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25" r:id="rId1"/>
  </p:sldMasterIdLst>
  <p:notesMasterIdLst>
    <p:notesMasterId r:id="rId68"/>
  </p:notesMasterIdLst>
  <p:handoutMasterIdLst>
    <p:handoutMasterId r:id="rId69"/>
  </p:handoutMasterIdLst>
  <p:sldIdLst>
    <p:sldId id="256" r:id="rId2"/>
    <p:sldId id="277" r:id="rId3"/>
    <p:sldId id="257" r:id="rId4"/>
    <p:sldId id="280" r:id="rId5"/>
    <p:sldId id="298" r:id="rId6"/>
    <p:sldId id="309" r:id="rId7"/>
    <p:sldId id="297" r:id="rId8"/>
    <p:sldId id="306" r:id="rId9"/>
    <p:sldId id="281" r:id="rId10"/>
    <p:sldId id="307" r:id="rId11"/>
    <p:sldId id="311" r:id="rId12"/>
    <p:sldId id="282" r:id="rId13"/>
    <p:sldId id="283" r:id="rId14"/>
    <p:sldId id="284" r:id="rId15"/>
    <p:sldId id="266" r:id="rId16"/>
    <p:sldId id="295" r:id="rId17"/>
    <p:sldId id="296" r:id="rId18"/>
    <p:sldId id="261" r:id="rId19"/>
    <p:sldId id="299" r:id="rId20"/>
    <p:sldId id="294" r:id="rId21"/>
    <p:sldId id="269" r:id="rId22"/>
    <p:sldId id="289" r:id="rId23"/>
    <p:sldId id="286" r:id="rId24"/>
    <p:sldId id="290" r:id="rId25"/>
    <p:sldId id="275" r:id="rId26"/>
    <p:sldId id="291" r:id="rId27"/>
    <p:sldId id="292" r:id="rId28"/>
    <p:sldId id="287" r:id="rId29"/>
    <p:sldId id="264" r:id="rId30"/>
    <p:sldId id="265" r:id="rId31"/>
    <p:sldId id="267" r:id="rId32"/>
    <p:sldId id="263" r:id="rId33"/>
    <p:sldId id="268" r:id="rId34"/>
    <p:sldId id="293" r:id="rId35"/>
    <p:sldId id="270" r:id="rId36"/>
    <p:sldId id="271" r:id="rId37"/>
    <p:sldId id="272" r:id="rId38"/>
    <p:sldId id="273" r:id="rId39"/>
    <p:sldId id="288" r:id="rId40"/>
    <p:sldId id="300" r:id="rId41"/>
    <p:sldId id="301" r:id="rId42"/>
    <p:sldId id="302" r:id="rId43"/>
    <p:sldId id="303" r:id="rId44"/>
    <p:sldId id="304" r:id="rId45"/>
    <p:sldId id="305" r:id="rId46"/>
    <p:sldId id="312" r:id="rId47"/>
    <p:sldId id="313" r:id="rId48"/>
    <p:sldId id="314" r:id="rId49"/>
    <p:sldId id="315" r:id="rId50"/>
    <p:sldId id="316" r:id="rId51"/>
    <p:sldId id="317" r:id="rId52"/>
    <p:sldId id="318" r:id="rId53"/>
    <p:sldId id="319" r:id="rId54"/>
    <p:sldId id="320" r:id="rId55"/>
    <p:sldId id="321" r:id="rId56"/>
    <p:sldId id="322" r:id="rId57"/>
    <p:sldId id="323" r:id="rId58"/>
    <p:sldId id="324" r:id="rId59"/>
    <p:sldId id="325" r:id="rId60"/>
    <p:sldId id="326" r:id="rId61"/>
    <p:sldId id="327" r:id="rId62"/>
    <p:sldId id="328" r:id="rId63"/>
    <p:sldId id="329" r:id="rId64"/>
    <p:sldId id="331" r:id="rId65"/>
    <p:sldId id="332" r:id="rId66"/>
    <p:sldId id="330" r:id="rId67"/>
  </p:sldIdLst>
  <p:sldSz cx="9144000" cy="6858000" type="screen4x3"/>
  <p:notesSz cx="6858000" cy="9144000"/>
  <p:defaultTextStyle>
    <a:defPPr>
      <a:defRPr lang="en-AU"/>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620" autoAdjust="0"/>
  </p:normalViewPr>
  <p:slideViewPr>
    <p:cSldViewPr>
      <p:cViewPr>
        <p:scale>
          <a:sx n="71" d="100"/>
          <a:sy n="71" d="100"/>
        </p:scale>
        <p:origin x="194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2296" y="-88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5539" name="Rectangle 1027"/>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65540" name="Rectangle 1028"/>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5541" name="Rectangle 1029"/>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6B8B38C-36E8-4F0B-9CC2-FAB20C6CA351}" type="slidenum">
              <a:rPr lang="en-US" altLang="en-US"/>
              <a:pPr>
                <a:defRPr/>
              </a:pPr>
              <a:t>‹#›</a:t>
            </a:fld>
            <a:endParaRPr lang="en-US" altLang="en-US"/>
          </a:p>
        </p:txBody>
      </p:sp>
    </p:spTree>
    <p:extLst>
      <p:ext uri="{BB962C8B-B14F-4D97-AF65-F5344CB8AC3E}">
        <p14:creationId xmlns:p14="http://schemas.microsoft.com/office/powerpoint/2010/main" val="31553305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22531" name="Rectangle 1027"/>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8196"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3" name="Rectangle 1029"/>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22534" name="Rectangle 1030"/>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2535" name="Rectangle 1031"/>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F31C5E3-5C69-403D-A56E-1AD69259A752}" type="slidenum">
              <a:rPr lang="zh-TW" altLang="en-AU"/>
              <a:pPr>
                <a:defRPr/>
              </a:pPr>
              <a:t>‹#›</a:t>
            </a:fld>
            <a:endParaRPr lang="en-AU" altLang="zh-TW"/>
          </a:p>
        </p:txBody>
      </p:sp>
    </p:spTree>
    <p:extLst>
      <p:ext uri="{BB962C8B-B14F-4D97-AF65-F5344CB8AC3E}">
        <p14:creationId xmlns:p14="http://schemas.microsoft.com/office/powerpoint/2010/main" val="2359102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E0AC9EB3-C6EC-441D-B92E-FB0064B4991E}" type="slidenum">
              <a:rPr lang="zh-TW" altLang="en-AU" smtClean="0"/>
              <a:pPr>
                <a:spcBef>
                  <a:spcPct val="0"/>
                </a:spcBef>
              </a:pPr>
              <a:t>1</a:t>
            </a:fld>
            <a:endParaRPr lang="en-AU" altLang="zh-TW" smtClean="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ea typeface="ＭＳ Ｐゴシック" panose="020B0600070205080204" pitchFamily="34" charset="-128"/>
              </a:rPr>
              <a:t>Lecture slides by Lawrie Brown for “Network Security Essentials”, 4/e, by William Stallings, Chapter 1 – “Introduction”.</a:t>
            </a:r>
            <a:endParaRPr lang="en-AU" altLang="zh-TW" smtClean="0">
              <a:latin typeface="Arial" panose="020B0604020202020204" pitchFamily="34" charset="0"/>
              <a:ea typeface="ＭＳ Ｐゴシック" panose="020B0600070205080204" pitchFamily="34" charset="-128"/>
            </a:endParaRPr>
          </a:p>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319814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077851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751521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smtClean="0">
                <a:latin typeface="Arial" panose="020B0604020202020204" pitchFamily="34" charset="0"/>
                <a:ea typeface="ＭＳ Ｐゴシック" panose="020B0600070205080204" pitchFamily="34" charset="-128"/>
                <a:cs typeface="Arial" panose="020B0604020202020204" pitchFamily="34" charset="0"/>
              </a:rPr>
              <a:t>We can define three levels of impact on organizations or individuals should there be a breach of security (i.e., a loss of confidentiality, integrity, or availability). These levels are defined in FIPS PUB 199:</a:t>
            </a:r>
          </a:p>
          <a:p>
            <a:pPr eaLnBrk="1" hangingPunct="1"/>
            <a:r>
              <a:rPr lang="en-US" altLang="en-US" sz="1100" smtClean="0">
                <a:latin typeface="Arial" panose="020B0604020202020204" pitchFamily="34" charset="0"/>
                <a:ea typeface="ＭＳ Ｐゴシック" panose="020B0600070205080204" pitchFamily="34" charset="-128"/>
                <a:cs typeface="Arial" panose="020B0604020202020204" pitchFamily="34" charset="0"/>
              </a:rPr>
              <a:t>• </a:t>
            </a:r>
            <a:r>
              <a:rPr lang="en-US" altLang="en-US" sz="1100" b="1" smtClean="0">
                <a:latin typeface="Arial" panose="020B0604020202020204" pitchFamily="34" charset="0"/>
                <a:ea typeface="ＭＳ Ｐゴシック" panose="020B0600070205080204" pitchFamily="34" charset="-128"/>
                <a:cs typeface="Arial" panose="020B0604020202020204" pitchFamily="34" charset="0"/>
              </a:rPr>
              <a:t>Low: </a:t>
            </a:r>
            <a:r>
              <a:rPr lang="en-US" altLang="en-US" sz="1100" smtClean="0">
                <a:latin typeface="Arial" panose="020B0604020202020204" pitchFamily="34" charset="0"/>
                <a:ea typeface="ＭＳ Ｐゴシック" panose="020B0600070205080204" pitchFamily="34" charset="-128"/>
                <a:cs typeface="Arial" panose="020B0604020202020204" pitchFamily="34" charset="0"/>
              </a:rPr>
              <a:t>The loss could be expected to have a limited adverse effect on organizational operations, organizational assets, or individuals. A limited adverse effect means that, for example, the loss of confidentiality, integrity, or availability might (i) cause a degradation in mission capability to an extent and duration that the organization is able to perform its primary functions, but the effectiveness of the functions is noticeably reduced; (ii) result in minor damage to organizational assets; (iii) result in minor financial loss; or (iv) result in minor harm to individuals.</a:t>
            </a:r>
          </a:p>
          <a:p>
            <a:pPr eaLnBrk="1" hangingPunct="1"/>
            <a:r>
              <a:rPr lang="en-US" altLang="en-US" sz="1100" smtClean="0">
                <a:latin typeface="Arial" panose="020B0604020202020204" pitchFamily="34" charset="0"/>
                <a:ea typeface="ＭＳ Ｐゴシック" panose="020B0600070205080204" pitchFamily="34" charset="-128"/>
                <a:cs typeface="Arial" panose="020B0604020202020204" pitchFamily="34" charset="0"/>
              </a:rPr>
              <a:t>• </a:t>
            </a:r>
            <a:r>
              <a:rPr lang="en-US" altLang="en-US" sz="1100" b="1" smtClean="0">
                <a:latin typeface="Arial" panose="020B0604020202020204" pitchFamily="34" charset="0"/>
                <a:ea typeface="ＭＳ Ｐゴシック" panose="020B0600070205080204" pitchFamily="34" charset="-128"/>
                <a:cs typeface="Arial" panose="020B0604020202020204" pitchFamily="34" charset="0"/>
              </a:rPr>
              <a:t>Moderate: </a:t>
            </a:r>
            <a:r>
              <a:rPr lang="en-US" altLang="en-US" sz="1100" smtClean="0">
                <a:latin typeface="Arial" panose="020B0604020202020204" pitchFamily="34" charset="0"/>
                <a:ea typeface="ＭＳ Ｐゴシック" panose="020B0600070205080204" pitchFamily="34" charset="-128"/>
                <a:cs typeface="Arial" panose="020B0604020202020204" pitchFamily="34" charset="0"/>
              </a:rPr>
              <a:t>The loss could be expected to have a serious adverse effect on organizational operations, organizational assets, or individuals. A serious adverse effect means that, for example, the loss might (i) cause a significant degradation in mission capability to an extent and duration that the organization is able to perform its primary functions, but the effectiveness of the functions is significantly reduced; (ii) result in significant damage to organizational assets; (iii) result in significant financial loss; or (iv) result in significant harm to individuals that does not involve loss of life or serious, life-threatening injuries.</a:t>
            </a:r>
          </a:p>
          <a:p>
            <a:pPr eaLnBrk="1" hangingPunct="1"/>
            <a:r>
              <a:rPr lang="en-US" altLang="en-US" sz="1100" smtClean="0">
                <a:latin typeface="Arial" panose="020B0604020202020204" pitchFamily="34" charset="0"/>
                <a:ea typeface="ＭＳ Ｐゴシック" panose="020B0600070205080204" pitchFamily="34" charset="-128"/>
                <a:cs typeface="Arial" panose="020B0604020202020204" pitchFamily="34" charset="0"/>
              </a:rPr>
              <a:t>• </a:t>
            </a:r>
            <a:r>
              <a:rPr lang="en-US" altLang="en-US" sz="1100" b="1" smtClean="0">
                <a:latin typeface="Arial" panose="020B0604020202020204" pitchFamily="34" charset="0"/>
                <a:ea typeface="ＭＳ Ｐゴシック" panose="020B0600070205080204" pitchFamily="34" charset="-128"/>
                <a:cs typeface="Arial" panose="020B0604020202020204" pitchFamily="34" charset="0"/>
              </a:rPr>
              <a:t>High: </a:t>
            </a:r>
            <a:r>
              <a:rPr lang="en-US" altLang="en-US" sz="1100" smtClean="0">
                <a:latin typeface="Arial" panose="020B0604020202020204" pitchFamily="34" charset="0"/>
                <a:ea typeface="ＭＳ Ｐゴシック" panose="020B0600070205080204" pitchFamily="34" charset="-128"/>
                <a:cs typeface="Arial" panose="020B0604020202020204" pitchFamily="34" charset="0"/>
              </a:rPr>
              <a:t>The loss could be expected to have a severe or catastrophic adverse effect on organizational operations, organizational assets, or individuals. A severe or catastrophic adverse effect means that, for example, the loss might (i) cause a severe degradation in or loss of mission capability to an extent and duration that the organization is not able to perform one or more of its primary functions; (ii) result in major damage to organizational assets; (iii) result in major financial loss; or (iv) result in severe or catastrophic harm to individuals involving loss of life or serious life threatening injuries.</a:t>
            </a: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156C42BD-86C5-4B35-8D25-DB67AA39BFA1}" type="slidenum">
              <a:rPr lang="zh-TW" altLang="en-AU" smtClean="0"/>
              <a:pPr>
                <a:spcBef>
                  <a:spcPct val="0"/>
                </a:spcBef>
              </a:pPr>
              <a:t>12</a:t>
            </a:fld>
            <a:endParaRPr lang="en-AU" altLang="zh-TW" smtClean="0"/>
          </a:p>
        </p:txBody>
      </p:sp>
    </p:spTree>
    <p:extLst>
      <p:ext uri="{BB962C8B-B14F-4D97-AF65-F5344CB8AC3E}">
        <p14:creationId xmlns:p14="http://schemas.microsoft.com/office/powerpoint/2010/main" val="1081882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smtClean="0">
                <a:latin typeface="Arial" panose="020B0604020202020204" pitchFamily="34" charset="0"/>
                <a:ea typeface="ＭＳ Ｐゴシック" panose="020B0600070205080204" pitchFamily="34" charset="-128"/>
              </a:rPr>
              <a:t>We now provide some examples of applications that illustrate the requirements just enumerated.</a:t>
            </a:r>
          </a:p>
          <a:p>
            <a:pPr eaLnBrk="1" hangingPunct="1"/>
            <a:r>
              <a:rPr lang="en-US" altLang="en-US" sz="1100" smtClean="0">
                <a:latin typeface="Arial" panose="020B0604020202020204" pitchFamily="34" charset="0"/>
                <a:ea typeface="ＭＳ Ｐゴシック" panose="020B0600070205080204" pitchFamily="34" charset="-128"/>
              </a:rPr>
              <a:t>• Confidentiality - Student grade information is an asset whose confidentiality is considered to be highly important by students. Grade information should only be available to students, their parents, and employees that require the information to do their job. Student enrollment information may have a moderate confidentiality rating. While still coveredby FERPA, this information is seen by more people on a daily basis, is less likely to be targeted than grade information, and results in less damage if disclosed. Directory information, such as lists of students or faculty or departmental lists, may be assigned a low confidentiality rating or indeed no rating. This information is typically freely available to the public and published on a school's Web site.</a:t>
            </a:r>
          </a:p>
          <a:p>
            <a:pPr eaLnBrk="1" hangingPunct="1"/>
            <a:r>
              <a:rPr lang="en-US" altLang="en-US" sz="1100" smtClean="0">
                <a:latin typeface="Arial" panose="020B0604020202020204" pitchFamily="34" charset="0"/>
                <a:ea typeface="ＭＳ Ｐゴシック" panose="020B0600070205080204" pitchFamily="34" charset="-128"/>
              </a:rPr>
              <a:t>• Integrity – Consider a hospital patient's allergy information stored in a database. The doctor should be able to trust that the information is correct and current. Now suppose that an employee (e.g., a nurse) who is authorized to view and update this information deliberately falsifies the data to cause harm to the hospital. The database needs to be restored to a trusted basis quickly, and it should be possible to trace the error back to the person responsible. Patient allergy information is an example of an asset with a high requirement for integrity. Inaccurate information could result in serious harm or death to a patient and expose the hospital to massive liability.</a:t>
            </a:r>
          </a:p>
          <a:p>
            <a:pPr eaLnBrk="1" hangingPunct="1"/>
            <a:r>
              <a:rPr lang="en-US" altLang="en-US" sz="1100" smtClean="0">
                <a:latin typeface="Arial" panose="020B0604020202020204" pitchFamily="34" charset="0"/>
                <a:ea typeface="ＭＳ Ｐゴシック" panose="020B0600070205080204" pitchFamily="34" charset="-128"/>
              </a:rPr>
              <a:t>• Availability - The more critical a component or service, the higher is the level of availability required. Consider a system that provides authentication services for critical systems, applications, and devices. An interruption of service results in the inability for customers to access computing resources and staff to access the resources they need to perform critical tasks. The loss of the service translates into a large financial loss in lost employee productivity and potential customer loss.</a:t>
            </a: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86EA7990-6087-4BFF-939D-41CFE6400BE5}" type="slidenum">
              <a:rPr lang="zh-TW" altLang="en-AU" smtClean="0"/>
              <a:pPr>
                <a:spcBef>
                  <a:spcPct val="0"/>
                </a:spcBef>
              </a:pPr>
              <a:t>13</a:t>
            </a:fld>
            <a:endParaRPr lang="en-AU" altLang="zh-TW" smtClean="0"/>
          </a:p>
        </p:txBody>
      </p:sp>
    </p:spTree>
    <p:extLst>
      <p:ext uri="{BB962C8B-B14F-4D97-AF65-F5344CB8AC3E}">
        <p14:creationId xmlns:p14="http://schemas.microsoft.com/office/powerpoint/2010/main" val="488987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smtClean="0">
                <a:latin typeface="Arial" panose="020B0604020202020204" pitchFamily="34" charset="0"/>
                <a:ea typeface="ＭＳ Ｐゴシック" panose="020B0600070205080204" pitchFamily="34" charset="-128"/>
                <a:cs typeface="Arial" panose="020B0604020202020204" pitchFamily="34" charset="0"/>
              </a:rPr>
              <a:t>Computer security is both fascinating and complex. Some of the reasons follow:</a:t>
            </a:r>
          </a:p>
          <a:p>
            <a:pPr eaLnBrk="1" hangingPunct="1"/>
            <a:r>
              <a:rPr lang="en-US" altLang="en-US" sz="1100" b="1" smtClean="0">
                <a:latin typeface="Arial" panose="020B0604020202020204" pitchFamily="34" charset="0"/>
                <a:ea typeface="ＭＳ Ｐゴシック" panose="020B0600070205080204" pitchFamily="34" charset="-128"/>
                <a:cs typeface="Arial" panose="020B0604020202020204" pitchFamily="34" charset="0"/>
              </a:rPr>
              <a:t>1.</a:t>
            </a:r>
            <a:r>
              <a:rPr lang="en-US" altLang="en-US" sz="1100" smtClean="0">
                <a:latin typeface="Arial" panose="020B0604020202020204" pitchFamily="34" charset="0"/>
                <a:ea typeface="ＭＳ Ｐゴシック" panose="020B0600070205080204" pitchFamily="34" charset="-128"/>
                <a:cs typeface="Arial" panose="020B0604020202020204" pitchFamily="34" charset="0"/>
              </a:rPr>
              <a:t> Computer security is not as simple as it might first appear to the novice. The requirements seem to be straightforward, but the mechanisms used to meet those requirements can be quite complex and subtle.</a:t>
            </a:r>
          </a:p>
          <a:p>
            <a:pPr eaLnBrk="1" hangingPunct="1"/>
            <a:r>
              <a:rPr lang="en-US" altLang="en-US" sz="1100" b="1" smtClean="0">
                <a:latin typeface="Arial" panose="020B0604020202020204" pitchFamily="34" charset="0"/>
                <a:ea typeface="ＭＳ Ｐゴシック" panose="020B0600070205080204" pitchFamily="34" charset="-128"/>
                <a:cs typeface="Arial" panose="020B0604020202020204" pitchFamily="34" charset="0"/>
              </a:rPr>
              <a:t>2.</a:t>
            </a:r>
            <a:r>
              <a:rPr lang="en-US" altLang="en-US" sz="1100" smtClean="0">
                <a:latin typeface="Arial" panose="020B0604020202020204" pitchFamily="34" charset="0"/>
                <a:ea typeface="ＭＳ Ｐゴシック" panose="020B0600070205080204" pitchFamily="34" charset="-128"/>
                <a:cs typeface="Arial" panose="020B0604020202020204" pitchFamily="34" charset="0"/>
              </a:rPr>
              <a:t> In developing a particular security mechanism or algorithm, one must always consider potential attacks (often unexpected) on those security features. </a:t>
            </a:r>
          </a:p>
          <a:p>
            <a:pPr eaLnBrk="1" hangingPunct="1"/>
            <a:r>
              <a:rPr lang="en-US" altLang="en-US" sz="1100" b="1" smtClean="0">
                <a:latin typeface="Arial" panose="020B0604020202020204" pitchFamily="34" charset="0"/>
                <a:ea typeface="ＭＳ Ｐゴシック" panose="020B0600070205080204" pitchFamily="34" charset="-128"/>
                <a:cs typeface="Arial" panose="020B0604020202020204" pitchFamily="34" charset="0"/>
              </a:rPr>
              <a:t>3.</a:t>
            </a:r>
            <a:r>
              <a:rPr lang="en-US" altLang="en-US" sz="1100" smtClean="0">
                <a:latin typeface="Arial" panose="020B0604020202020204" pitchFamily="34" charset="0"/>
                <a:ea typeface="ＭＳ Ｐゴシック" panose="020B0600070205080204" pitchFamily="34" charset="-128"/>
                <a:cs typeface="Arial" panose="020B0604020202020204" pitchFamily="34" charset="0"/>
              </a:rPr>
              <a:t> Hence procedures used to provide particular services are often counterintuitive. </a:t>
            </a:r>
          </a:p>
          <a:p>
            <a:pPr eaLnBrk="1" hangingPunct="1"/>
            <a:r>
              <a:rPr lang="en-US" altLang="en-US" sz="1100" b="1" smtClean="0">
                <a:latin typeface="Arial" panose="020B0604020202020204" pitchFamily="34" charset="0"/>
                <a:ea typeface="ＭＳ Ｐゴシック" panose="020B0600070205080204" pitchFamily="34" charset="-128"/>
                <a:cs typeface="Arial" panose="020B0604020202020204" pitchFamily="34" charset="0"/>
              </a:rPr>
              <a:t>4. </a:t>
            </a:r>
            <a:r>
              <a:rPr lang="en-US" altLang="en-US" sz="1100" smtClean="0">
                <a:latin typeface="Arial" panose="020B0604020202020204" pitchFamily="34" charset="0"/>
                <a:ea typeface="ＭＳ Ｐゴシック" panose="020B0600070205080204" pitchFamily="34" charset="-128"/>
                <a:cs typeface="Arial" panose="020B0604020202020204" pitchFamily="34" charset="0"/>
              </a:rPr>
              <a:t>Having designed various security mechanisms, it is necessary to decide where to use them.</a:t>
            </a:r>
          </a:p>
          <a:p>
            <a:pPr eaLnBrk="1" hangingPunct="1"/>
            <a:r>
              <a:rPr lang="en-US" altLang="en-US" sz="1100" b="1" smtClean="0">
                <a:latin typeface="Arial" panose="020B0604020202020204" pitchFamily="34" charset="0"/>
                <a:ea typeface="ＭＳ Ｐゴシック" panose="020B0600070205080204" pitchFamily="34" charset="-128"/>
                <a:cs typeface="Arial" panose="020B0604020202020204" pitchFamily="34" charset="0"/>
              </a:rPr>
              <a:t>5.</a:t>
            </a:r>
            <a:r>
              <a:rPr lang="en-US" altLang="en-US" sz="1100" smtClean="0">
                <a:latin typeface="Arial" panose="020B0604020202020204" pitchFamily="34" charset="0"/>
                <a:ea typeface="ＭＳ Ｐゴシック" panose="020B0600070205080204" pitchFamily="34" charset="-128"/>
                <a:cs typeface="Arial" panose="020B0604020202020204" pitchFamily="34" charset="0"/>
              </a:rPr>
              <a:t> Security mechanisms typically involve more than a particular algorithm or protocol, but also require participants to have secret information, leading to issues of creation, distribution, and protection of that secret information. </a:t>
            </a:r>
          </a:p>
          <a:p>
            <a:pPr eaLnBrk="1" hangingPunct="1"/>
            <a:r>
              <a:rPr lang="en-US" altLang="en-US" sz="1100" b="1" smtClean="0">
                <a:latin typeface="Arial" panose="020B0604020202020204" pitchFamily="34" charset="0"/>
                <a:ea typeface="ＭＳ Ｐゴシック" panose="020B0600070205080204" pitchFamily="34" charset="-128"/>
                <a:cs typeface="Arial" panose="020B0604020202020204" pitchFamily="34" charset="0"/>
              </a:rPr>
              <a:t>6. </a:t>
            </a:r>
            <a:r>
              <a:rPr lang="en-US" altLang="en-US" sz="1100" smtClean="0">
                <a:latin typeface="Arial" panose="020B0604020202020204" pitchFamily="34" charset="0"/>
                <a:ea typeface="ＭＳ Ｐゴシック" panose="020B0600070205080204" pitchFamily="34" charset="-128"/>
                <a:cs typeface="Arial" panose="020B0604020202020204" pitchFamily="34" charset="0"/>
              </a:rPr>
              <a:t>Computer security is essentially a battle of wits between a perpetrator who tries to find holes and the designer or administrator who tries to close them. </a:t>
            </a:r>
          </a:p>
          <a:p>
            <a:pPr eaLnBrk="1" hangingPunct="1"/>
            <a:r>
              <a:rPr lang="en-US" altLang="en-US" sz="1100" b="1" smtClean="0">
                <a:latin typeface="Arial" panose="020B0604020202020204" pitchFamily="34" charset="0"/>
                <a:ea typeface="ＭＳ Ｐゴシック" panose="020B0600070205080204" pitchFamily="34" charset="-128"/>
                <a:cs typeface="Arial" panose="020B0604020202020204" pitchFamily="34" charset="0"/>
              </a:rPr>
              <a:t>7. </a:t>
            </a:r>
            <a:r>
              <a:rPr lang="en-US" altLang="en-US" sz="1100" smtClean="0">
                <a:latin typeface="Arial" panose="020B0604020202020204" pitchFamily="34" charset="0"/>
                <a:ea typeface="ＭＳ Ｐゴシック" panose="020B0600070205080204" pitchFamily="34" charset="-128"/>
                <a:cs typeface="Arial" panose="020B0604020202020204" pitchFamily="34" charset="0"/>
              </a:rPr>
              <a:t>There is a natural tendency on the part of users and system managers to perceive little benefit from security investment until a security failure occurs.</a:t>
            </a:r>
          </a:p>
          <a:p>
            <a:pPr eaLnBrk="1" hangingPunct="1"/>
            <a:r>
              <a:rPr lang="en-US" altLang="en-US" sz="1100" b="1" smtClean="0">
                <a:latin typeface="Arial" panose="020B0604020202020204" pitchFamily="34" charset="0"/>
                <a:ea typeface="ＭＳ Ｐゴシック" panose="020B0600070205080204" pitchFamily="34" charset="-128"/>
                <a:cs typeface="Arial" panose="020B0604020202020204" pitchFamily="34" charset="0"/>
              </a:rPr>
              <a:t>8. </a:t>
            </a:r>
            <a:r>
              <a:rPr lang="en-US" altLang="en-US" sz="1100" smtClean="0">
                <a:latin typeface="Arial" panose="020B0604020202020204" pitchFamily="34" charset="0"/>
                <a:ea typeface="ＭＳ Ｐゴシック" panose="020B0600070205080204" pitchFamily="34" charset="-128"/>
                <a:cs typeface="Arial" panose="020B0604020202020204" pitchFamily="34" charset="0"/>
              </a:rPr>
              <a:t>Security requires regular monitoring, difficult in today's short-term environment.</a:t>
            </a:r>
          </a:p>
          <a:p>
            <a:pPr eaLnBrk="1" hangingPunct="1"/>
            <a:r>
              <a:rPr lang="en-US" altLang="en-US" sz="1100" b="1" smtClean="0">
                <a:latin typeface="Arial" panose="020B0604020202020204" pitchFamily="34" charset="0"/>
                <a:ea typeface="ＭＳ Ｐゴシック" panose="020B0600070205080204" pitchFamily="34" charset="-128"/>
                <a:cs typeface="Arial" panose="020B0604020202020204" pitchFamily="34" charset="0"/>
              </a:rPr>
              <a:t>9. </a:t>
            </a:r>
            <a:r>
              <a:rPr lang="en-US" altLang="en-US" sz="1100" smtClean="0">
                <a:latin typeface="Arial" panose="020B0604020202020204" pitchFamily="34" charset="0"/>
                <a:ea typeface="ＭＳ Ｐゴシック" panose="020B0600070205080204" pitchFamily="34" charset="-128"/>
                <a:cs typeface="Arial" panose="020B0604020202020204" pitchFamily="34" charset="0"/>
              </a:rPr>
              <a:t>Security is still too often an afterthought - incorporated after the design is complete.</a:t>
            </a:r>
          </a:p>
          <a:p>
            <a:pPr eaLnBrk="1" hangingPunct="1"/>
            <a:r>
              <a:rPr lang="en-US" altLang="en-US" sz="1100" b="1" smtClean="0">
                <a:latin typeface="Arial" panose="020B0604020202020204" pitchFamily="34" charset="0"/>
                <a:ea typeface="ＭＳ Ｐゴシック" panose="020B0600070205080204" pitchFamily="34" charset="-128"/>
                <a:cs typeface="Arial" panose="020B0604020202020204" pitchFamily="34" charset="0"/>
              </a:rPr>
              <a:t>10. </a:t>
            </a:r>
            <a:r>
              <a:rPr lang="en-US" altLang="en-US" sz="1100" smtClean="0">
                <a:latin typeface="Arial" panose="020B0604020202020204" pitchFamily="34" charset="0"/>
                <a:ea typeface="ＭＳ Ｐゴシック" panose="020B0600070205080204" pitchFamily="34" charset="-128"/>
                <a:cs typeface="Arial" panose="020B0604020202020204" pitchFamily="34" charset="0"/>
              </a:rPr>
              <a:t>Many users / security administrators view strong security as an impediment to efficient and user-friendly operation of an information system or use of information.</a:t>
            </a:r>
          </a:p>
          <a:p>
            <a:pPr eaLnBrk="1" hangingPunct="1"/>
            <a:endParaRPr lang="en-US" altLang="en-US" sz="1100" smtClean="0">
              <a:latin typeface="Arial" panose="020B0604020202020204" pitchFamily="34" charset="0"/>
              <a:ea typeface="ＭＳ Ｐゴシック" panose="020B0600070205080204" pitchFamily="34" charset="-128"/>
              <a:cs typeface="Arial" panose="020B0604020202020204" pitchFamily="34" charset="0"/>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1E7F340F-BE94-4BC0-BC30-B339FFDE1FF3}" type="slidenum">
              <a:rPr lang="zh-TW" altLang="en-AU" smtClean="0"/>
              <a:pPr>
                <a:spcBef>
                  <a:spcPct val="0"/>
                </a:spcBef>
              </a:pPr>
              <a:t>14</a:t>
            </a:fld>
            <a:endParaRPr lang="en-AU" altLang="zh-TW" smtClean="0"/>
          </a:p>
        </p:txBody>
      </p:sp>
    </p:spTree>
    <p:extLst>
      <p:ext uri="{BB962C8B-B14F-4D97-AF65-F5344CB8AC3E}">
        <p14:creationId xmlns:p14="http://schemas.microsoft.com/office/powerpoint/2010/main" val="4043247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17C267D2-78B1-4D97-9A51-079DD4C2BF15}" type="slidenum">
              <a:rPr lang="zh-TW" altLang="en-AU" smtClean="0"/>
              <a:pPr>
                <a:spcBef>
                  <a:spcPct val="0"/>
                </a:spcBef>
              </a:pPr>
              <a:t>15</a:t>
            </a:fld>
            <a:endParaRPr lang="en-AU" altLang="zh-TW"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ea typeface="ＭＳ Ｐゴシック" panose="020B0600070205080204" pitchFamily="34" charset="-128"/>
                <a:cs typeface="Arial" panose="020B0604020202020204" pitchFamily="34" charset="0"/>
              </a:rPr>
              <a:t>To assess effectively the security needs of an organization and to evaluate and choose various security products and policies, the manager responsible for security needs some systematic way of defining the requirements for security and characterizing the approaches to satisfying those requirements. This is difficult enough in a centralized data processing environment; with the use of local and wide area networks the problems are compounded. ITU-T Recommendation X.800, </a:t>
            </a:r>
            <a:r>
              <a:rPr lang="en-US" altLang="en-US" i="1" smtClean="0">
                <a:latin typeface="Arial" panose="020B0604020202020204" pitchFamily="34" charset="0"/>
                <a:ea typeface="ＭＳ Ｐゴシック" panose="020B0600070205080204" pitchFamily="34" charset="-128"/>
                <a:cs typeface="Arial" panose="020B0604020202020204" pitchFamily="34" charset="0"/>
              </a:rPr>
              <a:t>Security Architecture for OSI</a:t>
            </a:r>
            <a:r>
              <a:rPr lang="en-US" altLang="en-US" smtClean="0">
                <a:latin typeface="Arial" panose="020B0604020202020204" pitchFamily="34" charset="0"/>
                <a:ea typeface="ＭＳ Ｐゴシック" panose="020B0600070205080204" pitchFamily="34" charset="-128"/>
                <a:cs typeface="Arial" panose="020B0604020202020204" pitchFamily="34" charset="0"/>
              </a:rPr>
              <a:t>, defines such a systematic approach. The OSI security architecture is useful to managers as a way of organizing the task of providing security.</a:t>
            </a:r>
          </a:p>
        </p:txBody>
      </p:sp>
    </p:spTree>
    <p:extLst>
      <p:ext uri="{BB962C8B-B14F-4D97-AF65-F5344CB8AC3E}">
        <p14:creationId xmlns:p14="http://schemas.microsoft.com/office/powerpoint/2010/main" val="3754264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ABDCA214-1B98-47B8-BD81-3EABD7A794E3}" type="slidenum">
              <a:rPr lang="zh-TW" altLang="en-AU" smtClean="0"/>
              <a:pPr>
                <a:spcBef>
                  <a:spcPct val="0"/>
                </a:spcBef>
              </a:pPr>
              <a:t>18</a:t>
            </a:fld>
            <a:endParaRPr lang="en-AU" altLang="zh-TW"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ea typeface="ＭＳ Ｐゴシック" panose="020B0600070205080204" pitchFamily="34" charset="-128"/>
                <a:cs typeface="Arial" panose="020B0604020202020204" pitchFamily="34" charset="0"/>
              </a:rPr>
              <a:t>The OSI security architecture focuses on security attacks, mechanisms, and services. These can be defined briefly as follows:</a:t>
            </a:r>
          </a:p>
          <a:p>
            <a:pPr eaLnBrk="1" hangingPunct="1"/>
            <a:r>
              <a:rPr lang="en-US" altLang="en-US" smtClean="0">
                <a:latin typeface="Arial" panose="020B0604020202020204" pitchFamily="34" charset="0"/>
                <a:ea typeface="ＭＳ Ｐゴシック" panose="020B0600070205080204" pitchFamily="34" charset="-128"/>
                <a:cs typeface="Arial" panose="020B0604020202020204" pitchFamily="34" charset="0"/>
              </a:rPr>
              <a:t>• </a:t>
            </a:r>
            <a:r>
              <a:rPr lang="en-US" altLang="en-US" b="1" smtClean="0">
                <a:latin typeface="Arial" panose="020B0604020202020204" pitchFamily="34" charset="0"/>
                <a:ea typeface="ＭＳ Ｐゴシック" panose="020B0600070205080204" pitchFamily="34" charset="-128"/>
                <a:cs typeface="Arial" panose="020B0604020202020204" pitchFamily="34" charset="0"/>
              </a:rPr>
              <a:t>Security attack</a:t>
            </a:r>
            <a:r>
              <a:rPr lang="en-US" altLang="en-US" smtClean="0">
                <a:latin typeface="Arial" panose="020B0604020202020204" pitchFamily="34" charset="0"/>
                <a:ea typeface="ＭＳ Ｐゴシック" panose="020B0600070205080204" pitchFamily="34" charset="-128"/>
                <a:cs typeface="Arial" panose="020B0604020202020204" pitchFamily="34" charset="0"/>
              </a:rPr>
              <a:t>:</a:t>
            </a:r>
          </a:p>
        </p:txBody>
      </p:sp>
    </p:spTree>
    <p:extLst>
      <p:ext uri="{BB962C8B-B14F-4D97-AF65-F5344CB8AC3E}">
        <p14:creationId xmlns:p14="http://schemas.microsoft.com/office/powerpoint/2010/main" val="33130233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F4199BBF-5839-44E6-947F-E6A870931241}" type="slidenum">
              <a:rPr lang="zh-TW" altLang="en-AU" smtClean="0"/>
              <a:pPr>
                <a:spcBef>
                  <a:spcPct val="0"/>
                </a:spcBef>
              </a:pPr>
              <a:t>21</a:t>
            </a:fld>
            <a:endParaRPr lang="en-AU" altLang="zh-TW"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ea typeface="ＭＳ Ｐゴシック" panose="020B0600070205080204" pitchFamily="34" charset="-128"/>
                <a:cs typeface="Arial" panose="020B0604020202020204" pitchFamily="34" charset="0"/>
              </a:rPr>
              <a:t>A useful means of classifying security attacks, used both in X.800 and RFC 2828, is in terms of </a:t>
            </a:r>
            <a:r>
              <a:rPr lang="en-US" altLang="en-US" i="1" smtClean="0">
                <a:latin typeface="Arial" panose="020B0604020202020204" pitchFamily="34" charset="0"/>
                <a:ea typeface="ＭＳ Ｐゴシック" panose="020B0600070205080204" pitchFamily="34" charset="-128"/>
                <a:cs typeface="Arial" panose="020B0604020202020204" pitchFamily="34" charset="0"/>
              </a:rPr>
              <a:t>passive attacks </a:t>
            </a:r>
            <a:r>
              <a:rPr lang="en-US" altLang="en-US" smtClean="0">
                <a:latin typeface="Arial" panose="020B0604020202020204" pitchFamily="34" charset="0"/>
                <a:ea typeface="ＭＳ Ｐゴシック" panose="020B0600070205080204" pitchFamily="34" charset="-128"/>
                <a:cs typeface="Arial" panose="020B0604020202020204" pitchFamily="34" charset="0"/>
              </a:rPr>
              <a:t>and </a:t>
            </a:r>
            <a:r>
              <a:rPr lang="en-US" altLang="en-US" i="1" smtClean="0">
                <a:latin typeface="Arial" panose="020B0604020202020204" pitchFamily="34" charset="0"/>
                <a:ea typeface="ＭＳ Ｐゴシック" panose="020B0600070205080204" pitchFamily="34" charset="-128"/>
                <a:cs typeface="Arial" panose="020B0604020202020204" pitchFamily="34" charset="0"/>
              </a:rPr>
              <a:t>active attacks. </a:t>
            </a:r>
            <a:r>
              <a:rPr lang="en-US" altLang="en-US" smtClean="0">
                <a:latin typeface="Arial" panose="020B0604020202020204" pitchFamily="34" charset="0"/>
                <a:ea typeface="ＭＳ Ｐゴシック" panose="020B0600070205080204" pitchFamily="34" charset="-128"/>
                <a:cs typeface="Arial" panose="020B0604020202020204" pitchFamily="34" charset="0"/>
              </a:rPr>
              <a:t>A passive attack attempts to learn or make use of information from the system but does not affect system resources.</a:t>
            </a:r>
            <a:endParaRPr lang="en-US" altLang="en-US" b="1" smtClean="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i="1" smtClean="0">
                <a:latin typeface="Arial" panose="020B0604020202020204" pitchFamily="34" charset="0"/>
                <a:ea typeface="ＭＳ Ｐゴシック" panose="020B0600070205080204" pitchFamily="34" charset="-128"/>
                <a:cs typeface="Arial" panose="020B0604020202020204" pitchFamily="34" charset="0"/>
              </a:rPr>
              <a:t>Passive attacks </a:t>
            </a:r>
            <a:r>
              <a:rPr lang="en-US" altLang="en-US" smtClean="0">
                <a:latin typeface="Arial" panose="020B0604020202020204" pitchFamily="34" charset="0"/>
                <a:ea typeface="ＭＳ Ｐゴシック" panose="020B0600070205080204" pitchFamily="34" charset="-128"/>
                <a:cs typeface="Arial" panose="020B0604020202020204" pitchFamily="34" charset="0"/>
              </a:rPr>
              <a:t>are in the nature of eavesdropping on, or monitoring of, transmissions. The goal of the opponent is to obtain information that is being transmitted. Two types of passive attacks are</a:t>
            </a:r>
            <a:r>
              <a:rPr lang="en-AU" altLang="zh-TW" smtClean="0">
                <a:latin typeface="Arial" panose="020B0604020202020204" pitchFamily="34" charset="0"/>
                <a:ea typeface="ＭＳ Ｐゴシック" panose="020B0600070205080204" pitchFamily="34" charset="-128"/>
                <a:cs typeface="Arial" panose="020B0604020202020204" pitchFamily="34" charset="0"/>
              </a:rPr>
              <a:t>:</a:t>
            </a:r>
          </a:p>
          <a:p>
            <a:pPr eaLnBrk="1" hangingPunct="1"/>
            <a:r>
              <a:rPr lang="en-US" altLang="en-US" smtClean="0">
                <a:latin typeface="Arial" panose="020B0604020202020204" pitchFamily="34" charset="0"/>
                <a:ea typeface="ＭＳ Ｐゴシック" panose="020B0600070205080204" pitchFamily="34" charset="-128"/>
                <a:cs typeface="Arial" panose="020B0604020202020204" pitchFamily="34" charset="0"/>
              </a:rPr>
              <a:t>+ release of message contents - as shown above in Stallings Figure 1.2a here</a:t>
            </a:r>
          </a:p>
          <a:p>
            <a:pPr eaLnBrk="1" hangingPunct="1"/>
            <a:r>
              <a:rPr lang="en-US" altLang="en-US" smtClean="0">
                <a:latin typeface="Arial" panose="020B0604020202020204" pitchFamily="34" charset="0"/>
                <a:ea typeface="ＭＳ Ｐゴシック" panose="020B0600070205080204" pitchFamily="34" charset="-128"/>
                <a:cs typeface="Arial" panose="020B0604020202020204" pitchFamily="34" charset="0"/>
              </a:rPr>
              <a:t>+ traffic analysis - monitor traffic flow to determine location and identity of communicating hosts and could observe the frequency and length of messages being exchanged</a:t>
            </a:r>
          </a:p>
          <a:p>
            <a:pPr eaLnBrk="1" hangingPunct="1"/>
            <a:r>
              <a:rPr lang="en-US" altLang="en-US" smtClean="0">
                <a:latin typeface="Arial" panose="020B0604020202020204" pitchFamily="34" charset="0"/>
                <a:ea typeface="ＭＳ Ｐゴシック" panose="020B0600070205080204" pitchFamily="34" charset="-128"/>
                <a:cs typeface="Arial" panose="020B0604020202020204" pitchFamily="34" charset="0"/>
              </a:rPr>
              <a:t>These attacks are difficult to detect because they do not involve any alteration of the data.</a:t>
            </a:r>
          </a:p>
          <a:p>
            <a:pPr eaLnBrk="1" hangingPunct="1"/>
            <a:endParaRPr lang="en-US" altLang="en-US" smtClean="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0205149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5209113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284380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A88AD1B9-E5A2-45A5-A221-06A72CD2F5E7}" type="slidenum">
              <a:rPr lang="zh-TW" altLang="en-AU" smtClean="0"/>
              <a:pPr>
                <a:spcBef>
                  <a:spcPct val="0"/>
                </a:spcBef>
              </a:pPr>
              <a:t>2</a:t>
            </a:fld>
            <a:endParaRPr lang="en-AU" altLang="zh-TW" smtClean="0"/>
          </a:p>
        </p:txBody>
      </p:sp>
      <p:sp>
        <p:nvSpPr>
          <p:cNvPr id="13315" name="Rectangle 1026"/>
          <p:cNvSpPr>
            <a:spLocks noGrp="1" noRot="1" noChangeAspect="1" noChangeArrowheads="1" noTextEdit="1"/>
          </p:cNvSpPr>
          <p:nvPr>
            <p:ph type="sldImg"/>
          </p:nvPr>
        </p:nvSpPr>
        <p:spPr>
          <a:ln/>
        </p:spPr>
      </p:sp>
      <p:sp>
        <p:nvSpPr>
          <p:cNvPr id="1331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ea typeface="ＭＳ Ｐゴシック" panose="020B0600070205080204" pitchFamily="34" charset="-128"/>
              </a:rPr>
              <a:t>This quote from the start of Chapter 1 sets the scene for why we want to study these issues.</a:t>
            </a:r>
          </a:p>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3830219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1526718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AADB7161-60DA-45D6-BF21-55861C2734BE}" type="slidenum">
              <a:rPr lang="zh-TW" altLang="en-AU" smtClean="0"/>
              <a:pPr>
                <a:spcBef>
                  <a:spcPct val="0"/>
                </a:spcBef>
              </a:pPr>
              <a:t>25</a:t>
            </a:fld>
            <a:endParaRPr lang="en-AU" altLang="zh-TW"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ea typeface="ＭＳ Ｐゴシック" panose="020B0600070205080204" pitchFamily="34" charset="-128"/>
                <a:cs typeface="Arial" panose="020B0604020202020204" pitchFamily="34" charset="0"/>
              </a:rPr>
              <a:t>Active attacks involve some modification of the data stream or the creation of a false stream and can be subdivided into four categories: masquerade, replay, modification of messages, and denial of service</a:t>
            </a:r>
            <a:r>
              <a:rPr lang="en-AU" altLang="zh-TW" smtClean="0">
                <a:latin typeface="Arial" panose="020B0604020202020204" pitchFamily="34" charset="0"/>
                <a:ea typeface="ＭＳ Ｐゴシック" panose="020B0600070205080204" pitchFamily="34" charset="-128"/>
                <a:cs typeface="Arial" panose="020B0604020202020204" pitchFamily="34" charset="0"/>
              </a:rPr>
              <a:t>:</a:t>
            </a:r>
          </a:p>
          <a:p>
            <a:pPr eaLnBrk="1" hangingPunct="1">
              <a:lnSpc>
                <a:spcPct val="90000"/>
              </a:lnSpc>
              <a:buFontTx/>
              <a:buChar char="•"/>
            </a:pPr>
            <a:r>
              <a:rPr lang="en-US" altLang="en-US" smtClean="0">
                <a:latin typeface="Arial" panose="020B0604020202020204" pitchFamily="34" charset="0"/>
                <a:ea typeface="ＭＳ Ｐゴシック" panose="020B0600070205080204" pitchFamily="34" charset="-128"/>
                <a:cs typeface="Arial" panose="020B0604020202020204" pitchFamily="34" charset="0"/>
              </a:rPr>
              <a:t> masquerade of one entity as some other</a:t>
            </a:r>
            <a:endParaRPr lang="en-AU" altLang="zh-TW" smtClean="0">
              <a:latin typeface="Arial" panose="020B0604020202020204" pitchFamily="34" charset="0"/>
              <a:ea typeface="ＭＳ Ｐゴシック" panose="020B0600070205080204" pitchFamily="34" charset="-128"/>
              <a:cs typeface="Arial" panose="020B0604020202020204" pitchFamily="34" charset="0"/>
            </a:endParaRPr>
          </a:p>
          <a:p>
            <a:pPr eaLnBrk="1" hangingPunct="1">
              <a:lnSpc>
                <a:spcPct val="90000"/>
              </a:lnSpc>
              <a:buFontTx/>
              <a:buChar char="•"/>
            </a:pPr>
            <a:r>
              <a:rPr lang="en-US" altLang="en-US" smtClean="0">
                <a:latin typeface="Arial" panose="020B0604020202020204" pitchFamily="34" charset="0"/>
                <a:ea typeface="ＭＳ Ｐゴシック" panose="020B0600070205080204" pitchFamily="34" charset="-128"/>
                <a:cs typeface="Arial" panose="020B0604020202020204" pitchFamily="34" charset="0"/>
              </a:rPr>
              <a:t> replay previous messages (as shown above in Stallings Figure 1.3b)</a:t>
            </a:r>
          </a:p>
          <a:p>
            <a:pPr eaLnBrk="1" hangingPunct="1">
              <a:lnSpc>
                <a:spcPct val="90000"/>
              </a:lnSpc>
              <a:buFontTx/>
              <a:buChar char="•"/>
            </a:pPr>
            <a:r>
              <a:rPr lang="en-US" altLang="en-US" smtClean="0">
                <a:latin typeface="Arial" panose="020B0604020202020204" pitchFamily="34" charset="0"/>
                <a:ea typeface="ＭＳ Ｐゴシック" panose="020B0600070205080204" pitchFamily="34" charset="-128"/>
                <a:cs typeface="Arial" panose="020B0604020202020204" pitchFamily="34" charset="0"/>
              </a:rPr>
              <a:t> modify/alter (part of) messages in transit to produce an unauthorized effect</a:t>
            </a:r>
          </a:p>
          <a:p>
            <a:pPr eaLnBrk="1" hangingPunct="1">
              <a:buFontTx/>
              <a:buChar char="•"/>
            </a:pPr>
            <a:r>
              <a:rPr lang="en-US" altLang="en-US" smtClean="0">
                <a:latin typeface="Arial" panose="020B0604020202020204" pitchFamily="34" charset="0"/>
                <a:ea typeface="ＭＳ Ｐゴシック" panose="020B0600070205080204" pitchFamily="34" charset="-128"/>
                <a:cs typeface="Arial" panose="020B0604020202020204" pitchFamily="34" charset="0"/>
              </a:rPr>
              <a:t> denial of service - prevents or inhibits the normal use or management of communications facilities</a:t>
            </a:r>
          </a:p>
          <a:p>
            <a:pPr eaLnBrk="1" hangingPunct="1">
              <a:lnSpc>
                <a:spcPct val="90000"/>
              </a:lnSpc>
            </a:pPr>
            <a:r>
              <a:rPr lang="en-US" altLang="en-US" smtClean="0">
                <a:latin typeface="Arial" panose="020B0604020202020204" pitchFamily="34" charset="0"/>
                <a:ea typeface="ＭＳ Ｐゴシック" panose="020B0600070205080204" pitchFamily="34" charset="-128"/>
                <a:cs typeface="Arial" panose="020B0604020202020204" pitchFamily="34" charset="0"/>
              </a:rPr>
              <a:t>Active attacks present the opposite characteristics of passive attacks. Whereas passive attacks are difficult to detect, measures are available to prevent their success. On the other hand, it is quite difficult to prevent active attacks absolutely, because of the wide variety of potential physical, software, and network vulnerabilities. Instead, the goal is to detect active attacks and to recover from any disruption or delays caused by them.</a:t>
            </a:r>
          </a:p>
          <a:p>
            <a:pPr lvl="1" eaLnBrk="1" hangingPunct="1">
              <a:lnSpc>
                <a:spcPct val="90000"/>
              </a:lnSpc>
            </a:pPr>
            <a:endParaRPr lang="en-US" altLang="en-US" smtClean="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9509809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3747777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5630375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0580964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3BBE1251-61C5-4654-A58E-D223BBBAE8CE}" type="slidenum">
              <a:rPr lang="zh-TW" altLang="en-AU" smtClean="0"/>
              <a:pPr>
                <a:spcBef>
                  <a:spcPct val="0"/>
                </a:spcBef>
              </a:pPr>
              <a:t>29</a:t>
            </a:fld>
            <a:endParaRPr lang="en-AU" altLang="zh-TW"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ea typeface="ＭＳ Ｐゴシック" panose="020B0600070205080204" pitchFamily="34" charset="-128"/>
                <a:cs typeface="Arial" panose="020B0604020202020204" pitchFamily="34" charset="0"/>
              </a:rPr>
              <a:t>Consider the role of a security service, and what may be required. </a:t>
            </a:r>
          </a:p>
          <a:p>
            <a:pPr eaLnBrk="1" hangingPunct="1"/>
            <a:r>
              <a:rPr lang="en-US" altLang="en-US" smtClean="0">
                <a:latin typeface="Arial" panose="020B0604020202020204" pitchFamily="34" charset="0"/>
                <a:ea typeface="ＭＳ Ｐゴシック" panose="020B0600070205080204" pitchFamily="34" charset="-128"/>
                <a:cs typeface="Arial" panose="020B0604020202020204" pitchFamily="34" charset="0"/>
              </a:rPr>
              <a:t>Note both similarities and differences with traditional paper documents, which for example: </a:t>
            </a:r>
          </a:p>
          <a:p>
            <a:pPr eaLnBrk="1" hangingPunct="1">
              <a:buFontTx/>
              <a:buChar char="•"/>
            </a:pPr>
            <a:r>
              <a:rPr lang="en-US" altLang="en-US" i="1" smtClean="0">
                <a:latin typeface="Arial" panose="020B0604020202020204" pitchFamily="34" charset="0"/>
                <a:ea typeface="ＭＳ Ｐゴシック" panose="020B0600070205080204" pitchFamily="34" charset="-128"/>
                <a:cs typeface="Arial" panose="020B0604020202020204" pitchFamily="34" charset="0"/>
              </a:rPr>
              <a:t> </a:t>
            </a:r>
            <a:r>
              <a:rPr lang="en-US" altLang="en-US" smtClean="0">
                <a:latin typeface="Arial" panose="020B0604020202020204" pitchFamily="34" charset="0"/>
                <a:ea typeface="ＭＳ Ｐゴシック" panose="020B0600070205080204" pitchFamily="34" charset="-128"/>
                <a:cs typeface="Arial" panose="020B0604020202020204" pitchFamily="34" charset="0"/>
              </a:rPr>
              <a:t>have signatures &amp; dates; </a:t>
            </a:r>
          </a:p>
          <a:p>
            <a:pPr eaLnBrk="1" hangingPunct="1">
              <a:buFontTx/>
              <a:buChar char="•"/>
            </a:pPr>
            <a:r>
              <a:rPr lang="en-US" altLang="en-US" smtClean="0">
                <a:latin typeface="Arial" panose="020B0604020202020204" pitchFamily="34" charset="0"/>
                <a:ea typeface="ＭＳ Ｐゴシック" panose="020B0600070205080204" pitchFamily="34" charset="-128"/>
                <a:cs typeface="Arial" panose="020B0604020202020204" pitchFamily="34" charset="0"/>
              </a:rPr>
              <a:t> need protection from disclosure, tampering, or destruction; </a:t>
            </a:r>
          </a:p>
          <a:p>
            <a:pPr eaLnBrk="1" hangingPunct="1">
              <a:buFontTx/>
              <a:buChar char="•"/>
            </a:pPr>
            <a:r>
              <a:rPr lang="en-US" altLang="en-US" smtClean="0">
                <a:latin typeface="Arial" panose="020B0604020202020204" pitchFamily="34" charset="0"/>
                <a:ea typeface="ＭＳ Ｐゴシック" panose="020B0600070205080204" pitchFamily="34" charset="-128"/>
                <a:cs typeface="Arial" panose="020B0604020202020204" pitchFamily="34" charset="0"/>
              </a:rPr>
              <a:t> may be notarized or witnessed; </a:t>
            </a:r>
          </a:p>
          <a:p>
            <a:pPr eaLnBrk="1" hangingPunct="1">
              <a:buFontTx/>
              <a:buChar char="•"/>
            </a:pPr>
            <a:r>
              <a:rPr lang="en-US" altLang="en-US" smtClean="0">
                <a:latin typeface="Arial" panose="020B0604020202020204" pitchFamily="34" charset="0"/>
                <a:ea typeface="ＭＳ Ｐゴシック" panose="020B0600070205080204" pitchFamily="34" charset="-128"/>
                <a:cs typeface="Arial" panose="020B0604020202020204" pitchFamily="34" charset="0"/>
              </a:rPr>
              <a:t> may be recorded or licensed</a:t>
            </a:r>
            <a:endParaRPr lang="en-US" altLang="en-US" i="1" smtClean="0">
              <a:latin typeface="Arial" panose="020B0604020202020204" pitchFamily="34" charset="0"/>
              <a:ea typeface="ＭＳ Ｐゴシック" panose="020B0600070205080204" pitchFamily="34" charset="-128"/>
              <a:cs typeface="Arial" panose="020B0604020202020204" pitchFamily="34" charset="0"/>
            </a:endParaRPr>
          </a:p>
          <a:p>
            <a:pPr eaLnBrk="1" hangingPunct="1"/>
            <a:endParaRPr lang="en-US" altLang="en-US" smtClean="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6924946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34878E23-7FFC-49BA-ACD6-028ADCDB0535}" type="slidenum">
              <a:rPr lang="zh-TW" altLang="en-AU" smtClean="0"/>
              <a:pPr>
                <a:spcBef>
                  <a:spcPct val="0"/>
                </a:spcBef>
              </a:pPr>
              <a:t>30</a:t>
            </a:fld>
            <a:endParaRPr lang="en-AU" altLang="zh-TW"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solidFill>
                  <a:srgbClr val="000000"/>
                </a:solidFill>
                <a:latin typeface="Arial" panose="020B0604020202020204" pitchFamily="34" charset="0"/>
                <a:ea typeface="ＭＳ Ｐゴシック" panose="020B0600070205080204" pitchFamily="34" charset="-128"/>
                <a:cs typeface="Arial" panose="020B0604020202020204" pitchFamily="34" charset="0"/>
              </a:rPr>
              <a:t>State here a couple of definitions of “security services” from relevant standards</a:t>
            </a:r>
            <a:r>
              <a:rPr lang="en-US" altLang="en-US" i="1" smtClean="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en-US" altLang="en-US" smtClean="0">
                <a:solidFill>
                  <a:srgbClr val="000000"/>
                </a:solidFill>
                <a:latin typeface="Arial" panose="020B0604020202020204" pitchFamily="34" charset="0"/>
                <a:ea typeface="ＭＳ Ｐゴシック" panose="020B0600070205080204" pitchFamily="34" charset="-128"/>
                <a:cs typeface="Arial" panose="020B0604020202020204" pitchFamily="34" charset="0"/>
              </a:rPr>
              <a:t>X.800 defines a security service as a service provided by a protocol layer of communicating open systems, which ensures adequate security of the systems or of data transfers. Perhaps a clearer definition is found in RFC 2828, which provides the following definition: a processing or communication service that is provided by a system to give a specific kind of protection to system resources; security services implement security policies and are implemented by security mechanisms. </a:t>
            </a:r>
            <a:endParaRPr lang="en-US" altLang="en-US" i="1" smtClean="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eaLnBrk="1" hangingPunct="1"/>
            <a:endParaRPr lang="en-US" altLang="en-US" i="1" smtClean="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4046245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F0B27280-23A3-4F5F-A889-3B982341CEBE}" type="slidenum">
              <a:rPr lang="zh-TW" altLang="en-AU" smtClean="0"/>
              <a:pPr>
                <a:spcBef>
                  <a:spcPct val="0"/>
                </a:spcBef>
              </a:pPr>
              <a:t>31</a:t>
            </a:fld>
            <a:endParaRPr lang="en-AU" altLang="zh-TW"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ea typeface="ＭＳ Ｐゴシック" panose="020B0600070205080204" pitchFamily="34" charset="-128"/>
                <a:cs typeface="Arial" panose="020B0604020202020204" pitchFamily="34" charset="0"/>
              </a:rPr>
              <a:t>This list is taken from Stallings Table 1.2 which provides details of the 5 Security Service categories and the 14 specific services given in X.800.</a:t>
            </a:r>
          </a:p>
          <a:p>
            <a:pPr eaLnBrk="1" hangingPunct="1"/>
            <a:r>
              <a:rPr lang="en-US" altLang="en-US" smtClean="0">
                <a:solidFill>
                  <a:srgbClr val="000000"/>
                </a:solidFill>
                <a:latin typeface="Arial" panose="020B0604020202020204" pitchFamily="34" charset="0"/>
                <a:ea typeface="ＭＳ Ｐゴシック" panose="020B0600070205080204" pitchFamily="34" charset="-128"/>
                <a:cs typeface="Arial" panose="020B0604020202020204" pitchFamily="34" charset="0"/>
              </a:rPr>
              <a:t>This list includes the various "classic" security services which are traditionally discussed.  Note there is a degree of ambiguity as to the meaning of these terms, and overlap in their use. The broad service categories are:</a:t>
            </a:r>
          </a:p>
          <a:p>
            <a:pPr eaLnBrk="1" hangingPunct="1">
              <a:buFontTx/>
              <a:buChar char="•"/>
            </a:pPr>
            <a:r>
              <a:rPr lang="en-US" altLang="en-US" b="1" smtClean="0">
                <a:latin typeface="Arial" panose="020B0604020202020204" pitchFamily="34" charset="0"/>
                <a:ea typeface="ＭＳ Ｐゴシック" panose="020B0600070205080204" pitchFamily="34" charset="-128"/>
                <a:cs typeface="Arial" panose="020B0604020202020204" pitchFamily="34" charset="0"/>
              </a:rPr>
              <a:t>authentication </a:t>
            </a:r>
            <a:r>
              <a:rPr lang="en-US" altLang="en-US" smtClean="0">
                <a:latin typeface="Arial" panose="020B0604020202020204" pitchFamily="34" charset="0"/>
                <a:ea typeface="ＭＳ Ｐゴシック" panose="020B0600070205080204" pitchFamily="34" charset="-128"/>
                <a:cs typeface="Arial" panose="020B0604020202020204" pitchFamily="34" charset="0"/>
              </a:rPr>
              <a:t>is concerned with assuring that a communication is authentic. Two specific authentication services are defined in X.800: </a:t>
            </a:r>
            <a:r>
              <a:rPr lang="en-US" altLang="en-US" b="1" smtClean="0">
                <a:latin typeface="Arial" panose="020B0604020202020204" pitchFamily="34" charset="0"/>
                <a:ea typeface="ＭＳ Ｐゴシック" panose="020B0600070205080204" pitchFamily="34" charset="-128"/>
                <a:cs typeface="Arial" panose="020B0604020202020204" pitchFamily="34" charset="0"/>
              </a:rPr>
              <a:t>Peer entity authentication: </a:t>
            </a:r>
            <a:r>
              <a:rPr lang="en-US" altLang="en-US" smtClean="0">
                <a:latin typeface="Arial" panose="020B0604020202020204" pitchFamily="34" charset="0"/>
                <a:ea typeface="ＭＳ Ｐゴシック" panose="020B0600070205080204" pitchFamily="34" charset="-128"/>
                <a:cs typeface="Arial" panose="020B0604020202020204" pitchFamily="34" charset="0"/>
              </a:rPr>
              <a:t>provides corroboration of the identity of a peer entity in an association; and </a:t>
            </a:r>
            <a:r>
              <a:rPr lang="en-US" altLang="en-US" b="1" smtClean="0">
                <a:latin typeface="Arial" panose="020B0604020202020204" pitchFamily="34" charset="0"/>
                <a:ea typeface="ＭＳ Ｐゴシック" panose="020B0600070205080204" pitchFamily="34" charset="-128"/>
                <a:cs typeface="Arial" panose="020B0604020202020204" pitchFamily="34" charset="0"/>
              </a:rPr>
              <a:t>Data origin authentication: </a:t>
            </a:r>
            <a:r>
              <a:rPr lang="en-US" altLang="en-US" smtClean="0">
                <a:latin typeface="Arial" panose="020B0604020202020204" pitchFamily="34" charset="0"/>
                <a:ea typeface="ＭＳ Ｐゴシック" panose="020B0600070205080204" pitchFamily="34" charset="-128"/>
                <a:cs typeface="Arial" panose="020B0604020202020204" pitchFamily="34" charset="0"/>
              </a:rPr>
              <a:t>provides corroboration of the source of a data unit.</a:t>
            </a:r>
          </a:p>
          <a:p>
            <a:pPr eaLnBrk="1" hangingPunct="1">
              <a:buFontTx/>
              <a:buChar char="•"/>
            </a:pPr>
            <a:r>
              <a:rPr lang="en-US" altLang="en-US" b="1" smtClean="0">
                <a:latin typeface="Arial" panose="020B0604020202020204" pitchFamily="34" charset="0"/>
                <a:ea typeface="ＭＳ Ｐゴシック" panose="020B0600070205080204" pitchFamily="34" charset="-128"/>
                <a:cs typeface="Arial" panose="020B0604020202020204" pitchFamily="34" charset="0"/>
              </a:rPr>
              <a:t>access control </a:t>
            </a:r>
            <a:r>
              <a:rPr lang="en-US" altLang="en-US" smtClean="0">
                <a:latin typeface="Arial" panose="020B0604020202020204" pitchFamily="34" charset="0"/>
                <a:ea typeface="ＭＳ Ｐゴシック" panose="020B0600070205080204" pitchFamily="34" charset="-128"/>
                <a:cs typeface="Arial" panose="020B0604020202020204" pitchFamily="34" charset="0"/>
              </a:rPr>
              <a:t>is the ability to limit and control the access to host systems and applications via communications links.</a:t>
            </a:r>
          </a:p>
          <a:p>
            <a:pPr eaLnBrk="1" hangingPunct="1">
              <a:buFontTx/>
              <a:buChar char="•"/>
            </a:pPr>
            <a:r>
              <a:rPr lang="en-US" altLang="en-US" b="1" smtClean="0">
                <a:latin typeface="Arial" panose="020B0604020202020204" pitchFamily="34" charset="0"/>
                <a:ea typeface="ＭＳ Ｐゴシック" panose="020B0600070205080204" pitchFamily="34" charset="-128"/>
                <a:cs typeface="Arial" panose="020B0604020202020204" pitchFamily="34" charset="0"/>
              </a:rPr>
              <a:t>confidentiality </a:t>
            </a:r>
            <a:r>
              <a:rPr lang="en-US" altLang="en-US" smtClean="0">
                <a:latin typeface="Arial" panose="020B0604020202020204" pitchFamily="34" charset="0"/>
                <a:ea typeface="ＭＳ Ｐゴシック" panose="020B0600070205080204" pitchFamily="34" charset="-128"/>
                <a:cs typeface="Arial" panose="020B0604020202020204" pitchFamily="34" charset="0"/>
              </a:rPr>
              <a:t>is the protection of transmitted data from passive attacks, and the protection of traffic flow from analysis.</a:t>
            </a:r>
          </a:p>
          <a:p>
            <a:pPr eaLnBrk="1" hangingPunct="1">
              <a:buFontTx/>
              <a:buChar char="•"/>
            </a:pPr>
            <a:r>
              <a:rPr lang="en-US" altLang="en-US" b="1" smtClean="0">
                <a:latin typeface="Arial" panose="020B0604020202020204" pitchFamily="34" charset="0"/>
                <a:ea typeface="ＭＳ Ｐゴシック" panose="020B0600070205080204" pitchFamily="34" charset="-128"/>
                <a:cs typeface="Arial" panose="020B0604020202020204" pitchFamily="34" charset="0"/>
              </a:rPr>
              <a:t>integrity </a:t>
            </a:r>
            <a:r>
              <a:rPr lang="en-US" altLang="en-US" smtClean="0">
                <a:latin typeface="Arial" panose="020B0604020202020204" pitchFamily="34" charset="0"/>
                <a:ea typeface="ＭＳ Ｐゴシック" panose="020B0600070205080204" pitchFamily="34" charset="-128"/>
                <a:cs typeface="Arial" panose="020B0604020202020204" pitchFamily="34" charset="0"/>
              </a:rPr>
              <a:t>assures that messages are received as sent, with no duplication, insertion, modification, reordering, replay, or loss.</a:t>
            </a:r>
          </a:p>
          <a:p>
            <a:pPr eaLnBrk="1" hangingPunct="1">
              <a:buFontTx/>
              <a:buChar char="•"/>
            </a:pPr>
            <a:r>
              <a:rPr lang="en-US" altLang="en-US" b="1" smtClean="0">
                <a:latin typeface="Arial" panose="020B0604020202020204" pitchFamily="34" charset="0"/>
                <a:ea typeface="ＭＳ Ｐゴシック" panose="020B0600070205080204" pitchFamily="34" charset="-128"/>
                <a:cs typeface="Arial" panose="020B0604020202020204" pitchFamily="34" charset="0"/>
              </a:rPr>
              <a:t>availability </a:t>
            </a:r>
            <a:r>
              <a:rPr lang="en-US" altLang="en-US" smtClean="0">
                <a:latin typeface="Arial" panose="020B0604020202020204" pitchFamily="34" charset="0"/>
                <a:ea typeface="ＭＳ Ｐゴシック" panose="020B0600070205080204" pitchFamily="34" charset="-128"/>
                <a:cs typeface="Arial" panose="020B0604020202020204" pitchFamily="34" charset="0"/>
              </a:rPr>
              <a:t>is the property of a system / resource being accessible and usable upon demand by an authorized system entity, according to performance specifications for the system.</a:t>
            </a:r>
            <a:endParaRPr lang="en-US" altLang="en-US" smtClean="0">
              <a:solidFill>
                <a:srgbClr val="0000FF"/>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1515083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F1357FE8-6345-4573-A6A9-F34C65B9F9D2}" type="slidenum">
              <a:rPr lang="zh-TW" altLang="en-AU" smtClean="0"/>
              <a:pPr>
                <a:spcBef>
                  <a:spcPct val="0"/>
                </a:spcBef>
              </a:pPr>
              <a:t>32</a:t>
            </a:fld>
            <a:endParaRPr lang="en-AU" altLang="zh-TW"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ea typeface="ＭＳ Ｐゴシック" panose="020B0600070205080204" pitchFamily="34" charset="-128"/>
              </a:rPr>
              <a:t>Now introduce “Security Mechanism” which are the specific means of implementing one or more security services. Note these mechanisms span a wide range of technical components, but one aspect seen in many is the use of cryptographic techniques.</a:t>
            </a:r>
          </a:p>
        </p:txBody>
      </p:sp>
    </p:spTree>
    <p:extLst>
      <p:ext uri="{BB962C8B-B14F-4D97-AF65-F5344CB8AC3E}">
        <p14:creationId xmlns:p14="http://schemas.microsoft.com/office/powerpoint/2010/main" val="24064642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79BCF09E-DC49-441A-8FD0-FE4E06F3A691}" type="slidenum">
              <a:rPr lang="zh-TW" altLang="en-AU" smtClean="0"/>
              <a:pPr>
                <a:spcBef>
                  <a:spcPct val="0"/>
                </a:spcBef>
              </a:pPr>
              <a:t>33</a:t>
            </a:fld>
            <a:endParaRPr lang="en-AU" altLang="zh-TW"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ea typeface="ＭＳ Ｐゴシック" panose="020B0600070205080204" pitchFamily="34" charset="-128"/>
              </a:rPr>
              <a:t>Some examples of mechanisms from X.800. Note that the “</a:t>
            </a:r>
            <a:r>
              <a:rPr lang="en-AU" altLang="zh-TW" smtClean="0">
                <a:latin typeface="Arial" panose="020B0604020202020204" pitchFamily="34" charset="0"/>
                <a:ea typeface="ＭＳ Ｐゴシック" panose="020B0600070205080204" pitchFamily="34" charset="-128"/>
              </a:rPr>
              <a:t>specific security mechanisms” are protocol layer specific, whilst the “pervasive security mechanisms” are not. </a:t>
            </a:r>
            <a:r>
              <a:rPr lang="en-US" altLang="en-US" smtClean="0">
                <a:latin typeface="Arial" panose="020B0604020202020204" pitchFamily="34" charset="0"/>
                <a:ea typeface="ＭＳ Ｐゴシック" panose="020B0600070205080204" pitchFamily="34" charset="-128"/>
              </a:rPr>
              <a:t>We will meet some of these mechanisms in much greater detail later.</a:t>
            </a:r>
          </a:p>
          <a:p>
            <a:pPr eaLnBrk="1" hangingPunct="1"/>
            <a:r>
              <a:rPr lang="en-US" altLang="en-US" smtClean="0">
                <a:latin typeface="Arial" panose="020B0604020202020204" pitchFamily="34" charset="0"/>
                <a:ea typeface="ＭＳ Ｐゴシック" panose="020B0600070205080204" pitchFamily="34" charset="-128"/>
              </a:rPr>
              <a:t>See Stallings Table 1.3 for details of these mechanisms in X.800, and Table 1.4 for the relationship between services and mechanisms.</a:t>
            </a:r>
            <a:endParaRPr lang="en-AU" altLang="zh-TW"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052245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4279337-9C73-4409-8DEC-E8EECC4F31B0}" type="slidenum">
              <a:rPr lang="zh-TW" altLang="en-AU" smtClean="0"/>
              <a:pPr>
                <a:spcBef>
                  <a:spcPct val="0"/>
                </a:spcBef>
              </a:pPr>
              <a:t>3</a:t>
            </a:fld>
            <a:endParaRPr lang="en-AU" altLang="zh-TW" smtClean="0"/>
          </a:p>
        </p:txBody>
      </p:sp>
      <p:sp>
        <p:nvSpPr>
          <p:cNvPr id="15363" name="Rectangle 1026"/>
          <p:cNvSpPr>
            <a:spLocks noGrp="1" noRot="1" noChangeAspect="1" noChangeArrowheads="1" noTextEdit="1"/>
          </p:cNvSpPr>
          <p:nvPr>
            <p:ph type="sldImg"/>
          </p:nvPr>
        </p:nvSpPr>
        <p:spPr>
          <a:ln/>
        </p:spPr>
      </p:sp>
      <p:sp>
        <p:nvSpPr>
          <p:cNvPr id="1536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ea typeface="ＭＳ Ｐゴシック" panose="020B0600070205080204" pitchFamily="34" charset="-128"/>
              </a:rPr>
              <a:t>This quote from the start of Ch 1 reflects a fundamental principle that we must understand the strength of the algorithms we use in order to have a suitable level of security.</a:t>
            </a:r>
          </a:p>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1794592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2251616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AFB446CF-385F-4913-9125-24AF9DBA2615}" type="slidenum">
              <a:rPr lang="zh-TW" altLang="en-AU" smtClean="0"/>
              <a:pPr>
                <a:spcBef>
                  <a:spcPct val="0"/>
                </a:spcBef>
              </a:pPr>
              <a:t>35</a:t>
            </a:fld>
            <a:endParaRPr lang="en-AU" altLang="zh-TW"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zh-TW" smtClean="0">
                <a:latin typeface="Arial" panose="020B0604020202020204" pitchFamily="34" charset="0"/>
                <a:ea typeface="ＭＳ Ｐゴシック" panose="020B0600070205080204" pitchFamily="34" charset="-128"/>
              </a:rPr>
              <a:t>In considering the place of encryption, its useful to use the following two models from Stallings section 1.6.</a:t>
            </a:r>
          </a:p>
          <a:p>
            <a:pPr eaLnBrk="1" hangingPunct="1"/>
            <a:r>
              <a:rPr lang="en-AU" altLang="zh-TW" smtClean="0">
                <a:latin typeface="Arial" panose="020B0604020202020204" pitchFamily="34" charset="0"/>
                <a:ea typeface="ＭＳ Ｐゴシック" panose="020B0600070205080204" pitchFamily="34" charset="-128"/>
              </a:rPr>
              <a:t>The first, illustrated in Figure 1.4, models information being </a:t>
            </a:r>
            <a:r>
              <a:rPr lang="en-US" altLang="en-US" smtClean="0">
                <a:latin typeface="Arial" panose="020B0604020202020204" pitchFamily="34" charset="0"/>
                <a:ea typeface="ＭＳ Ｐゴシック" panose="020B0600070205080204" pitchFamily="34" charset="-128"/>
              </a:rPr>
              <a:t>transferred from one party to another </a:t>
            </a:r>
            <a:r>
              <a:rPr lang="en-AU" altLang="zh-TW" smtClean="0">
                <a:latin typeface="Arial" panose="020B0604020202020204" pitchFamily="34" charset="0"/>
                <a:ea typeface="ＭＳ Ｐゴシック" panose="020B0600070205080204" pitchFamily="34" charset="-128"/>
              </a:rPr>
              <a:t>over an insecure communications channel, in the presence of possible opponents.</a:t>
            </a:r>
            <a:r>
              <a:rPr lang="en-US" altLang="en-US" smtClean="0">
                <a:latin typeface="Arial" panose="020B0604020202020204" pitchFamily="34" charset="0"/>
                <a:ea typeface="ＭＳ Ｐゴシック" panose="020B0600070205080204" pitchFamily="34" charset="-128"/>
              </a:rPr>
              <a:t> The two parties, who are the principals in this transaction, must cooperate for the exchange to take place</a:t>
            </a:r>
            <a:r>
              <a:rPr lang="en-US" altLang="en-US" i="1" smtClean="0">
                <a:latin typeface="Arial" panose="020B0604020202020204" pitchFamily="34" charset="0"/>
                <a:ea typeface="ＭＳ Ｐゴシック" panose="020B0600070205080204" pitchFamily="34" charset="-128"/>
              </a:rPr>
              <a:t>. </a:t>
            </a:r>
            <a:r>
              <a:rPr lang="en-AU" altLang="zh-TW" smtClean="0">
                <a:latin typeface="Arial" panose="020B0604020202020204" pitchFamily="34" charset="0"/>
                <a:ea typeface="ＭＳ Ｐゴシック" panose="020B0600070205080204" pitchFamily="34" charset="-128"/>
              </a:rPr>
              <a:t> They can use an appropriate </a:t>
            </a:r>
            <a:r>
              <a:rPr lang="en-AU" altLang="zh-TW" b="1" smtClean="0">
                <a:latin typeface="Arial" panose="020B0604020202020204" pitchFamily="34" charset="0"/>
                <a:ea typeface="ＭＳ Ｐゴシック" panose="020B0600070205080204" pitchFamily="34" charset="-128"/>
              </a:rPr>
              <a:t>security transform (encryption algorithm)</a:t>
            </a:r>
            <a:r>
              <a:rPr lang="en-AU" altLang="zh-TW" smtClean="0">
                <a:latin typeface="Arial" panose="020B0604020202020204" pitchFamily="34" charset="0"/>
                <a:ea typeface="ＭＳ Ｐゴシック" panose="020B0600070205080204" pitchFamily="34" charset="-128"/>
              </a:rPr>
              <a:t>, with suitable </a:t>
            </a:r>
            <a:r>
              <a:rPr lang="en-AU" altLang="zh-TW" b="1" smtClean="0">
                <a:latin typeface="Arial" panose="020B0604020202020204" pitchFamily="34" charset="0"/>
                <a:ea typeface="ＭＳ Ｐゴシック" panose="020B0600070205080204" pitchFamily="34" charset="-128"/>
              </a:rPr>
              <a:t>keys</a:t>
            </a:r>
            <a:r>
              <a:rPr lang="en-AU" altLang="zh-TW" smtClean="0">
                <a:latin typeface="Arial" panose="020B0604020202020204" pitchFamily="34" charset="0"/>
                <a:ea typeface="ＭＳ Ｐゴシック" panose="020B0600070205080204" pitchFamily="34" charset="-128"/>
              </a:rPr>
              <a:t>, possibly negotiated using the presence of a </a:t>
            </a:r>
            <a:r>
              <a:rPr lang="en-AU" altLang="zh-TW" b="1" smtClean="0">
                <a:latin typeface="Arial" panose="020B0604020202020204" pitchFamily="34" charset="0"/>
                <a:ea typeface="ＭＳ Ｐゴシック" panose="020B0600070205080204" pitchFamily="34" charset="-128"/>
              </a:rPr>
              <a:t>trusted third party</a:t>
            </a:r>
            <a:r>
              <a:rPr lang="en-AU" altLang="zh-TW" smtClean="0">
                <a:latin typeface="Arial" panose="020B0604020202020204" pitchFamily="34" charset="0"/>
                <a:ea typeface="ＭＳ Ｐゴシック" panose="020B0600070205080204" pitchFamily="34" charset="-128"/>
              </a:rPr>
              <a:t>. </a:t>
            </a:r>
            <a:r>
              <a:rPr lang="en-US" altLang="en-US" smtClean="0">
                <a:latin typeface="Arial" panose="020B0604020202020204" pitchFamily="34" charset="0"/>
                <a:ea typeface="ＭＳ Ｐゴシック" panose="020B0600070205080204" pitchFamily="34" charset="-128"/>
              </a:rPr>
              <a:t>Parts One through Four of this book concentrates on the types of security mechanisms and services that fit into the model shown here.</a:t>
            </a:r>
            <a:endParaRPr lang="en-AU" altLang="zh-TW"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7180147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F585F30D-721B-4B3D-8907-B8573EEFB5EC}" type="slidenum">
              <a:rPr lang="zh-TW" altLang="en-AU" smtClean="0"/>
              <a:pPr>
                <a:spcBef>
                  <a:spcPct val="0"/>
                </a:spcBef>
              </a:pPr>
              <a:t>36</a:t>
            </a:fld>
            <a:endParaRPr lang="en-AU" altLang="zh-TW"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ea typeface="ＭＳ Ｐゴシック" panose="020B0600070205080204" pitchFamily="34" charset="-128"/>
                <a:cs typeface="Arial" panose="020B0604020202020204" pitchFamily="34" charset="0"/>
              </a:rPr>
              <a:t>This general model shows that there are four basic tasks in designing a particular security service, as listed.</a:t>
            </a:r>
          </a:p>
        </p:txBody>
      </p:sp>
    </p:spTree>
    <p:extLst>
      <p:ext uri="{BB962C8B-B14F-4D97-AF65-F5344CB8AC3E}">
        <p14:creationId xmlns:p14="http://schemas.microsoft.com/office/powerpoint/2010/main" val="35059176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8471DD91-D4B1-45A4-B2E8-F4A9598FF058}" type="slidenum">
              <a:rPr lang="zh-TW" altLang="en-AU" smtClean="0"/>
              <a:pPr>
                <a:spcBef>
                  <a:spcPct val="0"/>
                </a:spcBef>
              </a:pPr>
              <a:t>37</a:t>
            </a:fld>
            <a:endParaRPr lang="en-AU" altLang="zh-TW"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zh-TW" smtClean="0">
                <a:latin typeface="Arial" panose="020B0604020202020204" pitchFamily="34" charset="0"/>
                <a:ea typeface="ＭＳ Ｐゴシック" panose="020B0600070205080204" pitchFamily="34" charset="-128"/>
              </a:rPr>
              <a:t>The second, illustrated in Figure 1.5, model is concerned with controlled access to information or resources on a computer system, in the presence of possible opponents. Here appropriate controls are needed on the access to and within the system, to provide suitable security.</a:t>
            </a:r>
          </a:p>
          <a:p>
            <a:pPr eaLnBrk="1" hangingPunct="1"/>
            <a:r>
              <a:rPr lang="en-US" altLang="en-US" smtClean="0">
                <a:latin typeface="Arial" panose="020B0604020202020204" pitchFamily="34" charset="0"/>
                <a:ea typeface="ＭＳ Ｐゴシック" panose="020B0600070205080204" pitchFamily="34" charset="-128"/>
              </a:rPr>
              <a:t>The security mechanisms needed to cope with unwanted access fall into two broad categories (as shown in this figure). The first category might be termed a gatekeeper function. It includes password-based login procedures that are designed to deny access to all but authorized users and screening logic that is designed to detect and reject worms, viruses, and other similar attacks. Once either an unwanted user or unwanted software gains access, the second line of defense consists of a variety of internal controls that monitor activity and analyze stored information in an attempt to detect the presence of unwanted intruders. These issues are explored in Part Four.</a:t>
            </a:r>
            <a:endParaRPr lang="en-AU" altLang="zh-TW"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6404168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E4A7BF69-1A8C-4D92-8CA0-937AC7C19A8D}" type="slidenum">
              <a:rPr lang="zh-TW" altLang="en-AU" smtClean="0"/>
              <a:pPr>
                <a:spcBef>
                  <a:spcPct val="0"/>
                </a:spcBef>
              </a:pPr>
              <a:t>38</a:t>
            </a:fld>
            <a:endParaRPr lang="en-AU" altLang="zh-TW"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ea typeface="ＭＳ Ｐゴシック" panose="020B0600070205080204" pitchFamily="34" charset="-128"/>
              </a:rPr>
              <a:t>Detail here the tasks needed to use this model.</a:t>
            </a:r>
          </a:p>
        </p:txBody>
      </p:sp>
    </p:spTree>
    <p:extLst>
      <p:ext uri="{BB962C8B-B14F-4D97-AF65-F5344CB8AC3E}">
        <p14:creationId xmlns:p14="http://schemas.microsoft.com/office/powerpoint/2010/main" val="10042276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0382721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4660340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081418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9592796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lnSpc>
                <a:spcPct val="90000"/>
              </a:lnSpc>
            </a:pPr>
            <a:endParaRPr lang="zh-TW"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030903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F5B385C8-6A58-4EDB-8976-7EADBC487F8B}" type="slidenum">
              <a:rPr lang="zh-TW" altLang="en-AU" smtClean="0"/>
              <a:pPr>
                <a:spcBef>
                  <a:spcPct val="0"/>
                </a:spcBef>
              </a:pPr>
              <a:t>4</a:t>
            </a:fld>
            <a:endParaRPr lang="en-AU" altLang="zh-TW"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ea typeface="ＭＳ Ｐゴシック" panose="020B0600070205080204" pitchFamily="34" charset="-128"/>
                <a:cs typeface="Arial" panose="020B0604020202020204" pitchFamily="34" charset="0"/>
              </a:rPr>
              <a:t>The NIST Computer Security Handbook [NIST95] defines the term </a:t>
            </a:r>
            <a:r>
              <a:rPr lang="en-US" altLang="en-US" i="1" smtClean="0">
                <a:latin typeface="Arial" panose="020B0604020202020204" pitchFamily="34" charset="0"/>
                <a:ea typeface="ＭＳ Ｐゴシック" panose="020B0600070205080204" pitchFamily="34" charset="-128"/>
                <a:cs typeface="Arial" panose="020B0604020202020204" pitchFamily="34" charset="0"/>
              </a:rPr>
              <a:t>computer security </a:t>
            </a:r>
            <a:r>
              <a:rPr lang="en-US" altLang="en-US" smtClean="0">
                <a:latin typeface="Arial" panose="020B0604020202020204" pitchFamily="34" charset="0"/>
                <a:ea typeface="ＭＳ Ｐゴシック" panose="020B0600070205080204" pitchFamily="34" charset="-128"/>
                <a:cs typeface="Arial" panose="020B0604020202020204" pitchFamily="34" charset="0"/>
              </a:rPr>
              <a:t>as shown on this slide. This definition introduces three key objectives that are at the heart of computer security as we see on the next slide.</a:t>
            </a:r>
          </a:p>
        </p:txBody>
      </p:sp>
    </p:spTree>
    <p:extLst>
      <p:ext uri="{BB962C8B-B14F-4D97-AF65-F5344CB8AC3E}">
        <p14:creationId xmlns:p14="http://schemas.microsoft.com/office/powerpoint/2010/main" val="16995937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lnSpc>
                <a:spcPct val="90000"/>
              </a:lnSpc>
            </a:pPr>
            <a:endParaRPr lang="zh-TW"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2562612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lnSpc>
                <a:spcPct val="90000"/>
              </a:lnSpc>
            </a:pPr>
            <a:endParaRPr lang="zh-TW"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0690884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lnSpc>
                <a:spcPct val="90000"/>
              </a:lnSpc>
            </a:pPr>
            <a:endParaRPr lang="zh-TW"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6987879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4D1DB76-E148-44D5-B60C-1845978DD03A}" type="slidenum">
              <a:rPr lang="zh-TW" altLang="en-AU" smtClean="0"/>
              <a:pPr/>
              <a:t>53</a:t>
            </a:fld>
            <a:endParaRPr lang="en-AU" altLang="zh-TW" smtClean="0"/>
          </a:p>
        </p:txBody>
      </p:sp>
    </p:spTree>
    <p:extLst>
      <p:ext uri="{BB962C8B-B14F-4D97-AF65-F5344CB8AC3E}">
        <p14:creationId xmlns:p14="http://schemas.microsoft.com/office/powerpoint/2010/main" val="9346798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AAECF59-8991-423E-B11D-1B656D2E4164}" type="slidenum">
              <a:rPr lang="zh-TW" altLang="en-AU" smtClean="0"/>
              <a:pPr/>
              <a:t>54</a:t>
            </a:fld>
            <a:endParaRPr lang="en-AU" altLang="zh-TW" smtClean="0"/>
          </a:p>
        </p:txBody>
      </p:sp>
    </p:spTree>
    <p:extLst>
      <p:ext uri="{BB962C8B-B14F-4D97-AF65-F5344CB8AC3E}">
        <p14:creationId xmlns:p14="http://schemas.microsoft.com/office/powerpoint/2010/main" val="21296335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5357160-4A01-45D1-B9C0-F517819D2E21}" type="slidenum">
              <a:rPr lang="zh-TW" altLang="en-AU" smtClean="0"/>
              <a:pPr/>
              <a:t>55</a:t>
            </a:fld>
            <a:endParaRPr lang="en-AU" altLang="zh-TW" smtClean="0"/>
          </a:p>
        </p:txBody>
      </p:sp>
    </p:spTree>
    <p:extLst>
      <p:ext uri="{BB962C8B-B14F-4D97-AF65-F5344CB8AC3E}">
        <p14:creationId xmlns:p14="http://schemas.microsoft.com/office/powerpoint/2010/main" val="12578233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5357160-4A01-45D1-B9C0-F517819D2E21}" type="slidenum">
              <a:rPr lang="zh-TW" altLang="en-AU" smtClean="0"/>
              <a:pPr/>
              <a:t>56</a:t>
            </a:fld>
            <a:endParaRPr lang="en-AU" altLang="zh-TW" smtClean="0"/>
          </a:p>
        </p:txBody>
      </p:sp>
    </p:spTree>
    <p:extLst>
      <p:ext uri="{BB962C8B-B14F-4D97-AF65-F5344CB8AC3E}">
        <p14:creationId xmlns:p14="http://schemas.microsoft.com/office/powerpoint/2010/main" val="29207126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31C5E3-5C69-403D-A56E-1AD69259A752}" type="slidenum">
              <a:rPr lang="zh-TW" altLang="en-AU" smtClean="0"/>
              <a:pPr>
                <a:defRPr/>
              </a:pPr>
              <a:t>59</a:t>
            </a:fld>
            <a:endParaRPr lang="en-AU" altLang="zh-TW"/>
          </a:p>
        </p:txBody>
      </p:sp>
    </p:spTree>
    <p:extLst>
      <p:ext uri="{BB962C8B-B14F-4D97-AF65-F5344CB8AC3E}">
        <p14:creationId xmlns:p14="http://schemas.microsoft.com/office/powerpoint/2010/main" val="312433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31C5E3-5C69-403D-A56E-1AD69259A752}" type="slidenum">
              <a:rPr lang="zh-TW" altLang="en-AU" smtClean="0"/>
              <a:pPr>
                <a:defRPr/>
              </a:pPr>
              <a:t>60</a:t>
            </a:fld>
            <a:endParaRPr lang="en-AU" altLang="zh-TW"/>
          </a:p>
        </p:txBody>
      </p:sp>
    </p:spTree>
    <p:extLst>
      <p:ext uri="{BB962C8B-B14F-4D97-AF65-F5344CB8AC3E}">
        <p14:creationId xmlns:p14="http://schemas.microsoft.com/office/powerpoint/2010/main" val="12101454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31C5E3-5C69-403D-A56E-1AD69259A752}" type="slidenum">
              <a:rPr lang="zh-TW" altLang="en-AU" smtClean="0"/>
              <a:pPr>
                <a:defRPr/>
              </a:pPr>
              <a:t>64</a:t>
            </a:fld>
            <a:endParaRPr lang="en-AU" altLang="zh-TW"/>
          </a:p>
        </p:txBody>
      </p:sp>
    </p:spTree>
    <p:extLst>
      <p:ext uri="{BB962C8B-B14F-4D97-AF65-F5344CB8AC3E}">
        <p14:creationId xmlns:p14="http://schemas.microsoft.com/office/powerpoint/2010/main" val="3742092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348542CB-F8EF-4BA5-BD01-7616F4843C9A}" type="slidenum">
              <a:rPr lang="zh-TW" altLang="en-AU" smtClean="0"/>
              <a:pPr>
                <a:spcBef>
                  <a:spcPct val="0"/>
                </a:spcBef>
              </a:pPr>
              <a:t>5</a:t>
            </a:fld>
            <a:endParaRPr lang="en-AU" altLang="zh-TW"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ea typeface="ＭＳ Ｐゴシック" panose="020B0600070205080204" pitchFamily="34" charset="-128"/>
                <a:cs typeface="Arial" panose="020B0604020202020204" pitchFamily="34" charset="0"/>
              </a:rPr>
              <a:t>The NIST Computer Security Handbook [NIST95] defines the term </a:t>
            </a:r>
            <a:r>
              <a:rPr lang="en-US" altLang="en-US" i="1" smtClean="0">
                <a:latin typeface="Arial" panose="020B0604020202020204" pitchFamily="34" charset="0"/>
                <a:ea typeface="ＭＳ Ｐゴシック" panose="020B0600070205080204" pitchFamily="34" charset="-128"/>
                <a:cs typeface="Arial" panose="020B0604020202020204" pitchFamily="34" charset="0"/>
              </a:rPr>
              <a:t>computer security </a:t>
            </a:r>
            <a:r>
              <a:rPr lang="en-US" altLang="en-US" smtClean="0">
                <a:latin typeface="Arial" panose="020B0604020202020204" pitchFamily="34" charset="0"/>
                <a:ea typeface="ＭＳ Ｐゴシック" panose="020B0600070205080204" pitchFamily="34" charset="-128"/>
                <a:cs typeface="Arial" panose="020B0604020202020204" pitchFamily="34" charset="0"/>
              </a:rPr>
              <a:t>as shown on this slide. This definition introduces three key objectives that are at the heart of computer security as we see on the next slide.</a:t>
            </a:r>
          </a:p>
        </p:txBody>
      </p:sp>
    </p:spTree>
    <p:extLst>
      <p:ext uri="{BB962C8B-B14F-4D97-AF65-F5344CB8AC3E}">
        <p14:creationId xmlns:p14="http://schemas.microsoft.com/office/powerpoint/2010/main" val="34070005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31C5E3-5C69-403D-A56E-1AD69259A752}" type="slidenum">
              <a:rPr lang="zh-TW" altLang="en-AU" smtClean="0"/>
              <a:pPr>
                <a:defRPr/>
              </a:pPr>
              <a:t>65</a:t>
            </a:fld>
            <a:endParaRPr lang="en-AU" altLang="zh-TW"/>
          </a:p>
        </p:txBody>
      </p:sp>
    </p:spTree>
    <p:extLst>
      <p:ext uri="{BB962C8B-B14F-4D97-AF65-F5344CB8AC3E}">
        <p14:creationId xmlns:p14="http://schemas.microsoft.com/office/powerpoint/2010/main" val="992955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78275FA0-BD43-4F19-A30A-8C34B45020D9}" type="slidenum">
              <a:rPr lang="zh-TW" altLang="en-AU" smtClean="0"/>
              <a:pPr>
                <a:spcBef>
                  <a:spcPct val="0"/>
                </a:spcBef>
              </a:pPr>
              <a:t>6</a:t>
            </a:fld>
            <a:endParaRPr lang="en-AU" altLang="zh-TW"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ea typeface="ＭＳ Ｐゴシック" panose="020B0600070205080204" pitchFamily="34" charset="-128"/>
                <a:cs typeface="Arial" panose="020B0604020202020204" pitchFamily="34" charset="0"/>
              </a:rPr>
              <a:t>The NIST Computer Security Handbook [NIST95] defines the term </a:t>
            </a:r>
            <a:r>
              <a:rPr lang="en-US" altLang="en-US" i="1" smtClean="0">
                <a:latin typeface="Arial" panose="020B0604020202020204" pitchFamily="34" charset="0"/>
                <a:ea typeface="ＭＳ Ｐゴシック" panose="020B0600070205080204" pitchFamily="34" charset="-128"/>
                <a:cs typeface="Arial" panose="020B0604020202020204" pitchFamily="34" charset="0"/>
              </a:rPr>
              <a:t>computer security </a:t>
            </a:r>
            <a:r>
              <a:rPr lang="en-US" altLang="en-US" smtClean="0">
                <a:latin typeface="Arial" panose="020B0604020202020204" pitchFamily="34" charset="0"/>
                <a:ea typeface="ＭＳ Ｐゴシック" panose="020B0600070205080204" pitchFamily="34" charset="-128"/>
                <a:cs typeface="Arial" panose="020B0604020202020204" pitchFamily="34" charset="0"/>
              </a:rPr>
              <a:t>as shown on this slide. This definition introduces three key objectives that are at the heart of computer security as we see on the next slide.</a:t>
            </a:r>
          </a:p>
        </p:txBody>
      </p:sp>
    </p:spTree>
    <p:extLst>
      <p:ext uri="{BB962C8B-B14F-4D97-AF65-F5344CB8AC3E}">
        <p14:creationId xmlns:p14="http://schemas.microsoft.com/office/powerpoint/2010/main" val="2476293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9CD277B9-0DDB-486E-AB77-8E2F409E29DA}" type="slidenum">
              <a:rPr lang="zh-TW" altLang="en-AU" smtClean="0"/>
              <a:pPr>
                <a:spcBef>
                  <a:spcPct val="0"/>
                </a:spcBef>
              </a:pPr>
              <a:t>7</a:t>
            </a:fld>
            <a:endParaRPr lang="en-AU" altLang="zh-TW"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ea typeface="ＭＳ Ｐゴシック" panose="020B0600070205080204" pitchFamily="34" charset="-128"/>
                <a:cs typeface="Arial" panose="020B0604020202020204" pitchFamily="34" charset="0"/>
              </a:rPr>
              <a:t>The NIST Computer Security Handbook [NIST95] defines the term </a:t>
            </a:r>
            <a:r>
              <a:rPr lang="en-US" altLang="en-US" i="1" smtClean="0">
                <a:latin typeface="Arial" panose="020B0604020202020204" pitchFamily="34" charset="0"/>
                <a:ea typeface="ＭＳ Ｐゴシック" panose="020B0600070205080204" pitchFamily="34" charset="-128"/>
                <a:cs typeface="Arial" panose="020B0604020202020204" pitchFamily="34" charset="0"/>
              </a:rPr>
              <a:t>computer security </a:t>
            </a:r>
            <a:r>
              <a:rPr lang="en-US" altLang="en-US" smtClean="0">
                <a:latin typeface="Arial" panose="020B0604020202020204" pitchFamily="34" charset="0"/>
                <a:ea typeface="ＭＳ Ｐゴシック" panose="020B0600070205080204" pitchFamily="34" charset="-128"/>
                <a:cs typeface="Arial" panose="020B0604020202020204" pitchFamily="34" charset="0"/>
              </a:rPr>
              <a:t>as shown on this slide. This definition introduces three key objectives that are at the heart of computer security as we see on the next slide.</a:t>
            </a:r>
          </a:p>
        </p:txBody>
      </p:sp>
    </p:spTree>
    <p:extLst>
      <p:ext uri="{BB962C8B-B14F-4D97-AF65-F5344CB8AC3E}">
        <p14:creationId xmlns:p14="http://schemas.microsoft.com/office/powerpoint/2010/main" val="4021387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075425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xfrm>
            <a:off x="685800" y="4343400"/>
            <a:ext cx="5486400" cy="4495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smtClean="0">
                <a:latin typeface="Arial" panose="020B0604020202020204" pitchFamily="34" charset="0"/>
                <a:ea typeface="ＭＳ Ｐゴシック" panose="020B0600070205080204" pitchFamily="34" charset="-128"/>
                <a:cs typeface="Arial" panose="020B0604020202020204" pitchFamily="34" charset="0"/>
              </a:rPr>
              <a:t>These three concepts form what is often referred to as the </a:t>
            </a:r>
            <a:r>
              <a:rPr lang="en-US" altLang="en-US" b="1" smtClean="0">
                <a:latin typeface="Arial" panose="020B0604020202020204" pitchFamily="34" charset="0"/>
                <a:ea typeface="ＭＳ Ｐゴシック" panose="020B0600070205080204" pitchFamily="34" charset="-128"/>
                <a:cs typeface="Arial" panose="020B0604020202020204" pitchFamily="34" charset="0"/>
              </a:rPr>
              <a:t>CIA triad</a:t>
            </a:r>
            <a:r>
              <a:rPr lang="en-US" altLang="en-US" smtClean="0">
                <a:latin typeface="Arial" panose="020B0604020202020204" pitchFamily="34" charset="0"/>
                <a:ea typeface="ＭＳ Ｐゴシック" panose="020B0600070205080204" pitchFamily="34" charset="-128"/>
                <a:cs typeface="Arial" panose="020B0604020202020204" pitchFamily="34" charset="0"/>
              </a:rPr>
              <a:t> (Figure 1.1). The three concepts embody the fundamental security objectives for both data and for information and computing services. FIPS PUB 199 provides a useful characterization of these three objectives in terms of requirements and the definition of a loss of security in each category:</a:t>
            </a:r>
          </a:p>
          <a:p>
            <a:pPr eaLnBrk="1" hangingPunct="1">
              <a:lnSpc>
                <a:spcPct val="90000"/>
              </a:lnSpc>
            </a:pPr>
            <a:r>
              <a:rPr lang="en-US" altLang="en-US" smtClean="0">
                <a:latin typeface="Arial" panose="020B0604020202020204" pitchFamily="34" charset="0"/>
                <a:ea typeface="ＭＳ Ｐゴシック" panose="020B0600070205080204" pitchFamily="34" charset="-128"/>
                <a:cs typeface="Times New Roman" panose="02020603050405020304" pitchFamily="18" charset="0"/>
              </a:rPr>
              <a:t>• </a:t>
            </a:r>
            <a:r>
              <a:rPr lang="en-US" altLang="en-US" b="1" smtClean="0">
                <a:latin typeface="Arial" panose="020B0604020202020204" pitchFamily="34" charset="0"/>
                <a:ea typeface="ＭＳ Ｐゴシック" panose="020B0600070205080204" pitchFamily="34" charset="-128"/>
                <a:cs typeface="Arial" panose="020B0604020202020204" pitchFamily="34" charset="0"/>
              </a:rPr>
              <a:t>Confidentiality</a:t>
            </a:r>
            <a:r>
              <a:rPr lang="en-US" altLang="en-US" smtClean="0">
                <a:latin typeface="Arial" panose="020B0604020202020204" pitchFamily="34" charset="0"/>
                <a:ea typeface="ＭＳ Ｐゴシック" panose="020B0600070205080204" pitchFamily="34" charset="-128"/>
                <a:cs typeface="Arial" panose="020B0604020202020204" pitchFamily="34" charset="0"/>
              </a:rPr>
              <a:t> (covers both data confidentiality and privacy): preserving authorized restrictions on information access and disclosure, including means for protecting personal privacy and proprietary information. A loss of confidentiality is the unauthorized disclosure of information.</a:t>
            </a:r>
          </a:p>
          <a:p>
            <a:pPr eaLnBrk="1" hangingPunct="1">
              <a:lnSpc>
                <a:spcPct val="90000"/>
              </a:lnSpc>
            </a:pPr>
            <a:r>
              <a:rPr lang="en-US" altLang="en-US" smtClean="0">
                <a:latin typeface="Arial" panose="020B0604020202020204" pitchFamily="34" charset="0"/>
                <a:ea typeface="ＭＳ Ｐゴシック" panose="020B0600070205080204" pitchFamily="34" charset="-128"/>
                <a:cs typeface="Times New Roman" panose="02020603050405020304" pitchFamily="18" charset="0"/>
              </a:rPr>
              <a:t>• </a:t>
            </a:r>
            <a:r>
              <a:rPr lang="en-US" altLang="en-US" b="1" smtClean="0">
                <a:latin typeface="Arial" panose="020B0604020202020204" pitchFamily="34" charset="0"/>
                <a:ea typeface="ＭＳ Ｐゴシック" panose="020B0600070205080204" pitchFamily="34" charset="-128"/>
                <a:cs typeface="Arial" panose="020B0604020202020204" pitchFamily="34" charset="0"/>
              </a:rPr>
              <a:t>Integrity</a:t>
            </a:r>
            <a:r>
              <a:rPr lang="en-US" altLang="en-US" smtClean="0">
                <a:latin typeface="Arial" panose="020B0604020202020204" pitchFamily="34" charset="0"/>
                <a:ea typeface="ＭＳ Ｐゴシック" panose="020B0600070205080204" pitchFamily="34" charset="-128"/>
                <a:cs typeface="Arial" panose="020B0604020202020204" pitchFamily="34" charset="0"/>
              </a:rPr>
              <a:t> (covers both data and system integrity)</a:t>
            </a:r>
            <a:r>
              <a:rPr lang="en-US" altLang="en-US" b="1" smtClean="0">
                <a:latin typeface="Arial" panose="020B0604020202020204" pitchFamily="34" charset="0"/>
                <a:ea typeface="ＭＳ Ｐゴシック" panose="020B0600070205080204" pitchFamily="34" charset="-128"/>
                <a:cs typeface="Arial" panose="020B0604020202020204" pitchFamily="34" charset="0"/>
              </a:rPr>
              <a:t>:</a:t>
            </a:r>
            <a:r>
              <a:rPr lang="en-US" altLang="en-US" smtClean="0">
                <a:latin typeface="Arial" panose="020B0604020202020204" pitchFamily="34" charset="0"/>
                <a:ea typeface="ＭＳ Ｐゴシック" panose="020B0600070205080204" pitchFamily="34" charset="-128"/>
                <a:cs typeface="Arial" panose="020B0604020202020204" pitchFamily="34" charset="0"/>
              </a:rPr>
              <a:t> Guarding against improper information modification or destruction, and includes ensuring information non-repudiation and authenticity. A loss of integrity is the unauthorized modification or destruction of information.</a:t>
            </a:r>
          </a:p>
          <a:p>
            <a:pPr eaLnBrk="1" hangingPunct="1">
              <a:lnSpc>
                <a:spcPct val="90000"/>
              </a:lnSpc>
            </a:pPr>
            <a:r>
              <a:rPr lang="en-US" altLang="en-US" smtClean="0">
                <a:latin typeface="Arial" panose="020B0604020202020204" pitchFamily="34" charset="0"/>
                <a:ea typeface="ＭＳ Ｐゴシック" panose="020B0600070205080204" pitchFamily="34" charset="-128"/>
                <a:cs typeface="Times New Roman" panose="02020603050405020304" pitchFamily="18" charset="0"/>
              </a:rPr>
              <a:t>• </a:t>
            </a:r>
            <a:r>
              <a:rPr lang="en-US" altLang="en-US" b="1" smtClean="0">
                <a:latin typeface="Arial" panose="020B0604020202020204" pitchFamily="34" charset="0"/>
                <a:ea typeface="ＭＳ Ｐゴシック" panose="020B0600070205080204" pitchFamily="34" charset="-128"/>
                <a:cs typeface="Arial" panose="020B0604020202020204" pitchFamily="34" charset="0"/>
              </a:rPr>
              <a:t>Availability:</a:t>
            </a:r>
            <a:r>
              <a:rPr lang="en-US" altLang="en-US" smtClean="0">
                <a:latin typeface="Arial" panose="020B0604020202020204" pitchFamily="34" charset="0"/>
                <a:ea typeface="ＭＳ Ｐゴシック" panose="020B0600070205080204" pitchFamily="34" charset="-128"/>
                <a:cs typeface="Arial" panose="020B0604020202020204" pitchFamily="34" charset="0"/>
              </a:rPr>
              <a:t> Ensuring timely and reliable access to and use of information. A loss of availability is the disruption of access to or use of information or an information system.</a:t>
            </a:r>
          </a:p>
          <a:p>
            <a:pPr eaLnBrk="1" hangingPunct="1">
              <a:lnSpc>
                <a:spcPct val="90000"/>
              </a:lnSpc>
            </a:pPr>
            <a:r>
              <a:rPr lang="en-US" altLang="en-US" smtClean="0">
                <a:latin typeface="Arial" panose="020B0604020202020204" pitchFamily="34" charset="0"/>
                <a:ea typeface="ＭＳ Ｐゴシック" panose="020B0600070205080204" pitchFamily="34" charset="-128"/>
                <a:cs typeface="Arial" panose="020B0604020202020204" pitchFamily="34" charset="0"/>
              </a:rPr>
              <a:t>Although the use of the CIA triad to define security objectives is well established, some in the security field feel that additional concepts are needed to present a complete picture. Two of the most commonly mentioned are:</a:t>
            </a:r>
          </a:p>
          <a:p>
            <a:pPr eaLnBrk="1" hangingPunct="1">
              <a:lnSpc>
                <a:spcPct val="90000"/>
              </a:lnSpc>
            </a:pPr>
            <a:r>
              <a:rPr lang="en-US" altLang="en-US" smtClean="0">
                <a:latin typeface="Arial" panose="020B0604020202020204" pitchFamily="34" charset="0"/>
                <a:ea typeface="ＭＳ Ｐゴシック" panose="020B0600070205080204" pitchFamily="34" charset="-128"/>
                <a:cs typeface="Times New Roman" panose="02020603050405020304" pitchFamily="18" charset="0"/>
              </a:rPr>
              <a:t>• </a:t>
            </a:r>
            <a:r>
              <a:rPr lang="en-US" altLang="en-US" b="1" smtClean="0">
                <a:latin typeface="Arial" panose="020B0604020202020204" pitchFamily="34" charset="0"/>
                <a:ea typeface="ＭＳ Ｐゴシック" panose="020B0600070205080204" pitchFamily="34" charset="-128"/>
                <a:cs typeface="Arial" panose="020B0604020202020204" pitchFamily="34" charset="0"/>
              </a:rPr>
              <a:t>Authenticity:</a:t>
            </a:r>
            <a:r>
              <a:rPr lang="en-US" altLang="en-US" smtClean="0">
                <a:latin typeface="Arial" panose="020B0604020202020204" pitchFamily="34" charset="0"/>
                <a:ea typeface="ＭＳ Ｐゴシック" panose="020B0600070205080204" pitchFamily="34" charset="-128"/>
                <a:cs typeface="Arial" panose="020B0604020202020204" pitchFamily="34" charset="0"/>
              </a:rPr>
              <a:t> The property of being genuine and being able to be verified and trusted; confidence in the validity of a transmission, a message, or message originator.</a:t>
            </a:r>
          </a:p>
          <a:p>
            <a:pPr eaLnBrk="1" hangingPunct="1">
              <a:lnSpc>
                <a:spcPct val="90000"/>
              </a:lnSpc>
            </a:pPr>
            <a:r>
              <a:rPr lang="en-US" altLang="en-US" smtClean="0">
                <a:latin typeface="Arial" panose="020B0604020202020204" pitchFamily="34" charset="0"/>
                <a:ea typeface="ＭＳ Ｐゴシック" panose="020B0600070205080204" pitchFamily="34" charset="-128"/>
                <a:cs typeface="Times New Roman" panose="02020603050405020304" pitchFamily="18" charset="0"/>
              </a:rPr>
              <a:t>• </a:t>
            </a:r>
            <a:r>
              <a:rPr lang="en-US" altLang="en-US" b="1" smtClean="0">
                <a:latin typeface="Arial" panose="020B0604020202020204" pitchFamily="34" charset="0"/>
                <a:ea typeface="ＭＳ Ｐゴシック" panose="020B0600070205080204" pitchFamily="34" charset="-128"/>
                <a:cs typeface="Arial" panose="020B0604020202020204" pitchFamily="34" charset="0"/>
              </a:rPr>
              <a:t>Accountability:</a:t>
            </a:r>
            <a:r>
              <a:rPr lang="en-US" altLang="en-US" smtClean="0">
                <a:latin typeface="Arial" panose="020B0604020202020204" pitchFamily="34" charset="0"/>
                <a:ea typeface="ＭＳ Ｐゴシック" panose="020B0600070205080204" pitchFamily="34" charset="-128"/>
                <a:cs typeface="Arial" panose="020B0604020202020204" pitchFamily="34" charset="0"/>
              </a:rPr>
              <a:t> The security goal that generates the requirement for actions of an entity to be traced uniquely to that entity.</a:t>
            </a:r>
          </a:p>
          <a:p>
            <a:pPr eaLnBrk="1" hangingPunct="1">
              <a:lnSpc>
                <a:spcPct val="90000"/>
              </a:lnSpc>
            </a:pPr>
            <a:endParaRPr lang="en-US" altLang="en-US" smtClean="0">
              <a:latin typeface="Arial" panose="020B0604020202020204" pitchFamily="34" charset="0"/>
              <a:ea typeface="ＭＳ Ｐゴシック" panose="020B0600070205080204" pitchFamily="34" charset="-128"/>
              <a:cs typeface="Arial" panose="020B0604020202020204" pitchFamily="34"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86EFCB29-1675-40DC-8715-648525552910}" type="slidenum">
              <a:rPr lang="zh-TW" altLang="en-AU" smtClean="0"/>
              <a:pPr>
                <a:spcBef>
                  <a:spcPct val="0"/>
                </a:spcBef>
              </a:pPr>
              <a:t>9</a:t>
            </a:fld>
            <a:endParaRPr lang="en-AU" altLang="zh-TW" smtClean="0"/>
          </a:p>
        </p:txBody>
      </p:sp>
    </p:spTree>
    <p:extLst>
      <p:ext uri="{BB962C8B-B14F-4D97-AF65-F5344CB8AC3E}">
        <p14:creationId xmlns:p14="http://schemas.microsoft.com/office/powerpoint/2010/main" val="3478196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hangingPunct="1">
              <a:defRPr/>
            </a:pPr>
            <a:endParaRPr lang="en-US"/>
          </a:p>
        </p:txBody>
      </p:sp>
      <p:sp>
        <p:nvSpPr>
          <p:cNvPr id="5" name="Oval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hangingPunct="1">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a:defRPr/>
            </a:lvl1pPr>
            <a:extLst/>
          </a:lstStyle>
          <a:p>
            <a:pPr>
              <a:defRPr/>
            </a:pPr>
            <a:endParaRPr lang="en-US"/>
          </a:p>
        </p:txBody>
      </p:sp>
      <p:sp>
        <p:nvSpPr>
          <p:cNvPr id="7" name="Footer Placeholder 19"/>
          <p:cNvSpPr>
            <a:spLocks noGrp="1"/>
          </p:cNvSpPr>
          <p:nvPr>
            <p:ph type="ftr" sz="quarter" idx="11"/>
          </p:nvPr>
        </p:nvSpPr>
        <p:spPr/>
        <p:txBody>
          <a:bodyPr/>
          <a:lstStyle>
            <a:lvl1pPr>
              <a:defRPr/>
            </a:lvl1pPr>
            <a:extLst/>
          </a:lstStyle>
          <a:p>
            <a:pPr>
              <a:defRPr/>
            </a:pPr>
            <a:endParaRPr lang="en-US"/>
          </a:p>
        </p:txBody>
      </p:sp>
      <p:sp>
        <p:nvSpPr>
          <p:cNvPr id="8" name="Slide Number Placeholder 9"/>
          <p:cNvSpPr>
            <a:spLocks noGrp="1"/>
          </p:cNvSpPr>
          <p:nvPr>
            <p:ph type="sldNum" sz="quarter" idx="12"/>
          </p:nvPr>
        </p:nvSpPr>
        <p:spPr/>
        <p:txBody>
          <a:bodyPr/>
          <a:lstStyle>
            <a:lvl1pPr>
              <a:defRPr/>
            </a:lvl1pPr>
          </a:lstStyle>
          <a:p>
            <a:pPr>
              <a:defRPr/>
            </a:pPr>
            <a:fld id="{2ABD9B79-38BA-44D5-8AC9-3BCD03D3AF21}" type="slidenum">
              <a:rPr lang="en-US" altLang="en-US"/>
              <a:pPr>
                <a:defRPr/>
              </a:pPr>
              <a:t>‹#›</a:t>
            </a:fld>
            <a:endParaRPr lang="en-US" altLang="en-US"/>
          </a:p>
        </p:txBody>
      </p:sp>
    </p:spTree>
    <p:extLst>
      <p:ext uri="{BB962C8B-B14F-4D97-AF65-F5344CB8AC3E}">
        <p14:creationId xmlns:p14="http://schemas.microsoft.com/office/powerpoint/2010/main" val="3901358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8B955A4C-5D95-4869-9E2F-DBD5FCAEDDDD}" type="slidenum">
              <a:rPr lang="en-US" altLang="en-US"/>
              <a:pPr>
                <a:defRPr/>
              </a:pPr>
              <a:t>‹#›</a:t>
            </a:fld>
            <a:endParaRPr lang="en-US" altLang="en-US"/>
          </a:p>
        </p:txBody>
      </p:sp>
    </p:spTree>
    <p:extLst>
      <p:ext uri="{BB962C8B-B14F-4D97-AF65-F5344CB8AC3E}">
        <p14:creationId xmlns:p14="http://schemas.microsoft.com/office/powerpoint/2010/main" val="2310260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1ED49F82-FAB4-432C-A661-7E7C923F91C1}" type="slidenum">
              <a:rPr lang="en-US" altLang="en-US"/>
              <a:pPr>
                <a:defRPr/>
              </a:pPr>
              <a:t>‹#›</a:t>
            </a:fld>
            <a:endParaRPr lang="en-US" altLang="en-US"/>
          </a:p>
        </p:txBody>
      </p:sp>
    </p:spTree>
    <p:extLst>
      <p:ext uri="{BB962C8B-B14F-4D97-AF65-F5344CB8AC3E}">
        <p14:creationId xmlns:p14="http://schemas.microsoft.com/office/powerpoint/2010/main" val="3922104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E13DD659-D097-4E30-8949-9E6CADFD03FD}" type="slidenum">
              <a:rPr lang="en-US" altLang="en-US"/>
              <a:pPr>
                <a:defRPr/>
              </a:pPr>
              <a:t>‹#›</a:t>
            </a:fld>
            <a:endParaRPr lang="en-US" altLang="en-US"/>
          </a:p>
        </p:txBody>
      </p:sp>
    </p:spTree>
    <p:extLst>
      <p:ext uri="{BB962C8B-B14F-4D97-AF65-F5344CB8AC3E}">
        <p14:creationId xmlns:p14="http://schemas.microsoft.com/office/powerpoint/2010/main" val="3424317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5" name="Rectangle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6" name="Oval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hangingPunct="1">
              <a:defRPr/>
            </a:pPr>
            <a:endParaRPr lang="en-US"/>
          </a:p>
        </p:txBody>
      </p:sp>
      <p:sp>
        <p:nvSpPr>
          <p:cNvPr id="7" name="Oval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hangingPunct="1">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extLst/>
          </a:lstStyle>
          <a:p>
            <a:pPr>
              <a:defRPr/>
            </a:pPr>
            <a:endParaRPr lang="en-US"/>
          </a:p>
        </p:txBody>
      </p:sp>
      <p:sp>
        <p:nvSpPr>
          <p:cNvPr id="9" name="Footer Placeholder 4"/>
          <p:cNvSpPr>
            <a:spLocks noGrp="1"/>
          </p:cNvSpPr>
          <p:nvPr>
            <p:ph type="ftr" sz="quarter" idx="11"/>
          </p:nvPr>
        </p:nvSpPr>
        <p:spPr/>
        <p:txBody>
          <a:bodyPr/>
          <a:lstStyle>
            <a:lvl1pPr>
              <a:defRPr/>
            </a:lvl1pPr>
            <a:extLst/>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AD4A4B9D-BABA-4E93-9C89-B185C0E39572}" type="slidenum">
              <a:rPr lang="en-US" altLang="en-US"/>
              <a:pPr>
                <a:defRPr/>
              </a:pPr>
              <a:t>‹#›</a:t>
            </a:fld>
            <a:endParaRPr lang="en-US" altLang="en-US"/>
          </a:p>
        </p:txBody>
      </p:sp>
    </p:spTree>
    <p:extLst>
      <p:ext uri="{BB962C8B-B14F-4D97-AF65-F5344CB8AC3E}">
        <p14:creationId xmlns:p14="http://schemas.microsoft.com/office/powerpoint/2010/main" val="543084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516F9E8A-22EE-4FDE-AB21-1DACC810ECAB}" type="slidenum">
              <a:rPr lang="en-US" altLang="en-US"/>
              <a:pPr>
                <a:defRPr/>
              </a:pPr>
              <a:t>‹#›</a:t>
            </a:fld>
            <a:endParaRPr lang="en-US" altLang="en-US"/>
          </a:p>
        </p:txBody>
      </p:sp>
    </p:spTree>
    <p:extLst>
      <p:ext uri="{BB962C8B-B14F-4D97-AF65-F5344CB8AC3E}">
        <p14:creationId xmlns:p14="http://schemas.microsoft.com/office/powerpoint/2010/main" val="660523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A5A4FF23-C0C6-4F05-935B-BD2D183E5B86}" type="slidenum">
              <a:rPr lang="en-US" altLang="en-US"/>
              <a:pPr>
                <a:defRPr/>
              </a:pPr>
              <a:t>‹#›</a:t>
            </a:fld>
            <a:endParaRPr lang="en-US" altLang="en-US"/>
          </a:p>
        </p:txBody>
      </p:sp>
    </p:spTree>
    <p:extLst>
      <p:ext uri="{BB962C8B-B14F-4D97-AF65-F5344CB8AC3E}">
        <p14:creationId xmlns:p14="http://schemas.microsoft.com/office/powerpoint/2010/main" val="3241101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endParaRPr lang="en-US"/>
          </a:p>
        </p:txBody>
      </p:sp>
      <p:sp>
        <p:nvSpPr>
          <p:cNvPr id="4" name="Footer Placeholder 9"/>
          <p:cNvSpPr>
            <a:spLocks noGrp="1"/>
          </p:cNvSpPr>
          <p:nvPr>
            <p:ph type="ftr" sz="quarter" idx="11"/>
          </p:nvPr>
        </p:nvSpPr>
        <p:spPr/>
        <p:txBody>
          <a:bodyPr/>
          <a:lstStyle>
            <a:lvl1pPr>
              <a:defRPr/>
            </a:lvl1pPr>
          </a:lstStyle>
          <a:p>
            <a:pPr>
              <a:defRPr/>
            </a:pPr>
            <a:endParaRPr lang="en-US"/>
          </a:p>
        </p:txBody>
      </p:sp>
      <p:sp>
        <p:nvSpPr>
          <p:cNvPr id="5" name="Slide Number Placeholder 21"/>
          <p:cNvSpPr>
            <a:spLocks noGrp="1"/>
          </p:cNvSpPr>
          <p:nvPr>
            <p:ph type="sldNum" sz="quarter" idx="12"/>
          </p:nvPr>
        </p:nvSpPr>
        <p:spPr/>
        <p:txBody>
          <a:bodyPr/>
          <a:lstStyle>
            <a:lvl1pPr>
              <a:defRPr/>
            </a:lvl1pPr>
          </a:lstStyle>
          <a:p>
            <a:pPr>
              <a:defRPr/>
            </a:pPr>
            <a:fld id="{F4264097-0B8B-4336-AD98-86F0661C2DCD}" type="slidenum">
              <a:rPr lang="en-US" altLang="en-US"/>
              <a:pPr>
                <a:defRPr/>
              </a:pPr>
              <a:t>‹#›</a:t>
            </a:fld>
            <a:endParaRPr lang="en-US" altLang="en-US"/>
          </a:p>
        </p:txBody>
      </p:sp>
    </p:spTree>
    <p:extLst>
      <p:ext uri="{BB962C8B-B14F-4D97-AF65-F5344CB8AC3E}">
        <p14:creationId xmlns:p14="http://schemas.microsoft.com/office/powerpoint/2010/main" val="1969328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3" name="Rectangle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4" name="Date Placeholder 1"/>
          <p:cNvSpPr>
            <a:spLocks noGrp="1"/>
          </p:cNvSpPr>
          <p:nvPr>
            <p:ph type="dt" sz="half" idx="10"/>
          </p:nvPr>
        </p:nvSpPr>
        <p:spPr/>
        <p:txBody>
          <a:bodyPr/>
          <a:lstStyle>
            <a:lvl1pPr>
              <a:defRPr/>
            </a:lvl1pPr>
            <a:extLst/>
          </a:lstStyle>
          <a:p>
            <a:pPr>
              <a:defRPr/>
            </a:pPr>
            <a:endParaRPr lang="en-US"/>
          </a:p>
        </p:txBody>
      </p:sp>
      <p:sp>
        <p:nvSpPr>
          <p:cNvPr id="5" name="Footer Placeholder 2"/>
          <p:cNvSpPr>
            <a:spLocks noGrp="1"/>
          </p:cNvSpPr>
          <p:nvPr>
            <p:ph type="ftr" sz="quarter" idx="11"/>
          </p:nvPr>
        </p:nvSpPr>
        <p:spPr/>
        <p:txBody>
          <a:bodyPr/>
          <a:lstStyle>
            <a:lvl1pPr>
              <a:defRPr/>
            </a:lvl1pPr>
            <a:extLst/>
          </a:lstStyle>
          <a:p>
            <a:pPr>
              <a:defRPr/>
            </a:pPr>
            <a:endParaRPr lang="en-US"/>
          </a:p>
        </p:txBody>
      </p:sp>
      <p:sp>
        <p:nvSpPr>
          <p:cNvPr id="6" name="Slide Number Placeholder 3"/>
          <p:cNvSpPr>
            <a:spLocks noGrp="1"/>
          </p:cNvSpPr>
          <p:nvPr>
            <p:ph type="sldNum" sz="quarter" idx="12"/>
          </p:nvPr>
        </p:nvSpPr>
        <p:spPr/>
        <p:txBody>
          <a:bodyPr/>
          <a:lstStyle>
            <a:lvl1pPr>
              <a:defRPr/>
            </a:lvl1pPr>
          </a:lstStyle>
          <a:p>
            <a:pPr>
              <a:defRPr/>
            </a:pPr>
            <a:fld id="{72B868DD-F0FD-4750-85BB-0C8C12E1F5BB}" type="slidenum">
              <a:rPr lang="en-US" altLang="en-US"/>
              <a:pPr>
                <a:defRPr/>
              </a:pPr>
              <a:t>‹#›</a:t>
            </a:fld>
            <a:endParaRPr lang="en-US" altLang="en-US"/>
          </a:p>
        </p:txBody>
      </p:sp>
    </p:spTree>
    <p:extLst>
      <p:ext uri="{BB962C8B-B14F-4D97-AF65-F5344CB8AC3E}">
        <p14:creationId xmlns:p14="http://schemas.microsoft.com/office/powerpoint/2010/main" val="1742944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E03E5EF8-3681-4D56-876D-558B14AFC374}" type="slidenum">
              <a:rPr lang="en-US" altLang="en-US"/>
              <a:pPr>
                <a:defRPr/>
              </a:pPr>
              <a:t>‹#›</a:t>
            </a:fld>
            <a:endParaRPr lang="en-US" altLang="en-US"/>
          </a:p>
        </p:txBody>
      </p:sp>
    </p:spTree>
    <p:extLst>
      <p:ext uri="{BB962C8B-B14F-4D97-AF65-F5344CB8AC3E}">
        <p14:creationId xmlns:p14="http://schemas.microsoft.com/office/powerpoint/2010/main" val="598368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eaLnBrk="1" hangingPunct="1">
              <a:lnSpc>
                <a:spcPts val="3000"/>
              </a:lnSpc>
              <a:spcBef>
                <a:spcPts val="600"/>
              </a:spcBef>
              <a:buClr>
                <a:schemeClr val="accent1"/>
              </a:buClr>
              <a:buSzPct val="80000"/>
              <a:buFont typeface="Wingdings 2"/>
              <a:buNone/>
              <a:defRPr/>
            </a:pPr>
            <a:endParaRPr lang="en-US" sz="3200">
              <a:latin typeface="+mn-lt"/>
              <a:ea typeface="+mn-ea"/>
            </a:endParaRPr>
          </a:p>
        </p:txBody>
      </p:sp>
      <p:sp>
        <p:nvSpPr>
          <p:cNvPr id="6" name="Flowchart: Process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7" name="Flowchart: Process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extLst/>
          </a:lstStyle>
          <a:p>
            <a:pPr>
              <a:defRPr/>
            </a:pPr>
            <a:endParaRPr lang="en-US"/>
          </a:p>
        </p:txBody>
      </p:sp>
      <p:sp>
        <p:nvSpPr>
          <p:cNvPr id="9" name="Footer Placeholder 5"/>
          <p:cNvSpPr>
            <a:spLocks noGrp="1"/>
          </p:cNvSpPr>
          <p:nvPr>
            <p:ph type="ftr" sz="quarter" idx="11"/>
          </p:nvPr>
        </p:nvSpPr>
        <p:spPr/>
        <p:txBody>
          <a:bodyPr/>
          <a:lstStyle>
            <a:lvl1pPr>
              <a:defRPr/>
            </a:lvl1pPr>
            <a:extLst/>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31A1F5B8-078D-418E-9AE8-3160A9D9A3F0}" type="slidenum">
              <a:rPr lang="en-US" altLang="en-US"/>
              <a:pPr>
                <a:defRPr/>
              </a:pPr>
              <a:t>‹#›</a:t>
            </a:fld>
            <a:endParaRPr lang="en-US" altLang="en-US"/>
          </a:p>
        </p:txBody>
      </p:sp>
    </p:spTree>
    <p:extLst>
      <p:ext uri="{BB962C8B-B14F-4D97-AF65-F5344CB8AC3E}">
        <p14:creationId xmlns:p14="http://schemas.microsoft.com/office/powerpoint/2010/main" val="988900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extLst/>
          </a:lstStyle>
          <a:p>
            <a:r>
              <a:rPr lang="en-US" smtClean="0"/>
              <a:t>Click to edit Master title style</a:t>
            </a:r>
            <a:endParaRPr lang="en-US"/>
          </a:p>
        </p:txBody>
      </p:sp>
      <p:sp>
        <p:nvSpPr>
          <p:cNvPr id="1033" name="Text Placeholder 8"/>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latin typeface="Arial" charset="0"/>
              </a:defRPr>
            </a:lvl1pPr>
            <a:extLst/>
          </a:lstStyle>
          <a:p>
            <a:pPr>
              <a:defRPr/>
            </a:pPr>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latin typeface="Arial" charset="0"/>
              </a:defRPr>
            </a:lvl1pPr>
            <a:extLst/>
          </a:lstStyle>
          <a:p>
            <a:pPr>
              <a:defRPr/>
            </a:pPr>
            <a:endParaRPr lang="en-US"/>
          </a:p>
        </p:txBody>
      </p:sp>
      <p:sp>
        <p:nvSpPr>
          <p:cNvPr id="22" name="Slide Number Placeholder 21"/>
          <p:cNvSpPr>
            <a:spLocks noGrp="1"/>
          </p:cNvSpPr>
          <p:nvPr>
            <p:ph type="sldNum" sz="quarter" idx="4"/>
          </p:nvPr>
        </p:nvSpPr>
        <p:spPr>
          <a:xfrm>
            <a:off x="8613775" y="6305550"/>
            <a:ext cx="457200" cy="4762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1200">
                <a:solidFill>
                  <a:srgbClr val="608FD4"/>
                </a:solidFill>
              </a:defRPr>
            </a:lvl1pPr>
          </a:lstStyle>
          <a:p>
            <a:pPr>
              <a:defRPr/>
            </a:pPr>
            <a:fld id="{ED4F71B5-735C-4634-B6C9-0C967DA54A09}" type="slidenum">
              <a:rPr lang="en-US" altLang="en-US"/>
              <a:pPr>
                <a:defRPr/>
              </a:pPr>
              <a:t>‹#›</a:t>
            </a:fld>
            <a:endParaRPr lang="en-US" altLang="en-US"/>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Tree>
  </p:cSld>
  <p:clrMap bg1="lt1" tx1="dk1" bg2="lt2" tx2="dk2" accent1="accent1" accent2="accent2" accent3="accent3" accent4="accent4" accent5="accent5" accent6="accent6" hlink="hlink" folHlink="folHlink"/>
  <p:sldLayoutIdLst>
    <p:sldLayoutId id="2147483982" r:id="rId1"/>
    <p:sldLayoutId id="2147483977" r:id="rId2"/>
    <p:sldLayoutId id="2147483983" r:id="rId3"/>
    <p:sldLayoutId id="2147483978" r:id="rId4"/>
    <p:sldLayoutId id="2147483984" r:id="rId5"/>
    <p:sldLayoutId id="2147483979" r:id="rId6"/>
    <p:sldLayoutId id="2147483985" r:id="rId7"/>
    <p:sldLayoutId id="2147483986" r:id="rId8"/>
    <p:sldLayoutId id="2147483987" r:id="rId9"/>
    <p:sldLayoutId id="2147483980" r:id="rId10"/>
    <p:sldLayoutId id="2147483981" r:id="rId11"/>
  </p:sldLayoutIdLst>
  <p:txStyles>
    <p:titleStyle>
      <a:lvl1pPr algn="l" rtl="0" eaLnBrk="0" fontAlgn="base" hangingPunct="0">
        <a:spcBef>
          <a:spcPct val="0"/>
        </a:spcBef>
        <a:spcAft>
          <a:spcPct val="0"/>
        </a:spcAft>
        <a:defRPr sz="4300" kern="1200">
          <a:solidFill>
            <a:srgbClr val="1D2259"/>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1D2259"/>
          </a:solidFill>
          <a:latin typeface="Gill Sans MT" panose="020B0502020104020203" pitchFamily="34" charset="0"/>
        </a:defRPr>
      </a:lvl2pPr>
      <a:lvl3pPr algn="l" rtl="0" eaLnBrk="0" fontAlgn="base" hangingPunct="0">
        <a:spcBef>
          <a:spcPct val="0"/>
        </a:spcBef>
        <a:spcAft>
          <a:spcPct val="0"/>
        </a:spcAft>
        <a:defRPr sz="4300">
          <a:solidFill>
            <a:srgbClr val="1D2259"/>
          </a:solidFill>
          <a:latin typeface="Gill Sans MT" panose="020B0502020104020203" pitchFamily="34" charset="0"/>
        </a:defRPr>
      </a:lvl3pPr>
      <a:lvl4pPr algn="l" rtl="0" eaLnBrk="0" fontAlgn="base" hangingPunct="0">
        <a:spcBef>
          <a:spcPct val="0"/>
        </a:spcBef>
        <a:spcAft>
          <a:spcPct val="0"/>
        </a:spcAft>
        <a:defRPr sz="4300">
          <a:solidFill>
            <a:srgbClr val="1D2259"/>
          </a:solidFill>
          <a:latin typeface="Gill Sans MT" panose="020B0502020104020203" pitchFamily="34" charset="0"/>
        </a:defRPr>
      </a:lvl4pPr>
      <a:lvl5pPr algn="l" rtl="0" eaLnBrk="0" fontAlgn="base" hangingPunct="0">
        <a:spcBef>
          <a:spcPct val="0"/>
        </a:spcBef>
        <a:spcAft>
          <a:spcPct val="0"/>
        </a:spcAft>
        <a:defRPr sz="4300">
          <a:solidFill>
            <a:srgbClr val="1D2259"/>
          </a:solidFill>
          <a:latin typeface="Gill Sans MT" panose="020B0502020104020203" pitchFamily="34" charset="0"/>
        </a:defRPr>
      </a:lvl5pPr>
      <a:lvl6pPr marL="457200" algn="l" rtl="0" fontAlgn="base">
        <a:spcBef>
          <a:spcPct val="0"/>
        </a:spcBef>
        <a:spcAft>
          <a:spcPct val="0"/>
        </a:spcAft>
        <a:defRPr sz="4300">
          <a:solidFill>
            <a:srgbClr val="1D2259"/>
          </a:solidFill>
          <a:latin typeface="Gill Sans MT" panose="020B0502020104020203" pitchFamily="34" charset="0"/>
        </a:defRPr>
      </a:lvl6pPr>
      <a:lvl7pPr marL="914400" algn="l" rtl="0" fontAlgn="base">
        <a:spcBef>
          <a:spcPct val="0"/>
        </a:spcBef>
        <a:spcAft>
          <a:spcPct val="0"/>
        </a:spcAft>
        <a:defRPr sz="4300">
          <a:solidFill>
            <a:srgbClr val="1D2259"/>
          </a:solidFill>
          <a:latin typeface="Gill Sans MT" panose="020B0502020104020203" pitchFamily="34" charset="0"/>
        </a:defRPr>
      </a:lvl7pPr>
      <a:lvl8pPr marL="1371600" algn="l" rtl="0" fontAlgn="base">
        <a:spcBef>
          <a:spcPct val="0"/>
        </a:spcBef>
        <a:spcAft>
          <a:spcPct val="0"/>
        </a:spcAft>
        <a:defRPr sz="4300">
          <a:solidFill>
            <a:srgbClr val="1D2259"/>
          </a:solidFill>
          <a:latin typeface="Gill Sans MT" panose="020B0502020104020203" pitchFamily="34" charset="0"/>
        </a:defRPr>
      </a:lvl8pPr>
      <a:lvl9pPr marL="1828800" algn="l" rtl="0" fontAlgn="base">
        <a:spcBef>
          <a:spcPct val="0"/>
        </a:spcBef>
        <a:spcAft>
          <a:spcPct val="0"/>
        </a:spcAft>
        <a:defRPr sz="4300">
          <a:solidFill>
            <a:srgbClr val="1D2259"/>
          </a:solidFill>
          <a:latin typeface="Gill Sans MT" panose="020B0502020104020203"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anose="020B0604030504040204"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7F8FA9"/>
        </a:buClr>
        <a:buFont typeface="Wingdings 2" panose="05020102010507070707"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4A66AC"/>
        </a:buClr>
        <a:buFont typeface="Wingdings 2" panose="05020102010507070707"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38200" y="457200"/>
            <a:ext cx="7848600" cy="2765425"/>
          </a:xfrm>
        </p:spPr>
        <p:txBody>
          <a:bodyPr/>
          <a:lstStyle/>
          <a:p>
            <a:pPr eaLnBrk="1" fontAlgn="auto" hangingPunct="1">
              <a:spcAft>
                <a:spcPts val="0"/>
              </a:spcAft>
              <a:defRPr/>
            </a:pPr>
            <a:r>
              <a:rPr lang="en-US" altLang="en-US" dirty="0" smtClean="0">
                <a:solidFill>
                  <a:schemeClr val="tx1"/>
                </a:solidFill>
                <a:ea typeface="ＭＳ Ｐゴシック" pitchFamily="34" charset="-128"/>
              </a:rPr>
              <a:t>Cybersecurity Overview</a:t>
            </a:r>
            <a:br>
              <a:rPr lang="en-US" altLang="en-US" dirty="0" smtClean="0">
                <a:solidFill>
                  <a:schemeClr val="tx1"/>
                </a:solidFill>
                <a:ea typeface="ＭＳ Ｐゴシック" pitchFamily="34" charset="-128"/>
              </a:rPr>
            </a:br>
            <a:r>
              <a:rPr lang="en-US" altLang="en-US" dirty="0" smtClean="0">
                <a:solidFill>
                  <a:schemeClr val="tx1"/>
                </a:solidFill>
                <a:ea typeface="ＭＳ Ｐゴシック" pitchFamily="34" charset="-128"/>
              </a:rPr>
              <a:t>Chapter One</a:t>
            </a:r>
            <a:endParaRPr lang="en-AU" altLang="zh-TW" dirty="0" smtClean="0">
              <a:solidFill>
                <a:schemeClr val="tx1"/>
              </a:solidFill>
              <a:ea typeface="ＭＳ Ｐゴシック"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altLang="zh-TW" smtClean="0">
                <a:effectLst/>
                <a:ea typeface="ＭＳ Ｐゴシック" panose="020B0600070205080204" pitchFamily="34" charset="-128"/>
              </a:rPr>
              <a:t>Key Objectives of Security …</a:t>
            </a:r>
          </a:p>
        </p:txBody>
      </p:sp>
      <p:sp>
        <p:nvSpPr>
          <p:cNvPr id="28675" name="Rectangle 3"/>
          <p:cNvSpPr>
            <a:spLocks noGrp="1" noChangeArrowheads="1"/>
          </p:cNvSpPr>
          <p:nvPr>
            <p:ph idx="1"/>
          </p:nvPr>
        </p:nvSpPr>
        <p:spPr>
          <a:xfrm>
            <a:off x="971550" y="1370013"/>
            <a:ext cx="7848600" cy="5659437"/>
          </a:xfrm>
        </p:spPr>
        <p:txBody>
          <a:bodyPr/>
          <a:lstStyle/>
          <a:p>
            <a:pPr eaLnBrk="1" hangingPunct="1"/>
            <a:r>
              <a:rPr lang="en-US" altLang="zh-TW" sz="2400" b="1" smtClean="0">
                <a:ea typeface="ＭＳ Ｐゴシック" panose="020B0600070205080204" pitchFamily="34" charset="-128"/>
              </a:rPr>
              <a:t>Additional Goals of security are </a:t>
            </a:r>
          </a:p>
          <a:p>
            <a:pPr eaLnBrk="1" hangingPunct="1"/>
            <a:r>
              <a:rPr lang="en-US" altLang="zh-TW" sz="2400" b="1" smtClean="0">
                <a:ea typeface="ＭＳ Ｐゴシック" panose="020B0600070205080204" pitchFamily="34" charset="-128"/>
              </a:rPr>
              <a:t>Authenticity</a:t>
            </a:r>
            <a:r>
              <a:rPr lang="en-US" altLang="zh-TW" sz="2400" smtClean="0">
                <a:ea typeface="ＭＳ Ｐゴシック" panose="020B0600070205080204" pitchFamily="34" charset="-128"/>
              </a:rPr>
              <a:t> :</a:t>
            </a:r>
            <a:r>
              <a:rPr lang="en-US" altLang="en-US" sz="2400" smtClean="0"/>
              <a:t>The property of being genuine and being able to be verified and trusted; confidence in the validity of a transmission, a message, or message</a:t>
            </a:r>
            <a:br>
              <a:rPr lang="en-US" altLang="en-US" sz="2400" smtClean="0"/>
            </a:br>
            <a:r>
              <a:rPr lang="en-US" altLang="en-US" sz="2400" smtClean="0"/>
              <a:t>originator. </a:t>
            </a:r>
          </a:p>
          <a:p>
            <a:pPr eaLnBrk="1" hangingPunct="1"/>
            <a:r>
              <a:rPr lang="en-US" altLang="en-US" sz="2400" smtClean="0"/>
              <a:t>This means verifying that users are who they say they are and that each input arriving at the system came from a trusted source.</a:t>
            </a:r>
          </a:p>
          <a:p>
            <a:pPr eaLnBrk="1" hangingPunct="1"/>
            <a:r>
              <a:rPr lang="en-US" altLang="en-US" sz="2400" b="1" smtClean="0">
                <a:ea typeface="ＭＳ Ｐゴシック" panose="020B0600070205080204" pitchFamily="34" charset="-128"/>
              </a:rPr>
              <a:t>Authorization</a:t>
            </a:r>
            <a:r>
              <a:rPr lang="en-US" altLang="en-US" sz="2400" smtClean="0">
                <a:ea typeface="ＭＳ Ｐゴシック" panose="020B0600070205080204" pitchFamily="34" charset="-128"/>
              </a:rPr>
              <a:t>: a security measure that verifies whether you have permission to access the specific resources</a:t>
            </a:r>
          </a:p>
          <a:p>
            <a:pPr eaLnBrk="1" hangingPunct="1"/>
            <a:r>
              <a:rPr lang="en-US" altLang="en-US" sz="2400" b="1" smtClean="0">
                <a:ea typeface="ＭＳ Ｐゴシック" panose="020B0600070205080204" pitchFamily="34" charset="-128"/>
              </a:rPr>
              <a:t>Access control</a:t>
            </a:r>
            <a:r>
              <a:rPr lang="en-US" altLang="en-US" sz="2400" smtClean="0">
                <a:ea typeface="ＭＳ Ｐゴシック" panose="020B0600070205080204" pitchFamily="34" charset="-128"/>
              </a:rPr>
              <a:t>: A security measure that permits access to the various resources by the user or process.</a:t>
            </a:r>
            <a:endParaRPr lang="en-US" altLang="zh-TW" sz="2400" smtClean="0">
              <a:ea typeface="ＭＳ Ｐゴシック" panose="020B0600070205080204" pitchFamily="34" charset="-128"/>
            </a:endParaRPr>
          </a:p>
          <a:p>
            <a:pPr eaLnBrk="1" hangingPunct="1"/>
            <a:r>
              <a:rPr lang="en-US" altLang="en-US" sz="2400" smtClean="0">
                <a:ea typeface="ＭＳ Ｐゴシック" panose="020B0600070205080204" pitchFamily="34" charset="-128"/>
              </a:rPr>
              <a:t/>
            </a:r>
            <a:br>
              <a:rPr lang="en-US" altLang="en-US" sz="2400" smtClean="0">
                <a:ea typeface="ＭＳ Ｐゴシック" panose="020B0600070205080204" pitchFamily="34" charset="-128"/>
              </a:rPr>
            </a:br>
            <a:endParaRPr lang="en-US" altLang="zh-TW" sz="2400"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altLang="zh-TW" smtClean="0">
                <a:effectLst/>
                <a:ea typeface="ＭＳ Ｐゴシック" panose="020B0600070205080204" pitchFamily="34" charset="-128"/>
              </a:rPr>
              <a:t>Key Objectives of Security …</a:t>
            </a:r>
          </a:p>
        </p:txBody>
      </p:sp>
      <p:sp>
        <p:nvSpPr>
          <p:cNvPr id="30723" name="Rectangle 3"/>
          <p:cNvSpPr>
            <a:spLocks noGrp="1" noChangeArrowheads="1"/>
          </p:cNvSpPr>
          <p:nvPr>
            <p:ph idx="1"/>
          </p:nvPr>
        </p:nvSpPr>
        <p:spPr>
          <a:xfrm>
            <a:off x="971550" y="1370013"/>
            <a:ext cx="7848600" cy="5659437"/>
          </a:xfrm>
        </p:spPr>
        <p:txBody>
          <a:bodyPr/>
          <a:lstStyle/>
          <a:p>
            <a:pPr eaLnBrk="1" hangingPunct="1"/>
            <a:r>
              <a:rPr lang="en-US" altLang="zh-TW" sz="2400" b="1" smtClean="0">
                <a:ea typeface="ＭＳ Ｐゴシック" panose="020B0600070205080204" pitchFamily="34" charset="-128"/>
              </a:rPr>
              <a:t>Accountability and </a:t>
            </a:r>
            <a:r>
              <a:rPr lang="en-US" altLang="en-US" sz="2400" b="1" smtClean="0">
                <a:ea typeface="ＭＳ Ｐゴシック" panose="020B0600070205080204" pitchFamily="34" charset="-128"/>
              </a:rPr>
              <a:t>non-repudiation : </a:t>
            </a:r>
            <a:r>
              <a:rPr lang="en-US" altLang="en-US" sz="2400" smtClean="0"/>
              <a:t>The security goal that generates the requirement for actions</a:t>
            </a:r>
            <a:br>
              <a:rPr lang="en-US" altLang="en-US" sz="2400" smtClean="0"/>
            </a:br>
            <a:r>
              <a:rPr lang="en-US" altLang="en-US" sz="2400" smtClean="0"/>
              <a:t>of an entity to be traced uniquely to that entity. </a:t>
            </a:r>
          </a:p>
          <a:p>
            <a:pPr eaLnBrk="1" hangingPunct="1"/>
            <a:r>
              <a:rPr lang="en-US" altLang="en-US" sz="2400" smtClean="0"/>
              <a:t>This supports nonrepudiation, deterrence, fault isolation, intrusion detection and prevention, and after-action</a:t>
            </a:r>
            <a:br>
              <a:rPr lang="en-US" altLang="en-US" sz="2400" smtClean="0"/>
            </a:br>
            <a:r>
              <a:rPr lang="en-US" altLang="en-US" sz="2400" smtClean="0"/>
              <a:t>recovery and legal action </a:t>
            </a:r>
          </a:p>
          <a:p>
            <a:pPr eaLnBrk="1" hangingPunct="1"/>
            <a:r>
              <a:rPr lang="en-US" altLang="en-US" sz="2400" smtClean="0"/>
              <a:t>Since truly secure systems are not yet an achievable goal, we must be able to trace a security breach to a responsible party.</a:t>
            </a:r>
          </a:p>
          <a:p>
            <a:pPr eaLnBrk="1" hangingPunct="1"/>
            <a:r>
              <a:rPr lang="en-US" altLang="en-US" sz="2400" smtClean="0"/>
              <a:t>Systems must keep records of their activities to permit later forensic analysis to trace security breaches or to aid in transaction disputes.</a:t>
            </a:r>
            <a:endParaRPr lang="en-US" altLang="zh-TW" sz="2400"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mtClean="0">
                <a:solidFill>
                  <a:schemeClr val="tx2">
                    <a:satMod val="130000"/>
                  </a:schemeClr>
                </a:solidFill>
                <a:ea typeface="ＭＳ Ｐゴシック" pitchFamily="-107" charset="-128"/>
                <a:cs typeface="ＭＳ Ｐゴシック" pitchFamily="-107" charset="-128"/>
              </a:rPr>
              <a:t>Levels of Impact</a:t>
            </a:r>
          </a:p>
        </p:txBody>
      </p:sp>
      <p:sp>
        <p:nvSpPr>
          <p:cNvPr id="3" name="Content Placeholder 2"/>
          <p:cNvSpPr>
            <a:spLocks noGrp="1"/>
          </p:cNvSpPr>
          <p:nvPr>
            <p:ph idx="1"/>
          </p:nvPr>
        </p:nvSpPr>
        <p:spPr/>
        <p:txBody>
          <a:bodyPr>
            <a:normAutofit fontScale="92500" lnSpcReduction="20000"/>
          </a:bodyPr>
          <a:lstStyle/>
          <a:p>
            <a:pPr marL="365760" indent="-283464" eaLnBrk="1" fontAlgn="auto" hangingPunct="1">
              <a:spcAft>
                <a:spcPts val="0"/>
              </a:spcAft>
              <a:buFont typeface="Wingdings 2"/>
              <a:buChar char=""/>
              <a:defRPr/>
            </a:pPr>
            <a:r>
              <a:rPr lang="en-US" altLang="en-US" dirty="0" smtClean="0">
                <a:ea typeface="ＭＳ Ｐゴシック" pitchFamily="34" charset="-128"/>
              </a:rPr>
              <a:t>3 levels of impact from a security breach</a:t>
            </a:r>
          </a:p>
          <a:p>
            <a:pPr marL="365760" indent="-283464" eaLnBrk="1" fontAlgn="auto" hangingPunct="1">
              <a:spcAft>
                <a:spcPts val="0"/>
              </a:spcAft>
              <a:buFont typeface="Wingdings 2"/>
              <a:buChar char=""/>
              <a:defRPr/>
            </a:pPr>
            <a:r>
              <a:rPr lang="en-US" altLang="en-US" b="1" dirty="0" smtClean="0">
                <a:ea typeface="ＭＳ Ｐゴシック" pitchFamily="34" charset="-128"/>
              </a:rPr>
              <a:t>Low</a:t>
            </a:r>
            <a:r>
              <a:rPr lang="en-US" altLang="en-US" dirty="0" smtClean="0">
                <a:ea typeface="ＭＳ Ｐゴシック" pitchFamily="34" charset="-128"/>
              </a:rPr>
              <a:t> -</a:t>
            </a:r>
            <a:r>
              <a:rPr lang="en-US" sz="2400" dirty="0"/>
              <a:t> The loss could be expected to have a limited adverse effect on </a:t>
            </a:r>
            <a:r>
              <a:rPr lang="en-US" sz="2400" dirty="0" smtClean="0"/>
              <a:t>organizational operations</a:t>
            </a:r>
            <a:r>
              <a:rPr lang="en-US" sz="2400" dirty="0"/>
              <a:t>, organizational assets, or </a:t>
            </a:r>
            <a:r>
              <a:rPr lang="en-US" sz="2400" dirty="0" smtClean="0"/>
              <a:t>individuals (mission, minor damage, financial loss, harm to individuals…)</a:t>
            </a:r>
            <a:endParaRPr lang="en-US" altLang="en-US" dirty="0" smtClean="0">
              <a:ea typeface="ＭＳ Ｐゴシック" pitchFamily="34" charset="-128"/>
            </a:endParaRPr>
          </a:p>
          <a:p>
            <a:pPr marL="365760" indent="-283464" eaLnBrk="1" fontAlgn="auto" hangingPunct="1">
              <a:spcAft>
                <a:spcPts val="0"/>
              </a:spcAft>
              <a:buFont typeface="Wingdings 2"/>
              <a:buChar char=""/>
              <a:defRPr/>
            </a:pPr>
            <a:r>
              <a:rPr lang="en-US" altLang="en-US" b="1" dirty="0" smtClean="0">
                <a:ea typeface="ＭＳ Ｐゴシック" pitchFamily="34" charset="-128"/>
              </a:rPr>
              <a:t>Moderate</a:t>
            </a:r>
            <a:r>
              <a:rPr lang="en-US" altLang="en-US" dirty="0" smtClean="0">
                <a:ea typeface="ＭＳ Ｐゴシック" pitchFamily="34" charset="-128"/>
              </a:rPr>
              <a:t> - </a:t>
            </a:r>
            <a:r>
              <a:rPr lang="en-US" sz="2400" dirty="0"/>
              <a:t>The loss could be expected to have a serious adverse effect </a:t>
            </a:r>
            <a:r>
              <a:rPr lang="en-US" sz="2400" dirty="0" smtClean="0"/>
              <a:t>on organizational </a:t>
            </a:r>
            <a:r>
              <a:rPr lang="en-US" sz="2400" dirty="0"/>
              <a:t>operations, organizational assets, or </a:t>
            </a:r>
            <a:r>
              <a:rPr lang="en-US" sz="2400" dirty="0" smtClean="0"/>
              <a:t>individuals (</a:t>
            </a:r>
            <a:r>
              <a:rPr lang="en-US" sz="2000" dirty="0"/>
              <a:t>mission, </a:t>
            </a:r>
            <a:r>
              <a:rPr lang="en-US" sz="2000" dirty="0" smtClean="0"/>
              <a:t>huge damage</a:t>
            </a:r>
            <a:r>
              <a:rPr lang="en-US" sz="2000" dirty="0"/>
              <a:t>, financial </a:t>
            </a:r>
            <a:r>
              <a:rPr lang="en-US" sz="2000" dirty="0" smtClean="0"/>
              <a:t>loss, </a:t>
            </a:r>
            <a:r>
              <a:rPr lang="en-US" sz="2000" dirty="0"/>
              <a:t>harm to individuals…)</a:t>
            </a:r>
            <a:endParaRPr lang="en-US" altLang="en-US" dirty="0" smtClean="0">
              <a:ea typeface="ＭＳ Ｐゴシック" pitchFamily="34" charset="-128"/>
            </a:endParaRPr>
          </a:p>
          <a:p>
            <a:pPr marL="365760" indent="-283464" eaLnBrk="1" fontAlgn="auto" hangingPunct="1">
              <a:spcAft>
                <a:spcPts val="0"/>
              </a:spcAft>
              <a:buFont typeface="Wingdings 2"/>
              <a:buChar char=""/>
              <a:defRPr/>
            </a:pPr>
            <a:r>
              <a:rPr lang="en-US" altLang="en-US" b="1" dirty="0" smtClean="0">
                <a:ea typeface="ＭＳ Ｐゴシック" pitchFamily="34" charset="-128"/>
              </a:rPr>
              <a:t>High </a:t>
            </a:r>
            <a:r>
              <a:rPr lang="en-US" altLang="en-US" dirty="0" smtClean="0">
                <a:ea typeface="ＭＳ Ｐゴシック" pitchFamily="34" charset="-128"/>
              </a:rPr>
              <a:t>- </a:t>
            </a:r>
            <a:r>
              <a:rPr lang="en-US" sz="2400" dirty="0"/>
              <a:t>The loss could be expected to have a severe or catastrophic </a:t>
            </a:r>
            <a:r>
              <a:rPr lang="en-US" sz="2400" dirty="0" smtClean="0"/>
              <a:t>adverse effect </a:t>
            </a:r>
            <a:r>
              <a:rPr lang="en-US" sz="2400" dirty="0"/>
              <a:t>on organizational operations, organizational assets, or </a:t>
            </a:r>
            <a:r>
              <a:rPr lang="en-US" sz="2400" dirty="0" smtClean="0"/>
              <a:t>individuals (</a:t>
            </a:r>
            <a:r>
              <a:rPr lang="en-US" dirty="0" smtClean="0"/>
              <a:t>severe mission , major damage , financial loss, individual (</a:t>
            </a:r>
            <a:r>
              <a:rPr lang="en-US" dirty="0"/>
              <a:t>catastrophic </a:t>
            </a:r>
            <a:r>
              <a:rPr lang="en-US" dirty="0" smtClean="0"/>
              <a:t>) …)</a:t>
            </a:r>
            <a:endParaRPr lang="en-US" altLang="en-US"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smtClean="0">
                <a:solidFill>
                  <a:schemeClr val="tx2">
                    <a:satMod val="130000"/>
                  </a:schemeClr>
                </a:solidFill>
                <a:ea typeface="ＭＳ Ｐゴシック" pitchFamily="-107" charset="-128"/>
                <a:cs typeface="ＭＳ Ｐゴシック" pitchFamily="-107" charset="-128"/>
              </a:rPr>
              <a:t>Examples of Security Requirements</a:t>
            </a:r>
          </a:p>
        </p:txBody>
      </p:sp>
      <p:sp>
        <p:nvSpPr>
          <p:cNvPr id="34819" name="Content Placeholder 2"/>
          <p:cNvSpPr>
            <a:spLocks noGrp="1"/>
          </p:cNvSpPr>
          <p:nvPr>
            <p:ph idx="1"/>
          </p:nvPr>
        </p:nvSpPr>
        <p:spPr/>
        <p:txBody>
          <a:bodyPr/>
          <a:lstStyle/>
          <a:p>
            <a:pPr eaLnBrk="1" hangingPunct="1"/>
            <a:r>
              <a:rPr lang="en-US" altLang="en-US" smtClean="0">
                <a:ea typeface="ＭＳ Ｐゴシック" panose="020B0600070205080204" pitchFamily="34" charset="-128"/>
              </a:rPr>
              <a:t>confidentiality – student grades</a:t>
            </a:r>
          </a:p>
          <a:p>
            <a:pPr eaLnBrk="1" hangingPunct="1"/>
            <a:r>
              <a:rPr lang="en-US" altLang="en-US" smtClean="0">
                <a:ea typeface="ＭＳ Ｐゴシック" panose="020B0600070205080204" pitchFamily="34" charset="-128"/>
              </a:rPr>
              <a:t>integrity – patient information</a:t>
            </a:r>
          </a:p>
          <a:p>
            <a:pPr eaLnBrk="1" hangingPunct="1"/>
            <a:r>
              <a:rPr lang="en-US" altLang="en-US" smtClean="0">
                <a:ea typeface="ＭＳ Ｐゴシック" panose="020B0600070205080204" pitchFamily="34" charset="-128"/>
              </a:rPr>
              <a:t>availability – bank service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7813"/>
            <a:ext cx="8534400" cy="1139825"/>
          </a:xfrm>
        </p:spPr>
        <p:txBody>
          <a:bodyPr/>
          <a:lstStyle/>
          <a:p>
            <a:pPr eaLnBrk="1" fontAlgn="auto" hangingPunct="1">
              <a:spcAft>
                <a:spcPts val="0"/>
              </a:spcAft>
              <a:defRPr/>
            </a:pPr>
            <a:r>
              <a:rPr lang="en-US" dirty="0" smtClean="0">
                <a:solidFill>
                  <a:schemeClr val="tx2">
                    <a:satMod val="130000"/>
                  </a:schemeClr>
                </a:solidFill>
                <a:ea typeface="ＭＳ Ｐゴシック" pitchFamily="-107" charset="-128"/>
                <a:cs typeface="ＭＳ Ｐゴシック" pitchFamily="-107" charset="-128"/>
              </a:rPr>
              <a:t>     Computer Security Challenges</a:t>
            </a:r>
          </a:p>
        </p:txBody>
      </p:sp>
      <p:sp>
        <p:nvSpPr>
          <p:cNvPr id="4" name="Rectangle 3"/>
          <p:cNvSpPr txBox="1">
            <a:spLocks noChangeArrowheads="1"/>
          </p:cNvSpPr>
          <p:nvPr/>
        </p:nvSpPr>
        <p:spPr bwMode="black">
          <a:xfrm>
            <a:off x="1014413" y="1557338"/>
            <a:ext cx="8129587" cy="4800600"/>
          </a:xfrm>
          <a:prstGeom prst="rect">
            <a:avLst/>
          </a:prstGeom>
          <a:noFill/>
          <a:ln w="9525">
            <a:noFill/>
            <a:miter lim="800000"/>
            <a:headEnd/>
            <a:tailEnd/>
          </a:ln>
          <a:effectLst/>
        </p:spPr>
        <p:txBody>
          <a:bodyPr/>
          <a:lstStyle/>
          <a:p>
            <a:pPr marL="609600" indent="-609600" eaLnBrk="1" hangingPunct="1">
              <a:lnSpc>
                <a:spcPct val="90000"/>
              </a:lnSpc>
              <a:spcBef>
                <a:spcPct val="20000"/>
              </a:spcBef>
              <a:buClr>
                <a:schemeClr val="hlink"/>
              </a:buClr>
              <a:buSzPct val="80000"/>
              <a:buFont typeface="Times" pitchFamily="-107" charset="0"/>
              <a:buAutoNum type="arabicPeriod"/>
              <a:defRPr/>
            </a:pPr>
            <a:r>
              <a:rPr lang="en-US" sz="2800" dirty="0">
                <a:effectLst>
                  <a:outerShdw blurRad="38100" dist="38100" dir="2700000" algn="tl">
                    <a:srgbClr val="000000"/>
                  </a:outerShdw>
                </a:effectLst>
                <a:latin typeface="Arial" pitchFamily="-107" charset="0"/>
                <a:ea typeface="+mn-ea"/>
              </a:rPr>
              <a:t>not simple</a:t>
            </a:r>
          </a:p>
          <a:p>
            <a:pPr marL="609600" indent="-609600" eaLnBrk="1" hangingPunct="1">
              <a:lnSpc>
                <a:spcPct val="90000"/>
              </a:lnSpc>
              <a:spcBef>
                <a:spcPct val="20000"/>
              </a:spcBef>
              <a:buClr>
                <a:schemeClr val="hlink"/>
              </a:buClr>
              <a:buSzPct val="80000"/>
              <a:buFont typeface="Times" pitchFamily="-107" charset="0"/>
              <a:buAutoNum type="arabicPeriod"/>
              <a:defRPr/>
            </a:pPr>
            <a:r>
              <a:rPr lang="en-US" sz="2800" dirty="0">
                <a:effectLst>
                  <a:outerShdw blurRad="38100" dist="38100" dir="2700000" algn="tl">
                    <a:srgbClr val="000000"/>
                  </a:outerShdw>
                </a:effectLst>
                <a:latin typeface="Arial" pitchFamily="-107" charset="0"/>
                <a:ea typeface="+mn-ea"/>
              </a:rPr>
              <a:t>must consider potential attacks</a:t>
            </a:r>
          </a:p>
          <a:p>
            <a:pPr marL="609600" indent="-609600" eaLnBrk="1" hangingPunct="1">
              <a:lnSpc>
                <a:spcPct val="90000"/>
              </a:lnSpc>
              <a:spcBef>
                <a:spcPct val="20000"/>
              </a:spcBef>
              <a:buClr>
                <a:schemeClr val="hlink"/>
              </a:buClr>
              <a:buSzPct val="80000"/>
              <a:buFont typeface="Times" pitchFamily="-107" charset="0"/>
              <a:buAutoNum type="arabicPeriod"/>
              <a:defRPr/>
            </a:pPr>
            <a:r>
              <a:rPr lang="en-US" sz="2800" dirty="0">
                <a:effectLst>
                  <a:outerShdw blurRad="38100" dist="38100" dir="2700000" algn="tl">
                    <a:srgbClr val="000000"/>
                  </a:outerShdw>
                </a:effectLst>
                <a:latin typeface="Arial" pitchFamily="-107" charset="0"/>
                <a:ea typeface="+mn-ea"/>
              </a:rPr>
              <a:t>procedures used counter-intuitive</a:t>
            </a:r>
          </a:p>
          <a:p>
            <a:pPr marL="609600" indent="-609600" eaLnBrk="1" hangingPunct="1">
              <a:lnSpc>
                <a:spcPct val="90000"/>
              </a:lnSpc>
              <a:spcBef>
                <a:spcPct val="20000"/>
              </a:spcBef>
              <a:buClr>
                <a:schemeClr val="hlink"/>
              </a:buClr>
              <a:buSzPct val="80000"/>
              <a:buFont typeface="Times" pitchFamily="-107" charset="0"/>
              <a:buAutoNum type="arabicPeriod"/>
              <a:defRPr/>
            </a:pPr>
            <a:r>
              <a:rPr lang="en-US" sz="2800" dirty="0">
                <a:effectLst>
                  <a:outerShdw blurRad="38100" dist="38100" dir="2700000" algn="tl">
                    <a:srgbClr val="000000"/>
                  </a:outerShdw>
                </a:effectLst>
                <a:latin typeface="Arial" pitchFamily="-107" charset="0"/>
                <a:ea typeface="+mn-ea"/>
              </a:rPr>
              <a:t>involve algorithms and secret info</a:t>
            </a:r>
          </a:p>
          <a:p>
            <a:pPr marL="609600" indent="-609600" eaLnBrk="1" hangingPunct="1">
              <a:lnSpc>
                <a:spcPct val="90000"/>
              </a:lnSpc>
              <a:spcBef>
                <a:spcPct val="20000"/>
              </a:spcBef>
              <a:buClr>
                <a:schemeClr val="hlink"/>
              </a:buClr>
              <a:buSzPct val="80000"/>
              <a:buFont typeface="Times" pitchFamily="-107" charset="0"/>
              <a:buAutoNum type="arabicPeriod"/>
              <a:defRPr/>
            </a:pPr>
            <a:r>
              <a:rPr lang="en-US" sz="2800" dirty="0">
                <a:effectLst>
                  <a:outerShdw blurRad="38100" dist="38100" dir="2700000" algn="tl">
                    <a:srgbClr val="000000"/>
                  </a:outerShdw>
                </a:effectLst>
                <a:latin typeface="Arial" pitchFamily="-107" charset="0"/>
                <a:ea typeface="+mn-ea"/>
              </a:rPr>
              <a:t>must decide where to deploy mechanisms</a:t>
            </a:r>
          </a:p>
          <a:p>
            <a:pPr marL="609600" indent="-609600" eaLnBrk="1" hangingPunct="1">
              <a:lnSpc>
                <a:spcPct val="90000"/>
              </a:lnSpc>
              <a:spcBef>
                <a:spcPct val="20000"/>
              </a:spcBef>
              <a:buClr>
                <a:schemeClr val="hlink"/>
              </a:buClr>
              <a:buSzPct val="80000"/>
              <a:buFont typeface="Times" pitchFamily="-107" charset="0"/>
              <a:buAutoNum type="arabicPeriod"/>
              <a:defRPr/>
            </a:pPr>
            <a:r>
              <a:rPr lang="en-US" sz="2800" dirty="0">
                <a:effectLst>
                  <a:outerShdw blurRad="38100" dist="38100" dir="2700000" algn="tl">
                    <a:srgbClr val="000000"/>
                  </a:outerShdw>
                </a:effectLst>
                <a:latin typeface="Arial" pitchFamily="-107" charset="0"/>
                <a:ea typeface="+mn-ea"/>
              </a:rPr>
              <a:t>battle of wits between attacker / admin</a:t>
            </a:r>
          </a:p>
          <a:p>
            <a:pPr marL="609600" indent="-609600" eaLnBrk="1" hangingPunct="1">
              <a:lnSpc>
                <a:spcPct val="90000"/>
              </a:lnSpc>
              <a:spcBef>
                <a:spcPct val="20000"/>
              </a:spcBef>
              <a:buClr>
                <a:schemeClr val="hlink"/>
              </a:buClr>
              <a:buSzPct val="80000"/>
              <a:buFont typeface="Times" pitchFamily="-107" charset="0"/>
              <a:buAutoNum type="arabicPeriod"/>
              <a:defRPr/>
            </a:pPr>
            <a:r>
              <a:rPr lang="en-US" sz="2800" dirty="0">
                <a:effectLst>
                  <a:outerShdw blurRad="38100" dist="38100" dir="2700000" algn="tl">
                    <a:srgbClr val="000000"/>
                  </a:outerShdw>
                </a:effectLst>
                <a:latin typeface="Arial" pitchFamily="-107" charset="0"/>
                <a:ea typeface="+mn-ea"/>
              </a:rPr>
              <a:t>not perceived on benefit until fails</a:t>
            </a:r>
          </a:p>
          <a:p>
            <a:pPr marL="609600" indent="-609600" eaLnBrk="1" hangingPunct="1">
              <a:lnSpc>
                <a:spcPct val="90000"/>
              </a:lnSpc>
              <a:spcBef>
                <a:spcPct val="20000"/>
              </a:spcBef>
              <a:buClr>
                <a:schemeClr val="hlink"/>
              </a:buClr>
              <a:buSzPct val="80000"/>
              <a:buFont typeface="Times" pitchFamily="-107" charset="0"/>
              <a:buAutoNum type="arabicPeriod"/>
              <a:defRPr/>
            </a:pPr>
            <a:r>
              <a:rPr lang="en-US" sz="2800" dirty="0">
                <a:effectLst>
                  <a:outerShdw blurRad="38100" dist="38100" dir="2700000" algn="tl">
                    <a:srgbClr val="000000"/>
                  </a:outerShdw>
                </a:effectLst>
                <a:latin typeface="Arial" pitchFamily="-107" charset="0"/>
                <a:ea typeface="+mn-ea"/>
              </a:rPr>
              <a:t>requires regular monitoring</a:t>
            </a:r>
          </a:p>
          <a:p>
            <a:pPr marL="609600" indent="-609600" eaLnBrk="1" hangingPunct="1">
              <a:lnSpc>
                <a:spcPct val="90000"/>
              </a:lnSpc>
              <a:spcBef>
                <a:spcPct val="20000"/>
              </a:spcBef>
              <a:buClr>
                <a:schemeClr val="hlink"/>
              </a:buClr>
              <a:buSzPct val="80000"/>
              <a:buFont typeface="Times" pitchFamily="-107" charset="0"/>
              <a:buAutoNum type="arabicPeriod"/>
              <a:defRPr/>
            </a:pPr>
            <a:r>
              <a:rPr lang="en-US" sz="2800" dirty="0">
                <a:effectLst>
                  <a:outerShdw blurRad="38100" dist="38100" dir="2700000" algn="tl">
                    <a:srgbClr val="000000"/>
                  </a:outerShdw>
                </a:effectLst>
                <a:latin typeface="Arial" pitchFamily="-107" charset="0"/>
                <a:ea typeface="+mn-ea"/>
              </a:rPr>
              <a:t>too often an after-thought</a:t>
            </a:r>
          </a:p>
          <a:p>
            <a:pPr marL="609600" indent="-609600" eaLnBrk="1" hangingPunct="1">
              <a:lnSpc>
                <a:spcPct val="90000"/>
              </a:lnSpc>
              <a:spcBef>
                <a:spcPct val="20000"/>
              </a:spcBef>
              <a:buClr>
                <a:schemeClr val="hlink"/>
              </a:buClr>
              <a:buSzPct val="80000"/>
              <a:buFont typeface="Times" pitchFamily="-107" charset="0"/>
              <a:buAutoNum type="arabicPeriod"/>
              <a:defRPr/>
            </a:pPr>
            <a:r>
              <a:rPr lang="en-US" sz="2800" dirty="0">
                <a:effectLst>
                  <a:outerShdw blurRad="38100" dist="38100" dir="2700000" algn="tl">
                    <a:srgbClr val="000000"/>
                  </a:outerShdw>
                </a:effectLst>
                <a:latin typeface="Arial" pitchFamily="-107" charset="0"/>
                <a:ea typeface="+mn-ea"/>
              </a:rPr>
              <a:t>regarded as impediment to using system</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26"/>
          <p:cNvSpPr>
            <a:spLocks noGrp="1" noChangeArrowheads="1"/>
          </p:cNvSpPr>
          <p:nvPr>
            <p:ph type="title"/>
          </p:nvPr>
        </p:nvSpPr>
        <p:spPr/>
        <p:txBody>
          <a:bodyPr/>
          <a:lstStyle/>
          <a:p>
            <a:pPr eaLnBrk="1" fontAlgn="auto" hangingPunct="1">
              <a:spcAft>
                <a:spcPts val="0"/>
              </a:spcAft>
              <a:defRPr/>
            </a:pPr>
            <a:r>
              <a:rPr lang="en-US" altLang="en-US" smtClean="0">
                <a:solidFill>
                  <a:schemeClr val="tx2">
                    <a:satMod val="130000"/>
                  </a:schemeClr>
                </a:solidFill>
                <a:ea typeface="ＭＳ Ｐゴシック" pitchFamily="34" charset="-128"/>
              </a:rPr>
              <a:t>OSI Security Architecture</a:t>
            </a:r>
            <a:endParaRPr lang="en-AU" altLang="zh-TW" smtClean="0">
              <a:solidFill>
                <a:schemeClr val="tx2">
                  <a:satMod val="130000"/>
                </a:schemeClr>
              </a:solidFill>
              <a:ea typeface="ＭＳ Ｐゴシック" pitchFamily="34" charset="-128"/>
            </a:endParaRPr>
          </a:p>
        </p:txBody>
      </p:sp>
      <p:sp>
        <p:nvSpPr>
          <p:cNvPr id="38915" name="Rectangle 1027"/>
          <p:cNvSpPr>
            <a:spLocks noGrp="1" noChangeArrowheads="1"/>
          </p:cNvSpPr>
          <p:nvPr>
            <p:ph idx="1"/>
          </p:nvPr>
        </p:nvSpPr>
        <p:spPr>
          <a:xfrm>
            <a:off x="869950" y="1484313"/>
            <a:ext cx="8382000" cy="4454525"/>
          </a:xfrm>
        </p:spPr>
        <p:txBody>
          <a:bodyPr/>
          <a:lstStyle/>
          <a:p>
            <a:pPr eaLnBrk="1" hangingPunct="1"/>
            <a:r>
              <a:rPr lang="en-US" altLang="en-US" smtClean="0">
                <a:ea typeface="ＭＳ Ｐゴシック" panose="020B0600070205080204" pitchFamily="34" charset="-128"/>
              </a:rPr>
              <a:t>ITU-T X.800 “Security Architecture for OSI”</a:t>
            </a:r>
          </a:p>
          <a:p>
            <a:pPr eaLnBrk="1" hangingPunct="1"/>
            <a:r>
              <a:rPr lang="en-US" altLang="en-US" smtClean="0">
                <a:ea typeface="ＭＳ Ｐゴシック" panose="020B0600070205080204" pitchFamily="34" charset="-128"/>
              </a:rPr>
              <a:t>defines a systematic way of defining and providing security requirements</a:t>
            </a:r>
          </a:p>
          <a:p>
            <a:pPr eaLnBrk="1" hangingPunct="1"/>
            <a:r>
              <a:rPr lang="en-US" altLang="en-US" smtClean="0">
                <a:ea typeface="ＭＳ Ｐゴシック" panose="020B0600070205080204" pitchFamily="34" charset="-128"/>
              </a:rPr>
              <a:t>for us it provides a useful, if abstract, overview of concepts we will study</a:t>
            </a:r>
            <a:endParaRPr lang="en-AU" altLang="zh-TW" smtClean="0">
              <a:ea typeface="ＭＳ Ｐゴシック" panose="020B0600070205080204" pitchFamily="34" charset="-128"/>
            </a:endParaRPr>
          </a:p>
        </p:txBody>
      </p:sp>
      <p:pic>
        <p:nvPicPr>
          <p:cNvPr id="38916" name="Picture 10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4648200"/>
            <a:ext cx="3446463" cy="1927225"/>
          </a:xfrm>
          <a:prstGeom prst="rect">
            <a:avLst/>
          </a:prstGeom>
          <a:noFill/>
          <a:ln>
            <a:noFill/>
          </a:ln>
          <a:extLst>
            <a:ext uri="{909E8E84-426E-40DD-AFC4-6F175D3DCCD1}">
              <a14:hiddenFill xmlns:a14="http://schemas.microsoft.com/office/drawing/2010/main">
                <a:solidFill>
                  <a:srgbClr val="FFFFFF">
                    <a:alpha val="70195"/>
                  </a:srgbClr>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2">
                    <a:satMod val="130000"/>
                  </a:schemeClr>
                </a:solidFill>
              </a:rPr>
              <a:t>Information Security Terms </a:t>
            </a:r>
            <a:endParaRPr lang="en-US" dirty="0">
              <a:solidFill>
                <a:schemeClr val="tx2">
                  <a:satMod val="130000"/>
                </a:schemeClr>
              </a:solidFill>
            </a:endParaRPr>
          </a:p>
        </p:txBody>
      </p:sp>
      <p:sp>
        <p:nvSpPr>
          <p:cNvPr id="3" name="Content Placeholder 2"/>
          <p:cNvSpPr>
            <a:spLocks noGrp="1"/>
          </p:cNvSpPr>
          <p:nvPr>
            <p:ph idx="1"/>
          </p:nvPr>
        </p:nvSpPr>
        <p:spPr/>
        <p:txBody>
          <a:bodyPr>
            <a:normAutofit fontScale="70000" lnSpcReduction="20000"/>
          </a:bodyPr>
          <a:lstStyle/>
          <a:p>
            <a:pPr marL="365760" indent="-283464" eaLnBrk="1" fontAlgn="auto" hangingPunct="1">
              <a:spcAft>
                <a:spcPts val="0"/>
              </a:spcAft>
              <a:buFont typeface="Wingdings 2"/>
              <a:buChar char=""/>
              <a:defRPr/>
            </a:pPr>
            <a:r>
              <a:rPr lang="en-US" b="1" dirty="0"/>
              <a:t>Access: </a:t>
            </a:r>
            <a:r>
              <a:rPr lang="en-US" b="1" dirty="0" smtClean="0"/>
              <a:t> </a:t>
            </a:r>
            <a:r>
              <a:rPr lang="en-US" dirty="0" smtClean="0"/>
              <a:t>ability </a:t>
            </a:r>
            <a:r>
              <a:rPr lang="en-US" dirty="0"/>
              <a:t>to use, manipulate, modify, or affect another </a:t>
            </a:r>
            <a:r>
              <a:rPr lang="en-US" dirty="0" smtClean="0"/>
              <a:t>subject or </a:t>
            </a:r>
            <a:r>
              <a:rPr lang="en-US" dirty="0"/>
              <a:t>object. </a:t>
            </a:r>
            <a:endParaRPr lang="en-US" dirty="0" smtClean="0"/>
          </a:p>
          <a:p>
            <a:pPr marL="365760" indent="-283464" eaLnBrk="1" fontAlgn="auto" hangingPunct="1">
              <a:spcAft>
                <a:spcPts val="0"/>
              </a:spcAft>
              <a:buFont typeface="Wingdings 2"/>
              <a:buChar char=""/>
              <a:defRPr/>
            </a:pPr>
            <a:r>
              <a:rPr lang="en-US" b="1" dirty="0" smtClean="0"/>
              <a:t>Asset</a:t>
            </a:r>
            <a:r>
              <a:rPr lang="en-US" dirty="0" smtClean="0"/>
              <a:t> : </a:t>
            </a:r>
            <a:r>
              <a:rPr lang="en-US" dirty="0"/>
              <a:t>The organizational resource that is being protected</a:t>
            </a:r>
            <a:endParaRPr lang="en-US" dirty="0" smtClean="0"/>
          </a:p>
          <a:p>
            <a:pPr marL="365760" indent="-283464" eaLnBrk="1" fontAlgn="auto" hangingPunct="1">
              <a:spcAft>
                <a:spcPts val="0"/>
              </a:spcAft>
              <a:buFont typeface="Wingdings 2"/>
              <a:buChar char=""/>
              <a:defRPr/>
            </a:pPr>
            <a:r>
              <a:rPr lang="en-US" altLang="en-US" b="1" dirty="0" smtClean="0">
                <a:ea typeface="ＭＳ Ｐゴシック" pitchFamily="34" charset="-128"/>
                <a:cs typeface="Arial" charset="0"/>
              </a:rPr>
              <a:t>Threat </a:t>
            </a:r>
            <a:r>
              <a:rPr lang="en-US" altLang="en-US" b="1" dirty="0">
                <a:ea typeface="ＭＳ Ｐゴシック" pitchFamily="34" charset="-128"/>
                <a:cs typeface="Arial" charset="0"/>
              </a:rPr>
              <a:t>- </a:t>
            </a:r>
            <a:r>
              <a:rPr lang="en-US" altLang="en-US" dirty="0">
                <a:ea typeface="ＭＳ Ｐゴシック" pitchFamily="34" charset="-128"/>
                <a:cs typeface="Arial" charset="0"/>
              </a:rPr>
              <a:t>A potential for violation of security, which exists when there is a circumstance, capability, action, or event that could breach security and cause harm. That is, a threat is a possible danger that might exploit a vulnerability.</a:t>
            </a:r>
          </a:p>
          <a:p>
            <a:pPr marL="365760" indent="-283464" eaLnBrk="1" fontAlgn="auto" hangingPunct="1">
              <a:spcAft>
                <a:spcPts val="0"/>
              </a:spcAft>
              <a:buFont typeface="Wingdings 2"/>
              <a:buChar char=""/>
              <a:defRPr/>
            </a:pPr>
            <a:r>
              <a:rPr lang="en-US" altLang="en-US" b="1" dirty="0">
                <a:ea typeface="ＭＳ Ｐゴシック" pitchFamily="34" charset="-128"/>
                <a:cs typeface="Arial" charset="0"/>
              </a:rPr>
              <a:t>Attack - </a:t>
            </a:r>
            <a:r>
              <a:rPr lang="en-US" altLang="en-US" dirty="0">
                <a:ea typeface="ＭＳ Ｐゴシック" pitchFamily="34" charset="-128"/>
                <a:cs typeface="Arial" charset="0"/>
              </a:rPr>
              <a:t>An assault on system security that derives from an intelligent threat; that is, an intelligent act that is a deliberate attempt (especially in the sense of a method or technique) to evade security services and violate the security policy of a system.</a:t>
            </a:r>
          </a:p>
          <a:p>
            <a:pPr marL="365760" indent="-283464" eaLnBrk="1" fontAlgn="auto" hangingPunct="1">
              <a:spcAft>
                <a:spcPts val="0"/>
              </a:spcAft>
              <a:buFont typeface="Wingdings 2"/>
              <a:buChar char=""/>
              <a:defRPr/>
            </a:pPr>
            <a:r>
              <a:rPr lang="en-US" b="1" dirty="0"/>
              <a:t>Control, safeguard, </a:t>
            </a:r>
            <a:r>
              <a:rPr lang="en-US" dirty="0"/>
              <a:t>or </a:t>
            </a:r>
            <a:r>
              <a:rPr lang="en-US" b="1" dirty="0"/>
              <a:t>countermeasure: </a:t>
            </a:r>
            <a:r>
              <a:rPr lang="en-US" dirty="0"/>
              <a:t>Security mechanisms, policies, or </a:t>
            </a:r>
            <a:r>
              <a:rPr lang="en-US" dirty="0" smtClean="0"/>
              <a:t>procedures that </a:t>
            </a:r>
            <a:r>
              <a:rPr lang="en-US" dirty="0"/>
              <a:t>can successfully counter attacks, reduce risk, resolve vulnerabilities, and </a:t>
            </a:r>
            <a:r>
              <a:rPr lang="en-US" dirty="0" smtClean="0"/>
              <a:t>otherwise improve </a:t>
            </a:r>
            <a:r>
              <a:rPr lang="en-US" dirty="0"/>
              <a:t>the security within an organization.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2">
                    <a:satMod val="130000"/>
                  </a:schemeClr>
                </a:solidFill>
              </a:rPr>
              <a:t>Information Security Terms …</a:t>
            </a:r>
            <a:endParaRPr lang="en-US" dirty="0">
              <a:solidFill>
                <a:schemeClr val="tx2">
                  <a:satMod val="130000"/>
                </a:schemeClr>
              </a:solidFill>
            </a:endParaRPr>
          </a:p>
        </p:txBody>
      </p:sp>
      <p:sp>
        <p:nvSpPr>
          <p:cNvPr id="3" name="Content Placeholder 2"/>
          <p:cNvSpPr>
            <a:spLocks noGrp="1"/>
          </p:cNvSpPr>
          <p:nvPr>
            <p:ph idx="1"/>
          </p:nvPr>
        </p:nvSpPr>
        <p:spPr/>
        <p:txBody>
          <a:bodyPr>
            <a:normAutofit fontScale="77500" lnSpcReduction="20000"/>
          </a:bodyPr>
          <a:lstStyle/>
          <a:p>
            <a:pPr marL="365760" indent="-283464" eaLnBrk="1" fontAlgn="auto" hangingPunct="1">
              <a:spcAft>
                <a:spcPts val="0"/>
              </a:spcAft>
              <a:buFont typeface="Wingdings 2"/>
              <a:buChar char=""/>
              <a:defRPr/>
            </a:pPr>
            <a:r>
              <a:rPr lang="en-US" b="1" dirty="0"/>
              <a:t>Exploit: </a:t>
            </a:r>
            <a:r>
              <a:rPr lang="en-US" dirty="0"/>
              <a:t>A technique used to compromise a system</a:t>
            </a:r>
            <a:r>
              <a:rPr lang="en-US" dirty="0" smtClean="0"/>
              <a:t>.</a:t>
            </a:r>
          </a:p>
          <a:p>
            <a:pPr marL="365760" indent="-283464" eaLnBrk="1" fontAlgn="auto" hangingPunct="1">
              <a:spcAft>
                <a:spcPts val="0"/>
              </a:spcAft>
              <a:buFont typeface="Wingdings 2"/>
              <a:buChar char=""/>
              <a:defRPr/>
            </a:pPr>
            <a:r>
              <a:rPr lang="en-US" b="1" dirty="0"/>
              <a:t>Exposure: </a:t>
            </a:r>
            <a:r>
              <a:rPr lang="en-US" dirty="0"/>
              <a:t>A condition or state of being exposed. In information security, </a:t>
            </a:r>
            <a:r>
              <a:rPr lang="en-US" dirty="0" smtClean="0"/>
              <a:t>exposure exists </a:t>
            </a:r>
            <a:r>
              <a:rPr lang="en-US" dirty="0"/>
              <a:t>when a vulnerability known to an attacker is present.</a:t>
            </a:r>
          </a:p>
          <a:p>
            <a:pPr marL="365760" indent="-283464" eaLnBrk="1" fontAlgn="auto" hangingPunct="1">
              <a:spcAft>
                <a:spcPts val="0"/>
              </a:spcAft>
              <a:buFont typeface="Wingdings 2"/>
              <a:buChar char=""/>
              <a:defRPr/>
            </a:pPr>
            <a:r>
              <a:rPr lang="en-US" b="1" dirty="0"/>
              <a:t>Loss: </a:t>
            </a:r>
            <a:r>
              <a:rPr lang="en-US" dirty="0"/>
              <a:t>A single instance of an information asset suffering damage or unintended </a:t>
            </a:r>
            <a:r>
              <a:rPr lang="en-US" dirty="0" smtClean="0"/>
              <a:t>or unauthorized </a:t>
            </a:r>
            <a:r>
              <a:rPr lang="en-US" dirty="0"/>
              <a:t>modification or disclosure. When an organization’s information is stolen</a:t>
            </a:r>
            <a:r>
              <a:rPr lang="en-US" dirty="0" smtClean="0"/>
              <a:t>, it </a:t>
            </a:r>
            <a:r>
              <a:rPr lang="en-US" dirty="0"/>
              <a:t>has suffered a loss</a:t>
            </a:r>
            <a:r>
              <a:rPr lang="en-US" dirty="0" smtClean="0"/>
              <a:t>.</a:t>
            </a:r>
          </a:p>
          <a:p>
            <a:pPr marL="365760" indent="-283464" eaLnBrk="1" fontAlgn="auto" hangingPunct="1">
              <a:spcAft>
                <a:spcPts val="0"/>
              </a:spcAft>
              <a:buFont typeface="Wingdings 2"/>
              <a:buChar char=""/>
              <a:defRPr/>
            </a:pPr>
            <a:r>
              <a:rPr lang="en-US" b="1" dirty="0"/>
              <a:t>Risk: </a:t>
            </a:r>
            <a:r>
              <a:rPr lang="en-US" dirty="0"/>
              <a:t>The probability that something unwanted will happen. </a:t>
            </a:r>
            <a:endParaRPr lang="en-US" dirty="0" smtClean="0"/>
          </a:p>
          <a:p>
            <a:pPr marL="365760" indent="-283464" eaLnBrk="1" fontAlgn="auto" hangingPunct="1">
              <a:spcAft>
                <a:spcPts val="0"/>
              </a:spcAft>
              <a:buFont typeface="Wingdings 2"/>
              <a:buChar char=""/>
              <a:defRPr/>
            </a:pPr>
            <a:r>
              <a:rPr lang="en-US" b="1" dirty="0"/>
              <a:t>Vulnerability: </a:t>
            </a:r>
            <a:r>
              <a:rPr lang="en-US" dirty="0"/>
              <a:t>A weaknesses or fault in a system or protection mechanism that opens </a:t>
            </a:r>
            <a:r>
              <a:rPr lang="en-US" dirty="0" smtClean="0"/>
              <a:t>it to </a:t>
            </a:r>
            <a:r>
              <a:rPr lang="en-US" dirty="0"/>
              <a:t>attack or damage.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fontAlgn="auto" hangingPunct="1">
              <a:spcAft>
                <a:spcPts val="0"/>
              </a:spcAft>
              <a:defRPr/>
            </a:pPr>
            <a:r>
              <a:rPr lang="en-AU">
                <a:solidFill>
                  <a:schemeClr val="tx2">
                    <a:satMod val="130000"/>
                  </a:schemeClr>
                </a:solidFill>
                <a:ea typeface="ＭＳ Ｐゴシック" pitchFamily="-107" charset="-128"/>
                <a:cs typeface="ＭＳ Ｐゴシック" pitchFamily="-107" charset="-128"/>
              </a:rPr>
              <a:t>Aspects of Security</a:t>
            </a:r>
          </a:p>
        </p:txBody>
      </p:sp>
      <p:sp>
        <p:nvSpPr>
          <p:cNvPr id="26627" name="Rectangle 3"/>
          <p:cNvSpPr>
            <a:spLocks noGrp="1" noChangeArrowheads="1"/>
          </p:cNvSpPr>
          <p:nvPr>
            <p:ph idx="1"/>
          </p:nvPr>
        </p:nvSpPr>
        <p:spPr/>
        <p:txBody>
          <a:bodyPr>
            <a:normAutofit fontScale="85000" lnSpcReduction="20000"/>
          </a:bodyPr>
          <a:lstStyle/>
          <a:p>
            <a:pPr marL="539496" indent="-457200" algn="just" eaLnBrk="1" fontAlgn="auto" hangingPunct="1">
              <a:lnSpc>
                <a:spcPct val="90000"/>
              </a:lnSpc>
              <a:spcAft>
                <a:spcPts val="0"/>
              </a:spcAft>
              <a:defRPr/>
            </a:pPr>
            <a:r>
              <a:rPr lang="en-US" altLang="en-US" dirty="0" smtClean="0">
                <a:ea typeface="ＭＳ Ｐゴシック" pitchFamily="34" charset="-128"/>
              </a:rPr>
              <a:t>3 aspects of information security:</a:t>
            </a:r>
          </a:p>
          <a:p>
            <a:pPr marL="539496" indent="-457200" algn="just" eaLnBrk="1" fontAlgn="auto" hangingPunct="1">
              <a:lnSpc>
                <a:spcPct val="90000"/>
              </a:lnSpc>
              <a:spcAft>
                <a:spcPts val="0"/>
              </a:spcAft>
              <a:defRPr/>
            </a:pPr>
            <a:r>
              <a:rPr lang="en-US" altLang="en-US" b="1" dirty="0" smtClean="0">
                <a:ea typeface="ＭＳ Ｐゴシック" pitchFamily="34" charset="-128"/>
                <a:cs typeface="Arial" charset="0"/>
              </a:rPr>
              <a:t>security </a:t>
            </a:r>
            <a:r>
              <a:rPr lang="en-US" altLang="en-US" b="1" dirty="0">
                <a:ea typeface="ＭＳ Ｐゴシック" pitchFamily="34" charset="-128"/>
                <a:cs typeface="Arial" charset="0"/>
              </a:rPr>
              <a:t>attack </a:t>
            </a:r>
            <a:r>
              <a:rPr lang="en-US" altLang="en-US" dirty="0">
                <a:ea typeface="ＭＳ Ｐゴシック" pitchFamily="34" charset="-128"/>
                <a:cs typeface="Arial" charset="0"/>
              </a:rPr>
              <a:t>- </a:t>
            </a:r>
            <a:r>
              <a:rPr lang="en-US" altLang="en-US" dirty="0" smtClean="0">
                <a:ea typeface="ＭＳ Ｐゴシック" pitchFamily="34" charset="-128"/>
                <a:cs typeface="Arial" charset="0"/>
              </a:rPr>
              <a:t>Any </a:t>
            </a:r>
            <a:r>
              <a:rPr lang="en-US" altLang="en-US" dirty="0">
                <a:ea typeface="ＭＳ Ｐゴシック" pitchFamily="34" charset="-128"/>
                <a:cs typeface="Arial" charset="0"/>
              </a:rPr>
              <a:t>action that compromises the security of information owned by an organization. </a:t>
            </a:r>
            <a:endParaRPr lang="en-US" altLang="en-US" dirty="0" smtClean="0">
              <a:ea typeface="ＭＳ Ｐゴシック" pitchFamily="34" charset="-128"/>
              <a:cs typeface="Arial" charset="0"/>
            </a:endParaRPr>
          </a:p>
          <a:p>
            <a:pPr marL="539496" indent="-457200" algn="just" eaLnBrk="1" fontAlgn="auto" hangingPunct="1">
              <a:lnSpc>
                <a:spcPct val="90000"/>
              </a:lnSpc>
              <a:spcAft>
                <a:spcPts val="0"/>
              </a:spcAft>
              <a:defRPr/>
            </a:pPr>
            <a:r>
              <a:rPr lang="en-US" altLang="en-US" b="1" dirty="0" smtClean="0">
                <a:ea typeface="ＭＳ Ｐゴシック" pitchFamily="34" charset="-128"/>
              </a:rPr>
              <a:t>security mechanism- </a:t>
            </a:r>
            <a:r>
              <a:rPr lang="en-US" altLang="en-US" dirty="0" smtClean="0">
                <a:ea typeface="ＭＳ Ｐゴシック" pitchFamily="34" charset="-128"/>
                <a:cs typeface="Arial" charset="0"/>
              </a:rPr>
              <a:t>A </a:t>
            </a:r>
            <a:r>
              <a:rPr lang="en-US" altLang="en-US" dirty="0">
                <a:ea typeface="ＭＳ Ｐゴシック" pitchFamily="34" charset="-128"/>
                <a:cs typeface="Arial" charset="0"/>
              </a:rPr>
              <a:t>process (or a device incorporating such a process) that is designed to detect, prevent, or recover from a security </a:t>
            </a:r>
            <a:r>
              <a:rPr lang="en-US" altLang="en-US" dirty="0" smtClean="0">
                <a:ea typeface="ＭＳ Ｐゴシック" pitchFamily="34" charset="-128"/>
                <a:cs typeface="Arial" charset="0"/>
              </a:rPr>
              <a:t>attack.</a:t>
            </a:r>
          </a:p>
          <a:p>
            <a:pPr marL="539496" indent="-457200" algn="just" eaLnBrk="1" fontAlgn="auto" hangingPunct="1">
              <a:lnSpc>
                <a:spcPct val="90000"/>
              </a:lnSpc>
              <a:spcAft>
                <a:spcPts val="0"/>
              </a:spcAft>
              <a:defRPr/>
            </a:pPr>
            <a:r>
              <a:rPr lang="en-US" altLang="en-US" b="1" dirty="0" smtClean="0">
                <a:ea typeface="ＭＳ Ｐゴシック" pitchFamily="34" charset="-128"/>
                <a:cs typeface="Arial" charset="0"/>
              </a:rPr>
              <a:t>security service</a:t>
            </a:r>
            <a:r>
              <a:rPr lang="en-US" altLang="en-US" dirty="0" smtClean="0">
                <a:ea typeface="ＭＳ Ｐゴシック" pitchFamily="34" charset="-128"/>
                <a:cs typeface="Arial" charset="0"/>
              </a:rPr>
              <a:t>- A </a:t>
            </a:r>
            <a:r>
              <a:rPr lang="en-US" altLang="en-US" dirty="0">
                <a:ea typeface="ＭＳ Ｐゴシック" pitchFamily="34" charset="-128"/>
                <a:cs typeface="Arial" charset="0"/>
              </a:rPr>
              <a:t>processing or  </a:t>
            </a:r>
            <a:r>
              <a:rPr lang="en-US" altLang="en-US" dirty="0" smtClean="0">
                <a:ea typeface="ＭＳ Ｐゴシック" pitchFamily="34" charset="-128"/>
                <a:cs typeface="Arial" charset="0"/>
              </a:rPr>
              <a:t> communication </a:t>
            </a:r>
            <a:r>
              <a:rPr lang="en-US" altLang="en-US" dirty="0">
                <a:ea typeface="ＭＳ Ｐゴシック" pitchFamily="34" charset="-128"/>
                <a:cs typeface="Arial" charset="0"/>
              </a:rPr>
              <a:t>service that enhances the security of the data processing systems and the information transfers of an </a:t>
            </a:r>
            <a:r>
              <a:rPr lang="en-US" altLang="en-US" dirty="0" smtClean="0">
                <a:ea typeface="ＭＳ Ｐゴシック" pitchFamily="34" charset="-128"/>
                <a:cs typeface="Arial" charset="0"/>
              </a:rPr>
              <a:t>organization.</a:t>
            </a:r>
          </a:p>
          <a:p>
            <a:pPr marL="539496" indent="-457200" algn="just" eaLnBrk="1" fontAlgn="auto" hangingPunct="1">
              <a:lnSpc>
                <a:spcPct val="90000"/>
              </a:lnSpc>
              <a:spcAft>
                <a:spcPts val="0"/>
              </a:spcAft>
              <a:defRPr/>
            </a:pPr>
            <a:r>
              <a:rPr lang="en-US" altLang="en-US" dirty="0" smtClean="0">
                <a:ea typeface="ＭＳ Ｐゴシック" pitchFamily="34" charset="-128"/>
                <a:cs typeface="Arial" charset="0"/>
              </a:rPr>
              <a:t>The </a:t>
            </a:r>
            <a:r>
              <a:rPr lang="en-US" altLang="en-US" dirty="0">
                <a:ea typeface="ＭＳ Ｐゴシック" pitchFamily="34" charset="-128"/>
                <a:cs typeface="Arial" charset="0"/>
              </a:rPr>
              <a:t>services are intended to counter security attacks, and they make use of one or more security mechanisms to provide the service. </a:t>
            </a:r>
          </a:p>
          <a:p>
            <a:pPr marL="640080" lvl="1" indent="-237744" eaLnBrk="1" fontAlgn="auto" hangingPunct="1">
              <a:lnSpc>
                <a:spcPct val="90000"/>
              </a:lnSpc>
              <a:spcAft>
                <a:spcPts val="0"/>
              </a:spcAft>
              <a:buFont typeface="Verdana"/>
              <a:buChar char="◦"/>
              <a:defRPr/>
            </a:pPr>
            <a:endParaRPr lang="en-AU" altLang="zh-TW" dirty="0" smtClean="0">
              <a:ea typeface="ＭＳ Ｐゴシック" pitchFamily="34" charset="-128"/>
            </a:endParaRPr>
          </a:p>
          <a:p>
            <a:pPr marL="640080" lvl="1" indent="-237744" eaLnBrk="1" fontAlgn="auto" hangingPunct="1">
              <a:lnSpc>
                <a:spcPct val="90000"/>
              </a:lnSpc>
              <a:spcAft>
                <a:spcPts val="0"/>
              </a:spcAft>
              <a:buFont typeface="Verdana"/>
              <a:buChar char="◦"/>
              <a:defRPr/>
            </a:pPr>
            <a:endParaRPr lang="zh-TW" altLang="en-AU"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8888" y="274638"/>
            <a:ext cx="7499350" cy="1143000"/>
          </a:xfrm>
        </p:spPr>
        <p:txBody>
          <a:bodyPr>
            <a:noAutofit/>
          </a:bodyPr>
          <a:lstStyle/>
          <a:p>
            <a:pPr eaLnBrk="1" fontAlgn="auto" hangingPunct="1">
              <a:spcAft>
                <a:spcPts val="0"/>
              </a:spcAft>
              <a:defRPr/>
            </a:pPr>
            <a:r>
              <a:rPr lang="en-US" dirty="0" smtClean="0">
                <a:solidFill>
                  <a:schemeClr val="tx2">
                    <a:satMod val="130000"/>
                  </a:schemeClr>
                </a:solidFill>
              </a:rPr>
              <a:t/>
            </a:r>
            <a:br>
              <a:rPr lang="en-US" dirty="0" smtClean="0">
                <a:solidFill>
                  <a:schemeClr val="tx2">
                    <a:satMod val="130000"/>
                  </a:schemeClr>
                </a:solidFill>
              </a:rPr>
            </a:br>
            <a:r>
              <a:rPr lang="en-US" dirty="0" smtClean="0">
                <a:solidFill>
                  <a:schemeClr val="tx2">
                    <a:satMod val="130000"/>
                  </a:schemeClr>
                </a:solidFill>
              </a:rPr>
              <a:t>Security Attacks and Malware</a:t>
            </a:r>
            <a:br>
              <a:rPr lang="en-US" dirty="0" smtClean="0">
                <a:solidFill>
                  <a:schemeClr val="tx2">
                    <a:satMod val="130000"/>
                  </a:schemeClr>
                </a:solidFill>
              </a:rPr>
            </a:br>
            <a:endParaRPr lang="en-US" dirty="0">
              <a:solidFill>
                <a:schemeClr val="tx2">
                  <a:satMod val="130000"/>
                </a:schemeClr>
              </a:solidFill>
            </a:endParaRPr>
          </a:p>
        </p:txBody>
      </p:sp>
      <p:sp>
        <p:nvSpPr>
          <p:cNvPr id="3" name="Content Placeholder 2"/>
          <p:cNvSpPr>
            <a:spLocks noGrp="1"/>
          </p:cNvSpPr>
          <p:nvPr>
            <p:ph idx="1"/>
          </p:nvPr>
        </p:nvSpPr>
        <p:spPr>
          <a:xfrm>
            <a:off x="1033463" y="1447800"/>
            <a:ext cx="7499350" cy="4800600"/>
          </a:xfrm>
        </p:spPr>
        <p:txBody>
          <a:bodyPr>
            <a:normAutofit fontScale="62500" lnSpcReduction="20000"/>
          </a:bodyPr>
          <a:lstStyle/>
          <a:p>
            <a:pPr marL="365760" indent="-283464" algn="just" eaLnBrk="1" fontAlgn="auto" hangingPunct="1">
              <a:spcAft>
                <a:spcPts val="0"/>
              </a:spcAft>
              <a:buFont typeface="Wingdings 2"/>
              <a:buChar char=""/>
              <a:defRPr/>
            </a:pPr>
            <a:r>
              <a:rPr lang="en-US" dirty="0" smtClean="0"/>
              <a:t>Attacks on the </a:t>
            </a:r>
            <a:r>
              <a:rPr lang="en-US" dirty="0"/>
              <a:t>Internet information </a:t>
            </a:r>
            <a:r>
              <a:rPr lang="en-US" dirty="0" smtClean="0"/>
              <a:t>infrastructure originate </a:t>
            </a:r>
            <a:r>
              <a:rPr lang="en-US" dirty="0"/>
              <a:t>from the four corners of </a:t>
            </a:r>
            <a:r>
              <a:rPr lang="en-US" dirty="0" smtClean="0"/>
              <a:t>the world and can </a:t>
            </a:r>
            <a:r>
              <a:rPr lang="en-US" dirty="0"/>
              <a:t>be absolutely devastating</a:t>
            </a:r>
            <a:r>
              <a:rPr lang="en-US" dirty="0" smtClean="0"/>
              <a:t>.</a:t>
            </a:r>
          </a:p>
          <a:p>
            <a:pPr marL="365760" indent="-283464" algn="just" eaLnBrk="1" fontAlgn="auto" hangingPunct="1">
              <a:spcAft>
                <a:spcPts val="0"/>
              </a:spcAft>
              <a:buFont typeface="Wingdings 2"/>
              <a:buChar char=""/>
              <a:defRPr/>
            </a:pPr>
            <a:r>
              <a:rPr lang="en-US" dirty="0" smtClean="0"/>
              <a:t>The </a:t>
            </a:r>
            <a:r>
              <a:rPr lang="en-US" dirty="0"/>
              <a:t>attacks on hosts are generated through malware and </a:t>
            </a:r>
            <a:r>
              <a:rPr lang="en-US" dirty="0" smtClean="0"/>
              <a:t>can easily </a:t>
            </a:r>
            <a:r>
              <a:rPr lang="en-US" dirty="0"/>
              <a:t>gain unauthorized access to critical information. </a:t>
            </a:r>
            <a:endParaRPr lang="en-US" dirty="0" smtClean="0"/>
          </a:p>
          <a:p>
            <a:pPr marL="365760" indent="-283464" algn="just" eaLnBrk="1" fontAlgn="auto" hangingPunct="1">
              <a:spcAft>
                <a:spcPts val="0"/>
              </a:spcAft>
              <a:buFont typeface="Wingdings 2"/>
              <a:buChar char=""/>
              <a:defRPr/>
            </a:pPr>
            <a:r>
              <a:rPr lang="en-US" sz="3100" dirty="0"/>
              <a:t>Malware comes in five distinct categories/capabilities</a:t>
            </a:r>
            <a:r>
              <a:rPr lang="en-US" sz="3100" dirty="0" smtClean="0"/>
              <a:t>:</a:t>
            </a:r>
          </a:p>
          <a:p>
            <a:pPr marL="814134" lvl="1" indent="-457200" algn="just" eaLnBrk="1" fontAlgn="auto" hangingPunct="1">
              <a:spcAft>
                <a:spcPts val="0"/>
              </a:spcAft>
              <a:buFont typeface="Courier New" panose="02070309020205020404" pitchFamily="49" charset="0"/>
              <a:buChar char="o"/>
              <a:defRPr/>
            </a:pPr>
            <a:r>
              <a:rPr lang="en-US" sz="2700" dirty="0" smtClean="0"/>
              <a:t>Spyware,</a:t>
            </a:r>
          </a:p>
          <a:p>
            <a:pPr marL="814134" lvl="1" indent="-457200" algn="just" eaLnBrk="1" fontAlgn="auto" hangingPunct="1">
              <a:spcAft>
                <a:spcPts val="0"/>
              </a:spcAft>
              <a:buFont typeface="Courier New" panose="02070309020205020404" pitchFamily="49" charset="0"/>
              <a:buChar char="o"/>
              <a:defRPr/>
            </a:pPr>
            <a:r>
              <a:rPr lang="en-US" sz="2700" dirty="0" smtClean="0"/>
              <a:t>Viruses</a:t>
            </a:r>
            <a:r>
              <a:rPr lang="en-US" sz="2700" dirty="0"/>
              <a:t>, </a:t>
            </a:r>
            <a:endParaRPr lang="en-US" sz="2700" dirty="0" smtClean="0"/>
          </a:p>
          <a:p>
            <a:pPr marL="814134" lvl="1" indent="-457200" algn="just" eaLnBrk="1" fontAlgn="auto" hangingPunct="1">
              <a:spcAft>
                <a:spcPts val="0"/>
              </a:spcAft>
              <a:buFont typeface="Courier New" panose="02070309020205020404" pitchFamily="49" charset="0"/>
              <a:buChar char="o"/>
              <a:defRPr/>
            </a:pPr>
            <a:r>
              <a:rPr lang="en-US" sz="2700" dirty="0" smtClean="0"/>
              <a:t>Worms </a:t>
            </a:r>
          </a:p>
          <a:p>
            <a:pPr marL="814134" lvl="1" indent="-457200" algn="just" eaLnBrk="1" fontAlgn="auto" hangingPunct="1">
              <a:spcAft>
                <a:spcPts val="0"/>
              </a:spcAft>
              <a:buFont typeface="Courier New" panose="02070309020205020404" pitchFamily="49" charset="0"/>
              <a:buChar char="o"/>
              <a:defRPr/>
            </a:pPr>
            <a:r>
              <a:rPr lang="en-US" sz="2700" dirty="0" smtClean="0"/>
              <a:t>Trojans </a:t>
            </a:r>
            <a:r>
              <a:rPr lang="en-US" sz="2700" dirty="0"/>
              <a:t>and </a:t>
            </a:r>
            <a:r>
              <a:rPr lang="en-US" sz="2700" dirty="0" smtClean="0"/>
              <a:t>Rootkits</a:t>
            </a:r>
          </a:p>
          <a:p>
            <a:pPr marL="365760" indent="-283464" algn="just" eaLnBrk="1" fontAlgn="auto" hangingPunct="1">
              <a:spcAft>
                <a:spcPts val="0"/>
              </a:spcAft>
              <a:buFont typeface="Wingdings 2"/>
              <a:buChar char=""/>
              <a:defRPr/>
            </a:pPr>
            <a:r>
              <a:rPr lang="en-US" dirty="0" smtClean="0"/>
              <a:t>Another </a:t>
            </a:r>
            <a:r>
              <a:rPr lang="en-US" dirty="0"/>
              <a:t>form of attack is the denial </a:t>
            </a:r>
            <a:r>
              <a:rPr lang="en-US" dirty="0" smtClean="0"/>
              <a:t>of service </a:t>
            </a:r>
            <a:r>
              <a:rPr lang="en-US" dirty="0"/>
              <a:t>(</a:t>
            </a:r>
            <a:r>
              <a:rPr lang="en-US" dirty="0" err="1"/>
              <a:t>DoS</a:t>
            </a:r>
            <a:r>
              <a:rPr lang="en-US" dirty="0"/>
              <a:t>) attack in which legitimate users are denied access to resources. </a:t>
            </a:r>
            <a:endParaRPr lang="en-US" dirty="0" smtClean="0"/>
          </a:p>
          <a:p>
            <a:pPr marL="365760" indent="-283464" algn="just" eaLnBrk="1" fontAlgn="auto" hangingPunct="1">
              <a:spcAft>
                <a:spcPts val="0"/>
              </a:spcAft>
              <a:buFont typeface="Wingdings 2"/>
              <a:buChar char=""/>
              <a:defRPr/>
            </a:pPr>
            <a:r>
              <a:rPr lang="en-US" dirty="0" smtClean="0"/>
              <a:t>These </a:t>
            </a:r>
            <a:r>
              <a:rPr lang="en-US" dirty="0" err="1"/>
              <a:t>DoS</a:t>
            </a:r>
            <a:r>
              <a:rPr lang="en-US" dirty="0"/>
              <a:t> </a:t>
            </a:r>
            <a:r>
              <a:rPr lang="en-US" dirty="0" smtClean="0"/>
              <a:t>attacks will </a:t>
            </a:r>
            <a:r>
              <a:rPr lang="en-US" dirty="0"/>
              <a:t>typically exhaust the server’s memory and processing capacity and/or exhaust the link bandwidth. </a:t>
            </a:r>
            <a:endParaRPr lang="en-US" dirty="0" smtClean="0"/>
          </a:p>
          <a:p>
            <a:pPr marL="365760" indent="-283464" algn="just" eaLnBrk="1" fontAlgn="auto" hangingPunct="1">
              <a:spcAft>
                <a:spcPts val="0"/>
              </a:spcAft>
              <a:buFont typeface="Wingdings 2"/>
              <a:buChar char=""/>
              <a:defRPr/>
            </a:pPr>
            <a:r>
              <a:rPr lang="en-US" dirty="0" smtClean="0"/>
              <a:t>For the attack to work its purpose their should be vulnerability to computer system</a:t>
            </a:r>
            <a:endParaRPr lang="en-US" dirty="0"/>
          </a:p>
          <a:p>
            <a:pPr marL="365760" indent="-283464" algn="just" eaLnBrk="1" fontAlgn="auto" hangingPunct="1">
              <a:spcAft>
                <a:spcPts val="0"/>
              </a:spcAft>
              <a:buFont typeface="Wingdings 2"/>
              <a:buChar char=""/>
              <a:defRPr/>
            </a:pPr>
            <a:endParaRPr lang="en-US" dirty="0" smtClean="0"/>
          </a:p>
          <a:p>
            <a:pPr marL="365760" indent="-283464" algn="just" eaLnBrk="1" fontAlgn="auto" hangingPunct="1">
              <a:spcAft>
                <a:spcPts val="0"/>
              </a:spcAft>
              <a:buFont typeface="Wingdings 2"/>
              <a:buChar char=""/>
              <a:defRPr/>
            </a:pPr>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idx="1"/>
          </p:nvPr>
        </p:nvSpPr>
        <p:spPr>
          <a:xfrm>
            <a:off x="912813" y="1125538"/>
            <a:ext cx="8229600" cy="3989387"/>
          </a:xfrm>
        </p:spPr>
        <p:txBody>
          <a:bodyPr/>
          <a:lstStyle/>
          <a:p>
            <a:pPr eaLnBrk="1" hangingPunct="1">
              <a:lnSpc>
                <a:spcPct val="90000"/>
              </a:lnSpc>
              <a:buFont typeface="Wingdings" panose="05000000000000000000" pitchFamily="2" charset="2"/>
              <a:buNone/>
            </a:pPr>
            <a:r>
              <a:rPr lang="en-AU" altLang="zh-TW" i="1" smtClean="0">
                <a:ea typeface="ＭＳ Ｐゴシック" panose="020B0600070205080204" pitchFamily="34" charset="-128"/>
              </a:rPr>
              <a:t>The art of war teaches us to rely not on the likelihood of the enemy's not coming, but on our own readiness to receive him; not on the chance of his not attacking, but rather on the fact that we have made our position unassailable. </a:t>
            </a:r>
          </a:p>
          <a:p>
            <a:pPr eaLnBrk="1" hangingPunct="1">
              <a:lnSpc>
                <a:spcPct val="90000"/>
              </a:lnSpc>
              <a:buFont typeface="Wingdings" panose="05000000000000000000" pitchFamily="2" charset="2"/>
              <a:buNone/>
            </a:pPr>
            <a:r>
              <a:rPr lang="en-AU" altLang="zh-TW" b="1" smtClean="0">
                <a:ea typeface="ＭＳ Ｐゴシック" panose="020B0600070205080204" pitchFamily="34" charset="-128"/>
              </a:rPr>
              <a:t>	—</a:t>
            </a:r>
            <a:r>
              <a:rPr lang="en-AU" altLang="zh-TW" b="1" i="1" smtClean="0">
                <a:ea typeface="ＭＳ Ｐゴシック" panose="020B0600070205080204" pitchFamily="34" charset="-128"/>
              </a:rPr>
              <a:t>The Art of War, </a:t>
            </a:r>
            <a:r>
              <a:rPr lang="en-AU" altLang="zh-TW" b="1" smtClean="0">
                <a:ea typeface="ＭＳ Ｐゴシック" panose="020B0600070205080204" pitchFamily="34" charset="-128"/>
              </a:rPr>
              <a:t>Sun Tzu</a:t>
            </a:r>
            <a:endParaRPr lang="en-AU" altLang="zh-TW" smtClean="0">
              <a:ea typeface="ＭＳ Ｐゴシック" panose="020B0600070205080204" pitchFamily="34" charset="-128"/>
            </a:endParaRPr>
          </a:p>
          <a:p>
            <a:pPr eaLnBrk="1" hangingPunct="1">
              <a:lnSpc>
                <a:spcPct val="90000"/>
              </a:lnSpc>
            </a:pPr>
            <a:endParaRPr lang="zh-TW" altLang="en-AU"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solidFill>
                  <a:schemeClr val="tx2">
                    <a:satMod val="130000"/>
                  </a:schemeClr>
                </a:solidFill>
              </a:rPr>
              <a:t>Security Attacks and </a:t>
            </a:r>
            <a:r>
              <a:rPr lang="en-US" dirty="0" smtClean="0">
                <a:solidFill>
                  <a:schemeClr val="tx2">
                    <a:satMod val="130000"/>
                  </a:schemeClr>
                </a:solidFill>
              </a:rPr>
              <a:t>Malware …</a:t>
            </a:r>
            <a:endParaRPr lang="en-US" dirty="0">
              <a:solidFill>
                <a:schemeClr val="tx2">
                  <a:satMod val="130000"/>
                </a:schemeClr>
              </a:solidFill>
            </a:endParaRPr>
          </a:p>
        </p:txBody>
      </p:sp>
      <p:sp>
        <p:nvSpPr>
          <p:cNvPr id="3" name="Content Placeholder 2"/>
          <p:cNvSpPr>
            <a:spLocks noGrp="1"/>
          </p:cNvSpPr>
          <p:nvPr>
            <p:ph idx="1"/>
          </p:nvPr>
        </p:nvSpPr>
        <p:spPr>
          <a:xfrm>
            <a:off x="1435100" y="1268413"/>
            <a:ext cx="7499350" cy="4800600"/>
          </a:xfrm>
        </p:spPr>
        <p:txBody>
          <a:bodyPr>
            <a:noAutofit/>
          </a:bodyPr>
          <a:lstStyle/>
          <a:p>
            <a:pPr marL="365760" indent="-283464" eaLnBrk="1" fontAlgn="auto" hangingPunct="1">
              <a:spcAft>
                <a:spcPts val="0"/>
              </a:spcAft>
              <a:buFont typeface="Wingdings 2"/>
              <a:buChar char=""/>
              <a:defRPr/>
            </a:pPr>
            <a:r>
              <a:rPr lang="en-US" altLang="en-US" sz="2400" dirty="0" smtClean="0">
                <a:ea typeface="ＭＳ Ｐゴシック" pitchFamily="34" charset="-128"/>
                <a:cs typeface="Arial" charset="0"/>
              </a:rPr>
              <a:t>Based on  </a:t>
            </a:r>
            <a:r>
              <a:rPr lang="en-US" altLang="en-US" sz="2400" dirty="0">
                <a:ea typeface="ＭＳ Ｐゴシック" pitchFamily="34" charset="-128"/>
                <a:cs typeface="Arial" charset="0"/>
              </a:rPr>
              <a:t>X.800 and RFC 2828, </a:t>
            </a:r>
            <a:endParaRPr lang="en-US" altLang="en-US" sz="2400" dirty="0" smtClean="0">
              <a:ea typeface="ＭＳ Ｐゴシック" pitchFamily="34" charset="-128"/>
              <a:cs typeface="Arial" charset="0"/>
            </a:endParaRPr>
          </a:p>
          <a:p>
            <a:pPr marL="365760" indent="-283464" eaLnBrk="1" fontAlgn="auto" hangingPunct="1">
              <a:spcAft>
                <a:spcPts val="0"/>
              </a:spcAft>
              <a:buFont typeface="Wingdings 2"/>
              <a:buChar char=""/>
              <a:defRPr/>
            </a:pPr>
            <a:r>
              <a:rPr lang="en-US" altLang="en-US" sz="2400" b="1" i="1" dirty="0" smtClean="0">
                <a:ea typeface="ＭＳ Ｐゴシック" pitchFamily="34" charset="-128"/>
                <a:cs typeface="Arial" charset="0"/>
              </a:rPr>
              <a:t>passive </a:t>
            </a:r>
            <a:r>
              <a:rPr lang="en-US" altLang="en-US" sz="2400" b="1" i="1" dirty="0">
                <a:ea typeface="ＭＳ Ｐゴシック" pitchFamily="34" charset="-128"/>
                <a:cs typeface="Arial" charset="0"/>
              </a:rPr>
              <a:t>attacks </a:t>
            </a:r>
            <a:r>
              <a:rPr lang="en-US" altLang="en-US" sz="2400" b="1" dirty="0">
                <a:ea typeface="ＭＳ Ｐゴシック" pitchFamily="34" charset="-128"/>
                <a:cs typeface="Arial" charset="0"/>
              </a:rPr>
              <a:t>and </a:t>
            </a:r>
            <a:r>
              <a:rPr lang="en-US" altLang="en-US" sz="2400" b="1" i="1" dirty="0">
                <a:ea typeface="ＭＳ Ｐゴシック" pitchFamily="34" charset="-128"/>
                <a:cs typeface="Arial" charset="0"/>
              </a:rPr>
              <a:t>active attacks</a:t>
            </a:r>
            <a:r>
              <a:rPr lang="en-US" altLang="en-US" sz="2400" i="1" dirty="0" smtClean="0">
                <a:ea typeface="ＭＳ Ｐゴシック" pitchFamily="34" charset="-128"/>
                <a:cs typeface="Arial" charset="0"/>
              </a:rPr>
              <a:t>.</a:t>
            </a:r>
          </a:p>
          <a:p>
            <a:pPr marL="365760" indent="-283464" eaLnBrk="1" fontAlgn="auto" hangingPunct="1">
              <a:spcAft>
                <a:spcPts val="0"/>
              </a:spcAft>
              <a:buFont typeface="Wingdings 2"/>
              <a:buChar char=""/>
              <a:defRPr/>
            </a:pPr>
            <a:r>
              <a:rPr lang="en-US" altLang="en-US" sz="2400" b="1" i="1" dirty="0" smtClean="0">
                <a:ea typeface="ＭＳ Ｐゴシック" pitchFamily="34" charset="-128"/>
                <a:cs typeface="Arial" charset="0"/>
              </a:rPr>
              <a:t> P</a:t>
            </a:r>
            <a:r>
              <a:rPr lang="en-US" altLang="en-US" sz="2400" b="1" dirty="0" smtClean="0">
                <a:ea typeface="ＭＳ Ｐゴシック" pitchFamily="34" charset="-128"/>
                <a:cs typeface="Arial" charset="0"/>
              </a:rPr>
              <a:t>assive </a:t>
            </a:r>
            <a:r>
              <a:rPr lang="en-US" altLang="en-US" sz="2400" b="1" dirty="0">
                <a:ea typeface="ＭＳ Ｐゴシック" pitchFamily="34" charset="-128"/>
                <a:cs typeface="Arial" charset="0"/>
              </a:rPr>
              <a:t>attack </a:t>
            </a:r>
            <a:r>
              <a:rPr lang="en-US" altLang="en-US" sz="2400" dirty="0" smtClean="0">
                <a:ea typeface="ＭＳ Ｐゴシック" pitchFamily="34" charset="-128"/>
                <a:cs typeface="Arial" charset="0"/>
              </a:rPr>
              <a:t>: attempts </a:t>
            </a:r>
            <a:r>
              <a:rPr lang="en-US" altLang="en-US" sz="2400" dirty="0">
                <a:ea typeface="ＭＳ Ｐゴシック" pitchFamily="34" charset="-128"/>
                <a:cs typeface="Arial" charset="0"/>
              </a:rPr>
              <a:t>to learn or make use of information from the system but does not affect system resources.</a:t>
            </a:r>
            <a:endParaRPr lang="en-US" altLang="en-US" sz="2400" b="1" dirty="0">
              <a:ea typeface="ＭＳ Ｐゴシック" pitchFamily="34" charset="-128"/>
              <a:cs typeface="Arial" charset="0"/>
            </a:endParaRPr>
          </a:p>
          <a:p>
            <a:pPr marL="365760" indent="-283464" eaLnBrk="1" fontAlgn="auto" hangingPunct="1">
              <a:spcAft>
                <a:spcPts val="0"/>
              </a:spcAft>
              <a:buFont typeface="Wingdings 2"/>
              <a:buChar char=""/>
              <a:defRPr/>
            </a:pPr>
            <a:r>
              <a:rPr lang="en-US" altLang="en-US" sz="2400" b="1" i="1" dirty="0">
                <a:ea typeface="ＭＳ Ｐゴシック" pitchFamily="34" charset="-128"/>
                <a:cs typeface="Arial" charset="0"/>
              </a:rPr>
              <a:t>Passive attacks </a:t>
            </a:r>
            <a:r>
              <a:rPr lang="en-US" altLang="en-US" sz="2400" dirty="0">
                <a:ea typeface="ＭＳ Ｐゴシック" pitchFamily="34" charset="-128"/>
                <a:cs typeface="Arial" charset="0"/>
              </a:rPr>
              <a:t>are in the nature of eavesdropping on, or monitoring of, transmissions. The goal of the opponent is to obtain information that is being transmitted. Two types of passive attacks are</a:t>
            </a:r>
            <a:r>
              <a:rPr lang="en-AU" altLang="zh-TW" sz="2400" dirty="0" smtClean="0">
                <a:ea typeface="ＭＳ Ｐゴシック" pitchFamily="34" charset="-128"/>
                <a:cs typeface="Arial" charset="0"/>
              </a:rPr>
              <a:t>: </a:t>
            </a:r>
            <a:r>
              <a:rPr lang="en-US" altLang="en-US" sz="2400" dirty="0" smtClean="0">
                <a:ea typeface="ＭＳ Ｐゴシック" pitchFamily="34" charset="-128"/>
                <a:cs typeface="Arial" charset="0"/>
              </a:rPr>
              <a:t>release </a:t>
            </a:r>
            <a:r>
              <a:rPr lang="en-US" altLang="en-US" sz="2400" dirty="0">
                <a:ea typeface="ＭＳ Ｐゴシック" pitchFamily="34" charset="-128"/>
                <a:cs typeface="Arial" charset="0"/>
              </a:rPr>
              <a:t>of message contents </a:t>
            </a:r>
            <a:r>
              <a:rPr lang="en-US" altLang="en-US" sz="2400" dirty="0" smtClean="0">
                <a:ea typeface="ＭＳ Ｐゴシック" pitchFamily="34" charset="-128"/>
                <a:cs typeface="Arial" charset="0"/>
              </a:rPr>
              <a:t>, traffic analysis</a:t>
            </a:r>
          </a:p>
          <a:p>
            <a:pPr marL="365760" indent="-283464" eaLnBrk="1" fontAlgn="auto" hangingPunct="1">
              <a:spcAft>
                <a:spcPts val="0"/>
              </a:spcAft>
              <a:buFont typeface="Wingdings 2"/>
              <a:buChar char=""/>
              <a:defRPr/>
            </a:pPr>
            <a:r>
              <a:rPr lang="en-US" altLang="en-US" sz="2400" b="1" spc="30" dirty="0">
                <a:ea typeface="ＭＳ Ｐゴシック" pitchFamily="34" charset="-128"/>
                <a:cs typeface="Arial" charset="0"/>
              </a:rPr>
              <a:t>Active </a:t>
            </a:r>
            <a:r>
              <a:rPr lang="en-US" altLang="en-US" sz="2400" b="1" spc="30" dirty="0" smtClean="0">
                <a:ea typeface="ＭＳ Ｐゴシック" pitchFamily="34" charset="-128"/>
                <a:cs typeface="Arial" charset="0"/>
              </a:rPr>
              <a:t>attacks</a:t>
            </a:r>
            <a:r>
              <a:rPr lang="en-US" altLang="en-US" sz="2400" spc="30" dirty="0" smtClean="0">
                <a:ea typeface="ＭＳ Ｐゴシック" pitchFamily="34" charset="-128"/>
                <a:cs typeface="Arial" charset="0"/>
              </a:rPr>
              <a:t> : </a:t>
            </a:r>
            <a:r>
              <a:rPr lang="en-US" sz="2400" dirty="0"/>
              <a:t>attempts to alter system resources or affect their operation </a:t>
            </a:r>
            <a:r>
              <a:rPr lang="en-US" altLang="en-US" sz="2400" spc="30" dirty="0" smtClean="0">
                <a:ea typeface="ＭＳ Ｐゴシック" pitchFamily="34" charset="-128"/>
                <a:cs typeface="Arial" charset="0"/>
              </a:rPr>
              <a:t>and </a:t>
            </a:r>
            <a:r>
              <a:rPr lang="en-US" altLang="en-US" sz="2400" spc="30" dirty="0">
                <a:ea typeface="ＭＳ Ｐゴシック" pitchFamily="34" charset="-128"/>
                <a:cs typeface="Arial" charset="0"/>
              </a:rPr>
              <a:t>can be subdivided into four categories: masquerade, replay, modification of messages, and denial of service</a:t>
            </a:r>
            <a:r>
              <a:rPr lang="en-AU" altLang="zh-TW" sz="2400" spc="30" dirty="0">
                <a:ea typeface="ＭＳ Ｐゴシック" pitchFamily="34" charset="-128"/>
                <a:cs typeface="Arial" charset="0"/>
              </a:rPr>
              <a:t>:</a:t>
            </a:r>
          </a:p>
          <a:p>
            <a:pPr marL="640080" lvl="1" indent="-237744" eaLnBrk="1" fontAlgn="auto" hangingPunct="1">
              <a:spcAft>
                <a:spcPts val="0"/>
              </a:spcAft>
              <a:buFont typeface="Verdana"/>
              <a:buChar char="◦"/>
              <a:defRPr/>
            </a:pPr>
            <a:endParaRPr lang="en-AU" altLang="zh-TW" sz="2400" dirty="0">
              <a:ea typeface="ＭＳ Ｐゴシック" pitchFamily="34" charset="-128"/>
              <a:cs typeface="Arial" charset="0"/>
            </a:endParaRPr>
          </a:p>
          <a:p>
            <a:pPr marL="365760" indent="-283464" eaLnBrk="1" fontAlgn="auto" hangingPunct="1">
              <a:spcAft>
                <a:spcPts val="0"/>
              </a:spcAft>
              <a:buFont typeface="Wingdings 2"/>
              <a:buChar char=""/>
              <a:defRPr/>
            </a:pPr>
            <a:endParaRPr lang="en-US"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26"/>
          <p:cNvSpPr>
            <a:spLocks noGrp="1" noChangeArrowheads="1"/>
          </p:cNvSpPr>
          <p:nvPr>
            <p:ph type="title"/>
          </p:nvPr>
        </p:nvSpPr>
        <p:spPr/>
        <p:txBody>
          <a:bodyPr>
            <a:normAutofit fontScale="90000"/>
          </a:bodyPr>
          <a:lstStyle/>
          <a:p>
            <a:pPr eaLnBrk="1" fontAlgn="auto" hangingPunct="1">
              <a:spcAft>
                <a:spcPts val="0"/>
              </a:spcAft>
              <a:defRPr/>
            </a:pPr>
            <a:r>
              <a:rPr lang="en-AU" altLang="zh-TW" sz="4000" smtClean="0">
                <a:solidFill>
                  <a:schemeClr val="tx2">
                    <a:satMod val="130000"/>
                  </a:schemeClr>
                </a:solidFill>
                <a:ea typeface="ＭＳ Ｐゴシック" pitchFamily="34" charset="-128"/>
              </a:rPr>
              <a:t>Passive Attacks (1)</a:t>
            </a:r>
            <a:br>
              <a:rPr lang="en-AU" altLang="zh-TW" sz="4000" smtClean="0">
                <a:solidFill>
                  <a:schemeClr val="tx2">
                    <a:satMod val="130000"/>
                  </a:schemeClr>
                </a:solidFill>
                <a:ea typeface="ＭＳ Ｐゴシック" pitchFamily="34" charset="-128"/>
              </a:rPr>
            </a:br>
            <a:r>
              <a:rPr lang="en-AU" altLang="zh-TW" sz="4000" smtClean="0">
                <a:solidFill>
                  <a:schemeClr val="tx2">
                    <a:satMod val="130000"/>
                  </a:schemeClr>
                </a:solidFill>
                <a:ea typeface="ＭＳ Ｐゴシック" pitchFamily="34" charset="-128"/>
              </a:rPr>
              <a:t>Release of Message Contents</a:t>
            </a:r>
          </a:p>
        </p:txBody>
      </p:sp>
      <p:pic>
        <p:nvPicPr>
          <p:cNvPr id="47107" name="Picture 10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828800"/>
            <a:ext cx="8177213" cy="4321175"/>
          </a:xfrm>
          <a:prstGeom prst="rect">
            <a:avLst/>
          </a:prstGeom>
          <a:noFill/>
          <a:ln>
            <a:noFill/>
          </a:ln>
          <a:extLst>
            <a:ext uri="{909E8E84-426E-40DD-AFC4-6F175D3DCCD1}">
              <a14:hiddenFill xmlns:a14="http://schemas.microsoft.com/office/drawing/2010/main">
                <a:solidFill>
                  <a:srgbClr val="FFFFFF">
                    <a:alpha val="70195"/>
                  </a:srgbClr>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eaLnBrk="1" fontAlgn="auto" hangingPunct="1">
              <a:spcAft>
                <a:spcPts val="0"/>
              </a:spcAft>
              <a:defRPr/>
            </a:pPr>
            <a:r>
              <a:rPr lang="en-AU" altLang="zh-TW" sz="4000" smtClean="0">
                <a:solidFill>
                  <a:schemeClr val="tx2">
                    <a:satMod val="130000"/>
                  </a:schemeClr>
                </a:solidFill>
                <a:ea typeface="ＭＳ Ｐゴシック" pitchFamily="34" charset="-128"/>
              </a:rPr>
              <a:t>Passive Attacks (2)</a:t>
            </a:r>
            <a:br>
              <a:rPr lang="en-AU" altLang="zh-TW" sz="4000" smtClean="0">
                <a:solidFill>
                  <a:schemeClr val="tx2">
                    <a:satMod val="130000"/>
                  </a:schemeClr>
                </a:solidFill>
                <a:ea typeface="ＭＳ Ｐゴシック" pitchFamily="34" charset="-128"/>
              </a:rPr>
            </a:br>
            <a:r>
              <a:rPr lang="en-AU" altLang="zh-TW" sz="4000" smtClean="0">
                <a:solidFill>
                  <a:schemeClr val="tx2">
                    <a:satMod val="130000"/>
                  </a:schemeClr>
                </a:solidFill>
                <a:ea typeface="ＭＳ Ｐゴシック" pitchFamily="34" charset="-128"/>
              </a:rPr>
              <a:t>Traffic Analysis</a:t>
            </a:r>
            <a:endParaRPr lang="zh-TW" altLang="en-US" sz="4000" smtClean="0">
              <a:solidFill>
                <a:schemeClr val="tx2">
                  <a:satMod val="130000"/>
                </a:schemeClr>
              </a:solidFill>
              <a:ea typeface="ＭＳ Ｐゴシック" pitchFamily="34" charset="-128"/>
            </a:endParaRPr>
          </a:p>
        </p:txBody>
      </p:sp>
      <p:pic>
        <p:nvPicPr>
          <p:cNvPr id="49155"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435100" y="1889125"/>
            <a:ext cx="7499350" cy="39179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endParaRPr lang="zh-TW" altLang="en-US" smtClean="0">
              <a:effectLst/>
              <a:ea typeface="ＭＳ Ｐゴシック" panose="020B0600070205080204" pitchFamily="34" charset="-128"/>
            </a:endParaRPr>
          </a:p>
        </p:txBody>
      </p:sp>
      <p:sp>
        <p:nvSpPr>
          <p:cNvPr id="51203" name="Rectangle 3"/>
          <p:cNvSpPr>
            <a:spLocks noGrp="1" noChangeArrowheads="1"/>
          </p:cNvSpPr>
          <p:nvPr>
            <p:ph idx="1"/>
          </p:nvPr>
        </p:nvSpPr>
        <p:spPr/>
        <p:txBody>
          <a:bodyPr/>
          <a:lstStyle/>
          <a:p>
            <a:pPr eaLnBrk="1" hangingPunct="1">
              <a:lnSpc>
                <a:spcPct val="90000"/>
              </a:lnSpc>
            </a:pPr>
            <a:r>
              <a:rPr lang="en-US" altLang="zh-TW" sz="2800" smtClean="0">
                <a:ea typeface="ＭＳ Ｐゴシック" panose="020B0600070205080204" pitchFamily="34" charset="-128"/>
              </a:rPr>
              <a:t>Passive attacks do not affect system resources</a:t>
            </a:r>
          </a:p>
          <a:p>
            <a:pPr lvl="1" eaLnBrk="1" hangingPunct="1">
              <a:lnSpc>
                <a:spcPct val="90000"/>
              </a:lnSpc>
            </a:pPr>
            <a:r>
              <a:rPr lang="en-US" altLang="zh-TW" sz="2400" smtClean="0">
                <a:ea typeface="ＭＳ Ｐゴシック" panose="020B0600070205080204" pitchFamily="34" charset="-128"/>
              </a:rPr>
              <a:t>Eavesdropping, monitoring</a:t>
            </a:r>
          </a:p>
          <a:p>
            <a:pPr eaLnBrk="1" hangingPunct="1">
              <a:lnSpc>
                <a:spcPct val="90000"/>
              </a:lnSpc>
            </a:pPr>
            <a:r>
              <a:rPr lang="en-US" altLang="zh-TW" sz="2800" smtClean="0">
                <a:ea typeface="ＭＳ Ｐゴシック" panose="020B0600070205080204" pitchFamily="34" charset="-128"/>
              </a:rPr>
              <a:t>Two types of passive attacks</a:t>
            </a:r>
          </a:p>
          <a:p>
            <a:pPr lvl="1" eaLnBrk="1" hangingPunct="1">
              <a:lnSpc>
                <a:spcPct val="90000"/>
              </a:lnSpc>
            </a:pPr>
            <a:r>
              <a:rPr lang="en-US" altLang="zh-TW" sz="2400" smtClean="0">
                <a:ea typeface="ＭＳ Ｐゴシック" panose="020B0600070205080204" pitchFamily="34" charset="-128"/>
              </a:rPr>
              <a:t>Release of message contents</a:t>
            </a:r>
          </a:p>
          <a:p>
            <a:pPr lvl="1" eaLnBrk="1" hangingPunct="1">
              <a:lnSpc>
                <a:spcPct val="90000"/>
              </a:lnSpc>
            </a:pPr>
            <a:r>
              <a:rPr lang="en-US" altLang="zh-TW" sz="2400" smtClean="0">
                <a:ea typeface="ＭＳ Ｐゴシック" panose="020B0600070205080204" pitchFamily="34" charset="-128"/>
              </a:rPr>
              <a:t>Traffic analysis</a:t>
            </a:r>
          </a:p>
          <a:p>
            <a:pPr eaLnBrk="1" hangingPunct="1">
              <a:lnSpc>
                <a:spcPct val="90000"/>
              </a:lnSpc>
            </a:pPr>
            <a:r>
              <a:rPr lang="en-US" altLang="zh-TW" sz="2800" smtClean="0">
                <a:ea typeface="ＭＳ Ｐゴシック" panose="020B0600070205080204" pitchFamily="34" charset="-128"/>
              </a:rPr>
              <a:t>Passive attacks are very difficult to detect</a:t>
            </a:r>
          </a:p>
          <a:p>
            <a:pPr lvl="1" eaLnBrk="1" hangingPunct="1">
              <a:lnSpc>
                <a:spcPct val="90000"/>
              </a:lnSpc>
            </a:pPr>
            <a:r>
              <a:rPr lang="en-US" altLang="zh-TW" sz="2400" smtClean="0">
                <a:ea typeface="ＭＳ Ｐゴシック" panose="020B0600070205080204" pitchFamily="34" charset="-128"/>
              </a:rPr>
              <a:t>Message transmission apparently normal</a:t>
            </a:r>
          </a:p>
          <a:p>
            <a:pPr lvl="2" eaLnBrk="1" hangingPunct="1">
              <a:lnSpc>
                <a:spcPct val="90000"/>
              </a:lnSpc>
            </a:pPr>
            <a:r>
              <a:rPr lang="en-US" altLang="zh-TW" sz="2000" smtClean="0">
                <a:ea typeface="ＭＳ Ｐゴシック" panose="020B0600070205080204" pitchFamily="34" charset="-128"/>
              </a:rPr>
              <a:t>No alteration of the data</a:t>
            </a:r>
          </a:p>
          <a:p>
            <a:pPr lvl="1" eaLnBrk="1" hangingPunct="1">
              <a:lnSpc>
                <a:spcPct val="90000"/>
              </a:lnSpc>
            </a:pPr>
            <a:r>
              <a:rPr lang="en-US" altLang="zh-TW" sz="2400" smtClean="0">
                <a:ea typeface="ＭＳ Ｐゴシック" panose="020B0600070205080204" pitchFamily="34" charset="-128"/>
              </a:rPr>
              <a:t>Emphasis on prevention rather than detection</a:t>
            </a:r>
          </a:p>
          <a:p>
            <a:pPr lvl="2" eaLnBrk="1" hangingPunct="1">
              <a:lnSpc>
                <a:spcPct val="90000"/>
              </a:lnSpc>
            </a:pPr>
            <a:r>
              <a:rPr lang="en-US" altLang="zh-TW" sz="2000" smtClean="0">
                <a:ea typeface="ＭＳ Ｐゴシック" panose="020B0600070205080204" pitchFamily="34" charset="-128"/>
              </a:rPr>
              <a:t>By means of encryption</a:t>
            </a:r>
          </a:p>
          <a:p>
            <a:pPr lvl="2" eaLnBrk="1" hangingPunct="1">
              <a:lnSpc>
                <a:spcPct val="90000"/>
              </a:lnSpc>
            </a:pPr>
            <a:endParaRPr lang="en-US" altLang="zh-TW" sz="2000"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eaLnBrk="1" fontAlgn="auto" hangingPunct="1">
              <a:spcAft>
                <a:spcPts val="0"/>
              </a:spcAft>
              <a:defRPr/>
            </a:pPr>
            <a:r>
              <a:rPr lang="en-AU" altLang="zh-TW" sz="4000" smtClean="0">
                <a:solidFill>
                  <a:schemeClr val="tx2">
                    <a:satMod val="130000"/>
                  </a:schemeClr>
                </a:solidFill>
                <a:ea typeface="ＭＳ Ｐゴシック" pitchFamily="34" charset="-128"/>
              </a:rPr>
              <a:t>Active Attacks (1)</a:t>
            </a:r>
            <a:br>
              <a:rPr lang="en-AU" altLang="zh-TW" sz="4000" smtClean="0">
                <a:solidFill>
                  <a:schemeClr val="tx2">
                    <a:satMod val="130000"/>
                  </a:schemeClr>
                </a:solidFill>
                <a:ea typeface="ＭＳ Ｐゴシック" pitchFamily="34" charset="-128"/>
              </a:rPr>
            </a:br>
            <a:r>
              <a:rPr lang="en-AU" altLang="zh-TW" sz="4000" smtClean="0">
                <a:solidFill>
                  <a:schemeClr val="tx2">
                    <a:satMod val="130000"/>
                  </a:schemeClr>
                </a:solidFill>
                <a:ea typeface="ＭＳ Ｐゴシック" pitchFamily="34" charset="-128"/>
              </a:rPr>
              <a:t>Masquerade</a:t>
            </a:r>
            <a:endParaRPr lang="zh-TW" altLang="en-US" sz="4000" smtClean="0">
              <a:solidFill>
                <a:schemeClr val="tx2">
                  <a:satMod val="130000"/>
                </a:schemeClr>
              </a:solidFill>
              <a:ea typeface="ＭＳ Ｐゴシック" pitchFamily="34" charset="-128"/>
            </a:endParaRPr>
          </a:p>
        </p:txBody>
      </p:sp>
      <p:pic>
        <p:nvPicPr>
          <p:cNvPr id="53251"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435100" y="1881188"/>
            <a:ext cx="7499350" cy="39338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26"/>
          <p:cNvSpPr>
            <a:spLocks noGrp="1" noChangeArrowheads="1"/>
          </p:cNvSpPr>
          <p:nvPr>
            <p:ph type="title"/>
          </p:nvPr>
        </p:nvSpPr>
        <p:spPr/>
        <p:txBody>
          <a:bodyPr>
            <a:normAutofit fontScale="90000"/>
          </a:bodyPr>
          <a:lstStyle/>
          <a:p>
            <a:pPr eaLnBrk="1" fontAlgn="auto" hangingPunct="1">
              <a:spcAft>
                <a:spcPts val="0"/>
              </a:spcAft>
              <a:defRPr/>
            </a:pPr>
            <a:r>
              <a:rPr lang="en-AU" altLang="zh-TW" sz="4000" smtClean="0">
                <a:solidFill>
                  <a:schemeClr val="tx2">
                    <a:satMod val="130000"/>
                  </a:schemeClr>
                </a:solidFill>
                <a:ea typeface="ＭＳ Ｐゴシック" pitchFamily="34" charset="-128"/>
              </a:rPr>
              <a:t>Active Attacks (2)</a:t>
            </a:r>
            <a:br>
              <a:rPr lang="en-AU" altLang="zh-TW" sz="4000" smtClean="0">
                <a:solidFill>
                  <a:schemeClr val="tx2">
                    <a:satMod val="130000"/>
                  </a:schemeClr>
                </a:solidFill>
                <a:ea typeface="ＭＳ Ｐゴシック" pitchFamily="34" charset="-128"/>
              </a:rPr>
            </a:br>
            <a:r>
              <a:rPr lang="en-AU" altLang="zh-TW" sz="4000" smtClean="0">
                <a:solidFill>
                  <a:schemeClr val="tx2">
                    <a:satMod val="130000"/>
                  </a:schemeClr>
                </a:solidFill>
                <a:ea typeface="ＭＳ Ｐゴシック" pitchFamily="34" charset="-128"/>
              </a:rPr>
              <a:t>Replay</a:t>
            </a:r>
          </a:p>
        </p:txBody>
      </p:sp>
      <p:pic>
        <p:nvPicPr>
          <p:cNvPr id="55299" name="Picture 10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828800"/>
            <a:ext cx="8205788" cy="4227513"/>
          </a:xfrm>
          <a:prstGeom prst="rect">
            <a:avLst/>
          </a:prstGeom>
          <a:noFill/>
          <a:ln>
            <a:noFill/>
          </a:ln>
          <a:extLst>
            <a:ext uri="{909E8E84-426E-40DD-AFC4-6F175D3DCCD1}">
              <a14:hiddenFill xmlns:a14="http://schemas.microsoft.com/office/drawing/2010/main">
                <a:solidFill>
                  <a:srgbClr val="FFFFFF">
                    <a:alpha val="70195"/>
                  </a:srgbClr>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eaLnBrk="1" fontAlgn="auto" hangingPunct="1">
              <a:spcAft>
                <a:spcPts val="0"/>
              </a:spcAft>
              <a:defRPr/>
            </a:pPr>
            <a:r>
              <a:rPr lang="en-AU" altLang="zh-TW" sz="4000" smtClean="0">
                <a:solidFill>
                  <a:schemeClr val="tx2">
                    <a:satMod val="130000"/>
                  </a:schemeClr>
                </a:solidFill>
                <a:ea typeface="ＭＳ Ｐゴシック" pitchFamily="34" charset="-128"/>
              </a:rPr>
              <a:t>Active Attacks (3)</a:t>
            </a:r>
            <a:br>
              <a:rPr lang="en-AU" altLang="zh-TW" sz="4000" smtClean="0">
                <a:solidFill>
                  <a:schemeClr val="tx2">
                    <a:satMod val="130000"/>
                  </a:schemeClr>
                </a:solidFill>
                <a:ea typeface="ＭＳ Ｐゴシック" pitchFamily="34" charset="-128"/>
              </a:rPr>
            </a:br>
            <a:r>
              <a:rPr lang="en-AU" altLang="zh-TW" sz="4000" smtClean="0">
                <a:solidFill>
                  <a:schemeClr val="tx2">
                    <a:satMod val="130000"/>
                  </a:schemeClr>
                </a:solidFill>
                <a:ea typeface="ＭＳ Ｐゴシック" pitchFamily="34" charset="-128"/>
              </a:rPr>
              <a:t>Modification of Messages</a:t>
            </a:r>
            <a:endParaRPr lang="zh-TW" altLang="en-US" sz="4000" smtClean="0">
              <a:solidFill>
                <a:schemeClr val="tx2">
                  <a:satMod val="130000"/>
                </a:schemeClr>
              </a:solidFill>
              <a:ea typeface="ＭＳ Ｐゴシック" pitchFamily="34" charset="-128"/>
            </a:endParaRPr>
          </a:p>
        </p:txBody>
      </p:sp>
      <p:pic>
        <p:nvPicPr>
          <p:cNvPr id="57347"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435100" y="1920875"/>
            <a:ext cx="7499350" cy="38544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eaLnBrk="1" fontAlgn="auto" hangingPunct="1">
              <a:spcAft>
                <a:spcPts val="0"/>
              </a:spcAft>
              <a:defRPr/>
            </a:pPr>
            <a:r>
              <a:rPr lang="en-AU" altLang="zh-TW" sz="4000" smtClean="0">
                <a:solidFill>
                  <a:schemeClr val="tx2">
                    <a:satMod val="130000"/>
                  </a:schemeClr>
                </a:solidFill>
                <a:ea typeface="ＭＳ Ｐゴシック" pitchFamily="34" charset="-128"/>
              </a:rPr>
              <a:t>Active Attacks (4)</a:t>
            </a:r>
            <a:br>
              <a:rPr lang="en-AU" altLang="zh-TW" sz="4000" smtClean="0">
                <a:solidFill>
                  <a:schemeClr val="tx2">
                    <a:satMod val="130000"/>
                  </a:schemeClr>
                </a:solidFill>
                <a:ea typeface="ＭＳ Ｐゴシック" pitchFamily="34" charset="-128"/>
              </a:rPr>
            </a:br>
            <a:r>
              <a:rPr lang="en-AU" altLang="zh-TW" sz="4000" smtClean="0">
                <a:solidFill>
                  <a:schemeClr val="tx2">
                    <a:satMod val="130000"/>
                  </a:schemeClr>
                </a:solidFill>
                <a:ea typeface="ＭＳ Ｐゴシック" pitchFamily="34" charset="-128"/>
              </a:rPr>
              <a:t>Denial of Service</a:t>
            </a:r>
            <a:endParaRPr lang="zh-TW" altLang="en-US" sz="4000" smtClean="0">
              <a:solidFill>
                <a:schemeClr val="tx2">
                  <a:satMod val="130000"/>
                </a:schemeClr>
              </a:solidFill>
              <a:ea typeface="ＭＳ Ｐゴシック" pitchFamily="34" charset="-128"/>
            </a:endParaRPr>
          </a:p>
        </p:txBody>
      </p:sp>
      <p:pic>
        <p:nvPicPr>
          <p:cNvPr id="59395"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435100" y="1625600"/>
            <a:ext cx="7499350" cy="4445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endParaRPr lang="zh-TW" altLang="en-US" smtClean="0">
              <a:effectLst/>
              <a:ea typeface="ＭＳ Ｐゴシック" panose="020B0600070205080204" pitchFamily="34" charset="-128"/>
            </a:endParaRPr>
          </a:p>
        </p:txBody>
      </p:sp>
      <p:sp>
        <p:nvSpPr>
          <p:cNvPr id="61443" name="Rectangle 3"/>
          <p:cNvSpPr>
            <a:spLocks noGrp="1" noChangeArrowheads="1"/>
          </p:cNvSpPr>
          <p:nvPr>
            <p:ph idx="1"/>
          </p:nvPr>
        </p:nvSpPr>
        <p:spPr/>
        <p:txBody>
          <a:bodyPr/>
          <a:lstStyle/>
          <a:p>
            <a:pPr eaLnBrk="1" hangingPunct="1">
              <a:lnSpc>
                <a:spcPct val="80000"/>
              </a:lnSpc>
            </a:pPr>
            <a:r>
              <a:rPr lang="en-US" altLang="zh-TW" sz="2800" smtClean="0">
                <a:ea typeface="ＭＳ Ｐゴシック" panose="020B0600070205080204" pitchFamily="34" charset="-128"/>
              </a:rPr>
              <a:t>Active attacks try to alter system resources or affect their operation</a:t>
            </a:r>
          </a:p>
          <a:p>
            <a:pPr lvl="1" eaLnBrk="1" hangingPunct="1">
              <a:lnSpc>
                <a:spcPct val="80000"/>
              </a:lnSpc>
            </a:pPr>
            <a:r>
              <a:rPr lang="en-US" altLang="zh-TW" sz="2400" smtClean="0">
                <a:ea typeface="ＭＳ Ｐゴシック" panose="020B0600070205080204" pitchFamily="34" charset="-128"/>
              </a:rPr>
              <a:t>Modification of data, or creation of false data</a:t>
            </a:r>
          </a:p>
          <a:p>
            <a:pPr eaLnBrk="1" hangingPunct="1">
              <a:lnSpc>
                <a:spcPct val="80000"/>
              </a:lnSpc>
            </a:pPr>
            <a:r>
              <a:rPr lang="en-US" altLang="zh-TW" sz="2800" smtClean="0">
                <a:ea typeface="ＭＳ Ｐゴシック" panose="020B0600070205080204" pitchFamily="34" charset="-128"/>
              </a:rPr>
              <a:t>Four categories</a:t>
            </a:r>
          </a:p>
          <a:p>
            <a:pPr lvl="1" eaLnBrk="1" hangingPunct="1">
              <a:lnSpc>
                <a:spcPct val="80000"/>
              </a:lnSpc>
            </a:pPr>
            <a:r>
              <a:rPr lang="en-US" altLang="zh-TW" sz="2400" smtClean="0">
                <a:ea typeface="ＭＳ Ｐゴシック" panose="020B0600070205080204" pitchFamily="34" charset="-128"/>
              </a:rPr>
              <a:t>Masquerade</a:t>
            </a:r>
          </a:p>
          <a:p>
            <a:pPr lvl="1" eaLnBrk="1" hangingPunct="1">
              <a:lnSpc>
                <a:spcPct val="80000"/>
              </a:lnSpc>
            </a:pPr>
            <a:r>
              <a:rPr lang="en-US" altLang="zh-TW" sz="2400" smtClean="0">
                <a:ea typeface="ＭＳ Ｐゴシック" panose="020B0600070205080204" pitchFamily="34" charset="-128"/>
              </a:rPr>
              <a:t>Replay</a:t>
            </a:r>
          </a:p>
          <a:p>
            <a:pPr lvl="1" eaLnBrk="1" hangingPunct="1">
              <a:lnSpc>
                <a:spcPct val="80000"/>
              </a:lnSpc>
            </a:pPr>
            <a:r>
              <a:rPr lang="en-US" altLang="zh-TW" sz="2400" smtClean="0">
                <a:ea typeface="ＭＳ Ｐゴシック" panose="020B0600070205080204" pitchFamily="34" charset="-128"/>
              </a:rPr>
              <a:t>Modification of messages</a:t>
            </a:r>
          </a:p>
          <a:p>
            <a:pPr lvl="1" eaLnBrk="1" hangingPunct="1">
              <a:lnSpc>
                <a:spcPct val="80000"/>
              </a:lnSpc>
            </a:pPr>
            <a:r>
              <a:rPr lang="en-US" altLang="zh-TW" sz="2400" smtClean="0">
                <a:ea typeface="ＭＳ Ｐゴシック" panose="020B0600070205080204" pitchFamily="34" charset="-128"/>
              </a:rPr>
              <a:t>Denial of service: preventing normal use</a:t>
            </a:r>
          </a:p>
          <a:p>
            <a:pPr lvl="2" eaLnBrk="1" hangingPunct="1">
              <a:lnSpc>
                <a:spcPct val="80000"/>
              </a:lnSpc>
            </a:pPr>
            <a:r>
              <a:rPr lang="en-US" altLang="zh-TW" sz="2000" smtClean="0">
                <a:ea typeface="ＭＳ Ｐゴシック" panose="020B0600070205080204" pitchFamily="34" charset="-128"/>
              </a:rPr>
              <a:t>A specific target or entire network</a:t>
            </a:r>
          </a:p>
          <a:p>
            <a:pPr eaLnBrk="1" hangingPunct="1">
              <a:lnSpc>
                <a:spcPct val="80000"/>
              </a:lnSpc>
            </a:pPr>
            <a:r>
              <a:rPr lang="en-US" altLang="zh-TW" sz="2800" smtClean="0">
                <a:ea typeface="ＭＳ Ｐゴシック" panose="020B0600070205080204" pitchFamily="34" charset="-128"/>
              </a:rPr>
              <a:t>Difficult to prevent</a:t>
            </a:r>
          </a:p>
          <a:p>
            <a:pPr lvl="1" eaLnBrk="1" hangingPunct="1">
              <a:lnSpc>
                <a:spcPct val="80000"/>
              </a:lnSpc>
            </a:pPr>
            <a:r>
              <a:rPr lang="en-US" altLang="zh-TW" sz="2400" smtClean="0">
                <a:ea typeface="ＭＳ Ｐゴシック" panose="020B0600070205080204" pitchFamily="34" charset="-128"/>
              </a:rPr>
              <a:t>The goal is to detect and recover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fontAlgn="auto" hangingPunct="1">
              <a:spcAft>
                <a:spcPts val="0"/>
              </a:spcAft>
              <a:defRPr/>
            </a:pPr>
            <a:r>
              <a:rPr lang="en-US" altLang="en-US" smtClean="0">
                <a:solidFill>
                  <a:schemeClr val="tx2">
                    <a:satMod val="130000"/>
                  </a:schemeClr>
                </a:solidFill>
                <a:ea typeface="ＭＳ Ｐゴシック" pitchFamily="34" charset="-128"/>
              </a:rPr>
              <a:t>Security Service</a:t>
            </a:r>
            <a:endParaRPr lang="en-AU" altLang="zh-TW" smtClean="0">
              <a:solidFill>
                <a:schemeClr val="tx2">
                  <a:satMod val="130000"/>
                </a:schemeClr>
              </a:solidFill>
              <a:ea typeface="ＭＳ Ｐゴシック" pitchFamily="34" charset="-128"/>
            </a:endParaRPr>
          </a:p>
        </p:txBody>
      </p:sp>
      <p:sp>
        <p:nvSpPr>
          <p:cNvPr id="63491" name="Rectangle 3"/>
          <p:cNvSpPr>
            <a:spLocks noGrp="1" noChangeArrowheads="1"/>
          </p:cNvSpPr>
          <p:nvPr>
            <p:ph idx="1"/>
          </p:nvPr>
        </p:nvSpPr>
        <p:spPr>
          <a:xfrm>
            <a:off x="735013" y="1676400"/>
            <a:ext cx="8229600" cy="4953000"/>
          </a:xfrm>
        </p:spPr>
        <p:txBody>
          <a:bodyPr/>
          <a:lstStyle/>
          <a:p>
            <a:pPr lvl="1" eaLnBrk="1" hangingPunct="1">
              <a:buFont typeface="Arial" panose="020B0604020202020204" pitchFamily="34" charset="0"/>
              <a:buChar char="•"/>
            </a:pPr>
            <a:r>
              <a:rPr lang="en-US" altLang="en-US" smtClean="0">
                <a:ea typeface="ＭＳ Ｐゴシック" panose="020B0600070205080204" pitchFamily="34" charset="-128"/>
              </a:rPr>
              <a:t>enhance security of data processing systems and information transfers of an organization</a:t>
            </a:r>
          </a:p>
          <a:p>
            <a:pPr lvl="1" eaLnBrk="1" hangingPunct="1">
              <a:buFont typeface="Arial" panose="020B0604020202020204" pitchFamily="34" charset="0"/>
              <a:buChar char="•"/>
            </a:pPr>
            <a:r>
              <a:rPr lang="en-US" altLang="en-US" smtClean="0">
                <a:ea typeface="ＭＳ Ｐゴシック" panose="020B0600070205080204" pitchFamily="34" charset="-128"/>
              </a:rPr>
              <a:t>intended to counter security attacks</a:t>
            </a:r>
          </a:p>
          <a:p>
            <a:pPr lvl="1" eaLnBrk="1" hangingPunct="1">
              <a:buFont typeface="Arial" panose="020B0604020202020204" pitchFamily="34" charset="0"/>
              <a:buChar char="•"/>
            </a:pPr>
            <a:r>
              <a:rPr lang="en-US" altLang="en-US" smtClean="0">
                <a:ea typeface="ＭＳ Ｐゴシック" panose="020B0600070205080204" pitchFamily="34" charset="-128"/>
              </a:rPr>
              <a:t>using one or more security mechanisms </a:t>
            </a:r>
          </a:p>
          <a:p>
            <a:pPr lvl="1" eaLnBrk="1" hangingPunct="1">
              <a:buFont typeface="Arial" panose="020B0604020202020204" pitchFamily="34" charset="0"/>
              <a:buChar char="•"/>
            </a:pPr>
            <a:r>
              <a:rPr lang="en-US" altLang="en-US" smtClean="0">
                <a:ea typeface="ＭＳ Ｐゴシック" panose="020B0600070205080204" pitchFamily="34" charset="-128"/>
              </a:rPr>
              <a:t>often replicates functions normally associated with physical documents</a:t>
            </a:r>
          </a:p>
          <a:p>
            <a:pPr lvl="2" eaLnBrk="1" hangingPunct="1">
              <a:buFont typeface="Courier New" panose="02070309020205020404" pitchFamily="49" charset="0"/>
              <a:buChar char="o"/>
            </a:pPr>
            <a:r>
              <a:rPr lang="en-US" altLang="en-US" smtClean="0">
                <a:ea typeface="ＭＳ Ｐゴシック" panose="020B0600070205080204" pitchFamily="34" charset="-128"/>
              </a:rPr>
              <a:t>which, for example, have signatures, dates; need protection from disclosure, tampering, or destruction; be notarized or witnessed; be recorded or licensed</a:t>
            </a:r>
            <a:endParaRPr lang="en-AU" altLang="zh-TW"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idx="1"/>
          </p:nvPr>
        </p:nvSpPr>
        <p:spPr>
          <a:xfrm>
            <a:off x="1042988" y="1052513"/>
            <a:ext cx="8229600" cy="3989387"/>
          </a:xfrm>
        </p:spPr>
        <p:txBody>
          <a:bodyPr/>
          <a:lstStyle/>
          <a:p>
            <a:pPr marL="82550" indent="0" eaLnBrk="1" hangingPunct="1">
              <a:buFont typeface="Wingdings 2" panose="05020102010507070707" pitchFamily="18" charset="2"/>
              <a:buNone/>
              <a:defRPr/>
            </a:pPr>
            <a:r>
              <a:rPr lang="en-US" altLang="en-US" i="1" dirty="0" smtClean="0">
                <a:ea typeface="ＭＳ Ｐゴシック" panose="020B0600070205080204" pitchFamily="34" charset="-128"/>
              </a:rPr>
              <a:t>The combination of space, time, and strength that must be considered as the basic elements of this theory of defense makes this a fairly complicated matter. Consequently, it is not easy to find a fixed point of departure</a:t>
            </a:r>
            <a:r>
              <a:rPr lang="en-AU" altLang="zh-TW" i="1" dirty="0" smtClean="0">
                <a:ea typeface="ＭＳ Ｐゴシック" panose="020B0600070205080204" pitchFamily="34" charset="-128"/>
              </a:rPr>
              <a:t>. </a:t>
            </a:r>
          </a:p>
          <a:p>
            <a:pPr eaLnBrk="1" hangingPunct="1">
              <a:lnSpc>
                <a:spcPct val="90000"/>
              </a:lnSpc>
              <a:buFont typeface="Wingdings" panose="05000000000000000000" pitchFamily="2" charset="2"/>
              <a:buNone/>
              <a:defRPr/>
            </a:pPr>
            <a:r>
              <a:rPr lang="en-AU" altLang="zh-TW" b="1" dirty="0" smtClean="0">
                <a:ea typeface="ＭＳ Ｐゴシック" panose="020B0600070205080204" pitchFamily="34" charset="-128"/>
              </a:rPr>
              <a:t>	— </a:t>
            </a:r>
            <a:r>
              <a:rPr lang="en-US" altLang="en-US" b="1" i="1" dirty="0" smtClean="0">
                <a:ea typeface="ＭＳ Ｐゴシック" panose="020B0600070205080204" pitchFamily="34" charset="-128"/>
              </a:rPr>
              <a:t>On War, Carl Von Clausewitz</a:t>
            </a:r>
            <a:endParaRPr lang="en-AU" altLang="zh-TW" dirty="0" smtClean="0">
              <a:ea typeface="ＭＳ Ｐゴシック" panose="020B0600070205080204" pitchFamily="34" charset="-128"/>
            </a:endParaRPr>
          </a:p>
          <a:p>
            <a:pPr eaLnBrk="1" hangingPunct="1">
              <a:lnSpc>
                <a:spcPct val="90000"/>
              </a:lnSpc>
              <a:defRPr/>
            </a:pPr>
            <a:endParaRPr lang="zh-TW" altLang="en-AU" dirty="0"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26"/>
          <p:cNvSpPr>
            <a:spLocks noGrp="1" noChangeArrowheads="1"/>
          </p:cNvSpPr>
          <p:nvPr>
            <p:ph type="title"/>
          </p:nvPr>
        </p:nvSpPr>
        <p:spPr/>
        <p:txBody>
          <a:bodyPr/>
          <a:lstStyle/>
          <a:p>
            <a:pPr eaLnBrk="1" fontAlgn="auto" hangingPunct="1">
              <a:spcAft>
                <a:spcPts val="0"/>
              </a:spcAft>
              <a:defRPr/>
            </a:pPr>
            <a:r>
              <a:rPr lang="en-US" altLang="en-US" smtClean="0">
                <a:solidFill>
                  <a:schemeClr val="tx2">
                    <a:satMod val="130000"/>
                  </a:schemeClr>
                </a:solidFill>
                <a:ea typeface="ＭＳ Ｐゴシック" pitchFamily="34" charset="-128"/>
              </a:rPr>
              <a:t>Security Services</a:t>
            </a:r>
            <a:endParaRPr lang="en-AU" altLang="zh-TW" smtClean="0">
              <a:solidFill>
                <a:schemeClr val="tx2">
                  <a:satMod val="130000"/>
                </a:schemeClr>
              </a:solidFill>
              <a:ea typeface="ＭＳ Ｐゴシック" pitchFamily="34" charset="-128"/>
            </a:endParaRPr>
          </a:p>
        </p:txBody>
      </p:sp>
      <p:sp>
        <p:nvSpPr>
          <p:cNvPr id="65539" name="Rectangle 1027"/>
          <p:cNvSpPr>
            <a:spLocks noGrp="1" noChangeArrowheads="1"/>
          </p:cNvSpPr>
          <p:nvPr>
            <p:ph idx="1"/>
          </p:nvPr>
        </p:nvSpPr>
        <p:spPr>
          <a:xfrm>
            <a:off x="909638" y="1417638"/>
            <a:ext cx="8229600" cy="4800600"/>
          </a:xfrm>
        </p:spPr>
        <p:txBody>
          <a:bodyPr/>
          <a:lstStyle/>
          <a:p>
            <a:pPr eaLnBrk="1" hangingPunct="1">
              <a:lnSpc>
                <a:spcPct val="90000"/>
              </a:lnSpc>
            </a:pPr>
            <a:r>
              <a:rPr lang="en-AU" altLang="zh-TW" smtClean="0">
                <a:ea typeface="ＭＳ Ｐゴシック" panose="020B0600070205080204" pitchFamily="34" charset="-128"/>
              </a:rPr>
              <a:t>X.800:</a:t>
            </a:r>
          </a:p>
          <a:p>
            <a:pPr lvl="1" eaLnBrk="1" hangingPunct="1">
              <a:lnSpc>
                <a:spcPct val="90000"/>
              </a:lnSpc>
              <a:buFont typeface="Wingdings" panose="05000000000000000000" pitchFamily="2" charset="2"/>
              <a:buNone/>
            </a:pPr>
            <a:r>
              <a:rPr lang="en-AU" altLang="zh-TW" smtClean="0">
                <a:ea typeface="ＭＳ Ｐゴシック" panose="020B0600070205080204" pitchFamily="34" charset="-128"/>
              </a:rPr>
              <a:t>“a service provided by a protocol layer of communicating open systems, which ensures adequate security of the systems or of data transfers”</a:t>
            </a:r>
          </a:p>
          <a:p>
            <a:pPr eaLnBrk="1" hangingPunct="1">
              <a:lnSpc>
                <a:spcPct val="90000"/>
              </a:lnSpc>
            </a:pPr>
            <a:r>
              <a:rPr lang="en-AU" altLang="zh-TW" smtClean="0">
                <a:ea typeface="ＭＳ Ｐゴシック" panose="020B0600070205080204" pitchFamily="34" charset="-128"/>
              </a:rPr>
              <a:t>RFC 2828:</a:t>
            </a:r>
          </a:p>
          <a:p>
            <a:pPr lvl="1" eaLnBrk="1" hangingPunct="1">
              <a:lnSpc>
                <a:spcPct val="90000"/>
              </a:lnSpc>
              <a:buFont typeface="Wingdings" panose="05000000000000000000" pitchFamily="2" charset="2"/>
              <a:buNone/>
            </a:pPr>
            <a:r>
              <a:rPr lang="en-AU" altLang="zh-TW" smtClean="0">
                <a:ea typeface="ＭＳ Ｐゴシック" panose="020B0600070205080204" pitchFamily="34" charset="-128"/>
              </a:rPr>
              <a:t>“a processing or communication service provided by a system to give a specific kind of protection to system resources”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022350" y="152400"/>
            <a:ext cx="8229600" cy="1139825"/>
          </a:xfrm>
        </p:spPr>
        <p:txBody>
          <a:bodyPr/>
          <a:lstStyle/>
          <a:p>
            <a:pPr eaLnBrk="1" fontAlgn="auto" hangingPunct="1">
              <a:spcAft>
                <a:spcPts val="0"/>
              </a:spcAft>
              <a:defRPr/>
            </a:pPr>
            <a:r>
              <a:rPr lang="en-US" altLang="en-US" dirty="0" smtClean="0">
                <a:solidFill>
                  <a:schemeClr val="tx2">
                    <a:satMod val="130000"/>
                  </a:schemeClr>
                </a:solidFill>
                <a:ea typeface="ＭＳ Ｐゴシック" pitchFamily="34" charset="-128"/>
              </a:rPr>
              <a:t>Security Services (X.800)</a:t>
            </a:r>
            <a:endParaRPr lang="en-AU" altLang="zh-TW" dirty="0" smtClean="0">
              <a:solidFill>
                <a:schemeClr val="tx2">
                  <a:satMod val="130000"/>
                </a:schemeClr>
              </a:solidFill>
              <a:ea typeface="ＭＳ Ｐゴシック" pitchFamily="34" charset="-128"/>
            </a:endParaRPr>
          </a:p>
        </p:txBody>
      </p:sp>
      <p:sp>
        <p:nvSpPr>
          <p:cNvPr id="33795" name="Rectangle 3"/>
          <p:cNvSpPr>
            <a:spLocks noGrp="1" noChangeArrowheads="1"/>
          </p:cNvSpPr>
          <p:nvPr>
            <p:ph idx="1"/>
          </p:nvPr>
        </p:nvSpPr>
        <p:spPr>
          <a:xfrm>
            <a:off x="950913" y="1196975"/>
            <a:ext cx="8229600" cy="5105400"/>
          </a:xfrm>
        </p:spPr>
        <p:txBody>
          <a:bodyPr>
            <a:normAutofit lnSpcReduction="10000"/>
          </a:bodyPr>
          <a:lstStyle/>
          <a:p>
            <a:pPr marL="365760" indent="-283464" eaLnBrk="1" fontAlgn="auto" hangingPunct="1">
              <a:lnSpc>
                <a:spcPct val="90000"/>
              </a:lnSpc>
              <a:spcAft>
                <a:spcPts val="0"/>
              </a:spcAft>
              <a:buFont typeface="Wingdings 2"/>
              <a:buChar char=""/>
              <a:defRPr/>
            </a:pPr>
            <a:r>
              <a:rPr lang="en-US" altLang="en-US" sz="2800" b="1" dirty="0" smtClean="0">
                <a:ea typeface="ＭＳ Ｐゴシック" pitchFamily="34" charset="-128"/>
              </a:rPr>
              <a:t>Authentication</a:t>
            </a:r>
            <a:r>
              <a:rPr lang="en-US" altLang="en-US" sz="2800" dirty="0" smtClean="0">
                <a:ea typeface="ＭＳ Ｐゴシック" pitchFamily="34" charset="-128"/>
              </a:rPr>
              <a:t> - </a:t>
            </a:r>
            <a:r>
              <a:rPr lang="en-AU" altLang="zh-TW" sz="2800" dirty="0" smtClean="0">
                <a:ea typeface="ＭＳ Ｐゴシック" pitchFamily="34" charset="-128"/>
              </a:rPr>
              <a:t>assurance that communicating entity is the one claimed</a:t>
            </a:r>
          </a:p>
          <a:p>
            <a:pPr marL="640080" lvl="1" indent="-237744" eaLnBrk="1" fontAlgn="auto" hangingPunct="1">
              <a:lnSpc>
                <a:spcPct val="90000"/>
              </a:lnSpc>
              <a:spcAft>
                <a:spcPts val="0"/>
              </a:spcAft>
              <a:buFont typeface="Verdana"/>
              <a:buChar char="◦"/>
              <a:defRPr/>
            </a:pPr>
            <a:r>
              <a:rPr lang="en-AU" altLang="zh-TW" sz="2400" dirty="0" smtClean="0">
                <a:ea typeface="ＭＳ Ｐゴシック" pitchFamily="34" charset="-128"/>
              </a:rPr>
              <a:t>have both peer-entity &amp; data origin authentication</a:t>
            </a:r>
          </a:p>
          <a:p>
            <a:pPr marL="365760" indent="-283464" eaLnBrk="1" fontAlgn="auto" hangingPunct="1">
              <a:lnSpc>
                <a:spcPct val="90000"/>
              </a:lnSpc>
              <a:spcAft>
                <a:spcPts val="0"/>
              </a:spcAft>
              <a:buFont typeface="Wingdings 2"/>
              <a:buChar char=""/>
              <a:defRPr/>
            </a:pPr>
            <a:r>
              <a:rPr lang="en-US" altLang="en-US" sz="2800" b="1" dirty="0" smtClean="0">
                <a:ea typeface="ＭＳ Ｐゴシック" pitchFamily="34" charset="-128"/>
              </a:rPr>
              <a:t>Access Control</a:t>
            </a:r>
            <a:r>
              <a:rPr lang="en-US" altLang="en-US" sz="2800" dirty="0" smtClean="0">
                <a:ea typeface="ＭＳ Ｐゴシック" pitchFamily="34" charset="-128"/>
              </a:rPr>
              <a:t> - </a:t>
            </a:r>
            <a:r>
              <a:rPr lang="en-AU" altLang="zh-TW" sz="2800" dirty="0" smtClean="0">
                <a:ea typeface="ＭＳ Ｐゴシック" pitchFamily="34" charset="-128"/>
              </a:rPr>
              <a:t>prevention of the unauthorized use of a resource</a:t>
            </a:r>
          </a:p>
          <a:p>
            <a:pPr marL="365760" indent="-283464" eaLnBrk="1" fontAlgn="auto" hangingPunct="1">
              <a:lnSpc>
                <a:spcPct val="90000"/>
              </a:lnSpc>
              <a:spcAft>
                <a:spcPts val="0"/>
              </a:spcAft>
              <a:buFont typeface="Wingdings 2"/>
              <a:buChar char=""/>
              <a:defRPr/>
            </a:pPr>
            <a:r>
              <a:rPr lang="en-US" altLang="en-US" sz="2800" b="1" dirty="0" smtClean="0">
                <a:ea typeface="ＭＳ Ｐゴシック" pitchFamily="34" charset="-128"/>
              </a:rPr>
              <a:t>Data Confidentiality</a:t>
            </a:r>
            <a:r>
              <a:rPr lang="en-US" altLang="en-US" sz="2800" dirty="0" smtClean="0">
                <a:ea typeface="ＭＳ Ｐゴシック" pitchFamily="34" charset="-128"/>
              </a:rPr>
              <a:t> –</a:t>
            </a:r>
            <a:r>
              <a:rPr lang="en-AU" altLang="zh-TW" sz="2800" dirty="0" smtClean="0">
                <a:ea typeface="ＭＳ Ｐゴシック" pitchFamily="34" charset="-128"/>
              </a:rPr>
              <a:t>protection of data from unauthorized disclosure</a:t>
            </a:r>
          </a:p>
          <a:p>
            <a:pPr marL="365760" indent="-283464" eaLnBrk="1" fontAlgn="auto" hangingPunct="1">
              <a:lnSpc>
                <a:spcPct val="90000"/>
              </a:lnSpc>
              <a:spcAft>
                <a:spcPts val="0"/>
              </a:spcAft>
              <a:buFont typeface="Wingdings 2"/>
              <a:buChar char=""/>
              <a:defRPr/>
            </a:pPr>
            <a:r>
              <a:rPr lang="en-US" altLang="en-US" sz="2800" b="1" dirty="0" smtClean="0">
                <a:ea typeface="ＭＳ Ｐゴシック" pitchFamily="34" charset="-128"/>
              </a:rPr>
              <a:t>Data Integrity</a:t>
            </a:r>
            <a:r>
              <a:rPr lang="en-US" altLang="en-US" sz="2800" dirty="0" smtClean="0">
                <a:ea typeface="ＭＳ Ｐゴシック" pitchFamily="34" charset="-128"/>
              </a:rPr>
              <a:t> - </a:t>
            </a:r>
            <a:r>
              <a:rPr lang="en-AU" altLang="zh-TW" sz="2800" dirty="0" smtClean="0">
                <a:ea typeface="ＭＳ Ｐゴシック" pitchFamily="34" charset="-128"/>
              </a:rPr>
              <a:t>assurance that data received is as sent by an authorized entity</a:t>
            </a:r>
          </a:p>
          <a:p>
            <a:pPr marL="365760" indent="-283464" eaLnBrk="1" fontAlgn="auto" hangingPunct="1">
              <a:lnSpc>
                <a:spcPct val="90000"/>
              </a:lnSpc>
              <a:spcAft>
                <a:spcPts val="0"/>
              </a:spcAft>
              <a:buFont typeface="Wingdings 2"/>
              <a:buChar char=""/>
              <a:defRPr/>
            </a:pPr>
            <a:r>
              <a:rPr lang="en-US" altLang="en-US" sz="2800" b="1" dirty="0" smtClean="0">
                <a:ea typeface="ＭＳ Ｐゴシック" pitchFamily="34" charset="-128"/>
              </a:rPr>
              <a:t>Non-Repudiation</a:t>
            </a:r>
            <a:r>
              <a:rPr lang="en-US" altLang="en-US" sz="2800" dirty="0" smtClean="0">
                <a:ea typeface="ＭＳ Ｐゴシック" pitchFamily="34" charset="-128"/>
              </a:rPr>
              <a:t> - </a:t>
            </a:r>
            <a:r>
              <a:rPr lang="en-AU" altLang="zh-TW" sz="2800" dirty="0" smtClean="0">
                <a:ea typeface="ＭＳ Ｐゴシック" pitchFamily="34" charset="-128"/>
              </a:rPr>
              <a:t>protection against denial by one of the parties in a communication</a:t>
            </a:r>
          </a:p>
          <a:p>
            <a:pPr marL="365760" indent="-283464" eaLnBrk="1" fontAlgn="auto" hangingPunct="1">
              <a:spcAft>
                <a:spcPts val="0"/>
              </a:spcAft>
              <a:buFont typeface="Wingdings 2"/>
              <a:buChar char=""/>
              <a:defRPr/>
            </a:pPr>
            <a:r>
              <a:rPr lang="en-US" altLang="en-US" sz="2800" b="1" dirty="0" smtClean="0">
                <a:ea typeface="ＭＳ Ｐゴシック" pitchFamily="34" charset="-128"/>
              </a:rPr>
              <a:t>Availability</a:t>
            </a:r>
            <a:r>
              <a:rPr lang="en-US" altLang="en-US" sz="2800" dirty="0" smtClean="0">
                <a:ea typeface="ＭＳ Ｐゴシック" pitchFamily="34" charset="-128"/>
              </a:rPr>
              <a:t> – resource accessible/usable</a:t>
            </a:r>
            <a:endParaRPr lang="en-AU" altLang="zh-TW" sz="2800" dirty="0" smtClean="0">
              <a:ea typeface="ＭＳ Ｐゴシック" pitchFamily="34" charset="-128"/>
            </a:endParaRPr>
          </a:p>
          <a:p>
            <a:pPr marL="365760" indent="-283464" eaLnBrk="1" fontAlgn="auto" hangingPunct="1">
              <a:lnSpc>
                <a:spcPct val="90000"/>
              </a:lnSpc>
              <a:spcAft>
                <a:spcPts val="0"/>
              </a:spcAft>
              <a:buFont typeface="Wingdings 2"/>
              <a:buChar char=""/>
              <a:defRPr/>
            </a:pPr>
            <a:endParaRPr lang="en-AU" altLang="zh-TW" sz="2800" dirty="0" smtClean="0">
              <a:ea typeface="ＭＳ Ｐゴシック" pitchFamily="34" charset="-128"/>
            </a:endParaRPr>
          </a:p>
          <a:p>
            <a:pPr marL="365760" indent="-283464" eaLnBrk="1" fontAlgn="auto" hangingPunct="1">
              <a:lnSpc>
                <a:spcPct val="90000"/>
              </a:lnSpc>
              <a:spcAft>
                <a:spcPts val="0"/>
              </a:spcAft>
              <a:buFont typeface="Wingdings 2"/>
              <a:buChar char=""/>
              <a:defRPr/>
            </a:pPr>
            <a:endParaRPr lang="en-AU" altLang="zh-TW" sz="2800" dirty="0" smtClean="0">
              <a:ea typeface="ＭＳ Ｐゴシック" pitchFamily="34" charset="-128"/>
            </a:endParaRPr>
          </a:p>
          <a:p>
            <a:pPr marL="365760" indent="-283464" eaLnBrk="1" fontAlgn="auto" hangingPunct="1">
              <a:lnSpc>
                <a:spcPct val="90000"/>
              </a:lnSpc>
              <a:spcAft>
                <a:spcPts val="0"/>
              </a:spcAft>
              <a:buFont typeface="Wingdings 2"/>
              <a:buChar char=""/>
              <a:defRPr/>
            </a:pPr>
            <a:endParaRPr lang="en-AU" altLang="zh-TW" sz="2800" dirty="0" smtClean="0">
              <a:ea typeface="ＭＳ Ｐゴシック" pitchFamily="34" charset="-128"/>
            </a:endParaRPr>
          </a:p>
          <a:p>
            <a:pPr marL="365760" indent="-283464" eaLnBrk="1" fontAlgn="auto" hangingPunct="1">
              <a:lnSpc>
                <a:spcPct val="90000"/>
              </a:lnSpc>
              <a:spcAft>
                <a:spcPts val="0"/>
              </a:spcAft>
              <a:buFont typeface="Wingdings 2"/>
              <a:buChar char=""/>
              <a:defRPr/>
            </a:pPr>
            <a:endParaRPr lang="zh-TW" altLang="en-AU" sz="28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fontAlgn="auto" hangingPunct="1">
              <a:spcAft>
                <a:spcPts val="0"/>
              </a:spcAft>
              <a:defRPr/>
            </a:pPr>
            <a:r>
              <a:rPr lang="en-US" altLang="en-US" smtClean="0">
                <a:solidFill>
                  <a:schemeClr val="tx2">
                    <a:satMod val="130000"/>
                  </a:schemeClr>
                </a:solidFill>
                <a:ea typeface="ＭＳ Ｐゴシック" pitchFamily="34" charset="-128"/>
              </a:rPr>
              <a:t>Security Mechanism</a:t>
            </a:r>
            <a:endParaRPr lang="en-AU" altLang="zh-TW" smtClean="0">
              <a:solidFill>
                <a:schemeClr val="tx2">
                  <a:satMod val="130000"/>
                </a:schemeClr>
              </a:solidFill>
              <a:ea typeface="ＭＳ Ｐゴシック" pitchFamily="34" charset="-128"/>
            </a:endParaRPr>
          </a:p>
        </p:txBody>
      </p:sp>
      <p:sp>
        <p:nvSpPr>
          <p:cNvPr id="69635" name="Rectangle 3"/>
          <p:cNvSpPr>
            <a:spLocks noGrp="1" noChangeArrowheads="1"/>
          </p:cNvSpPr>
          <p:nvPr>
            <p:ph idx="1"/>
          </p:nvPr>
        </p:nvSpPr>
        <p:spPr>
          <a:xfrm>
            <a:off x="971550" y="1341438"/>
            <a:ext cx="7499350" cy="4800600"/>
          </a:xfrm>
        </p:spPr>
        <p:txBody>
          <a:bodyPr/>
          <a:lstStyle/>
          <a:p>
            <a:pPr eaLnBrk="1" hangingPunct="1">
              <a:lnSpc>
                <a:spcPct val="90000"/>
              </a:lnSpc>
            </a:pPr>
            <a:r>
              <a:rPr lang="en-US" altLang="en-US" smtClean="0">
                <a:ea typeface="ＭＳ Ｐゴシック" panose="020B0600070205080204" pitchFamily="34" charset="-128"/>
              </a:rPr>
              <a:t>feature designed to detect, prevent, or recover from a security attack</a:t>
            </a:r>
            <a:endParaRPr lang="en-AU" altLang="zh-TW" smtClean="0">
              <a:ea typeface="ＭＳ Ｐゴシック" panose="020B0600070205080204" pitchFamily="34" charset="-128"/>
            </a:endParaRPr>
          </a:p>
          <a:p>
            <a:pPr eaLnBrk="1" hangingPunct="1">
              <a:lnSpc>
                <a:spcPct val="90000"/>
              </a:lnSpc>
            </a:pPr>
            <a:r>
              <a:rPr lang="en-AU" altLang="zh-TW" smtClean="0">
                <a:ea typeface="ＭＳ Ｐゴシック" panose="020B0600070205080204" pitchFamily="34" charset="-128"/>
              </a:rPr>
              <a:t>no single mechanism that will support all services required</a:t>
            </a:r>
          </a:p>
          <a:p>
            <a:pPr eaLnBrk="1" hangingPunct="1">
              <a:lnSpc>
                <a:spcPct val="90000"/>
              </a:lnSpc>
            </a:pPr>
            <a:r>
              <a:rPr lang="en-US" altLang="en-US" smtClean="0">
                <a:ea typeface="ＭＳ Ｐゴシック" panose="020B0600070205080204" pitchFamily="34" charset="-128"/>
              </a:rPr>
              <a:t>however </a:t>
            </a:r>
            <a:r>
              <a:rPr lang="en-AU" altLang="zh-TW" smtClean="0">
                <a:ea typeface="ＭＳ Ｐゴシック" panose="020B0600070205080204" pitchFamily="34" charset="-128"/>
              </a:rPr>
              <a:t>one particular element underlies many of the security mechanisms in use:</a:t>
            </a:r>
          </a:p>
          <a:p>
            <a:pPr lvl="1" eaLnBrk="1" hangingPunct="1">
              <a:lnSpc>
                <a:spcPct val="90000"/>
              </a:lnSpc>
            </a:pPr>
            <a:r>
              <a:rPr lang="en-AU" altLang="zh-TW" b="1" smtClean="0">
                <a:ea typeface="ＭＳ Ｐゴシック" panose="020B0600070205080204" pitchFamily="34" charset="-128"/>
              </a:rPr>
              <a:t>cryptographic techniques</a:t>
            </a:r>
            <a:endParaRPr lang="en-AU" altLang="zh-TW" smtClean="0">
              <a:ea typeface="ＭＳ Ｐゴシック" panose="020B0600070205080204" pitchFamily="34" charset="-128"/>
            </a:endParaRPr>
          </a:p>
          <a:p>
            <a:pPr eaLnBrk="1" hangingPunct="1">
              <a:lnSpc>
                <a:spcPct val="90000"/>
              </a:lnSpc>
            </a:pPr>
            <a:endParaRPr lang="en-AU" altLang="zh-TW"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fontAlgn="auto" hangingPunct="1">
              <a:spcAft>
                <a:spcPts val="0"/>
              </a:spcAft>
              <a:defRPr/>
            </a:pPr>
            <a:r>
              <a:rPr lang="en-US" altLang="en-US" smtClean="0">
                <a:solidFill>
                  <a:schemeClr val="tx2">
                    <a:satMod val="130000"/>
                  </a:schemeClr>
                </a:solidFill>
                <a:ea typeface="ＭＳ Ｐゴシック" pitchFamily="34" charset="-128"/>
              </a:rPr>
              <a:t>Security Mechanisms (X.800)</a:t>
            </a:r>
            <a:endParaRPr lang="en-AU" altLang="zh-TW" smtClean="0">
              <a:solidFill>
                <a:schemeClr val="tx2">
                  <a:satMod val="130000"/>
                </a:schemeClr>
              </a:solidFill>
              <a:ea typeface="ＭＳ Ｐゴシック" pitchFamily="34" charset="-128"/>
            </a:endParaRPr>
          </a:p>
        </p:txBody>
      </p:sp>
      <p:sp>
        <p:nvSpPr>
          <p:cNvPr id="71683" name="Rectangle 3"/>
          <p:cNvSpPr>
            <a:spLocks noGrp="1" noChangeArrowheads="1"/>
          </p:cNvSpPr>
          <p:nvPr>
            <p:ph idx="1"/>
          </p:nvPr>
        </p:nvSpPr>
        <p:spPr>
          <a:xfrm>
            <a:off x="971550" y="1412875"/>
            <a:ext cx="8229600" cy="4876800"/>
          </a:xfrm>
        </p:spPr>
        <p:txBody>
          <a:bodyPr/>
          <a:lstStyle/>
          <a:p>
            <a:pPr eaLnBrk="1" hangingPunct="1">
              <a:lnSpc>
                <a:spcPct val="90000"/>
              </a:lnSpc>
            </a:pPr>
            <a:r>
              <a:rPr lang="en-AU" altLang="zh-TW" sz="3600" smtClean="0">
                <a:ea typeface="ＭＳ Ｐゴシック" panose="020B0600070205080204" pitchFamily="34" charset="-128"/>
              </a:rPr>
              <a:t>specific security mechanisms:</a:t>
            </a:r>
          </a:p>
          <a:p>
            <a:pPr lvl="1" eaLnBrk="1" hangingPunct="1">
              <a:lnSpc>
                <a:spcPct val="90000"/>
              </a:lnSpc>
            </a:pPr>
            <a:r>
              <a:rPr lang="en-US" altLang="en-US" smtClean="0">
                <a:ea typeface="ＭＳ Ｐゴシック" panose="020B0600070205080204" pitchFamily="34" charset="-128"/>
              </a:rPr>
              <a:t>encipherment, digital signatures, access controls, data integrity, authentication exchange, traffic padding, routing control, notarization</a:t>
            </a:r>
            <a:endParaRPr lang="en-AU" altLang="zh-TW" smtClean="0">
              <a:ea typeface="ＭＳ Ｐゴシック" panose="020B0600070205080204" pitchFamily="34" charset="-128"/>
            </a:endParaRPr>
          </a:p>
          <a:p>
            <a:pPr eaLnBrk="1" hangingPunct="1">
              <a:lnSpc>
                <a:spcPct val="90000"/>
              </a:lnSpc>
            </a:pPr>
            <a:r>
              <a:rPr lang="en-AU" altLang="zh-TW" sz="3600" smtClean="0">
                <a:ea typeface="ＭＳ Ｐゴシック" panose="020B0600070205080204" pitchFamily="34" charset="-128"/>
              </a:rPr>
              <a:t>pervasive security mechanisms:</a:t>
            </a:r>
          </a:p>
          <a:p>
            <a:pPr lvl="1" eaLnBrk="1" hangingPunct="1">
              <a:lnSpc>
                <a:spcPct val="90000"/>
              </a:lnSpc>
            </a:pPr>
            <a:r>
              <a:rPr lang="en-US" altLang="en-US" smtClean="0">
                <a:ea typeface="ＭＳ Ｐゴシック" panose="020B0600070205080204" pitchFamily="34" charset="-128"/>
              </a:rPr>
              <a:t>trusted functionality, security labels, event detection, security audit trails, security recovery</a:t>
            </a:r>
            <a:endParaRPr lang="en-AU" altLang="zh-TW" smtClean="0">
              <a:ea typeface="ＭＳ Ｐゴシック" panose="020B0600070205080204" pitchFamily="34" charset="-128"/>
            </a:endParaRPr>
          </a:p>
          <a:p>
            <a:pPr eaLnBrk="1" hangingPunct="1">
              <a:lnSpc>
                <a:spcPct val="90000"/>
              </a:lnSpc>
              <a:buFont typeface="Wingdings" panose="05000000000000000000" pitchFamily="2" charset="2"/>
              <a:buNone/>
            </a:pPr>
            <a:endParaRPr lang="en-AU" altLang="zh-TW"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endParaRPr lang="zh-TW" altLang="en-US" smtClean="0">
              <a:effectLst/>
              <a:ea typeface="ＭＳ Ｐゴシック" panose="020B0600070205080204" pitchFamily="34" charset="-128"/>
            </a:endParaRPr>
          </a:p>
        </p:txBody>
      </p:sp>
      <p:pic>
        <p:nvPicPr>
          <p:cNvPr id="73731"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435100" y="2254250"/>
            <a:ext cx="7499350" cy="31877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fontAlgn="auto" hangingPunct="1">
              <a:spcAft>
                <a:spcPts val="0"/>
              </a:spcAft>
              <a:defRPr/>
            </a:pPr>
            <a:r>
              <a:rPr lang="en-US" altLang="en-US" smtClean="0">
                <a:solidFill>
                  <a:schemeClr val="tx2">
                    <a:satMod val="130000"/>
                  </a:schemeClr>
                </a:solidFill>
                <a:ea typeface="ＭＳ Ｐゴシック" pitchFamily="34" charset="-128"/>
              </a:rPr>
              <a:t>Model for Network Security</a:t>
            </a:r>
            <a:endParaRPr lang="en-AU" altLang="zh-TW" smtClean="0">
              <a:solidFill>
                <a:schemeClr val="tx2">
                  <a:satMod val="130000"/>
                </a:schemeClr>
              </a:solidFill>
              <a:ea typeface="ＭＳ Ｐゴシック" pitchFamily="34" charset="-128"/>
            </a:endParaRPr>
          </a:p>
        </p:txBody>
      </p:sp>
      <p:pic>
        <p:nvPicPr>
          <p:cNvPr id="7577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0"/>
            <a:ext cx="9144000" cy="4876800"/>
          </a:xfrm>
          <a:prstGeom prst="rect">
            <a:avLst/>
          </a:prstGeom>
          <a:noFill/>
          <a:ln>
            <a:noFill/>
          </a:ln>
          <a:extLst>
            <a:ext uri="{909E8E84-426E-40DD-AFC4-6F175D3DCCD1}">
              <a14:hiddenFill xmlns:a14="http://schemas.microsoft.com/office/drawing/2010/main">
                <a:solidFill>
                  <a:srgbClr val="FFFFFF">
                    <a:alpha val="70195"/>
                  </a:srgbClr>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fontAlgn="auto" hangingPunct="1">
              <a:spcAft>
                <a:spcPts val="0"/>
              </a:spcAft>
              <a:defRPr/>
            </a:pPr>
            <a:r>
              <a:rPr lang="en-US" altLang="en-US" smtClean="0">
                <a:solidFill>
                  <a:schemeClr val="tx2">
                    <a:satMod val="130000"/>
                  </a:schemeClr>
                </a:solidFill>
                <a:ea typeface="ＭＳ Ｐゴシック" pitchFamily="34" charset="-128"/>
              </a:rPr>
              <a:t>Model for Network Security</a:t>
            </a:r>
            <a:endParaRPr lang="en-AU" altLang="zh-TW" smtClean="0">
              <a:solidFill>
                <a:schemeClr val="tx2">
                  <a:satMod val="130000"/>
                </a:schemeClr>
              </a:solidFill>
              <a:ea typeface="ＭＳ Ｐゴシック" pitchFamily="34" charset="-128"/>
            </a:endParaRPr>
          </a:p>
        </p:txBody>
      </p:sp>
      <p:sp>
        <p:nvSpPr>
          <p:cNvPr id="77827" name="Rectangle 3"/>
          <p:cNvSpPr>
            <a:spLocks noGrp="1" noChangeArrowheads="1"/>
          </p:cNvSpPr>
          <p:nvPr>
            <p:ph idx="1"/>
          </p:nvPr>
        </p:nvSpPr>
        <p:spPr>
          <a:xfrm>
            <a:off x="1033463" y="1412875"/>
            <a:ext cx="7499350" cy="4800600"/>
          </a:xfrm>
        </p:spPr>
        <p:txBody>
          <a:bodyPr/>
          <a:lstStyle/>
          <a:p>
            <a:pPr marL="609600" indent="-609600" eaLnBrk="1" hangingPunct="1">
              <a:lnSpc>
                <a:spcPct val="90000"/>
              </a:lnSpc>
            </a:pPr>
            <a:r>
              <a:rPr lang="en-AU" altLang="zh-TW" smtClean="0">
                <a:ea typeface="ＭＳ Ｐゴシック" panose="020B0600070205080204" pitchFamily="34" charset="-128"/>
              </a:rPr>
              <a:t>using this model requires us to: </a:t>
            </a:r>
          </a:p>
          <a:p>
            <a:pPr marL="990600" lvl="1" indent="-533400" eaLnBrk="1" hangingPunct="1">
              <a:lnSpc>
                <a:spcPct val="90000"/>
              </a:lnSpc>
              <a:buFont typeface="Times" panose="02020603050405020304" pitchFamily="18" charset="0"/>
              <a:buAutoNum type="arabicPeriod"/>
            </a:pPr>
            <a:r>
              <a:rPr lang="en-AU" altLang="zh-TW" smtClean="0">
                <a:ea typeface="ＭＳ Ｐゴシック" panose="020B0600070205080204" pitchFamily="34" charset="-128"/>
              </a:rPr>
              <a:t>design a suitable </a:t>
            </a:r>
            <a:r>
              <a:rPr lang="en-AU" altLang="zh-TW" smtClean="0">
                <a:solidFill>
                  <a:srgbClr val="FF0000"/>
                </a:solidFill>
                <a:ea typeface="ＭＳ Ｐゴシック" panose="020B0600070205080204" pitchFamily="34" charset="-128"/>
              </a:rPr>
              <a:t>algorithm </a:t>
            </a:r>
            <a:r>
              <a:rPr lang="en-AU" altLang="zh-TW" smtClean="0">
                <a:ea typeface="ＭＳ Ｐゴシック" panose="020B0600070205080204" pitchFamily="34" charset="-128"/>
              </a:rPr>
              <a:t>for the security transformation </a:t>
            </a:r>
          </a:p>
          <a:p>
            <a:pPr marL="990600" lvl="1" indent="-533400" eaLnBrk="1" hangingPunct="1">
              <a:lnSpc>
                <a:spcPct val="90000"/>
              </a:lnSpc>
              <a:buFont typeface="Times" panose="02020603050405020304" pitchFamily="18" charset="0"/>
              <a:buAutoNum type="arabicPeriod"/>
            </a:pPr>
            <a:r>
              <a:rPr lang="en-AU" altLang="zh-TW" smtClean="0">
                <a:ea typeface="ＭＳ Ｐゴシック" panose="020B0600070205080204" pitchFamily="34" charset="-128"/>
              </a:rPr>
              <a:t>generate the </a:t>
            </a:r>
            <a:r>
              <a:rPr lang="en-AU" altLang="zh-TW" smtClean="0">
                <a:solidFill>
                  <a:srgbClr val="FF0000"/>
                </a:solidFill>
                <a:ea typeface="ＭＳ Ｐゴシック" panose="020B0600070205080204" pitchFamily="34" charset="-128"/>
              </a:rPr>
              <a:t>secret information (keys) </a:t>
            </a:r>
            <a:r>
              <a:rPr lang="en-AU" altLang="zh-TW" smtClean="0">
                <a:ea typeface="ＭＳ Ｐゴシック" panose="020B0600070205080204" pitchFamily="34" charset="-128"/>
              </a:rPr>
              <a:t>used by the algorithm </a:t>
            </a:r>
          </a:p>
          <a:p>
            <a:pPr marL="990600" lvl="1" indent="-533400" eaLnBrk="1" hangingPunct="1">
              <a:lnSpc>
                <a:spcPct val="90000"/>
              </a:lnSpc>
              <a:buFont typeface="Times" panose="02020603050405020304" pitchFamily="18" charset="0"/>
              <a:buAutoNum type="arabicPeriod"/>
            </a:pPr>
            <a:r>
              <a:rPr lang="en-AU" altLang="zh-TW" smtClean="0">
                <a:ea typeface="ＭＳ Ｐゴシック" panose="020B0600070205080204" pitchFamily="34" charset="-128"/>
              </a:rPr>
              <a:t>develop methods to distribute and share the secret information </a:t>
            </a:r>
          </a:p>
          <a:p>
            <a:pPr marL="990600" lvl="1" indent="-533400" eaLnBrk="1" hangingPunct="1">
              <a:lnSpc>
                <a:spcPct val="90000"/>
              </a:lnSpc>
              <a:buFont typeface="Times" panose="02020603050405020304" pitchFamily="18" charset="0"/>
              <a:buAutoNum type="arabicPeriod"/>
            </a:pPr>
            <a:r>
              <a:rPr lang="en-AU" altLang="zh-TW" smtClean="0">
                <a:ea typeface="ＭＳ Ｐゴシック" panose="020B0600070205080204" pitchFamily="34" charset="-128"/>
              </a:rPr>
              <a:t>specify a </a:t>
            </a:r>
            <a:r>
              <a:rPr lang="en-AU" altLang="zh-TW" smtClean="0">
                <a:solidFill>
                  <a:srgbClr val="FF0000"/>
                </a:solidFill>
                <a:ea typeface="ＭＳ Ｐゴシック" panose="020B0600070205080204" pitchFamily="34" charset="-128"/>
              </a:rPr>
              <a:t>protocol </a:t>
            </a:r>
            <a:r>
              <a:rPr lang="en-AU" altLang="zh-TW" smtClean="0">
                <a:ea typeface="ＭＳ Ｐゴシック" panose="020B0600070205080204" pitchFamily="34" charset="-128"/>
              </a:rPr>
              <a:t>enabling the principals to use the transformation and secret information for a security service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fontScale="90000"/>
          </a:bodyPr>
          <a:lstStyle/>
          <a:p>
            <a:pPr eaLnBrk="1" fontAlgn="auto" hangingPunct="1">
              <a:spcAft>
                <a:spcPts val="0"/>
              </a:spcAft>
              <a:defRPr/>
            </a:pPr>
            <a:r>
              <a:rPr lang="en-US" altLang="en-US" sz="4000" smtClean="0">
                <a:solidFill>
                  <a:schemeClr val="tx2">
                    <a:satMod val="130000"/>
                  </a:schemeClr>
                </a:solidFill>
                <a:ea typeface="ＭＳ Ｐゴシック" pitchFamily="34" charset="-128"/>
              </a:rPr>
              <a:t>Model for Network Access Security</a:t>
            </a:r>
            <a:endParaRPr lang="en-AU" altLang="zh-TW" sz="4000" smtClean="0">
              <a:solidFill>
                <a:schemeClr val="tx2">
                  <a:satMod val="130000"/>
                </a:schemeClr>
              </a:solidFill>
              <a:ea typeface="ＭＳ Ｐゴシック" pitchFamily="34" charset="-128"/>
            </a:endParaRPr>
          </a:p>
        </p:txBody>
      </p:sp>
      <p:pic>
        <p:nvPicPr>
          <p:cNvPr id="79875" name="Picture 4"/>
          <p:cNvPicPr>
            <a:picLocks noChangeAspect="1"/>
          </p:cNvPicPr>
          <p:nvPr/>
        </p:nvPicPr>
        <p:blipFill>
          <a:blip r:embed="rId3">
            <a:extLst>
              <a:ext uri="{28A0092B-C50C-407E-A947-70E740481C1C}">
                <a14:useLocalDpi xmlns:a14="http://schemas.microsoft.com/office/drawing/2010/main" val="0"/>
              </a:ext>
            </a:extLst>
          </a:blip>
          <a:srcRect l="2013"/>
          <a:stretch>
            <a:fillRect/>
          </a:stretch>
        </p:blipFill>
        <p:spPr bwMode="auto">
          <a:xfrm>
            <a:off x="179388" y="2438400"/>
            <a:ext cx="8761412" cy="2984500"/>
          </a:xfrm>
          <a:prstGeom prst="rect">
            <a:avLst/>
          </a:prstGeom>
          <a:noFill/>
          <a:ln>
            <a:noFill/>
          </a:ln>
          <a:extLst>
            <a:ext uri="{909E8E84-426E-40DD-AFC4-6F175D3DCCD1}">
              <a14:hiddenFill xmlns:a14="http://schemas.microsoft.com/office/drawing/2010/main">
                <a:solidFill>
                  <a:srgbClr val="FFFFFF">
                    <a:alpha val="70195"/>
                  </a:srgbClr>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fontScale="90000"/>
          </a:bodyPr>
          <a:lstStyle/>
          <a:p>
            <a:pPr eaLnBrk="1" fontAlgn="auto" hangingPunct="1">
              <a:spcAft>
                <a:spcPts val="0"/>
              </a:spcAft>
              <a:defRPr/>
            </a:pPr>
            <a:r>
              <a:rPr lang="en-US" altLang="en-US" sz="4000" dirty="0" smtClean="0">
                <a:solidFill>
                  <a:schemeClr val="tx2">
                    <a:satMod val="130000"/>
                  </a:schemeClr>
                </a:solidFill>
                <a:ea typeface="ＭＳ Ｐゴシック" pitchFamily="34" charset="-128"/>
              </a:rPr>
              <a:t>Model for Network Access Security</a:t>
            </a:r>
            <a:endParaRPr lang="en-AU" altLang="zh-TW" sz="4000" dirty="0" smtClean="0">
              <a:solidFill>
                <a:schemeClr val="tx2">
                  <a:satMod val="130000"/>
                </a:schemeClr>
              </a:solidFill>
              <a:ea typeface="ＭＳ Ｐゴシック" pitchFamily="34" charset="-128"/>
            </a:endParaRPr>
          </a:p>
        </p:txBody>
      </p:sp>
      <p:sp>
        <p:nvSpPr>
          <p:cNvPr id="81923" name="Rectangle 3"/>
          <p:cNvSpPr>
            <a:spLocks noGrp="1" noChangeArrowheads="1"/>
          </p:cNvSpPr>
          <p:nvPr>
            <p:ph idx="1"/>
          </p:nvPr>
        </p:nvSpPr>
        <p:spPr>
          <a:xfrm>
            <a:off x="971550" y="1447800"/>
            <a:ext cx="7499350" cy="4800600"/>
          </a:xfrm>
        </p:spPr>
        <p:txBody>
          <a:bodyPr/>
          <a:lstStyle/>
          <a:p>
            <a:pPr marL="609600" indent="-609600" eaLnBrk="1" hangingPunct="1">
              <a:lnSpc>
                <a:spcPct val="90000"/>
              </a:lnSpc>
            </a:pPr>
            <a:r>
              <a:rPr lang="en-AU" altLang="zh-TW" smtClean="0">
                <a:ea typeface="ＭＳ Ｐゴシック" panose="020B0600070205080204" pitchFamily="34" charset="-128"/>
              </a:rPr>
              <a:t>using this model requires us to: </a:t>
            </a:r>
          </a:p>
          <a:p>
            <a:pPr marL="990600" lvl="1" indent="-533400" eaLnBrk="1" hangingPunct="1">
              <a:lnSpc>
                <a:spcPct val="90000"/>
              </a:lnSpc>
              <a:buFont typeface="Times" panose="02020603050405020304" pitchFamily="18" charset="0"/>
              <a:buAutoNum type="arabicPeriod"/>
            </a:pPr>
            <a:r>
              <a:rPr lang="en-AU" altLang="zh-TW" smtClean="0">
                <a:ea typeface="ＭＳ Ｐゴシック" panose="020B0600070205080204" pitchFamily="34" charset="-128"/>
              </a:rPr>
              <a:t>select appropriate </a:t>
            </a:r>
            <a:r>
              <a:rPr lang="en-AU" altLang="zh-TW" smtClean="0">
                <a:solidFill>
                  <a:srgbClr val="FF0000"/>
                </a:solidFill>
                <a:ea typeface="ＭＳ Ｐゴシック" panose="020B0600070205080204" pitchFamily="34" charset="-128"/>
              </a:rPr>
              <a:t>gatekeeper</a:t>
            </a:r>
            <a:r>
              <a:rPr lang="en-AU" altLang="zh-TW" smtClean="0">
                <a:solidFill>
                  <a:srgbClr val="FFFF66"/>
                </a:solidFill>
                <a:ea typeface="ＭＳ Ｐゴシック" panose="020B0600070205080204" pitchFamily="34" charset="-128"/>
              </a:rPr>
              <a:t> </a:t>
            </a:r>
            <a:r>
              <a:rPr lang="en-AU" altLang="zh-TW" smtClean="0">
                <a:solidFill>
                  <a:srgbClr val="FF0000"/>
                </a:solidFill>
                <a:ea typeface="ＭＳ Ｐゴシック" panose="020B0600070205080204" pitchFamily="34" charset="-128"/>
              </a:rPr>
              <a:t>functions </a:t>
            </a:r>
            <a:r>
              <a:rPr lang="en-AU" altLang="zh-TW" smtClean="0">
                <a:ea typeface="ＭＳ Ｐゴシック" panose="020B0600070205080204" pitchFamily="34" charset="-128"/>
              </a:rPr>
              <a:t>to identify users </a:t>
            </a:r>
          </a:p>
          <a:p>
            <a:pPr marL="990600" lvl="1" indent="-533400" eaLnBrk="1" hangingPunct="1">
              <a:lnSpc>
                <a:spcPct val="90000"/>
              </a:lnSpc>
              <a:buFont typeface="Times" panose="02020603050405020304" pitchFamily="18" charset="0"/>
              <a:buAutoNum type="arabicPeriod"/>
            </a:pPr>
            <a:r>
              <a:rPr lang="en-AU" altLang="zh-TW" smtClean="0">
                <a:ea typeface="ＭＳ Ｐゴシック" panose="020B0600070205080204" pitchFamily="34" charset="-128"/>
              </a:rPr>
              <a:t>implement </a:t>
            </a:r>
            <a:r>
              <a:rPr lang="en-AU" altLang="zh-TW" smtClean="0">
                <a:solidFill>
                  <a:srgbClr val="FF0000"/>
                </a:solidFill>
                <a:ea typeface="ＭＳ Ｐゴシック" panose="020B0600070205080204" pitchFamily="34" charset="-128"/>
              </a:rPr>
              <a:t>security</a:t>
            </a:r>
            <a:r>
              <a:rPr lang="en-AU" altLang="zh-TW" smtClean="0">
                <a:solidFill>
                  <a:srgbClr val="FFFF66"/>
                </a:solidFill>
                <a:ea typeface="ＭＳ Ｐゴシック" panose="020B0600070205080204" pitchFamily="34" charset="-128"/>
              </a:rPr>
              <a:t> </a:t>
            </a:r>
            <a:r>
              <a:rPr lang="en-AU" altLang="zh-TW" smtClean="0">
                <a:solidFill>
                  <a:srgbClr val="FF0000"/>
                </a:solidFill>
                <a:ea typeface="ＭＳ Ｐゴシック" panose="020B0600070205080204" pitchFamily="34" charset="-128"/>
              </a:rPr>
              <a:t>controls </a:t>
            </a:r>
            <a:r>
              <a:rPr lang="en-AU" altLang="zh-TW" smtClean="0">
                <a:ea typeface="ＭＳ Ｐゴシック" panose="020B0600070205080204" pitchFamily="34" charset="-128"/>
              </a:rPr>
              <a:t>to ensure only authorised users access designated information or resources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altLang="zh-TW" smtClean="0">
                <a:effectLst/>
                <a:ea typeface="ＭＳ Ｐゴシック" panose="020B0600070205080204" pitchFamily="34" charset="-128"/>
              </a:rPr>
              <a:t>Standards</a:t>
            </a:r>
          </a:p>
        </p:txBody>
      </p:sp>
      <p:sp>
        <p:nvSpPr>
          <p:cNvPr id="83971" name="Rectangle 3"/>
          <p:cNvSpPr>
            <a:spLocks noGrp="1" noChangeArrowheads="1"/>
          </p:cNvSpPr>
          <p:nvPr>
            <p:ph idx="1"/>
          </p:nvPr>
        </p:nvSpPr>
        <p:spPr>
          <a:xfrm>
            <a:off x="1033463" y="1447800"/>
            <a:ext cx="7499350" cy="4800600"/>
          </a:xfrm>
        </p:spPr>
        <p:txBody>
          <a:bodyPr/>
          <a:lstStyle/>
          <a:p>
            <a:pPr eaLnBrk="1" hangingPunct="1">
              <a:lnSpc>
                <a:spcPct val="90000"/>
              </a:lnSpc>
            </a:pPr>
            <a:r>
              <a:rPr lang="en-US" altLang="zh-TW" smtClean="0">
                <a:ea typeface="ＭＳ Ｐゴシック" panose="020B0600070205080204" pitchFamily="34" charset="-128"/>
              </a:rPr>
              <a:t>NIST: National Institute of Standards and Technology</a:t>
            </a:r>
          </a:p>
          <a:p>
            <a:pPr lvl="1" eaLnBrk="1" hangingPunct="1">
              <a:lnSpc>
                <a:spcPct val="90000"/>
              </a:lnSpc>
            </a:pPr>
            <a:r>
              <a:rPr lang="en-US" altLang="zh-TW" smtClean="0">
                <a:ea typeface="ＭＳ Ｐゴシック" panose="020B0600070205080204" pitchFamily="34" charset="-128"/>
              </a:rPr>
              <a:t>FIPS: Federal Information Processing Standards</a:t>
            </a:r>
          </a:p>
          <a:p>
            <a:pPr lvl="1" eaLnBrk="1" hangingPunct="1">
              <a:lnSpc>
                <a:spcPct val="90000"/>
              </a:lnSpc>
            </a:pPr>
            <a:r>
              <a:rPr lang="en-US" altLang="zh-TW" smtClean="0">
                <a:ea typeface="ＭＳ Ｐゴシック" panose="020B0600070205080204" pitchFamily="34" charset="-128"/>
              </a:rPr>
              <a:t>SP: Special Publications</a:t>
            </a:r>
          </a:p>
          <a:p>
            <a:pPr eaLnBrk="1" hangingPunct="1">
              <a:lnSpc>
                <a:spcPct val="90000"/>
              </a:lnSpc>
            </a:pPr>
            <a:r>
              <a:rPr lang="en-US" altLang="zh-TW" smtClean="0">
                <a:ea typeface="ＭＳ Ｐゴシック" panose="020B0600070205080204" pitchFamily="34" charset="-128"/>
              </a:rPr>
              <a:t>ISOC: Internet Society</a:t>
            </a:r>
          </a:p>
          <a:p>
            <a:pPr lvl="1" eaLnBrk="1" hangingPunct="1">
              <a:lnSpc>
                <a:spcPct val="90000"/>
              </a:lnSpc>
            </a:pPr>
            <a:r>
              <a:rPr lang="en-US" altLang="zh-TW" smtClean="0">
                <a:ea typeface="ＭＳ Ｐゴシック" panose="020B0600070205080204" pitchFamily="34" charset="-128"/>
              </a:rPr>
              <a:t>Home for IETF (Internet Engineering Task Force) and IAB (Internet Architecture Board)</a:t>
            </a:r>
          </a:p>
          <a:p>
            <a:pPr lvl="1" eaLnBrk="1" hangingPunct="1">
              <a:lnSpc>
                <a:spcPct val="90000"/>
              </a:lnSpc>
            </a:pPr>
            <a:r>
              <a:rPr lang="en-US" altLang="zh-TW" smtClean="0">
                <a:ea typeface="ＭＳ Ｐゴシック" panose="020B0600070205080204" pitchFamily="34" charset="-128"/>
              </a:rPr>
              <a:t>RFCs: Requests for Comments</a:t>
            </a:r>
          </a:p>
          <a:p>
            <a:pPr eaLnBrk="1" hangingPunct="1">
              <a:lnSpc>
                <a:spcPct val="90000"/>
              </a:lnSpc>
            </a:pPr>
            <a:endParaRPr lang="en-US" altLang="zh-TW"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fontAlgn="auto" hangingPunct="1">
              <a:spcAft>
                <a:spcPts val="0"/>
              </a:spcAft>
              <a:defRPr/>
            </a:pPr>
            <a:r>
              <a:rPr lang="en-US" dirty="0">
                <a:solidFill>
                  <a:schemeClr val="tx2">
                    <a:satMod val="130000"/>
                  </a:schemeClr>
                </a:solidFill>
                <a:ea typeface="ＭＳ Ｐゴシック" pitchFamily="34" charset="-128"/>
              </a:rPr>
              <a:t>Introduction</a:t>
            </a:r>
            <a:endParaRPr lang="en-AU" altLang="zh-TW" dirty="0">
              <a:solidFill>
                <a:schemeClr val="tx2">
                  <a:satMod val="130000"/>
                </a:schemeClr>
              </a:solidFill>
              <a:ea typeface="ＭＳ Ｐゴシック" pitchFamily="34" charset="-128"/>
            </a:endParaRPr>
          </a:p>
        </p:txBody>
      </p:sp>
      <p:sp>
        <p:nvSpPr>
          <p:cNvPr id="29699" name="Rectangle 3"/>
          <p:cNvSpPr>
            <a:spLocks noGrp="1" noChangeArrowheads="1"/>
          </p:cNvSpPr>
          <p:nvPr>
            <p:ph idx="1"/>
          </p:nvPr>
        </p:nvSpPr>
        <p:spPr>
          <a:xfrm>
            <a:off x="914400" y="1417638"/>
            <a:ext cx="8229600" cy="4953000"/>
          </a:xfrm>
        </p:spPr>
        <p:txBody>
          <a:bodyPr>
            <a:normAutofit fontScale="92500" lnSpcReduction="10000"/>
          </a:bodyPr>
          <a:lstStyle/>
          <a:p>
            <a:pPr marL="365760" indent="-283464" algn="just" eaLnBrk="1" fontAlgn="auto" hangingPunct="1">
              <a:spcAft>
                <a:spcPts val="0"/>
              </a:spcAft>
              <a:buFont typeface="Wingdings 2"/>
              <a:buChar char=""/>
              <a:defRPr/>
            </a:pPr>
            <a:r>
              <a:rPr lang="en-US" dirty="0" smtClean="0"/>
              <a:t>Information </a:t>
            </a:r>
            <a:r>
              <a:rPr lang="en-US" dirty="0"/>
              <a:t>security </a:t>
            </a:r>
            <a:r>
              <a:rPr lang="en-US" dirty="0" smtClean="0"/>
              <a:t>is a topic </a:t>
            </a:r>
            <a:r>
              <a:rPr lang="en-US" dirty="0"/>
              <a:t>of </a:t>
            </a:r>
            <a:r>
              <a:rPr lang="en-US" dirty="0" smtClean="0"/>
              <a:t>extreme   importance</a:t>
            </a:r>
          </a:p>
          <a:p>
            <a:pPr marL="365760" indent="-283464" algn="just" eaLnBrk="1" fontAlgn="auto" hangingPunct="1">
              <a:spcAft>
                <a:spcPts val="0"/>
              </a:spcAft>
              <a:buFont typeface="Wingdings 2"/>
              <a:buChar char=""/>
              <a:defRPr/>
            </a:pPr>
            <a:r>
              <a:rPr lang="en-US" dirty="0" smtClean="0"/>
              <a:t>the </a:t>
            </a:r>
            <a:r>
              <a:rPr lang="en-US" dirty="0"/>
              <a:t>ubiquitous nature of today’s Internet has accelerated the importance of this area to a new </a:t>
            </a:r>
            <a:r>
              <a:rPr lang="en-US" dirty="0" smtClean="0"/>
              <a:t>and critical </a:t>
            </a:r>
            <a:r>
              <a:rPr lang="en-US" dirty="0"/>
              <a:t>level. </a:t>
            </a:r>
            <a:endParaRPr lang="en-US" dirty="0" smtClean="0"/>
          </a:p>
          <a:p>
            <a:pPr marL="365760" indent="-283464" algn="just" eaLnBrk="1" fontAlgn="auto" hangingPunct="1">
              <a:spcAft>
                <a:spcPts val="0"/>
              </a:spcAft>
              <a:buFont typeface="Wingdings 2"/>
              <a:buChar char=""/>
              <a:defRPr/>
            </a:pPr>
            <a:r>
              <a:rPr lang="en-US" dirty="0" smtClean="0"/>
              <a:t>It </a:t>
            </a:r>
            <a:r>
              <a:rPr lang="en-US" dirty="0"/>
              <a:t>is </a:t>
            </a:r>
            <a:r>
              <a:rPr lang="en-US" dirty="0" smtClean="0"/>
              <a:t>vital</a:t>
            </a:r>
            <a:r>
              <a:rPr lang="en-US" dirty="0"/>
              <a:t>, that in today’s world, </a:t>
            </a:r>
            <a:r>
              <a:rPr lang="en-US" dirty="0" smtClean="0"/>
              <a:t>one </a:t>
            </a:r>
            <a:r>
              <a:rPr lang="en-US" dirty="0"/>
              <a:t>must have </a:t>
            </a:r>
            <a:r>
              <a:rPr lang="en-US" dirty="0" smtClean="0"/>
              <a:t>confidence information their information remain </a:t>
            </a:r>
            <a:r>
              <a:rPr lang="en-US" dirty="0"/>
              <a:t>secret as they pass through </a:t>
            </a:r>
            <a:r>
              <a:rPr lang="en-US" dirty="0" smtClean="0"/>
              <a:t>elements </a:t>
            </a:r>
            <a:r>
              <a:rPr lang="en-US" dirty="0"/>
              <a:t>encountered along the communication path </a:t>
            </a:r>
            <a:r>
              <a:rPr lang="en-US" dirty="0" smtClean="0"/>
              <a:t>from source </a:t>
            </a:r>
            <a:r>
              <a:rPr lang="en-US" dirty="0"/>
              <a:t>to </a:t>
            </a:r>
            <a:r>
              <a:rPr lang="en-US" dirty="0" smtClean="0"/>
              <a:t>destination</a:t>
            </a:r>
            <a:r>
              <a:rPr lang="en-US" dirty="0"/>
              <a:t/>
            </a:r>
            <a:br>
              <a:rPr lang="en-US" dirty="0"/>
            </a:br>
            <a:endParaRPr lang="en-AU" altLang="zh-TW" dirty="0" smtClean="0">
              <a:solidFill>
                <a:schemeClr val="bg2"/>
              </a:solidFill>
              <a:ea typeface="ＭＳ Ｐゴシック" pitchFamily="34" charset="-128"/>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fontScale="90000"/>
          </a:bodyPr>
          <a:lstStyle/>
          <a:p>
            <a:pPr eaLnBrk="1" hangingPunct="1">
              <a:defRPr/>
            </a:pPr>
            <a:r>
              <a:rPr lang="en-US" sz="4000" dirty="0" smtClean="0">
                <a:solidFill>
                  <a:schemeClr val="tx2">
                    <a:satMod val="130000"/>
                  </a:schemeClr>
                </a:solidFill>
                <a:ea typeface="ＭＳ Ｐゴシック" pitchFamily="34" charset="-128"/>
              </a:rPr>
              <a:t/>
            </a:r>
            <a:br>
              <a:rPr lang="en-US" sz="4000" dirty="0" smtClean="0">
                <a:solidFill>
                  <a:schemeClr val="tx2">
                    <a:satMod val="130000"/>
                  </a:schemeClr>
                </a:solidFill>
                <a:ea typeface="ＭＳ Ｐゴシック" pitchFamily="34" charset="-128"/>
              </a:rPr>
            </a:br>
            <a:r>
              <a:rPr lang="en-US" sz="4000" dirty="0" smtClean="0">
                <a:solidFill>
                  <a:schemeClr val="tx2">
                    <a:satMod val="130000"/>
                  </a:schemeClr>
                </a:solidFill>
                <a:ea typeface="ＭＳ Ｐゴシック" pitchFamily="34" charset="-128"/>
              </a:rPr>
              <a:t>Defensive Measures for Cybersecurity</a:t>
            </a:r>
            <a:r>
              <a:rPr lang="en-US" dirty="0">
                <a:effectLst/>
              </a:rPr>
              <a:t/>
            </a:r>
            <a:br>
              <a:rPr lang="en-US" dirty="0">
                <a:effectLst/>
              </a:rPr>
            </a:br>
            <a:endParaRPr lang="en-US" altLang="zh-TW" dirty="0" smtClean="0">
              <a:effectLst/>
              <a:ea typeface="ＭＳ Ｐゴシック" panose="020B0600070205080204" pitchFamily="34" charset="-128"/>
            </a:endParaRPr>
          </a:p>
        </p:txBody>
      </p:sp>
      <p:sp>
        <p:nvSpPr>
          <p:cNvPr id="86019" name="Rectangle 3"/>
          <p:cNvSpPr>
            <a:spLocks noGrp="1" noChangeArrowheads="1"/>
          </p:cNvSpPr>
          <p:nvPr>
            <p:ph idx="1"/>
          </p:nvPr>
        </p:nvSpPr>
        <p:spPr>
          <a:xfrm>
            <a:off x="1033463" y="1268413"/>
            <a:ext cx="7499350" cy="3024187"/>
          </a:xfrm>
        </p:spPr>
        <p:txBody>
          <a:bodyPr/>
          <a:lstStyle/>
          <a:p>
            <a:pPr eaLnBrk="1" hangingPunct="1">
              <a:lnSpc>
                <a:spcPct val="90000"/>
              </a:lnSpc>
            </a:pPr>
            <a:r>
              <a:rPr lang="en-US" altLang="en-US" smtClean="0"/>
              <a:t>There are different classes of security mechanisms to employ to defend itself against malware that is expanding in both scope and sophistication. </a:t>
            </a:r>
          </a:p>
          <a:p>
            <a:pPr eaLnBrk="1" hangingPunct="1">
              <a:lnSpc>
                <a:spcPct val="90000"/>
              </a:lnSpc>
            </a:pPr>
            <a:r>
              <a:rPr lang="en-US" altLang="en-US" smtClean="0"/>
              <a:t>In order to be active in the business and use the Internet, </a:t>
            </a:r>
            <a:r>
              <a:rPr lang="en-US" altLang="en-US" b="1" smtClean="0"/>
              <a:t>defensive measures</a:t>
            </a:r>
            <a:r>
              <a:rPr lang="en-US" altLang="en-US" smtClean="0"/>
              <a:t> have to be used</a:t>
            </a:r>
            <a:br>
              <a:rPr lang="en-US" altLang="en-US" smtClean="0"/>
            </a:br>
            <a:endParaRPr lang="en-US" altLang="zh-TW" smtClean="0">
              <a:ea typeface="ＭＳ Ｐゴシック" panose="020B0600070205080204" pitchFamily="34" charset="-128"/>
            </a:endParaRPr>
          </a:p>
        </p:txBody>
      </p:sp>
      <p:sp>
        <p:nvSpPr>
          <p:cNvPr id="86020" name="Rectangle 1"/>
          <p:cNvSpPr>
            <a:spLocks noChangeArrowheads="1"/>
          </p:cNvSpPr>
          <p:nvPr/>
        </p:nvSpPr>
        <p:spPr bwMode="auto">
          <a:xfrm>
            <a:off x="0" y="4437063"/>
            <a:ext cx="9144000"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solidFill>
                  <a:srgbClr val="231F20"/>
                </a:solidFill>
                <a:latin typeface="MyriadPro-Bold"/>
              </a:rPr>
              <a:t>Name 			Security check	 			Action taken</a:t>
            </a:r>
            <a:r>
              <a:rPr lang="en-US" altLang="en-US">
                <a:solidFill>
                  <a:srgbClr val="231F20"/>
                </a:solidFill>
                <a:latin typeface="MyriadPro-Bold"/>
              </a:rPr>
              <a:t/>
            </a:r>
            <a:br>
              <a:rPr lang="en-US" altLang="en-US">
                <a:solidFill>
                  <a:srgbClr val="231F20"/>
                </a:solidFill>
                <a:latin typeface="MyriadPro-Bold"/>
              </a:rPr>
            </a:br>
            <a:r>
              <a:rPr lang="en-US" altLang="en-US">
                <a:solidFill>
                  <a:srgbClr val="231F20"/>
                </a:solidFill>
                <a:latin typeface="MyriadPro-Light"/>
              </a:rPr>
              <a:t>Firewall 		TCP/IP packet header inspection 			Block</a:t>
            </a:r>
            <a:br>
              <a:rPr lang="en-US" altLang="en-US">
                <a:solidFill>
                  <a:srgbClr val="231F20"/>
                </a:solidFill>
                <a:latin typeface="MyriadPro-Light"/>
              </a:rPr>
            </a:br>
            <a:r>
              <a:rPr lang="en-US" altLang="en-US">
                <a:solidFill>
                  <a:srgbClr val="231F20"/>
                </a:solidFill>
                <a:latin typeface="MyriadPro-Light"/>
              </a:rPr>
              <a:t>IDS		TCP/IP packet header and content inspection 	Alert</a:t>
            </a:r>
            <a:br>
              <a:rPr lang="en-US" altLang="en-US">
                <a:solidFill>
                  <a:srgbClr val="231F20"/>
                </a:solidFill>
                <a:latin typeface="MyriadPro-Light"/>
              </a:rPr>
            </a:br>
            <a:r>
              <a:rPr lang="en-US" altLang="en-US">
                <a:solidFill>
                  <a:srgbClr val="231F20"/>
                </a:solidFill>
                <a:latin typeface="MyriadPro-Light"/>
              </a:rPr>
              <a:t>IPS	 	TCP/IP packet header and content inspection 	Block and alert</a:t>
            </a:r>
            <a:br>
              <a:rPr lang="en-US" altLang="en-US">
                <a:solidFill>
                  <a:srgbClr val="231F20"/>
                </a:solidFill>
                <a:latin typeface="MyriadPro-Light"/>
              </a:rPr>
            </a:br>
            <a:r>
              <a:rPr lang="en-US" altLang="en-US">
                <a:solidFill>
                  <a:srgbClr val="231F20"/>
                </a:solidFill>
                <a:latin typeface="MyriadPro-Light"/>
              </a:rPr>
              <a:t>VPN: SSL/TLS     Authentication, encryption and integrity        Communication protection</a:t>
            </a:r>
            <a:br>
              <a:rPr lang="en-US" altLang="en-US">
                <a:solidFill>
                  <a:srgbClr val="231F20"/>
                </a:solidFill>
                <a:latin typeface="MyriadPro-Light"/>
              </a:rPr>
            </a:br>
            <a:r>
              <a:rPr lang="en-US" altLang="en-US">
                <a:solidFill>
                  <a:srgbClr val="231F20"/>
                </a:solidFill>
                <a:latin typeface="MyriadPro-Light"/>
              </a:rPr>
              <a:t>VPN: Ipsec	Authentication, encryption and integrity        Communication protection</a:t>
            </a:r>
            <a:br>
              <a:rPr lang="en-US" altLang="en-US">
                <a:solidFill>
                  <a:srgbClr val="231F20"/>
                </a:solidFill>
                <a:latin typeface="MyriadPro-Light"/>
              </a:rPr>
            </a:br>
            <a:r>
              <a:rPr lang="en-US" altLang="en-US">
                <a:solidFill>
                  <a:srgbClr val="231F20"/>
                </a:solidFill>
                <a:latin typeface="MyriadPro-Light"/>
              </a:rPr>
              <a:t>NAC 		Host health inspection, authentication, encryption and </a:t>
            </a:r>
          </a:p>
          <a:p>
            <a:pPr eaLnBrk="1" hangingPunct="1"/>
            <a:r>
              <a:rPr lang="en-US" altLang="en-US">
                <a:solidFill>
                  <a:srgbClr val="231F20"/>
                </a:solidFill>
                <a:latin typeface="MyriadPro-Light"/>
              </a:rPr>
              <a:t>		integrity                                                                           Access control</a:t>
            </a:r>
            <a:r>
              <a:rPr lang="en-US" altLang="en-US">
                <a:solidFill>
                  <a:srgbClr val="231F20"/>
                </a:solidFill>
                <a:latin typeface="MyriadPro-Bold"/>
              </a:rPr>
              <a:t/>
            </a:r>
            <a:br>
              <a:rPr lang="en-US" altLang="en-US">
                <a:solidFill>
                  <a:srgbClr val="231F20"/>
                </a:solidFill>
                <a:latin typeface="MyriadPro-Bold"/>
              </a:rPr>
            </a:br>
            <a:endParaRPr lang="en-US" alt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xfrm>
            <a:off x="1033463" y="115888"/>
            <a:ext cx="749935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Autofit/>
          </a:bodyPr>
          <a:lstStyle/>
          <a:p>
            <a:pPr eaLnBrk="1" hangingPunct="1">
              <a:defRPr/>
            </a:pPr>
            <a:r>
              <a:rPr lang="en-US" sz="2900" dirty="0" smtClean="0">
                <a:solidFill>
                  <a:schemeClr val="tx2">
                    <a:satMod val="130000"/>
                  </a:schemeClr>
                </a:solidFill>
                <a:ea typeface="ＭＳ Ｐゴシック" pitchFamily="34" charset="-128"/>
              </a:rPr>
              <a:t/>
            </a:r>
            <a:br>
              <a:rPr lang="en-US" sz="2900" dirty="0" smtClean="0">
                <a:solidFill>
                  <a:schemeClr val="tx2">
                    <a:satMod val="130000"/>
                  </a:schemeClr>
                </a:solidFill>
                <a:ea typeface="ＭＳ Ｐゴシック" pitchFamily="34" charset="-128"/>
              </a:rPr>
            </a:br>
            <a:r>
              <a:rPr lang="en-US" sz="2900" dirty="0" smtClean="0">
                <a:solidFill>
                  <a:schemeClr val="tx1"/>
                </a:solidFill>
                <a:latin typeface="+mn-lt"/>
                <a:ea typeface="+mn-ea"/>
                <a:cs typeface="+mn-cs"/>
              </a:rPr>
              <a:t>The Firewall, the Intrusion Detection System (IDS) and the Intrusion Prevention System (IPS) </a:t>
            </a:r>
            <a:r>
              <a:rPr lang="en-US" sz="2900" dirty="0" smtClean="0">
                <a:effectLst/>
              </a:rPr>
              <a:t/>
            </a:r>
            <a:br>
              <a:rPr lang="en-US" sz="2900" dirty="0" smtClean="0">
                <a:effectLst/>
              </a:rPr>
            </a:br>
            <a:endParaRPr lang="en-US" altLang="zh-TW" sz="2900" dirty="0" smtClean="0">
              <a:effectLst/>
              <a:ea typeface="ＭＳ Ｐゴシック" panose="020B0600070205080204" pitchFamily="34" charset="-128"/>
            </a:endParaRPr>
          </a:p>
        </p:txBody>
      </p:sp>
      <p:sp>
        <p:nvSpPr>
          <p:cNvPr id="88067" name="Rectangle 3"/>
          <p:cNvSpPr>
            <a:spLocks noGrp="1" noChangeArrowheads="1"/>
          </p:cNvSpPr>
          <p:nvPr>
            <p:ph idx="1"/>
          </p:nvPr>
        </p:nvSpPr>
        <p:spPr>
          <a:xfrm>
            <a:off x="1033463" y="1412875"/>
            <a:ext cx="8002587" cy="5111750"/>
          </a:xfrm>
        </p:spPr>
        <p:txBody>
          <a:bodyPr/>
          <a:lstStyle/>
          <a:p>
            <a:pPr eaLnBrk="1" hangingPunct="1">
              <a:lnSpc>
                <a:spcPct val="90000"/>
              </a:lnSpc>
            </a:pPr>
            <a:r>
              <a:rPr lang="en-US" altLang="en-US" smtClean="0"/>
              <a:t>malware is capable of destroying the Internet and everyone attached to it, </a:t>
            </a:r>
          </a:p>
          <a:p>
            <a:pPr eaLnBrk="1" hangingPunct="1">
              <a:lnSpc>
                <a:spcPct val="90000"/>
              </a:lnSpc>
            </a:pPr>
            <a:r>
              <a:rPr lang="en-US" altLang="en-US" smtClean="0"/>
              <a:t>Three of the methods that are employed to protect systems are the </a:t>
            </a:r>
            <a:r>
              <a:rPr lang="en-US" altLang="en-US" i="1" smtClean="0"/>
              <a:t>Firewall</a:t>
            </a:r>
            <a:r>
              <a:rPr lang="en-US" altLang="en-US" smtClean="0"/>
              <a:t>, the </a:t>
            </a:r>
            <a:r>
              <a:rPr lang="en-US" altLang="en-US" i="1" smtClean="0"/>
              <a:t>Intrusion Detection System (IDS) </a:t>
            </a:r>
            <a:r>
              <a:rPr lang="en-US" altLang="en-US" smtClean="0"/>
              <a:t>and the </a:t>
            </a:r>
            <a:r>
              <a:rPr lang="en-US" altLang="en-US" i="1" smtClean="0"/>
              <a:t>Intrusion Prevention System (IPS</a:t>
            </a:r>
          </a:p>
          <a:p>
            <a:pPr eaLnBrk="1" hangingPunct="1">
              <a:lnSpc>
                <a:spcPct val="90000"/>
              </a:lnSpc>
            </a:pPr>
            <a:r>
              <a:rPr lang="en-US" altLang="en-US" smtClean="0"/>
              <a:t>These elements are typically placed at critical </a:t>
            </a:r>
            <a:r>
              <a:rPr lang="en-US" altLang="en-US" b="1" smtClean="0"/>
              <a:t>entry</a:t>
            </a:r>
            <a:r>
              <a:rPr lang="en-US" altLang="en-US" smtClean="0"/>
              <a:t> and </a:t>
            </a:r>
            <a:r>
              <a:rPr lang="en-US" altLang="en-US" b="1" smtClean="0"/>
              <a:t>exit</a:t>
            </a:r>
            <a:r>
              <a:rPr lang="en-US" altLang="en-US" smtClean="0"/>
              <a:t> points to protect vital assets, such as a server farm, a financial database, or something else of significant value.</a:t>
            </a:r>
            <a:br>
              <a:rPr lang="en-US" altLang="en-US" smtClean="0"/>
            </a:br>
            <a:r>
              <a:rPr lang="en-US" altLang="en-US" smtClean="0"/>
              <a:t/>
            </a:r>
            <a:br>
              <a:rPr lang="en-US" altLang="en-US" smtClean="0"/>
            </a:br>
            <a:r>
              <a:rPr lang="en-US" altLang="en-US" smtClean="0"/>
              <a:t>.</a:t>
            </a:r>
            <a:br>
              <a:rPr lang="en-US" altLang="en-US" smtClean="0"/>
            </a:br>
            <a:endParaRPr lang="en-US" altLang="zh-TW"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xfrm>
            <a:off x="1033463" y="188913"/>
            <a:ext cx="7786687"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defRPr/>
            </a:pPr>
            <a:r>
              <a:rPr lang="en-US" sz="3600" dirty="0" smtClean="0">
                <a:solidFill>
                  <a:schemeClr val="tx1"/>
                </a:solidFill>
              </a:rPr>
              <a:t>The Firewall</a:t>
            </a:r>
            <a:endParaRPr lang="en-US" altLang="zh-TW" sz="4000" dirty="0">
              <a:solidFill>
                <a:schemeClr val="tx2">
                  <a:satMod val="130000"/>
                </a:schemeClr>
              </a:solidFill>
              <a:ea typeface="ＭＳ Ｐゴシック" pitchFamily="34" charset="-128"/>
            </a:endParaRPr>
          </a:p>
        </p:txBody>
      </p:sp>
      <p:sp>
        <p:nvSpPr>
          <p:cNvPr id="40963" name="Rectangle 3"/>
          <p:cNvSpPr>
            <a:spLocks noGrp="1" noChangeArrowheads="1"/>
          </p:cNvSpPr>
          <p:nvPr>
            <p:ph idx="1"/>
          </p:nvPr>
        </p:nvSpPr>
        <p:spPr>
          <a:xfrm>
            <a:off x="1033463" y="1052513"/>
            <a:ext cx="8002587" cy="5805487"/>
          </a:xfrm>
        </p:spPr>
        <p:txBody>
          <a:bodyPr/>
          <a:lstStyle/>
          <a:p>
            <a:pPr algn="just" eaLnBrk="1" hangingPunct="1">
              <a:lnSpc>
                <a:spcPct val="90000"/>
              </a:lnSpc>
              <a:defRPr/>
            </a:pPr>
            <a:r>
              <a:rPr lang="en-US" sz="2600" dirty="0" smtClean="0"/>
              <a:t>Host firewalls are used in a computer’s OS/application to protect the host. </a:t>
            </a:r>
          </a:p>
          <a:p>
            <a:pPr algn="just" eaLnBrk="1" hangingPunct="1">
              <a:lnSpc>
                <a:spcPct val="90000"/>
              </a:lnSpc>
              <a:defRPr/>
            </a:pPr>
            <a:r>
              <a:rPr lang="en-US" sz="2600" dirty="0" smtClean="0"/>
              <a:t>Network firewalls are used to protect the entrance to a network and block packets based on the IP address and port  number in the header. </a:t>
            </a:r>
          </a:p>
          <a:p>
            <a:pPr algn="just" eaLnBrk="1" hangingPunct="1">
              <a:lnSpc>
                <a:spcPct val="90000"/>
              </a:lnSpc>
              <a:defRPr/>
            </a:pPr>
            <a:r>
              <a:rPr lang="en-US" sz="2600" dirty="0" smtClean="0"/>
              <a:t>In </a:t>
            </a:r>
            <a:r>
              <a:rPr lang="en-US" sz="2600" dirty="0"/>
              <a:t>addition, a </a:t>
            </a:r>
            <a:r>
              <a:rPr lang="en-US" sz="2600" dirty="0" err="1"/>
              <a:t>stateful</a:t>
            </a:r>
            <a:r>
              <a:rPr lang="en-US" sz="2600" dirty="0"/>
              <a:t> inspection is performed in order to maintain a state transition table for a connection. </a:t>
            </a:r>
            <a:endParaRPr lang="en-US" sz="2600" dirty="0" smtClean="0"/>
          </a:p>
          <a:p>
            <a:pPr algn="just" eaLnBrk="1" hangingPunct="1">
              <a:lnSpc>
                <a:spcPct val="90000"/>
              </a:lnSpc>
              <a:defRPr/>
            </a:pPr>
            <a:r>
              <a:rPr lang="en-US" sz="2600" dirty="0"/>
              <a:t>Its purpose is to isolate an organization’s internal network. </a:t>
            </a:r>
            <a:endParaRPr lang="en-US" sz="2600" dirty="0" smtClean="0"/>
          </a:p>
          <a:p>
            <a:pPr algn="just" eaLnBrk="1" hangingPunct="1">
              <a:lnSpc>
                <a:spcPct val="90000"/>
              </a:lnSpc>
              <a:defRPr/>
            </a:pPr>
            <a:r>
              <a:rPr lang="en-US" sz="2600" dirty="0" smtClean="0"/>
              <a:t>The </a:t>
            </a:r>
            <a:r>
              <a:rPr lang="en-US" sz="2600" dirty="0"/>
              <a:t>firewall permits </a:t>
            </a:r>
            <a:r>
              <a:rPr lang="en-US" sz="2600" dirty="0" smtClean="0"/>
              <a:t>transmission from </a:t>
            </a:r>
            <a:r>
              <a:rPr lang="en-US" sz="2600" dirty="0"/>
              <a:t>the organization to either the public Internet or the </a:t>
            </a:r>
            <a:r>
              <a:rPr lang="en-US" sz="2600" i="1" dirty="0"/>
              <a:t>Demilitarized Zone (DMZ)</a:t>
            </a:r>
            <a:r>
              <a:rPr lang="en-US" sz="2600" dirty="0"/>
              <a:t>, </a:t>
            </a:r>
            <a:r>
              <a:rPr lang="en-US" sz="2600" dirty="0" smtClean="0"/>
              <a:t> as </a:t>
            </a:r>
            <a:r>
              <a:rPr lang="en-US" sz="2600" dirty="0"/>
              <a:t>well </a:t>
            </a:r>
            <a:r>
              <a:rPr lang="en-US" sz="2600" dirty="0" smtClean="0"/>
              <a:t>as transmission </a:t>
            </a:r>
            <a:r>
              <a:rPr lang="en-US" sz="2600" dirty="0"/>
              <a:t>from the DMZ to the Internet. </a:t>
            </a:r>
            <a:endParaRPr lang="en-US" sz="2600" dirty="0" smtClean="0"/>
          </a:p>
          <a:p>
            <a:pPr algn="just" eaLnBrk="1" hangingPunct="1">
              <a:lnSpc>
                <a:spcPct val="90000"/>
              </a:lnSpc>
              <a:defRPr/>
            </a:pPr>
            <a:r>
              <a:rPr lang="en-US" sz="2600" dirty="0" smtClean="0"/>
              <a:t>However</a:t>
            </a:r>
            <a:r>
              <a:rPr lang="en-US" sz="2600" dirty="0"/>
              <a:t>, it blocks traffic into the </a:t>
            </a:r>
            <a:r>
              <a:rPr lang="en-US" sz="2600" dirty="0" smtClean="0"/>
              <a:t>organization from either </a:t>
            </a:r>
            <a:r>
              <a:rPr lang="en-US" sz="2600" dirty="0"/>
              <a:t>the public Internet or the </a:t>
            </a:r>
            <a:r>
              <a:rPr lang="en-US" sz="2600" dirty="0" smtClean="0"/>
              <a:t>DMZ</a:t>
            </a:r>
          </a:p>
          <a:p>
            <a:pPr marL="82550" indent="0" algn="just" eaLnBrk="1" hangingPunct="1">
              <a:lnSpc>
                <a:spcPct val="90000"/>
              </a:lnSpc>
              <a:buFont typeface="Wingdings 2" panose="05020102010507070707" pitchFamily="18" charset="2"/>
              <a:buNone/>
              <a:defRPr/>
            </a:pPr>
            <a:r>
              <a:rPr lang="en-US" dirty="0"/>
              <a:t/>
            </a:r>
            <a:br>
              <a:rPr lang="en-US" dirty="0"/>
            </a:br>
            <a:r>
              <a:rPr lang="en-US" dirty="0"/>
              <a:t/>
            </a:r>
            <a:br>
              <a:rPr lang="en-US" dirty="0"/>
            </a:br>
            <a:endParaRPr lang="en-US" altLang="zh-TW" dirty="0" smtClean="0">
              <a:ea typeface="ＭＳ Ｐゴシック" panose="020B0600070205080204" pitchFamily="34" charset="-128"/>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125538"/>
            <a:ext cx="7777163" cy="573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xfrm>
            <a:off x="1033463" y="188913"/>
            <a:ext cx="7786687"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defRPr/>
            </a:pPr>
            <a:r>
              <a:rPr lang="en-US" sz="3600" dirty="0" smtClean="0">
                <a:solidFill>
                  <a:schemeClr val="tx1"/>
                </a:solidFill>
              </a:rPr>
              <a:t>IDS/IPS</a:t>
            </a:r>
            <a:endParaRPr lang="en-US" altLang="zh-TW" sz="4000" dirty="0">
              <a:solidFill>
                <a:schemeClr val="tx2">
                  <a:satMod val="130000"/>
                </a:schemeClr>
              </a:solidFill>
              <a:ea typeface="ＭＳ Ｐゴシック" pitchFamily="34" charset="-128"/>
            </a:endParaRPr>
          </a:p>
        </p:txBody>
      </p:sp>
      <p:sp>
        <p:nvSpPr>
          <p:cNvPr id="92163" name="Rectangle 3"/>
          <p:cNvSpPr>
            <a:spLocks noGrp="1" noChangeArrowheads="1"/>
          </p:cNvSpPr>
          <p:nvPr>
            <p:ph idx="1"/>
          </p:nvPr>
        </p:nvSpPr>
        <p:spPr>
          <a:xfrm>
            <a:off x="1033463" y="1052513"/>
            <a:ext cx="8002587" cy="5805487"/>
          </a:xfrm>
        </p:spPr>
        <p:txBody>
          <a:bodyPr/>
          <a:lstStyle/>
          <a:p>
            <a:pPr algn="just" eaLnBrk="1" hangingPunct="1">
              <a:lnSpc>
                <a:spcPct val="90000"/>
              </a:lnSpc>
            </a:pPr>
            <a:r>
              <a:rPr lang="en-US" altLang="en-US" sz="2400" smtClean="0"/>
              <a:t>Both IDS and IPS are used to monitor potentially</a:t>
            </a:r>
            <a:br>
              <a:rPr lang="en-US" altLang="en-US" sz="2400" smtClean="0"/>
            </a:br>
            <a:r>
              <a:rPr lang="en-US" altLang="en-US" sz="2400" smtClean="0"/>
              <a:t>malicious traffic by inspecting the entire packet </a:t>
            </a:r>
          </a:p>
          <a:p>
            <a:pPr algn="just" eaLnBrk="1" hangingPunct="1">
              <a:lnSpc>
                <a:spcPct val="90000"/>
              </a:lnSpc>
            </a:pPr>
            <a:r>
              <a:rPr lang="en-US" altLang="en-US" sz="2400" smtClean="0"/>
              <a:t>IDS will let the packet pass, but sends an alert to the network administrator, </a:t>
            </a:r>
          </a:p>
          <a:p>
            <a:pPr algn="just" eaLnBrk="1" hangingPunct="1">
              <a:lnSpc>
                <a:spcPct val="90000"/>
              </a:lnSpc>
            </a:pPr>
            <a:r>
              <a:rPr lang="en-US" altLang="en-US" sz="2400" smtClean="0"/>
              <a:t>while IPS will block a malicious packet and send a message to the network administrator</a:t>
            </a:r>
          </a:p>
          <a:p>
            <a:pPr algn="just" eaLnBrk="1" hangingPunct="1">
              <a:lnSpc>
                <a:spcPct val="90000"/>
              </a:lnSpc>
            </a:pPr>
            <a:r>
              <a:rPr lang="en-US" altLang="en-US" sz="2400" smtClean="0"/>
              <a:t>IDS/IPS is strategically placed at the entrance to an organization. From this point it can detect a wide range of attacks. </a:t>
            </a:r>
          </a:p>
          <a:p>
            <a:pPr algn="just" eaLnBrk="1" hangingPunct="1">
              <a:lnSpc>
                <a:spcPct val="90000"/>
              </a:lnSpc>
            </a:pPr>
            <a:r>
              <a:rPr lang="en-US" altLang="en-US" sz="2400" smtClean="0"/>
              <a:t>Attackers typically perform network mapping, in the form of reconnaissance, port scans and TCP stack scans that can be detected/blocked by the IDS/IPS. </a:t>
            </a:r>
          </a:p>
          <a:p>
            <a:pPr algn="just" eaLnBrk="1" hangingPunct="1">
              <a:lnSpc>
                <a:spcPct val="90000"/>
              </a:lnSpc>
            </a:pPr>
            <a:r>
              <a:rPr lang="en-US" altLang="en-US" sz="2400" smtClean="0"/>
              <a:t>It can also detect denial of service bandwidth-flooding attacks, worms and viruses, as well as both OS and application vulnerability attacks.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xfrm>
            <a:off x="1033463" y="188913"/>
            <a:ext cx="7786687"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defRPr/>
            </a:pPr>
            <a:r>
              <a:rPr lang="en-US" sz="3600" dirty="0" smtClean="0">
                <a:solidFill>
                  <a:schemeClr val="tx1"/>
                </a:solidFill>
              </a:rPr>
              <a:t>IDS/IPS …</a:t>
            </a:r>
            <a:endParaRPr lang="en-US" altLang="zh-TW" sz="4000" dirty="0">
              <a:solidFill>
                <a:schemeClr val="tx2">
                  <a:satMod val="130000"/>
                </a:schemeClr>
              </a:solidFill>
              <a:ea typeface="ＭＳ Ｐゴシック" pitchFamily="34" charset="-128"/>
            </a:endParaRPr>
          </a:p>
        </p:txBody>
      </p:sp>
      <p:sp>
        <p:nvSpPr>
          <p:cNvPr id="40963" name="Rectangle 3"/>
          <p:cNvSpPr>
            <a:spLocks noGrp="1" noChangeArrowheads="1"/>
          </p:cNvSpPr>
          <p:nvPr>
            <p:ph idx="1"/>
          </p:nvPr>
        </p:nvSpPr>
        <p:spPr>
          <a:xfrm>
            <a:off x="1033463" y="1052513"/>
            <a:ext cx="8002587" cy="5805487"/>
          </a:xfrm>
        </p:spPr>
        <p:txBody>
          <a:bodyPr/>
          <a:lstStyle/>
          <a:p>
            <a:pPr algn="just" eaLnBrk="1" hangingPunct="1">
              <a:lnSpc>
                <a:spcPct val="90000"/>
              </a:lnSpc>
              <a:defRPr/>
            </a:pPr>
            <a:r>
              <a:rPr lang="en-US" sz="2400" dirty="0" smtClean="0"/>
              <a:t>Signature-based detection methods used in IDS/IPS</a:t>
            </a:r>
            <a:br>
              <a:rPr lang="en-US" sz="2400" dirty="0" smtClean="0"/>
            </a:br>
            <a:r>
              <a:rPr lang="en-US" sz="2400" dirty="0" smtClean="0"/>
              <a:t>and anti-virus software are ineffective against any zero-day or mutated malware. </a:t>
            </a:r>
          </a:p>
          <a:p>
            <a:pPr algn="just" eaLnBrk="1" hangingPunct="1">
              <a:lnSpc>
                <a:spcPct val="90000"/>
              </a:lnSpc>
              <a:defRPr/>
            </a:pPr>
            <a:r>
              <a:rPr lang="en-US" sz="2400" dirty="0" smtClean="0"/>
              <a:t>The IDS generates too many false positive alarms, which make it difficult for administrators to identify meaningful attacks. </a:t>
            </a:r>
          </a:p>
          <a:p>
            <a:pPr algn="just" eaLnBrk="1" hangingPunct="1">
              <a:lnSpc>
                <a:spcPct val="90000"/>
              </a:lnSpc>
              <a:defRPr/>
            </a:pPr>
            <a:r>
              <a:rPr lang="en-US" sz="2400" dirty="0" smtClean="0"/>
              <a:t>On the other end, the IPS only blocks the packets that are definitely malicious while other malicious packets pass through. </a:t>
            </a:r>
          </a:p>
          <a:p>
            <a:pPr algn="just" eaLnBrk="1" hangingPunct="1">
              <a:lnSpc>
                <a:spcPct val="90000"/>
              </a:lnSpc>
              <a:defRPr/>
            </a:pPr>
            <a:r>
              <a:rPr lang="en-US" sz="2400" dirty="0" smtClean="0"/>
              <a:t>It is the responsibility of every user to take precautionary measures, by employing the help of currently available defense products, when surfing the Internet.</a:t>
            </a:r>
          </a:p>
          <a:p>
            <a:pPr algn="just" eaLnBrk="1" hangingPunct="1">
              <a:lnSpc>
                <a:spcPct val="90000"/>
              </a:lnSpc>
              <a:defRPr/>
            </a:pPr>
            <a:r>
              <a:rPr lang="en-US" sz="2400" dirty="0"/>
              <a:t>Today’s fully featured routers contain within them the firewall and IDS/IPS functions, </a:t>
            </a:r>
            <a:r>
              <a:rPr lang="en-US" sz="2400" dirty="0" smtClean="0"/>
              <a:t>which can </a:t>
            </a:r>
            <a:r>
              <a:rPr lang="en-US" sz="2400" dirty="0"/>
              <a:t>be configured </a:t>
            </a:r>
            <a:r>
              <a:rPr lang="en-US" sz="2400" dirty="0" smtClean="0"/>
              <a:t>to perform </a:t>
            </a:r>
            <a:r>
              <a:rPr lang="en-US" sz="2400" dirty="0"/>
              <a:t>the specified </a:t>
            </a:r>
            <a:r>
              <a:rPr lang="en-US" sz="2400" dirty="0" smtClean="0"/>
              <a:t>functions </a:t>
            </a:r>
          </a:p>
          <a:p>
            <a:pPr marL="82550" indent="0" algn="just" eaLnBrk="1" hangingPunct="1">
              <a:lnSpc>
                <a:spcPct val="90000"/>
              </a:lnSpc>
              <a:buFont typeface="Wingdings 2" panose="05020102010507070707" pitchFamily="18" charset="2"/>
              <a:buNone/>
              <a:defRPr/>
            </a:pPr>
            <a:r>
              <a:rPr lang="en-US" sz="2400" dirty="0"/>
              <a:t/>
            </a:r>
            <a:br>
              <a:rPr lang="en-US" sz="2400" dirty="0"/>
            </a:br>
            <a:r>
              <a:rPr lang="en-US" sz="2400" dirty="0" smtClean="0"/>
              <a:t/>
            </a:r>
            <a:br>
              <a:rPr lang="en-US" sz="2400" dirty="0" smtClean="0"/>
            </a:br>
            <a:endParaRPr lang="en-US" sz="2400" dirty="0" smtClean="0"/>
          </a:p>
          <a:p>
            <a:pPr algn="just" eaLnBrk="1" hangingPunct="1">
              <a:lnSpc>
                <a:spcPct val="90000"/>
              </a:lnSpc>
              <a:defRPr/>
            </a:pPr>
            <a:endParaRPr lang="en-US" altLang="zh-TW" sz="2400" dirty="0" smtClean="0">
              <a:ea typeface="ＭＳ Ｐゴシック" panose="020B0600070205080204" pitchFamily="34" charset="-128"/>
            </a:endParaRPr>
          </a:p>
          <a:p>
            <a:pPr algn="just" eaLnBrk="1" hangingPunct="1">
              <a:lnSpc>
                <a:spcPct val="90000"/>
              </a:lnSpc>
              <a:defRPr/>
            </a:pPr>
            <a:endParaRPr lang="zh-TW" altLang="en-US" sz="2400" dirty="0" smtClean="0">
              <a:latin typeface="Arial" panose="020B0604020202020204" pitchFamily="34" charset="0"/>
              <a:ea typeface="ＭＳ Ｐゴシック" panose="020B0600070205080204" pitchFamily="34" charset="-128"/>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125538"/>
            <a:ext cx="7848600" cy="518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xfrm>
            <a:off x="1033463" y="188913"/>
            <a:ext cx="7786687"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fontScale="90000"/>
          </a:bodyPr>
          <a:lstStyle/>
          <a:p>
            <a:pPr eaLnBrk="1" hangingPunct="1">
              <a:defRPr/>
            </a:pPr>
            <a:r>
              <a:rPr lang="en-US" sz="3600" dirty="0" smtClean="0">
                <a:effectLst/>
              </a:rPr>
              <a:t/>
            </a:r>
            <a:br>
              <a:rPr lang="en-US" sz="3600" dirty="0" smtClean="0">
                <a:effectLst/>
              </a:rPr>
            </a:br>
            <a:r>
              <a:rPr lang="en-US" sz="3100" dirty="0" smtClean="0">
                <a:effectLst/>
              </a:rPr>
              <a:t>Virtual Private Networks (VPN) and Access Control</a:t>
            </a:r>
            <a:br>
              <a:rPr lang="en-US" sz="3100" dirty="0" smtClean="0">
                <a:effectLst/>
              </a:rPr>
            </a:br>
            <a:endParaRPr lang="en-US" altLang="zh-TW" sz="4000" dirty="0">
              <a:solidFill>
                <a:schemeClr val="tx2">
                  <a:satMod val="130000"/>
                </a:schemeClr>
              </a:solidFill>
              <a:ea typeface="ＭＳ Ｐゴシック" pitchFamily="34" charset="-128"/>
            </a:endParaRPr>
          </a:p>
        </p:txBody>
      </p:sp>
      <p:sp>
        <p:nvSpPr>
          <p:cNvPr id="40963" name="Rectangle 3"/>
          <p:cNvSpPr>
            <a:spLocks noGrp="1" noChangeArrowheads="1"/>
          </p:cNvSpPr>
          <p:nvPr>
            <p:ph idx="1"/>
          </p:nvPr>
        </p:nvSpPr>
        <p:spPr>
          <a:xfrm>
            <a:off x="1033463" y="1152525"/>
            <a:ext cx="8002587" cy="5805488"/>
          </a:xfrm>
        </p:spPr>
        <p:txBody>
          <a:bodyPr/>
          <a:lstStyle/>
          <a:p>
            <a:pPr algn="just" eaLnBrk="1" hangingPunct="1">
              <a:lnSpc>
                <a:spcPct val="90000"/>
              </a:lnSpc>
              <a:defRPr/>
            </a:pPr>
            <a:r>
              <a:rPr lang="en-US" sz="2400" dirty="0"/>
              <a:t>While it is clear that defensive measures must be applied at every possible </a:t>
            </a:r>
            <a:r>
              <a:rPr lang="en-US" sz="2400" dirty="0" smtClean="0"/>
              <a:t>location,</a:t>
            </a:r>
          </a:p>
          <a:p>
            <a:pPr algn="just" eaLnBrk="1" hangingPunct="1">
              <a:lnSpc>
                <a:spcPct val="90000"/>
              </a:lnSpc>
              <a:defRPr/>
            </a:pPr>
            <a:r>
              <a:rPr lang="en-US" sz="2400" dirty="0" smtClean="0"/>
              <a:t>The communication, which often </a:t>
            </a:r>
            <a:r>
              <a:rPr lang="en-US" sz="2400" dirty="0"/>
              <a:t>carries sensitive information, must also be protected. </a:t>
            </a:r>
            <a:endParaRPr lang="en-US" sz="2400" dirty="0" smtClean="0"/>
          </a:p>
          <a:p>
            <a:pPr algn="just" eaLnBrk="1" hangingPunct="1">
              <a:lnSpc>
                <a:spcPct val="90000"/>
              </a:lnSpc>
              <a:defRPr/>
            </a:pPr>
            <a:r>
              <a:rPr lang="en-US" sz="2400" dirty="0" smtClean="0"/>
              <a:t>There </a:t>
            </a:r>
            <a:r>
              <a:rPr lang="en-US" sz="2400" dirty="0"/>
              <a:t>are </a:t>
            </a:r>
            <a:r>
              <a:rPr lang="en-US" sz="2400" dirty="0" smtClean="0"/>
              <a:t>several methods </a:t>
            </a:r>
            <a:r>
              <a:rPr lang="en-US" sz="2400" dirty="0"/>
              <a:t>that can be employed </a:t>
            </a:r>
            <a:r>
              <a:rPr lang="en-US" sz="2400" dirty="0" smtClean="0"/>
              <a:t>with information </a:t>
            </a:r>
            <a:r>
              <a:rPr lang="en-US" sz="2400" dirty="0"/>
              <a:t>transmission</a:t>
            </a:r>
            <a:r>
              <a:rPr lang="en-US" sz="2400" dirty="0" smtClean="0"/>
              <a:t>.</a:t>
            </a:r>
          </a:p>
          <a:p>
            <a:pPr algn="just" eaLnBrk="1" hangingPunct="1">
              <a:lnSpc>
                <a:spcPct val="90000"/>
              </a:lnSpc>
              <a:defRPr/>
            </a:pPr>
            <a:r>
              <a:rPr lang="en-US" sz="2400" dirty="0"/>
              <a:t>A</a:t>
            </a:r>
            <a:r>
              <a:rPr lang="en-US" sz="2400" dirty="0" smtClean="0"/>
              <a:t>mong </a:t>
            </a:r>
            <a:r>
              <a:rPr lang="en-US" sz="2400" dirty="0"/>
              <a:t>them are </a:t>
            </a:r>
            <a:r>
              <a:rPr lang="en-US" sz="2400" i="1" dirty="0" smtClean="0"/>
              <a:t>encryption</a:t>
            </a:r>
            <a:r>
              <a:rPr lang="en-US" sz="2400" dirty="0" smtClean="0"/>
              <a:t>, </a:t>
            </a:r>
            <a:r>
              <a:rPr lang="en-US" sz="2400" i="1" dirty="0" smtClean="0"/>
              <a:t>authentication </a:t>
            </a:r>
            <a:r>
              <a:rPr lang="en-US" sz="2400" dirty="0" smtClean="0"/>
              <a:t>and </a:t>
            </a:r>
            <a:r>
              <a:rPr lang="en-US" sz="2400" i="1" dirty="0" smtClean="0"/>
              <a:t>authorization.</a:t>
            </a:r>
          </a:p>
          <a:p>
            <a:pPr algn="just" eaLnBrk="1" hangingPunct="1">
              <a:lnSpc>
                <a:spcPct val="90000"/>
              </a:lnSpc>
              <a:defRPr/>
            </a:pPr>
            <a:r>
              <a:rPr lang="en-US" sz="2400" dirty="0" smtClean="0"/>
              <a:t>For </a:t>
            </a:r>
            <a:r>
              <a:rPr lang="en-US" sz="2400" dirty="0"/>
              <a:t>example, Secure Socket Layer/Transport Layer Security (</a:t>
            </a:r>
            <a:r>
              <a:rPr lang="en-US" sz="2400" dirty="0" smtClean="0"/>
              <a:t>SSL/TLS) is </a:t>
            </a:r>
            <a:r>
              <a:rPr lang="en-US" sz="2400" dirty="0"/>
              <a:t>used between the</a:t>
            </a:r>
            <a:br>
              <a:rPr lang="en-US" sz="2400" dirty="0"/>
            </a:br>
            <a:r>
              <a:rPr lang="en-US" sz="2400" dirty="0"/>
              <a:t>session and transport layers for such things as Internet shopping and web mail. </a:t>
            </a:r>
            <a:endParaRPr lang="en-US" sz="2400" dirty="0" smtClean="0"/>
          </a:p>
          <a:p>
            <a:pPr algn="just" eaLnBrk="1" hangingPunct="1">
              <a:lnSpc>
                <a:spcPct val="90000"/>
              </a:lnSpc>
              <a:defRPr/>
            </a:pPr>
            <a:r>
              <a:rPr lang="en-US" sz="2400" dirty="0" smtClean="0"/>
              <a:t>The Internet Protocol </a:t>
            </a:r>
            <a:r>
              <a:rPr lang="en-US" sz="2400" dirty="0"/>
              <a:t>Security (</a:t>
            </a:r>
            <a:r>
              <a:rPr lang="en-US" sz="2400" dirty="0" smtClean="0"/>
              <a:t>IPsec) is </a:t>
            </a:r>
            <a:r>
              <a:rPr lang="en-US" sz="2400" dirty="0"/>
              <a:t>used in the network layer for such things as a virtual private</a:t>
            </a:r>
            <a:br>
              <a:rPr lang="en-US" sz="2400" dirty="0"/>
            </a:br>
            <a:r>
              <a:rPr lang="en-US" sz="2400" dirty="0"/>
              <a:t>network (</a:t>
            </a:r>
            <a:r>
              <a:rPr lang="en-US" sz="2400" dirty="0" smtClean="0"/>
              <a:t>VPN)</a:t>
            </a:r>
          </a:p>
          <a:p>
            <a:pPr algn="just" eaLnBrk="1" hangingPunct="1">
              <a:lnSpc>
                <a:spcPct val="90000"/>
              </a:lnSpc>
              <a:defRPr/>
            </a:pPr>
            <a:r>
              <a:rPr lang="en-US" sz="2400" dirty="0"/>
              <a:t>VPN is allowed to pass through a corporate </a:t>
            </a:r>
            <a:r>
              <a:rPr lang="en-US" sz="2400" dirty="0" smtClean="0"/>
              <a:t>firewall</a:t>
            </a:r>
          </a:p>
          <a:p>
            <a:pPr algn="just" eaLnBrk="1" hangingPunct="1">
              <a:lnSpc>
                <a:spcPct val="90000"/>
              </a:lnSpc>
              <a:defRPr/>
            </a:pPr>
            <a:endParaRPr lang="en-US" sz="2400" dirty="0" smtClean="0"/>
          </a:p>
          <a:p>
            <a:pPr marL="82550" indent="0" algn="just" eaLnBrk="1" hangingPunct="1">
              <a:lnSpc>
                <a:spcPct val="90000"/>
              </a:lnSpc>
              <a:buFont typeface="Wingdings 2" panose="05020102010507070707" pitchFamily="18" charset="2"/>
              <a:buNone/>
              <a:defRPr/>
            </a:pPr>
            <a:r>
              <a:rPr lang="en-US" sz="2400" dirty="0"/>
              <a:t/>
            </a:r>
            <a:br>
              <a:rPr lang="en-US" sz="2400" dirty="0"/>
            </a:br>
            <a:endParaRPr lang="en-US" sz="2400" dirty="0" smtClean="0"/>
          </a:p>
          <a:p>
            <a:pPr marL="82550" indent="0" algn="just" eaLnBrk="1" hangingPunct="1">
              <a:lnSpc>
                <a:spcPct val="90000"/>
              </a:lnSpc>
              <a:buFont typeface="Wingdings 2" panose="05020102010507070707" pitchFamily="18" charset="2"/>
              <a:buNone/>
              <a:defRPr/>
            </a:pPr>
            <a:r>
              <a:rPr lang="en-US" sz="2400" dirty="0"/>
              <a:t/>
            </a:r>
            <a:br>
              <a:rPr lang="en-US" sz="2400" dirty="0"/>
            </a:br>
            <a:r>
              <a:rPr lang="en-US" sz="2400" dirty="0"/>
              <a:t/>
            </a:r>
            <a:br>
              <a:rPr lang="en-US" sz="2400" dirty="0"/>
            </a:br>
            <a:r>
              <a:rPr lang="en-US" sz="2400" dirty="0" smtClean="0"/>
              <a:t/>
            </a:r>
            <a:br>
              <a:rPr lang="en-US" sz="2400" dirty="0" smtClean="0"/>
            </a:br>
            <a:endParaRPr lang="en-US" sz="2400" dirty="0" smtClean="0"/>
          </a:p>
          <a:p>
            <a:pPr algn="just" eaLnBrk="1" hangingPunct="1">
              <a:lnSpc>
                <a:spcPct val="90000"/>
              </a:lnSpc>
              <a:defRPr/>
            </a:pPr>
            <a:endParaRPr lang="en-US" altLang="zh-TW" sz="2400" dirty="0" smtClean="0">
              <a:ea typeface="ＭＳ Ｐゴシック" panose="020B0600070205080204" pitchFamily="34" charset="-128"/>
            </a:endParaRPr>
          </a:p>
          <a:p>
            <a:pPr algn="just" eaLnBrk="1" hangingPunct="1">
              <a:lnSpc>
                <a:spcPct val="90000"/>
              </a:lnSpc>
              <a:defRPr/>
            </a:pPr>
            <a:endParaRPr lang="zh-TW" altLang="en-US" sz="2400" dirty="0" smtClean="0">
              <a:latin typeface="Arial" panose="020B0604020202020204" pitchFamily="34" charset="0"/>
              <a:ea typeface="ＭＳ Ｐゴシック" panose="020B0600070205080204" pitchFamily="34" charset="-128"/>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152525"/>
            <a:ext cx="7848600" cy="558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xfrm>
            <a:off x="1033463" y="188913"/>
            <a:ext cx="7786687"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fontScale="90000"/>
          </a:bodyPr>
          <a:lstStyle/>
          <a:p>
            <a:pPr eaLnBrk="1" hangingPunct="1">
              <a:defRPr/>
            </a:pPr>
            <a:r>
              <a:rPr lang="en-US" sz="3600" dirty="0" smtClean="0">
                <a:effectLst/>
              </a:rPr>
              <a:t/>
            </a:r>
            <a:br>
              <a:rPr lang="en-US" sz="3600" dirty="0" smtClean="0">
                <a:effectLst/>
              </a:rPr>
            </a:br>
            <a:r>
              <a:rPr lang="en-US" sz="3100" dirty="0" smtClean="0">
                <a:effectLst/>
              </a:rPr>
              <a:t>Virtual Private Networks (VPN) and Access Control…</a:t>
            </a:r>
            <a:br>
              <a:rPr lang="en-US" sz="3100" dirty="0" smtClean="0">
                <a:effectLst/>
              </a:rPr>
            </a:br>
            <a:endParaRPr lang="en-US" altLang="zh-TW" sz="4000" dirty="0">
              <a:solidFill>
                <a:schemeClr val="tx2">
                  <a:satMod val="130000"/>
                </a:schemeClr>
              </a:solidFill>
              <a:ea typeface="ＭＳ Ｐゴシック" pitchFamily="34" charset="-128"/>
            </a:endParaRPr>
          </a:p>
        </p:txBody>
      </p:sp>
      <p:sp>
        <p:nvSpPr>
          <p:cNvPr id="98307" name="Rectangle 3"/>
          <p:cNvSpPr>
            <a:spLocks noGrp="1" noChangeArrowheads="1"/>
          </p:cNvSpPr>
          <p:nvPr>
            <p:ph idx="1"/>
          </p:nvPr>
        </p:nvSpPr>
        <p:spPr>
          <a:xfrm>
            <a:off x="1033463" y="1152525"/>
            <a:ext cx="8002587" cy="5805488"/>
          </a:xfrm>
        </p:spPr>
        <p:txBody>
          <a:bodyPr/>
          <a:lstStyle/>
          <a:p>
            <a:pPr algn="just" eaLnBrk="1" hangingPunct="1">
              <a:lnSpc>
                <a:spcPct val="90000"/>
              </a:lnSpc>
            </a:pPr>
            <a:r>
              <a:rPr lang="en-US" altLang="en-US" sz="2300" smtClean="0"/>
              <a:t>Organizational network access control (NAC) is agent-based NAC deployed at each host and central control server. </a:t>
            </a:r>
          </a:p>
          <a:p>
            <a:pPr algn="just" eaLnBrk="1" hangingPunct="1">
              <a:lnSpc>
                <a:spcPct val="90000"/>
              </a:lnSpc>
            </a:pPr>
            <a:r>
              <a:rPr lang="en-US" altLang="en-US" sz="2300" smtClean="0"/>
              <a:t>Only healthy hosts that are certified by their agents can have network access, and security policy enforcement is a main feature of NAC in an enterprise network.</a:t>
            </a:r>
          </a:p>
          <a:p>
            <a:pPr algn="just" eaLnBrk="1" hangingPunct="1">
              <a:lnSpc>
                <a:spcPct val="90000"/>
              </a:lnSpc>
            </a:pPr>
            <a:r>
              <a:rPr lang="en-US" altLang="en-US" sz="2300" smtClean="0"/>
              <a:t>802.11i is used in the data link layer for WiFi or 802.11 WLAN; </a:t>
            </a:r>
          </a:p>
          <a:p>
            <a:pPr algn="just" eaLnBrk="1" hangingPunct="1">
              <a:lnSpc>
                <a:spcPct val="90000"/>
              </a:lnSpc>
            </a:pPr>
            <a:r>
              <a:rPr lang="en-US" altLang="en-US" sz="2300" smtClean="0"/>
              <a:t>organizational access control using</a:t>
            </a:r>
            <a:br>
              <a:rPr lang="en-US" altLang="en-US" sz="2300" smtClean="0"/>
            </a:br>
            <a:r>
              <a:rPr lang="en-US" altLang="en-US" sz="2300" smtClean="0"/>
              <a:t>Active Directory based on Kerberos is used for user access control,</a:t>
            </a:r>
          </a:p>
          <a:p>
            <a:pPr algn="just" eaLnBrk="1" hangingPunct="1">
              <a:lnSpc>
                <a:spcPct val="90000"/>
              </a:lnSpc>
            </a:pPr>
            <a:r>
              <a:rPr lang="en-US" altLang="en-US" sz="2300" smtClean="0"/>
              <a:t>RADIUS/AAA protocol is employed for authentication and 802.1x is placed in layer 2 for WiFi and LAN authentication.</a:t>
            </a:r>
          </a:p>
          <a:p>
            <a:pPr algn="just" eaLnBrk="1" hangingPunct="1">
              <a:lnSpc>
                <a:spcPct val="90000"/>
              </a:lnSpc>
            </a:pPr>
            <a:r>
              <a:rPr lang="en-US" altLang="en-US" sz="2300" smtClean="0"/>
              <a:t>Today’s routers, have IPsec or SSL/TLS VPN functions built right into the unit. </a:t>
            </a:r>
          </a:p>
          <a:p>
            <a:pPr algn="just" eaLnBrk="1" hangingPunct="1">
              <a:lnSpc>
                <a:spcPct val="90000"/>
              </a:lnSpc>
            </a:pPr>
            <a:r>
              <a:rPr lang="en-US" altLang="en-US" sz="2300" smtClean="0"/>
              <a:t>Therefore, one can simply configure the router to perform the functions desired. </a:t>
            </a:r>
            <a:endParaRPr lang="en-US" altLang="zh-TW" sz="2300" smtClean="0">
              <a:ea typeface="ＭＳ Ｐゴシック" panose="020B0600070205080204" pitchFamily="34" charset="-128"/>
            </a:endParaRPr>
          </a:p>
          <a:p>
            <a:pPr algn="just" eaLnBrk="1" hangingPunct="1">
              <a:lnSpc>
                <a:spcPct val="90000"/>
              </a:lnSpc>
            </a:pPr>
            <a:endParaRPr lang="zh-TW" altLang="en-US" sz="2400" smtClean="0">
              <a:latin typeface="Arial" panose="020B0604020202020204" pitchFamily="34" charset="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b="1" dirty="0" smtClean="0">
                <a:effectLst/>
              </a:rPr>
              <a:t/>
            </a:r>
            <a:br>
              <a:rPr lang="en-US" b="1" dirty="0" smtClean="0">
                <a:effectLst/>
              </a:rPr>
            </a:br>
            <a:r>
              <a:rPr lang="en-US" b="1" dirty="0" smtClean="0">
                <a:effectLst/>
              </a:rPr>
              <a:t>Design </a:t>
            </a:r>
            <a:r>
              <a:rPr lang="en-US" b="1" dirty="0">
                <a:effectLst/>
              </a:rPr>
              <a:t>of Security Architecture</a:t>
            </a:r>
            <a:r>
              <a:rPr lang="en-US" dirty="0">
                <a:effectLst/>
              </a:rPr>
              <a:t/>
            </a:r>
            <a:br>
              <a:rPr lang="en-US" dirty="0">
                <a:effectLst/>
              </a:rPr>
            </a:br>
            <a:endParaRPr lang="en-US" dirty="0"/>
          </a:p>
        </p:txBody>
      </p:sp>
      <p:sp>
        <p:nvSpPr>
          <p:cNvPr id="3" name="Content Placeholder 2"/>
          <p:cNvSpPr>
            <a:spLocks noGrp="1"/>
          </p:cNvSpPr>
          <p:nvPr>
            <p:ph idx="1"/>
          </p:nvPr>
        </p:nvSpPr>
        <p:spPr>
          <a:xfrm>
            <a:off x="1116013" y="1436688"/>
            <a:ext cx="7499350" cy="4800600"/>
          </a:xfrm>
        </p:spPr>
        <p:txBody>
          <a:bodyPr/>
          <a:lstStyle/>
          <a:p>
            <a:pPr eaLnBrk="1" hangingPunct="1">
              <a:defRPr/>
            </a:pPr>
            <a:r>
              <a:rPr lang="en-US" sz="2400" b="1" dirty="0"/>
              <a:t>Spheres of </a:t>
            </a:r>
            <a:r>
              <a:rPr lang="en-US" sz="2400" b="1" dirty="0" smtClean="0"/>
              <a:t>Security</a:t>
            </a:r>
            <a:endParaRPr lang="en-US" sz="2400" dirty="0"/>
          </a:p>
          <a:p>
            <a:pPr algn="just" eaLnBrk="1" hangingPunct="1">
              <a:defRPr/>
            </a:pPr>
            <a:r>
              <a:rPr lang="en-US" sz="2400" dirty="0" smtClean="0"/>
              <a:t>the </a:t>
            </a:r>
            <a:r>
              <a:rPr lang="en-US" sz="2400" dirty="0"/>
              <a:t>foundation </a:t>
            </a:r>
            <a:r>
              <a:rPr lang="en-US" sz="2400" dirty="0" smtClean="0"/>
              <a:t>of the </a:t>
            </a:r>
            <a:r>
              <a:rPr lang="en-US" sz="2400" dirty="0"/>
              <a:t>security </a:t>
            </a:r>
            <a:r>
              <a:rPr lang="en-US" sz="2400" dirty="0" smtClean="0"/>
              <a:t>framework. </a:t>
            </a:r>
          </a:p>
          <a:p>
            <a:pPr algn="just" eaLnBrk="1" hangingPunct="1">
              <a:defRPr/>
            </a:pPr>
            <a:r>
              <a:rPr lang="en-US" sz="2400" dirty="0" smtClean="0"/>
              <a:t>Generally </a:t>
            </a:r>
            <a:r>
              <a:rPr lang="en-US" sz="2400" dirty="0"/>
              <a:t>speaking, the spheres </a:t>
            </a:r>
            <a:r>
              <a:rPr lang="en-US" sz="2400" dirty="0" smtClean="0"/>
              <a:t>of security </a:t>
            </a:r>
            <a:r>
              <a:rPr lang="en-US" sz="2400" dirty="0"/>
              <a:t>illustrate how </a:t>
            </a:r>
            <a:r>
              <a:rPr lang="en-US" sz="2400" dirty="0" smtClean="0"/>
              <a:t>information is under </a:t>
            </a:r>
            <a:r>
              <a:rPr lang="en-US" sz="2400" dirty="0"/>
              <a:t>attack from a variety of sources. </a:t>
            </a:r>
            <a:endParaRPr lang="en-US" sz="2400" dirty="0" smtClean="0"/>
          </a:p>
          <a:p>
            <a:pPr algn="just" eaLnBrk="1" hangingPunct="1">
              <a:defRPr/>
            </a:pPr>
            <a:r>
              <a:rPr lang="en-US" sz="2400" dirty="0"/>
              <a:t>Information security is designed and implemented in three layers: </a:t>
            </a:r>
            <a:endParaRPr lang="en-US" sz="2400" dirty="0" smtClean="0"/>
          </a:p>
          <a:p>
            <a:pPr algn="just" eaLnBrk="1" hangingPunct="1">
              <a:defRPr/>
            </a:pPr>
            <a:r>
              <a:rPr lang="en-US" sz="2400" dirty="0" smtClean="0"/>
              <a:t>policies</a:t>
            </a:r>
            <a:r>
              <a:rPr lang="en-US" sz="2400" dirty="0"/>
              <a:t>, people (</a:t>
            </a:r>
            <a:r>
              <a:rPr lang="en-US" sz="2400" dirty="0" smtClean="0"/>
              <a:t>education, training</a:t>
            </a:r>
            <a:r>
              <a:rPr lang="en-US" sz="2400" dirty="0"/>
              <a:t>, and awareness programs), and technology, commonly referred to as PPT. </a:t>
            </a:r>
            <a:endParaRPr lang="en-US" sz="2400" dirty="0" smtClean="0"/>
          </a:p>
          <a:p>
            <a:pPr algn="just" eaLnBrk="1" hangingPunct="1">
              <a:defRPr/>
            </a:pPr>
            <a:r>
              <a:rPr lang="en-US" sz="2400" dirty="0" smtClean="0"/>
              <a:t>Each of the </a:t>
            </a:r>
            <a:r>
              <a:rPr lang="en-US" sz="2400" dirty="0"/>
              <a:t>layers contains controls and safeguards that protect the </a:t>
            </a:r>
            <a:r>
              <a:rPr lang="en-US" sz="2400" dirty="0" smtClean="0"/>
              <a:t>information and information system </a:t>
            </a:r>
            <a:r>
              <a:rPr lang="en-US" sz="2400" dirty="0"/>
              <a:t>assets that </a:t>
            </a:r>
            <a:r>
              <a:rPr lang="en-US" sz="2400" dirty="0" smtClean="0"/>
              <a:t>the organization values</a:t>
            </a:r>
          </a:p>
          <a:p>
            <a:pPr marL="82550" indent="0" algn="just" eaLnBrk="1" hangingPunct="1">
              <a:buFont typeface="Wingdings 2" panose="05020102010507070707" pitchFamily="18" charset="2"/>
              <a:buNone/>
              <a:defRPr/>
            </a:pPr>
            <a:r>
              <a:rPr lang="en-US" dirty="0"/>
              <a:t/>
            </a:r>
            <a:br>
              <a:rPr lang="en-US" dirty="0"/>
            </a:br>
            <a:r>
              <a:rPr lang="en-US" dirty="0"/>
              <a:t/>
            </a:r>
            <a:br>
              <a:rPr lang="en-US" dirty="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436688"/>
            <a:ext cx="7499350" cy="475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b="1" dirty="0" smtClean="0">
                <a:effectLst/>
              </a:rPr>
              <a:t/>
            </a:r>
            <a:br>
              <a:rPr lang="en-US" b="1" dirty="0" smtClean="0">
                <a:effectLst/>
              </a:rPr>
            </a:br>
            <a:r>
              <a:rPr lang="en-US" sz="4000" b="1" dirty="0" smtClean="0">
                <a:effectLst/>
              </a:rPr>
              <a:t>Design </a:t>
            </a:r>
            <a:r>
              <a:rPr lang="en-US" sz="4000" b="1" dirty="0">
                <a:effectLst/>
              </a:rPr>
              <a:t>of Security </a:t>
            </a:r>
            <a:r>
              <a:rPr lang="en-US" sz="4000" b="1" dirty="0" smtClean="0">
                <a:effectLst/>
              </a:rPr>
              <a:t>Architecture …</a:t>
            </a:r>
            <a:r>
              <a:rPr lang="en-US" dirty="0">
                <a:effectLst/>
              </a:rPr>
              <a:t/>
            </a:r>
            <a:br>
              <a:rPr lang="en-US" dirty="0">
                <a:effectLst/>
              </a:rPr>
            </a:br>
            <a:endParaRPr lang="en-US" dirty="0"/>
          </a:p>
        </p:txBody>
      </p:sp>
      <p:sp>
        <p:nvSpPr>
          <p:cNvPr id="3" name="Content Placeholder 2"/>
          <p:cNvSpPr>
            <a:spLocks noGrp="1"/>
          </p:cNvSpPr>
          <p:nvPr>
            <p:ph idx="1"/>
          </p:nvPr>
        </p:nvSpPr>
        <p:spPr>
          <a:xfrm>
            <a:off x="1116013" y="1436688"/>
            <a:ext cx="7499350" cy="4800600"/>
          </a:xfrm>
        </p:spPr>
        <p:txBody>
          <a:bodyPr/>
          <a:lstStyle/>
          <a:p>
            <a:pPr algn="just" eaLnBrk="1" hangingPunct="1">
              <a:defRPr/>
            </a:pPr>
            <a:r>
              <a:rPr lang="en-US" sz="2400" b="1" dirty="0"/>
              <a:t>Levels of Controls </a:t>
            </a:r>
            <a:endParaRPr lang="en-US" sz="2400" b="1" dirty="0" smtClean="0"/>
          </a:p>
          <a:p>
            <a:pPr algn="just" eaLnBrk="1" hangingPunct="1">
              <a:defRPr/>
            </a:pPr>
            <a:r>
              <a:rPr lang="en-US" sz="2400" dirty="0" smtClean="0"/>
              <a:t>Information </a:t>
            </a:r>
            <a:r>
              <a:rPr lang="en-US" sz="2400" dirty="0"/>
              <a:t>security safeguards provide three levels of control: </a:t>
            </a:r>
            <a:r>
              <a:rPr lang="en-US" sz="2400" b="1" dirty="0"/>
              <a:t>managerial</a:t>
            </a:r>
            <a:r>
              <a:rPr lang="en-US" sz="2400" dirty="0"/>
              <a:t>, </a:t>
            </a:r>
            <a:r>
              <a:rPr lang="en-US" sz="2400" b="1" dirty="0"/>
              <a:t>operational</a:t>
            </a:r>
            <a:r>
              <a:rPr lang="en-US" sz="2400" dirty="0"/>
              <a:t>, and </a:t>
            </a:r>
            <a:r>
              <a:rPr lang="en-US" sz="2400" b="1" dirty="0" smtClean="0"/>
              <a:t>technical</a:t>
            </a:r>
            <a:r>
              <a:rPr lang="en-US" sz="2400" dirty="0" smtClean="0"/>
              <a:t>.</a:t>
            </a:r>
          </a:p>
          <a:p>
            <a:pPr algn="just" eaLnBrk="1" hangingPunct="1">
              <a:defRPr/>
            </a:pPr>
            <a:r>
              <a:rPr lang="en-US" sz="2400" b="1" dirty="0" smtClean="0"/>
              <a:t>Managerial </a:t>
            </a:r>
            <a:r>
              <a:rPr lang="en-US" sz="2400" b="1" dirty="0"/>
              <a:t>controls </a:t>
            </a:r>
            <a:r>
              <a:rPr lang="en-US" sz="2400" dirty="0"/>
              <a:t>are security processes that are </a:t>
            </a:r>
            <a:r>
              <a:rPr lang="en-US" sz="2400" dirty="0" smtClean="0"/>
              <a:t>designed by </a:t>
            </a:r>
            <a:r>
              <a:rPr lang="en-US" sz="2400" dirty="0"/>
              <a:t>strategic planners and implemented by the security administration of the organization. </a:t>
            </a:r>
            <a:endParaRPr lang="en-US" sz="2400" dirty="0" smtClean="0"/>
          </a:p>
          <a:p>
            <a:pPr algn="just" eaLnBrk="1" hangingPunct="1">
              <a:defRPr/>
            </a:pPr>
            <a:r>
              <a:rPr lang="en-US" sz="2400" dirty="0" smtClean="0"/>
              <a:t>Management </a:t>
            </a:r>
            <a:r>
              <a:rPr lang="en-US" sz="2400" dirty="0"/>
              <a:t>controls set the direction and scope of the security process and provide </a:t>
            </a:r>
            <a:r>
              <a:rPr lang="en-US" sz="2400" dirty="0" smtClean="0"/>
              <a:t>detailed instructions </a:t>
            </a:r>
            <a:r>
              <a:rPr lang="en-US" sz="2400" dirty="0"/>
              <a:t>for its conduct, </a:t>
            </a:r>
            <a:endParaRPr lang="en-US" sz="2400" dirty="0" smtClean="0"/>
          </a:p>
          <a:p>
            <a:pPr algn="just" eaLnBrk="1" hangingPunct="1">
              <a:defRPr/>
            </a:pPr>
            <a:r>
              <a:rPr lang="en-US" sz="2400" dirty="0" smtClean="0"/>
              <a:t>It also describe </a:t>
            </a:r>
            <a:r>
              <a:rPr lang="en-US" sz="2400" dirty="0"/>
              <a:t>the necessity and scope of </a:t>
            </a:r>
            <a:r>
              <a:rPr lang="en-US" sz="2400" dirty="0" smtClean="0"/>
              <a:t>legal compliance</a:t>
            </a:r>
            <a:r>
              <a:rPr lang="en-US" sz="2400" dirty="0"/>
              <a:t>, and set guidelines for the maintenance </a:t>
            </a:r>
            <a:r>
              <a:rPr lang="en-US" sz="2400" dirty="0" smtClean="0"/>
              <a:t>of the </a:t>
            </a:r>
            <a:r>
              <a:rPr lang="en-US" sz="2400" dirty="0"/>
              <a:t>entire security life cycle</a:t>
            </a:r>
            <a:r>
              <a:rPr lang="en-US" sz="2400" dirty="0" smtClean="0"/>
              <a:t>.</a:t>
            </a:r>
          </a:p>
          <a:p>
            <a:pPr marL="82550" indent="0" algn="just" eaLnBrk="1" hangingPunct="1">
              <a:buFont typeface="Wingdings 2" panose="05020102010507070707" pitchFamily="18" charset="2"/>
              <a:buNone/>
              <a:defRPr/>
            </a:pPr>
            <a:r>
              <a:rPr lang="en-US" sz="2400" dirty="0"/>
              <a:t/>
            </a:r>
            <a:br>
              <a:rPr lang="en-US" sz="2400" dirty="0"/>
            </a:b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b="1" dirty="0" smtClean="0">
                <a:effectLst/>
              </a:rPr>
              <a:t/>
            </a:r>
            <a:br>
              <a:rPr lang="en-US" b="1" dirty="0" smtClean="0">
                <a:effectLst/>
              </a:rPr>
            </a:br>
            <a:r>
              <a:rPr lang="en-US" sz="4000" b="1" dirty="0" smtClean="0">
                <a:effectLst/>
              </a:rPr>
              <a:t>Design </a:t>
            </a:r>
            <a:r>
              <a:rPr lang="en-US" sz="4000" b="1" dirty="0">
                <a:effectLst/>
              </a:rPr>
              <a:t>of Security </a:t>
            </a:r>
            <a:r>
              <a:rPr lang="en-US" sz="4000" b="1" dirty="0" smtClean="0">
                <a:effectLst/>
              </a:rPr>
              <a:t>Architecture …</a:t>
            </a:r>
            <a:r>
              <a:rPr lang="en-US" dirty="0">
                <a:effectLst/>
              </a:rPr>
              <a:t/>
            </a:r>
            <a:br>
              <a:rPr lang="en-US" dirty="0">
                <a:effectLst/>
              </a:rPr>
            </a:br>
            <a:endParaRPr lang="en-US" dirty="0"/>
          </a:p>
        </p:txBody>
      </p:sp>
      <p:sp>
        <p:nvSpPr>
          <p:cNvPr id="3" name="Content Placeholder 2"/>
          <p:cNvSpPr>
            <a:spLocks noGrp="1"/>
          </p:cNvSpPr>
          <p:nvPr>
            <p:ph idx="1"/>
          </p:nvPr>
        </p:nvSpPr>
        <p:spPr>
          <a:xfrm>
            <a:off x="1116013" y="1436688"/>
            <a:ext cx="7499350" cy="4800600"/>
          </a:xfrm>
        </p:spPr>
        <p:txBody>
          <a:bodyPr/>
          <a:lstStyle/>
          <a:p>
            <a:pPr algn="just" eaLnBrk="1" hangingPunct="1">
              <a:defRPr/>
            </a:pPr>
            <a:r>
              <a:rPr lang="en-US" sz="2400" b="1" dirty="0"/>
              <a:t>Operational controls </a:t>
            </a:r>
            <a:r>
              <a:rPr lang="en-US" sz="2400" dirty="0"/>
              <a:t>are management and lower-level planning functions that deal with the</a:t>
            </a:r>
            <a:br>
              <a:rPr lang="en-US" sz="2400" dirty="0"/>
            </a:br>
            <a:r>
              <a:rPr lang="en-US" sz="2400" dirty="0"/>
              <a:t>operational functionality of security in the organization, such as </a:t>
            </a:r>
            <a:endParaRPr lang="en-US" sz="2400" dirty="0" smtClean="0"/>
          </a:p>
          <a:p>
            <a:pPr algn="just" eaLnBrk="1" hangingPunct="1">
              <a:defRPr/>
            </a:pPr>
            <a:r>
              <a:rPr lang="en-US" sz="2400" dirty="0" smtClean="0"/>
              <a:t>disaster </a:t>
            </a:r>
            <a:r>
              <a:rPr lang="en-US" sz="2400" dirty="0"/>
              <a:t>recovery and incident response planning. </a:t>
            </a:r>
            <a:endParaRPr lang="en-US" sz="2400" dirty="0" smtClean="0"/>
          </a:p>
          <a:p>
            <a:pPr algn="just" eaLnBrk="1" hangingPunct="1">
              <a:defRPr/>
            </a:pPr>
            <a:r>
              <a:rPr lang="en-US" sz="2400" dirty="0" smtClean="0"/>
              <a:t>Operational </a:t>
            </a:r>
            <a:r>
              <a:rPr lang="en-US" sz="2400" dirty="0"/>
              <a:t>controls address personnel security, </a:t>
            </a:r>
            <a:r>
              <a:rPr lang="en-US" sz="2400" dirty="0" smtClean="0"/>
              <a:t>physical security, and </a:t>
            </a:r>
            <a:r>
              <a:rPr lang="en-US" sz="2400" dirty="0"/>
              <a:t>the protection of production inputs and outputs. </a:t>
            </a:r>
            <a:endParaRPr lang="en-US" sz="2400" dirty="0" smtClean="0"/>
          </a:p>
          <a:p>
            <a:pPr algn="just" eaLnBrk="1" hangingPunct="1">
              <a:defRPr/>
            </a:pPr>
            <a:r>
              <a:rPr lang="en-US" sz="2400" dirty="0" smtClean="0"/>
              <a:t>In </a:t>
            </a:r>
            <a:r>
              <a:rPr lang="en-US" sz="2400" dirty="0"/>
              <a:t>addition, operational </a:t>
            </a:r>
            <a:r>
              <a:rPr lang="en-US" sz="2400" dirty="0" smtClean="0"/>
              <a:t>controls guide </a:t>
            </a:r>
            <a:r>
              <a:rPr lang="en-US" sz="2400" dirty="0"/>
              <a:t>the development of education, training, and awareness programs for users, administrators, and management. </a:t>
            </a:r>
            <a:endParaRPr lang="en-US" sz="2400" dirty="0" smtClean="0"/>
          </a:p>
          <a:p>
            <a:pPr algn="just" eaLnBrk="1" hangingPunct="1">
              <a:defRPr/>
            </a:pPr>
            <a:r>
              <a:rPr lang="en-US" sz="2400" dirty="0" smtClean="0"/>
              <a:t>Finally</a:t>
            </a:r>
            <a:r>
              <a:rPr lang="en-US" sz="2400" dirty="0"/>
              <a:t>, they address hardware and software </a:t>
            </a:r>
            <a:r>
              <a:rPr lang="en-US" sz="2400" dirty="0" smtClean="0"/>
              <a:t>systems maintenance</a:t>
            </a:r>
            <a:r>
              <a:rPr lang="en-US" sz="2400" dirty="0"/>
              <a:t> </a:t>
            </a:r>
            <a:r>
              <a:rPr lang="en-US" sz="2400" dirty="0" smtClean="0"/>
              <a:t>and </a:t>
            </a:r>
            <a:r>
              <a:rPr lang="en-US" sz="2400" dirty="0"/>
              <a:t>the integrity of data</a:t>
            </a:r>
            <a:r>
              <a:rPr lang="en-US" sz="2400" dirty="0" smtClean="0"/>
              <a:t>.</a:t>
            </a:r>
          </a:p>
          <a:p>
            <a:pPr marL="82550" indent="0" algn="just" eaLnBrk="1" hangingPunct="1">
              <a:buFont typeface="Wingdings 2" panose="05020102010507070707" pitchFamily="18" charset="2"/>
              <a:buNone/>
              <a:defRPr/>
            </a:pPr>
            <a:r>
              <a:rPr lang="en-US" sz="2400" dirty="0"/>
              <a:t/>
            </a:r>
            <a:br>
              <a:rPr lang="en-US" sz="2400" dirty="0"/>
            </a:br>
            <a:r>
              <a:rPr lang="en-US" sz="2400" dirty="0"/>
              <a:t/>
            </a:r>
            <a:br>
              <a:rPr lang="en-US" sz="2400" dirty="0"/>
            </a:b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pPr eaLnBrk="1" fontAlgn="auto" hangingPunct="1">
              <a:spcAft>
                <a:spcPts val="0"/>
              </a:spcAft>
              <a:defRPr/>
            </a:pPr>
            <a:r>
              <a:rPr lang="en-US" altLang="en-US" dirty="0">
                <a:solidFill>
                  <a:schemeClr val="tx2">
                    <a:satMod val="130000"/>
                  </a:schemeClr>
                </a:solidFill>
                <a:ea typeface="ＭＳ Ｐゴシック" pitchFamily="34" charset="-128"/>
              </a:rPr>
              <a:t/>
            </a:r>
            <a:br>
              <a:rPr lang="en-US" altLang="en-US" dirty="0">
                <a:solidFill>
                  <a:schemeClr val="tx2">
                    <a:satMod val="130000"/>
                  </a:schemeClr>
                </a:solidFill>
                <a:ea typeface="ＭＳ Ｐゴシック" pitchFamily="34" charset="-128"/>
              </a:rPr>
            </a:br>
            <a:r>
              <a:rPr lang="en-US" altLang="en-US" dirty="0" smtClean="0">
                <a:solidFill>
                  <a:schemeClr val="tx2">
                    <a:satMod val="130000"/>
                  </a:schemeClr>
                </a:solidFill>
                <a:ea typeface="ＭＳ Ｐゴシック" pitchFamily="34" charset="-128"/>
              </a:rPr>
              <a:t> </a:t>
            </a:r>
            <a:r>
              <a:rPr lang="en-US" dirty="0">
                <a:solidFill>
                  <a:schemeClr val="tx2">
                    <a:satMod val="130000"/>
                  </a:schemeClr>
                </a:solidFill>
                <a:ea typeface="ＭＳ Ｐゴシック" pitchFamily="34" charset="-128"/>
              </a:rPr>
              <a:t>A Definition of Computer Security</a:t>
            </a:r>
            <a:r>
              <a:rPr lang="en-US" dirty="0">
                <a:effectLst/>
              </a:rPr>
              <a:t/>
            </a:r>
            <a:br>
              <a:rPr lang="en-US" dirty="0">
                <a:effectLst/>
              </a:rPr>
            </a:br>
            <a:endParaRPr lang="en-AU" altLang="zh-TW" dirty="0" smtClean="0">
              <a:solidFill>
                <a:schemeClr val="tx2">
                  <a:satMod val="130000"/>
                </a:schemeClr>
              </a:solidFill>
              <a:ea typeface="ＭＳ Ｐゴシック" pitchFamily="34" charset="-128"/>
            </a:endParaRPr>
          </a:p>
        </p:txBody>
      </p:sp>
      <p:sp>
        <p:nvSpPr>
          <p:cNvPr id="29699" name="Rectangle 3"/>
          <p:cNvSpPr>
            <a:spLocks noGrp="1" noChangeArrowheads="1"/>
          </p:cNvSpPr>
          <p:nvPr>
            <p:ph idx="1"/>
          </p:nvPr>
        </p:nvSpPr>
        <p:spPr>
          <a:xfrm>
            <a:off x="914400" y="1417638"/>
            <a:ext cx="8229600" cy="4953000"/>
          </a:xfrm>
        </p:spPr>
        <p:txBody>
          <a:bodyPr>
            <a:normAutofit fontScale="85000" lnSpcReduction="20000"/>
          </a:bodyPr>
          <a:lstStyle/>
          <a:p>
            <a:pPr marL="365760" indent="-283464" algn="just" eaLnBrk="1" fontAlgn="auto" hangingPunct="1">
              <a:spcAft>
                <a:spcPts val="0"/>
              </a:spcAft>
              <a:buFont typeface="Wingdings 2"/>
              <a:buChar char=""/>
              <a:defRPr/>
            </a:pPr>
            <a:r>
              <a:rPr lang="en-US" b="1" dirty="0"/>
              <a:t>security </a:t>
            </a:r>
            <a:r>
              <a:rPr lang="en-US" dirty="0"/>
              <a:t>is “the quality or state of being secure—to be free from danger</a:t>
            </a:r>
            <a:r>
              <a:rPr lang="en-US" dirty="0" smtClean="0"/>
              <a:t>.</a:t>
            </a:r>
          </a:p>
          <a:p>
            <a:pPr marL="365760" indent="-283464" algn="just" eaLnBrk="1" fontAlgn="auto" hangingPunct="1">
              <a:spcAft>
                <a:spcPts val="0"/>
              </a:spcAft>
              <a:buFont typeface="Wingdings 2"/>
              <a:buChar char=""/>
              <a:defRPr/>
            </a:pPr>
            <a:r>
              <a:rPr lang="en-US" dirty="0" smtClean="0"/>
              <a:t>The protection </a:t>
            </a:r>
            <a:r>
              <a:rPr lang="en-US" dirty="0"/>
              <a:t>of information and its critical elements, including the systems and hardware </a:t>
            </a:r>
            <a:r>
              <a:rPr lang="en-US" dirty="0" smtClean="0"/>
              <a:t>that use</a:t>
            </a:r>
            <a:r>
              <a:rPr lang="en-US" dirty="0"/>
              <a:t>, store, and transmit that information</a:t>
            </a:r>
            <a:endParaRPr lang="en-US" altLang="zh-TW" dirty="0" smtClean="0">
              <a:ea typeface="ＭＳ Ｐゴシック" pitchFamily="34" charset="-128"/>
            </a:endParaRPr>
          </a:p>
          <a:p>
            <a:pPr marL="365760" indent="-283464" algn="just" eaLnBrk="1" fontAlgn="auto" hangingPunct="1">
              <a:spcAft>
                <a:spcPts val="0"/>
              </a:spcAft>
              <a:buFont typeface="Wingdings 2"/>
              <a:buChar char=""/>
              <a:defRPr/>
            </a:pPr>
            <a:r>
              <a:rPr lang="en-US" altLang="zh-TW" dirty="0" smtClean="0">
                <a:ea typeface="ＭＳ Ｐゴシック" pitchFamily="34" charset="-128"/>
              </a:rPr>
              <a:t>T</a:t>
            </a:r>
            <a:r>
              <a:rPr lang="en-US" altLang="en-US" dirty="0" smtClean="0">
                <a:ea typeface="ＭＳ Ｐゴシック" pitchFamily="34" charset="-128"/>
              </a:rPr>
              <a:t>he protection afforded to an automated information system in order to attain the applicable objectives of preserving the </a:t>
            </a:r>
            <a:r>
              <a:rPr lang="en-US" altLang="en-US" dirty="0" smtClean="0">
                <a:solidFill>
                  <a:srgbClr val="FF0000"/>
                </a:solidFill>
                <a:ea typeface="ＭＳ Ｐゴシック" pitchFamily="34" charset="-128"/>
              </a:rPr>
              <a:t>integrity</a:t>
            </a:r>
            <a:r>
              <a:rPr lang="en-US" altLang="en-US" dirty="0" smtClean="0">
                <a:ea typeface="ＭＳ Ｐゴシック" pitchFamily="34" charset="-128"/>
              </a:rPr>
              <a:t>, </a:t>
            </a:r>
            <a:r>
              <a:rPr lang="en-US" altLang="en-US" dirty="0" smtClean="0">
                <a:solidFill>
                  <a:srgbClr val="FF0000"/>
                </a:solidFill>
                <a:ea typeface="ＭＳ Ｐゴシック" pitchFamily="34" charset="-128"/>
              </a:rPr>
              <a:t>availability </a:t>
            </a:r>
            <a:r>
              <a:rPr lang="en-US" altLang="en-US" dirty="0" smtClean="0">
                <a:ea typeface="ＭＳ Ｐゴシック" pitchFamily="34" charset="-128"/>
              </a:rPr>
              <a:t>and </a:t>
            </a:r>
            <a:r>
              <a:rPr lang="en-US" altLang="en-US" dirty="0" smtClean="0">
                <a:solidFill>
                  <a:srgbClr val="FF0000"/>
                </a:solidFill>
                <a:ea typeface="ＭＳ Ｐゴシック" pitchFamily="34" charset="-128"/>
              </a:rPr>
              <a:t>confidentiality </a:t>
            </a:r>
            <a:r>
              <a:rPr lang="en-US" altLang="en-US" dirty="0" smtClean="0">
                <a:ea typeface="ＭＳ Ｐゴシック" pitchFamily="34" charset="-128"/>
              </a:rPr>
              <a:t>of information system resources (includes hardware, software, firmware, information/data, and telecommunications)</a:t>
            </a:r>
          </a:p>
          <a:p>
            <a:pPr marL="365760" indent="-283464" algn="just" eaLnBrk="1" fontAlgn="auto" hangingPunct="1">
              <a:spcAft>
                <a:spcPts val="0"/>
              </a:spcAft>
              <a:buFont typeface="Wingdings 2"/>
              <a:buChar char=""/>
              <a:defRPr/>
            </a:pPr>
            <a:r>
              <a:rPr lang="en-US" dirty="0" smtClean="0"/>
              <a:t>Organizations must enforce multiple </a:t>
            </a:r>
            <a:r>
              <a:rPr lang="en-US" dirty="0"/>
              <a:t>layers of security</a:t>
            </a:r>
            <a:endParaRPr lang="en-US" dirty="0" smtClean="0"/>
          </a:p>
          <a:p>
            <a:pPr marL="640080" lvl="1" indent="-237744" algn="just" eaLnBrk="1" fontAlgn="auto" hangingPunct="1">
              <a:spcAft>
                <a:spcPts val="0"/>
              </a:spcAft>
              <a:buFont typeface="Verdana"/>
              <a:buChar char="◦"/>
              <a:defRPr/>
            </a:pPr>
            <a:r>
              <a:rPr lang="en-US" dirty="0" smtClean="0"/>
              <a:t>Physical, personnel, operational, communication, network, and information security</a:t>
            </a:r>
            <a:endParaRPr lang="en-AU" altLang="zh-TW" dirty="0" smtClean="0">
              <a:solidFill>
                <a:schemeClr val="bg2"/>
              </a:solidFill>
              <a:ea typeface="ＭＳ Ｐゴシック" pitchFamily="34" charset="-128"/>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b="1" dirty="0" smtClean="0">
                <a:effectLst/>
              </a:rPr>
              <a:t/>
            </a:r>
            <a:br>
              <a:rPr lang="en-US" b="1" dirty="0" smtClean="0">
                <a:effectLst/>
              </a:rPr>
            </a:br>
            <a:r>
              <a:rPr lang="en-US" sz="4000" b="1" dirty="0" smtClean="0">
                <a:effectLst/>
              </a:rPr>
              <a:t>Design </a:t>
            </a:r>
            <a:r>
              <a:rPr lang="en-US" sz="4000" b="1" dirty="0">
                <a:effectLst/>
              </a:rPr>
              <a:t>of Security </a:t>
            </a:r>
            <a:r>
              <a:rPr lang="en-US" sz="4000" b="1" dirty="0" smtClean="0">
                <a:effectLst/>
              </a:rPr>
              <a:t>Architecture …</a:t>
            </a:r>
            <a:r>
              <a:rPr lang="en-US" dirty="0">
                <a:effectLst/>
              </a:rPr>
              <a:t/>
            </a:r>
            <a:br>
              <a:rPr lang="en-US" dirty="0">
                <a:effectLst/>
              </a:rPr>
            </a:br>
            <a:endParaRPr lang="en-US" dirty="0"/>
          </a:p>
        </p:txBody>
      </p:sp>
      <p:sp>
        <p:nvSpPr>
          <p:cNvPr id="3" name="Content Placeholder 2"/>
          <p:cNvSpPr>
            <a:spLocks noGrp="1"/>
          </p:cNvSpPr>
          <p:nvPr>
            <p:ph idx="1"/>
          </p:nvPr>
        </p:nvSpPr>
        <p:spPr>
          <a:xfrm>
            <a:off x="1116013" y="1436688"/>
            <a:ext cx="7499350" cy="4800600"/>
          </a:xfrm>
        </p:spPr>
        <p:txBody>
          <a:bodyPr/>
          <a:lstStyle/>
          <a:p>
            <a:pPr algn="just" eaLnBrk="1" hangingPunct="1">
              <a:defRPr/>
            </a:pPr>
            <a:r>
              <a:rPr lang="en-US" sz="2400" b="1" dirty="0"/>
              <a:t>Technical controls </a:t>
            </a:r>
            <a:r>
              <a:rPr lang="en-US" sz="2400" dirty="0"/>
              <a:t>are the tactical and technical implementations of security in the organization. </a:t>
            </a:r>
            <a:endParaRPr lang="en-US" sz="2400" dirty="0" smtClean="0"/>
          </a:p>
          <a:p>
            <a:pPr algn="just" eaLnBrk="1" hangingPunct="1">
              <a:defRPr/>
            </a:pPr>
            <a:r>
              <a:rPr lang="en-US" sz="2400" dirty="0" smtClean="0"/>
              <a:t>Technical </a:t>
            </a:r>
            <a:r>
              <a:rPr lang="en-US" sz="2400" dirty="0"/>
              <a:t>controls are the components put</a:t>
            </a:r>
            <a:br>
              <a:rPr lang="en-US" sz="2400" dirty="0"/>
            </a:br>
            <a:r>
              <a:rPr lang="en-US" sz="2400" dirty="0"/>
              <a:t>in place to protect an organization’s information </a:t>
            </a:r>
            <a:r>
              <a:rPr lang="en-US" sz="2400" dirty="0" smtClean="0"/>
              <a:t>assets.</a:t>
            </a:r>
          </a:p>
          <a:p>
            <a:pPr algn="just" eaLnBrk="1" hangingPunct="1">
              <a:defRPr/>
            </a:pPr>
            <a:r>
              <a:rPr lang="en-US" sz="2400" dirty="0" smtClean="0"/>
              <a:t>They </a:t>
            </a:r>
            <a:r>
              <a:rPr lang="en-US" sz="2400" dirty="0"/>
              <a:t>include logical access </a:t>
            </a:r>
            <a:r>
              <a:rPr lang="en-US" sz="2400" dirty="0" smtClean="0"/>
              <a:t>controls, such </a:t>
            </a:r>
            <a:r>
              <a:rPr lang="en-US" sz="2400" dirty="0"/>
              <a:t>as </a:t>
            </a:r>
            <a:endParaRPr lang="en-US" sz="2400" dirty="0" smtClean="0"/>
          </a:p>
          <a:p>
            <a:pPr algn="just" eaLnBrk="1" hangingPunct="1">
              <a:defRPr/>
            </a:pPr>
            <a:r>
              <a:rPr lang="en-US" sz="2400" dirty="0" smtClean="0"/>
              <a:t>identification</a:t>
            </a:r>
            <a:r>
              <a:rPr lang="en-US" sz="2400" dirty="0"/>
              <a:t>, authentication, </a:t>
            </a:r>
            <a:r>
              <a:rPr lang="en-US" sz="2400" dirty="0" smtClean="0"/>
              <a:t>authorization, accountability </a:t>
            </a:r>
            <a:r>
              <a:rPr lang="en-US" sz="2400" dirty="0"/>
              <a:t>(including audit trails</a:t>
            </a:r>
            <a:r>
              <a:rPr lang="en-US" sz="2400" dirty="0" smtClean="0"/>
              <a:t>), cryptography</a:t>
            </a:r>
            <a:r>
              <a:rPr lang="en-US" sz="2400" dirty="0"/>
              <a:t>, </a:t>
            </a:r>
            <a:r>
              <a:rPr lang="en-US" sz="2400" dirty="0" smtClean="0"/>
              <a:t>and the </a:t>
            </a:r>
            <a:r>
              <a:rPr lang="en-US" sz="2400" dirty="0"/>
              <a:t>classification of assets and users</a:t>
            </a:r>
            <a:r>
              <a:rPr lang="en-US" sz="2400" dirty="0" smtClean="0"/>
              <a:t>.</a:t>
            </a:r>
          </a:p>
          <a:p>
            <a:pPr marL="82550" indent="0" algn="just" eaLnBrk="1" hangingPunct="1">
              <a:buFont typeface="Wingdings 2" panose="05020102010507070707" pitchFamily="18" charset="2"/>
              <a:buNone/>
              <a:defRPr/>
            </a:pPr>
            <a:r>
              <a:rPr lang="en-US" sz="2400" dirty="0"/>
              <a:t/>
            </a:r>
            <a:br>
              <a:rPr lang="en-US" sz="2400" dirty="0"/>
            </a:b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b="1" dirty="0" smtClean="0">
                <a:effectLst/>
              </a:rPr>
              <a:t/>
            </a:r>
            <a:br>
              <a:rPr lang="en-US" b="1" dirty="0" smtClean="0">
                <a:effectLst/>
              </a:rPr>
            </a:br>
            <a:r>
              <a:rPr lang="en-US" sz="4000" b="1" dirty="0" smtClean="0">
                <a:effectLst/>
              </a:rPr>
              <a:t>Design </a:t>
            </a:r>
            <a:r>
              <a:rPr lang="en-US" sz="4000" b="1" dirty="0">
                <a:effectLst/>
              </a:rPr>
              <a:t>of Security </a:t>
            </a:r>
            <a:r>
              <a:rPr lang="en-US" sz="4000" b="1" dirty="0" smtClean="0">
                <a:effectLst/>
              </a:rPr>
              <a:t>Architecture …</a:t>
            </a:r>
            <a:r>
              <a:rPr lang="en-US" dirty="0">
                <a:effectLst/>
              </a:rPr>
              <a:t/>
            </a:r>
            <a:br>
              <a:rPr lang="en-US" dirty="0">
                <a:effectLst/>
              </a:rPr>
            </a:br>
            <a:endParaRPr lang="en-US" dirty="0"/>
          </a:p>
        </p:txBody>
      </p:sp>
      <p:sp>
        <p:nvSpPr>
          <p:cNvPr id="3" name="Content Placeholder 2"/>
          <p:cNvSpPr>
            <a:spLocks noGrp="1"/>
          </p:cNvSpPr>
          <p:nvPr>
            <p:ph idx="1"/>
          </p:nvPr>
        </p:nvSpPr>
        <p:spPr>
          <a:xfrm>
            <a:off x="1116013" y="1436688"/>
            <a:ext cx="7499350" cy="4800600"/>
          </a:xfrm>
        </p:spPr>
        <p:txBody>
          <a:bodyPr/>
          <a:lstStyle/>
          <a:p>
            <a:pPr algn="just" eaLnBrk="1" hangingPunct="1">
              <a:defRPr/>
            </a:pPr>
            <a:r>
              <a:rPr lang="en-US" sz="2000" b="1" dirty="0"/>
              <a:t>Defense in Depth </a:t>
            </a:r>
            <a:endParaRPr lang="en-US" sz="2000" b="1" dirty="0" smtClean="0"/>
          </a:p>
          <a:p>
            <a:pPr algn="just" eaLnBrk="1" hangingPunct="1">
              <a:defRPr/>
            </a:pPr>
            <a:r>
              <a:rPr lang="en-US" sz="2000" dirty="0" smtClean="0"/>
              <a:t>One </a:t>
            </a:r>
            <a:r>
              <a:rPr lang="en-US" sz="2000" dirty="0"/>
              <a:t>of the basic tenets of security architectures is the layered implementation of security. </a:t>
            </a:r>
            <a:endParaRPr lang="en-US" sz="2000" dirty="0" smtClean="0"/>
          </a:p>
          <a:p>
            <a:pPr algn="just" eaLnBrk="1" hangingPunct="1">
              <a:defRPr/>
            </a:pPr>
            <a:r>
              <a:rPr lang="en-US" sz="2000" dirty="0" smtClean="0"/>
              <a:t>This </a:t>
            </a:r>
            <a:r>
              <a:rPr lang="en-US" sz="2000" dirty="0"/>
              <a:t>layered approach is called </a:t>
            </a:r>
            <a:r>
              <a:rPr lang="en-US" sz="2000" b="1" dirty="0"/>
              <a:t>defense in depth</a:t>
            </a:r>
            <a:r>
              <a:rPr lang="en-US" sz="2000" dirty="0"/>
              <a:t>. </a:t>
            </a:r>
            <a:endParaRPr lang="en-US" sz="2000" dirty="0" smtClean="0"/>
          </a:p>
          <a:p>
            <a:pPr algn="just" eaLnBrk="1" hangingPunct="1">
              <a:defRPr/>
            </a:pPr>
            <a:r>
              <a:rPr lang="en-US" sz="2000" dirty="0" smtClean="0"/>
              <a:t>To </a:t>
            </a:r>
            <a:r>
              <a:rPr lang="en-US" sz="2000" dirty="0"/>
              <a:t>achieve </a:t>
            </a:r>
            <a:r>
              <a:rPr lang="en-US" sz="2000" dirty="0" smtClean="0"/>
              <a:t>defense in </a:t>
            </a:r>
            <a:r>
              <a:rPr lang="en-US" sz="2000" dirty="0"/>
              <a:t>depth, an organization must establish multiple layers of security controls </a:t>
            </a:r>
            <a:r>
              <a:rPr lang="en-US" sz="2000" dirty="0" smtClean="0"/>
              <a:t>and safeguards, </a:t>
            </a:r>
          </a:p>
          <a:p>
            <a:pPr algn="just" eaLnBrk="1" hangingPunct="1">
              <a:defRPr/>
            </a:pPr>
            <a:r>
              <a:rPr lang="en-US" sz="2000" dirty="0" smtClean="0"/>
              <a:t>which </a:t>
            </a:r>
            <a:r>
              <a:rPr lang="en-US" sz="2000" dirty="0"/>
              <a:t>can be organized into policy, training and education, and technology, </a:t>
            </a:r>
            <a:endParaRPr lang="en-US" sz="2000" dirty="0" smtClean="0"/>
          </a:p>
          <a:p>
            <a:pPr algn="just" eaLnBrk="1" hangingPunct="1">
              <a:defRPr/>
            </a:pPr>
            <a:r>
              <a:rPr lang="en-US" sz="2000" dirty="0" smtClean="0"/>
              <a:t>Implementing </a:t>
            </a:r>
            <a:r>
              <a:rPr lang="en-US" sz="2000" dirty="0"/>
              <a:t>multiple types of technology</a:t>
            </a:r>
            <a:br>
              <a:rPr lang="en-US" sz="2000" dirty="0"/>
            </a:br>
            <a:r>
              <a:rPr lang="en-US" sz="2000" dirty="0"/>
              <a:t>and thereby precluding that the failure of one system will compromise the security of information is referred to as </a:t>
            </a:r>
            <a:r>
              <a:rPr lang="en-US" sz="2000" b="1" dirty="0"/>
              <a:t>redundancy</a:t>
            </a:r>
            <a:r>
              <a:rPr lang="en-US" sz="2000" dirty="0" smtClean="0"/>
              <a:t>. </a:t>
            </a:r>
          </a:p>
          <a:p>
            <a:pPr algn="just" eaLnBrk="1" hangingPunct="1">
              <a:defRPr/>
            </a:pPr>
            <a:r>
              <a:rPr lang="en-US" sz="2000" dirty="0" smtClean="0"/>
              <a:t>Redundancy </a:t>
            </a:r>
            <a:r>
              <a:rPr lang="en-US" sz="2000" dirty="0"/>
              <a:t>can be implemented at a number of points</a:t>
            </a:r>
            <a:br>
              <a:rPr lang="en-US" sz="2000" dirty="0"/>
            </a:br>
            <a:r>
              <a:rPr lang="en-US" sz="2000" dirty="0"/>
              <a:t>throughout the security architecture, such as in </a:t>
            </a:r>
            <a:r>
              <a:rPr lang="en-US" sz="2000" dirty="0" smtClean="0"/>
              <a:t>firewalls, proxy </a:t>
            </a:r>
            <a:r>
              <a:rPr lang="en-US" sz="2000" dirty="0"/>
              <a:t>servers, and access controls</a:t>
            </a:r>
            <a:r>
              <a:rPr lang="en-US" sz="2000" dirty="0" smtClean="0"/>
              <a:t>.</a:t>
            </a:r>
          </a:p>
          <a:p>
            <a:pPr marL="82550" indent="0" algn="just" eaLnBrk="1" hangingPunct="1">
              <a:buFont typeface="Wingdings 2" panose="05020102010507070707" pitchFamily="18" charset="2"/>
              <a:buNone/>
              <a:defRPr/>
            </a:pPr>
            <a:r>
              <a:rPr lang="en-US" sz="2400" dirty="0"/>
              <a:t/>
            </a:r>
            <a:br>
              <a:rPr lang="en-US" sz="2400" dirty="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1436688"/>
            <a:ext cx="7675562"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hangingPunct="1">
              <a:defRPr/>
            </a:pPr>
            <a:r>
              <a:rPr lang="en-US" sz="3200" dirty="0" smtClean="0">
                <a:effectLst/>
              </a:rPr>
              <a:t/>
            </a:r>
            <a:br>
              <a:rPr lang="en-US" sz="3200" dirty="0" smtClean="0">
                <a:effectLst/>
              </a:rPr>
            </a:br>
            <a:r>
              <a:rPr lang="en-US" sz="4000" dirty="0" smtClean="0">
                <a:effectLst/>
              </a:rPr>
              <a:t>Integrated Defense</a:t>
            </a:r>
            <a:r>
              <a:rPr lang="en-US" sz="3200" dirty="0" smtClean="0">
                <a:effectLst/>
              </a:rPr>
              <a:t/>
            </a:r>
            <a:br>
              <a:rPr lang="en-US" sz="3200" dirty="0" smtClean="0">
                <a:effectLst/>
              </a:rPr>
            </a:br>
            <a:endParaRPr lang="en-US" sz="3200" dirty="0"/>
          </a:p>
        </p:txBody>
      </p:sp>
      <p:sp>
        <p:nvSpPr>
          <p:cNvPr id="3" name="Content Placeholder 2"/>
          <p:cNvSpPr>
            <a:spLocks noGrp="1"/>
          </p:cNvSpPr>
          <p:nvPr>
            <p:ph idx="1"/>
          </p:nvPr>
        </p:nvSpPr>
        <p:spPr>
          <a:xfrm>
            <a:off x="1116013" y="1436688"/>
            <a:ext cx="7499350" cy="4800600"/>
          </a:xfrm>
        </p:spPr>
        <p:txBody>
          <a:bodyPr/>
          <a:lstStyle/>
          <a:p>
            <a:pPr algn="just" eaLnBrk="1" hangingPunct="1">
              <a:defRPr/>
            </a:pPr>
            <a:r>
              <a:rPr lang="en-US" sz="2000" dirty="0"/>
              <a:t>Defense in Depth </a:t>
            </a:r>
            <a:r>
              <a:rPr lang="en-US" sz="2000" dirty="0" smtClean="0"/>
              <a:t>can be implemented using an integrated defense for an enterprise network using the following formula</a:t>
            </a:r>
          </a:p>
          <a:p>
            <a:pPr marL="82550" indent="0" algn="just" eaLnBrk="1" hangingPunct="1">
              <a:buFont typeface="Wingdings 2" panose="05020102010507070707" pitchFamily="18" charset="2"/>
              <a:buNone/>
              <a:defRPr/>
            </a:pPr>
            <a:r>
              <a:rPr lang="en-US" sz="2000" dirty="0" smtClean="0"/>
              <a:t>Integrated defense = endpoint security software + cloud + NAC + IDS/IPS + Firewall</a:t>
            </a:r>
          </a:p>
          <a:p>
            <a:pPr lvl="1" algn="just" eaLnBrk="1" hangingPunct="1">
              <a:defRPr/>
            </a:pPr>
            <a:r>
              <a:rPr lang="en-US" sz="1600" dirty="0" smtClean="0"/>
              <a:t>Endpoint </a:t>
            </a:r>
            <a:r>
              <a:rPr lang="en-US" sz="1600" dirty="0"/>
              <a:t>security software contains a lot of protection such </a:t>
            </a:r>
            <a:r>
              <a:rPr lang="en-US" sz="1600" dirty="0" smtClean="0"/>
              <a:t>as</a:t>
            </a:r>
          </a:p>
          <a:p>
            <a:pPr lvl="1" algn="just" eaLnBrk="1" hangingPunct="1">
              <a:defRPr/>
            </a:pPr>
            <a:r>
              <a:rPr lang="en-US" sz="1600" dirty="0" smtClean="0"/>
              <a:t>Malware signatures</a:t>
            </a:r>
          </a:p>
          <a:p>
            <a:pPr lvl="1" algn="just" eaLnBrk="1" hangingPunct="1">
              <a:defRPr/>
            </a:pPr>
            <a:r>
              <a:rPr lang="en-US" sz="1600" dirty="0" smtClean="0"/>
              <a:t>Real-time </a:t>
            </a:r>
            <a:r>
              <a:rPr lang="en-US" sz="1600" dirty="0"/>
              <a:t>code </a:t>
            </a:r>
            <a:r>
              <a:rPr lang="en-US" sz="1600" dirty="0" smtClean="0"/>
              <a:t>emulation</a:t>
            </a:r>
          </a:p>
          <a:p>
            <a:pPr lvl="1" algn="just" eaLnBrk="1" hangingPunct="1">
              <a:defRPr/>
            </a:pPr>
            <a:r>
              <a:rPr lang="en-US" sz="1600" dirty="0" smtClean="0"/>
              <a:t>Advanced heuristics</a:t>
            </a:r>
          </a:p>
          <a:p>
            <a:pPr lvl="1" algn="just" eaLnBrk="1" hangingPunct="1">
              <a:defRPr/>
            </a:pPr>
            <a:r>
              <a:rPr lang="en-US" sz="1600" dirty="0" smtClean="0"/>
              <a:t>A </a:t>
            </a:r>
            <a:r>
              <a:rPr lang="en-US" sz="1600" dirty="0"/>
              <a:t>cloud-centric feedback loop from actual users, such as </a:t>
            </a:r>
            <a:r>
              <a:rPr lang="en-US" sz="1600" dirty="0" smtClean="0"/>
              <a:t>reputation services </a:t>
            </a:r>
            <a:r>
              <a:rPr lang="en-US" sz="1600" dirty="0"/>
              <a:t>that </a:t>
            </a:r>
            <a:r>
              <a:rPr lang="en-US" sz="1600" dirty="0" smtClean="0"/>
              <a:t>blocks bad </a:t>
            </a:r>
            <a:r>
              <a:rPr lang="en-US" sz="1600" dirty="0"/>
              <a:t>IP addresses, URLs, and </a:t>
            </a:r>
            <a:r>
              <a:rPr lang="en-US" sz="1600" dirty="0" smtClean="0"/>
              <a:t>files</a:t>
            </a:r>
          </a:p>
          <a:p>
            <a:pPr lvl="1" algn="just" eaLnBrk="1" hangingPunct="1">
              <a:defRPr/>
            </a:pPr>
            <a:r>
              <a:rPr lang="en-US" sz="1600" dirty="0" smtClean="0"/>
              <a:t>Application </a:t>
            </a:r>
            <a:r>
              <a:rPr lang="en-US" sz="1600" dirty="0"/>
              <a:t>controls that are effective in decreasing the endpoint attack </a:t>
            </a:r>
            <a:r>
              <a:rPr lang="en-US" sz="1600" dirty="0" smtClean="0"/>
              <a:t>surface</a:t>
            </a:r>
          </a:p>
          <a:p>
            <a:pPr lvl="1" algn="just" eaLnBrk="1" hangingPunct="1">
              <a:defRPr/>
            </a:pPr>
            <a:r>
              <a:rPr lang="en-US" sz="1600" dirty="0" smtClean="0"/>
              <a:t>Tools </a:t>
            </a:r>
            <a:r>
              <a:rPr lang="en-US" sz="1600" dirty="0"/>
              <a:t>provide kernel level, hypervisor level, or CPU level </a:t>
            </a:r>
            <a:r>
              <a:rPr lang="en-US" sz="1600" dirty="0" smtClean="0"/>
              <a:t>protection to </a:t>
            </a:r>
            <a:r>
              <a:rPr lang="en-US" sz="1600" dirty="0"/>
              <a:t>protect </a:t>
            </a:r>
            <a:r>
              <a:rPr lang="en-US" sz="1600" dirty="0" smtClean="0"/>
              <a:t>against rootkits</a:t>
            </a:r>
          </a:p>
          <a:p>
            <a:pPr algn="just" eaLnBrk="1" hangingPunct="1">
              <a:defRPr/>
            </a:pPr>
            <a:r>
              <a:rPr lang="en-US" sz="2000" dirty="0" smtClean="0"/>
              <a:t>The </a:t>
            </a:r>
            <a:r>
              <a:rPr lang="en-US" sz="2000" dirty="0"/>
              <a:t>NAC uses centralized policy enforcement for endpoint security, that can be </a:t>
            </a:r>
            <a:r>
              <a:rPr lang="en-US" sz="2000"/>
              <a:t>configured </a:t>
            </a:r>
            <a:r>
              <a:rPr lang="en-US" sz="2000" smtClean="0"/>
              <a:t>in accordance </a:t>
            </a:r>
            <a:r>
              <a:rPr lang="en-US" sz="2000" dirty="0"/>
              <a:t>with the role of the user and associated devices and employed by the user for authorizing access. </a:t>
            </a:r>
            <a:endParaRPr lang="en-US" sz="2000" dirty="0" smtClean="0"/>
          </a:p>
          <a:p>
            <a:pPr marL="82550" indent="0" algn="just" eaLnBrk="1" hangingPunct="1">
              <a:buFont typeface="Wingdings 2" panose="05020102010507070707" pitchFamily="18" charset="2"/>
              <a:buNone/>
              <a:defRPr/>
            </a:pPr>
            <a:r>
              <a:rPr lang="en-US" sz="2000" dirty="0"/>
              <a:t/>
            </a:r>
            <a:br>
              <a:rPr lang="en-US" sz="2000" dirty="0"/>
            </a:br>
            <a:endParaRPr lang="en-US" sz="2000"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hangingPunct="1">
              <a:defRPr/>
            </a:pPr>
            <a:r>
              <a:rPr lang="en-US" sz="3200" dirty="0" smtClean="0">
                <a:effectLst/>
              </a:rPr>
              <a:t/>
            </a:r>
            <a:br>
              <a:rPr lang="en-US" sz="3200" dirty="0" smtClean="0">
                <a:effectLst/>
              </a:rPr>
            </a:br>
            <a:r>
              <a:rPr lang="en-US" sz="3200" dirty="0" smtClean="0">
                <a:effectLst/>
              </a:rPr>
              <a:t/>
            </a:r>
            <a:br>
              <a:rPr lang="en-US" sz="3200" dirty="0" smtClean="0">
                <a:effectLst/>
              </a:rPr>
            </a:br>
            <a:r>
              <a:rPr lang="en-US" sz="2800" dirty="0" smtClean="0">
                <a:effectLst/>
              </a:rPr>
              <a:t>Attacks on </a:t>
            </a:r>
            <a:r>
              <a:rPr lang="en-US" sz="2800" dirty="0">
                <a:effectLst/>
              </a:rPr>
              <a:t>t</a:t>
            </a:r>
            <a:r>
              <a:rPr lang="en-US" sz="2800" dirty="0" smtClean="0">
                <a:effectLst/>
              </a:rPr>
              <a:t>he Power Grid and Utility Networks</a:t>
            </a:r>
            <a:r>
              <a:rPr lang="en-US" sz="2000" dirty="0" smtClean="0">
                <a:effectLst/>
              </a:rPr>
              <a:t/>
            </a:r>
            <a:br>
              <a:rPr lang="en-US" sz="2000" dirty="0" smtClean="0">
                <a:effectLst/>
              </a:rPr>
            </a:br>
            <a:r>
              <a:rPr lang="en-US" sz="3200" dirty="0" smtClean="0">
                <a:effectLst/>
              </a:rPr>
              <a:t/>
            </a:r>
            <a:br>
              <a:rPr lang="en-US" sz="3200" dirty="0" smtClean="0">
                <a:effectLst/>
              </a:rPr>
            </a:br>
            <a:endParaRPr lang="en-US" sz="3200" dirty="0"/>
          </a:p>
        </p:txBody>
      </p:sp>
      <p:sp>
        <p:nvSpPr>
          <p:cNvPr id="106499" name="Content Placeholder 2"/>
          <p:cNvSpPr>
            <a:spLocks noGrp="1"/>
          </p:cNvSpPr>
          <p:nvPr>
            <p:ph idx="1"/>
          </p:nvPr>
        </p:nvSpPr>
        <p:spPr>
          <a:xfrm>
            <a:off x="1116013" y="1436688"/>
            <a:ext cx="7499350" cy="4800600"/>
          </a:xfrm>
        </p:spPr>
        <p:txBody>
          <a:bodyPr/>
          <a:lstStyle/>
          <a:p>
            <a:pPr algn="just" eaLnBrk="1" hangingPunct="1"/>
            <a:r>
              <a:rPr lang="en-US" altLang="en-US" sz="2000" smtClean="0"/>
              <a:t>In addition to the security issues associated with financial entities, such as credit cards and bank accounts, there are attacks on portions of the critical infrastructure such as utilities.</a:t>
            </a:r>
          </a:p>
          <a:p>
            <a:pPr algn="just" eaLnBrk="1" hangingPunct="1"/>
            <a:r>
              <a:rPr lang="en-US" altLang="en-US" sz="2000" smtClean="0"/>
              <a:t>These industrial-control systems (ICS) and their networks are used to control water, chemical and energy systems. </a:t>
            </a:r>
          </a:p>
          <a:p>
            <a:pPr algn="just" eaLnBrk="1" hangingPunct="1"/>
            <a:r>
              <a:rPr lang="en-US" altLang="en-US" sz="2000" smtClean="0"/>
              <a:t>Only about half a dozen major manufacturers, such as Siemens and GE, make these systems.</a:t>
            </a:r>
          </a:p>
          <a:p>
            <a:pPr algn="just" eaLnBrk="1" hangingPunct="1"/>
            <a:r>
              <a:rPr lang="en-US" altLang="en-US" sz="2000" smtClean="0"/>
              <a:t>Most ICS’s employ either Microsoft Windows or Linux OS.</a:t>
            </a:r>
          </a:p>
          <a:p>
            <a:pPr algn="just" eaLnBrk="1" hangingPunct="1"/>
            <a:r>
              <a:rPr lang="en-US" altLang="en-US" sz="2000" smtClean="0"/>
              <a:t/>
            </a:r>
            <a:br>
              <a:rPr lang="en-US" altLang="en-US" sz="2000" smtClean="0"/>
            </a:br>
            <a:endParaRPr lang="en-US" altLang="en-US" sz="200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eaLnBrk="1" hangingPunct="1">
              <a:defRPr/>
            </a:pPr>
            <a:r>
              <a:rPr lang="en-US" sz="3200" dirty="0" smtClean="0">
                <a:effectLst/>
              </a:rPr>
              <a:t/>
            </a:r>
            <a:br>
              <a:rPr lang="en-US" sz="3200" dirty="0" smtClean="0">
                <a:effectLst/>
              </a:rPr>
            </a:br>
            <a:r>
              <a:rPr lang="en-US" sz="3200" dirty="0" smtClean="0">
                <a:effectLst/>
              </a:rPr>
              <a:t/>
            </a:r>
            <a:br>
              <a:rPr lang="en-US" sz="3200" dirty="0" smtClean="0">
                <a:effectLst/>
              </a:rPr>
            </a:br>
            <a:r>
              <a:rPr lang="en-US" sz="2800" dirty="0" smtClean="0">
                <a:effectLst/>
              </a:rPr>
              <a:t>Network and Information Infrastructure Defense Overview</a:t>
            </a:r>
            <a:br>
              <a:rPr lang="en-US" sz="2800" dirty="0" smtClean="0">
                <a:effectLst/>
              </a:rPr>
            </a:br>
            <a:r>
              <a:rPr lang="en-US" sz="2000" dirty="0" smtClean="0">
                <a:effectLst/>
              </a:rPr>
              <a:t/>
            </a:r>
            <a:br>
              <a:rPr lang="en-US" sz="2000" dirty="0" smtClean="0">
                <a:effectLst/>
              </a:rPr>
            </a:br>
            <a:r>
              <a:rPr lang="en-US" sz="3200" dirty="0" smtClean="0">
                <a:effectLst/>
              </a:rPr>
              <a:t/>
            </a:r>
            <a:br>
              <a:rPr lang="en-US" sz="3200" dirty="0" smtClean="0">
                <a:effectLst/>
              </a:rPr>
            </a:br>
            <a:endParaRPr lang="en-US" sz="3200" dirty="0"/>
          </a:p>
        </p:txBody>
      </p:sp>
      <p:sp>
        <p:nvSpPr>
          <p:cNvPr id="3" name="Content Placeholder 2"/>
          <p:cNvSpPr>
            <a:spLocks noGrp="1"/>
          </p:cNvSpPr>
          <p:nvPr>
            <p:ph idx="1"/>
          </p:nvPr>
        </p:nvSpPr>
        <p:spPr>
          <a:xfrm>
            <a:off x="1116013" y="1436688"/>
            <a:ext cx="7499350" cy="4800600"/>
          </a:xfrm>
        </p:spPr>
        <p:txBody>
          <a:bodyPr/>
          <a:lstStyle/>
          <a:p>
            <a:pPr algn="just" eaLnBrk="1" hangingPunct="1">
              <a:defRPr/>
            </a:pPr>
            <a:r>
              <a:rPr lang="en-US" sz="2400" dirty="0"/>
              <a:t>In general, many feature-rich systems are not developed with security in </a:t>
            </a:r>
            <a:r>
              <a:rPr lang="en-US" sz="2400" dirty="0" smtClean="0"/>
              <a:t>mind e.g.,</a:t>
            </a:r>
          </a:p>
          <a:p>
            <a:pPr lvl="1" algn="just" eaLnBrk="1" hangingPunct="1">
              <a:defRPr/>
            </a:pPr>
            <a:r>
              <a:rPr lang="en-US" sz="1800" dirty="0" smtClean="0"/>
              <a:t> web2.0/AJAX </a:t>
            </a:r>
            <a:r>
              <a:rPr lang="en-US" sz="1800" dirty="0"/>
              <a:t>has too many weaknesses. </a:t>
            </a:r>
            <a:endParaRPr lang="en-US" sz="1800" dirty="0" smtClean="0"/>
          </a:p>
          <a:p>
            <a:pPr lvl="1" algn="just" eaLnBrk="1" hangingPunct="1">
              <a:defRPr/>
            </a:pPr>
            <a:r>
              <a:rPr lang="en-US" sz="1800" dirty="0" smtClean="0"/>
              <a:t>It </a:t>
            </a:r>
            <a:r>
              <a:rPr lang="en-US" sz="1800" dirty="0"/>
              <a:t>is almost impossible for implementations to consider all security issues, and buffer overflows become the “IEDs” of these systems. </a:t>
            </a:r>
            <a:endParaRPr lang="en-US" sz="1800" dirty="0" smtClean="0"/>
          </a:p>
          <a:p>
            <a:pPr lvl="1" algn="just" eaLnBrk="1" hangingPunct="1">
              <a:defRPr/>
            </a:pPr>
            <a:r>
              <a:rPr lang="en-US" sz="1800" dirty="0" smtClean="0"/>
              <a:t>In </a:t>
            </a:r>
            <a:r>
              <a:rPr lang="en-US" sz="1800" dirty="0"/>
              <a:t>addition, there are weaknesses in protocol implementations, e.g., DNS and older versions of SSL, SSH, FTP, and the like</a:t>
            </a:r>
            <a:r>
              <a:rPr lang="en-US" sz="1800" dirty="0" smtClean="0"/>
              <a:t>.</a:t>
            </a:r>
          </a:p>
          <a:p>
            <a:pPr lvl="1" algn="just" eaLnBrk="1" hangingPunct="1">
              <a:defRPr/>
            </a:pPr>
            <a:r>
              <a:rPr lang="en-US" sz="1800" dirty="0" smtClean="0"/>
              <a:t>Furthermore</a:t>
            </a:r>
            <a:r>
              <a:rPr lang="en-US" sz="1800" dirty="0"/>
              <a:t>, many attacks are not even technical in nature, such </a:t>
            </a:r>
            <a:r>
              <a:rPr lang="en-US" sz="1800" dirty="0" smtClean="0"/>
              <a:t>as phishing</a:t>
            </a:r>
            <a:r>
              <a:rPr lang="en-US" sz="1800" dirty="0"/>
              <a:t>, </a:t>
            </a:r>
            <a:r>
              <a:rPr lang="en-US" sz="1800" dirty="0" smtClean="0"/>
              <a:t>impersonation, social </a:t>
            </a:r>
            <a:r>
              <a:rPr lang="en-US" sz="1800" dirty="0"/>
              <a:t>engineering, </a:t>
            </a:r>
            <a:r>
              <a:rPr lang="en-US" sz="1800" dirty="0" smtClean="0"/>
              <a:t>etc.</a:t>
            </a:r>
          </a:p>
          <a:p>
            <a:pPr algn="just" eaLnBrk="1" hangingPunct="1">
              <a:defRPr/>
            </a:pPr>
            <a:r>
              <a:rPr lang="en-US" sz="2400" dirty="0" smtClean="0"/>
              <a:t>It is </a:t>
            </a:r>
            <a:r>
              <a:rPr lang="en-US" sz="2400" dirty="0"/>
              <a:t>imperative that mechanisms be established and </a:t>
            </a:r>
            <a:r>
              <a:rPr lang="en-US" sz="2400" dirty="0" smtClean="0"/>
              <a:t>used extensively </a:t>
            </a:r>
            <a:r>
              <a:rPr lang="en-US" sz="2400" dirty="0"/>
              <a:t>to counter and eliminate </a:t>
            </a:r>
            <a:r>
              <a:rPr lang="en-US" sz="2400" dirty="0" smtClean="0"/>
              <a:t>them</a:t>
            </a:r>
          </a:p>
          <a:p>
            <a:pPr algn="just" eaLnBrk="1" hangingPunct="1">
              <a:defRPr/>
            </a:pPr>
            <a:r>
              <a:rPr lang="en-US" sz="2400" dirty="0"/>
              <a:t>A security policy dictates the security measures that are deployed for protecting the infrastructure. </a:t>
            </a:r>
            <a:endParaRPr lang="en-US" sz="2400" dirty="0" smtClean="0"/>
          </a:p>
          <a:p>
            <a:pPr marL="82550" indent="0" algn="just" eaLnBrk="1" hangingPunct="1">
              <a:buFont typeface="Wingdings 2" panose="05020102010507070707" pitchFamily="18" charset="2"/>
              <a:buNone/>
              <a:defRPr/>
            </a:pPr>
            <a:r>
              <a:rPr lang="en-US" sz="2400" dirty="0"/>
              <a:t/>
            </a:r>
            <a:br>
              <a:rPr lang="en-US" sz="2400" dirty="0"/>
            </a:br>
            <a:endParaRPr lang="en-US" sz="24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8063" y="1268413"/>
            <a:ext cx="7715250"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eaLnBrk="1" hangingPunct="1">
              <a:defRPr/>
            </a:pPr>
            <a:r>
              <a:rPr lang="en-US" sz="3200" dirty="0" smtClean="0">
                <a:effectLst/>
              </a:rPr>
              <a:t/>
            </a:r>
            <a:br>
              <a:rPr lang="en-US" sz="3200" dirty="0" smtClean="0">
                <a:effectLst/>
              </a:rPr>
            </a:br>
            <a:r>
              <a:rPr lang="en-US" sz="3200" dirty="0" smtClean="0">
                <a:effectLst/>
              </a:rPr>
              <a:t/>
            </a:r>
            <a:br>
              <a:rPr lang="en-US" sz="3200" dirty="0" smtClean="0">
                <a:effectLst/>
              </a:rPr>
            </a:br>
            <a:r>
              <a:rPr lang="en-US" sz="2800" dirty="0" smtClean="0">
                <a:effectLst/>
              </a:rPr>
              <a:t>Network and Information Infrastructure Defense Overview …</a:t>
            </a:r>
            <a:br>
              <a:rPr lang="en-US" sz="2800" dirty="0" smtClean="0">
                <a:effectLst/>
              </a:rPr>
            </a:br>
            <a:r>
              <a:rPr lang="en-US" sz="2000" dirty="0" smtClean="0">
                <a:effectLst/>
              </a:rPr>
              <a:t/>
            </a:r>
            <a:br>
              <a:rPr lang="en-US" sz="2000" dirty="0" smtClean="0">
                <a:effectLst/>
              </a:rPr>
            </a:br>
            <a:r>
              <a:rPr lang="en-US" sz="3200" dirty="0" smtClean="0">
                <a:effectLst/>
              </a:rPr>
              <a:t/>
            </a:r>
            <a:br>
              <a:rPr lang="en-US" sz="3200" dirty="0" smtClean="0">
                <a:effectLst/>
              </a:rPr>
            </a:br>
            <a:endParaRPr lang="en-US" sz="3200" dirty="0"/>
          </a:p>
        </p:txBody>
      </p:sp>
      <p:sp>
        <p:nvSpPr>
          <p:cNvPr id="3" name="Content Placeholder 2"/>
          <p:cNvSpPr>
            <a:spLocks noGrp="1"/>
          </p:cNvSpPr>
          <p:nvPr>
            <p:ph idx="1"/>
          </p:nvPr>
        </p:nvSpPr>
        <p:spPr>
          <a:xfrm>
            <a:off x="1116013" y="1436688"/>
            <a:ext cx="7499350" cy="4800600"/>
          </a:xfrm>
        </p:spPr>
        <p:txBody>
          <a:bodyPr/>
          <a:lstStyle/>
          <a:p>
            <a:pPr algn="just" eaLnBrk="1" hangingPunct="1">
              <a:defRPr/>
            </a:pPr>
            <a:r>
              <a:rPr lang="en-US" sz="2400" dirty="0"/>
              <a:t>Overall security is clearly a cooperative effort, with centralized management, that involves all hosts and network/security </a:t>
            </a:r>
            <a:r>
              <a:rPr lang="en-US" sz="2400" dirty="0" smtClean="0"/>
              <a:t>equipment.</a:t>
            </a:r>
          </a:p>
          <a:p>
            <a:pPr algn="just" eaLnBrk="1" hangingPunct="1">
              <a:defRPr/>
            </a:pPr>
            <a:r>
              <a:rPr lang="en-US" sz="2400" dirty="0" smtClean="0"/>
              <a:t>Security </a:t>
            </a:r>
            <a:r>
              <a:rPr lang="en-US" sz="2400" dirty="0"/>
              <a:t>mechanisms range from soup to nuts and include hardware and software-based methods. </a:t>
            </a:r>
            <a:endParaRPr lang="en-US" sz="2400" dirty="0" smtClean="0"/>
          </a:p>
          <a:p>
            <a:pPr algn="just" eaLnBrk="1" hangingPunct="1">
              <a:defRPr/>
            </a:pPr>
            <a:r>
              <a:rPr lang="en-US" sz="2400" dirty="0" smtClean="0"/>
              <a:t>OS </a:t>
            </a:r>
            <a:r>
              <a:rPr lang="en-US" sz="2400" dirty="0"/>
              <a:t>and applications must be hardened in </a:t>
            </a:r>
            <a:r>
              <a:rPr lang="en-US" sz="2400" dirty="0" smtClean="0"/>
              <a:t>hardware devices such as smartphones, computers, servers, switches, routers, and regularly </a:t>
            </a:r>
            <a:r>
              <a:rPr lang="en-US" sz="2400" dirty="0"/>
              <a:t>patched with security </a:t>
            </a:r>
            <a:r>
              <a:rPr lang="en-US" sz="2400" dirty="0" smtClean="0"/>
              <a:t>updates</a:t>
            </a:r>
          </a:p>
          <a:p>
            <a:pPr algn="just" eaLnBrk="1" hangingPunct="1">
              <a:defRPr/>
            </a:pPr>
            <a:r>
              <a:rPr lang="en-US" sz="2400" dirty="0"/>
              <a:t>For example</a:t>
            </a:r>
            <a:r>
              <a:rPr lang="en-US" sz="2400" dirty="0" smtClean="0"/>
              <a:t>,</a:t>
            </a:r>
          </a:p>
          <a:p>
            <a:pPr lvl="1" algn="just" eaLnBrk="1" hangingPunct="1">
              <a:defRPr/>
            </a:pPr>
            <a:r>
              <a:rPr lang="en-US" sz="2000" dirty="0" smtClean="0"/>
              <a:t>unnecessary applications </a:t>
            </a:r>
            <a:r>
              <a:rPr lang="en-US" sz="2000" dirty="0"/>
              <a:t>must be uninstalled and </a:t>
            </a:r>
            <a:r>
              <a:rPr lang="en-US" sz="2000" dirty="0" smtClean="0"/>
              <a:t>unused TCP/UDP </a:t>
            </a:r>
            <a:r>
              <a:rPr lang="en-US" sz="2000" dirty="0"/>
              <a:t>ports must not be left open. </a:t>
            </a:r>
            <a:endParaRPr lang="en-US" sz="2000" dirty="0" smtClean="0"/>
          </a:p>
          <a:p>
            <a:pPr lvl="1" algn="just" eaLnBrk="1" hangingPunct="1">
              <a:defRPr/>
            </a:pPr>
            <a:r>
              <a:rPr lang="en-US" sz="2000" dirty="0" smtClean="0"/>
              <a:t>In addition, there </a:t>
            </a:r>
            <a:r>
              <a:rPr lang="en-US" sz="2000" dirty="0"/>
              <a:t>must </a:t>
            </a:r>
            <a:r>
              <a:rPr lang="en-US" sz="2000" dirty="0" smtClean="0"/>
              <a:t>security </a:t>
            </a:r>
            <a:r>
              <a:rPr lang="en-US" sz="2000" dirty="0"/>
              <a:t>policy for these devices and </a:t>
            </a:r>
            <a:r>
              <a:rPr lang="en-US" sz="2000" dirty="0" smtClean="0"/>
              <a:t>their access </a:t>
            </a:r>
            <a:r>
              <a:rPr lang="en-US" sz="2000" dirty="0"/>
              <a:t>to </a:t>
            </a:r>
            <a:r>
              <a:rPr lang="en-US" sz="2000" dirty="0" smtClean="0"/>
              <a:t>the information </a:t>
            </a:r>
            <a:r>
              <a:rPr lang="en-US" sz="2000" dirty="0"/>
              <a:t>infrastructure. </a:t>
            </a:r>
            <a:endParaRPr lang="en-US" sz="2000" dirty="0" smtClean="0"/>
          </a:p>
          <a:p>
            <a:pPr marL="82550" indent="0" algn="just" eaLnBrk="1" hangingPunct="1">
              <a:buFont typeface="Wingdings 2" panose="05020102010507070707" pitchFamily="18" charset="2"/>
              <a:buNone/>
              <a:defRPr/>
            </a:pPr>
            <a:endParaRPr lang="en-US" sz="2400" dirty="0" smtClean="0"/>
          </a:p>
          <a:p>
            <a:pPr algn="just" eaLnBrk="1" hangingPunct="1">
              <a:defRPr/>
            </a:pPr>
            <a:r>
              <a:rPr lang="en-US" sz="2400" dirty="0"/>
              <a:t/>
            </a:r>
            <a:br>
              <a:rPr lang="en-US" sz="2400" dirty="0"/>
            </a:br>
            <a:r>
              <a:rPr lang="en-US" sz="2400" dirty="0"/>
              <a:t/>
            </a:r>
            <a:br>
              <a:rPr lang="en-US" sz="2400" dirty="0"/>
            </a:br>
            <a:r>
              <a:rPr lang="en-US" sz="2400" dirty="0"/>
              <a:t/>
            </a:r>
            <a:br>
              <a:rPr lang="en-US" sz="2400" dirty="0"/>
            </a:br>
            <a:endParaRPr lang="en-US" sz="2400"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eaLnBrk="1" hangingPunct="1">
              <a:defRPr/>
            </a:pPr>
            <a:r>
              <a:rPr lang="en-US" sz="3200" dirty="0" smtClean="0">
                <a:effectLst/>
              </a:rPr>
              <a:t/>
            </a:r>
            <a:br>
              <a:rPr lang="en-US" sz="3200" dirty="0" smtClean="0">
                <a:effectLst/>
              </a:rPr>
            </a:br>
            <a:r>
              <a:rPr lang="en-US" sz="3200" dirty="0" smtClean="0">
                <a:effectLst/>
              </a:rPr>
              <a:t/>
            </a:r>
            <a:br>
              <a:rPr lang="en-US" sz="3200" dirty="0" smtClean="0">
                <a:effectLst/>
              </a:rPr>
            </a:br>
            <a:r>
              <a:rPr lang="en-US" sz="2800" dirty="0" smtClean="0">
                <a:effectLst/>
              </a:rPr>
              <a:t>Network and Information Infrastructure Defense Overview ...</a:t>
            </a:r>
            <a:br>
              <a:rPr lang="en-US" sz="2800" dirty="0" smtClean="0">
                <a:effectLst/>
              </a:rPr>
            </a:br>
            <a:r>
              <a:rPr lang="en-US" sz="2000" dirty="0" smtClean="0">
                <a:effectLst/>
              </a:rPr>
              <a:t/>
            </a:r>
            <a:br>
              <a:rPr lang="en-US" sz="2000" dirty="0" smtClean="0">
                <a:effectLst/>
              </a:rPr>
            </a:br>
            <a:r>
              <a:rPr lang="en-US" sz="3200" dirty="0" smtClean="0">
                <a:effectLst/>
              </a:rPr>
              <a:t/>
            </a:r>
            <a:br>
              <a:rPr lang="en-US" sz="3200" dirty="0" smtClean="0">
                <a:effectLst/>
              </a:rPr>
            </a:br>
            <a:endParaRPr lang="en-US" sz="3200" dirty="0"/>
          </a:p>
        </p:txBody>
      </p:sp>
      <p:sp>
        <p:nvSpPr>
          <p:cNvPr id="3" name="Content Placeholder 2"/>
          <p:cNvSpPr>
            <a:spLocks noGrp="1"/>
          </p:cNvSpPr>
          <p:nvPr>
            <p:ph idx="1"/>
          </p:nvPr>
        </p:nvSpPr>
        <p:spPr>
          <a:xfrm>
            <a:off x="1116013" y="1436688"/>
            <a:ext cx="7499350" cy="4800600"/>
          </a:xfrm>
        </p:spPr>
        <p:txBody>
          <a:bodyPr/>
          <a:lstStyle/>
          <a:p>
            <a:pPr algn="just" eaLnBrk="1" hangingPunct="1">
              <a:defRPr/>
            </a:pPr>
            <a:r>
              <a:rPr lang="en-US" sz="2400" dirty="0"/>
              <a:t>Cryptography also plays a critical role in protecting an infrastructure</a:t>
            </a:r>
            <a:r>
              <a:rPr lang="en-US" sz="2400" dirty="0" smtClean="0"/>
              <a:t>.</a:t>
            </a:r>
          </a:p>
          <a:p>
            <a:pPr algn="just" eaLnBrk="1" hangingPunct="1">
              <a:defRPr/>
            </a:pPr>
            <a:r>
              <a:rPr lang="en-US" sz="2400" dirty="0" smtClean="0"/>
              <a:t>cryptographic </a:t>
            </a:r>
            <a:r>
              <a:rPr lang="en-US" sz="2400" dirty="0"/>
              <a:t>hash functions for authentication, </a:t>
            </a:r>
            <a:endParaRPr lang="en-US" sz="2400" dirty="0" smtClean="0"/>
          </a:p>
          <a:p>
            <a:pPr algn="just" eaLnBrk="1" hangingPunct="1">
              <a:defRPr/>
            </a:pPr>
            <a:r>
              <a:rPr lang="en-US" sz="2400" dirty="0" smtClean="0"/>
              <a:t>Symmetric key </a:t>
            </a:r>
            <a:r>
              <a:rPr lang="en-US" sz="2400" dirty="0"/>
              <a:t>encryption, public-key infrastructure and certificates for authentication, </a:t>
            </a:r>
            <a:r>
              <a:rPr lang="en-US" sz="2400" dirty="0" smtClean="0"/>
              <a:t>and</a:t>
            </a:r>
          </a:p>
          <a:p>
            <a:pPr algn="just" eaLnBrk="1" hangingPunct="1">
              <a:defRPr/>
            </a:pPr>
            <a:r>
              <a:rPr lang="en-US" sz="2400" dirty="0" smtClean="0"/>
              <a:t>pseudo-random generators </a:t>
            </a:r>
            <a:r>
              <a:rPr lang="en-US" sz="2400" dirty="0"/>
              <a:t>to ensure freshness and eliminate replays. </a:t>
            </a:r>
            <a:endParaRPr lang="en-US" sz="2400" dirty="0" smtClean="0"/>
          </a:p>
          <a:p>
            <a:pPr algn="just" eaLnBrk="1" hangingPunct="1">
              <a:defRPr/>
            </a:pPr>
            <a:r>
              <a:rPr lang="en-US" sz="2400" dirty="0" smtClean="0"/>
              <a:t>Another </a:t>
            </a:r>
            <a:r>
              <a:rPr lang="en-US" sz="2400" dirty="0"/>
              <a:t>important technique is the use of</a:t>
            </a:r>
            <a:br>
              <a:rPr lang="en-US" sz="2400" dirty="0"/>
            </a:br>
            <a:r>
              <a:rPr lang="en-US" sz="2400" dirty="0"/>
              <a:t>authentication and key establishment within a domain. </a:t>
            </a:r>
            <a:endParaRPr lang="en-US" sz="2400" dirty="0" smtClean="0"/>
          </a:p>
          <a:p>
            <a:pPr algn="just" eaLnBrk="1" hangingPunct="1">
              <a:defRPr/>
            </a:pPr>
            <a:r>
              <a:rPr lang="en-US" sz="2400" i="1" dirty="0" smtClean="0"/>
              <a:t>Kerberos </a:t>
            </a:r>
            <a:r>
              <a:rPr lang="en-US" sz="2400" dirty="0"/>
              <a:t>is an excellent </a:t>
            </a:r>
            <a:r>
              <a:rPr lang="en-US" sz="2400" dirty="0" smtClean="0"/>
              <a:t>authentication method supported </a:t>
            </a:r>
            <a:r>
              <a:rPr lang="en-US" sz="2400" dirty="0"/>
              <a:t>by every </a:t>
            </a:r>
            <a:r>
              <a:rPr lang="en-US" sz="2400" dirty="0" smtClean="0"/>
              <a:t>OS</a:t>
            </a:r>
            <a:endParaRPr lang="en-US" sz="2400" dirty="0"/>
          </a:p>
          <a:p>
            <a:pPr marL="82550" indent="0" algn="just" eaLnBrk="1" hangingPunct="1">
              <a:buFont typeface="Wingdings 2" panose="05020102010507070707" pitchFamily="18" charset="2"/>
              <a:buNone/>
              <a:defRPr/>
            </a:pPr>
            <a:endParaRPr lang="en-US" sz="2400" dirty="0" smtClean="0"/>
          </a:p>
          <a:p>
            <a:pPr marL="82550" indent="0" algn="just" eaLnBrk="1" hangingPunct="1">
              <a:buNone/>
              <a:defRPr/>
            </a:pPr>
            <a:r>
              <a:rPr lang="en-US" sz="2400" dirty="0"/>
              <a:t/>
            </a:r>
            <a:br>
              <a:rPr lang="en-US" sz="2400" dirty="0"/>
            </a:br>
            <a:r>
              <a:rPr lang="en-US" sz="2400" dirty="0"/>
              <a:t/>
            </a:r>
            <a:br>
              <a:rPr lang="en-US" sz="2400" dirty="0"/>
            </a:br>
            <a:r>
              <a:rPr lang="en-US" sz="2400" dirty="0"/>
              <a:t/>
            </a:r>
            <a:br>
              <a:rPr lang="en-US" sz="2400" dirty="0"/>
            </a:br>
            <a:endParaRPr lang="en-US" sz="2400" dirty="0" smtClean="0"/>
          </a:p>
        </p:txBody>
      </p:sp>
    </p:spTree>
    <p:extLst>
      <p:ext uri="{BB962C8B-B14F-4D97-AF65-F5344CB8AC3E}">
        <p14:creationId xmlns:p14="http://schemas.microsoft.com/office/powerpoint/2010/main" val="353147769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rPr>
              <a:t/>
            </a:r>
            <a:br>
              <a:rPr lang="en-US" dirty="0" smtClean="0">
                <a:effectLst/>
              </a:rPr>
            </a:br>
            <a:r>
              <a:rPr lang="en-US" dirty="0" smtClean="0">
                <a:effectLst/>
              </a:rPr>
              <a:t>Defense for </a:t>
            </a:r>
            <a:r>
              <a:rPr lang="en-US" dirty="0">
                <a:effectLst/>
              </a:rPr>
              <a:t>t</a:t>
            </a:r>
            <a:r>
              <a:rPr lang="en-US" dirty="0" smtClean="0">
                <a:effectLst/>
              </a:rPr>
              <a:t>he Enterprise</a:t>
            </a:r>
            <a:br>
              <a:rPr lang="en-US" dirty="0" smtClean="0">
                <a:effectLst/>
              </a:rPr>
            </a:br>
            <a:endParaRPr lang="en-US" dirty="0"/>
          </a:p>
        </p:txBody>
      </p:sp>
      <p:sp>
        <p:nvSpPr>
          <p:cNvPr id="3" name="Content Placeholder 2"/>
          <p:cNvSpPr>
            <a:spLocks noGrp="1"/>
          </p:cNvSpPr>
          <p:nvPr>
            <p:ph idx="1"/>
          </p:nvPr>
        </p:nvSpPr>
        <p:spPr/>
        <p:txBody>
          <a:bodyPr/>
          <a:lstStyle/>
          <a:p>
            <a:r>
              <a:rPr lang="en-US" b="1" dirty="0"/>
              <a:t>Intelligence and a reputation-based </a:t>
            </a:r>
            <a:r>
              <a:rPr lang="en-US" dirty="0"/>
              <a:t>filter can be deployed to protect web and </a:t>
            </a:r>
            <a:r>
              <a:rPr lang="en-US" dirty="0" smtClean="0"/>
              <a:t>email access</a:t>
            </a:r>
            <a:r>
              <a:rPr lang="en-US" dirty="0"/>
              <a:t>, and is especially important in countering the rapidly changing nature of the malware</a:t>
            </a:r>
            <a:r>
              <a:rPr lang="en-US" dirty="0" smtClean="0"/>
              <a:t>.</a:t>
            </a:r>
          </a:p>
          <a:p>
            <a:r>
              <a:rPr lang="en-US" b="1" dirty="0"/>
              <a:t>IDS/IPS</a:t>
            </a:r>
            <a:r>
              <a:rPr lang="en-US" dirty="0"/>
              <a:t> and a content filter can be used to perform deep packet inspection based on the knowledge of applications. </a:t>
            </a:r>
            <a:endParaRPr lang="en-US" dirty="0" smtClean="0"/>
          </a:p>
          <a:p>
            <a:r>
              <a:rPr lang="en-US" b="1" dirty="0" smtClean="0"/>
              <a:t>Firewalls</a:t>
            </a:r>
            <a:r>
              <a:rPr lang="en-US" dirty="0" smtClean="0"/>
              <a:t> </a:t>
            </a:r>
            <a:r>
              <a:rPr lang="en-US" dirty="0"/>
              <a:t>can be useful in filtering packets based on the packet header information</a:t>
            </a:r>
            <a:r>
              <a:rPr lang="en-US" dirty="0" smtClean="0"/>
              <a:t>.</a:t>
            </a:r>
            <a:endParaRPr lang="en-US" dirty="0"/>
          </a:p>
        </p:txBody>
      </p:sp>
      <p:pic>
        <p:nvPicPr>
          <p:cNvPr id="4" name="Picture 3"/>
          <p:cNvPicPr>
            <a:picLocks noChangeAspect="1"/>
          </p:cNvPicPr>
          <p:nvPr/>
        </p:nvPicPr>
        <p:blipFill>
          <a:blip r:embed="rId2"/>
          <a:stretch>
            <a:fillRect/>
          </a:stretch>
        </p:blipFill>
        <p:spPr>
          <a:xfrm>
            <a:off x="1615478" y="1547192"/>
            <a:ext cx="7318972" cy="5410200"/>
          </a:xfrm>
          <a:prstGeom prst="rect">
            <a:avLst/>
          </a:prstGeom>
        </p:spPr>
      </p:pic>
    </p:spTree>
    <p:extLst>
      <p:ext uri="{BB962C8B-B14F-4D97-AF65-F5344CB8AC3E}">
        <p14:creationId xmlns:p14="http://schemas.microsoft.com/office/powerpoint/2010/main" val="2804316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effectLst/>
              </a:rPr>
              <a:t/>
            </a:r>
            <a:br>
              <a:rPr lang="en-US" b="1" dirty="0" smtClean="0">
                <a:effectLst/>
              </a:rPr>
            </a:br>
            <a:r>
              <a:rPr lang="en-US" b="1" dirty="0" smtClean="0">
                <a:effectLst/>
              </a:rPr>
              <a:t>Defense for </a:t>
            </a:r>
            <a:r>
              <a:rPr lang="en-US" b="1" dirty="0">
                <a:effectLst/>
              </a:rPr>
              <a:t>t</a:t>
            </a:r>
            <a:r>
              <a:rPr lang="en-US" b="1" dirty="0" smtClean="0">
                <a:effectLst/>
              </a:rPr>
              <a:t>he Enterprise</a:t>
            </a:r>
            <a:br>
              <a:rPr lang="en-US" b="1" dirty="0" smtClean="0">
                <a:effectLst/>
              </a:rPr>
            </a:br>
            <a:endParaRPr lang="en-US" b="1" dirty="0"/>
          </a:p>
        </p:txBody>
      </p:sp>
      <p:sp>
        <p:nvSpPr>
          <p:cNvPr id="3" name="Content Placeholder 2"/>
          <p:cNvSpPr>
            <a:spLocks noGrp="1"/>
          </p:cNvSpPr>
          <p:nvPr>
            <p:ph idx="1"/>
          </p:nvPr>
        </p:nvSpPr>
        <p:spPr/>
        <p:txBody>
          <a:bodyPr/>
          <a:lstStyle/>
          <a:p>
            <a:pPr algn="just"/>
            <a:r>
              <a:rPr lang="en-US" sz="2400" b="1" dirty="0"/>
              <a:t>WLAN</a:t>
            </a:r>
            <a:r>
              <a:rPr lang="en-US" sz="2400" dirty="0"/>
              <a:t> controllers can be deployed </a:t>
            </a:r>
            <a:r>
              <a:rPr lang="en-US" sz="2400" dirty="0" smtClean="0"/>
              <a:t>to monitor </a:t>
            </a:r>
            <a:r>
              <a:rPr lang="en-US" sz="2400" dirty="0"/>
              <a:t>the spectrum and detect rogue </a:t>
            </a:r>
            <a:r>
              <a:rPr lang="en-US" sz="2400" dirty="0" smtClean="0"/>
              <a:t>access points</a:t>
            </a:r>
            <a:r>
              <a:rPr lang="en-US" sz="2400" dirty="0"/>
              <a:t>. </a:t>
            </a:r>
            <a:endParaRPr lang="en-US" sz="2400" dirty="0" smtClean="0"/>
          </a:p>
          <a:p>
            <a:pPr algn="just"/>
            <a:r>
              <a:rPr lang="en-US" sz="2400" b="1" dirty="0" smtClean="0"/>
              <a:t>802.1X</a:t>
            </a:r>
            <a:r>
              <a:rPr lang="en-US" sz="2400" dirty="0" smtClean="0"/>
              <a:t> </a:t>
            </a:r>
            <a:r>
              <a:rPr lang="en-US" sz="2400" dirty="0"/>
              <a:t>and </a:t>
            </a:r>
            <a:r>
              <a:rPr lang="en-US" sz="2400" b="1" dirty="0"/>
              <a:t>WPA2</a:t>
            </a:r>
            <a:r>
              <a:rPr lang="en-US" sz="2400" dirty="0"/>
              <a:t> can be used to protect data link layer communications</a:t>
            </a:r>
            <a:r>
              <a:rPr lang="en-US" sz="2400" dirty="0" smtClean="0"/>
              <a:t>.</a:t>
            </a:r>
          </a:p>
          <a:p>
            <a:pPr algn="just"/>
            <a:r>
              <a:rPr lang="en-US" sz="2400" b="1" dirty="0"/>
              <a:t>IPsec</a:t>
            </a:r>
            <a:r>
              <a:rPr lang="en-US" sz="2400" dirty="0"/>
              <a:t> is a </a:t>
            </a:r>
            <a:r>
              <a:rPr lang="en-US" sz="2400" b="1" dirty="0"/>
              <a:t>VPN</a:t>
            </a:r>
            <a:r>
              <a:rPr lang="en-US" sz="2400" dirty="0"/>
              <a:t> protocol that protects network layer communications. </a:t>
            </a:r>
            <a:endParaRPr lang="en-US" sz="2400" dirty="0" smtClean="0"/>
          </a:p>
          <a:p>
            <a:pPr algn="just"/>
            <a:r>
              <a:rPr lang="en-US" sz="2400" b="1" dirty="0" smtClean="0"/>
              <a:t>SSL/TLS</a:t>
            </a:r>
            <a:r>
              <a:rPr lang="en-US" sz="2400" dirty="0" smtClean="0"/>
              <a:t> </a:t>
            </a:r>
            <a:r>
              <a:rPr lang="en-US" sz="2400" dirty="0"/>
              <a:t>is widely used </a:t>
            </a:r>
            <a:r>
              <a:rPr lang="en-US" sz="2400" dirty="0" smtClean="0"/>
              <a:t>for protecting transport layer communications</a:t>
            </a:r>
          </a:p>
          <a:p>
            <a:pPr algn="just"/>
            <a:r>
              <a:rPr lang="en-US" sz="2400" b="1" dirty="0"/>
              <a:t>Network access </a:t>
            </a:r>
            <a:r>
              <a:rPr lang="en-US" sz="2400" b="1" dirty="0" smtClean="0"/>
              <a:t>control/protection (NAC/NAP</a:t>
            </a:r>
            <a:r>
              <a:rPr lang="en-US" sz="2400" b="1" dirty="0"/>
              <a:t>) </a:t>
            </a:r>
            <a:r>
              <a:rPr lang="en-US" sz="2400" b="1" dirty="0" smtClean="0"/>
              <a:t>and AD </a:t>
            </a:r>
            <a:r>
              <a:rPr lang="en-US" sz="2400" dirty="0"/>
              <a:t>can be used to protect an </a:t>
            </a:r>
            <a:r>
              <a:rPr lang="en-US" sz="2400" dirty="0" smtClean="0"/>
              <a:t>information </a:t>
            </a:r>
            <a:r>
              <a:rPr lang="en-US" sz="2400" dirty="0"/>
              <a:t>infrastructure by </a:t>
            </a:r>
            <a:r>
              <a:rPr lang="en-US" sz="2400" dirty="0" smtClean="0"/>
              <a:t>monitoring the </a:t>
            </a:r>
            <a:r>
              <a:rPr lang="en-US" sz="2400" dirty="0"/>
              <a:t>health of every </a:t>
            </a:r>
            <a:r>
              <a:rPr lang="en-US" sz="2400" dirty="0" smtClean="0"/>
              <a:t>host based </a:t>
            </a:r>
            <a:r>
              <a:rPr lang="en-US" sz="2400" dirty="0"/>
              <a:t>on </a:t>
            </a:r>
            <a:r>
              <a:rPr lang="en-US" sz="2400" dirty="0" smtClean="0"/>
              <a:t>all available </a:t>
            </a:r>
            <a:r>
              <a:rPr lang="en-US" sz="2400" dirty="0"/>
              <a:t>defense hardware and software</a:t>
            </a:r>
            <a:r>
              <a:rPr lang="en-US" sz="2400" dirty="0" smtClean="0"/>
              <a:t>.</a:t>
            </a:r>
            <a:r>
              <a:rPr lang="en-US" sz="2400" dirty="0"/>
              <a:t/>
            </a:r>
            <a:br>
              <a:rPr lang="en-US" sz="2400" dirty="0"/>
            </a:br>
            <a:endParaRPr lang="en-US" sz="2400" dirty="0"/>
          </a:p>
          <a:p>
            <a:pPr marL="82550" indent="0" algn="just">
              <a:buNone/>
            </a:pPr>
            <a:r>
              <a:rPr lang="en-US" dirty="0"/>
              <a:t/>
            </a:r>
            <a:br>
              <a:rPr lang="en-US" dirty="0"/>
            </a:br>
            <a:r>
              <a:rPr lang="en-US" dirty="0"/>
              <a:t/>
            </a:r>
            <a:br>
              <a:rPr lang="en-US" dirty="0"/>
            </a:br>
            <a:endParaRPr lang="en-US" dirty="0" smtClean="0"/>
          </a:p>
        </p:txBody>
      </p:sp>
    </p:spTree>
    <p:extLst>
      <p:ext uri="{BB962C8B-B14F-4D97-AF65-F5344CB8AC3E}">
        <p14:creationId xmlns:p14="http://schemas.microsoft.com/office/powerpoint/2010/main" val="322530205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effectLst/>
              </a:rPr>
              <a:t/>
            </a:r>
            <a:br>
              <a:rPr lang="en-US" b="1" dirty="0">
                <a:effectLst/>
              </a:rPr>
            </a:br>
            <a:r>
              <a:rPr lang="en-US" b="1" dirty="0">
                <a:effectLst/>
              </a:rPr>
              <a:t>Defense for the </a:t>
            </a:r>
            <a:r>
              <a:rPr lang="en-US" b="1" dirty="0" smtClean="0">
                <a:effectLst/>
              </a:rPr>
              <a:t>Enterprise …</a:t>
            </a:r>
            <a:br>
              <a:rPr lang="en-US" b="1" dirty="0" smtClean="0">
                <a:effectLst/>
              </a:rPr>
            </a:br>
            <a:endParaRPr lang="en-US" dirty="0"/>
          </a:p>
        </p:txBody>
      </p:sp>
      <p:sp>
        <p:nvSpPr>
          <p:cNvPr id="3" name="Content Placeholder 2"/>
          <p:cNvSpPr>
            <a:spLocks noGrp="1"/>
          </p:cNvSpPr>
          <p:nvPr>
            <p:ph idx="1"/>
          </p:nvPr>
        </p:nvSpPr>
        <p:spPr/>
        <p:txBody>
          <a:bodyPr/>
          <a:lstStyle/>
          <a:p>
            <a:pPr algn="just"/>
            <a:r>
              <a:rPr lang="en-US" sz="2000" dirty="0"/>
              <a:t>A firewall and </a:t>
            </a:r>
            <a:r>
              <a:rPr lang="en-US" sz="2000" dirty="0" smtClean="0"/>
              <a:t>IDS/IPS are </a:t>
            </a:r>
            <a:r>
              <a:rPr lang="en-US" sz="2000" dirty="0"/>
              <a:t>used for guarding the entrance of </a:t>
            </a:r>
            <a:r>
              <a:rPr lang="en-US" sz="2000" dirty="0" smtClean="0"/>
              <a:t>the enterprise </a:t>
            </a:r>
            <a:r>
              <a:rPr lang="en-US" sz="2000" dirty="0"/>
              <a:t>network. </a:t>
            </a:r>
            <a:endParaRPr lang="en-US" sz="2000" dirty="0" smtClean="0"/>
          </a:p>
          <a:p>
            <a:pPr algn="just"/>
            <a:r>
              <a:rPr lang="en-US" sz="2000" dirty="0" smtClean="0"/>
              <a:t>VPN </a:t>
            </a:r>
            <a:r>
              <a:rPr lang="en-US" sz="2000" dirty="0"/>
              <a:t>is typically used for </a:t>
            </a:r>
            <a:r>
              <a:rPr lang="en-US" sz="2000" dirty="0" smtClean="0"/>
              <a:t>remote access </a:t>
            </a:r>
            <a:r>
              <a:rPr lang="en-US" sz="2000" dirty="0"/>
              <a:t>to the enterprise network and is allowed by the firewall</a:t>
            </a:r>
            <a:r>
              <a:rPr lang="en-US" sz="2000" dirty="0" smtClean="0"/>
              <a:t>.  </a:t>
            </a:r>
          </a:p>
          <a:p>
            <a:pPr algn="just"/>
            <a:r>
              <a:rPr lang="en-US" sz="2000" dirty="0" smtClean="0"/>
              <a:t>A </a:t>
            </a:r>
            <a:r>
              <a:rPr lang="en-US" sz="2000" dirty="0"/>
              <a:t>Demilitarized Zone (DMZ) </a:t>
            </a:r>
            <a:r>
              <a:rPr lang="en-US" sz="2000" dirty="0" smtClean="0"/>
              <a:t>is established </a:t>
            </a:r>
            <a:r>
              <a:rPr lang="en-US" sz="2000" dirty="0"/>
              <a:t>in order to permit the outside Internet to access public information of the enterprise</a:t>
            </a:r>
            <a:br>
              <a:rPr lang="en-US" sz="2000" dirty="0"/>
            </a:br>
            <a:r>
              <a:rPr lang="en-US" sz="2000" dirty="0"/>
              <a:t>network, such as DNS, web and email servers. </a:t>
            </a:r>
            <a:endParaRPr lang="en-US" sz="2000" dirty="0" smtClean="0"/>
          </a:p>
          <a:p>
            <a:pPr algn="just"/>
            <a:r>
              <a:rPr lang="en-US" sz="2000" dirty="0" smtClean="0"/>
              <a:t>Internal </a:t>
            </a:r>
            <a:r>
              <a:rPr lang="en-US" sz="2000" dirty="0"/>
              <a:t>hosts can also access the servers in the DMZ</a:t>
            </a:r>
            <a:br>
              <a:rPr lang="en-US" sz="2000" dirty="0"/>
            </a:br>
            <a:r>
              <a:rPr lang="en-US" sz="2000" dirty="0"/>
              <a:t>and the Internet. </a:t>
            </a:r>
            <a:endParaRPr lang="en-US" sz="2000" dirty="0" smtClean="0"/>
          </a:p>
          <a:p>
            <a:pPr algn="just"/>
            <a:r>
              <a:rPr lang="en-US" sz="2000" dirty="0" smtClean="0"/>
              <a:t>However</a:t>
            </a:r>
            <a:r>
              <a:rPr lang="en-US" sz="2000" dirty="0"/>
              <a:t>, the hosts in the Internet are blocked by the firewall </a:t>
            </a:r>
            <a:r>
              <a:rPr lang="en-US" sz="2000" dirty="0" smtClean="0"/>
              <a:t>from accessing the internal </a:t>
            </a:r>
            <a:r>
              <a:rPr lang="en-US" sz="2000" dirty="0"/>
              <a:t>network, and these external hosts can </a:t>
            </a:r>
            <a:r>
              <a:rPr lang="en-US" sz="2000" dirty="0" smtClean="0"/>
              <a:t>access the </a:t>
            </a:r>
            <a:r>
              <a:rPr lang="en-US" sz="2000" dirty="0"/>
              <a:t>internal network only through VPN</a:t>
            </a:r>
            <a:r>
              <a:rPr lang="en-US" sz="2000" dirty="0" smtClean="0"/>
              <a:t>.</a:t>
            </a:r>
            <a:endParaRPr lang="en-US" sz="2000" dirty="0"/>
          </a:p>
        </p:txBody>
      </p:sp>
      <p:pic>
        <p:nvPicPr>
          <p:cNvPr id="4" name="Picture 3"/>
          <p:cNvPicPr>
            <a:picLocks noChangeAspect="1"/>
          </p:cNvPicPr>
          <p:nvPr/>
        </p:nvPicPr>
        <p:blipFill>
          <a:blip r:embed="rId3"/>
          <a:stretch>
            <a:fillRect/>
          </a:stretch>
        </p:blipFill>
        <p:spPr>
          <a:xfrm>
            <a:off x="1265138" y="1543844"/>
            <a:ext cx="7839273" cy="4608512"/>
          </a:xfrm>
          <a:prstGeom prst="rect">
            <a:avLst/>
          </a:prstGeom>
        </p:spPr>
      </p:pic>
    </p:spTree>
    <p:extLst>
      <p:ext uri="{BB962C8B-B14F-4D97-AF65-F5344CB8AC3E}">
        <p14:creationId xmlns:p14="http://schemas.microsoft.com/office/powerpoint/2010/main" val="3581298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042988" y="274638"/>
            <a:ext cx="7891462" cy="1143000"/>
          </a:xfrm>
        </p:spPr>
        <p:txBody>
          <a:bodyPr>
            <a:normAutofit fontScale="90000"/>
          </a:bodyPr>
          <a:lstStyle/>
          <a:p>
            <a:pPr eaLnBrk="1" fontAlgn="auto" hangingPunct="1">
              <a:spcAft>
                <a:spcPts val="0"/>
              </a:spcAft>
              <a:defRPr/>
            </a:pPr>
            <a:r>
              <a:rPr lang="en-US" altLang="en-US" dirty="0">
                <a:solidFill>
                  <a:schemeClr val="tx2">
                    <a:satMod val="130000"/>
                  </a:schemeClr>
                </a:solidFill>
                <a:ea typeface="ＭＳ Ｐゴシック" pitchFamily="34" charset="-128"/>
              </a:rPr>
              <a:t/>
            </a:r>
            <a:br>
              <a:rPr lang="en-US" altLang="en-US" dirty="0">
                <a:solidFill>
                  <a:schemeClr val="tx2">
                    <a:satMod val="130000"/>
                  </a:schemeClr>
                </a:solidFill>
                <a:ea typeface="ＭＳ Ｐゴシック" pitchFamily="34" charset="-128"/>
              </a:rPr>
            </a:br>
            <a:r>
              <a:rPr lang="en-US" altLang="en-US" dirty="0" smtClean="0">
                <a:solidFill>
                  <a:schemeClr val="tx2">
                    <a:satMod val="130000"/>
                  </a:schemeClr>
                </a:solidFill>
                <a:ea typeface="ＭＳ Ｐゴシック" pitchFamily="34" charset="-128"/>
              </a:rPr>
              <a:t> </a:t>
            </a:r>
            <a:r>
              <a:rPr lang="en-US" dirty="0">
                <a:solidFill>
                  <a:schemeClr val="tx2">
                    <a:satMod val="130000"/>
                  </a:schemeClr>
                </a:solidFill>
                <a:ea typeface="ＭＳ Ｐゴシック" pitchFamily="34" charset="-128"/>
              </a:rPr>
              <a:t>A Definition of Computer </a:t>
            </a:r>
            <a:r>
              <a:rPr lang="en-US" dirty="0" smtClean="0">
                <a:solidFill>
                  <a:schemeClr val="tx2">
                    <a:satMod val="130000"/>
                  </a:schemeClr>
                </a:solidFill>
                <a:ea typeface="ＭＳ Ｐゴシック" pitchFamily="34" charset="-128"/>
              </a:rPr>
              <a:t>Security …</a:t>
            </a:r>
            <a:r>
              <a:rPr lang="en-US" dirty="0">
                <a:effectLst/>
              </a:rPr>
              <a:t/>
            </a:r>
            <a:br>
              <a:rPr lang="en-US" dirty="0">
                <a:effectLst/>
              </a:rPr>
            </a:br>
            <a:endParaRPr lang="en-AU" altLang="zh-TW" dirty="0" smtClean="0">
              <a:solidFill>
                <a:schemeClr val="tx2">
                  <a:satMod val="130000"/>
                </a:schemeClr>
              </a:solidFill>
              <a:ea typeface="ＭＳ Ｐゴシック" pitchFamily="34" charset="-128"/>
            </a:endParaRPr>
          </a:p>
        </p:txBody>
      </p:sp>
      <p:sp>
        <p:nvSpPr>
          <p:cNvPr id="29699" name="Rectangle 3"/>
          <p:cNvSpPr>
            <a:spLocks noGrp="1" noChangeArrowheads="1"/>
          </p:cNvSpPr>
          <p:nvPr>
            <p:ph idx="1"/>
          </p:nvPr>
        </p:nvSpPr>
        <p:spPr>
          <a:xfrm>
            <a:off x="914400" y="1417638"/>
            <a:ext cx="8229600" cy="5324475"/>
          </a:xfrm>
        </p:spPr>
        <p:txBody>
          <a:bodyPr>
            <a:normAutofit fontScale="25000" lnSpcReduction="20000"/>
          </a:bodyPr>
          <a:lstStyle/>
          <a:p>
            <a:pPr marL="365760" indent="-283464" algn="just" eaLnBrk="1" fontAlgn="auto" hangingPunct="1">
              <a:spcAft>
                <a:spcPts val="0"/>
              </a:spcAft>
              <a:buFont typeface="Wingdings 2"/>
              <a:buChar char=""/>
              <a:defRPr/>
            </a:pPr>
            <a:r>
              <a:rPr lang="en-US" sz="8800" dirty="0"/>
              <a:t>This definition introduces </a:t>
            </a:r>
            <a:r>
              <a:rPr lang="en-US" sz="8800" b="1" dirty="0"/>
              <a:t>three key objectives </a:t>
            </a:r>
            <a:r>
              <a:rPr lang="en-US" sz="8800" dirty="0"/>
              <a:t>that are at the heart of </a:t>
            </a:r>
            <a:r>
              <a:rPr lang="en-US" sz="8800" dirty="0" smtClean="0"/>
              <a:t>computer security.</a:t>
            </a:r>
          </a:p>
          <a:p>
            <a:pPr marL="365760" indent="-283464" algn="just" eaLnBrk="1" fontAlgn="auto" hangingPunct="1">
              <a:lnSpc>
                <a:spcPct val="90000"/>
              </a:lnSpc>
              <a:spcAft>
                <a:spcPts val="0"/>
              </a:spcAft>
              <a:buFont typeface="Wingdings 2"/>
              <a:buChar char=""/>
              <a:defRPr/>
            </a:pPr>
            <a:r>
              <a:rPr lang="en-US" altLang="zh-TW" sz="8800" b="1" dirty="0">
                <a:ea typeface="ＭＳ Ｐゴシック" pitchFamily="34" charset="-128"/>
              </a:rPr>
              <a:t>Confidentiality</a:t>
            </a:r>
          </a:p>
          <a:p>
            <a:pPr marL="365760" indent="-283464" algn="just" eaLnBrk="1" fontAlgn="auto" hangingPunct="1">
              <a:lnSpc>
                <a:spcPct val="90000"/>
              </a:lnSpc>
              <a:spcAft>
                <a:spcPts val="0"/>
              </a:spcAft>
              <a:buFont typeface="Wingdings 2"/>
              <a:buChar char=""/>
              <a:defRPr/>
            </a:pPr>
            <a:r>
              <a:rPr lang="en-US" altLang="zh-TW" sz="8800" dirty="0">
                <a:ea typeface="ＭＳ Ｐゴシック" pitchFamily="34" charset="-128"/>
              </a:rPr>
              <a:t>Data confidentiality :</a:t>
            </a:r>
            <a:r>
              <a:rPr lang="en-US" sz="8800" dirty="0"/>
              <a:t>Assures that private or confidential information is not made available or disclosed to unauthorized individuals</a:t>
            </a:r>
          </a:p>
          <a:p>
            <a:pPr marL="365760" indent="-283464" algn="just" eaLnBrk="1" fontAlgn="auto" hangingPunct="1">
              <a:lnSpc>
                <a:spcPct val="90000"/>
              </a:lnSpc>
              <a:spcAft>
                <a:spcPts val="0"/>
              </a:spcAft>
              <a:buFont typeface="Wingdings 2"/>
              <a:buChar char=""/>
              <a:defRPr/>
            </a:pPr>
            <a:r>
              <a:rPr lang="en-US" altLang="zh-TW" sz="8800" dirty="0">
                <a:ea typeface="ＭＳ Ｐゴシック" pitchFamily="34" charset="-128"/>
              </a:rPr>
              <a:t>Privacy : </a:t>
            </a:r>
            <a:r>
              <a:rPr lang="en-US" sz="8800" dirty="0"/>
              <a:t>Assures that individuals control what information to be collected and stored and by whom and to whom about them</a:t>
            </a:r>
          </a:p>
          <a:p>
            <a:pPr marL="365760" indent="-283464" algn="just" eaLnBrk="1" fontAlgn="auto" hangingPunct="1">
              <a:lnSpc>
                <a:spcPct val="90000"/>
              </a:lnSpc>
              <a:spcAft>
                <a:spcPts val="0"/>
              </a:spcAft>
              <a:buFont typeface="Wingdings 2"/>
              <a:buChar char=""/>
              <a:defRPr/>
            </a:pPr>
            <a:r>
              <a:rPr lang="en-US" altLang="zh-TW" sz="8800" b="1" dirty="0">
                <a:ea typeface="ＭＳ Ｐゴシック" pitchFamily="34" charset="-128"/>
              </a:rPr>
              <a:t>Integrity</a:t>
            </a:r>
          </a:p>
          <a:p>
            <a:pPr marL="365760" indent="-283464" algn="just" eaLnBrk="1" fontAlgn="auto" hangingPunct="1">
              <a:spcAft>
                <a:spcPts val="0"/>
              </a:spcAft>
              <a:buFont typeface="Wingdings 2"/>
              <a:buChar char=""/>
              <a:defRPr/>
            </a:pPr>
            <a:r>
              <a:rPr lang="en-US" altLang="zh-TW" sz="8800" dirty="0">
                <a:ea typeface="ＭＳ Ｐゴシック" pitchFamily="34" charset="-128"/>
              </a:rPr>
              <a:t>Data integrity: </a:t>
            </a:r>
            <a:r>
              <a:rPr lang="en-US" sz="8800" dirty="0"/>
              <a:t>Assures that information are changed only in authorized manner</a:t>
            </a:r>
          </a:p>
          <a:p>
            <a:pPr marL="365760" indent="-283464" algn="just" eaLnBrk="1" fontAlgn="auto" hangingPunct="1">
              <a:spcAft>
                <a:spcPts val="0"/>
              </a:spcAft>
              <a:buFont typeface="Wingdings 2"/>
              <a:buChar char=""/>
              <a:defRPr/>
            </a:pPr>
            <a:r>
              <a:rPr lang="en-US" altLang="zh-TW" sz="8800" dirty="0">
                <a:ea typeface="ＭＳ Ｐゴシック" pitchFamily="34" charset="-128"/>
              </a:rPr>
              <a:t>System integrity: </a:t>
            </a:r>
            <a:r>
              <a:rPr lang="en-US" sz="8800" dirty="0"/>
              <a:t>Assures that a system performs its intended function in an unimpaired manner,</a:t>
            </a:r>
            <a:endParaRPr lang="en-US" altLang="zh-TW" sz="8800" dirty="0">
              <a:ea typeface="ＭＳ Ｐゴシック" pitchFamily="34" charset="-128"/>
            </a:endParaRPr>
          </a:p>
          <a:p>
            <a:pPr marL="365760" indent="-283464" algn="just" eaLnBrk="1" fontAlgn="auto" hangingPunct="1">
              <a:lnSpc>
                <a:spcPct val="90000"/>
              </a:lnSpc>
              <a:spcAft>
                <a:spcPts val="0"/>
              </a:spcAft>
              <a:buFont typeface="Wingdings 2"/>
              <a:buChar char=""/>
              <a:defRPr/>
            </a:pPr>
            <a:r>
              <a:rPr lang="en-US" altLang="zh-TW" sz="8800" b="1" dirty="0">
                <a:ea typeface="ＭＳ Ｐゴシック" pitchFamily="34" charset="-128"/>
              </a:rPr>
              <a:t>Availability : </a:t>
            </a:r>
            <a:r>
              <a:rPr lang="en-US" sz="8800" dirty="0"/>
              <a:t>Assures that systems work promptly and service is not denied to authorized users</a:t>
            </a:r>
            <a:endParaRPr lang="en-US" sz="8800" dirty="0">
              <a:ea typeface="ＭＳ Ｐゴシック" pitchFamily="34" charset="-128"/>
            </a:endParaRPr>
          </a:p>
          <a:p>
            <a:pPr marL="365760" indent="-283464" algn="just" eaLnBrk="1" fontAlgn="auto" hangingPunct="1">
              <a:spcAft>
                <a:spcPts val="0"/>
              </a:spcAft>
              <a:buFont typeface="Wingdings 2"/>
              <a:buChar char=""/>
              <a:defRPr/>
            </a:pPr>
            <a:endParaRPr lang="en-US" dirty="0" smtClean="0"/>
          </a:p>
          <a:p>
            <a:pPr marL="82296" indent="0" algn="just" eaLnBrk="1" fontAlgn="auto" hangingPunct="1">
              <a:spcAft>
                <a:spcPts val="0"/>
              </a:spcAft>
              <a:buFont typeface="Wingdings 2" panose="05020102010507070707" pitchFamily="18" charset="2"/>
              <a:buNone/>
              <a:defRPr/>
            </a:pPr>
            <a:r>
              <a:rPr lang="en-US" dirty="0"/>
              <a:t/>
            </a:r>
            <a:br>
              <a:rPr lang="en-US" dirty="0"/>
            </a:br>
            <a:endParaRPr lang="en-AU" altLang="zh-TW" dirty="0" smtClean="0">
              <a:solidFill>
                <a:schemeClr val="bg2"/>
              </a:solidFill>
              <a:ea typeface="ＭＳ Ｐゴシック" pitchFamily="34" charset="-128"/>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effectLst/>
              </a:rPr>
              <a:t/>
            </a:r>
            <a:br>
              <a:rPr lang="en-US" b="1" dirty="0">
                <a:effectLst/>
              </a:rPr>
            </a:br>
            <a:r>
              <a:rPr lang="en-US" b="1" dirty="0">
                <a:effectLst/>
              </a:rPr>
              <a:t>Defense for the </a:t>
            </a:r>
            <a:r>
              <a:rPr lang="en-US" b="1" dirty="0" smtClean="0">
                <a:effectLst/>
              </a:rPr>
              <a:t>Enterprise …</a:t>
            </a:r>
            <a:br>
              <a:rPr lang="en-US" b="1" dirty="0" smtClean="0">
                <a:effectLst/>
              </a:rPr>
            </a:br>
            <a:endParaRPr lang="en-US" dirty="0"/>
          </a:p>
        </p:txBody>
      </p:sp>
      <p:sp>
        <p:nvSpPr>
          <p:cNvPr id="3" name="Content Placeholder 2"/>
          <p:cNvSpPr>
            <a:spLocks noGrp="1"/>
          </p:cNvSpPr>
          <p:nvPr>
            <p:ph idx="1"/>
          </p:nvPr>
        </p:nvSpPr>
        <p:spPr/>
        <p:txBody>
          <a:bodyPr/>
          <a:lstStyle/>
          <a:p>
            <a:pPr algn="just"/>
            <a:r>
              <a:rPr lang="en-US" sz="2000" dirty="0"/>
              <a:t>Protection via cryptography and protocols includes </a:t>
            </a:r>
            <a:endParaRPr lang="en-US" sz="2000" dirty="0" smtClean="0"/>
          </a:p>
          <a:p>
            <a:pPr marL="539750" indent="-457200" algn="just">
              <a:buFont typeface="+mj-lt"/>
              <a:buAutoNum type="arabicPeriod"/>
            </a:pPr>
            <a:r>
              <a:rPr lang="en-US" sz="2000" dirty="0" smtClean="0"/>
              <a:t>symmetric </a:t>
            </a:r>
            <a:r>
              <a:rPr lang="en-US" sz="2000" dirty="0"/>
              <a:t>key crypto, which </a:t>
            </a:r>
            <a:r>
              <a:rPr lang="en-US" sz="2000" dirty="0" smtClean="0"/>
              <a:t>involves encryption for confidentiality </a:t>
            </a:r>
            <a:r>
              <a:rPr lang="en-US" sz="2000" dirty="0"/>
              <a:t>and hash for </a:t>
            </a:r>
            <a:r>
              <a:rPr lang="en-US" sz="2000" dirty="0" smtClean="0"/>
              <a:t>authentication</a:t>
            </a:r>
            <a:r>
              <a:rPr lang="en-US" sz="2000" dirty="0"/>
              <a:t>.</a:t>
            </a:r>
            <a:endParaRPr lang="en-US" sz="2000" dirty="0" smtClean="0"/>
          </a:p>
          <a:p>
            <a:pPr marL="539750" indent="-457200" algn="just">
              <a:buFont typeface="+mj-lt"/>
              <a:buAutoNum type="arabicPeriod"/>
            </a:pPr>
            <a:r>
              <a:rPr lang="en-US" sz="2000" dirty="0" smtClean="0"/>
              <a:t>public </a:t>
            </a:r>
            <a:r>
              <a:rPr lang="en-US" sz="2000" dirty="0"/>
              <a:t>key crypto, which consists of public key </a:t>
            </a:r>
            <a:r>
              <a:rPr lang="en-US" sz="2000" dirty="0" smtClean="0"/>
              <a:t>encryption, signatures </a:t>
            </a:r>
            <a:r>
              <a:rPr lang="en-US" sz="2000" dirty="0"/>
              <a:t>and public key certificates for authentication, and </a:t>
            </a:r>
            <a:endParaRPr lang="en-US" sz="2000" dirty="0" smtClean="0"/>
          </a:p>
          <a:p>
            <a:pPr marL="539750" indent="-457200" algn="just">
              <a:buFont typeface="+mj-lt"/>
              <a:buAutoNum type="arabicPeriod"/>
            </a:pPr>
            <a:r>
              <a:rPr lang="en-US" sz="2000" dirty="0" smtClean="0"/>
              <a:t>Protocols </a:t>
            </a:r>
            <a:r>
              <a:rPr lang="en-US" sz="2000" dirty="0"/>
              <a:t>based upon crypto, that include VPN and SSL using public key crypto for authentication as well as symmetric </a:t>
            </a:r>
            <a:r>
              <a:rPr lang="en-US" sz="2000" dirty="0" smtClean="0"/>
              <a:t>key establishment</a:t>
            </a:r>
            <a:r>
              <a:rPr lang="en-US" sz="2000" dirty="0"/>
              <a:t>, and symmetric key crypto for encryption</a:t>
            </a:r>
            <a:r>
              <a:rPr lang="en-US" sz="2000" dirty="0" smtClean="0"/>
              <a:t>.</a:t>
            </a:r>
          </a:p>
          <a:p>
            <a:pPr marL="82550" indent="0" algn="just">
              <a:buNone/>
            </a:pPr>
            <a:r>
              <a:rPr lang="en-US" sz="2000" dirty="0"/>
              <a:t/>
            </a:r>
            <a:br>
              <a:rPr lang="en-US" sz="2000" dirty="0"/>
            </a:br>
            <a:endParaRPr lang="en-US" sz="2000" dirty="0"/>
          </a:p>
        </p:txBody>
      </p:sp>
    </p:spTree>
    <p:extLst>
      <p:ext uri="{BB962C8B-B14F-4D97-AF65-F5344CB8AC3E}">
        <p14:creationId xmlns:p14="http://schemas.microsoft.com/office/powerpoint/2010/main" val="319168404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rPr>
              <a:t/>
            </a:r>
            <a:br>
              <a:rPr lang="en-US" dirty="0" smtClean="0">
                <a:effectLst/>
              </a:rPr>
            </a:br>
            <a:r>
              <a:rPr lang="en-US" dirty="0" smtClean="0">
                <a:effectLst/>
              </a:rPr>
              <a:t/>
            </a:r>
            <a:br>
              <a:rPr lang="en-US" dirty="0" smtClean="0">
                <a:effectLst/>
              </a:rPr>
            </a:br>
            <a:r>
              <a:rPr lang="en-US" b="1" dirty="0" smtClean="0">
                <a:effectLst/>
              </a:rPr>
              <a:t>Secure </a:t>
            </a:r>
            <a:r>
              <a:rPr lang="en-US" b="1" dirty="0">
                <a:effectLst/>
              </a:rPr>
              <a:t>Content (SC</a:t>
            </a:r>
            <a:r>
              <a:rPr lang="en-US" b="1" dirty="0" smtClean="0">
                <a:effectLst/>
              </a:rPr>
              <a:t>) </a:t>
            </a:r>
            <a:r>
              <a:rPr lang="en-US" b="1" dirty="0">
                <a:effectLst/>
              </a:rPr>
              <a:t>filtering</a:t>
            </a:r>
            <a:br>
              <a:rPr lang="en-US" b="1" dirty="0">
                <a:effectLst/>
              </a:rPr>
            </a:br>
            <a:r>
              <a:rPr lang="en-US" b="1" dirty="0">
                <a:effectLst/>
              </a:rPr>
              <a:t/>
            </a:r>
            <a:br>
              <a:rPr lang="en-US" b="1" dirty="0">
                <a:effectLst/>
              </a:rPr>
            </a:br>
            <a:endParaRPr lang="en-US" b="1" dirty="0"/>
          </a:p>
        </p:txBody>
      </p:sp>
      <p:sp>
        <p:nvSpPr>
          <p:cNvPr id="3" name="Content Placeholder 2"/>
          <p:cNvSpPr>
            <a:spLocks noGrp="1"/>
          </p:cNvSpPr>
          <p:nvPr>
            <p:ph idx="1"/>
          </p:nvPr>
        </p:nvSpPr>
        <p:spPr/>
        <p:txBody>
          <a:bodyPr/>
          <a:lstStyle/>
          <a:p>
            <a:pPr algn="just"/>
            <a:r>
              <a:rPr lang="en-US" sz="2800" dirty="0"/>
              <a:t>Secure Content (SC) filtering includes anti-malware, anti-spam, </a:t>
            </a:r>
            <a:r>
              <a:rPr lang="en-US" sz="2800" dirty="0" err="1"/>
              <a:t>url</a:t>
            </a:r>
            <a:r>
              <a:rPr lang="en-US" sz="2800" dirty="0"/>
              <a:t> filtering, and packet content filtering and is referred to as a deep packet inspection of packet payload </a:t>
            </a:r>
            <a:r>
              <a:rPr lang="en-US" sz="2800" dirty="0" smtClean="0"/>
              <a:t>content</a:t>
            </a:r>
          </a:p>
          <a:p>
            <a:pPr algn="just"/>
            <a:r>
              <a:rPr lang="en-US" sz="2800" dirty="0"/>
              <a:t>SC filtering is </a:t>
            </a:r>
            <a:r>
              <a:rPr lang="en-US" sz="2800" dirty="0" smtClean="0"/>
              <a:t>usually provided </a:t>
            </a:r>
            <a:r>
              <a:rPr lang="en-US" sz="2800" dirty="0"/>
              <a:t>by a dedicated appliance, or an integrated appliance that may contain a firewall, IDS/</a:t>
            </a:r>
            <a:br>
              <a:rPr lang="en-US" sz="2800" dirty="0"/>
            </a:br>
            <a:r>
              <a:rPr lang="en-US" sz="2800" dirty="0"/>
              <a:t>IPS, VPN, etc. </a:t>
            </a:r>
            <a:endParaRPr lang="en-US" sz="2800" dirty="0" smtClean="0"/>
          </a:p>
          <a:p>
            <a:pPr algn="just"/>
            <a:r>
              <a:rPr lang="en-US" sz="2800" dirty="0" smtClean="0"/>
              <a:t>The </a:t>
            </a:r>
            <a:r>
              <a:rPr lang="en-US" sz="2800" dirty="0"/>
              <a:t>integrated </a:t>
            </a:r>
            <a:r>
              <a:rPr lang="en-US" sz="2800" dirty="0" smtClean="0"/>
              <a:t>security appliance </a:t>
            </a:r>
            <a:r>
              <a:rPr lang="en-US" sz="2800" dirty="0"/>
              <a:t>is widely deployed at the entrance of important </a:t>
            </a:r>
            <a:r>
              <a:rPr lang="en-US" sz="2800" dirty="0" smtClean="0"/>
              <a:t>subnets </a:t>
            </a:r>
            <a:r>
              <a:rPr lang="en-US" sz="2800" dirty="0"/>
              <a:t>in an organization as a </a:t>
            </a:r>
            <a:r>
              <a:rPr lang="en-US" sz="2800" dirty="0" smtClean="0"/>
              <a:t>compliment to </a:t>
            </a:r>
            <a:r>
              <a:rPr lang="en-US" sz="2800" dirty="0"/>
              <a:t>host-based defense </a:t>
            </a:r>
            <a:r>
              <a:rPr lang="en-US" sz="2800" dirty="0" smtClean="0"/>
              <a:t>software</a:t>
            </a:r>
          </a:p>
          <a:p>
            <a:pPr marL="82550" indent="0" algn="just">
              <a:buNone/>
            </a:pPr>
            <a:r>
              <a:rPr lang="en-US" dirty="0"/>
              <a:t/>
            </a:r>
            <a:br>
              <a:rPr lang="en-US" dirty="0"/>
            </a:br>
            <a:r>
              <a:rPr lang="en-US" dirty="0"/>
              <a:t/>
            </a:r>
            <a:br>
              <a:rPr lang="en-US" dirty="0"/>
            </a:br>
            <a:endParaRPr lang="en-US" dirty="0"/>
          </a:p>
        </p:txBody>
      </p:sp>
      <p:pic>
        <p:nvPicPr>
          <p:cNvPr id="4" name="Picture 3"/>
          <p:cNvPicPr>
            <a:picLocks noChangeAspect="1"/>
          </p:cNvPicPr>
          <p:nvPr/>
        </p:nvPicPr>
        <p:blipFill>
          <a:blip r:embed="rId2"/>
          <a:stretch>
            <a:fillRect/>
          </a:stretch>
        </p:blipFill>
        <p:spPr>
          <a:xfrm>
            <a:off x="1619672" y="1556792"/>
            <a:ext cx="7314778" cy="5112568"/>
          </a:xfrm>
          <a:prstGeom prst="rect">
            <a:avLst/>
          </a:prstGeom>
        </p:spPr>
      </p:pic>
    </p:spTree>
    <p:extLst>
      <p:ext uri="{BB962C8B-B14F-4D97-AF65-F5344CB8AC3E}">
        <p14:creationId xmlns:p14="http://schemas.microsoft.com/office/powerpoint/2010/main" val="2131880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penetration test</a:t>
            </a:r>
          </a:p>
        </p:txBody>
      </p:sp>
      <p:sp>
        <p:nvSpPr>
          <p:cNvPr id="3" name="Content Placeholder 2"/>
          <p:cNvSpPr>
            <a:spLocks noGrp="1"/>
          </p:cNvSpPr>
          <p:nvPr>
            <p:ph idx="1"/>
          </p:nvPr>
        </p:nvSpPr>
        <p:spPr>
          <a:xfrm>
            <a:off x="971600" y="1412776"/>
            <a:ext cx="7499350" cy="4800600"/>
          </a:xfrm>
        </p:spPr>
        <p:txBody>
          <a:bodyPr/>
          <a:lstStyle/>
          <a:p>
            <a:pPr algn="just"/>
            <a:r>
              <a:rPr lang="en-US" dirty="0"/>
              <a:t>A penetration test is used for evaluating the security of an enterprise network and hosts by simulating attacks from potential attackers using active exploitation of vulnerabilities. </a:t>
            </a:r>
            <a:endParaRPr lang="en-US" dirty="0" smtClean="0"/>
          </a:p>
          <a:p>
            <a:pPr algn="just"/>
            <a:r>
              <a:rPr lang="en-US" dirty="0" smtClean="0"/>
              <a:t>The </a:t>
            </a:r>
            <a:r>
              <a:rPr lang="en-US" dirty="0"/>
              <a:t>purpose </a:t>
            </a:r>
            <a:r>
              <a:rPr lang="en-US" dirty="0" smtClean="0"/>
              <a:t>of the </a:t>
            </a:r>
            <a:r>
              <a:rPr lang="en-US" dirty="0"/>
              <a:t>test is to discover </a:t>
            </a:r>
            <a:r>
              <a:rPr lang="en-US" dirty="0" smtClean="0"/>
              <a:t>the vulnerabilities </a:t>
            </a:r>
            <a:r>
              <a:rPr lang="en-US" dirty="0"/>
              <a:t>that may result </a:t>
            </a:r>
            <a:r>
              <a:rPr lang="en-US" dirty="0" smtClean="0"/>
              <a:t>from improper </a:t>
            </a:r>
            <a:r>
              <a:rPr lang="en-US" dirty="0"/>
              <a:t>configurations, </a:t>
            </a:r>
            <a:r>
              <a:rPr lang="en-US" dirty="0" smtClean="0"/>
              <a:t>hardware and </a:t>
            </a:r>
            <a:r>
              <a:rPr lang="en-US" dirty="0"/>
              <a:t>software, or policy violations. </a:t>
            </a:r>
            <a:endParaRPr lang="en-US" dirty="0" smtClean="0"/>
          </a:p>
          <a:p>
            <a:pPr algn="just"/>
            <a:r>
              <a:rPr lang="en-US" dirty="0" smtClean="0"/>
              <a:t>The </a:t>
            </a:r>
            <a:r>
              <a:rPr lang="en-US" dirty="0"/>
              <a:t>discovered vulnerabilities </a:t>
            </a:r>
            <a:r>
              <a:rPr lang="en-US" dirty="0" smtClean="0"/>
              <a:t>are used for developing </a:t>
            </a:r>
            <a:r>
              <a:rPr lang="en-US" dirty="0"/>
              <a:t>mitigation </a:t>
            </a:r>
            <a:r>
              <a:rPr lang="en-US" dirty="0" smtClean="0"/>
              <a:t>strategies</a:t>
            </a:r>
          </a:p>
          <a:p>
            <a:pPr marL="82550" indent="0" algn="just">
              <a:buNone/>
            </a:pPr>
            <a:r>
              <a:rPr lang="en-US" dirty="0"/>
              <a:t/>
            </a:r>
            <a:br>
              <a:rPr lang="en-US" dirty="0"/>
            </a:br>
            <a:endParaRPr lang="en-US" dirty="0"/>
          </a:p>
        </p:txBody>
      </p:sp>
    </p:spTree>
    <p:extLst>
      <p:ext uri="{BB962C8B-B14F-4D97-AF65-F5344CB8AC3E}">
        <p14:creationId xmlns:p14="http://schemas.microsoft.com/office/powerpoint/2010/main" val="66186504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rPr>
              <a:t/>
            </a:r>
            <a:br>
              <a:rPr lang="en-US" dirty="0" smtClean="0">
                <a:effectLst/>
              </a:rPr>
            </a:br>
            <a:r>
              <a:rPr lang="en-US" b="1" dirty="0" smtClean="0">
                <a:effectLst/>
              </a:rPr>
              <a:t>Contingency </a:t>
            </a:r>
            <a:r>
              <a:rPr lang="en-US" b="1" dirty="0">
                <a:effectLst/>
              </a:rPr>
              <a:t>planning</a:t>
            </a:r>
            <a:br>
              <a:rPr lang="en-US" b="1" dirty="0">
                <a:effectLst/>
              </a:rPr>
            </a:br>
            <a:endParaRPr lang="en-US" b="1" dirty="0"/>
          </a:p>
        </p:txBody>
      </p:sp>
      <p:sp>
        <p:nvSpPr>
          <p:cNvPr id="3" name="Content Placeholder 2"/>
          <p:cNvSpPr>
            <a:spLocks noGrp="1"/>
          </p:cNvSpPr>
          <p:nvPr>
            <p:ph idx="1"/>
          </p:nvPr>
        </p:nvSpPr>
        <p:spPr>
          <a:xfrm>
            <a:off x="971600" y="1340768"/>
            <a:ext cx="7499350" cy="4800600"/>
          </a:xfrm>
        </p:spPr>
        <p:txBody>
          <a:bodyPr/>
          <a:lstStyle/>
          <a:p>
            <a:pPr algn="just"/>
            <a:r>
              <a:rPr lang="en-US" sz="2800" dirty="0"/>
              <a:t>NIST </a:t>
            </a:r>
            <a:r>
              <a:rPr lang="en-US" sz="2800" dirty="0" smtClean="0"/>
              <a:t>provides a </a:t>
            </a:r>
            <a:r>
              <a:rPr lang="en-US" sz="2800" dirty="0"/>
              <a:t>guide for viable </a:t>
            </a:r>
            <a:r>
              <a:rPr lang="en-US" sz="2800" dirty="0" smtClean="0"/>
              <a:t>contingency planning </a:t>
            </a:r>
            <a:r>
              <a:rPr lang="en-US" sz="2800" dirty="0"/>
              <a:t>that an organization may adopt for their information systems. </a:t>
            </a:r>
            <a:endParaRPr lang="en-US" sz="2800" dirty="0" smtClean="0"/>
          </a:p>
          <a:p>
            <a:pPr algn="just"/>
            <a:r>
              <a:rPr lang="en-US" sz="2800" dirty="0" smtClean="0"/>
              <a:t>Contingency planning refers </a:t>
            </a:r>
            <a:r>
              <a:rPr lang="en-US" sz="2800" dirty="0"/>
              <a:t>to interim measures used to recover information system services after a disruption. </a:t>
            </a:r>
            <a:endParaRPr lang="en-US" sz="2800" dirty="0" smtClean="0"/>
          </a:p>
          <a:p>
            <a:pPr algn="just"/>
            <a:r>
              <a:rPr lang="en-US" sz="2800" dirty="0" smtClean="0"/>
              <a:t>Interim measures </a:t>
            </a:r>
            <a:r>
              <a:rPr lang="en-US" sz="2800" dirty="0"/>
              <a:t>may include </a:t>
            </a:r>
            <a:r>
              <a:rPr lang="en-US" sz="2800" dirty="0" smtClean="0"/>
              <a:t>relocation of </a:t>
            </a:r>
            <a:r>
              <a:rPr lang="en-US" sz="2800" dirty="0"/>
              <a:t>information systems and operations </a:t>
            </a:r>
            <a:r>
              <a:rPr lang="en-US" sz="2800" dirty="0" smtClean="0"/>
              <a:t>to an </a:t>
            </a:r>
            <a:r>
              <a:rPr lang="en-US" sz="2800" dirty="0"/>
              <a:t>alternate site</a:t>
            </a:r>
            <a:r>
              <a:rPr lang="en-US" sz="2800" dirty="0" smtClean="0"/>
              <a:t>, recovery </a:t>
            </a:r>
            <a:r>
              <a:rPr lang="en-US" sz="2800" dirty="0"/>
              <a:t>of </a:t>
            </a:r>
            <a:r>
              <a:rPr lang="en-US" sz="2800" dirty="0" smtClean="0"/>
              <a:t>information system </a:t>
            </a:r>
            <a:r>
              <a:rPr lang="en-US" sz="2800" dirty="0"/>
              <a:t>functions using </a:t>
            </a:r>
            <a:r>
              <a:rPr lang="en-US" sz="2800" dirty="0" smtClean="0"/>
              <a:t>alternate equipment</a:t>
            </a:r>
            <a:r>
              <a:rPr lang="en-US" sz="2800" dirty="0"/>
              <a:t>, or </a:t>
            </a:r>
            <a:r>
              <a:rPr lang="en-US" sz="2800" dirty="0" smtClean="0"/>
              <a:t>information system functions </a:t>
            </a:r>
            <a:r>
              <a:rPr lang="en-US" sz="2800" dirty="0"/>
              <a:t>using manual methods. </a:t>
            </a:r>
            <a:endParaRPr lang="en-US" sz="2800" dirty="0" smtClean="0"/>
          </a:p>
          <a:p>
            <a:pPr marL="82550" indent="0" algn="just">
              <a:buNone/>
            </a:pPr>
            <a:endParaRPr lang="en-US" dirty="0"/>
          </a:p>
        </p:txBody>
      </p:sp>
    </p:spTree>
    <p:extLst>
      <p:ext uri="{BB962C8B-B14F-4D97-AF65-F5344CB8AC3E}">
        <p14:creationId xmlns:p14="http://schemas.microsoft.com/office/powerpoint/2010/main" val="31641367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rPr>
              <a:t/>
            </a:r>
            <a:br>
              <a:rPr lang="en-US" dirty="0" smtClean="0">
                <a:effectLst/>
              </a:rPr>
            </a:br>
            <a:r>
              <a:rPr lang="en-US" b="1" dirty="0" smtClean="0">
                <a:effectLst/>
              </a:rPr>
              <a:t>Contingency planning …</a:t>
            </a:r>
            <a:r>
              <a:rPr lang="en-US" b="1" dirty="0">
                <a:effectLst/>
              </a:rPr>
              <a:t/>
            </a:r>
            <a:br>
              <a:rPr lang="en-US" b="1" dirty="0">
                <a:effectLst/>
              </a:rPr>
            </a:br>
            <a:endParaRPr lang="en-US" b="1" dirty="0"/>
          </a:p>
        </p:txBody>
      </p:sp>
      <p:sp>
        <p:nvSpPr>
          <p:cNvPr id="3" name="Content Placeholder 2"/>
          <p:cNvSpPr>
            <a:spLocks noGrp="1"/>
          </p:cNvSpPr>
          <p:nvPr>
            <p:ph idx="1"/>
          </p:nvPr>
        </p:nvSpPr>
        <p:spPr>
          <a:xfrm>
            <a:off x="971600" y="1340768"/>
            <a:ext cx="7499350" cy="4800600"/>
          </a:xfrm>
        </p:spPr>
        <p:txBody>
          <a:bodyPr/>
          <a:lstStyle/>
          <a:p>
            <a:pPr algn="just"/>
            <a:r>
              <a:rPr lang="en-US" sz="2800" dirty="0"/>
              <a:t>This guide presents three sample formats for</a:t>
            </a:r>
            <a:br>
              <a:rPr lang="en-US" sz="2800" dirty="0"/>
            </a:br>
            <a:r>
              <a:rPr lang="en-US" sz="2800" dirty="0"/>
              <a:t>developing an information system contingency plan based on low-, moderate-, or high-impact</a:t>
            </a:r>
            <a:br>
              <a:rPr lang="en-US" sz="2800" dirty="0"/>
            </a:br>
            <a:r>
              <a:rPr lang="en-US" sz="2800" dirty="0" smtClean="0"/>
              <a:t>levels</a:t>
            </a:r>
            <a:r>
              <a:rPr lang="en-US" sz="2800" dirty="0"/>
              <a:t>.</a:t>
            </a:r>
            <a:endParaRPr lang="en-US" sz="2800" dirty="0" smtClean="0"/>
          </a:p>
          <a:p>
            <a:pPr algn="just"/>
            <a:r>
              <a:rPr lang="en-US" sz="2800" dirty="0"/>
              <a:t>A</a:t>
            </a:r>
            <a:r>
              <a:rPr lang="en-US" sz="2800" dirty="0" smtClean="0"/>
              <a:t>nd </a:t>
            </a:r>
            <a:r>
              <a:rPr lang="en-US" sz="2800" dirty="0"/>
              <a:t>each format defines three phases </a:t>
            </a:r>
            <a:r>
              <a:rPr lang="en-US" sz="2800" dirty="0" smtClean="0"/>
              <a:t>that govern </a:t>
            </a:r>
            <a:r>
              <a:rPr lang="en-US" sz="2800" dirty="0"/>
              <a:t>actions to be taken following a </a:t>
            </a:r>
            <a:r>
              <a:rPr lang="en-US" sz="2800" dirty="0" smtClean="0"/>
              <a:t>system disruption</a:t>
            </a:r>
          </a:p>
          <a:p>
            <a:pPr marL="82550" indent="0" algn="just">
              <a:buNone/>
            </a:pPr>
            <a:r>
              <a:rPr lang="en-US" sz="2800" dirty="0"/>
              <a:t/>
            </a:r>
            <a:br>
              <a:rPr lang="en-US" sz="2800" dirty="0"/>
            </a:br>
            <a:r>
              <a:rPr lang="en-US" sz="2800" dirty="0"/>
              <a:t/>
            </a:r>
            <a:br>
              <a:rPr lang="en-US" sz="2800" dirty="0"/>
            </a:br>
            <a:endParaRPr lang="en-US" dirty="0"/>
          </a:p>
        </p:txBody>
      </p:sp>
      <p:pic>
        <p:nvPicPr>
          <p:cNvPr id="4" name="Picture 3"/>
          <p:cNvPicPr>
            <a:picLocks noChangeAspect="1"/>
          </p:cNvPicPr>
          <p:nvPr/>
        </p:nvPicPr>
        <p:blipFill>
          <a:blip r:embed="rId3"/>
          <a:stretch>
            <a:fillRect/>
          </a:stretch>
        </p:blipFill>
        <p:spPr>
          <a:xfrm>
            <a:off x="0" y="4725144"/>
            <a:ext cx="9144000" cy="2160240"/>
          </a:xfrm>
          <a:prstGeom prst="rect">
            <a:avLst/>
          </a:prstGeom>
        </p:spPr>
      </p:pic>
    </p:spTree>
    <p:extLst>
      <p:ext uri="{BB962C8B-B14F-4D97-AF65-F5344CB8AC3E}">
        <p14:creationId xmlns:p14="http://schemas.microsoft.com/office/powerpoint/2010/main" val="30597969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rPr>
              <a:t/>
            </a:r>
            <a:br>
              <a:rPr lang="en-US" dirty="0" smtClean="0">
                <a:effectLst/>
              </a:rPr>
            </a:br>
            <a:r>
              <a:rPr lang="en-US" b="1" dirty="0" smtClean="0">
                <a:effectLst/>
              </a:rPr>
              <a:t>Contingency planning …</a:t>
            </a:r>
            <a:r>
              <a:rPr lang="en-US" b="1" dirty="0">
                <a:effectLst/>
              </a:rPr>
              <a:t/>
            </a:r>
            <a:br>
              <a:rPr lang="en-US" b="1" dirty="0">
                <a:effectLst/>
              </a:rPr>
            </a:br>
            <a:endParaRPr lang="en-US" b="1" dirty="0"/>
          </a:p>
        </p:txBody>
      </p:sp>
      <p:sp>
        <p:nvSpPr>
          <p:cNvPr id="3" name="Content Placeholder 2"/>
          <p:cNvSpPr>
            <a:spLocks noGrp="1"/>
          </p:cNvSpPr>
          <p:nvPr>
            <p:ph idx="1"/>
          </p:nvPr>
        </p:nvSpPr>
        <p:spPr>
          <a:xfrm>
            <a:off x="971600" y="1340768"/>
            <a:ext cx="7499350" cy="4800600"/>
          </a:xfrm>
        </p:spPr>
        <p:txBody>
          <a:bodyPr/>
          <a:lstStyle/>
          <a:p>
            <a:pPr algn="just"/>
            <a:r>
              <a:rPr lang="en-US" sz="2800" dirty="0"/>
              <a:t>The cyber incident response plan establishes procedures to address cyber attacks that occur</a:t>
            </a:r>
            <a:br>
              <a:rPr lang="en-US" sz="2800" dirty="0"/>
            </a:br>
            <a:r>
              <a:rPr lang="en-US" sz="2800" dirty="0"/>
              <a:t>against an organization’s information system(s</a:t>
            </a:r>
            <a:r>
              <a:rPr lang="en-US" sz="2800" dirty="0" smtClean="0"/>
              <a:t>). </a:t>
            </a:r>
          </a:p>
          <a:p>
            <a:pPr algn="just"/>
            <a:r>
              <a:rPr lang="en-US" sz="2800" dirty="0" smtClean="0"/>
              <a:t>The procedures </a:t>
            </a:r>
            <a:r>
              <a:rPr lang="en-US" sz="2800" dirty="0"/>
              <a:t>are designed to enable security personnel to identify, mitigate, and </a:t>
            </a:r>
            <a:r>
              <a:rPr lang="en-US" sz="2800" dirty="0" smtClean="0"/>
              <a:t>recover from </a:t>
            </a:r>
            <a:r>
              <a:rPr lang="en-US" sz="2800" dirty="0"/>
              <a:t>malicious computer incidents, such as </a:t>
            </a:r>
            <a:endParaRPr lang="en-US" sz="2800" dirty="0" smtClean="0"/>
          </a:p>
          <a:p>
            <a:pPr algn="just"/>
            <a:r>
              <a:rPr lang="en-US" sz="2800" dirty="0" smtClean="0"/>
              <a:t>unauthorized </a:t>
            </a:r>
            <a:r>
              <a:rPr lang="en-US" sz="2800" dirty="0"/>
              <a:t>access to a system or data, denial </a:t>
            </a:r>
            <a:r>
              <a:rPr lang="en-US" sz="2800" dirty="0" smtClean="0"/>
              <a:t>of service</a:t>
            </a:r>
            <a:r>
              <a:rPr lang="en-US" sz="2800" dirty="0"/>
              <a:t>, or unauthorized changes to system hardware, software, or data, </a:t>
            </a:r>
            <a:endParaRPr lang="en-US" sz="2800" dirty="0" smtClean="0"/>
          </a:p>
          <a:p>
            <a:pPr algn="just"/>
            <a:r>
              <a:rPr lang="en-US" sz="2800" dirty="0" smtClean="0"/>
              <a:t>e.g</a:t>
            </a:r>
            <a:r>
              <a:rPr lang="en-US" sz="2800" dirty="0"/>
              <a:t>., malware, such as </a:t>
            </a:r>
            <a:r>
              <a:rPr lang="en-US" sz="2800" dirty="0" smtClean="0"/>
              <a:t>a virus</a:t>
            </a:r>
            <a:r>
              <a:rPr lang="en-US" sz="2800" dirty="0"/>
              <a:t>, worm, or Trojan horse</a:t>
            </a:r>
            <a:r>
              <a:rPr lang="en-US" sz="2800" dirty="0" smtClean="0"/>
              <a:t>.</a:t>
            </a:r>
          </a:p>
          <a:p>
            <a:pPr marL="82550" indent="0" algn="just">
              <a:buNone/>
            </a:pPr>
            <a:r>
              <a:rPr lang="en-US" sz="2800" dirty="0"/>
              <a:t/>
            </a:r>
            <a:br>
              <a:rPr lang="en-US" sz="2800" dirty="0"/>
            </a:br>
            <a:endParaRPr lang="en-US" sz="2800" dirty="0"/>
          </a:p>
        </p:txBody>
      </p:sp>
    </p:spTree>
    <p:extLst>
      <p:ext uri="{BB962C8B-B14F-4D97-AF65-F5344CB8AC3E}">
        <p14:creationId xmlns:p14="http://schemas.microsoft.com/office/powerpoint/2010/main" val="24435414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effectLst/>
              </a:rPr>
              <a:t/>
            </a:r>
            <a:br>
              <a:rPr lang="en-US" sz="4000" dirty="0" smtClean="0">
                <a:effectLst/>
              </a:rPr>
            </a:br>
            <a:r>
              <a:rPr lang="en-US" sz="4000" b="1" dirty="0" smtClean="0">
                <a:effectLst/>
              </a:rPr>
              <a:t>The Critical Infrastructure Protection (CIP) Plan</a:t>
            </a:r>
            <a:br>
              <a:rPr lang="en-US" sz="4000" b="1" dirty="0" smtClean="0">
                <a:effectLst/>
              </a:rPr>
            </a:br>
            <a:endParaRPr lang="en-US" b="1" dirty="0"/>
          </a:p>
        </p:txBody>
      </p:sp>
      <p:sp>
        <p:nvSpPr>
          <p:cNvPr id="3" name="Content Placeholder 2"/>
          <p:cNvSpPr>
            <a:spLocks noGrp="1"/>
          </p:cNvSpPr>
          <p:nvPr>
            <p:ph idx="1"/>
          </p:nvPr>
        </p:nvSpPr>
        <p:spPr/>
        <p:txBody>
          <a:bodyPr/>
          <a:lstStyle/>
          <a:p>
            <a:pPr algn="just"/>
            <a:r>
              <a:rPr lang="en-US" sz="2400" dirty="0"/>
              <a:t>Critical infrastructure and key resources (CIKR) are those components of the national infrastructure that are deemed so vital that their loss would have a debilitating effect on the safety,</a:t>
            </a:r>
            <a:br>
              <a:rPr lang="en-US" sz="2400" dirty="0"/>
            </a:br>
            <a:r>
              <a:rPr lang="en-US" sz="2400" dirty="0"/>
              <a:t>security, economy, and/or health of </a:t>
            </a:r>
            <a:r>
              <a:rPr lang="en-US" sz="2400" dirty="0" smtClean="0"/>
              <a:t>a country</a:t>
            </a:r>
          </a:p>
          <a:p>
            <a:pPr algn="just"/>
            <a:r>
              <a:rPr lang="en-US" sz="2400" dirty="0"/>
              <a:t>A CIP plan is a set of policies and </a:t>
            </a:r>
            <a:r>
              <a:rPr lang="en-US" sz="2400" dirty="0"/>
              <a:t> </a:t>
            </a:r>
            <a:r>
              <a:rPr lang="en-US" sz="2400" dirty="0" smtClean="0"/>
              <a:t> procedures </a:t>
            </a:r>
            <a:r>
              <a:rPr lang="en-US" sz="2400" dirty="0"/>
              <a:t>that serve to protect </a:t>
            </a:r>
            <a:r>
              <a:rPr lang="en-US" sz="2400" dirty="0" smtClean="0"/>
              <a:t>and recover these national </a:t>
            </a:r>
            <a:r>
              <a:rPr lang="en-US" sz="2400" dirty="0"/>
              <a:t>assets as well as mitigate risks and vulnerabilities</a:t>
            </a:r>
            <a:r>
              <a:rPr lang="en-US" sz="2400" dirty="0" smtClean="0"/>
              <a:t>.</a:t>
            </a:r>
          </a:p>
          <a:p>
            <a:pPr algn="just"/>
            <a:r>
              <a:rPr lang="en-US" sz="2400" dirty="0"/>
              <a:t>CIP plans define the roles and</a:t>
            </a:r>
            <a:br>
              <a:rPr lang="en-US" sz="2400" dirty="0"/>
            </a:br>
            <a:r>
              <a:rPr lang="en-US" sz="2400" dirty="0"/>
              <a:t>responsibilities for protection, develop partnerships and information sharing </a:t>
            </a:r>
            <a:r>
              <a:rPr lang="en-US" sz="2400" dirty="0" smtClean="0"/>
              <a:t>relationships, implement </a:t>
            </a:r>
            <a:r>
              <a:rPr lang="en-US" sz="2400" dirty="0"/>
              <a:t>the risk management framework defined in the </a:t>
            </a:r>
            <a:r>
              <a:rPr lang="en-US" sz="2400" dirty="0" smtClean="0"/>
              <a:t>National Infrastructure Protection Plan </a:t>
            </a:r>
            <a:r>
              <a:rPr lang="en-US" sz="2400" dirty="0"/>
              <a:t>(NIPP</a:t>
            </a:r>
            <a:r>
              <a:rPr lang="en-US" sz="2400" dirty="0" smtClean="0"/>
              <a:t>)</a:t>
            </a:r>
          </a:p>
          <a:p>
            <a:pPr marL="82550" indent="0" algn="just">
              <a:buNone/>
            </a:pPr>
            <a:r>
              <a:rPr lang="en-US" dirty="0"/>
              <a:t/>
            </a:r>
            <a:br>
              <a:rPr lang="en-US" dirty="0"/>
            </a:br>
            <a:endParaRPr lang="en-US" dirty="0" smtClean="0"/>
          </a:p>
          <a:p>
            <a:pPr algn="just"/>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2864975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fontAlgn="auto" hangingPunct="1">
              <a:spcAft>
                <a:spcPts val="0"/>
              </a:spcAft>
              <a:defRPr/>
            </a:pPr>
            <a:r>
              <a:rPr lang="en-US" altLang="en-US" dirty="0" smtClean="0">
                <a:solidFill>
                  <a:schemeClr val="tx2">
                    <a:satMod val="130000"/>
                  </a:schemeClr>
                </a:solidFill>
                <a:ea typeface="ＭＳ Ｐゴシック" pitchFamily="34" charset="-128"/>
              </a:rPr>
              <a:t>Cybersecurity</a:t>
            </a:r>
            <a:endParaRPr lang="en-AU" altLang="zh-TW" dirty="0" smtClean="0">
              <a:solidFill>
                <a:schemeClr val="tx2">
                  <a:satMod val="130000"/>
                </a:schemeClr>
              </a:solidFill>
              <a:ea typeface="ＭＳ Ｐゴシック" pitchFamily="34" charset="-128"/>
            </a:endParaRPr>
          </a:p>
        </p:txBody>
      </p:sp>
      <p:sp>
        <p:nvSpPr>
          <p:cNvPr id="29699" name="Rectangle 3"/>
          <p:cNvSpPr>
            <a:spLocks noGrp="1" noChangeArrowheads="1"/>
          </p:cNvSpPr>
          <p:nvPr>
            <p:ph idx="1"/>
          </p:nvPr>
        </p:nvSpPr>
        <p:spPr>
          <a:xfrm>
            <a:off x="971550" y="1676400"/>
            <a:ext cx="8229600" cy="4953000"/>
          </a:xfrm>
        </p:spPr>
        <p:txBody>
          <a:bodyPr>
            <a:normAutofit fontScale="77500" lnSpcReduction="20000"/>
          </a:bodyPr>
          <a:lstStyle/>
          <a:p>
            <a:pPr marL="365760" indent="-283464" algn="just" eaLnBrk="1" fontAlgn="auto" hangingPunct="1">
              <a:spcAft>
                <a:spcPts val="0"/>
              </a:spcAft>
              <a:buFont typeface="Wingdings 2"/>
              <a:buChar char=""/>
              <a:defRPr/>
            </a:pPr>
            <a:r>
              <a:rPr lang="en-US" b="1" dirty="0"/>
              <a:t>Cybersecurity</a:t>
            </a:r>
            <a:r>
              <a:rPr lang="en-US" dirty="0"/>
              <a:t> is a collection of defensive technologies (hardware/software), processes and practices designed to protect networks, computers, programs and information from attack, damage or unauthorized access in order to secure </a:t>
            </a:r>
            <a:r>
              <a:rPr lang="en-US" dirty="0" smtClean="0"/>
              <a:t>systems that </a:t>
            </a:r>
            <a:r>
              <a:rPr lang="en-US" dirty="0"/>
              <a:t>are connected to the Internet. </a:t>
            </a:r>
            <a:endParaRPr lang="en-US" dirty="0" smtClean="0"/>
          </a:p>
          <a:p>
            <a:pPr marL="365760" indent="-283464" algn="just" eaLnBrk="1" fontAlgn="auto" hangingPunct="1">
              <a:spcAft>
                <a:spcPts val="0"/>
              </a:spcAft>
              <a:buFont typeface="Wingdings 2"/>
              <a:buChar char=""/>
              <a:defRPr/>
            </a:pPr>
            <a:r>
              <a:rPr lang="en-US" dirty="0"/>
              <a:t>Cybersecurity protects against threats </a:t>
            </a:r>
            <a:r>
              <a:rPr lang="en-US" dirty="0" smtClean="0"/>
              <a:t>using defensive measures</a:t>
            </a:r>
            <a:r>
              <a:rPr lang="en-US" dirty="0"/>
              <a:t>, including </a:t>
            </a:r>
            <a:endParaRPr lang="en-US" dirty="0" smtClean="0"/>
          </a:p>
          <a:p>
            <a:pPr marL="814134" lvl="1" indent="-457200" algn="just" eaLnBrk="1" fontAlgn="auto" hangingPunct="1">
              <a:spcAft>
                <a:spcPts val="0"/>
              </a:spcAft>
              <a:buFont typeface="Courier New" panose="02070309020205020404" pitchFamily="49" charset="0"/>
              <a:buChar char="o"/>
              <a:defRPr/>
            </a:pPr>
            <a:r>
              <a:rPr lang="en-US" dirty="0" smtClean="0"/>
              <a:t>information </a:t>
            </a:r>
            <a:r>
              <a:rPr lang="en-US" dirty="0"/>
              <a:t>assurance, </a:t>
            </a:r>
            <a:endParaRPr lang="en-US" dirty="0" smtClean="0"/>
          </a:p>
          <a:p>
            <a:pPr marL="814134" lvl="1" indent="-457200" algn="just" eaLnBrk="1" fontAlgn="auto" hangingPunct="1">
              <a:spcAft>
                <a:spcPts val="0"/>
              </a:spcAft>
              <a:buFont typeface="Courier New" panose="02070309020205020404" pitchFamily="49" charset="0"/>
              <a:buChar char="o"/>
              <a:defRPr/>
            </a:pPr>
            <a:r>
              <a:rPr lang="en-US" dirty="0" smtClean="0"/>
              <a:t>computer </a:t>
            </a:r>
            <a:r>
              <a:rPr lang="en-US" dirty="0"/>
              <a:t>systems, and applications hardening, </a:t>
            </a:r>
            <a:endParaRPr lang="en-US" dirty="0" smtClean="0"/>
          </a:p>
          <a:p>
            <a:pPr marL="814134" lvl="1" indent="-457200" algn="just" eaLnBrk="1" fontAlgn="auto" hangingPunct="1">
              <a:spcAft>
                <a:spcPts val="0"/>
              </a:spcAft>
              <a:buFont typeface="Courier New" panose="02070309020205020404" pitchFamily="49" charset="0"/>
              <a:buChar char="o"/>
              <a:defRPr/>
            </a:pPr>
            <a:r>
              <a:rPr lang="en-US" dirty="0" smtClean="0"/>
              <a:t>malware </a:t>
            </a:r>
            <a:r>
              <a:rPr lang="en-US" dirty="0"/>
              <a:t>protection, </a:t>
            </a:r>
            <a:endParaRPr lang="en-US" dirty="0" smtClean="0"/>
          </a:p>
          <a:p>
            <a:pPr marL="814134" lvl="1" indent="-457200" algn="just" eaLnBrk="1" fontAlgn="auto" hangingPunct="1">
              <a:spcAft>
                <a:spcPts val="0"/>
              </a:spcAft>
              <a:buFont typeface="Courier New" panose="02070309020205020404" pitchFamily="49" charset="0"/>
              <a:buChar char="o"/>
              <a:defRPr/>
            </a:pPr>
            <a:r>
              <a:rPr lang="en-US" dirty="0" smtClean="0"/>
              <a:t>access </a:t>
            </a:r>
            <a:r>
              <a:rPr lang="en-US" dirty="0"/>
              <a:t>control, </a:t>
            </a:r>
            <a:endParaRPr lang="en-US" dirty="0" smtClean="0"/>
          </a:p>
          <a:p>
            <a:pPr marL="814134" lvl="1" indent="-457200" algn="just" eaLnBrk="1" fontAlgn="auto" hangingPunct="1">
              <a:spcAft>
                <a:spcPts val="0"/>
              </a:spcAft>
              <a:buFont typeface="Courier New" panose="02070309020205020404" pitchFamily="49" charset="0"/>
              <a:buChar char="o"/>
              <a:defRPr/>
            </a:pPr>
            <a:r>
              <a:rPr lang="en-US" dirty="0" smtClean="0"/>
              <a:t>information </a:t>
            </a:r>
            <a:r>
              <a:rPr lang="en-US" dirty="0"/>
              <a:t>infrastructure protection, </a:t>
            </a:r>
            <a:r>
              <a:rPr lang="en-US" dirty="0" smtClean="0"/>
              <a:t>and</a:t>
            </a:r>
          </a:p>
          <a:p>
            <a:pPr marL="814134" lvl="1" indent="-457200" algn="just" eaLnBrk="1" fontAlgn="auto" hangingPunct="1">
              <a:spcAft>
                <a:spcPts val="0"/>
              </a:spcAft>
              <a:buFont typeface="Courier New" panose="02070309020205020404" pitchFamily="49" charset="0"/>
              <a:buChar char="o"/>
              <a:defRPr/>
            </a:pPr>
            <a:r>
              <a:rPr lang="en-US" dirty="0" smtClean="0"/>
              <a:t>Network security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altLang="zh-TW" smtClean="0">
                <a:effectLst/>
                <a:ea typeface="ＭＳ Ｐゴシック" panose="020B0600070205080204" pitchFamily="34" charset="-128"/>
              </a:rPr>
              <a:t>Key Objectives of Security</a:t>
            </a:r>
          </a:p>
        </p:txBody>
      </p:sp>
      <p:sp>
        <p:nvSpPr>
          <p:cNvPr id="24579" name="Rectangle 3"/>
          <p:cNvSpPr>
            <a:spLocks noGrp="1" noChangeArrowheads="1"/>
          </p:cNvSpPr>
          <p:nvPr>
            <p:ph idx="1"/>
          </p:nvPr>
        </p:nvSpPr>
        <p:spPr>
          <a:xfrm>
            <a:off x="971550" y="1370013"/>
            <a:ext cx="7848600" cy="5659437"/>
          </a:xfrm>
        </p:spPr>
        <p:txBody>
          <a:bodyPr/>
          <a:lstStyle/>
          <a:p>
            <a:pPr algn="just" eaLnBrk="1" hangingPunct="1"/>
            <a:r>
              <a:rPr lang="en-US" altLang="en-US" sz="2400" b="1" smtClean="0"/>
              <a:t>Confidentiality: </a:t>
            </a:r>
            <a:r>
              <a:rPr lang="en-US" altLang="en-US" sz="2400" smtClean="0"/>
              <a:t>Preserving authorized restrictions on information access and disclosure, including means for protecting personal privacy and proprietary information. </a:t>
            </a:r>
          </a:p>
          <a:p>
            <a:pPr algn="just" eaLnBrk="1" hangingPunct="1"/>
            <a:r>
              <a:rPr lang="en-US" altLang="en-US" sz="2400" smtClean="0"/>
              <a:t>A loss of confidentiality is the unauthorized disclosure of</a:t>
            </a:r>
            <a:br>
              <a:rPr lang="en-US" altLang="en-US" sz="2400" smtClean="0"/>
            </a:br>
            <a:r>
              <a:rPr lang="en-US" altLang="en-US" sz="2400" smtClean="0"/>
              <a:t>information.</a:t>
            </a:r>
          </a:p>
          <a:p>
            <a:pPr algn="just" eaLnBrk="1" hangingPunct="1"/>
            <a:r>
              <a:rPr lang="en-US" altLang="en-US" sz="2400" b="1" smtClean="0"/>
              <a:t>Integrity: </a:t>
            </a:r>
            <a:r>
              <a:rPr lang="en-US" altLang="en-US" sz="2400" smtClean="0"/>
              <a:t>Guarding against improper information modification or destruction, including ensuring information nonrepudiation and authenticity.</a:t>
            </a:r>
          </a:p>
          <a:p>
            <a:pPr algn="just" eaLnBrk="1" hangingPunct="1"/>
            <a:r>
              <a:rPr lang="en-US" altLang="en-US" sz="2400" smtClean="0"/>
              <a:t>A loss of integrity is the unauthorized modification or destruction of information.</a:t>
            </a:r>
          </a:p>
          <a:p>
            <a:pPr algn="just" eaLnBrk="1" hangingPunct="1"/>
            <a:r>
              <a:rPr lang="en-US" altLang="en-US" sz="2400" b="1" smtClean="0"/>
              <a:t>Availability: </a:t>
            </a:r>
            <a:r>
              <a:rPr lang="en-US" altLang="en-US" sz="2400" smtClean="0"/>
              <a:t>Ensuring timely and reliable access to and use of information.</a:t>
            </a:r>
          </a:p>
          <a:p>
            <a:pPr algn="just" eaLnBrk="1" hangingPunct="1"/>
            <a:r>
              <a:rPr lang="en-US" altLang="en-US" sz="2400" smtClean="0"/>
              <a:t>A loss of availability is the disruption of access to or use of information or an information system.</a:t>
            </a:r>
          </a:p>
          <a:p>
            <a:pPr algn="just" eaLnBrk="1" hangingPunct="1"/>
            <a:r>
              <a:rPr lang="en-US" altLang="en-US" sz="2400" smtClean="0"/>
              <a:t/>
            </a:r>
            <a:br>
              <a:rPr lang="en-US" altLang="en-US" sz="2400" smtClean="0"/>
            </a:br>
            <a:r>
              <a:rPr lang="en-US" altLang="en-US" sz="2400" smtClean="0">
                <a:ea typeface="ＭＳ Ｐゴシック" panose="020B0600070205080204" pitchFamily="34" charset="-128"/>
              </a:rPr>
              <a:t/>
            </a:r>
            <a:br>
              <a:rPr lang="en-US" altLang="en-US" sz="2400" smtClean="0">
                <a:ea typeface="ＭＳ Ｐゴシック" panose="020B0600070205080204" pitchFamily="34" charset="-128"/>
              </a:rPr>
            </a:br>
            <a:endParaRPr lang="en-US" altLang="zh-TW" sz="2400"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2">
                    <a:satMod val="130000"/>
                  </a:schemeClr>
                </a:solidFill>
                <a:ea typeface="ＭＳ Ｐゴシック" pitchFamily="-107" charset="-128"/>
                <a:cs typeface="ＭＳ Ｐゴシック" pitchFamily="-107" charset="-128"/>
              </a:rPr>
              <a:t>Key Security Concepts</a:t>
            </a:r>
          </a:p>
        </p:txBody>
      </p:sp>
      <p:pic>
        <p:nvPicPr>
          <p:cNvPr id="26627" name="Picture 4" descr="&#10;Fig1.1.pdf                                                     00ABB570  Mnementh                      BEAE7A2F:"/>
          <p:cNvPicPr>
            <a:picLocks noChangeAspect="1" noChangeArrowheads="1"/>
          </p:cNvPicPr>
          <p:nvPr/>
        </p:nvPicPr>
        <p:blipFill>
          <a:blip r:embed="rId3">
            <a:extLst>
              <a:ext uri="{28A0092B-C50C-407E-A947-70E740481C1C}">
                <a14:useLocalDpi xmlns:a14="http://schemas.microsoft.com/office/drawing/2010/main" val="0"/>
              </a:ext>
            </a:extLst>
          </a:blip>
          <a:srcRect l="4633" t="10739" r="4633" b="21477"/>
          <a:stretch>
            <a:fillRect/>
          </a:stretch>
        </p:blipFill>
        <p:spPr bwMode="auto">
          <a:xfrm>
            <a:off x="4276725" y="2852738"/>
            <a:ext cx="4867275" cy="4173537"/>
          </a:xfrm>
          <a:prstGeom prst="rect">
            <a:avLst/>
          </a:prstGeom>
          <a:noFill/>
          <a:ln>
            <a:noFill/>
          </a:ln>
          <a:extLst>
            <a:ext uri="{909E8E84-426E-40DD-AFC4-6F175D3DCCD1}">
              <a14:hiddenFill xmlns:a14="http://schemas.microsoft.com/office/drawing/2010/main">
                <a:solidFill>
                  <a:srgbClr val="FFFFFF">
                    <a:alpha val="70195"/>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Grp="1" noChangeArrowheads="1"/>
          </p:cNvSpPr>
          <p:nvPr>
            <p:ph idx="1"/>
          </p:nvPr>
        </p:nvSpPr>
        <p:spPr>
          <a:xfrm>
            <a:off x="1260475" y="1425575"/>
            <a:ext cx="7848600" cy="5659438"/>
          </a:xfrm>
          <a:extLst/>
        </p:spPr>
        <p:txBody>
          <a:bodyPr>
            <a:noAutofit/>
          </a:bodyPr>
          <a:lstStyle/>
          <a:p>
            <a:pPr algn="just" eaLnBrk="1" hangingPunct="1">
              <a:defRPr/>
            </a:pPr>
            <a:r>
              <a:rPr lang="en-US" sz="2300" dirty="0" smtClean="0"/>
              <a:t>These three concepts form what is often referred to as the </a:t>
            </a:r>
            <a:r>
              <a:rPr lang="en-US" sz="2300" b="1" dirty="0" smtClean="0"/>
              <a:t>CIA triad</a:t>
            </a:r>
          </a:p>
          <a:p>
            <a:pPr algn="just" eaLnBrk="1" hangingPunct="1">
              <a:defRPr/>
            </a:pPr>
            <a:r>
              <a:rPr lang="en-US" sz="2300" dirty="0" smtClean="0"/>
              <a:t>The three concepts embody the fundamental security objectives for both data and for information and computing services</a:t>
            </a:r>
          </a:p>
          <a:p>
            <a:pPr marL="82550" indent="0" algn="just" eaLnBrk="1" hangingPunct="1">
              <a:buFont typeface="Wingdings 2" panose="05020102010507070707" pitchFamily="18" charset="2"/>
              <a:buNone/>
              <a:defRPr/>
            </a:pPr>
            <a:r>
              <a:rPr lang="en-US" sz="2300" dirty="0" smtClean="0"/>
              <a:t/>
            </a:r>
            <a:br>
              <a:rPr lang="en-US" sz="2300" dirty="0" smtClean="0"/>
            </a:br>
            <a:endParaRPr lang="en-US" sz="23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2051</TotalTime>
  <Words>6290</Words>
  <Application>Microsoft Office PowerPoint</Application>
  <PresentationFormat>On-screen Show (4:3)</PresentationFormat>
  <Paragraphs>481</Paragraphs>
  <Slides>66</Slides>
  <Notes>50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66</vt:i4>
      </vt:variant>
    </vt:vector>
  </HeadingPairs>
  <TitlesOfParts>
    <vt:vector size="78" baseType="lpstr">
      <vt:lpstr>ＭＳ Ｐゴシック</vt:lpstr>
      <vt:lpstr>Arial</vt:lpstr>
      <vt:lpstr>Courier New</vt:lpstr>
      <vt:lpstr>Gill Sans MT</vt:lpstr>
      <vt:lpstr>MyriadPro-Bold</vt:lpstr>
      <vt:lpstr>MyriadPro-Light</vt:lpstr>
      <vt:lpstr>Times</vt:lpstr>
      <vt:lpstr>Times New Roman</vt:lpstr>
      <vt:lpstr>Verdana</vt:lpstr>
      <vt:lpstr>Wingdings</vt:lpstr>
      <vt:lpstr>Wingdings 2</vt:lpstr>
      <vt:lpstr>Solstice</vt:lpstr>
      <vt:lpstr>Cybersecurity Overview Chapter One</vt:lpstr>
      <vt:lpstr>PowerPoint Presentation</vt:lpstr>
      <vt:lpstr>PowerPoint Presentation</vt:lpstr>
      <vt:lpstr>Introduction</vt:lpstr>
      <vt:lpstr>  A Definition of Computer Security </vt:lpstr>
      <vt:lpstr>  A Definition of Computer Security … </vt:lpstr>
      <vt:lpstr>Cybersecurity</vt:lpstr>
      <vt:lpstr>Key Objectives of Security</vt:lpstr>
      <vt:lpstr>Key Security Concepts</vt:lpstr>
      <vt:lpstr>Key Objectives of Security …</vt:lpstr>
      <vt:lpstr>Key Objectives of Security …</vt:lpstr>
      <vt:lpstr>Levels of Impact</vt:lpstr>
      <vt:lpstr>Examples of Security Requirements</vt:lpstr>
      <vt:lpstr>     Computer Security Challenges</vt:lpstr>
      <vt:lpstr>OSI Security Architecture</vt:lpstr>
      <vt:lpstr>Information Security Terms </vt:lpstr>
      <vt:lpstr>Information Security Terms …</vt:lpstr>
      <vt:lpstr>Aspects of Security</vt:lpstr>
      <vt:lpstr> Security Attacks and Malware </vt:lpstr>
      <vt:lpstr>Security Attacks and Malware …</vt:lpstr>
      <vt:lpstr>Passive Attacks (1) Release of Message Contents</vt:lpstr>
      <vt:lpstr>Passive Attacks (2) Traffic Analysis</vt:lpstr>
      <vt:lpstr>PowerPoint Presentation</vt:lpstr>
      <vt:lpstr>Active Attacks (1) Masquerade</vt:lpstr>
      <vt:lpstr>Active Attacks (2) Replay</vt:lpstr>
      <vt:lpstr>Active Attacks (3) Modification of Messages</vt:lpstr>
      <vt:lpstr>Active Attacks (4) Denial of Service</vt:lpstr>
      <vt:lpstr>PowerPoint Presentation</vt:lpstr>
      <vt:lpstr>Security Service</vt:lpstr>
      <vt:lpstr>Security Services</vt:lpstr>
      <vt:lpstr>Security Services (X.800)</vt:lpstr>
      <vt:lpstr>Security Mechanism</vt:lpstr>
      <vt:lpstr>Security Mechanisms (X.800)</vt:lpstr>
      <vt:lpstr>PowerPoint Presentation</vt:lpstr>
      <vt:lpstr>Model for Network Security</vt:lpstr>
      <vt:lpstr>Model for Network Security</vt:lpstr>
      <vt:lpstr>Model for Network Access Security</vt:lpstr>
      <vt:lpstr>Model for Network Access Security</vt:lpstr>
      <vt:lpstr>Standards</vt:lpstr>
      <vt:lpstr> Defensive Measures for Cybersecurity </vt:lpstr>
      <vt:lpstr> The Firewall, the Intrusion Detection System (IDS) and the Intrusion Prevention System (IPS)  </vt:lpstr>
      <vt:lpstr>The Firewall</vt:lpstr>
      <vt:lpstr>IDS/IPS</vt:lpstr>
      <vt:lpstr>IDS/IPS …</vt:lpstr>
      <vt:lpstr> Virtual Private Networks (VPN) and Access Control </vt:lpstr>
      <vt:lpstr> Virtual Private Networks (VPN) and Access Control… </vt:lpstr>
      <vt:lpstr> Design of Security Architecture </vt:lpstr>
      <vt:lpstr> Design of Security Architecture … </vt:lpstr>
      <vt:lpstr> Design of Security Architecture … </vt:lpstr>
      <vt:lpstr> Design of Security Architecture … </vt:lpstr>
      <vt:lpstr> Design of Security Architecture … </vt:lpstr>
      <vt:lpstr> Integrated Defense </vt:lpstr>
      <vt:lpstr>  Attacks on the Power Grid and Utility Networks  </vt:lpstr>
      <vt:lpstr>  Network and Information Infrastructure Defense Overview   </vt:lpstr>
      <vt:lpstr>  Network and Information Infrastructure Defense Overview …   </vt:lpstr>
      <vt:lpstr>  Network and Information Infrastructure Defense Overview ...   </vt:lpstr>
      <vt:lpstr> Defense for the Enterprise </vt:lpstr>
      <vt:lpstr> Defense for the Enterprise </vt:lpstr>
      <vt:lpstr> Defense for the Enterprise … </vt:lpstr>
      <vt:lpstr> Defense for the Enterprise … </vt:lpstr>
      <vt:lpstr>  Secure Content (SC) filtering  </vt:lpstr>
      <vt:lpstr>penetration test</vt:lpstr>
      <vt:lpstr> Contingency planning </vt:lpstr>
      <vt:lpstr> Contingency planning … </vt:lpstr>
      <vt:lpstr> Contingency planning … </vt:lpstr>
      <vt:lpstr> The Critical Infrastructure Protection (CIP) Plan </vt:lpstr>
    </vt:vector>
  </TitlesOfParts>
  <Company>School of Eng &amp; IT, UNSW@ADFA</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William Stallings, Cryptography and Network Security 5/e</dc:title>
  <dc:subject>Lecture Overheads - Ch 1</dc:subject>
  <dc:creator>Dr Lawrie Brown</dc:creator>
  <cp:lastModifiedBy>MaMUSHi</cp:lastModifiedBy>
  <cp:revision>179</cp:revision>
  <cp:lastPrinted>2005-09-02T04:15:44Z</cp:lastPrinted>
  <dcterms:created xsi:type="dcterms:W3CDTF">2009-08-04T00:04:18Z</dcterms:created>
  <dcterms:modified xsi:type="dcterms:W3CDTF">2016-08-30T10:36:41Z</dcterms:modified>
</cp:coreProperties>
</file>