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75"/>
  </p:notesMasterIdLst>
  <p:handoutMasterIdLst>
    <p:handoutMasterId r:id="rId76"/>
  </p:handoutMasterIdLst>
  <p:sldIdLst>
    <p:sldId id="298" r:id="rId2"/>
    <p:sldId id="257" r:id="rId3"/>
    <p:sldId id="262" r:id="rId4"/>
    <p:sldId id="258" r:id="rId5"/>
    <p:sldId id="259" r:id="rId6"/>
    <p:sldId id="260" r:id="rId7"/>
    <p:sldId id="331" r:id="rId8"/>
    <p:sldId id="261" r:id="rId9"/>
    <p:sldId id="300" r:id="rId10"/>
    <p:sldId id="301" r:id="rId11"/>
    <p:sldId id="302" r:id="rId12"/>
    <p:sldId id="263" r:id="rId13"/>
    <p:sldId id="303" r:id="rId14"/>
    <p:sldId id="304" r:id="rId15"/>
    <p:sldId id="305" r:id="rId16"/>
    <p:sldId id="270" r:id="rId17"/>
    <p:sldId id="282" r:id="rId18"/>
    <p:sldId id="306" r:id="rId19"/>
    <p:sldId id="307" r:id="rId20"/>
    <p:sldId id="308" r:id="rId21"/>
    <p:sldId id="309" r:id="rId22"/>
    <p:sldId id="264" r:id="rId23"/>
    <p:sldId id="310" r:id="rId24"/>
    <p:sldId id="311" r:id="rId25"/>
    <p:sldId id="312" r:id="rId26"/>
    <p:sldId id="313" r:id="rId27"/>
    <p:sldId id="314" r:id="rId28"/>
    <p:sldId id="281" r:id="rId29"/>
    <p:sldId id="265" r:id="rId30"/>
    <p:sldId id="315" r:id="rId31"/>
    <p:sldId id="316" r:id="rId32"/>
    <p:sldId id="317" r:id="rId33"/>
    <p:sldId id="318" r:id="rId34"/>
    <p:sldId id="266" r:id="rId35"/>
    <p:sldId id="267" r:id="rId36"/>
    <p:sldId id="268" r:id="rId37"/>
    <p:sldId id="269" r:id="rId38"/>
    <p:sldId id="273" r:id="rId39"/>
    <p:sldId id="271" r:id="rId40"/>
    <p:sldId id="319" r:id="rId41"/>
    <p:sldId id="320" r:id="rId42"/>
    <p:sldId id="321" r:id="rId43"/>
    <p:sldId id="322" r:id="rId44"/>
    <p:sldId id="323" r:id="rId45"/>
    <p:sldId id="324" r:id="rId46"/>
    <p:sldId id="272" r:id="rId47"/>
    <p:sldId id="279" r:id="rId48"/>
    <p:sldId id="325" r:id="rId49"/>
    <p:sldId id="274" r:id="rId50"/>
    <p:sldId id="275" r:id="rId51"/>
    <p:sldId id="326" r:id="rId52"/>
    <p:sldId id="327" r:id="rId53"/>
    <p:sldId id="277" r:id="rId54"/>
    <p:sldId id="278" r:id="rId55"/>
    <p:sldId id="283" r:id="rId56"/>
    <p:sldId id="280" r:id="rId57"/>
    <p:sldId id="284" r:id="rId58"/>
    <p:sldId id="328" r:id="rId59"/>
    <p:sldId id="285" r:id="rId60"/>
    <p:sldId id="286" r:id="rId61"/>
    <p:sldId id="330" r:id="rId62"/>
    <p:sldId id="287" r:id="rId63"/>
    <p:sldId id="329" r:id="rId64"/>
    <p:sldId id="288" r:id="rId65"/>
    <p:sldId id="289" r:id="rId66"/>
    <p:sldId id="290" r:id="rId67"/>
    <p:sldId id="295" r:id="rId68"/>
    <p:sldId id="291" r:id="rId69"/>
    <p:sldId id="293" r:id="rId70"/>
    <p:sldId id="294" r:id="rId71"/>
    <p:sldId id="292" r:id="rId72"/>
    <p:sldId id="296" r:id="rId73"/>
    <p:sldId id="297"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48" y="57948"/>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9F7EC3-813F-48BA-8E08-19857263B4EB}" type="datetimeFigureOut">
              <a:rPr lang="en-US" smtClean="0"/>
              <a:pPr/>
              <a:t>7/15/2015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375524-5194-4690-B056-45CBD7DD89D4}" type="slidenum">
              <a:rPr lang="en-US" smtClean="0"/>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269AB6-01EE-4BC3-8EC2-78B05B7E064C}" type="datetimeFigureOut">
              <a:rPr lang="en-US" smtClean="0"/>
              <a:pPr/>
              <a:t>7/15/2015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4CAD47-ED24-40F3-8019-D2E9627AB666}" type="slidenum">
              <a:rPr lang="en-US" smtClean="0"/>
              <a:pPr/>
              <a:t>‹#›</a:t>
            </a:fld>
            <a:endParaRPr lang="en-US"/>
          </a:p>
        </p:txBody>
      </p:sp>
    </p:spTree>
    <p:extLst>
      <p:ext uri="{BB962C8B-B14F-4D97-AF65-F5344CB8AC3E}">
        <p14:creationId xmlns:p14="http://schemas.microsoft.com/office/powerpoint/2010/main" xmlns="" val="420128111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D4CAD47-ED24-40F3-8019-D2E9627AB666}" type="slidenum">
              <a:rPr lang="en-US" smtClean="0"/>
              <a:pPr/>
              <a:t>1</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“if it isn’t broke, don’t touch it”</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46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xmlns="" val="448152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13 root name </a:t>
            </a:r>
            <a:r>
              <a:rPr lang="ja-JP" altLang="en-US" i="1" dirty="0" smtClean="0"/>
              <a:t>“</a:t>
            </a:r>
            <a:r>
              <a:rPr lang="en-US" altLang="ja-JP" i="1" dirty="0" smtClean="0"/>
              <a:t>servers</a:t>
            </a:r>
            <a:r>
              <a:rPr lang="ja-JP" altLang="en-US" i="1" dirty="0" smtClean="0"/>
              <a:t>”</a:t>
            </a:r>
            <a:r>
              <a:rPr lang="en-US" altLang="ja-JP" i="1" dirty="0" smtClean="0"/>
              <a:t> worldwide</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47</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xmlns="" val="448152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13 root name </a:t>
            </a:r>
            <a:r>
              <a:rPr lang="ja-JP" altLang="en-US" i="1" dirty="0" smtClean="0"/>
              <a:t>“</a:t>
            </a:r>
            <a:r>
              <a:rPr lang="en-US" altLang="ja-JP" i="1" dirty="0" smtClean="0"/>
              <a:t>servers</a:t>
            </a:r>
            <a:r>
              <a:rPr lang="ja-JP" altLang="en-US" i="1" dirty="0" smtClean="0"/>
              <a:t>”</a:t>
            </a:r>
            <a:r>
              <a:rPr lang="en-US" altLang="ja-JP" i="1" dirty="0" smtClean="0"/>
              <a:t> worldwide</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48</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xmlns="" val="448152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It is very important that </a:t>
            </a:r>
            <a:r>
              <a:rPr lang="en-US" sz="1200" b="0" i="1" u="none" strike="noStrike" kern="1200" baseline="0" dirty="0" smtClean="0">
                <a:solidFill>
                  <a:schemeClr val="tx1"/>
                </a:solidFill>
                <a:latin typeface="+mn-lt"/>
                <a:ea typeface="+mn-ea"/>
                <a:cs typeface="+mn-cs"/>
              </a:rPr>
              <a:t>all </a:t>
            </a:r>
            <a:r>
              <a:rPr lang="en-US" sz="1200" b="0" i="0" u="none" strike="noStrike" kern="1200" baseline="0" dirty="0" smtClean="0">
                <a:solidFill>
                  <a:schemeClr val="tx1"/>
                </a:solidFill>
                <a:latin typeface="+mn-lt"/>
                <a:ea typeface="+mn-ea"/>
                <a:cs typeface="+mn-cs"/>
              </a:rPr>
              <a:t>of your nameservers are restricted</a:t>
            </a:r>
          </a:p>
          <a:p>
            <a:r>
              <a:rPr lang="en-US" sz="1200" b="0" i="0" u="none" strike="noStrike" kern="1200" baseline="0" dirty="0" smtClean="0">
                <a:solidFill>
                  <a:schemeClr val="tx1"/>
                </a:solidFill>
                <a:latin typeface="+mn-lt"/>
                <a:ea typeface="+mn-ea"/>
                <a:cs typeface="+mn-cs"/>
              </a:rPr>
              <a:t>to serving zone transfers to only trusted servers, or that zone</a:t>
            </a:r>
          </a:p>
          <a:p>
            <a:r>
              <a:rPr lang="en-US" sz="1200" b="0" i="0" u="none" strike="noStrike" kern="1200" baseline="0" dirty="0" smtClean="0">
                <a:solidFill>
                  <a:schemeClr val="tx1"/>
                </a:solidFill>
                <a:latin typeface="+mn-lt"/>
                <a:ea typeface="+mn-ea"/>
                <a:cs typeface="+mn-cs"/>
              </a:rPr>
              <a:t>transfers are completely disallowed.</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54</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xmlns="" val="3498970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locate the nameservers, check the server to see if a zone transfer can be performed,  </a:t>
            </a:r>
            <a:r>
              <a:rPr lang="en-US" sz="1200" b="0" i="0" u="none" strike="noStrike" kern="1200" baseline="0" dirty="0" err="1" smtClean="0">
                <a:solidFill>
                  <a:schemeClr val="tx1"/>
                </a:solidFill>
                <a:latin typeface="+mn-lt"/>
                <a:ea typeface="+mn-ea"/>
                <a:cs typeface="+mn-cs"/>
              </a:rPr>
              <a:t>wl</a:t>
            </a:r>
            <a:r>
              <a:rPr lang="en-US" sz="1200" b="0" i="0" u="none" strike="noStrike" kern="1200" baseline="0" dirty="0" smtClean="0">
                <a:solidFill>
                  <a:schemeClr val="tx1"/>
                </a:solidFill>
                <a:latin typeface="+mn-lt"/>
                <a:ea typeface="+mn-ea"/>
                <a:cs typeface="+mn-cs"/>
                <a:sym typeface="Wingdings" pitchFamily="2" charset="2"/>
              </a:rPr>
              <a:t> </a:t>
            </a:r>
            <a:r>
              <a:rPr lang="en-US" sz="1200" b="0" i="0" u="none" strike="noStrike" kern="1200" baseline="0" dirty="0" err="1" smtClean="0">
                <a:solidFill>
                  <a:schemeClr val="tx1"/>
                </a:solidFill>
                <a:latin typeface="+mn-lt"/>
                <a:ea typeface="+mn-ea"/>
                <a:cs typeface="+mn-cs"/>
              </a:rPr>
              <a:t>irc</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mail</a:t>
            </a:r>
          </a:p>
          <a:p>
            <a:r>
              <a:rPr lang="en-US" sz="1200" b="0" i="0" u="none" strike="noStrike" kern="1200" baseline="0" dirty="0" smtClean="0">
                <a:solidFill>
                  <a:schemeClr val="tx1"/>
                </a:solidFill>
                <a:latin typeface="+mn-lt"/>
                <a:ea typeface="+mn-ea"/>
                <a:cs typeface="+mn-cs"/>
              </a:rPr>
              <a:t>mail1</a:t>
            </a:r>
          </a:p>
          <a:p>
            <a:r>
              <a:rPr lang="en-US" sz="1200" b="0" i="0" u="none" strike="noStrike" kern="1200" baseline="0" dirty="0" smtClean="0">
                <a:solidFill>
                  <a:schemeClr val="tx1"/>
                </a:solidFill>
                <a:latin typeface="+mn-lt"/>
                <a:ea typeface="+mn-ea"/>
                <a:cs typeface="+mn-cs"/>
              </a:rPr>
              <a:t>testmachine1</a:t>
            </a:r>
          </a:p>
          <a:p>
            <a:r>
              <a:rPr lang="en-US" sz="1200" b="0" i="0" u="none" strike="noStrike" kern="1200" baseline="0" dirty="0" err="1" smtClean="0">
                <a:solidFill>
                  <a:schemeClr val="tx1"/>
                </a:solidFill>
                <a:latin typeface="+mn-lt"/>
                <a:ea typeface="+mn-ea"/>
                <a:cs typeface="+mn-cs"/>
              </a:rPr>
              <a:t>testmachine</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www</a:t>
            </a:r>
          </a:p>
          <a:p>
            <a:r>
              <a:rPr lang="en-US" sz="1200" b="0" i="0" u="none" strike="noStrike" kern="1200" baseline="0" dirty="0" smtClean="0">
                <a:solidFill>
                  <a:schemeClr val="tx1"/>
                </a:solidFill>
                <a:latin typeface="+mn-lt"/>
                <a:ea typeface="+mn-ea"/>
                <a:cs typeface="+mn-cs"/>
              </a:rPr>
              <a:t>www1</a:t>
            </a:r>
          </a:p>
          <a:p>
            <a:r>
              <a:rPr lang="en-US" sz="1200" b="0" i="0" u="none" strike="noStrike" kern="1200" baseline="0" dirty="0" smtClean="0">
                <a:solidFill>
                  <a:schemeClr val="tx1"/>
                </a:solidFill>
                <a:latin typeface="+mn-lt"/>
                <a:ea typeface="+mn-ea"/>
                <a:cs typeface="+mn-cs"/>
              </a:rPr>
              <a:t>ns</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55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xmlns="" val="1717823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Pase</a:t>
            </a:r>
            <a:r>
              <a:rPr lang="en-US" dirty="0" smtClean="0"/>
              <a:t> </a:t>
            </a:r>
            <a:r>
              <a:rPr lang="en-US" dirty="0" err="1" smtClean="0"/>
              <a:t>dnsstuff</a:t>
            </a:r>
            <a:r>
              <a:rPr lang="en-US" dirty="0" smtClean="0"/>
              <a:t> page</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56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xmlns="" val="1334662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Metadata can provide very useful information to a penetration </a:t>
            </a:r>
            <a:r>
              <a:rPr lang="en-US" dirty="0" err="1" smtClean="0"/>
              <a:t>tester.Many</a:t>
            </a:r>
            <a:r>
              <a:rPr lang="en-US" dirty="0" smtClean="0"/>
              <a:t> users are not even aware that this information is being attached to their files</a:t>
            </a:r>
          </a:p>
          <a:p>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68</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xmlns="" val="510931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9D5369-C05C-48EF-A551-C8859C65D441}" type="datetime1">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38612292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1F408F-4201-4C0A-8A2F-9DF1A313C773}" type="datetime1">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201771076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87713C-6401-4DD4-B3D2-5E96F145F469}" type="datetime1">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360794350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1059D-850C-484B-908F-805E5FD9F206}" type="datetime1">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176300804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2C44FC-CF2C-43A7-BEFD-1148E59ED0B3}" type="datetime1">
              <a:rPr lang="en-US" smtClean="0"/>
              <a:pPr/>
              <a:t>7/15/2015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284126497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17142-DEFA-4571-988A-F60C99CFF202}" type="datetime1">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278423073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C90E81-F52A-48E2-BA09-1E6BC783EEE7}" type="datetime1">
              <a:rPr lang="en-US" smtClean="0"/>
              <a:pPr/>
              <a:t>7/15/2015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161830724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7BB476-8760-436B-AE64-74D6028E392E}" type="datetime1">
              <a:rPr lang="en-US" smtClean="0"/>
              <a:pPr/>
              <a:t>7/15/2015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269651034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B22ADD-68E3-46A6-A892-886455D686EB}" type="datetime1">
              <a:rPr lang="en-US" smtClean="0"/>
              <a:pPr/>
              <a:t>7/15/2015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54575158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F6229C-F47E-4EDC-836B-568DE5135B1B}" type="datetime1">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392716449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742636-5BBA-478B-AA48-752F32206EE1}" type="datetime1">
              <a:rPr lang="en-US" smtClean="0"/>
              <a:pPr/>
              <a:t>7/15/2015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303966587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F9DBF-3DD1-41D5-829C-F8DC897F8953}" type="datetime1">
              <a:rPr lang="en-US" smtClean="0"/>
              <a:pPr/>
              <a:t>7/15/2015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7BCB9B-6597-48A4-BB99-414FB3810351}" type="slidenum">
              <a:rPr lang="en-US" smtClean="0"/>
              <a:pPr/>
              <a:t>‹#›</a:t>
            </a:fld>
            <a:endParaRPr lang="en-US"/>
          </a:p>
        </p:txBody>
      </p:sp>
    </p:spTree>
    <p:extLst>
      <p:ext uri="{BB962C8B-B14F-4D97-AF65-F5344CB8AC3E}">
        <p14:creationId xmlns:p14="http://schemas.microsoft.com/office/powerpoint/2010/main" xmlns="" val="58285179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pen-tests.com/tag/social-engineeri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http://www.samspade.org/" TargetMode="External"/><Relationship Id="rId7" Type="http://schemas.openxmlformats.org/officeDocument/2006/relationships/hyperlink" Target="http://www.selfseo.com/find_ip_address_of_a_website.php" TargetMode="External"/><Relationship Id="rId2" Type="http://schemas.openxmlformats.org/officeDocument/2006/relationships/hyperlink" Target="http://news.netcraft.com/" TargetMode="External"/><Relationship Id="rId1" Type="http://schemas.openxmlformats.org/officeDocument/2006/relationships/slideLayout" Target="../slideLayouts/slideLayout2.xml"/><Relationship Id="rId6" Type="http://schemas.openxmlformats.org/officeDocument/2006/relationships/hyperlink" Target="http://www.whois.domaintools.com/" TargetMode="External"/><Relationship Id="rId5" Type="http://schemas.openxmlformats.org/officeDocument/2006/relationships/hyperlink" Target="http://www.whois.net/" TargetMode="External"/><Relationship Id="rId4" Type="http://schemas.openxmlformats.org/officeDocument/2006/relationships/hyperlink" Target="http://www.geektools.com/" TargetMode="Externa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 </a:t>
            </a:r>
            <a:r>
              <a:rPr lang="en-US" dirty="0"/>
              <a:t/>
            </a:r>
            <a:br>
              <a:rPr lang="en-US" dirty="0"/>
            </a:br>
            <a:r>
              <a:rPr lang="en-US" b="1" dirty="0"/>
              <a:t> </a:t>
            </a:r>
            <a:r>
              <a:rPr lang="en-US" dirty="0"/>
              <a:t/>
            </a:r>
            <a:br>
              <a:rPr lang="en-US" dirty="0"/>
            </a:br>
            <a:r>
              <a:rPr lang="en-US" b="1" dirty="0"/>
              <a:t> </a:t>
            </a:r>
            <a:r>
              <a:rPr lang="en-US" dirty="0"/>
              <a:t/>
            </a:r>
            <a:br>
              <a:rPr lang="en-US" dirty="0"/>
            </a:br>
            <a:r>
              <a:rPr lang="en-US" dirty="0" smtClean="0">
                <a:effectLst/>
              </a:rPr>
              <a:t/>
            </a:r>
            <a:br>
              <a:rPr lang="en-US" dirty="0" smtClean="0">
                <a:effectLst/>
              </a:rPr>
            </a:br>
            <a:r>
              <a:rPr lang="en-US" b="1" dirty="0" smtClean="0"/>
              <a:t> </a:t>
            </a:r>
            <a:r>
              <a:rPr lang="en-US" b="1" dirty="0" smtClean="0"/>
              <a:t>L</a:t>
            </a:r>
            <a:r>
              <a:rPr lang="en-US" b="1" dirty="0" smtClean="0"/>
              <a:t>INUX </a:t>
            </a:r>
            <a:r>
              <a:rPr lang="en-US" b="1" dirty="0" smtClean="0"/>
              <a:t>TO INTRO APPENDIX:</a:t>
            </a:r>
            <a:br>
              <a:rPr lang="en-US" b="1" dirty="0" smtClean="0"/>
            </a:br>
            <a:r>
              <a:rPr lang="en-US" dirty="0" smtClean="0"/>
              <a:t/>
            </a:r>
            <a:br>
              <a:rPr lang="en-US" dirty="0" smtClean="0"/>
            </a:br>
            <a:r>
              <a:rPr lang="en-US" b="1" dirty="0" smtClean="0"/>
              <a:t/>
            </a:r>
            <a:br>
              <a:rPr lang="en-US" b="1" dirty="0" smtClean="0"/>
            </a:br>
            <a:r>
              <a:rPr lang="en-US" dirty="0"/>
              <a:t/>
            </a:r>
            <a:br>
              <a:rPr lang="en-US" dirty="0"/>
            </a:br>
            <a:r>
              <a:rPr lang="en-US" b="1" dirty="0"/>
              <a:t> </a:t>
            </a:r>
            <a:r>
              <a:rPr lang="en-US" dirty="0"/>
              <a:t/>
            </a:r>
            <a:br>
              <a:rPr lang="en-US" dirty="0"/>
            </a:br>
            <a:r>
              <a:rPr lang="en-US" dirty="0"/>
              <a:t> </a:t>
            </a:r>
            <a:br>
              <a:rPr lang="en-US" dirty="0"/>
            </a:br>
            <a:endParaRPr lang="en-US" dirty="0"/>
          </a:p>
        </p:txBody>
      </p:sp>
      <p:sp>
        <p:nvSpPr>
          <p:cNvPr id="3" name="Subtitle 2"/>
          <p:cNvSpPr>
            <a:spLocks noGrp="1"/>
          </p:cNvSpPr>
          <p:nvPr>
            <p:ph type="subTitle" idx="1"/>
          </p:nvPr>
        </p:nvSpPr>
        <p:spPr/>
        <p:txBody>
          <a:bodyPr>
            <a:normAutofit/>
          </a:bodyPr>
          <a:lstStyle/>
          <a:p>
            <a:pPr algn="r"/>
            <a:r>
              <a:rPr lang="en-US" dirty="0" smtClean="0"/>
              <a:t>			</a:t>
            </a:r>
            <a:r>
              <a:rPr lang="en-US" dirty="0" err="1" smtClean="0"/>
              <a:t>Nebiat</a:t>
            </a:r>
            <a:r>
              <a:rPr lang="en-US" dirty="0" smtClean="0"/>
              <a:t> </a:t>
            </a:r>
            <a:r>
              <a:rPr lang="en-US" dirty="0" err="1" smtClean="0"/>
              <a:t>Fikru</a:t>
            </a:r>
            <a:endParaRPr lang="en-US" dirty="0" smtClean="0"/>
          </a:p>
          <a:p>
            <a:pPr algn="r"/>
            <a:r>
              <a:rPr lang="en-US" sz="2000" dirty="0" smtClean="0"/>
              <a:t>GPEN,CCNA</a:t>
            </a:r>
          </a:p>
          <a:p>
            <a:pPr algn="r"/>
            <a:r>
              <a:rPr lang="en-US" sz="2000" dirty="0" smtClean="0"/>
              <a:t>CSIT,AMU</a:t>
            </a:r>
          </a:p>
          <a:p>
            <a:pPr algn="l"/>
            <a:r>
              <a:rPr lang="en-US" sz="2000" dirty="0" smtClean="0"/>
              <a:t>July, 2015</a:t>
            </a:r>
            <a:endParaRPr lang="en-US" sz="2000" dirty="0"/>
          </a:p>
        </p:txBody>
      </p:sp>
      <p:cxnSp>
        <p:nvCxnSpPr>
          <p:cNvPr id="4" name="Straight Connector 3"/>
          <p:cNvCxnSpPr/>
          <p:nvPr/>
        </p:nvCxnSpPr>
        <p:spPr>
          <a:xfrm>
            <a:off x="1447800" y="1600200"/>
            <a:ext cx="6353175"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1600199" y="3581400"/>
            <a:ext cx="6353175"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287BCB9B-6597-48A4-BB99-414FB3810351}" type="slidenum">
              <a:rPr lang="en-US" smtClean="0"/>
              <a:pPr/>
              <a:t>1</a:t>
            </a:fld>
            <a:endParaRPr lang="en-US"/>
          </a:p>
        </p:txBody>
      </p:sp>
    </p:spTree>
    <p:extLst>
      <p:ext uri="{BB962C8B-B14F-4D97-AF65-F5344CB8AC3E}">
        <p14:creationId xmlns:p14="http://schemas.microsoft.com/office/powerpoint/2010/main" xmlns="" val="326753624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Key Pen Testing Terms…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Exploit</a:t>
            </a:r>
            <a:endParaRPr lang="en-US" dirty="0" smtClean="0"/>
          </a:p>
          <a:p>
            <a:r>
              <a:rPr lang="en-US" dirty="0" smtClean="0"/>
              <a:t>An exploit is the way or tool by which an attacker uses a vulnerability to cause damage to the target system. </a:t>
            </a:r>
          </a:p>
          <a:p>
            <a:r>
              <a:rPr lang="en-US" dirty="0" smtClean="0"/>
              <a:t>The exploit could be a package of code which creates packets that overflow a buffer in software running on the target, which is also known as buffer overflows.</a:t>
            </a:r>
          </a:p>
          <a:p>
            <a:r>
              <a:rPr lang="en-US" dirty="0" smtClean="0"/>
              <a:t>Alternatively, the exploit could be a </a:t>
            </a:r>
            <a:r>
              <a:rPr lang="en-US" dirty="0" smtClean="0">
                <a:hlinkClick r:id="rId2" tooltip="social engineering"/>
              </a:rPr>
              <a:t>social engineering</a:t>
            </a:r>
            <a:r>
              <a:rPr lang="en-US" dirty="0" smtClean="0"/>
              <a:t> scheme whereby the bad guy talks a user, preferably an employee into revealing sensitive information, such as a password, over the phone.</a:t>
            </a:r>
          </a:p>
          <a:p>
            <a:r>
              <a:rPr lang="en-US" dirty="0" smtClean="0"/>
              <a:t>As security professional, we have to work hard to minimize this risk by minimizing vulnerabilities and blocking threats</a:t>
            </a:r>
          </a:p>
          <a:p>
            <a:endParaRPr lang="en-US" dirty="0" smtClean="0"/>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10</a:t>
            </a:fld>
            <a:endParaRPr lang="en-US" dirty="0"/>
          </a:p>
        </p:txBody>
      </p:sp>
    </p:spTree>
    <p:extLst>
      <p:ext uri="{BB962C8B-B14F-4D97-AF65-F5344CB8AC3E}">
        <p14:creationId xmlns:p14="http://schemas.microsoft.com/office/powerpoint/2010/main" xmlns="" val="2818522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Key Pen Testing Terms…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have to model the activities of real world threats to discover vulnerabilities</a:t>
            </a:r>
          </a:p>
          <a:p>
            <a:r>
              <a:rPr lang="en-US" dirty="0" smtClean="0"/>
              <a:t>Then, through controlled exploitation, we attempt to determine the business risk connected with these flaws and vulnerabilities</a:t>
            </a:r>
          </a:p>
          <a:p>
            <a:r>
              <a:rPr lang="en-US" b="1" dirty="0" smtClean="0"/>
              <a:t>…and then recommend appropriate defenses. </a:t>
            </a:r>
            <a:endParaRPr lang="en-US" dirty="0" smtClean="0"/>
          </a:p>
          <a:p>
            <a:r>
              <a:rPr lang="en-US" dirty="0" smtClean="0"/>
              <a:t>These recommendations must benefit our target organization. If we do this properly, then the security and protection of our target organization will greatly improve.</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11</a:t>
            </a:fld>
            <a:endParaRPr lang="en-US" dirty="0"/>
          </a:p>
        </p:txBody>
      </p:sp>
    </p:spTree>
    <p:extLst>
      <p:ext uri="{BB962C8B-B14F-4D97-AF65-F5344CB8AC3E}">
        <p14:creationId xmlns:p14="http://schemas.microsoft.com/office/powerpoint/2010/main" xmlns="" val="2818522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Types of Attack</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lvl="0">
              <a:buNone/>
            </a:pPr>
            <a:r>
              <a:rPr lang="en-US" b="1" dirty="0" smtClean="0"/>
              <a:t>Active vs. Passive </a:t>
            </a:r>
          </a:p>
          <a:p>
            <a:pPr lvl="0"/>
            <a:r>
              <a:rPr lang="en-US" b="1" dirty="0" smtClean="0"/>
              <a:t>Attack</a:t>
            </a:r>
            <a:r>
              <a:rPr lang="en-US" dirty="0" smtClean="0"/>
              <a:t>- violates the confidentiality, integrity, availability, and authentication of target environment</a:t>
            </a:r>
          </a:p>
          <a:p>
            <a:pPr>
              <a:buNone/>
            </a:pPr>
            <a:r>
              <a:rPr lang="en-US" b="1" dirty="0" smtClean="0"/>
              <a:t>Active Attack</a:t>
            </a:r>
            <a:endParaRPr lang="en-US" dirty="0" smtClean="0"/>
          </a:p>
          <a:p>
            <a:pPr lvl="0"/>
            <a:r>
              <a:rPr lang="en-US" dirty="0" smtClean="0"/>
              <a:t>Manipulates target system or information, violates availability or integrity </a:t>
            </a:r>
          </a:p>
          <a:p>
            <a:pPr lvl="0"/>
            <a:r>
              <a:rPr lang="en-US" dirty="0" smtClean="0"/>
              <a:t>Can also impact authentication &amp; confidentiality </a:t>
            </a:r>
          </a:p>
          <a:p>
            <a:pPr lvl="1"/>
            <a:r>
              <a:rPr lang="en-US" dirty="0" smtClean="0"/>
              <a:t>Examples: installing backdoor, altering configuration to start a  service, manipulate packet flow to sniff </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12</a:t>
            </a:fld>
            <a:endParaRPr lang="en-US"/>
          </a:p>
        </p:txBody>
      </p:sp>
    </p:spTree>
    <p:extLst>
      <p:ext uri="{BB962C8B-B14F-4D97-AF65-F5344CB8AC3E}">
        <p14:creationId xmlns:p14="http://schemas.microsoft.com/office/powerpoint/2010/main" xmlns="" val="244706286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Types of Attack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buNone/>
            </a:pPr>
            <a:r>
              <a:rPr lang="en-US" b="1" dirty="0" smtClean="0"/>
              <a:t>Passive Attack </a:t>
            </a:r>
            <a:endParaRPr lang="en-US" dirty="0" smtClean="0"/>
          </a:p>
          <a:p>
            <a:pPr lvl="0"/>
            <a:r>
              <a:rPr lang="en-US" dirty="0" smtClean="0"/>
              <a:t>Does not modify target instead, intercepts information</a:t>
            </a:r>
          </a:p>
          <a:p>
            <a:pPr lvl="0"/>
            <a:r>
              <a:rPr lang="en-US" dirty="0" smtClean="0"/>
              <a:t>Tends to focus on violating confidentiality</a:t>
            </a:r>
          </a:p>
          <a:p>
            <a:pPr lvl="1"/>
            <a:r>
              <a:rPr lang="en-US" dirty="0" smtClean="0"/>
              <a:t>Examples: passively sniffing packets that are being sent to a machine  already controlled by the attacker</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13</a:t>
            </a:fld>
            <a:endParaRPr lang="en-US"/>
          </a:p>
        </p:txBody>
      </p:sp>
    </p:spTree>
    <p:extLst>
      <p:ext uri="{BB962C8B-B14F-4D97-AF65-F5344CB8AC3E}">
        <p14:creationId xmlns:p14="http://schemas.microsoft.com/office/powerpoint/2010/main" xmlns="" val="244706286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Types of Attack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b="1" dirty="0" smtClean="0"/>
              <a:t>Inside vs. Outside</a:t>
            </a:r>
            <a:endParaRPr lang="en-US" dirty="0" smtClean="0"/>
          </a:p>
          <a:p>
            <a:pPr>
              <a:buNone/>
            </a:pPr>
            <a:r>
              <a:rPr lang="en-US" b="1" dirty="0" smtClean="0"/>
              <a:t>Inside Attack</a:t>
            </a:r>
            <a:endParaRPr lang="en-US" dirty="0" smtClean="0"/>
          </a:p>
          <a:p>
            <a:pPr lvl="0"/>
            <a:r>
              <a:rPr lang="en-US" dirty="0" smtClean="0"/>
              <a:t>Launched from within a target network</a:t>
            </a:r>
          </a:p>
          <a:p>
            <a:pPr lvl="0"/>
            <a:r>
              <a:rPr lang="en-US" dirty="0" smtClean="0"/>
              <a:t>Typically launched by an insider employee, contractor, etc.),who may  be trusted</a:t>
            </a:r>
          </a:p>
          <a:p>
            <a:r>
              <a:rPr lang="en-US" dirty="0" smtClean="0"/>
              <a:t>Sometimes launched by outsider who gains physical access by walking into a building or getting wireless access</a:t>
            </a:r>
          </a:p>
          <a:p>
            <a:pPr>
              <a:buNone/>
            </a:pPr>
            <a:r>
              <a:rPr lang="en-US" b="1" dirty="0" smtClean="0"/>
              <a:t>Outside Attack</a:t>
            </a:r>
            <a:r>
              <a:rPr lang="en-US" u="sng" dirty="0" smtClean="0"/>
              <a:t> </a:t>
            </a:r>
            <a:endParaRPr lang="en-US" dirty="0" smtClean="0"/>
          </a:p>
          <a:p>
            <a:pPr lvl="0"/>
            <a:r>
              <a:rPr lang="en-US" dirty="0" smtClean="0"/>
              <a:t>Launched from outside of physical bounds of a network</a:t>
            </a:r>
          </a:p>
          <a:p>
            <a:endParaRPr lang="en-US" dirty="0" smtClean="0"/>
          </a:p>
          <a:p>
            <a:pPr lvl="0"/>
            <a:endParaRPr lang="en-US" dirty="0" smtClean="0"/>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14</a:t>
            </a:fld>
            <a:endParaRPr lang="en-US"/>
          </a:p>
        </p:txBody>
      </p:sp>
    </p:spTree>
    <p:extLst>
      <p:ext uri="{BB962C8B-B14F-4D97-AF65-F5344CB8AC3E}">
        <p14:creationId xmlns:p14="http://schemas.microsoft.com/office/powerpoint/2010/main" xmlns="" val="244706286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Security Assessments, Vulnerability Assessments vs. Penetration Testing</a:t>
            </a:r>
            <a:endParaRPr lang="en-US" dirty="0" smtClean="0"/>
          </a:p>
        </p:txBody>
      </p:sp>
      <p:sp>
        <p:nvSpPr>
          <p:cNvPr id="3" name="Content Placeholder 2"/>
          <p:cNvSpPr>
            <a:spLocks noGrp="1"/>
          </p:cNvSpPr>
          <p:nvPr>
            <p:ph idx="1"/>
          </p:nvPr>
        </p:nvSpPr>
        <p:spPr/>
        <p:txBody>
          <a:bodyPr>
            <a:normAutofit/>
          </a:bodyPr>
          <a:lstStyle/>
          <a:p>
            <a:r>
              <a:rPr lang="en-US" dirty="0" smtClean="0"/>
              <a:t>Many people in the information security field use the phrases </a:t>
            </a:r>
          </a:p>
          <a:p>
            <a:pPr lvl="0"/>
            <a:r>
              <a:rPr lang="en-US" dirty="0" smtClean="0"/>
              <a:t>Security assessment, or Vulnerability assessment to identify the work done by  Penetration testers.</a:t>
            </a:r>
          </a:p>
          <a:p>
            <a:r>
              <a:rPr lang="en-US" dirty="0" smtClean="0"/>
              <a:t>But, there is a simple difference between the ideas of a penetration test and a security assessment.</a:t>
            </a:r>
          </a:p>
          <a:p>
            <a:endParaRPr lang="en-US" dirty="0" smtClean="0"/>
          </a:p>
          <a:p>
            <a:pPr lvl="0"/>
            <a:endParaRPr lang="en-US" dirty="0" smtClean="0"/>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15</a:t>
            </a:fld>
            <a:endParaRPr lang="en-US" dirty="0"/>
          </a:p>
        </p:txBody>
      </p:sp>
      <p:pic>
        <p:nvPicPr>
          <p:cNvPr id="5" name="Picture 4"/>
          <p:cNvPicPr/>
          <p:nvPr/>
        </p:nvPicPr>
        <p:blipFill>
          <a:blip r:embed="rId2" cstate="print"/>
          <a:stretch>
            <a:fillRect/>
          </a:stretch>
        </p:blipFill>
        <p:spPr>
          <a:xfrm>
            <a:off x="6934200" y="2057400"/>
            <a:ext cx="1533525" cy="1295400"/>
          </a:xfrm>
          <a:prstGeom prst="rect">
            <a:avLst/>
          </a:prstGeom>
        </p:spPr>
      </p:pic>
    </p:spTree>
    <p:extLst>
      <p:ext uri="{BB962C8B-B14F-4D97-AF65-F5344CB8AC3E}">
        <p14:creationId xmlns:p14="http://schemas.microsoft.com/office/powerpoint/2010/main" xmlns="" val="244706286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Ethical Hacking Definition</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t>Hacking (traditional): Manipulating technology to make it do something that it is not designed to do</a:t>
            </a:r>
          </a:p>
          <a:p>
            <a:pPr lvl="0"/>
            <a:r>
              <a:rPr lang="en-US" dirty="0" smtClean="0"/>
              <a:t>Hacking(sinister):Breaking into computers and network systems without permission </a:t>
            </a:r>
          </a:p>
          <a:p>
            <a:pPr lvl="0"/>
            <a:r>
              <a:rPr lang="en-US" b="1" dirty="0" smtClean="0"/>
              <a:t>Ethical Hacking</a:t>
            </a:r>
            <a:r>
              <a:rPr lang="en-US" dirty="0" smtClean="0"/>
              <a:t>: Using computer attack techniques to find Security flaws with the permission of the target owner and with the goal of improving the target's security</a:t>
            </a:r>
          </a:p>
          <a:p>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16</a:t>
            </a:fld>
            <a:endParaRPr lang="en-US"/>
          </a:p>
        </p:txBody>
      </p:sp>
    </p:spTree>
    <p:extLst>
      <p:ext uri="{BB962C8B-B14F-4D97-AF65-F5344CB8AC3E}">
        <p14:creationId xmlns:p14="http://schemas.microsoft.com/office/powerpoint/2010/main" xmlns="" val="334061351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Penetration Testing</a:t>
            </a:r>
            <a:endParaRPr lang="en-US" dirty="0" smtClean="0"/>
          </a:p>
        </p:txBody>
      </p:sp>
      <p:sp>
        <p:nvSpPr>
          <p:cNvPr id="3" name="Content Placeholder 2"/>
          <p:cNvSpPr>
            <a:spLocks noGrp="1"/>
          </p:cNvSpPr>
          <p:nvPr>
            <p:ph idx="1"/>
          </p:nvPr>
        </p:nvSpPr>
        <p:spPr/>
        <p:txBody>
          <a:bodyPr>
            <a:normAutofit/>
          </a:bodyPr>
          <a:lstStyle/>
          <a:p>
            <a:r>
              <a:rPr lang="en-US" dirty="0" smtClean="0"/>
              <a:t>Penetration testing is the act of attacking an information system to probe security flaws with the permission of the owners of the target system and the purpose of improving the target’s security. </a:t>
            </a:r>
          </a:p>
          <a:p>
            <a:pPr lvl="1"/>
            <a:r>
              <a:rPr lang="en-US" dirty="0" smtClean="0"/>
              <a:t>To prevent a thief think like a thief</a:t>
            </a:r>
          </a:p>
          <a:p>
            <a:pPr lvl="1"/>
            <a:r>
              <a:rPr lang="en-US" dirty="0" smtClean="0"/>
              <a:t>The actual goal of pen test: compromising target systems and getting access to information</a:t>
            </a:r>
          </a:p>
          <a:p>
            <a:pPr marL="0" indent="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17</a:t>
            </a:fld>
            <a:endParaRPr lang="en-US"/>
          </a:p>
        </p:txBody>
      </p:sp>
      <p:pic>
        <p:nvPicPr>
          <p:cNvPr id="44034" name="Picture 2" descr="Image result for penetration testing"/>
          <p:cNvPicPr>
            <a:picLocks noChangeAspect="1" noChangeArrowheads="1"/>
          </p:cNvPicPr>
          <p:nvPr/>
        </p:nvPicPr>
        <p:blipFill>
          <a:blip r:embed="rId2" cstate="print"/>
          <a:srcRect/>
          <a:stretch>
            <a:fillRect/>
          </a:stretch>
        </p:blipFill>
        <p:spPr bwMode="auto">
          <a:xfrm>
            <a:off x="0" y="5410200"/>
            <a:ext cx="1295400" cy="1420337"/>
          </a:xfrm>
          <a:prstGeom prst="rect">
            <a:avLst/>
          </a:prstGeom>
          <a:noFill/>
        </p:spPr>
      </p:pic>
    </p:spTree>
    <p:extLst>
      <p:ext uri="{BB962C8B-B14F-4D97-AF65-F5344CB8AC3E}">
        <p14:creationId xmlns:p14="http://schemas.microsoft.com/office/powerpoint/2010/main" xmlns="" val="375036383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Security Assessments</a:t>
            </a:r>
            <a:endParaRPr lang="en-US" dirty="0" smtClean="0"/>
          </a:p>
        </p:txBody>
      </p:sp>
      <p:sp>
        <p:nvSpPr>
          <p:cNvPr id="3" name="Content Placeholder 2"/>
          <p:cNvSpPr>
            <a:spLocks noGrp="1"/>
          </p:cNvSpPr>
          <p:nvPr>
            <p:ph idx="1"/>
          </p:nvPr>
        </p:nvSpPr>
        <p:spPr/>
        <p:txBody>
          <a:bodyPr>
            <a:noAutofit/>
          </a:bodyPr>
          <a:lstStyle/>
          <a:p>
            <a:pPr lvl="0"/>
            <a:r>
              <a:rPr lang="en-US" sz="2000" dirty="0" smtClean="0"/>
              <a:t>Also called "vulnerability assessments"</a:t>
            </a:r>
          </a:p>
          <a:p>
            <a:pPr lvl="0"/>
            <a:r>
              <a:rPr lang="en-US" sz="2000" dirty="0" smtClean="0"/>
              <a:t>For some people, terms used interchangeably:</a:t>
            </a:r>
          </a:p>
          <a:p>
            <a:pPr lvl="0">
              <a:buNone/>
            </a:pPr>
            <a:r>
              <a:rPr lang="en-US" sz="2000" dirty="0" smtClean="0"/>
              <a:t>Security assessment = vulnerability assessment = penetration testing</a:t>
            </a:r>
          </a:p>
          <a:p>
            <a:pPr lvl="0"/>
            <a:r>
              <a:rPr lang="en-US" sz="2000" dirty="0" smtClean="0"/>
              <a:t>But there are some differences...</a:t>
            </a:r>
          </a:p>
          <a:p>
            <a:pPr lvl="0"/>
            <a:r>
              <a:rPr lang="en-US" sz="2000" dirty="0" smtClean="0"/>
              <a:t>Penetration Testing - </a:t>
            </a:r>
            <a:r>
              <a:rPr lang="en-US" sz="2000" b="1" dirty="0" smtClean="0"/>
              <a:t>focus is on getting in or stealing data</a:t>
            </a:r>
          </a:p>
          <a:p>
            <a:pPr lvl="0"/>
            <a:r>
              <a:rPr lang="en-US" sz="2000" dirty="0" smtClean="0"/>
              <a:t>Security/Vulnerability Assessment- </a:t>
            </a:r>
            <a:r>
              <a:rPr lang="en-US" sz="2000" b="1" dirty="0" smtClean="0"/>
              <a:t>focus is on finding Security vulnerabilities, which may or may not be used to get in or steal data</a:t>
            </a:r>
          </a:p>
          <a:p>
            <a:pPr lvl="0"/>
            <a:r>
              <a:rPr lang="en-US" sz="2000" dirty="0" smtClean="0"/>
              <a:t>Penetration testing often is intended to go deeper and focus on technical issues</a:t>
            </a:r>
          </a:p>
          <a:p>
            <a:pPr lvl="0"/>
            <a:r>
              <a:rPr lang="en-US" sz="2000" dirty="0" smtClean="0"/>
              <a:t>Assessments are broader, and often include explicit policy and procedure review</a:t>
            </a:r>
            <a:endParaRPr lang="en-US" sz="20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18</a:t>
            </a:fld>
            <a:endParaRPr lang="en-US"/>
          </a:p>
        </p:txBody>
      </p:sp>
      <p:pic>
        <p:nvPicPr>
          <p:cNvPr id="5" name="Picture 4"/>
          <p:cNvPicPr/>
          <p:nvPr/>
        </p:nvPicPr>
        <p:blipFill>
          <a:blip r:embed="rId2" cstate="print"/>
          <a:stretch>
            <a:fillRect/>
          </a:stretch>
        </p:blipFill>
        <p:spPr>
          <a:xfrm>
            <a:off x="7162800" y="990600"/>
            <a:ext cx="1295399" cy="1447800"/>
          </a:xfrm>
          <a:prstGeom prst="rect">
            <a:avLst/>
          </a:prstGeom>
        </p:spPr>
      </p:pic>
    </p:spTree>
    <p:extLst>
      <p:ext uri="{BB962C8B-B14F-4D97-AF65-F5344CB8AC3E}">
        <p14:creationId xmlns:p14="http://schemas.microsoft.com/office/powerpoint/2010/main" xmlns="" val="375036383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Security Audits </a:t>
            </a:r>
            <a:endParaRPr lang="en-US" dirty="0"/>
          </a:p>
        </p:txBody>
      </p:sp>
      <p:sp>
        <p:nvSpPr>
          <p:cNvPr id="3" name="Content Placeholder 2"/>
          <p:cNvSpPr>
            <a:spLocks noGrp="1"/>
          </p:cNvSpPr>
          <p:nvPr>
            <p:ph idx="1"/>
          </p:nvPr>
        </p:nvSpPr>
        <p:spPr/>
        <p:txBody>
          <a:bodyPr>
            <a:noAutofit/>
          </a:bodyPr>
          <a:lstStyle/>
          <a:p>
            <a:pPr lvl="0"/>
            <a:r>
              <a:rPr lang="en-US" dirty="0" smtClean="0"/>
              <a:t>Audit implies testing against a rigorous set of standards</a:t>
            </a:r>
          </a:p>
          <a:p>
            <a:pPr lvl="0"/>
            <a:r>
              <a:rPr lang="en-US" dirty="0" smtClean="0"/>
              <a:t>Almost always done with detailed checklists</a:t>
            </a:r>
          </a:p>
          <a:p>
            <a:pPr lvl="0"/>
            <a:r>
              <a:rPr lang="en-US" dirty="0" smtClean="0"/>
              <a:t>While some people have created for penetration testing and security assessments, they tend not to have the depth and rigor of an audit</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19</a:t>
            </a:fld>
            <a:endParaRPr lang="en-US"/>
          </a:p>
        </p:txBody>
      </p:sp>
      <p:sp>
        <p:nvSpPr>
          <p:cNvPr id="1026" name="AutoShape 2" descr="Image result for security audi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4" name="AutoShape 10"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5" name="Picture 11" descr="C:\Users\exam\Pictures\information_security_audit-ISO-18028.png"/>
          <p:cNvPicPr>
            <a:picLocks noChangeAspect="1" noChangeArrowheads="1"/>
          </p:cNvPicPr>
          <p:nvPr/>
        </p:nvPicPr>
        <p:blipFill>
          <a:blip r:embed="rId2" cstate="print"/>
          <a:srcRect/>
          <a:stretch>
            <a:fillRect/>
          </a:stretch>
        </p:blipFill>
        <p:spPr bwMode="auto">
          <a:xfrm>
            <a:off x="2286000" y="4724400"/>
            <a:ext cx="6096000" cy="1486370"/>
          </a:xfrm>
          <a:prstGeom prst="rect">
            <a:avLst/>
          </a:prstGeom>
          <a:noFill/>
        </p:spPr>
      </p:pic>
    </p:spTree>
    <p:extLst>
      <p:ext uri="{BB962C8B-B14F-4D97-AF65-F5344CB8AC3E}">
        <p14:creationId xmlns:p14="http://schemas.microsoft.com/office/powerpoint/2010/main" xmlns="" val="375036383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Intro to Linux for Hacker's Workshop</a:t>
            </a:r>
            <a:endParaRPr lang="en-US" dirty="0"/>
          </a:p>
        </p:txBody>
      </p:sp>
      <p:sp>
        <p:nvSpPr>
          <p:cNvPr id="3" name="Content Placeholder 2"/>
          <p:cNvSpPr>
            <a:spLocks noGrp="1"/>
          </p:cNvSpPr>
          <p:nvPr>
            <p:ph idx="1"/>
          </p:nvPr>
        </p:nvSpPr>
        <p:spPr/>
        <p:txBody>
          <a:bodyPr>
            <a:normAutofit fontScale="92500"/>
          </a:bodyPr>
          <a:lstStyle/>
          <a:p>
            <a:pPr lvl="0"/>
            <a:r>
              <a:rPr lang="en-US" dirty="0" smtClean="0"/>
              <a:t>Linux </a:t>
            </a:r>
            <a:r>
              <a:rPr lang="en-US" dirty="0" smtClean="0"/>
              <a:t>is very powerful, but is also very complex</a:t>
            </a:r>
            <a:endParaRPr lang="en-US" sz="1600" dirty="0" smtClean="0"/>
          </a:p>
          <a:p>
            <a:pPr lvl="0"/>
            <a:r>
              <a:rPr lang="en-US" dirty="0" smtClean="0"/>
              <a:t>Still, even with little exposure to Linux, you can fully participate in the hacker tools workshop</a:t>
            </a:r>
            <a:endParaRPr lang="en-US" sz="1600" dirty="0" smtClean="0"/>
          </a:p>
          <a:p>
            <a:pPr lvl="0"/>
            <a:r>
              <a:rPr lang="en-US" dirty="0" smtClean="0"/>
              <a:t>This course segment is designed to get you up to speed with Linux</a:t>
            </a:r>
            <a:endParaRPr lang="en-US" sz="1600" dirty="0" smtClean="0"/>
          </a:p>
          <a:p>
            <a:pPr lvl="0"/>
            <a:r>
              <a:rPr lang="en-US" dirty="0" smtClean="0"/>
              <a:t>After this</a:t>
            </a:r>
            <a:r>
              <a:rPr lang="en-US" dirty="0" smtClean="0"/>
              <a:t>, you </a:t>
            </a:r>
            <a:r>
              <a:rPr lang="en-US" dirty="0" smtClean="0"/>
              <a:t>won't be an expert, but you'll be ready to go for the workshop</a:t>
            </a:r>
            <a:endParaRPr lang="en-US" sz="1600" dirty="0" smtClean="0"/>
          </a:p>
          <a:p>
            <a:pPr lvl="1"/>
            <a:r>
              <a:rPr lang="en-US" dirty="0" smtClean="0"/>
              <a:t>Our focus here is on practicality, not theory</a:t>
            </a:r>
            <a:endParaRPr lang="en-US" sz="1400" dirty="0" smtClean="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a:t>
            </a:fld>
            <a:endParaRPr lang="en-US"/>
          </a:p>
        </p:txBody>
      </p:sp>
    </p:spTree>
    <p:extLst>
      <p:ext uri="{BB962C8B-B14F-4D97-AF65-F5344CB8AC3E}">
        <p14:creationId xmlns:p14="http://schemas.microsoft.com/office/powerpoint/2010/main" xmlns="" val="116202820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Why Penetration Testing?</a:t>
            </a:r>
            <a:endParaRPr lang="en-US" dirty="0" smtClean="0"/>
          </a:p>
        </p:txBody>
      </p:sp>
      <p:sp>
        <p:nvSpPr>
          <p:cNvPr id="3" name="Content Placeholder 2"/>
          <p:cNvSpPr>
            <a:spLocks noGrp="1"/>
          </p:cNvSpPr>
          <p:nvPr>
            <p:ph idx="1"/>
          </p:nvPr>
        </p:nvSpPr>
        <p:spPr/>
        <p:txBody>
          <a:bodyPr>
            <a:noAutofit/>
          </a:bodyPr>
          <a:lstStyle/>
          <a:p>
            <a:pPr lvl="0"/>
            <a:r>
              <a:rPr lang="en-US" sz="2800" dirty="0" smtClean="0"/>
              <a:t>To find vulnerabilities and exploits in the target environment before the bad guys do</a:t>
            </a:r>
          </a:p>
          <a:p>
            <a:pPr lvl="0"/>
            <a:r>
              <a:rPr lang="en-US" sz="2800" dirty="0" smtClean="0"/>
              <a:t>To help to make a point to executives about the need for actions or resources</a:t>
            </a:r>
          </a:p>
          <a:p>
            <a:pPr lvl="0"/>
            <a:r>
              <a:rPr lang="en-US" sz="2800" dirty="0" smtClean="0"/>
              <a:t>Finding and exploiting flaws in an actual penetration test often offers more real-world proof of the need for action than other methods of vulnerability finding</a:t>
            </a:r>
          </a:p>
          <a:p>
            <a:r>
              <a:rPr lang="en-US" sz="2800" dirty="0" smtClean="0"/>
              <a:t>Some controversy about the value of penetration testing</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20</a:t>
            </a:fld>
            <a:endParaRPr lang="en-US" dirty="0"/>
          </a:p>
        </p:txBody>
      </p:sp>
      <p:sp>
        <p:nvSpPr>
          <p:cNvPr id="1026" name="AutoShape 2" descr="Image result for security audi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4" name="AutoShape 10"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6802" name="AutoShape 2" descr="Image result for penetration testing bann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6804" name="AutoShape 4" descr="https://encrypted-tbn1.gstatic.com/images?q=tbn:ANd9GcRTkkdnAlqGLZXDGQ_65t6hrRKo8gqvb3Pab591VNxwRW_AGV5jtA"/>
          <p:cNvSpPr>
            <a:spLocks noChangeAspect="1" noChangeArrowheads="1"/>
          </p:cNvSpPr>
          <p:nvPr/>
        </p:nvSpPr>
        <p:spPr bwMode="auto">
          <a:xfrm>
            <a:off x="155575" y="-898525"/>
            <a:ext cx="7810500" cy="18764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6806" name="Picture 6" descr="C:\Users\exam\Pictures\images.jpg"/>
          <p:cNvPicPr>
            <a:picLocks noChangeAspect="1" noChangeArrowheads="1"/>
          </p:cNvPicPr>
          <p:nvPr/>
        </p:nvPicPr>
        <p:blipFill>
          <a:blip r:embed="rId2" cstate="print"/>
          <a:srcRect/>
          <a:stretch>
            <a:fillRect/>
          </a:stretch>
        </p:blipFill>
        <p:spPr bwMode="auto">
          <a:xfrm>
            <a:off x="304800" y="5791200"/>
            <a:ext cx="4953000" cy="914400"/>
          </a:xfrm>
          <a:prstGeom prst="rect">
            <a:avLst/>
          </a:prstGeom>
          <a:noFill/>
        </p:spPr>
      </p:pic>
    </p:spTree>
    <p:extLst>
      <p:ext uri="{BB962C8B-B14F-4D97-AF65-F5344CB8AC3E}">
        <p14:creationId xmlns:p14="http://schemas.microsoft.com/office/powerpoint/2010/main" xmlns="" val="375036383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Addressing Discovered Vulnerabilities</a:t>
            </a:r>
            <a:endParaRPr lang="en-US" dirty="0" smtClean="0"/>
          </a:p>
        </p:txBody>
      </p:sp>
      <p:sp>
        <p:nvSpPr>
          <p:cNvPr id="3" name="Content Placeholder 2"/>
          <p:cNvSpPr>
            <a:spLocks noGrp="1"/>
          </p:cNvSpPr>
          <p:nvPr>
            <p:ph idx="1"/>
          </p:nvPr>
        </p:nvSpPr>
        <p:spPr/>
        <p:txBody>
          <a:bodyPr>
            <a:noAutofit/>
          </a:bodyPr>
          <a:lstStyle/>
          <a:p>
            <a:pPr lvl="0"/>
            <a:r>
              <a:rPr lang="en-US" dirty="0" smtClean="0"/>
              <a:t>Not all discovered vulnerabilities will be addressed</a:t>
            </a:r>
          </a:p>
          <a:p>
            <a:pPr lvl="0"/>
            <a:r>
              <a:rPr lang="en-US" dirty="0" smtClean="0"/>
              <a:t>However, information security is ultimately about managing risk</a:t>
            </a:r>
          </a:p>
          <a:p>
            <a:pPr lvl="0"/>
            <a:r>
              <a:rPr lang="en-US" dirty="0" smtClean="0"/>
              <a:t>That's why we need to present our findings in business terms ( We'll discuss reporting later)</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21</a:t>
            </a:fld>
            <a:endParaRPr lang="en-US" dirty="0"/>
          </a:p>
        </p:txBody>
      </p:sp>
      <p:sp>
        <p:nvSpPr>
          <p:cNvPr id="1026" name="AutoShape 2" descr="Image result for security audi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4" name="AutoShape 10"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6802" name="AutoShape 2" descr="Image result for penetration testing bann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6804" name="AutoShape 4" descr="https://encrypted-tbn1.gstatic.com/images?q=tbn:ANd9GcRTkkdnAlqGLZXDGQ_65t6hrRKo8gqvb3Pab591VNxwRW_AGV5jtA"/>
          <p:cNvSpPr>
            <a:spLocks noChangeAspect="1" noChangeArrowheads="1"/>
          </p:cNvSpPr>
          <p:nvPr/>
        </p:nvSpPr>
        <p:spPr bwMode="auto">
          <a:xfrm>
            <a:off x="155575" y="-898525"/>
            <a:ext cx="7810500" cy="18764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xmlns="" val="375036383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lnSpcReduction="10000"/>
          </a:bodyPr>
          <a:lstStyle/>
          <a:p>
            <a:pPr lvl="0"/>
            <a:r>
              <a:rPr lang="en-US" dirty="0" smtClean="0"/>
              <a:t>There are several types of penetration tests. They involve </a:t>
            </a:r>
          </a:p>
          <a:p>
            <a:pPr>
              <a:buNone/>
            </a:pPr>
            <a:r>
              <a:rPr lang="en-US" b="1" dirty="0" smtClean="0"/>
              <a:t>Network services test:</a:t>
            </a:r>
            <a:r>
              <a:rPr lang="en-US" dirty="0" smtClean="0"/>
              <a:t> </a:t>
            </a:r>
          </a:p>
          <a:p>
            <a:pPr lvl="0"/>
            <a:r>
              <a:rPr lang="en-US" dirty="0" smtClean="0"/>
              <a:t>This is one of the most common types of penetration tests, and involves finding target systems on the network, searching for openings in their base operating systems and available network services, and then exploiting them remotely. </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22</a:t>
            </a:fld>
            <a:endParaRPr lang="en-US" dirty="0"/>
          </a:p>
        </p:txBody>
      </p:sp>
      <p:pic>
        <p:nvPicPr>
          <p:cNvPr id="5" name="Picture 4"/>
          <p:cNvPicPr/>
          <p:nvPr/>
        </p:nvPicPr>
        <p:blipFill>
          <a:blip r:embed="rId2" cstate="print"/>
          <a:stretch>
            <a:fillRect/>
          </a:stretch>
        </p:blipFill>
        <p:spPr>
          <a:xfrm>
            <a:off x="6400800" y="5283200"/>
            <a:ext cx="1771650" cy="1574800"/>
          </a:xfrm>
          <a:prstGeom prst="rect">
            <a:avLst/>
          </a:prstGeom>
        </p:spPr>
      </p:pic>
    </p:spTree>
    <p:extLst>
      <p:ext uri="{BB962C8B-B14F-4D97-AF65-F5344CB8AC3E}">
        <p14:creationId xmlns:p14="http://schemas.microsoft.com/office/powerpoint/2010/main" xmlns="" val="6012910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lnSpcReduction="10000"/>
          </a:bodyPr>
          <a:lstStyle/>
          <a:p>
            <a:pPr lvl="0"/>
            <a:r>
              <a:rPr lang="en-US" dirty="0" smtClean="0"/>
              <a:t>Some of these network service penetration tests take place remotely across the Internet, targeting the organization’s perimeter networks.</a:t>
            </a:r>
          </a:p>
          <a:p>
            <a:pPr lvl="0"/>
            <a:r>
              <a:rPr lang="en-US" dirty="0" smtClean="0"/>
              <a:t>Others are launched locally, from the target’s own business facilities, to assess the security of their internal network or the DMZ from within, seeing what kinds of vulnerabilities an internal user could learn.</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23</a:t>
            </a:fld>
            <a:endParaRPr lang="en-US" dirty="0"/>
          </a:p>
        </p:txBody>
      </p:sp>
    </p:spTree>
    <p:extLst>
      <p:ext uri="{BB962C8B-B14F-4D97-AF65-F5344CB8AC3E}">
        <p14:creationId xmlns:p14="http://schemas.microsoft.com/office/powerpoint/2010/main" xmlns="" val="6012910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fontScale="92500" lnSpcReduction="10000"/>
          </a:bodyPr>
          <a:lstStyle/>
          <a:p>
            <a:pPr lvl="0">
              <a:buNone/>
            </a:pPr>
            <a:r>
              <a:rPr lang="en-US" b="1" dirty="0" smtClean="0"/>
              <a:t>Client-side test</a:t>
            </a:r>
          </a:p>
          <a:p>
            <a:r>
              <a:rPr lang="en-US" dirty="0" smtClean="0"/>
              <a:t>This kind of penetration test is intended to find vulnerabilities in and exploit client-side software, such as web browsers, media players, document editing programs, etc.</a:t>
            </a:r>
          </a:p>
          <a:p>
            <a:pPr>
              <a:buNone/>
            </a:pPr>
            <a:r>
              <a:rPr lang="en-US" b="1" dirty="0" smtClean="0"/>
              <a:t>Web application test:</a:t>
            </a:r>
            <a:endParaRPr lang="en-US" dirty="0" smtClean="0"/>
          </a:p>
          <a:p>
            <a:pPr lvl="0"/>
            <a:r>
              <a:rPr lang="en-US" dirty="0" smtClean="0"/>
              <a:t>These penetration tests look for security vulnerabilities in the web-based applications and programs deployed and installed on the target environment.</a:t>
            </a:r>
          </a:p>
          <a:p>
            <a:endParaRPr lang="en-US" dirty="0" smtClean="0"/>
          </a:p>
          <a:p>
            <a:pPr lvl="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24</a:t>
            </a:fld>
            <a:endParaRPr lang="en-US" dirty="0"/>
          </a:p>
        </p:txBody>
      </p:sp>
    </p:spTree>
    <p:extLst>
      <p:ext uri="{BB962C8B-B14F-4D97-AF65-F5344CB8AC3E}">
        <p14:creationId xmlns:p14="http://schemas.microsoft.com/office/powerpoint/2010/main" xmlns="" val="6012910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Remote dial-up war dials</a:t>
            </a:r>
          </a:p>
          <a:p>
            <a:r>
              <a:rPr lang="en-US" dirty="0" smtClean="0"/>
              <a:t>These penetration tests look for modems in a target environment, and normally involve password guessing or brute forcing to login to systems connected to discovered modems.</a:t>
            </a:r>
          </a:p>
          <a:p>
            <a:pPr>
              <a:buNone/>
            </a:pPr>
            <a:r>
              <a:rPr lang="en-US" b="1" dirty="0" smtClean="0"/>
              <a:t>Wireless security test</a:t>
            </a:r>
          </a:p>
          <a:p>
            <a:r>
              <a:rPr lang="en-US" dirty="0" smtClean="0"/>
              <a:t>These penetration tests involve discovering a target’s physical environment to find unauthorized wireless access points or authorized wireless access points with security weaknesses.</a:t>
            </a:r>
          </a:p>
          <a:p>
            <a:pPr>
              <a:buNone/>
            </a:pPr>
            <a:endParaRPr lang="en-US" dirty="0" smtClean="0"/>
          </a:p>
          <a:p>
            <a:pPr lvl="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25</a:t>
            </a:fld>
            <a:endParaRPr lang="en-US" dirty="0"/>
          </a:p>
        </p:txBody>
      </p:sp>
    </p:spTree>
    <p:extLst>
      <p:ext uri="{BB962C8B-B14F-4D97-AF65-F5344CB8AC3E}">
        <p14:creationId xmlns:p14="http://schemas.microsoft.com/office/powerpoint/2010/main" xmlns="" val="6012910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Physical security test</a:t>
            </a:r>
          </a:p>
          <a:p>
            <a:pPr lvl="0"/>
            <a:r>
              <a:rPr lang="en-US" dirty="0" smtClean="0"/>
              <a:t>These penetration tests look for flaws in the physical security practices of a target organization.</a:t>
            </a:r>
          </a:p>
          <a:p>
            <a:pPr>
              <a:buNone/>
            </a:pPr>
            <a:r>
              <a:rPr lang="en-US" b="1" dirty="0" smtClean="0"/>
              <a:t>Stolen equipment test: </a:t>
            </a:r>
            <a:endParaRPr lang="en-US" dirty="0" smtClean="0"/>
          </a:p>
          <a:p>
            <a:pPr lvl="0"/>
            <a:r>
              <a:rPr lang="en-US" dirty="0" smtClean="0"/>
              <a:t>This kind of penetration test calls for acquiring a piece of equipment from the target, such as a laptop computer, and then trying to extract sensitive information from it in a laboratory environment.</a:t>
            </a:r>
          </a:p>
          <a:p>
            <a:pPr>
              <a:buNone/>
            </a:pPr>
            <a:endParaRPr lang="en-US" dirty="0" smtClean="0"/>
          </a:p>
          <a:p>
            <a:pPr lvl="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26</a:t>
            </a:fld>
            <a:endParaRPr lang="en-US" dirty="0"/>
          </a:p>
        </p:txBody>
      </p:sp>
    </p:spTree>
    <p:extLst>
      <p:ext uri="{BB962C8B-B14F-4D97-AF65-F5344CB8AC3E}">
        <p14:creationId xmlns:p14="http://schemas.microsoft.com/office/powerpoint/2010/main" xmlns="" val="6012910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lnSpcReduction="10000"/>
          </a:bodyPr>
          <a:lstStyle/>
          <a:p>
            <a:pPr>
              <a:buNone/>
            </a:pPr>
            <a:r>
              <a:rPr lang="en-US" b="1" dirty="0" smtClean="0"/>
              <a:t>Shrink-wrapped software test:</a:t>
            </a:r>
            <a:r>
              <a:rPr lang="en-US" dirty="0" smtClean="0"/>
              <a:t> </a:t>
            </a:r>
          </a:p>
          <a:p>
            <a:pPr lvl="0"/>
            <a:r>
              <a:rPr lang="en-US" dirty="0" smtClean="0"/>
              <a:t>In this kind of penetration test, pen testers look for security flaws in software products that can be installed in the penetration tester’s own laboratory systems.</a:t>
            </a:r>
          </a:p>
          <a:p>
            <a:pPr>
              <a:buNone/>
            </a:pPr>
            <a:r>
              <a:rPr lang="en-US" b="1" dirty="0" smtClean="0"/>
              <a:t>Cryptanalysis attack:</a:t>
            </a:r>
            <a:r>
              <a:rPr lang="en-US" dirty="0" smtClean="0"/>
              <a:t> </a:t>
            </a:r>
          </a:p>
          <a:p>
            <a:pPr lvl="0"/>
            <a:r>
              <a:rPr lang="en-US" dirty="0" smtClean="0"/>
              <a:t>This penetration test concentrates on bypassing or breaking the encryption of data stored on a local system or across the network</a:t>
            </a:r>
          </a:p>
          <a:p>
            <a:pPr lvl="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27</a:t>
            </a:fld>
            <a:endParaRPr lang="en-US" dirty="0"/>
          </a:p>
        </p:txBody>
      </p:sp>
    </p:spTree>
    <p:extLst>
      <p:ext uri="{BB962C8B-B14F-4D97-AF65-F5344CB8AC3E}">
        <p14:creationId xmlns:p14="http://schemas.microsoft.com/office/powerpoint/2010/main" xmlns="" val="6012910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Phases of an Attack</a:t>
            </a:r>
            <a:endParaRPr lang="en-US" dirty="0"/>
          </a:p>
        </p:txBody>
      </p:sp>
      <p:sp>
        <p:nvSpPr>
          <p:cNvPr id="3" name="Content Placeholder 2"/>
          <p:cNvSpPr>
            <a:spLocks noGrp="1"/>
          </p:cNvSpPr>
          <p:nvPr>
            <p:ph idx="1"/>
          </p:nvPr>
        </p:nvSpPr>
        <p:spPr/>
        <p:txBody>
          <a:bodyPr>
            <a:normAutofit fontScale="92500"/>
          </a:bodyPr>
          <a:lstStyle/>
          <a:p>
            <a:r>
              <a:rPr lang="en-US" b="1" dirty="0" smtClean="0"/>
              <a:t>Both malicious and ethical hackers rely on various phases in their attacks:</a:t>
            </a:r>
            <a:endParaRPr lang="en-US" dirty="0" smtClean="0"/>
          </a:p>
          <a:p>
            <a:pPr lvl="1"/>
            <a:r>
              <a:rPr lang="en-US" dirty="0" smtClean="0"/>
              <a:t>Reconnaissance</a:t>
            </a:r>
          </a:p>
          <a:p>
            <a:pPr lvl="1"/>
            <a:r>
              <a:rPr lang="en-US" dirty="0" smtClean="0"/>
              <a:t>Scanning</a:t>
            </a:r>
          </a:p>
          <a:p>
            <a:pPr lvl="1"/>
            <a:r>
              <a:rPr lang="en-US" dirty="0" smtClean="0"/>
              <a:t>Exploitation</a:t>
            </a:r>
          </a:p>
          <a:p>
            <a:r>
              <a:rPr lang="en-US" b="1" dirty="0" smtClean="0"/>
              <a:t>Malicious attackers often go further, into phases such as:</a:t>
            </a:r>
          </a:p>
          <a:p>
            <a:pPr lvl="1"/>
            <a:r>
              <a:rPr lang="en-US" dirty="0" smtClean="0"/>
              <a:t>Maintaining access with backdoors and </a:t>
            </a:r>
            <a:r>
              <a:rPr lang="en-US" dirty="0" err="1" smtClean="0"/>
              <a:t>rootkits</a:t>
            </a:r>
            <a:endParaRPr lang="en-US" dirty="0" smtClean="0"/>
          </a:p>
          <a:p>
            <a:pPr lvl="1"/>
            <a:r>
              <a:rPr lang="en-US" dirty="0" smtClean="0"/>
              <a:t>Covering tracks with covert channels and log editing</a:t>
            </a:r>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28</a:t>
            </a:fld>
            <a:endParaRPr lang="en-US"/>
          </a:p>
        </p:txBody>
      </p:sp>
    </p:spTree>
    <p:extLst>
      <p:ext uri="{BB962C8B-B14F-4D97-AF65-F5344CB8AC3E}">
        <p14:creationId xmlns:p14="http://schemas.microsoft.com/office/powerpoint/2010/main" xmlns="" val="335351316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Limitations of Penetration Testing</a:t>
            </a:r>
            <a:endParaRPr lang="en-US" dirty="0"/>
          </a:p>
        </p:txBody>
      </p:sp>
      <p:sp>
        <p:nvSpPr>
          <p:cNvPr id="3" name="Content Placeholder 2"/>
          <p:cNvSpPr>
            <a:spLocks noGrp="1"/>
          </p:cNvSpPr>
          <p:nvPr>
            <p:ph idx="1"/>
          </p:nvPr>
        </p:nvSpPr>
        <p:spPr/>
        <p:txBody>
          <a:bodyPr/>
          <a:lstStyle/>
          <a:p>
            <a:r>
              <a:rPr lang="en-US" dirty="0" smtClean="0"/>
              <a:t>Penetration testing cannot find all vulnerabilities in a target environment.</a:t>
            </a:r>
            <a:br>
              <a:rPr lang="en-US" dirty="0" smtClean="0"/>
            </a:br>
            <a:r>
              <a:rPr lang="en-US" dirty="0" smtClean="0"/>
              <a:t>There are limitations based on the resources and restrictions of a test:</a:t>
            </a:r>
          </a:p>
          <a:p>
            <a:pPr lvl="1"/>
            <a:r>
              <a:rPr lang="en-US" dirty="0" smtClean="0"/>
              <a:t>Limitations of scope</a:t>
            </a:r>
          </a:p>
          <a:p>
            <a:pPr lvl="1"/>
            <a:r>
              <a:rPr lang="en-US" dirty="0" smtClean="0"/>
              <a:t>Limitations of time</a:t>
            </a:r>
          </a:p>
          <a:p>
            <a:pPr lvl="1"/>
            <a:r>
              <a:rPr lang="en-US" dirty="0" smtClean="0"/>
              <a:t>Limitations on access of penetration testers</a:t>
            </a:r>
          </a:p>
          <a:p>
            <a:pPr lvl="1"/>
            <a:r>
              <a:rPr lang="en-US" dirty="0" smtClean="0"/>
              <a:t>Limitations on methods of penetration testers</a:t>
            </a:r>
          </a:p>
          <a:p>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29</a:t>
            </a:fld>
            <a:endParaRPr lang="en-US"/>
          </a:p>
        </p:txBody>
      </p:sp>
    </p:spTree>
    <p:extLst>
      <p:ext uri="{BB962C8B-B14F-4D97-AF65-F5344CB8AC3E}">
        <p14:creationId xmlns:p14="http://schemas.microsoft.com/office/powerpoint/2010/main" xmlns="" val="377695242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 to Linux Topics</a:t>
            </a:r>
            <a:endParaRPr lang="en-US" dirty="0" smtClean="0"/>
          </a:p>
        </p:txBody>
      </p:sp>
      <p:sp>
        <p:nvSpPr>
          <p:cNvPr id="3" name="Content Placeholder 2"/>
          <p:cNvSpPr>
            <a:spLocks noGrp="1"/>
          </p:cNvSpPr>
          <p:nvPr>
            <p:ph idx="1"/>
          </p:nvPr>
        </p:nvSpPr>
        <p:spPr/>
        <p:txBody>
          <a:bodyPr>
            <a:normAutofit fontScale="85000" lnSpcReduction="20000"/>
          </a:bodyPr>
          <a:lstStyle/>
          <a:p>
            <a:pPr lvl="0"/>
            <a:r>
              <a:rPr lang="en-US" dirty="0" smtClean="0"/>
              <a:t>Account </a:t>
            </a:r>
            <a:r>
              <a:rPr lang="en-US" dirty="0" smtClean="0"/>
              <a:t>stuff (logging </a:t>
            </a:r>
            <a:r>
              <a:rPr lang="en-US" dirty="0" err="1" smtClean="0"/>
              <a:t>In,useradd</a:t>
            </a:r>
            <a:r>
              <a:rPr lang="en-US" dirty="0" smtClean="0"/>
              <a:t>, </a:t>
            </a:r>
            <a:r>
              <a:rPr lang="en-US" dirty="0" err="1" smtClean="0"/>
              <a:t>passwd</a:t>
            </a:r>
            <a:r>
              <a:rPr lang="en-US" dirty="0" smtClean="0"/>
              <a:t>, </a:t>
            </a:r>
            <a:r>
              <a:rPr lang="en-US" dirty="0" err="1" smtClean="0"/>
              <a:t>su</a:t>
            </a:r>
            <a:r>
              <a:rPr lang="en-US" dirty="0" smtClean="0"/>
              <a:t>, </a:t>
            </a:r>
            <a:r>
              <a:rPr lang="en-US" dirty="0" err="1" smtClean="0"/>
              <a:t>whoami</a:t>
            </a:r>
            <a:r>
              <a:rPr lang="en-US" dirty="0" smtClean="0"/>
              <a:t>, terminal control)</a:t>
            </a:r>
          </a:p>
          <a:p>
            <a:pPr lvl="0"/>
            <a:r>
              <a:rPr lang="en-US" dirty="0" smtClean="0"/>
              <a:t>File system stuff (structure, </a:t>
            </a:r>
            <a:r>
              <a:rPr lang="en-US" dirty="0" err="1" smtClean="0"/>
              <a:t>cd,pwd,ls,abs</a:t>
            </a:r>
            <a:r>
              <a:rPr lang="en-US" dirty="0" smtClean="0"/>
              <a:t>, and </a:t>
            </a:r>
            <a:r>
              <a:rPr lang="en-US" dirty="0" err="1" smtClean="0"/>
              <a:t>rel</a:t>
            </a:r>
            <a:r>
              <a:rPr lang="en-US" dirty="0" smtClean="0"/>
              <a:t>, referencing, mount, eject, </a:t>
            </a:r>
            <a:r>
              <a:rPr lang="en-US" dirty="0" err="1" smtClean="0"/>
              <a:t>mkdir,cp,find,locate,mcedit,cat,less</a:t>
            </a:r>
            <a:r>
              <a:rPr lang="en-US" dirty="0" smtClean="0"/>
              <a:t>)</a:t>
            </a:r>
          </a:p>
          <a:p>
            <a:pPr lvl="0"/>
            <a:r>
              <a:rPr lang="en-US" dirty="0" smtClean="0"/>
              <a:t>Running program (</a:t>
            </a:r>
            <a:r>
              <a:rPr lang="en-US" dirty="0" err="1" smtClean="0"/>
              <a:t>PATH,which</a:t>
            </a:r>
            <a:r>
              <a:rPr lang="en-US" dirty="0" smtClean="0"/>
              <a:t>,./,</a:t>
            </a:r>
            <a:r>
              <a:rPr lang="en-US" dirty="0" err="1" smtClean="0"/>
              <a:t>ps.jobs</a:t>
            </a:r>
            <a:r>
              <a:rPr lang="en-US" dirty="0" smtClean="0"/>
              <a:t>)</a:t>
            </a:r>
          </a:p>
          <a:p>
            <a:pPr lvl="0"/>
            <a:r>
              <a:rPr lang="en-US" dirty="0" smtClean="0"/>
              <a:t>Network stuff (ifcfg-eth0, </a:t>
            </a:r>
            <a:r>
              <a:rPr lang="en-US" dirty="0" err="1" smtClean="0"/>
              <a:t>restrating</a:t>
            </a:r>
            <a:r>
              <a:rPr lang="en-US" dirty="0" smtClean="0"/>
              <a:t> interfaces, </a:t>
            </a:r>
            <a:r>
              <a:rPr lang="en-US" dirty="0" err="1" smtClean="0"/>
              <a:t>ifconfig</a:t>
            </a:r>
            <a:r>
              <a:rPr lang="en-US" dirty="0" smtClean="0"/>
              <a:t>, ping, </a:t>
            </a:r>
            <a:r>
              <a:rPr lang="en-US" dirty="0" err="1" smtClean="0"/>
              <a:t>netstat</a:t>
            </a:r>
            <a:r>
              <a:rPr lang="en-US" dirty="0" smtClean="0"/>
              <a:t>)</a:t>
            </a:r>
          </a:p>
          <a:p>
            <a:pPr lvl="0"/>
            <a:r>
              <a:rPr lang="en-US" dirty="0" smtClean="0"/>
              <a:t>Building Tools (</a:t>
            </a:r>
            <a:r>
              <a:rPr lang="en-US" dirty="0" err="1" smtClean="0"/>
              <a:t>tar,rpm,configure,make</a:t>
            </a:r>
            <a:r>
              <a:rPr lang="en-US" dirty="0" smtClean="0"/>
              <a:t>)</a:t>
            </a:r>
          </a:p>
          <a:p>
            <a:pPr lvl="0"/>
            <a:r>
              <a:rPr lang="en-US" dirty="0" smtClean="0"/>
              <a:t>Other odds and ends(</a:t>
            </a:r>
            <a:r>
              <a:rPr lang="en-US" dirty="0" err="1" smtClean="0"/>
              <a:t>grep,man,info,shutdown</a:t>
            </a:r>
            <a:r>
              <a:rPr lang="en-US" dirty="0" smtClean="0"/>
              <a:t>)</a:t>
            </a:r>
          </a:p>
          <a:p>
            <a:pPr lvl="0"/>
            <a:r>
              <a:rPr lang="en-US" dirty="0" smtClean="0"/>
              <a:t>Linux Cheat Sheet)</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3</a:t>
            </a:fld>
            <a:endParaRPr lang="en-US"/>
          </a:p>
        </p:txBody>
      </p:sp>
    </p:spTree>
    <p:extLst>
      <p:ext uri="{BB962C8B-B14F-4D97-AF65-F5344CB8AC3E}">
        <p14:creationId xmlns:p14="http://schemas.microsoft.com/office/powerpoint/2010/main" xmlns="" val="58291425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Limitations of Penetration Testing</a:t>
            </a:r>
            <a:endParaRPr lang="en-US" dirty="0"/>
          </a:p>
        </p:txBody>
      </p:sp>
      <p:sp>
        <p:nvSpPr>
          <p:cNvPr id="3" name="Content Placeholder 2"/>
          <p:cNvSpPr>
            <a:spLocks noGrp="1"/>
          </p:cNvSpPr>
          <p:nvPr>
            <p:ph idx="1"/>
          </p:nvPr>
        </p:nvSpPr>
        <p:spPr/>
        <p:txBody>
          <a:bodyPr>
            <a:normAutofit lnSpcReduction="10000"/>
          </a:bodyPr>
          <a:lstStyle/>
          <a:p>
            <a:r>
              <a:rPr lang="en-US" b="1" dirty="0" smtClean="0"/>
              <a:t>Additional limitations</a:t>
            </a:r>
            <a:endParaRPr lang="en-US" dirty="0" smtClean="0"/>
          </a:p>
          <a:p>
            <a:pPr lvl="1"/>
            <a:r>
              <a:rPr lang="en-US" dirty="0" smtClean="0"/>
              <a:t>Limitations of skills of penetration testers</a:t>
            </a:r>
          </a:p>
          <a:p>
            <a:pPr lvl="1"/>
            <a:r>
              <a:rPr lang="en-US" dirty="0" smtClean="0"/>
              <a:t>Limitations of imaginations of penetration Testers Limitations of known exploits</a:t>
            </a:r>
          </a:p>
          <a:p>
            <a:pPr lvl="1"/>
            <a:r>
              <a:rPr lang="en-US" dirty="0" smtClean="0"/>
              <a:t>Most of penetration testers do not write their own exploits</a:t>
            </a:r>
          </a:p>
          <a:p>
            <a:pPr lvl="0"/>
            <a:r>
              <a:rPr lang="en-US" b="1" dirty="0" smtClean="0"/>
              <a:t>These limitations can be </a:t>
            </a:r>
            <a:r>
              <a:rPr lang="en-US" b="1" dirty="0" err="1" smtClean="0"/>
              <a:t>overcomed</a:t>
            </a:r>
            <a:r>
              <a:rPr lang="en-US" b="1" dirty="0" smtClean="0"/>
              <a:t> by having a highly skilled and experienced set of penetration testers</a:t>
            </a:r>
            <a:endParaRPr lang="en-US" dirty="0" smtClean="0"/>
          </a:p>
          <a:p>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30</a:t>
            </a:fld>
            <a:endParaRPr lang="en-US"/>
          </a:p>
        </p:txBody>
      </p:sp>
    </p:spTree>
    <p:extLst>
      <p:ext uri="{BB962C8B-B14F-4D97-AF65-F5344CB8AC3E}">
        <p14:creationId xmlns:p14="http://schemas.microsoft.com/office/powerpoint/2010/main" xmlns="" val="377695242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Other Approaches to Find Security Vulnerabilities</a:t>
            </a:r>
            <a:endParaRPr lang="en-US" dirty="0" smtClean="0"/>
          </a:p>
        </p:txBody>
      </p:sp>
      <p:sp>
        <p:nvSpPr>
          <p:cNvPr id="3" name="Content Placeholder 2"/>
          <p:cNvSpPr>
            <a:spLocks noGrp="1"/>
          </p:cNvSpPr>
          <p:nvPr>
            <p:ph idx="1"/>
          </p:nvPr>
        </p:nvSpPr>
        <p:spPr/>
        <p:txBody>
          <a:bodyPr>
            <a:normAutofit/>
          </a:bodyPr>
          <a:lstStyle/>
          <a:p>
            <a:pPr lvl="0"/>
            <a:r>
              <a:rPr lang="en-US" dirty="0" smtClean="0"/>
              <a:t>Configuration review </a:t>
            </a:r>
          </a:p>
          <a:p>
            <a:pPr lvl="0"/>
            <a:r>
              <a:rPr lang="en-US" dirty="0" smtClean="0"/>
              <a:t>Architecture review </a:t>
            </a:r>
          </a:p>
          <a:p>
            <a:pPr lvl="0"/>
            <a:r>
              <a:rPr lang="en-US" dirty="0" smtClean="0"/>
              <a:t>Can help determine whether defense-in-depth is applied</a:t>
            </a:r>
          </a:p>
          <a:p>
            <a:pPr lvl="0"/>
            <a:r>
              <a:rPr lang="en-US" dirty="0" smtClean="0"/>
              <a:t>Interviews with target environment personnel</a:t>
            </a:r>
          </a:p>
          <a:p>
            <a:r>
              <a:rPr lang="en-US" dirty="0" smtClean="0"/>
              <a:t>Detailed audits : checklists for systematic analysis of focused security issues</a:t>
            </a:r>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31</a:t>
            </a:fld>
            <a:endParaRPr lang="en-US"/>
          </a:p>
        </p:txBody>
      </p:sp>
    </p:spTree>
    <p:extLst>
      <p:ext uri="{BB962C8B-B14F-4D97-AF65-F5344CB8AC3E}">
        <p14:creationId xmlns:p14="http://schemas.microsoft.com/office/powerpoint/2010/main" xmlns="" val="377695242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Benefits of other Approaches</a:t>
            </a:r>
            <a:endParaRPr lang="en-US" dirty="0" smtClean="0"/>
          </a:p>
        </p:txBody>
      </p:sp>
      <p:sp>
        <p:nvSpPr>
          <p:cNvPr id="3" name="Content Placeholder 2"/>
          <p:cNvSpPr>
            <a:spLocks noGrp="1"/>
          </p:cNvSpPr>
          <p:nvPr>
            <p:ph idx="1"/>
          </p:nvPr>
        </p:nvSpPr>
        <p:spPr/>
        <p:txBody>
          <a:bodyPr>
            <a:normAutofit/>
          </a:bodyPr>
          <a:lstStyle/>
          <a:p>
            <a:pPr lvl="0"/>
            <a:r>
              <a:rPr lang="en-US" dirty="0" err="1" smtClean="0"/>
              <a:t>Config</a:t>
            </a:r>
            <a:r>
              <a:rPr lang="en-US" dirty="0" smtClean="0"/>
              <a:t> review, arch review, interviews, and audits could be more comprehensive and systematic than penetration testing</a:t>
            </a:r>
          </a:p>
          <a:p>
            <a:pPr lvl="0"/>
            <a:r>
              <a:rPr lang="en-US" dirty="0" smtClean="0"/>
              <a:t>Each views the enterprise from a different perspective</a:t>
            </a:r>
          </a:p>
          <a:p>
            <a:pPr lvl="0"/>
            <a:r>
              <a:rPr lang="en-US" dirty="0" smtClean="0"/>
              <a:t>Such activities have less likelihood of crashing a target</a:t>
            </a:r>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32</a:t>
            </a:fld>
            <a:endParaRPr lang="en-US"/>
          </a:p>
        </p:txBody>
      </p:sp>
    </p:spTree>
    <p:extLst>
      <p:ext uri="{BB962C8B-B14F-4D97-AF65-F5344CB8AC3E}">
        <p14:creationId xmlns:p14="http://schemas.microsoft.com/office/powerpoint/2010/main" xmlns="" val="377695242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Benefits of other Approaches…</a:t>
            </a:r>
            <a:endParaRPr lang="en-US" dirty="0" smtClean="0"/>
          </a:p>
        </p:txBody>
      </p:sp>
      <p:sp>
        <p:nvSpPr>
          <p:cNvPr id="3" name="Content Placeholder 2"/>
          <p:cNvSpPr>
            <a:spLocks noGrp="1"/>
          </p:cNvSpPr>
          <p:nvPr>
            <p:ph idx="1"/>
          </p:nvPr>
        </p:nvSpPr>
        <p:spPr/>
        <p:txBody>
          <a:bodyPr>
            <a:normAutofit fontScale="77500" lnSpcReduction="20000"/>
          </a:bodyPr>
          <a:lstStyle/>
          <a:p>
            <a:pPr>
              <a:buNone/>
            </a:pPr>
            <a:r>
              <a:rPr lang="en-US" b="1" dirty="0" smtClean="0"/>
              <a:t>So Why Pen Testing? </a:t>
            </a:r>
            <a:endParaRPr lang="en-US" dirty="0" smtClean="0"/>
          </a:p>
          <a:p>
            <a:pPr lvl="0"/>
            <a:r>
              <a:rPr lang="en-US" b="1" dirty="0" smtClean="0"/>
              <a:t>“Where the meets  road the rubber" </a:t>
            </a:r>
            <a:endParaRPr lang="en-US" dirty="0" smtClean="0"/>
          </a:p>
          <a:p>
            <a:r>
              <a:rPr lang="en-US" b="1" dirty="0" smtClean="0"/>
              <a:t>What would actual attacker see?</a:t>
            </a:r>
          </a:p>
          <a:p>
            <a:pPr lvl="0"/>
            <a:r>
              <a:rPr lang="en-US" dirty="0" smtClean="0"/>
              <a:t>Provide an excellent view of the actual security state of an environment as well as the organization security state</a:t>
            </a:r>
          </a:p>
          <a:p>
            <a:pPr lvl="0"/>
            <a:r>
              <a:rPr lang="en-US" dirty="0" smtClean="0"/>
              <a:t>Highlight what a real-world bad guy might see if he or she targeted the given organization.</a:t>
            </a:r>
          </a:p>
          <a:p>
            <a:pPr lvl="0"/>
            <a:r>
              <a:rPr lang="en-US" dirty="0" smtClean="0"/>
              <a:t>Deeper than most audits. Penetration tests engagements also discover subtle flaws that other methods cannot easily discover.</a:t>
            </a:r>
          </a:p>
          <a:p>
            <a:r>
              <a:rPr lang="en-US" dirty="0" smtClean="0"/>
              <a:t>unique impact on the time resources of the target organization</a:t>
            </a:r>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33</a:t>
            </a:fld>
            <a:endParaRPr lang="en-US"/>
          </a:p>
        </p:txBody>
      </p:sp>
      <p:pic>
        <p:nvPicPr>
          <p:cNvPr id="6" name="Picture 5"/>
          <p:cNvPicPr/>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tretch>
            <a:fillRect/>
          </a:stretch>
        </p:blipFill>
        <p:spPr>
          <a:xfrm>
            <a:off x="2971800" y="5486400"/>
            <a:ext cx="3124200" cy="1371600"/>
          </a:xfrm>
          <a:prstGeom prst="rect">
            <a:avLst/>
          </a:prstGeom>
        </p:spPr>
      </p:pic>
    </p:spTree>
    <p:extLst>
      <p:ext uri="{BB962C8B-B14F-4D97-AF65-F5344CB8AC3E}">
        <p14:creationId xmlns:p14="http://schemas.microsoft.com/office/powerpoint/2010/main" xmlns="" val="377695242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Vulnerability Research Sources</a:t>
            </a:r>
            <a:endParaRPr lang="en-US" dirty="0"/>
          </a:p>
        </p:txBody>
      </p:sp>
      <p:sp>
        <p:nvSpPr>
          <p:cNvPr id="3" name="Content Placeholder 2"/>
          <p:cNvSpPr>
            <a:spLocks noGrp="1"/>
          </p:cNvSpPr>
          <p:nvPr>
            <p:ph idx="1"/>
          </p:nvPr>
        </p:nvSpPr>
        <p:spPr/>
        <p:txBody>
          <a:bodyPr>
            <a:normAutofit fontScale="92500" lnSpcReduction="20000"/>
          </a:bodyPr>
          <a:lstStyle/>
          <a:p>
            <a:pPr lvl="0"/>
            <a:r>
              <a:rPr lang="en-US" b="1" dirty="0" smtClean="0"/>
              <a:t>US-</a:t>
            </a:r>
            <a:r>
              <a:rPr lang="en-US" b="1" dirty="0" err="1" smtClean="0"/>
              <a:t>CERT:www.us</a:t>
            </a:r>
            <a:r>
              <a:rPr lang="en-US" b="1" dirty="0" smtClean="0"/>
              <a:t>-</a:t>
            </a:r>
            <a:r>
              <a:rPr lang="en-US" b="1" dirty="0" err="1" smtClean="0"/>
              <a:t>ert.gov</a:t>
            </a:r>
            <a:r>
              <a:rPr lang="en-US" b="1" dirty="0" smtClean="0"/>
              <a:t>/</a:t>
            </a:r>
            <a:r>
              <a:rPr lang="en-US" b="1" dirty="0" err="1" smtClean="0"/>
              <a:t>cas</a:t>
            </a:r>
            <a:r>
              <a:rPr lang="en-US" b="1" dirty="0" smtClean="0"/>
              <a:t>/</a:t>
            </a:r>
            <a:r>
              <a:rPr lang="en-US" b="1" dirty="0" err="1" smtClean="0"/>
              <a:t>techalerts</a:t>
            </a:r>
            <a:endParaRPr lang="en-US" dirty="0" smtClean="0"/>
          </a:p>
          <a:p>
            <a:pPr lvl="0"/>
            <a:r>
              <a:rPr lang="fr-FR" b="1" dirty="0" smtClean="0"/>
              <a:t>Mitre CVE </a:t>
            </a:r>
            <a:r>
              <a:rPr lang="fr-FR" b="1" dirty="0" err="1" smtClean="0"/>
              <a:t>Repository:http://cve.mitre.org</a:t>
            </a:r>
            <a:endParaRPr lang="en-US" dirty="0" smtClean="0"/>
          </a:p>
          <a:p>
            <a:pPr lvl="0"/>
            <a:r>
              <a:rPr lang="en-US" b="1" dirty="0" err="1" smtClean="0"/>
              <a:t>Secunia</a:t>
            </a:r>
            <a:r>
              <a:rPr lang="en-US" b="1" dirty="0" smtClean="0"/>
              <a:t>: http://secunia.com</a:t>
            </a:r>
            <a:endParaRPr lang="en-US" dirty="0" smtClean="0"/>
          </a:p>
          <a:p>
            <a:pPr lvl="0"/>
            <a:r>
              <a:rPr lang="en-US" b="1" dirty="0" err="1" smtClean="0"/>
              <a:t>Hackerstorm</a:t>
            </a:r>
            <a:r>
              <a:rPr lang="en-US" b="1" dirty="0" smtClean="0"/>
              <a:t>: www.hackerstorm.com</a:t>
            </a:r>
            <a:endParaRPr lang="en-US" dirty="0" smtClean="0"/>
          </a:p>
          <a:p>
            <a:pPr lvl="0"/>
            <a:r>
              <a:rPr lang="en-US" dirty="0" smtClean="0"/>
              <a:t>Free downloadable Open Source Vulnerability Database with search tool</a:t>
            </a:r>
          </a:p>
          <a:p>
            <a:pPr lvl="0"/>
            <a:r>
              <a:rPr lang="en-US" b="1" dirty="0" err="1" smtClean="0"/>
              <a:t>FrSIRT</a:t>
            </a:r>
            <a:r>
              <a:rPr lang="en-US" b="1" dirty="0" smtClean="0"/>
              <a:t>: www.frsirt.com</a:t>
            </a:r>
            <a:endParaRPr lang="en-US" dirty="0" smtClean="0"/>
          </a:p>
          <a:p>
            <a:pPr lvl="1"/>
            <a:r>
              <a:rPr lang="en-US" dirty="0" smtClean="0"/>
              <a:t>Used to have free exploits, now only the descriptions are free Exploit code is part of commercial subscription service</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34</a:t>
            </a:fld>
            <a:endParaRPr lang="en-US"/>
          </a:p>
        </p:txBody>
      </p:sp>
    </p:spTree>
    <p:extLst>
      <p:ext uri="{BB962C8B-B14F-4D97-AF65-F5344CB8AC3E}">
        <p14:creationId xmlns:p14="http://schemas.microsoft.com/office/powerpoint/2010/main" xmlns="" val="78241408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Planning, Scoping and Recon</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Overall Penetration Testing Process </a:t>
            </a:r>
            <a:endParaRPr lang="en-US" dirty="0" smtClean="0"/>
          </a:p>
          <a:p>
            <a:r>
              <a:rPr lang="en-US" b="1" dirty="0" smtClean="0"/>
              <a:t> Preparation</a:t>
            </a:r>
            <a:r>
              <a:rPr lang="en-US" dirty="0" smtClean="0"/>
              <a:t> </a:t>
            </a:r>
          </a:p>
          <a:p>
            <a:pPr lvl="1"/>
            <a:r>
              <a:rPr lang="en-US" dirty="0" smtClean="0"/>
              <a:t>If applicable sign Nondisclosure Agreement (NDA)</a:t>
            </a:r>
          </a:p>
          <a:p>
            <a:pPr lvl="1"/>
            <a:r>
              <a:rPr lang="en-US" dirty="0" smtClean="0"/>
              <a:t>Discuss nature of test with target personnel</a:t>
            </a:r>
          </a:p>
          <a:p>
            <a:pPr lvl="1"/>
            <a:r>
              <a:rPr lang="en-US" dirty="0" smtClean="0"/>
              <a:t>Identify most salient threats and business concerns</a:t>
            </a:r>
          </a:p>
          <a:p>
            <a:pPr lvl="1"/>
            <a:r>
              <a:rPr lang="en-US" dirty="0" smtClean="0"/>
              <a:t>Agree on rules of engagement </a:t>
            </a:r>
          </a:p>
          <a:p>
            <a:pPr lvl="1"/>
            <a:r>
              <a:rPr lang="en-US" dirty="0" smtClean="0"/>
              <a:t>Determine scope of test</a:t>
            </a:r>
          </a:p>
          <a:p>
            <a:pPr lvl="1"/>
            <a:r>
              <a:rPr lang="en-US" dirty="0" smtClean="0"/>
              <a:t>Sign off on permission and notice of danger of testing</a:t>
            </a:r>
          </a:p>
          <a:p>
            <a:pPr lvl="1"/>
            <a:r>
              <a:rPr lang="en-US" dirty="0" smtClean="0"/>
              <a:t>Assign team</a:t>
            </a:r>
          </a:p>
          <a:p>
            <a:r>
              <a:rPr lang="en-US" b="1" dirty="0" smtClean="0"/>
              <a:t>Testing</a:t>
            </a:r>
            <a:endParaRPr lang="en-US" dirty="0" smtClean="0"/>
          </a:p>
          <a:p>
            <a:pPr lvl="1"/>
            <a:r>
              <a:rPr lang="en-US" dirty="0" smtClean="0"/>
              <a:t>Conduct the test</a:t>
            </a:r>
          </a:p>
          <a:p>
            <a:r>
              <a:rPr lang="en-US" b="1" dirty="0" smtClean="0"/>
              <a:t>Conclusion</a:t>
            </a:r>
            <a:endParaRPr lang="en-US" dirty="0" smtClean="0"/>
          </a:p>
          <a:p>
            <a:pPr lvl="1"/>
            <a:r>
              <a:rPr lang="en-US" dirty="0" smtClean="0"/>
              <a:t>Perform detailed analysis and reset</a:t>
            </a:r>
          </a:p>
          <a:p>
            <a:pPr lvl="1"/>
            <a:r>
              <a:rPr lang="en-US" dirty="0" smtClean="0"/>
              <a:t>Reporting and presentation</a:t>
            </a:r>
            <a:endParaRPr lang="en-US" dirty="0"/>
          </a:p>
        </p:txBody>
      </p:sp>
      <p:sp>
        <p:nvSpPr>
          <p:cNvPr id="6" name="Slide Number Placeholder 5"/>
          <p:cNvSpPr>
            <a:spLocks noGrp="1"/>
          </p:cNvSpPr>
          <p:nvPr>
            <p:ph type="sldNum" sz="quarter" idx="12"/>
          </p:nvPr>
        </p:nvSpPr>
        <p:spPr/>
        <p:txBody>
          <a:bodyPr/>
          <a:lstStyle/>
          <a:p>
            <a:fld id="{287BCB9B-6597-48A4-BB99-414FB3810351}" type="slidenum">
              <a:rPr lang="en-US" smtClean="0"/>
              <a:pPr/>
              <a:t>35</a:t>
            </a:fld>
            <a:endParaRPr lang="en-US"/>
          </a:p>
        </p:txBody>
      </p:sp>
    </p:spTree>
    <p:extLst>
      <p:ext uri="{BB962C8B-B14F-4D97-AF65-F5344CB8AC3E}">
        <p14:creationId xmlns:p14="http://schemas.microsoft.com/office/powerpoint/2010/main" xmlns="" val="163999814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Planning, Scoping and Recon…</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Permission Memo</a:t>
            </a:r>
            <a:endParaRPr lang="en-US" dirty="0" smtClean="0"/>
          </a:p>
          <a:p>
            <a:pPr lvl="1"/>
            <a:r>
              <a:rPr lang="en-US" dirty="0" smtClean="0"/>
              <a:t>It is vital that you get a signed memo giving you permission to test before you send a single packet</a:t>
            </a:r>
          </a:p>
          <a:p>
            <a:pPr lvl="1"/>
            <a:r>
              <a:rPr lang="en-US" dirty="0" smtClean="0"/>
              <a:t>This memo is sometimes referred to as a "Get Out of Jail Free Card"</a:t>
            </a:r>
            <a:r>
              <a:rPr lang="en-US" dirty="0" smtClean="0">
                <a:sym typeface="Wingdings"/>
              </a:rPr>
              <a:t></a:t>
            </a:r>
            <a:r>
              <a:rPr lang="en-US" dirty="0" smtClean="0"/>
              <a:t> GOJFC</a:t>
            </a:r>
          </a:p>
          <a:p>
            <a:r>
              <a:rPr lang="en-US" b="1" dirty="0" smtClean="0"/>
              <a:t>Limitation of Liability and Insurance</a:t>
            </a:r>
            <a:endParaRPr lang="en-US" dirty="0" smtClean="0"/>
          </a:p>
          <a:p>
            <a:pPr lvl="1"/>
            <a:r>
              <a:rPr lang="en-US" dirty="0" smtClean="0"/>
              <a:t>By itself, memo is not suitable for pen testing companies to test their client </a:t>
            </a:r>
          </a:p>
          <a:p>
            <a:pPr lvl="1"/>
            <a:r>
              <a:rPr lang="en-US" dirty="0" smtClean="0"/>
              <a:t>That requires limitations of liability agreement and contractual language</a:t>
            </a:r>
          </a:p>
          <a:p>
            <a:pPr lvl="1"/>
            <a:r>
              <a:rPr lang="en-US" dirty="0" smtClean="0"/>
              <a:t> Should be drawn up by a lawyer</a:t>
            </a:r>
          </a:p>
          <a:p>
            <a:pPr lvl="1"/>
            <a:r>
              <a:rPr lang="en-US" dirty="0" smtClean="0"/>
              <a:t>The liability is commonly not to exceed the value of the project</a:t>
            </a:r>
          </a:p>
          <a:p>
            <a:endParaRPr lang="en-US" dirty="0"/>
          </a:p>
        </p:txBody>
      </p:sp>
      <p:sp>
        <p:nvSpPr>
          <p:cNvPr id="6" name="Slide Number Placeholder 5"/>
          <p:cNvSpPr>
            <a:spLocks noGrp="1"/>
          </p:cNvSpPr>
          <p:nvPr>
            <p:ph type="sldNum" sz="quarter" idx="12"/>
          </p:nvPr>
        </p:nvSpPr>
        <p:spPr/>
        <p:txBody>
          <a:bodyPr/>
          <a:lstStyle/>
          <a:p>
            <a:fld id="{287BCB9B-6597-48A4-BB99-414FB3810351}" type="slidenum">
              <a:rPr lang="en-US" smtClean="0"/>
              <a:pPr/>
              <a:t>36</a:t>
            </a:fld>
            <a:endParaRPr lang="en-US"/>
          </a:p>
        </p:txBody>
      </p:sp>
    </p:spTree>
    <p:extLst>
      <p:ext uri="{BB962C8B-B14F-4D97-AF65-F5344CB8AC3E}">
        <p14:creationId xmlns:p14="http://schemas.microsoft.com/office/powerpoint/2010/main" xmlns="" val="395950438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Planning, Scoping and Recon…</a:t>
            </a:r>
            <a:endParaRPr lang="en-US" b="1" dirty="0"/>
          </a:p>
        </p:txBody>
      </p:sp>
      <p:sp>
        <p:nvSpPr>
          <p:cNvPr id="3" name="Content Placeholder 2"/>
          <p:cNvSpPr>
            <a:spLocks noGrp="1"/>
          </p:cNvSpPr>
          <p:nvPr>
            <p:ph idx="1"/>
          </p:nvPr>
        </p:nvSpPr>
        <p:spPr/>
        <p:txBody>
          <a:bodyPr>
            <a:normAutofit fontScale="92500"/>
          </a:bodyPr>
          <a:lstStyle/>
          <a:p>
            <a:r>
              <a:rPr lang="en-US" b="1" dirty="0" smtClean="0"/>
              <a:t>Rules of Engagement vs. Project Scope</a:t>
            </a:r>
            <a:endParaRPr lang="en-US" dirty="0" smtClean="0"/>
          </a:p>
          <a:p>
            <a:pPr lvl="1"/>
            <a:r>
              <a:rPr lang="en-US" dirty="0" smtClean="0"/>
              <a:t>The rules of Engagement and project scope must be defined in advance</a:t>
            </a:r>
          </a:p>
          <a:p>
            <a:pPr lvl="1"/>
            <a:r>
              <a:rPr lang="en-US" dirty="0" smtClean="0"/>
              <a:t>But, these are separate documents</a:t>
            </a:r>
          </a:p>
          <a:p>
            <a:r>
              <a:rPr lang="en-US" b="1" dirty="0" smtClean="0"/>
              <a:t>Which comes first?</a:t>
            </a:r>
            <a:endParaRPr lang="en-US" dirty="0" smtClean="0"/>
          </a:p>
          <a:p>
            <a:pPr lvl="1"/>
            <a:r>
              <a:rPr lang="en-US" dirty="0" smtClean="0"/>
              <a:t>“A chicken and the Egg “problem</a:t>
            </a:r>
          </a:p>
          <a:p>
            <a:pPr lvl="1"/>
            <a:r>
              <a:rPr lang="en-US" dirty="0" smtClean="0"/>
              <a:t>Whatever you are more comfortable with comes first</a:t>
            </a:r>
          </a:p>
          <a:p>
            <a:pPr lvl="1"/>
            <a:r>
              <a:rPr lang="en-US" dirty="0" smtClean="0"/>
              <a:t>But, setting the scope first helps to define the Rules of Engagement</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37</a:t>
            </a:fld>
            <a:endParaRPr lang="en-US"/>
          </a:p>
        </p:txBody>
      </p:sp>
    </p:spTree>
    <p:extLst>
      <p:ext uri="{BB962C8B-B14F-4D97-AF65-F5344CB8AC3E}">
        <p14:creationId xmlns:p14="http://schemas.microsoft.com/office/powerpoint/2010/main" xmlns="" val="360086230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Rules of Engagement</a:t>
            </a:r>
            <a:endParaRPr lang="en-US" dirty="0" smtClean="0"/>
          </a:p>
        </p:txBody>
      </p:sp>
      <p:sp>
        <p:nvSpPr>
          <p:cNvPr id="3" name="Content Placeholder 2"/>
          <p:cNvSpPr>
            <a:spLocks noGrp="1"/>
          </p:cNvSpPr>
          <p:nvPr>
            <p:ph idx="1"/>
          </p:nvPr>
        </p:nvSpPr>
        <p:spPr/>
        <p:txBody>
          <a:bodyPr>
            <a:normAutofit fontScale="85000" lnSpcReduction="20000"/>
          </a:bodyPr>
          <a:lstStyle/>
          <a:p>
            <a:pPr lvl="0"/>
            <a:r>
              <a:rPr lang="en-US" sz="2800" dirty="0" smtClean="0"/>
              <a:t>If you don't have solid Rules of Engagement, you may encounter some nasty issues</a:t>
            </a:r>
          </a:p>
          <a:p>
            <a:pPr lvl="0"/>
            <a:r>
              <a:rPr lang="en-US" sz="2800" dirty="0" smtClean="0"/>
              <a:t>At a minimum, you’ll get low value from your penetration test, wasting time and money</a:t>
            </a:r>
          </a:p>
          <a:p>
            <a:pPr lvl="0"/>
            <a:r>
              <a:rPr lang="en-US" sz="2800" dirty="0" smtClean="0"/>
              <a:t>Calls from business units angry with you</a:t>
            </a:r>
          </a:p>
          <a:p>
            <a:pPr lvl="0"/>
            <a:r>
              <a:rPr lang="en-US" sz="2800" dirty="0" smtClean="0"/>
              <a:t>Calls from other companies angry with you</a:t>
            </a:r>
          </a:p>
          <a:p>
            <a:pPr lvl="0"/>
            <a:r>
              <a:rPr lang="en-US" sz="2800" dirty="0" smtClean="0"/>
              <a:t>Calls from service providers or other third party companies (web hosting...) angry with you</a:t>
            </a:r>
          </a:p>
          <a:p>
            <a:pPr lvl="0"/>
            <a:r>
              <a:rPr lang="en-US" sz="2800" dirty="0" smtClean="0"/>
              <a:t>Lawsuits?</a:t>
            </a:r>
          </a:p>
          <a:p>
            <a:pPr lvl="0"/>
            <a:r>
              <a:rPr lang="en-US" sz="2800" dirty="0" smtClean="0"/>
              <a:t>Plan carefully in advance</a:t>
            </a:r>
          </a:p>
          <a:p>
            <a:pPr lvl="0"/>
            <a:r>
              <a:rPr lang="en-US" sz="2800" b="1" dirty="0" smtClean="0"/>
              <a:t>Rules of Engagement define how the test will run</a:t>
            </a:r>
            <a:endParaRPr lang="en-US" sz="2800" dirty="0" smtClean="0"/>
          </a:p>
          <a:p>
            <a:pPr lvl="0"/>
            <a:r>
              <a:rPr lang="en-US" sz="2800" dirty="0" smtClean="0"/>
              <a:t>The Rules of Engagement should be 1 to 2 pages long, and address each of the following issues</a:t>
            </a:r>
          </a:p>
          <a:p>
            <a:pPr lvl="0"/>
            <a:endParaRPr lang="en-US" sz="28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38</a:t>
            </a:fld>
            <a:endParaRPr lang="en-US"/>
          </a:p>
        </p:txBody>
      </p:sp>
    </p:spTree>
    <p:extLst>
      <p:ext uri="{BB962C8B-B14F-4D97-AF65-F5344CB8AC3E}">
        <p14:creationId xmlns:p14="http://schemas.microsoft.com/office/powerpoint/2010/main" xmlns="" val="331506404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Rules of Engagement…</a:t>
            </a:r>
            <a:endParaRPr lang="en-US" b="1"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Contact Information</a:t>
            </a:r>
          </a:p>
          <a:p>
            <a:r>
              <a:rPr lang="en-US" dirty="0" smtClean="0"/>
              <a:t>Make sure the testing team and the target organization explicitly exchange emergency contact information</a:t>
            </a:r>
          </a:p>
          <a:p>
            <a:pPr lvl="0"/>
            <a:r>
              <a:rPr lang="en-US" dirty="0" smtClean="0"/>
              <a:t>Include name, mobile phone number, and in all contact lists</a:t>
            </a:r>
          </a:p>
          <a:p>
            <a:pPr lvl="0"/>
            <a:r>
              <a:rPr lang="en-US" dirty="0" smtClean="0"/>
              <a:t>Both sides must be available 24X7  during the test duration</a:t>
            </a:r>
          </a:p>
          <a:p>
            <a:pPr lvl="0"/>
            <a:r>
              <a:rPr lang="en-US" dirty="0" smtClean="0"/>
              <a:t>Keep them close by during entire test</a:t>
            </a:r>
          </a:p>
          <a:p>
            <a:pPr lvl="0"/>
            <a:r>
              <a:rPr lang="en-US" dirty="0" smtClean="0"/>
              <a:t>Penetration testing team may notice erratic behavior or a crash in a target system,</a:t>
            </a:r>
          </a:p>
          <a:p>
            <a:pPr lvl="0"/>
            <a:r>
              <a:rPr lang="en-US" dirty="0" smtClean="0"/>
              <a:t>Or, penetration testing might discover evidence of a previous intrusion</a:t>
            </a:r>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39</a:t>
            </a:fld>
            <a:endParaRPr lang="en-US"/>
          </a:p>
        </p:txBody>
      </p:sp>
    </p:spTree>
    <p:extLst>
      <p:ext uri="{BB962C8B-B14F-4D97-AF65-F5344CB8AC3E}">
        <p14:creationId xmlns:p14="http://schemas.microsoft.com/office/powerpoint/2010/main" xmlns="" val="46906139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Logging in as Root vs. Non-Root</a:t>
            </a:r>
            <a:endParaRPr lang="en-US" sz="2000" dirty="0" smtClean="0"/>
          </a:p>
        </p:txBody>
      </p:sp>
      <p:sp>
        <p:nvSpPr>
          <p:cNvPr id="3" name="Content Placeholder 2"/>
          <p:cNvSpPr>
            <a:spLocks noGrp="1"/>
          </p:cNvSpPr>
          <p:nvPr>
            <p:ph idx="1"/>
          </p:nvPr>
        </p:nvSpPr>
        <p:spPr/>
        <p:txBody>
          <a:bodyPr>
            <a:normAutofit fontScale="92500" lnSpcReduction="20000"/>
          </a:bodyPr>
          <a:lstStyle/>
          <a:p>
            <a:r>
              <a:rPr lang="en-US" b="1" dirty="0" smtClean="0"/>
              <a:t>(</a:t>
            </a:r>
            <a:r>
              <a:rPr lang="en-US" b="1" dirty="0" err="1" smtClean="0"/>
              <a:t>useradd</a:t>
            </a:r>
            <a:r>
              <a:rPr lang="en-US" b="1" dirty="0" smtClean="0"/>
              <a:t>)</a:t>
            </a:r>
            <a:endParaRPr lang="en-US" sz="1400" dirty="0" smtClean="0"/>
          </a:p>
          <a:p>
            <a:pPr lvl="0"/>
            <a:r>
              <a:rPr lang="en-US" dirty="0" smtClean="0"/>
              <a:t>For almost all activities, you should log in as a non-root user</a:t>
            </a:r>
            <a:endParaRPr lang="en-US" sz="1600" dirty="0" smtClean="0"/>
          </a:p>
          <a:p>
            <a:pPr lvl="0"/>
            <a:r>
              <a:rPr lang="en-US" dirty="0" smtClean="0"/>
              <a:t>Create a user by using the "</a:t>
            </a:r>
            <a:r>
              <a:rPr lang="en-US" dirty="0" err="1" smtClean="0"/>
              <a:t>useradd</a:t>
            </a:r>
            <a:r>
              <a:rPr lang="en-US" dirty="0" smtClean="0"/>
              <a:t>" command</a:t>
            </a:r>
            <a:endParaRPr lang="en-US" sz="1600" dirty="0" smtClean="0"/>
          </a:p>
          <a:p>
            <a:pPr lvl="0"/>
            <a:r>
              <a:rPr lang="en-US" b="1" dirty="0" smtClean="0"/>
              <a:t># </a:t>
            </a:r>
            <a:r>
              <a:rPr lang="en-US" b="1" dirty="0" err="1" smtClean="0"/>
              <a:t>useradd</a:t>
            </a:r>
            <a:r>
              <a:rPr lang="en-US" b="1" dirty="0" smtClean="0"/>
              <a:t> -d [home dir] [login]</a:t>
            </a:r>
            <a:endParaRPr lang="en-US" sz="1600" dirty="0" smtClean="0"/>
          </a:p>
          <a:p>
            <a:pPr lvl="1"/>
            <a:r>
              <a:rPr lang="en-US" dirty="0" smtClean="0"/>
              <a:t>A "#" prompt means you are root</a:t>
            </a:r>
            <a:endParaRPr lang="en-US" sz="1400" dirty="0" smtClean="0"/>
          </a:p>
          <a:p>
            <a:pPr lvl="1"/>
            <a:r>
              <a:rPr lang="en-US" dirty="0" smtClean="0"/>
              <a:t>A "s" or other prompt means you aren't</a:t>
            </a:r>
            <a:endParaRPr lang="en-US" sz="1400" dirty="0" smtClean="0"/>
          </a:p>
          <a:p>
            <a:pPr lvl="0"/>
            <a:r>
              <a:rPr lang="en-US" dirty="0" smtClean="0"/>
              <a:t>User's home directory is where that user is placed after logging in</a:t>
            </a:r>
            <a:endParaRPr lang="en-US" sz="1600" dirty="0" smtClean="0"/>
          </a:p>
          <a:p>
            <a:pPr lvl="1"/>
            <a:r>
              <a:rPr lang="en-US" dirty="0" smtClean="0"/>
              <a:t>The home dir also stores that user's files</a:t>
            </a:r>
            <a:endParaRPr lang="en-US" sz="1400" dirty="0"/>
          </a:p>
        </p:txBody>
      </p:sp>
      <p:sp>
        <p:nvSpPr>
          <p:cNvPr id="6" name="Slide Number Placeholder 5"/>
          <p:cNvSpPr>
            <a:spLocks noGrp="1"/>
          </p:cNvSpPr>
          <p:nvPr>
            <p:ph type="sldNum" sz="quarter" idx="12"/>
          </p:nvPr>
        </p:nvSpPr>
        <p:spPr/>
        <p:txBody>
          <a:bodyPr/>
          <a:lstStyle/>
          <a:p>
            <a:fld id="{287BCB9B-6597-48A4-BB99-414FB3810351}" type="slidenum">
              <a:rPr lang="en-US" smtClean="0"/>
              <a:pPr/>
              <a:t>4</a:t>
            </a:fld>
            <a:endParaRPr lang="en-US"/>
          </a:p>
        </p:txBody>
      </p:sp>
    </p:spTree>
    <p:extLst>
      <p:ext uri="{BB962C8B-B14F-4D97-AF65-F5344CB8AC3E}">
        <p14:creationId xmlns:p14="http://schemas.microsoft.com/office/powerpoint/2010/main" xmlns="" val="343182282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Rules of Engagement…</a:t>
            </a:r>
            <a:endParaRPr lang="en-US" b="1"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Debriefing Daily</a:t>
            </a:r>
            <a:endParaRPr lang="en-US" sz="1600" dirty="0" smtClean="0"/>
          </a:p>
          <a:p>
            <a:pPr lvl="0"/>
            <a:r>
              <a:rPr lang="en-US" dirty="0" smtClean="0"/>
              <a:t>Schedule a daily debriefing conference call</a:t>
            </a:r>
            <a:endParaRPr lang="en-US" sz="1600" dirty="0" smtClean="0"/>
          </a:p>
          <a:p>
            <a:pPr lvl="1"/>
            <a:r>
              <a:rPr lang="en-US" dirty="0" smtClean="0"/>
              <a:t>At the beginning or end of the day (half-hour long)</a:t>
            </a:r>
            <a:endParaRPr lang="en-US" sz="1400" dirty="0" smtClean="0"/>
          </a:p>
          <a:p>
            <a:pPr lvl="1"/>
            <a:r>
              <a:rPr lang="en-US" dirty="0" smtClean="0"/>
              <a:t>If daily schedule is too onerous, try twice per week during testing interval</a:t>
            </a:r>
            <a:endParaRPr lang="en-US" sz="1400" dirty="0" smtClean="0"/>
          </a:p>
          <a:p>
            <a:pPr lvl="0"/>
            <a:r>
              <a:rPr lang="en-US" dirty="0" smtClean="0"/>
              <a:t>It ensures everyone is on the same page…</a:t>
            </a:r>
            <a:endParaRPr lang="en-US" sz="1600" dirty="0" smtClean="0"/>
          </a:p>
          <a:p>
            <a:pPr lvl="0"/>
            <a:r>
              <a:rPr lang="en-US" dirty="0" smtClean="0"/>
              <a:t>Discuss the following issues:</a:t>
            </a:r>
            <a:endParaRPr lang="en-US" sz="1600" dirty="0" smtClean="0"/>
          </a:p>
          <a:p>
            <a:pPr lvl="1"/>
            <a:r>
              <a:rPr lang="en-US" dirty="0" smtClean="0"/>
              <a:t>What the team has done and is in the process of doing </a:t>
            </a:r>
            <a:endParaRPr lang="en-US" sz="1400" dirty="0" smtClean="0"/>
          </a:p>
          <a:p>
            <a:pPr lvl="1"/>
            <a:r>
              <a:rPr lang="en-US" dirty="0" smtClean="0"/>
              <a:t>Any significant issues discovered so far</a:t>
            </a:r>
            <a:endParaRPr lang="en-US" sz="1400" dirty="0" smtClean="0"/>
          </a:p>
          <a:p>
            <a:pPr lvl="1"/>
            <a:r>
              <a:rPr lang="en-US" dirty="0" smtClean="0"/>
              <a:t>Whether target personnel have detected the test yet</a:t>
            </a:r>
            <a:endParaRPr lang="en-US" sz="1400"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40</a:t>
            </a:fld>
            <a:endParaRPr lang="en-US"/>
          </a:p>
        </p:txBody>
      </p:sp>
    </p:spTree>
    <p:extLst>
      <p:ext uri="{BB962C8B-B14F-4D97-AF65-F5344CB8AC3E}">
        <p14:creationId xmlns:p14="http://schemas.microsoft.com/office/powerpoint/2010/main" xmlns="" val="46906139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Rules of Engagement…</a:t>
            </a:r>
            <a:endParaRPr lang="en-US" b="1" dirty="0"/>
          </a:p>
        </p:txBody>
      </p:sp>
      <p:sp>
        <p:nvSpPr>
          <p:cNvPr id="3" name="Content Placeholder 2"/>
          <p:cNvSpPr>
            <a:spLocks noGrp="1"/>
          </p:cNvSpPr>
          <p:nvPr>
            <p:ph idx="1"/>
          </p:nvPr>
        </p:nvSpPr>
        <p:spPr/>
        <p:txBody>
          <a:bodyPr>
            <a:normAutofit/>
          </a:bodyPr>
          <a:lstStyle/>
          <a:p>
            <a:pPr>
              <a:buNone/>
            </a:pPr>
            <a:r>
              <a:rPr lang="en-US" b="1" dirty="0" smtClean="0"/>
              <a:t>Dates and Time of Day</a:t>
            </a:r>
            <a:endParaRPr lang="en-US" sz="1600" dirty="0" smtClean="0"/>
          </a:p>
          <a:p>
            <a:pPr lvl="0"/>
            <a:r>
              <a:rPr lang="en-US" dirty="0" smtClean="0"/>
              <a:t>Agree upon an explicit start date and a finish date</a:t>
            </a:r>
            <a:endParaRPr lang="en-US" sz="1600" dirty="0" smtClean="0"/>
          </a:p>
          <a:p>
            <a:pPr lvl="1"/>
            <a:r>
              <a:rPr lang="en-US" dirty="0" smtClean="0"/>
              <a:t>Never let these things go as a total surprise</a:t>
            </a:r>
            <a:endParaRPr lang="en-US" sz="1400" dirty="0" smtClean="0"/>
          </a:p>
          <a:p>
            <a:pPr lvl="0"/>
            <a:r>
              <a:rPr lang="en-US" dirty="0" smtClean="0"/>
              <a:t>Agree upon acceptable times for testing</a:t>
            </a:r>
            <a:endParaRPr lang="en-US" sz="1600" dirty="0" smtClean="0"/>
          </a:p>
          <a:p>
            <a:pPr lvl="1"/>
            <a:r>
              <a:rPr lang="en-US" dirty="0" smtClean="0"/>
              <a:t>For particular production environments, some target organizations request evening-only or weekend-only tests</a:t>
            </a:r>
            <a:endParaRPr lang="en-US" sz="1400"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41</a:t>
            </a:fld>
            <a:endParaRPr lang="en-US"/>
          </a:p>
        </p:txBody>
      </p:sp>
    </p:spTree>
    <p:extLst>
      <p:ext uri="{BB962C8B-B14F-4D97-AF65-F5344CB8AC3E}">
        <p14:creationId xmlns:p14="http://schemas.microsoft.com/office/powerpoint/2010/main" xmlns="" val="46906139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Announced vs. Unannounced</a:t>
            </a:r>
            <a:endParaRPr lang="en-US" sz="2400" dirty="0" smtClean="0"/>
          </a:p>
        </p:txBody>
      </p:sp>
      <p:sp>
        <p:nvSpPr>
          <p:cNvPr id="3" name="Content Placeholder 2"/>
          <p:cNvSpPr>
            <a:spLocks noGrp="1"/>
          </p:cNvSpPr>
          <p:nvPr>
            <p:ph idx="1"/>
          </p:nvPr>
        </p:nvSpPr>
        <p:spPr/>
        <p:txBody>
          <a:bodyPr>
            <a:normAutofit fontScale="92500" lnSpcReduction="10000"/>
          </a:bodyPr>
          <a:lstStyle/>
          <a:p>
            <a:pPr lvl="0"/>
            <a:r>
              <a:rPr lang="en-US" dirty="0" smtClean="0"/>
              <a:t>Will the system administrator or security team of the target be informed of the testing?</a:t>
            </a:r>
            <a:endParaRPr lang="en-US" sz="1600" dirty="0" smtClean="0"/>
          </a:p>
          <a:p>
            <a:pPr lvl="0"/>
            <a:r>
              <a:rPr lang="en-US" dirty="0" smtClean="0"/>
              <a:t>Or will their response to a surprise test be measured?</a:t>
            </a:r>
            <a:endParaRPr lang="en-US" sz="1600" dirty="0" smtClean="0"/>
          </a:p>
          <a:p>
            <a:pPr lvl="0"/>
            <a:r>
              <a:rPr lang="en-US" dirty="0" smtClean="0"/>
              <a:t>Either way is a valid test…</a:t>
            </a:r>
            <a:endParaRPr lang="en-US" sz="1600" dirty="0" smtClean="0"/>
          </a:p>
          <a:p>
            <a:pPr lvl="0"/>
            <a:r>
              <a:rPr lang="en-US" dirty="0" smtClean="0"/>
              <a:t>However, be very careful with unannounced test!</a:t>
            </a:r>
            <a:endParaRPr lang="en-US" sz="1600" dirty="0" smtClean="0"/>
          </a:p>
          <a:p>
            <a:pPr lvl="1"/>
            <a:r>
              <a:rPr lang="en-US" dirty="0" smtClean="0"/>
              <a:t>The system and network </a:t>
            </a:r>
            <a:r>
              <a:rPr lang="en-US" dirty="0" err="1" smtClean="0"/>
              <a:t>admins</a:t>
            </a:r>
            <a:r>
              <a:rPr lang="en-US" dirty="0" smtClean="0"/>
              <a:t> may discover the scans and then shun traffic</a:t>
            </a:r>
          </a:p>
          <a:p>
            <a:pPr lvl="1"/>
            <a:r>
              <a:rPr lang="en-US" dirty="0" smtClean="0"/>
              <a:t>Every test done after that point is invalid, and waste of your time and money!</a:t>
            </a:r>
          </a:p>
          <a:p>
            <a:pPr lvl="1"/>
            <a:endParaRPr lang="en-US" sz="1400"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42</a:t>
            </a:fld>
            <a:endParaRPr lang="en-US"/>
          </a:p>
        </p:txBody>
      </p:sp>
    </p:spTree>
    <p:extLst>
      <p:ext uri="{BB962C8B-B14F-4D97-AF65-F5344CB8AC3E}">
        <p14:creationId xmlns:p14="http://schemas.microsoft.com/office/powerpoint/2010/main" xmlns="" val="46906139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Announced vs. Unannounced…</a:t>
            </a:r>
            <a:endParaRPr lang="en-US" sz="2400" dirty="0" smtClean="0"/>
          </a:p>
        </p:txBody>
      </p:sp>
      <p:sp>
        <p:nvSpPr>
          <p:cNvPr id="3" name="Content Placeholder 2"/>
          <p:cNvSpPr>
            <a:spLocks noGrp="1"/>
          </p:cNvSpPr>
          <p:nvPr>
            <p:ph idx="1"/>
          </p:nvPr>
        </p:nvSpPr>
        <p:spPr/>
        <p:txBody>
          <a:bodyPr>
            <a:normAutofit fontScale="62500" lnSpcReduction="20000"/>
          </a:bodyPr>
          <a:lstStyle/>
          <a:p>
            <a:pPr>
              <a:buNone/>
            </a:pPr>
            <a:r>
              <a:rPr lang="en-US" b="1" dirty="0" smtClean="0"/>
              <a:t>Speaking of Shunning</a:t>
            </a:r>
          </a:p>
          <a:p>
            <a:pPr lvl="0"/>
            <a:r>
              <a:rPr lang="en-US" sz="3400" dirty="0" smtClean="0"/>
              <a:t>Check to see whether any automated system (IDS and/or IPS) might reconfigure the network access , blocking the attack</a:t>
            </a:r>
          </a:p>
          <a:p>
            <a:pPr lvl="0"/>
            <a:r>
              <a:rPr lang="en-US" sz="3400" dirty="0" smtClean="0"/>
              <a:t>That could result in a denial of service condition</a:t>
            </a:r>
          </a:p>
          <a:p>
            <a:pPr lvl="0"/>
            <a:r>
              <a:rPr lang="en-US" sz="3400" dirty="0" smtClean="0"/>
              <a:t>Or a wasted penetration test </a:t>
            </a:r>
          </a:p>
          <a:p>
            <a:pPr>
              <a:buNone/>
            </a:pPr>
            <a:endParaRPr lang="en-US" b="1" dirty="0" smtClean="0"/>
          </a:p>
          <a:p>
            <a:pPr>
              <a:buNone/>
            </a:pPr>
            <a:r>
              <a:rPr lang="en-US" b="1" dirty="0" smtClean="0"/>
              <a:t>More on Shunning</a:t>
            </a:r>
            <a:endParaRPr lang="en-US" dirty="0" smtClean="0"/>
          </a:p>
          <a:p>
            <a:pPr lvl="0"/>
            <a:r>
              <a:rPr lang="en-US" sz="3400" dirty="0" smtClean="0"/>
              <a:t>If the target sys admin or technology responds  to the test by shunning , will this conclude the testing </a:t>
            </a:r>
          </a:p>
          <a:p>
            <a:pPr lvl="0"/>
            <a:r>
              <a:rPr lang="en-US" sz="3400" dirty="0" smtClean="0"/>
              <a:t>Is this considered a successful response by the targeted organization?</a:t>
            </a:r>
          </a:p>
          <a:p>
            <a:r>
              <a:rPr lang="en-US" sz="3400" dirty="0" smtClean="0"/>
              <a:t>If this does NOT conclude the testing, what actions will be taken then to acknowledge the response and resume additional testing, and will additional approval be required to continue such testing?</a:t>
            </a:r>
          </a:p>
        </p:txBody>
      </p:sp>
      <p:sp>
        <p:nvSpPr>
          <p:cNvPr id="5" name="Slide Number Placeholder 4"/>
          <p:cNvSpPr>
            <a:spLocks noGrp="1"/>
          </p:cNvSpPr>
          <p:nvPr>
            <p:ph type="sldNum" sz="quarter" idx="12"/>
          </p:nvPr>
        </p:nvSpPr>
        <p:spPr/>
        <p:txBody>
          <a:bodyPr/>
          <a:lstStyle/>
          <a:p>
            <a:fld id="{287BCB9B-6597-48A4-BB99-414FB3810351}" type="slidenum">
              <a:rPr lang="en-US" smtClean="0"/>
              <a:pPr/>
              <a:t>43</a:t>
            </a:fld>
            <a:endParaRPr lang="en-US"/>
          </a:p>
        </p:txBody>
      </p:sp>
    </p:spTree>
    <p:extLst>
      <p:ext uri="{BB962C8B-B14F-4D97-AF65-F5344CB8AC3E}">
        <p14:creationId xmlns:p14="http://schemas.microsoft.com/office/powerpoint/2010/main" xmlns="" val="46906139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Black Box vs. Crystal Box Testing</a:t>
            </a:r>
            <a:endParaRPr lang="en-US" sz="2400" dirty="0" smtClean="0"/>
          </a:p>
        </p:txBody>
      </p:sp>
      <p:sp>
        <p:nvSpPr>
          <p:cNvPr id="3" name="Content Placeholder 2"/>
          <p:cNvSpPr>
            <a:spLocks noGrp="1"/>
          </p:cNvSpPr>
          <p:nvPr>
            <p:ph idx="1"/>
          </p:nvPr>
        </p:nvSpPr>
        <p:spPr/>
        <p:txBody>
          <a:bodyPr>
            <a:normAutofit fontScale="77500" lnSpcReduction="20000"/>
          </a:bodyPr>
          <a:lstStyle/>
          <a:p>
            <a:pPr lvl="0"/>
            <a:r>
              <a:rPr lang="en-US" dirty="0" smtClean="0"/>
              <a:t>Will the testers be given network diagrams and system descriptions?</a:t>
            </a:r>
            <a:endParaRPr lang="en-US" sz="1600" dirty="0" smtClean="0"/>
          </a:p>
          <a:p>
            <a:pPr lvl="0"/>
            <a:r>
              <a:rPr lang="en-US" dirty="0" smtClean="0"/>
              <a:t>Reasons for black box testing:</a:t>
            </a:r>
            <a:endParaRPr lang="en-US" sz="1600" dirty="0" smtClean="0"/>
          </a:p>
          <a:p>
            <a:pPr lvl="1"/>
            <a:r>
              <a:rPr lang="en-US" dirty="0" smtClean="0"/>
              <a:t>"More like the real world attackers" - but is that really true?</a:t>
            </a:r>
            <a:endParaRPr lang="en-US" sz="1400" dirty="0" smtClean="0"/>
          </a:p>
          <a:p>
            <a:pPr lvl="1"/>
            <a:r>
              <a:rPr lang="en-US" dirty="0" smtClean="0"/>
              <a:t>Don't let my deficient architecture docs bias your test</a:t>
            </a:r>
            <a:endParaRPr lang="en-US" sz="1400" dirty="0" smtClean="0"/>
          </a:p>
          <a:p>
            <a:pPr lvl="0"/>
            <a:r>
              <a:rPr lang="en-US" dirty="0" smtClean="0"/>
              <a:t>Reasons for crystal box testing:</a:t>
            </a:r>
            <a:endParaRPr lang="en-US" sz="1600" dirty="0" smtClean="0"/>
          </a:p>
          <a:p>
            <a:pPr lvl="1"/>
            <a:r>
              <a:rPr lang="en-US" dirty="0" smtClean="0"/>
              <a:t>More cost effective</a:t>
            </a:r>
            <a:endParaRPr lang="en-US" sz="1400" dirty="0" smtClean="0"/>
          </a:p>
          <a:p>
            <a:pPr lvl="1"/>
            <a:r>
              <a:rPr lang="en-US" dirty="0" smtClean="0"/>
              <a:t>Attackers may have this stuff (dumpster diving, insider attacks)</a:t>
            </a:r>
            <a:endParaRPr lang="en-US" sz="1400" dirty="0" smtClean="0"/>
          </a:p>
          <a:p>
            <a:pPr lvl="1"/>
            <a:r>
              <a:rPr lang="en-US" dirty="0" smtClean="0"/>
              <a:t>Less chance of an error causing damage to systems</a:t>
            </a:r>
            <a:endParaRPr lang="en-US" sz="1400" dirty="0" smtClean="0"/>
          </a:p>
          <a:p>
            <a:pPr lvl="0"/>
            <a:r>
              <a:rPr lang="en-US" dirty="0" smtClean="0"/>
              <a:t>Although most penetration testers do both types of testing, most prefer the crystal box variety</a:t>
            </a:r>
            <a:endParaRPr lang="en-US" sz="1600" dirty="0" smtClean="0"/>
          </a:p>
          <a:p>
            <a:pPr lvl="0"/>
            <a:r>
              <a:rPr lang="en-US" dirty="0" smtClean="0"/>
              <a:t>Hybrid approaches are possible, but more costly</a:t>
            </a:r>
            <a:endParaRPr lang="en-US" sz="1600" dirty="0" smtClean="0"/>
          </a:p>
          <a:p>
            <a:endParaRPr lang="en-US" sz="1600" dirty="0" smtClean="0"/>
          </a:p>
        </p:txBody>
      </p:sp>
      <p:sp>
        <p:nvSpPr>
          <p:cNvPr id="5" name="Slide Number Placeholder 4"/>
          <p:cNvSpPr>
            <a:spLocks noGrp="1"/>
          </p:cNvSpPr>
          <p:nvPr>
            <p:ph type="sldNum" sz="quarter" idx="12"/>
          </p:nvPr>
        </p:nvSpPr>
        <p:spPr/>
        <p:txBody>
          <a:bodyPr/>
          <a:lstStyle/>
          <a:p>
            <a:fld id="{287BCB9B-6597-48A4-BB99-414FB3810351}" type="slidenum">
              <a:rPr lang="en-US" smtClean="0"/>
              <a:pPr/>
              <a:t>44</a:t>
            </a:fld>
            <a:endParaRPr lang="en-US"/>
          </a:p>
        </p:txBody>
      </p:sp>
    </p:spTree>
    <p:extLst>
      <p:ext uri="{BB962C8B-B14F-4D97-AF65-F5344CB8AC3E}">
        <p14:creationId xmlns:p14="http://schemas.microsoft.com/office/powerpoint/2010/main" xmlns="" val="46906139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Black Box vs. Crystal Box Testing…</a:t>
            </a:r>
            <a:endParaRPr lang="en-US" sz="2400" dirty="0" smtClean="0"/>
          </a:p>
        </p:txBody>
      </p:sp>
      <p:sp>
        <p:nvSpPr>
          <p:cNvPr id="3" name="Content Placeholder 2"/>
          <p:cNvSpPr>
            <a:spLocks noGrp="1"/>
          </p:cNvSpPr>
          <p:nvPr>
            <p:ph idx="1"/>
          </p:nvPr>
        </p:nvSpPr>
        <p:spPr/>
        <p:txBody>
          <a:bodyPr>
            <a:normAutofit lnSpcReduction="10000"/>
          </a:bodyPr>
          <a:lstStyle/>
          <a:p>
            <a:pPr>
              <a:buNone/>
            </a:pPr>
            <a:r>
              <a:rPr lang="en-US" b="1" dirty="0" smtClean="0"/>
              <a:t>Viewing Data on Compromised Systems</a:t>
            </a:r>
            <a:endParaRPr lang="en-US" sz="1600" dirty="0" smtClean="0"/>
          </a:p>
          <a:p>
            <a:pPr lvl="0"/>
            <a:r>
              <a:rPr lang="en-US" dirty="0" smtClean="0"/>
              <a:t>If the testing team successfully compromised a target host, what limits should there be on viewing data on the host?</a:t>
            </a:r>
            <a:endParaRPr lang="en-US" sz="1600" dirty="0" smtClean="0"/>
          </a:p>
          <a:p>
            <a:pPr lvl="0"/>
            <a:r>
              <a:rPr lang="en-US" dirty="0" smtClean="0"/>
              <a:t>The recommendation is prohibiting user information from viewing</a:t>
            </a:r>
            <a:endParaRPr lang="en-US" sz="1600" dirty="0" smtClean="0"/>
          </a:p>
          <a:p>
            <a:r>
              <a:rPr lang="en-US" dirty="0" smtClean="0"/>
              <a:t>There could be personal or customer information , viewing of such data could violate privacy regulation </a:t>
            </a:r>
            <a:endParaRPr lang="en-US" sz="4800" dirty="0" smtClean="0"/>
          </a:p>
          <a:p>
            <a:endParaRPr lang="en-US" sz="1600" dirty="0" smtClean="0"/>
          </a:p>
        </p:txBody>
      </p:sp>
      <p:sp>
        <p:nvSpPr>
          <p:cNvPr id="5" name="Slide Number Placeholder 4"/>
          <p:cNvSpPr>
            <a:spLocks noGrp="1"/>
          </p:cNvSpPr>
          <p:nvPr>
            <p:ph type="sldNum" sz="quarter" idx="12"/>
          </p:nvPr>
        </p:nvSpPr>
        <p:spPr/>
        <p:txBody>
          <a:bodyPr/>
          <a:lstStyle/>
          <a:p>
            <a:fld id="{287BCB9B-6597-48A4-BB99-414FB3810351}" type="slidenum">
              <a:rPr lang="en-US" smtClean="0"/>
              <a:pPr/>
              <a:t>45</a:t>
            </a:fld>
            <a:endParaRPr lang="en-US"/>
          </a:p>
        </p:txBody>
      </p:sp>
    </p:spTree>
    <p:extLst>
      <p:ext uri="{BB962C8B-B14F-4D97-AF65-F5344CB8AC3E}">
        <p14:creationId xmlns:p14="http://schemas.microsoft.com/office/powerpoint/2010/main" xmlns="" val="46906139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Finalizing Pen Test Planning</a:t>
            </a:r>
            <a:endParaRPr lang="en-US" sz="2400" dirty="0" smtClean="0"/>
          </a:p>
        </p:txBody>
      </p:sp>
      <p:sp>
        <p:nvSpPr>
          <p:cNvPr id="3" name="Content Placeholder 2"/>
          <p:cNvSpPr>
            <a:spLocks noGrp="1"/>
          </p:cNvSpPr>
          <p:nvPr>
            <p:ph idx="1"/>
          </p:nvPr>
        </p:nvSpPr>
        <p:spPr/>
        <p:txBody>
          <a:bodyPr>
            <a:normAutofit lnSpcReduction="10000"/>
          </a:bodyPr>
          <a:lstStyle/>
          <a:p>
            <a:pPr lvl="0"/>
            <a:r>
              <a:rPr lang="en-US" dirty="0" smtClean="0"/>
              <a:t>You really should agree on all of these issues before you start</a:t>
            </a:r>
            <a:endParaRPr lang="en-US" sz="1600" dirty="0" smtClean="0"/>
          </a:p>
          <a:p>
            <a:pPr lvl="0"/>
            <a:r>
              <a:rPr lang="en-US" dirty="0" smtClean="0"/>
              <a:t>Document your agreement and have everyone signoff</a:t>
            </a:r>
            <a:endParaRPr lang="en-US" sz="1600" dirty="0" smtClean="0"/>
          </a:p>
          <a:p>
            <a:pPr lvl="1"/>
            <a:r>
              <a:rPr lang="en-US" dirty="0" smtClean="0"/>
              <a:t>Target Organization </a:t>
            </a:r>
            <a:endParaRPr lang="en-US" sz="1400" dirty="0" smtClean="0"/>
          </a:p>
          <a:p>
            <a:pPr lvl="1"/>
            <a:r>
              <a:rPr lang="en-US" dirty="0" smtClean="0"/>
              <a:t>Head of the team</a:t>
            </a:r>
            <a:endParaRPr lang="en-US" sz="1400" dirty="0" smtClean="0"/>
          </a:p>
          <a:p>
            <a:pPr lvl="1"/>
            <a:r>
              <a:rPr lang="en-US" dirty="0" smtClean="0"/>
              <a:t>Possibly the individual testers themselves</a:t>
            </a:r>
            <a:endParaRPr lang="en-US" sz="1400" dirty="0" smtClean="0"/>
          </a:p>
          <a:p>
            <a:pPr lvl="0"/>
            <a:r>
              <a:rPr lang="en-US" dirty="0" smtClean="0"/>
              <a:t>Good set of Rules of Engagement makes your testing more thorough and valuable</a:t>
            </a:r>
            <a:endParaRPr lang="en-US" sz="1600"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46</a:t>
            </a:fld>
            <a:endParaRPr lang="en-US"/>
          </a:p>
        </p:txBody>
      </p:sp>
    </p:spTree>
    <p:extLst>
      <p:ext uri="{BB962C8B-B14F-4D97-AF65-F5344CB8AC3E}">
        <p14:creationId xmlns:p14="http://schemas.microsoft.com/office/powerpoint/2010/main" xmlns="" val="268387220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 –what are the concerns?</a:t>
            </a:r>
            <a:endParaRPr lang="en-US" dirty="0" smtClean="0"/>
          </a:p>
        </p:txBody>
      </p:sp>
      <p:sp>
        <p:nvSpPr>
          <p:cNvPr id="3" name="Content Placeholder 2"/>
          <p:cNvSpPr>
            <a:spLocks noGrp="1"/>
          </p:cNvSpPr>
          <p:nvPr>
            <p:ph idx="1"/>
          </p:nvPr>
        </p:nvSpPr>
        <p:spPr/>
        <p:txBody>
          <a:bodyPr>
            <a:normAutofit/>
          </a:bodyPr>
          <a:lstStyle/>
          <a:p>
            <a:pPr lvl="0"/>
            <a:r>
              <a:rPr lang="en-US" dirty="0" smtClean="0"/>
              <a:t>Ask the target organization: what are your biggest security concerns?</a:t>
            </a:r>
          </a:p>
          <a:p>
            <a:pPr lvl="0"/>
            <a:r>
              <a:rPr lang="en-US" dirty="0" smtClean="0"/>
              <a:t>Disclosure of sensitive information</a:t>
            </a:r>
          </a:p>
          <a:p>
            <a:pPr lvl="0"/>
            <a:r>
              <a:rPr lang="en-US" dirty="0" smtClean="0"/>
              <a:t>Interruption of production processing </a:t>
            </a:r>
          </a:p>
          <a:p>
            <a:pPr lvl="0"/>
            <a:r>
              <a:rPr lang="en-US" dirty="0" smtClean="0"/>
              <a:t>Embarrassment due to defacement of website </a:t>
            </a:r>
          </a:p>
          <a:p>
            <a:pPr lvl="0"/>
            <a:r>
              <a:rPr lang="en-US" dirty="0" smtClean="0"/>
              <a:t>Compromising of a machine to use as a jump-off point for deeper penetration</a:t>
            </a:r>
          </a:p>
          <a:p>
            <a:pPr lvl="0"/>
            <a:r>
              <a:rPr lang="en-US" dirty="0" smtClean="0"/>
              <a:t>…</a:t>
            </a:r>
          </a:p>
          <a:p>
            <a:endParaRPr lang="en-US" dirty="0"/>
          </a:p>
        </p:txBody>
      </p:sp>
      <p:sp>
        <p:nvSpPr>
          <p:cNvPr id="32" name="Slide Number Placeholder 31"/>
          <p:cNvSpPr>
            <a:spLocks noGrp="1"/>
          </p:cNvSpPr>
          <p:nvPr>
            <p:ph type="sldNum" sz="quarter" idx="12"/>
          </p:nvPr>
        </p:nvSpPr>
        <p:spPr/>
        <p:txBody>
          <a:bodyPr/>
          <a:lstStyle/>
          <a:p>
            <a:fld id="{287BCB9B-6597-48A4-BB99-414FB3810351}" type="slidenum">
              <a:rPr lang="en-US" smtClean="0"/>
              <a:pPr/>
              <a:t>47</a:t>
            </a:fld>
            <a:endParaRPr lang="en-US"/>
          </a:p>
        </p:txBody>
      </p:sp>
    </p:spTree>
    <p:extLst>
      <p:ext uri="{BB962C8B-B14F-4D97-AF65-F5344CB8AC3E}">
        <p14:creationId xmlns:p14="http://schemas.microsoft.com/office/powerpoint/2010/main" xmlns="" val="300011910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a:t>
            </a:r>
            <a:endParaRPr lang="en-US" dirty="0" smtClean="0"/>
          </a:p>
        </p:txBody>
      </p:sp>
      <p:sp>
        <p:nvSpPr>
          <p:cNvPr id="3" name="Content Placeholder 2"/>
          <p:cNvSpPr>
            <a:spLocks noGrp="1"/>
          </p:cNvSpPr>
          <p:nvPr>
            <p:ph idx="1"/>
          </p:nvPr>
        </p:nvSpPr>
        <p:spPr/>
        <p:txBody>
          <a:bodyPr>
            <a:normAutofit/>
          </a:bodyPr>
          <a:lstStyle/>
          <a:p>
            <a:pPr lvl="0"/>
            <a:r>
              <a:rPr lang="en-US" dirty="0" smtClean="0"/>
              <a:t>Ask the target organization: what are your biggest security concerns?</a:t>
            </a:r>
          </a:p>
          <a:p>
            <a:pPr lvl="0"/>
            <a:r>
              <a:rPr lang="en-US" dirty="0" smtClean="0"/>
              <a:t>Disclosure of sensitive information</a:t>
            </a:r>
          </a:p>
          <a:p>
            <a:pPr lvl="0"/>
            <a:r>
              <a:rPr lang="en-US" dirty="0" smtClean="0"/>
              <a:t>Interruption of production processing </a:t>
            </a:r>
          </a:p>
          <a:p>
            <a:pPr lvl="0"/>
            <a:r>
              <a:rPr lang="en-US" dirty="0" smtClean="0"/>
              <a:t>Embarrassment due to defacement of website </a:t>
            </a:r>
          </a:p>
          <a:p>
            <a:pPr lvl="0"/>
            <a:r>
              <a:rPr lang="en-US" dirty="0" smtClean="0"/>
              <a:t>Compromising of a machine to use as a jump-off point for deeper penetration</a:t>
            </a:r>
          </a:p>
          <a:p>
            <a:pPr lvl="0"/>
            <a:r>
              <a:rPr lang="en-US" dirty="0" smtClean="0"/>
              <a:t>…</a:t>
            </a:r>
          </a:p>
          <a:p>
            <a:endParaRPr lang="en-US" dirty="0"/>
          </a:p>
        </p:txBody>
      </p:sp>
      <p:sp>
        <p:nvSpPr>
          <p:cNvPr id="32" name="Slide Number Placeholder 31"/>
          <p:cNvSpPr>
            <a:spLocks noGrp="1"/>
          </p:cNvSpPr>
          <p:nvPr>
            <p:ph type="sldNum" sz="quarter" idx="12"/>
          </p:nvPr>
        </p:nvSpPr>
        <p:spPr/>
        <p:txBody>
          <a:bodyPr/>
          <a:lstStyle/>
          <a:p>
            <a:fld id="{287BCB9B-6597-48A4-BB99-414FB3810351}" type="slidenum">
              <a:rPr lang="en-US" smtClean="0"/>
              <a:pPr/>
              <a:t>48</a:t>
            </a:fld>
            <a:endParaRPr lang="en-US"/>
          </a:p>
        </p:txBody>
      </p:sp>
    </p:spTree>
    <p:extLst>
      <p:ext uri="{BB962C8B-B14F-4D97-AF65-F5344CB8AC3E}">
        <p14:creationId xmlns:p14="http://schemas.microsoft.com/office/powerpoint/2010/main" xmlns="" val="300011910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a:t>
            </a:r>
            <a:endParaRPr lang="en-US" dirty="0"/>
          </a:p>
        </p:txBody>
      </p:sp>
      <p:sp>
        <p:nvSpPr>
          <p:cNvPr id="3" name="Content Placeholder 2"/>
          <p:cNvSpPr>
            <a:spLocks noGrp="1"/>
          </p:cNvSpPr>
          <p:nvPr>
            <p:ph idx="1"/>
          </p:nvPr>
        </p:nvSpPr>
        <p:spPr/>
        <p:txBody>
          <a:bodyPr>
            <a:normAutofit lnSpcReduction="10000"/>
          </a:bodyPr>
          <a:lstStyle/>
          <a:p>
            <a:r>
              <a:rPr lang="en-US" b="1" dirty="0" smtClean="0"/>
              <a:t>Avoiding Scope Creep</a:t>
            </a:r>
            <a:endParaRPr lang="en-US" sz="1200" dirty="0" smtClean="0"/>
          </a:p>
          <a:p>
            <a:pPr lvl="0"/>
            <a:r>
              <a:rPr lang="en-US" dirty="0" smtClean="0"/>
              <a:t>Discuss threats, risks, and already-known vulnerabilities</a:t>
            </a:r>
            <a:endParaRPr lang="en-US" sz="1600" dirty="0" smtClean="0"/>
          </a:p>
          <a:p>
            <a:pPr lvl="1"/>
            <a:r>
              <a:rPr lang="en-US" dirty="0" smtClean="0"/>
              <a:t>This is a kind of brainstorming session</a:t>
            </a:r>
            <a:endParaRPr lang="en-US" sz="1400" dirty="0" smtClean="0"/>
          </a:p>
          <a:p>
            <a:pPr lvl="1"/>
            <a:r>
              <a:rPr lang="en-US" dirty="0" smtClean="0"/>
              <a:t>Discuss how to best test these areas of concern</a:t>
            </a:r>
            <a:endParaRPr lang="en-US" sz="1400" dirty="0" smtClean="0"/>
          </a:p>
          <a:p>
            <a:pPr lvl="0"/>
            <a:r>
              <a:rPr lang="en-US" dirty="0" smtClean="0"/>
              <a:t>Be careful to keep focused</a:t>
            </a:r>
            <a:endParaRPr lang="en-US" sz="1600" dirty="0" smtClean="0"/>
          </a:p>
          <a:p>
            <a:pPr lvl="1"/>
            <a:r>
              <a:rPr lang="en-US" dirty="0" smtClean="0"/>
              <a:t>We don't want scope creep</a:t>
            </a:r>
            <a:endParaRPr lang="en-US" sz="1400" dirty="0" smtClean="0"/>
          </a:p>
          <a:p>
            <a:pPr lvl="0"/>
            <a:r>
              <a:rPr lang="en-US" dirty="0" smtClean="0"/>
              <a:t>If there is no focus, suggest the test include the low-hanging fruit to start</a:t>
            </a:r>
            <a:endParaRPr lang="en-US" sz="16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49</a:t>
            </a:fld>
            <a:endParaRPr lang="en-US"/>
          </a:p>
        </p:txBody>
      </p:sp>
    </p:spTree>
    <p:extLst>
      <p:ext uri="{BB962C8B-B14F-4D97-AF65-F5344CB8AC3E}">
        <p14:creationId xmlns:p14="http://schemas.microsoft.com/office/powerpoint/2010/main" xmlns="" val="169459681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Changing Passwords (</a:t>
            </a:r>
            <a:r>
              <a:rPr lang="en-US" b="1" dirty="0" err="1" smtClean="0"/>
              <a:t>passwd</a:t>
            </a:r>
            <a:r>
              <a:rPr lang="en-US" dirty="0" smtClean="0"/>
              <a:t>)</a:t>
            </a:r>
            <a:endParaRPr lang="en-US" sz="2000" dirty="0" smtClean="0"/>
          </a:p>
        </p:txBody>
      </p:sp>
      <p:sp>
        <p:nvSpPr>
          <p:cNvPr id="3" name="Content Placeholder 2"/>
          <p:cNvSpPr>
            <a:spLocks noGrp="1"/>
          </p:cNvSpPr>
          <p:nvPr>
            <p:ph idx="1"/>
          </p:nvPr>
        </p:nvSpPr>
        <p:spPr/>
        <p:txBody>
          <a:bodyPr>
            <a:normAutofit lnSpcReduction="10000"/>
          </a:bodyPr>
          <a:lstStyle/>
          <a:p>
            <a:pPr lvl="0"/>
            <a:r>
              <a:rPr lang="en-US" dirty="0" smtClean="0"/>
              <a:t>The </a:t>
            </a:r>
            <a:r>
              <a:rPr lang="en-US" dirty="0" err="1" smtClean="0"/>
              <a:t>passwd</a:t>
            </a:r>
            <a:r>
              <a:rPr lang="en-US" dirty="0" smtClean="0"/>
              <a:t> command is used to change passwords </a:t>
            </a:r>
            <a:endParaRPr lang="en-US" sz="1600" dirty="0" smtClean="0"/>
          </a:p>
          <a:p>
            <a:pPr lvl="0"/>
            <a:r>
              <a:rPr lang="en-US" dirty="0" smtClean="0"/>
              <a:t>Any user can type “</a:t>
            </a:r>
            <a:r>
              <a:rPr lang="en-US" dirty="0" err="1" smtClean="0"/>
              <a:t>passwd</a:t>
            </a:r>
            <a:r>
              <a:rPr lang="en-US" dirty="0" smtClean="0"/>
              <a:t>” to change his/her password</a:t>
            </a:r>
            <a:endParaRPr lang="en-US" sz="1600" dirty="0" smtClean="0"/>
          </a:p>
          <a:p>
            <a:pPr lvl="1"/>
            <a:r>
              <a:rPr lang="en-US" dirty="0" smtClean="0"/>
              <a:t>The user is prompted for new password twice</a:t>
            </a:r>
            <a:endParaRPr lang="en-US" sz="1400" dirty="0" smtClean="0"/>
          </a:p>
          <a:p>
            <a:r>
              <a:rPr lang="en-US" b="1" dirty="0" smtClean="0"/>
              <a:t>$</a:t>
            </a:r>
            <a:r>
              <a:rPr lang="en-US" b="1" dirty="0" err="1" smtClean="0"/>
              <a:t>passwd</a:t>
            </a:r>
            <a:r>
              <a:rPr lang="en-US" b="1" dirty="0" smtClean="0"/>
              <a:t>	</a:t>
            </a:r>
            <a:endParaRPr lang="en-US" sz="1600" dirty="0" smtClean="0"/>
          </a:p>
          <a:p>
            <a:pPr lvl="0"/>
            <a:r>
              <a:rPr lang="en-US" dirty="0" smtClean="0"/>
              <a:t>Or to change any user password, root can type:</a:t>
            </a:r>
            <a:endParaRPr lang="en-US" sz="1600" dirty="0" smtClean="0"/>
          </a:p>
          <a:p>
            <a:pPr lvl="0"/>
            <a:r>
              <a:rPr lang="en-US" dirty="0" smtClean="0"/>
              <a:t>#</a:t>
            </a:r>
            <a:r>
              <a:rPr lang="en-US" dirty="0" err="1" smtClean="0"/>
              <a:t>passwd</a:t>
            </a:r>
            <a:r>
              <a:rPr lang="en-US" dirty="0" smtClean="0"/>
              <a:t> [</a:t>
            </a:r>
            <a:r>
              <a:rPr lang="en-US" dirty="0" err="1" smtClean="0"/>
              <a:t>login_name</a:t>
            </a:r>
            <a:r>
              <a:rPr lang="en-US" dirty="0" smtClean="0"/>
              <a:t>]</a:t>
            </a:r>
            <a:endParaRPr lang="en-US" sz="1600" dirty="0" smtClean="0"/>
          </a:p>
          <a:p>
            <a:pPr lvl="1"/>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a:t>
            </a:fld>
            <a:endParaRPr lang="en-US"/>
          </a:p>
        </p:txBody>
      </p:sp>
    </p:spTree>
    <p:extLst>
      <p:ext uri="{BB962C8B-B14F-4D97-AF65-F5344CB8AC3E}">
        <p14:creationId xmlns:p14="http://schemas.microsoft.com/office/powerpoint/2010/main" xmlns="" val="38937239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a:t>
            </a:r>
            <a:endParaRPr lang="en-US" b="1" dirty="0"/>
          </a:p>
        </p:txBody>
      </p:sp>
      <p:sp>
        <p:nvSpPr>
          <p:cNvPr id="3" name="Content Placeholder 2"/>
          <p:cNvSpPr>
            <a:spLocks noGrp="1"/>
          </p:cNvSpPr>
          <p:nvPr>
            <p:ph idx="1"/>
          </p:nvPr>
        </p:nvSpPr>
        <p:spPr/>
        <p:txBody>
          <a:bodyPr>
            <a:normAutofit fontScale="85000" lnSpcReduction="10000"/>
          </a:bodyPr>
          <a:lstStyle/>
          <a:p>
            <a:pPr>
              <a:buNone/>
            </a:pPr>
            <a:r>
              <a:rPr lang="en-US" b="1" dirty="0" smtClean="0"/>
              <a:t>Setting the Scope-what to test?</a:t>
            </a:r>
            <a:endParaRPr lang="en-US" sz="1200" dirty="0" smtClean="0"/>
          </a:p>
          <a:p>
            <a:pPr lvl="0"/>
            <a:r>
              <a:rPr lang="en-US" dirty="0" smtClean="0"/>
              <a:t>Establish a clear and explicit scope for the test </a:t>
            </a:r>
            <a:endParaRPr lang="en-US" sz="1600" dirty="0" smtClean="0"/>
          </a:p>
          <a:p>
            <a:pPr lvl="0"/>
            <a:r>
              <a:rPr lang="en-US" dirty="0" smtClean="0"/>
              <a:t>What is to be tested?</a:t>
            </a:r>
            <a:endParaRPr lang="en-US" sz="1600" dirty="0" smtClean="0"/>
          </a:p>
          <a:p>
            <a:pPr lvl="1"/>
            <a:r>
              <a:rPr lang="en-US" dirty="0" smtClean="0"/>
              <a:t>Specific domain names</a:t>
            </a:r>
            <a:endParaRPr lang="en-US" sz="1400" dirty="0" smtClean="0"/>
          </a:p>
          <a:p>
            <a:pPr lvl="1"/>
            <a:r>
              <a:rPr lang="en-US" dirty="0" smtClean="0"/>
              <a:t>Network address ranges </a:t>
            </a:r>
            <a:endParaRPr lang="en-US" sz="1400" dirty="0" smtClean="0"/>
          </a:p>
          <a:p>
            <a:pPr lvl="1"/>
            <a:r>
              <a:rPr lang="en-US" dirty="0" smtClean="0"/>
              <a:t>Individual hosts</a:t>
            </a:r>
            <a:endParaRPr lang="en-US" sz="1400" dirty="0" smtClean="0"/>
          </a:p>
          <a:p>
            <a:pPr lvl="1"/>
            <a:r>
              <a:rPr lang="en-US" dirty="0" smtClean="0"/>
              <a:t>Particular applications</a:t>
            </a:r>
            <a:endParaRPr lang="en-US" sz="1400" dirty="0" smtClean="0"/>
          </a:p>
          <a:p>
            <a:pPr lvl="0"/>
            <a:r>
              <a:rPr lang="en-US" dirty="0" smtClean="0"/>
              <a:t>What should be explicitly avoided?</a:t>
            </a:r>
            <a:endParaRPr lang="en-US" sz="1600" dirty="0" smtClean="0"/>
          </a:p>
          <a:p>
            <a:pPr lvl="0"/>
            <a:r>
              <a:rPr lang="en-US" dirty="0" smtClean="0"/>
              <a:t>Document these in advance … and check when additional items are discovered before attacking them</a:t>
            </a:r>
            <a:endParaRPr lang="en-US" sz="1600" dirty="0" smtClean="0"/>
          </a:p>
          <a:p>
            <a:pPr marL="0" indent="0">
              <a:buNone/>
            </a:pPr>
            <a:endParaRPr lang="en-US"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287BCB9B-6597-48A4-BB99-414FB3810351}" type="slidenum">
              <a:rPr lang="en-US" smtClean="0"/>
              <a:pPr/>
              <a:t>50</a:t>
            </a:fld>
            <a:endParaRPr lang="en-US"/>
          </a:p>
        </p:txBody>
      </p:sp>
    </p:spTree>
    <p:extLst>
      <p:ext uri="{BB962C8B-B14F-4D97-AF65-F5344CB8AC3E}">
        <p14:creationId xmlns:p14="http://schemas.microsoft.com/office/powerpoint/2010/main" xmlns="" val="189830394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a:t>
            </a:r>
            <a:endParaRPr lang="en-US" b="1"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Scope of Test - Third Parties</a:t>
            </a:r>
            <a:endParaRPr lang="en-US" dirty="0" smtClean="0"/>
          </a:p>
          <a:p>
            <a:pPr lvl="0"/>
            <a:r>
              <a:rPr lang="en-US" dirty="0" smtClean="0"/>
              <a:t>Make sure to get explicit (written) permission to test the equipment of any third parties</a:t>
            </a:r>
          </a:p>
          <a:p>
            <a:pPr lvl="0"/>
            <a:r>
              <a:rPr lang="fr-FR" dirty="0" err="1" smtClean="0"/>
              <a:t>ISPs</a:t>
            </a:r>
            <a:r>
              <a:rPr lang="fr-FR" dirty="0" smtClean="0"/>
              <a:t> (</a:t>
            </a:r>
            <a:r>
              <a:rPr lang="fr-FR" dirty="0" err="1" smtClean="0"/>
              <a:t>routers</a:t>
            </a:r>
            <a:r>
              <a:rPr lang="fr-FR" dirty="0" smtClean="0"/>
              <a:t>, </a:t>
            </a:r>
            <a:r>
              <a:rPr lang="fr-FR" dirty="0" err="1" smtClean="0"/>
              <a:t>switches</a:t>
            </a:r>
            <a:r>
              <a:rPr lang="fr-FR" dirty="0" smtClean="0"/>
              <a:t>, mail, servers, DNS servers, etc...)</a:t>
            </a:r>
            <a:endParaRPr lang="en-US" dirty="0" smtClean="0"/>
          </a:p>
          <a:p>
            <a:pPr lvl="0"/>
            <a:r>
              <a:rPr lang="en-US" dirty="0" smtClean="0"/>
              <a:t>Web hosting companies </a:t>
            </a:r>
          </a:p>
          <a:p>
            <a:pPr lvl="0"/>
            <a:r>
              <a:rPr lang="en-US" dirty="0" smtClean="0"/>
              <a:t>Possibly a single web server housing dozens of companies' web sites</a:t>
            </a:r>
          </a:p>
          <a:p>
            <a:pPr lvl="0"/>
            <a:r>
              <a:rPr lang="en-US" dirty="0" smtClean="0"/>
              <a:t>Others </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51</a:t>
            </a:fld>
            <a:endParaRPr lang="en-US"/>
          </a:p>
        </p:txBody>
      </p:sp>
    </p:spTree>
    <p:extLst>
      <p:ext uri="{BB962C8B-B14F-4D97-AF65-F5344CB8AC3E}">
        <p14:creationId xmlns:p14="http://schemas.microsoft.com/office/powerpoint/2010/main" xmlns="" val="189830394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a:t>
            </a:r>
            <a:endParaRPr lang="en-US" b="1" dirty="0"/>
          </a:p>
        </p:txBody>
      </p:sp>
      <p:sp>
        <p:nvSpPr>
          <p:cNvPr id="3" name="Content Placeholder 2"/>
          <p:cNvSpPr>
            <a:spLocks noGrp="1"/>
          </p:cNvSpPr>
          <p:nvPr>
            <p:ph idx="1"/>
          </p:nvPr>
        </p:nvSpPr>
        <p:spPr/>
        <p:txBody>
          <a:bodyPr>
            <a:normAutofit fontScale="92500" lnSpcReduction="10000"/>
          </a:bodyPr>
          <a:lstStyle/>
          <a:p>
            <a:pPr lvl="0"/>
            <a:r>
              <a:rPr lang="en-US" b="1" dirty="0" smtClean="0"/>
              <a:t>How should the target systems be tested?</a:t>
            </a:r>
            <a:endParaRPr lang="en-US" sz="1600" b="1" dirty="0" smtClean="0"/>
          </a:p>
          <a:p>
            <a:pPr lvl="1"/>
            <a:r>
              <a:rPr lang="en-US" dirty="0" smtClean="0"/>
              <a:t>Ping sweep of network ranges</a:t>
            </a:r>
            <a:endParaRPr lang="en-US" sz="1400" dirty="0" smtClean="0"/>
          </a:p>
          <a:p>
            <a:pPr lvl="1"/>
            <a:r>
              <a:rPr lang="en-US" dirty="0" smtClean="0"/>
              <a:t>Port scan of target hosts</a:t>
            </a:r>
            <a:endParaRPr lang="en-US" sz="1400" dirty="0" smtClean="0"/>
          </a:p>
          <a:p>
            <a:pPr lvl="1"/>
            <a:r>
              <a:rPr lang="en-US" dirty="0" smtClean="0"/>
              <a:t>Vulnerability scan of targets</a:t>
            </a:r>
            <a:endParaRPr lang="en-US" sz="1400" dirty="0" smtClean="0"/>
          </a:p>
          <a:p>
            <a:pPr lvl="1"/>
            <a:r>
              <a:rPr lang="en-US" dirty="0" smtClean="0"/>
              <a:t>Penetration into targets</a:t>
            </a:r>
            <a:endParaRPr lang="en-US" sz="1400" dirty="0" smtClean="0"/>
          </a:p>
          <a:p>
            <a:pPr lvl="2"/>
            <a:r>
              <a:rPr lang="en-US" dirty="0" smtClean="0"/>
              <a:t>Give me shell or give me death</a:t>
            </a:r>
            <a:endParaRPr lang="en-US" sz="1200" dirty="0" smtClean="0"/>
          </a:p>
          <a:p>
            <a:pPr lvl="1"/>
            <a:r>
              <a:rPr lang="en-US" dirty="0" smtClean="0"/>
              <a:t>Application-level manipulation</a:t>
            </a:r>
            <a:endParaRPr lang="en-US" sz="1400" dirty="0" smtClean="0"/>
          </a:p>
          <a:p>
            <a:pPr lvl="1"/>
            <a:r>
              <a:rPr lang="en-US" dirty="0" smtClean="0"/>
              <a:t>Client-side Java/ActiveX reverse engineering</a:t>
            </a:r>
            <a:endParaRPr lang="en-US" sz="1400" dirty="0" smtClean="0"/>
          </a:p>
          <a:p>
            <a:pPr lvl="1"/>
            <a:r>
              <a:rPr lang="en-US" dirty="0" smtClean="0"/>
              <a:t>Physical penetration attempts</a:t>
            </a:r>
            <a:endParaRPr lang="en-US" sz="1400" dirty="0" smtClean="0"/>
          </a:p>
          <a:p>
            <a:pPr lvl="1"/>
            <a:r>
              <a:rPr lang="en-US" dirty="0" smtClean="0"/>
              <a:t>Social engineering of people (more on this later...)</a:t>
            </a:r>
            <a:endParaRPr lang="en-US" sz="14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52</a:t>
            </a:fld>
            <a:endParaRPr lang="en-US"/>
          </a:p>
        </p:txBody>
      </p:sp>
    </p:spTree>
    <p:extLst>
      <p:ext uri="{BB962C8B-B14F-4D97-AF65-F5344CB8AC3E}">
        <p14:creationId xmlns:p14="http://schemas.microsoft.com/office/powerpoint/2010/main" xmlns="" val="1898303948"/>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Testing Client-Side Systems</a:t>
            </a:r>
            <a:endParaRPr lang="en-US" sz="1800" dirty="0" smtClean="0"/>
          </a:p>
        </p:txBody>
      </p:sp>
      <p:sp>
        <p:nvSpPr>
          <p:cNvPr id="3" name="Content Placeholder 2"/>
          <p:cNvSpPr>
            <a:spLocks noGrp="1"/>
          </p:cNvSpPr>
          <p:nvPr>
            <p:ph idx="1"/>
          </p:nvPr>
        </p:nvSpPr>
        <p:spPr/>
        <p:txBody>
          <a:bodyPr>
            <a:normAutofit fontScale="92500" lnSpcReduction="20000"/>
          </a:bodyPr>
          <a:lstStyle/>
          <a:p>
            <a:pPr lvl="0"/>
            <a:r>
              <a:rPr lang="en-US" dirty="0" smtClean="0"/>
              <a:t>Most penetration tests focus on servers</a:t>
            </a:r>
            <a:endParaRPr lang="en-US" sz="1600" dirty="0" smtClean="0"/>
          </a:p>
          <a:p>
            <a:pPr lvl="0"/>
            <a:r>
              <a:rPr lang="en-US" dirty="0" smtClean="0"/>
              <a:t>An increasing avenue of attack in the real world involves clients... desktops and laptops</a:t>
            </a:r>
            <a:endParaRPr lang="en-US" sz="1600" dirty="0" smtClean="0"/>
          </a:p>
          <a:p>
            <a:pPr lvl="0"/>
            <a:r>
              <a:rPr lang="en-US" dirty="0" smtClean="0"/>
              <a:t>Can the penetration testing team attack browsers by causing users to surf to the penetration testing team's own sites?</a:t>
            </a:r>
            <a:endParaRPr lang="en-US" sz="1600" dirty="0" smtClean="0"/>
          </a:p>
          <a:p>
            <a:pPr lvl="1"/>
            <a:r>
              <a:rPr lang="en-US" dirty="0" smtClean="0"/>
              <a:t>Numerous browser holes found on a regular basis</a:t>
            </a:r>
            <a:endParaRPr lang="en-US" sz="1400" dirty="0" smtClean="0"/>
          </a:p>
          <a:p>
            <a:pPr lvl="0"/>
            <a:r>
              <a:rPr lang="en-US" dirty="0" smtClean="0"/>
              <a:t>Can the penetration testing team send e-mail to users to exploit their e-mail readers and/or test their response to evil attachments?</a:t>
            </a:r>
            <a:endParaRPr lang="en-US" sz="1600" dirty="0" smtClean="0"/>
          </a:p>
          <a:p>
            <a:pPr lvl="1"/>
            <a:r>
              <a:rPr lang="en-US" dirty="0" smtClean="0"/>
              <a:t>Starts to border on social engineering</a:t>
            </a:r>
            <a:endParaRPr lang="en-US" sz="14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53</a:t>
            </a:fld>
            <a:endParaRPr lang="en-US"/>
          </a:p>
        </p:txBody>
      </p:sp>
    </p:spTree>
    <p:extLst>
      <p:ext uri="{BB962C8B-B14F-4D97-AF65-F5344CB8AC3E}">
        <p14:creationId xmlns:p14="http://schemas.microsoft.com/office/powerpoint/2010/main" xmlns="" val="127015212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Social Engineering Tests or Not?</a:t>
            </a:r>
            <a:endParaRPr lang="en-US" sz="1800" dirty="0" smtClean="0"/>
          </a:p>
        </p:txBody>
      </p:sp>
      <p:sp>
        <p:nvSpPr>
          <p:cNvPr id="3" name="Content Placeholder 2"/>
          <p:cNvSpPr>
            <a:spLocks noGrp="1"/>
          </p:cNvSpPr>
          <p:nvPr>
            <p:ph idx="1"/>
          </p:nvPr>
        </p:nvSpPr>
        <p:spPr/>
        <p:txBody>
          <a:bodyPr>
            <a:normAutofit fontScale="92500" lnSpcReduction="20000"/>
          </a:bodyPr>
          <a:lstStyle/>
          <a:p>
            <a:pPr lvl="0"/>
            <a:r>
              <a:rPr lang="en-US" dirty="0" smtClean="0"/>
              <a:t>Should you incorporate social engineering as part of your penetration testing regimen?</a:t>
            </a:r>
            <a:endParaRPr lang="en-US" sz="1600" dirty="0" smtClean="0"/>
          </a:p>
          <a:p>
            <a:pPr lvl="0"/>
            <a:r>
              <a:rPr lang="en-US" dirty="0" smtClean="0"/>
              <a:t>Controversial topic! You decide:</a:t>
            </a:r>
            <a:endParaRPr lang="en-US" sz="1600" dirty="0" smtClean="0"/>
          </a:p>
          <a:p>
            <a:pPr lvl="0"/>
            <a:r>
              <a:rPr lang="en-US" dirty="0" smtClean="0"/>
              <a:t>"No, Don't Do It" argument:</a:t>
            </a:r>
            <a:endParaRPr lang="en-US" sz="1600" dirty="0" smtClean="0"/>
          </a:p>
          <a:p>
            <a:pPr lvl="1"/>
            <a:r>
              <a:rPr lang="en-US" dirty="0" smtClean="0"/>
              <a:t>Manipulating employees as part of a test could undermine the trust that </a:t>
            </a:r>
            <a:r>
              <a:rPr lang="en-US" dirty="0" err="1" smtClean="0"/>
              <a:t>InfoSec</a:t>
            </a:r>
            <a:r>
              <a:rPr lang="en-US" dirty="0" smtClean="0"/>
              <a:t> pros require!</a:t>
            </a:r>
            <a:endParaRPr lang="en-US" sz="1400" dirty="0" smtClean="0"/>
          </a:p>
          <a:p>
            <a:pPr lvl="1"/>
            <a:r>
              <a:rPr lang="en-US" dirty="0" smtClean="0"/>
              <a:t>People could get fired</a:t>
            </a:r>
            <a:endParaRPr lang="en-US" sz="1400" dirty="0" smtClean="0"/>
          </a:p>
          <a:p>
            <a:pPr lvl="0"/>
            <a:r>
              <a:rPr lang="en-US" dirty="0" smtClean="0"/>
              <a:t>"Yes, Do It" argument:</a:t>
            </a:r>
            <a:endParaRPr lang="en-US" sz="1600" dirty="0" smtClean="0"/>
          </a:p>
          <a:p>
            <a:pPr lvl="1"/>
            <a:r>
              <a:rPr lang="en-US" dirty="0" smtClean="0"/>
              <a:t>How will you know unless you measure it?</a:t>
            </a:r>
            <a:endParaRPr lang="en-US" sz="1400" dirty="0" smtClean="0"/>
          </a:p>
          <a:p>
            <a:pPr lvl="1"/>
            <a:r>
              <a:rPr lang="en-US" dirty="0" smtClean="0"/>
              <a:t>The most effective way of measuring your employees' responses is to evaluate them under fire</a:t>
            </a:r>
            <a:endParaRPr lang="en-US" sz="1400" dirty="0" smtClean="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54</a:t>
            </a:fld>
            <a:endParaRPr lang="en-US"/>
          </a:p>
        </p:txBody>
      </p:sp>
    </p:spTree>
    <p:extLst>
      <p:ext uri="{BB962C8B-B14F-4D97-AF65-F5344CB8AC3E}">
        <p14:creationId xmlns:p14="http://schemas.microsoft.com/office/powerpoint/2010/main" xmlns="" val="84939177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Denial of Service</a:t>
            </a:r>
            <a:endParaRPr lang="en-US" sz="2000" b="1" dirty="0" smtClean="0"/>
          </a:p>
        </p:txBody>
      </p:sp>
      <p:sp>
        <p:nvSpPr>
          <p:cNvPr id="3" name="Content Placeholder 2"/>
          <p:cNvSpPr>
            <a:spLocks noGrp="1"/>
          </p:cNvSpPr>
          <p:nvPr>
            <p:ph idx="1"/>
          </p:nvPr>
        </p:nvSpPr>
        <p:spPr/>
        <p:txBody>
          <a:bodyPr>
            <a:normAutofit fontScale="92500" lnSpcReduction="10000"/>
          </a:bodyPr>
          <a:lstStyle/>
          <a:p>
            <a:pPr lvl="0"/>
            <a:r>
              <a:rPr lang="en-US" dirty="0" smtClean="0"/>
              <a:t>Denial of Service checks</a:t>
            </a:r>
            <a:endParaRPr lang="en-US" sz="1600" dirty="0" smtClean="0"/>
          </a:p>
          <a:p>
            <a:pPr lvl="1"/>
            <a:r>
              <a:rPr lang="en-US" dirty="0" smtClean="0"/>
              <a:t>Some merely check version numbers to see if you might be vulnerable</a:t>
            </a:r>
            <a:endParaRPr lang="en-US" sz="1400" dirty="0" smtClean="0"/>
          </a:p>
          <a:p>
            <a:pPr lvl="1"/>
            <a:r>
              <a:rPr lang="en-US" dirty="0" smtClean="0"/>
              <a:t>Others explicitly try to kill the service and then check to see if it's dead</a:t>
            </a:r>
            <a:endParaRPr lang="en-US" sz="1400" dirty="0" smtClean="0"/>
          </a:p>
          <a:p>
            <a:pPr lvl="1"/>
            <a:r>
              <a:rPr lang="en-US" dirty="0" smtClean="0"/>
              <a:t>Be explicit:</a:t>
            </a:r>
            <a:endParaRPr lang="en-US" sz="1400" dirty="0" smtClean="0"/>
          </a:p>
          <a:p>
            <a:pPr lvl="2"/>
            <a:r>
              <a:rPr lang="en-US" dirty="0" smtClean="0"/>
              <a:t>Dangerous Denial of Service checks specifically forbidden for the test... OR</a:t>
            </a:r>
            <a:endParaRPr lang="en-US" sz="1200" dirty="0" smtClean="0"/>
          </a:p>
          <a:p>
            <a:r>
              <a:rPr lang="en-US" dirty="0" smtClean="0"/>
              <a:t>Dangerous Denial of Service is allowed, because we’d rather find out that were vulnerable under controlled circumstances</a:t>
            </a:r>
            <a:endParaRPr lang="en-US" sz="4400"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287BCB9B-6597-48A4-BB99-414FB3810351}" type="slidenum">
              <a:rPr lang="en-US" smtClean="0"/>
              <a:pPr/>
              <a:t>55</a:t>
            </a:fld>
            <a:endParaRPr lang="en-US"/>
          </a:p>
        </p:txBody>
      </p:sp>
    </p:spTree>
    <p:extLst>
      <p:ext uri="{BB962C8B-B14F-4D97-AF65-F5344CB8AC3E}">
        <p14:creationId xmlns:p14="http://schemas.microsoft.com/office/powerpoint/2010/main" xmlns="" val="269238660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“Dangerous” Exploits</a:t>
            </a:r>
          </a:p>
        </p:txBody>
      </p:sp>
      <p:sp>
        <p:nvSpPr>
          <p:cNvPr id="3" name="Content Placeholder 2"/>
          <p:cNvSpPr>
            <a:spLocks noGrp="1"/>
          </p:cNvSpPr>
          <p:nvPr>
            <p:ph idx="1"/>
          </p:nvPr>
        </p:nvSpPr>
        <p:spPr/>
        <p:txBody>
          <a:bodyPr>
            <a:normAutofit/>
          </a:bodyPr>
          <a:lstStyle/>
          <a:p>
            <a:pPr lvl="0"/>
            <a:r>
              <a:rPr lang="en-US" dirty="0" smtClean="0"/>
              <a:t>Beyond explicit Denial of Service checks, there are other “dangerous” checks that run exploits that could cause a system or service to crash</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56</a:t>
            </a:fld>
            <a:endParaRPr lang="en-US"/>
          </a:p>
        </p:txBody>
      </p:sp>
    </p:spTree>
    <p:extLst>
      <p:ext uri="{BB962C8B-B14F-4D97-AF65-F5344CB8AC3E}">
        <p14:creationId xmlns:p14="http://schemas.microsoft.com/office/powerpoint/2010/main" xmlns="" val="2912058030"/>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Exercise: Scoping and Rules of Engagement </a:t>
            </a:r>
            <a:endParaRPr lang="en-US" sz="1600" b="1" dirty="0" smtClean="0"/>
          </a:p>
        </p:txBody>
      </p:sp>
      <p:sp>
        <p:nvSpPr>
          <p:cNvPr id="3" name="Content Placeholder 2"/>
          <p:cNvSpPr>
            <a:spLocks noGrp="1"/>
          </p:cNvSpPr>
          <p:nvPr>
            <p:ph idx="1"/>
          </p:nvPr>
        </p:nvSpPr>
        <p:spPr/>
        <p:txBody>
          <a:bodyPr>
            <a:normAutofit fontScale="85000" lnSpcReduction="10000"/>
          </a:bodyPr>
          <a:lstStyle/>
          <a:p>
            <a:r>
              <a:rPr lang="en-US" b="1" dirty="0" smtClean="0"/>
              <a:t>Break into teams of 10</a:t>
            </a:r>
            <a:endParaRPr lang="en-US" sz="1600" dirty="0" smtClean="0"/>
          </a:p>
          <a:p>
            <a:pPr lvl="0"/>
            <a:r>
              <a:rPr lang="en-US" dirty="0" smtClean="0"/>
              <a:t>5 people will be the client organization</a:t>
            </a:r>
            <a:endParaRPr lang="en-US" sz="1600" dirty="0" smtClean="0"/>
          </a:p>
          <a:p>
            <a:pPr lvl="0"/>
            <a:r>
              <a:rPr lang="en-US" dirty="0" smtClean="0"/>
              <a:t>5 people will work separately from penetration tester </a:t>
            </a:r>
            <a:endParaRPr lang="en-US" sz="1600" dirty="0" smtClean="0"/>
          </a:p>
          <a:p>
            <a:pPr>
              <a:buNone/>
            </a:pPr>
            <a:endParaRPr lang="en-US" sz="1600" dirty="0" smtClean="0"/>
          </a:p>
          <a:p>
            <a:r>
              <a:rPr lang="en-US" b="1" dirty="0" smtClean="0"/>
              <a:t>Initially, clients will work separately from penetration tester for 10 to 15 minutes</a:t>
            </a:r>
            <a:endParaRPr lang="en-US" sz="1600" dirty="0" smtClean="0"/>
          </a:p>
          <a:p>
            <a:pPr lvl="0"/>
            <a:r>
              <a:rPr lang="en-US" dirty="0" smtClean="0"/>
              <a:t>Each will define their business practices internally based on their “mystery  envelop”</a:t>
            </a:r>
            <a:endParaRPr lang="en-US" sz="1600" dirty="0" smtClean="0"/>
          </a:p>
          <a:p>
            <a:pPr lvl="0"/>
            <a:r>
              <a:rPr lang="en-US" dirty="0" smtClean="0"/>
              <a:t>Then, we will have a meeting between clients and testers to scope a test and plan rules of engagement</a:t>
            </a:r>
            <a:endParaRPr lang="en-US" sz="1600" dirty="0" smtClean="0"/>
          </a:p>
        </p:txBody>
      </p:sp>
      <p:sp>
        <p:nvSpPr>
          <p:cNvPr id="4" name="Slide Number Placeholder 3"/>
          <p:cNvSpPr>
            <a:spLocks noGrp="1"/>
          </p:cNvSpPr>
          <p:nvPr>
            <p:ph type="sldNum" sz="quarter" idx="12"/>
          </p:nvPr>
        </p:nvSpPr>
        <p:spPr/>
        <p:txBody>
          <a:bodyPr/>
          <a:lstStyle/>
          <a:p>
            <a:fld id="{287BCB9B-6597-48A4-BB99-414FB3810351}" type="slidenum">
              <a:rPr lang="en-US" smtClean="0"/>
              <a:pPr/>
              <a:t>57</a:t>
            </a:fld>
            <a:endParaRPr lang="en-US"/>
          </a:p>
        </p:txBody>
      </p:sp>
    </p:spTree>
    <p:extLst>
      <p:ext uri="{BB962C8B-B14F-4D97-AF65-F5344CB8AC3E}">
        <p14:creationId xmlns:p14="http://schemas.microsoft.com/office/powerpoint/2010/main" xmlns="" val="389663108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Exercise: Scoping and Rules of Engagement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RFP</a:t>
            </a:r>
            <a:endParaRPr lang="en-US" sz="1400" dirty="0" smtClean="0"/>
          </a:p>
          <a:p>
            <a:pPr lvl="0"/>
            <a:r>
              <a:rPr lang="en-US" dirty="0" smtClean="0"/>
              <a:t>The client company issues a penetration test RFP to the testers that says:</a:t>
            </a:r>
            <a:endParaRPr lang="en-US" sz="1600" dirty="0" smtClean="0"/>
          </a:p>
          <a:p>
            <a:pPr lvl="1"/>
            <a:r>
              <a:rPr lang="en-US" dirty="0" smtClean="0"/>
              <a:t>"Target OSyS, Plc. is a company of 5,000 employees, with offices in 3 countries."</a:t>
            </a:r>
            <a:endParaRPr lang="en-US" sz="1400" dirty="0" smtClean="0"/>
          </a:p>
          <a:p>
            <a:pPr lvl="1"/>
            <a:r>
              <a:rPr lang="en-US" dirty="0" smtClean="0"/>
              <a:t>"The company seeks a penetration test."</a:t>
            </a:r>
            <a:endParaRPr lang="en-US" sz="1400" dirty="0" smtClean="0"/>
          </a:p>
          <a:p>
            <a:pPr lvl="0"/>
            <a:r>
              <a:rPr lang="en-US" dirty="0" smtClean="0"/>
              <a:t>"The goal of the project is to identify system/network vulnerabilities as a result of improper policies, practices, implementation, patch management, etc."</a:t>
            </a:r>
            <a:endParaRPr lang="en-US" sz="1600" dirty="0" smtClean="0"/>
          </a:p>
          <a:p>
            <a:pPr lvl="0"/>
            <a:r>
              <a:rPr lang="en-US" dirty="0" smtClean="0"/>
              <a:t>"A scoping call/meeting has been scheduled to discuss the project."</a:t>
            </a:r>
            <a:endParaRPr lang="en-US" sz="1600" dirty="0" smtClean="0"/>
          </a:p>
          <a:p>
            <a:pPr lvl="0"/>
            <a:r>
              <a:rPr lang="en-US" dirty="0" smtClean="0"/>
              <a:t>That's it? Yeah... that's it.</a:t>
            </a:r>
            <a:endParaRPr lang="en-US" sz="1600" dirty="0" smtClean="0"/>
          </a:p>
          <a:p>
            <a:r>
              <a:rPr lang="en-US" b="1" dirty="0" smtClean="0"/>
              <a:t>This meeting is designed to focus exclusively on defining the Rules of Engagement and scope</a:t>
            </a:r>
            <a:endParaRPr lang="en-US" sz="1600" dirty="0" smtClean="0"/>
          </a:p>
        </p:txBody>
      </p:sp>
      <p:sp>
        <p:nvSpPr>
          <p:cNvPr id="4" name="Slide Number Placeholder 3"/>
          <p:cNvSpPr>
            <a:spLocks noGrp="1"/>
          </p:cNvSpPr>
          <p:nvPr>
            <p:ph type="sldNum" sz="quarter" idx="12"/>
          </p:nvPr>
        </p:nvSpPr>
        <p:spPr/>
        <p:txBody>
          <a:bodyPr/>
          <a:lstStyle/>
          <a:p>
            <a:fld id="{287BCB9B-6597-48A4-BB99-414FB3810351}" type="slidenum">
              <a:rPr lang="en-US" smtClean="0"/>
              <a:pPr/>
              <a:t>58</a:t>
            </a:fld>
            <a:endParaRPr lang="en-US"/>
          </a:p>
        </p:txBody>
      </p:sp>
    </p:spTree>
    <p:extLst>
      <p:ext uri="{BB962C8B-B14F-4D97-AF65-F5344CB8AC3E}">
        <p14:creationId xmlns:p14="http://schemas.microsoft.com/office/powerpoint/2010/main" xmlns="" val="389663108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Exercise: Scoping and Rules of Engagement </a:t>
            </a:r>
            <a:endParaRPr lang="en-US" b="1" dirty="0"/>
          </a:p>
        </p:txBody>
      </p:sp>
      <p:sp>
        <p:nvSpPr>
          <p:cNvPr id="3" name="Content Placeholder 2"/>
          <p:cNvSpPr>
            <a:spLocks noGrp="1"/>
          </p:cNvSpPr>
          <p:nvPr>
            <p:ph idx="1"/>
          </p:nvPr>
        </p:nvSpPr>
        <p:spPr/>
        <p:txBody>
          <a:bodyPr>
            <a:normAutofit fontScale="92500" lnSpcReduction="10000"/>
          </a:bodyPr>
          <a:lstStyle/>
          <a:p>
            <a:r>
              <a:rPr lang="en-US" b="1" dirty="0" smtClean="0"/>
              <a:t>The "Mystery Envelopes</a:t>
            </a:r>
            <a:endParaRPr lang="en-US" sz="1600" dirty="0" smtClean="0"/>
          </a:p>
          <a:p>
            <a:pPr lvl="0"/>
            <a:r>
              <a:rPr lang="en-US" dirty="0" smtClean="0"/>
              <a:t>The client organization will be given an envelope describing their business environment in more detail </a:t>
            </a:r>
            <a:endParaRPr lang="en-US" sz="1600" dirty="0" smtClean="0"/>
          </a:p>
          <a:p>
            <a:pPr lvl="0"/>
            <a:r>
              <a:rPr lang="en-US" dirty="0" smtClean="0"/>
              <a:t>The testing organization will likewise receive an envelope describing their organization's  technical background and approach</a:t>
            </a:r>
            <a:endParaRPr lang="en-US" sz="1600" dirty="0" smtClean="0"/>
          </a:p>
          <a:p>
            <a:pPr lvl="0"/>
            <a:r>
              <a:rPr lang="en-US" dirty="0" smtClean="0"/>
              <a:t>Read the envelopes, and answer the questions in them to prepare for the scoping and rules of engagement meeting</a:t>
            </a:r>
            <a:endParaRPr lang="en-US" sz="1600" dirty="0" smtClean="0"/>
          </a:p>
        </p:txBody>
      </p:sp>
      <p:sp>
        <p:nvSpPr>
          <p:cNvPr id="4" name="Slide Number Placeholder 3"/>
          <p:cNvSpPr>
            <a:spLocks noGrp="1"/>
          </p:cNvSpPr>
          <p:nvPr>
            <p:ph type="sldNum" sz="quarter" idx="12"/>
          </p:nvPr>
        </p:nvSpPr>
        <p:spPr/>
        <p:txBody>
          <a:bodyPr/>
          <a:lstStyle/>
          <a:p>
            <a:fld id="{287BCB9B-6597-48A4-BB99-414FB3810351}" type="slidenum">
              <a:rPr lang="en-US" smtClean="0"/>
              <a:pPr/>
              <a:t>59</a:t>
            </a:fld>
            <a:endParaRPr lang="en-US"/>
          </a:p>
        </p:txBody>
      </p:sp>
    </p:spTree>
    <p:extLst>
      <p:ext uri="{BB962C8B-B14F-4D97-AF65-F5344CB8AC3E}">
        <p14:creationId xmlns:p14="http://schemas.microsoft.com/office/powerpoint/2010/main" xmlns="" val="348026503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Changing Accounts</a:t>
            </a:r>
            <a:endParaRPr lang="en-US" sz="2000" dirty="0" smtClean="0"/>
          </a:p>
        </p:txBody>
      </p:sp>
      <p:sp>
        <p:nvSpPr>
          <p:cNvPr id="3" name="Content Placeholder 2"/>
          <p:cNvSpPr>
            <a:spLocks noGrp="1"/>
          </p:cNvSpPr>
          <p:nvPr>
            <p:ph idx="1"/>
          </p:nvPr>
        </p:nvSpPr>
        <p:spPr/>
        <p:txBody>
          <a:bodyPr>
            <a:normAutofit lnSpcReduction="10000"/>
          </a:bodyPr>
          <a:lstStyle/>
          <a:p>
            <a:r>
              <a:rPr lang="en-US" b="1" dirty="0" smtClean="0"/>
              <a:t>(</a:t>
            </a:r>
            <a:r>
              <a:rPr lang="en-US" b="1" dirty="0" err="1" smtClean="0"/>
              <a:t>su</a:t>
            </a:r>
            <a:r>
              <a:rPr lang="en-US" b="1" dirty="0" smtClean="0"/>
              <a:t> and </a:t>
            </a:r>
            <a:r>
              <a:rPr lang="en-US" b="1" dirty="0" err="1" smtClean="0"/>
              <a:t>whoami</a:t>
            </a:r>
            <a:r>
              <a:rPr lang="en-US" b="1" dirty="0" smtClean="0"/>
              <a:t>)</a:t>
            </a:r>
            <a:endParaRPr lang="en-US" sz="1400" dirty="0" smtClean="0"/>
          </a:p>
          <a:p>
            <a:pPr lvl="0"/>
            <a:r>
              <a:rPr lang="en-US" dirty="0" smtClean="0"/>
              <a:t>Do everything as a non-root user, except for things you really need root for</a:t>
            </a:r>
            <a:endParaRPr lang="en-US" sz="1600" dirty="0" smtClean="0"/>
          </a:p>
          <a:p>
            <a:pPr lvl="1"/>
            <a:r>
              <a:rPr lang="en-US" dirty="0" smtClean="0"/>
              <a:t>For most of the tools used in this class, you'll need root </a:t>
            </a:r>
            <a:r>
              <a:rPr lang="en-US" dirty="0" err="1" smtClean="0"/>
              <a:t>privs</a:t>
            </a:r>
            <a:r>
              <a:rPr lang="en-US" dirty="0" smtClean="0"/>
              <a:t>.</a:t>
            </a:r>
            <a:endParaRPr lang="en-US" sz="1400" dirty="0" smtClean="0"/>
          </a:p>
          <a:p>
            <a:pPr lvl="1"/>
            <a:r>
              <a:rPr lang="en-US" dirty="0" smtClean="0"/>
              <a:t>If you really need root, use the  </a:t>
            </a:r>
            <a:r>
              <a:rPr lang="en-US" dirty="0" smtClean="0"/>
              <a:t>'</a:t>
            </a:r>
            <a:r>
              <a:rPr lang="en-US" dirty="0" err="1" smtClean="0"/>
              <a:t>su</a:t>
            </a:r>
            <a:r>
              <a:rPr lang="en-US" dirty="0" smtClean="0"/>
              <a:t>' command</a:t>
            </a:r>
            <a:endParaRPr lang="en-US" sz="1400" dirty="0" smtClean="0"/>
          </a:p>
          <a:p>
            <a:r>
              <a:rPr lang="en-US" b="1" dirty="0" smtClean="0"/>
              <a:t>$ </a:t>
            </a:r>
            <a:r>
              <a:rPr lang="en-US" b="1" dirty="0" err="1" smtClean="0"/>
              <a:t>su</a:t>
            </a:r>
            <a:r>
              <a:rPr lang="en-US" b="1" dirty="0" smtClean="0"/>
              <a:t> [</a:t>
            </a:r>
            <a:r>
              <a:rPr lang="en-US" b="1" dirty="0" err="1" smtClean="0"/>
              <a:t>login_naine</a:t>
            </a:r>
            <a:r>
              <a:rPr lang="en-US" b="1" dirty="0" smtClean="0"/>
              <a:t>]</a:t>
            </a:r>
            <a:endParaRPr lang="en-US" sz="1600" dirty="0" smtClean="0"/>
          </a:p>
          <a:p>
            <a:r>
              <a:rPr lang="en-US" b="1" dirty="0" smtClean="0"/>
              <a:t>[type </a:t>
            </a:r>
            <a:r>
              <a:rPr lang="en-US" b="1" dirty="0" err="1" smtClean="0"/>
              <a:t>login_name's</a:t>
            </a:r>
            <a:r>
              <a:rPr lang="en-US" b="1" dirty="0" smtClean="0"/>
              <a:t> password]</a:t>
            </a:r>
            <a:endParaRPr lang="en-US" sz="1600" dirty="0" smtClean="0"/>
          </a:p>
          <a:p>
            <a:pPr lvl="1"/>
            <a:r>
              <a:rPr lang="en-US" dirty="0" smtClean="0"/>
              <a:t>If no </a:t>
            </a:r>
            <a:r>
              <a:rPr lang="en-US" dirty="0" err="1" smtClean="0"/>
              <a:t>account_name</a:t>
            </a:r>
            <a:r>
              <a:rPr lang="en-US" dirty="0" smtClean="0"/>
              <a:t> is given, root is assumed</a:t>
            </a:r>
            <a:endParaRPr lang="en-US" sz="1400" dirty="0" smtClean="0"/>
          </a:p>
          <a:p>
            <a:pPr lvl="0"/>
            <a:endParaRPr lang="en-US" sz="1600" dirty="0" smtClean="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a:t>
            </a:fld>
            <a:endParaRPr lang="en-US"/>
          </a:p>
        </p:txBody>
      </p:sp>
    </p:spTree>
    <p:extLst>
      <p:ext uri="{BB962C8B-B14F-4D97-AF65-F5344CB8AC3E}">
        <p14:creationId xmlns:p14="http://schemas.microsoft.com/office/powerpoint/2010/main" xmlns="" val="289104525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Exercise Debrief</a:t>
            </a:r>
            <a:endParaRPr lang="en-US" sz="2400" dirty="0" smtClean="0"/>
          </a:p>
        </p:txBody>
      </p:sp>
      <p:sp>
        <p:nvSpPr>
          <p:cNvPr id="3" name="Content Placeholder 2"/>
          <p:cNvSpPr>
            <a:spLocks noGrp="1"/>
          </p:cNvSpPr>
          <p:nvPr>
            <p:ph idx="1"/>
          </p:nvPr>
        </p:nvSpPr>
        <p:spPr/>
        <p:txBody>
          <a:bodyPr>
            <a:normAutofit/>
          </a:bodyPr>
          <a:lstStyle/>
          <a:p>
            <a:pPr lvl="0"/>
            <a:r>
              <a:rPr lang="en-US" dirty="0" smtClean="0"/>
              <a:t>The lead for selected client and pen test team should briefly describe:</a:t>
            </a:r>
            <a:endParaRPr lang="en-US" sz="1600" dirty="0" smtClean="0"/>
          </a:p>
          <a:p>
            <a:pPr lvl="1"/>
            <a:r>
              <a:rPr lang="en-US" dirty="0" smtClean="0"/>
              <a:t>The issues addressed in the mystery envelopes</a:t>
            </a:r>
            <a:endParaRPr lang="en-US" sz="1400" dirty="0" smtClean="0"/>
          </a:p>
          <a:p>
            <a:pPr lvl="0"/>
            <a:r>
              <a:rPr lang="en-US" dirty="0" smtClean="0"/>
              <a:t>Did clients ask any unexpected questions?</a:t>
            </a:r>
            <a:endParaRPr lang="en-US" sz="1600" dirty="0" smtClean="0"/>
          </a:p>
          <a:p>
            <a:pPr lvl="1"/>
            <a:r>
              <a:rPr lang="en-US" dirty="0" smtClean="0"/>
              <a:t>How did the testers answer?</a:t>
            </a:r>
            <a:endParaRPr lang="en-US" sz="1400" dirty="0" smtClean="0"/>
          </a:p>
          <a:p>
            <a:pPr lvl="0"/>
            <a:r>
              <a:rPr lang="en-US" dirty="0" smtClean="0"/>
              <a:t>Did pen testers ask any unexpected questions of the clients?</a:t>
            </a:r>
            <a:endParaRPr lang="en-US" sz="1600" dirty="0" smtClean="0"/>
          </a:p>
          <a:p>
            <a:pPr lvl="1"/>
            <a:r>
              <a:rPr lang="en-US" dirty="0" smtClean="0"/>
              <a:t>How did the client answer?</a:t>
            </a:r>
            <a:endParaRPr lang="en-US" sz="14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60</a:t>
            </a:fld>
            <a:endParaRPr lang="en-US"/>
          </a:p>
        </p:txBody>
      </p:sp>
    </p:spTree>
    <p:extLst>
      <p:ext uri="{BB962C8B-B14F-4D97-AF65-F5344CB8AC3E}">
        <p14:creationId xmlns:p14="http://schemas.microsoft.com/office/powerpoint/2010/main" xmlns="" val="58409892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RECON……</a:t>
            </a:r>
            <a:endParaRPr lang="en-US" dirty="0"/>
          </a:p>
        </p:txBody>
      </p:sp>
      <p:sp>
        <p:nvSpPr>
          <p:cNvPr id="3" name="Content Placeholder 2"/>
          <p:cNvSpPr>
            <a:spLocks noGrp="1"/>
          </p:cNvSpPr>
          <p:nvPr>
            <p:ph idx="1"/>
          </p:nvPr>
        </p:nvSpPr>
        <p:spPr/>
        <p:txBody>
          <a:bodyPr/>
          <a:lstStyle/>
          <a:p>
            <a:pPr>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61</a:t>
            </a:fld>
            <a:endParaRPr lang="en-US"/>
          </a:p>
        </p:txBody>
      </p:sp>
    </p:spTree>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Always Create a Report</a:t>
            </a:r>
            <a:endParaRPr lang="en-US" sz="2400" dirty="0" smtClean="0"/>
          </a:p>
        </p:txBody>
      </p:sp>
      <p:sp>
        <p:nvSpPr>
          <p:cNvPr id="3" name="Content Placeholder 2"/>
          <p:cNvSpPr>
            <a:spLocks noGrp="1"/>
          </p:cNvSpPr>
          <p:nvPr>
            <p:ph idx="1"/>
          </p:nvPr>
        </p:nvSpPr>
        <p:spPr/>
        <p:txBody>
          <a:bodyPr>
            <a:normAutofit fontScale="85000" lnSpcReduction="20000"/>
          </a:bodyPr>
          <a:lstStyle/>
          <a:p>
            <a:pPr lvl="0"/>
            <a:r>
              <a:rPr lang="en-US" dirty="0" smtClean="0"/>
              <a:t>For </a:t>
            </a:r>
            <a:r>
              <a:rPr lang="en-US" dirty="0" smtClean="0"/>
              <a:t>third-party tests by penetration testing companies, the report is your leave-behind</a:t>
            </a:r>
            <a:endParaRPr lang="en-US" sz="1600" dirty="0" smtClean="0"/>
          </a:p>
          <a:p>
            <a:pPr lvl="1"/>
            <a:r>
              <a:rPr lang="en-US" dirty="0" smtClean="0"/>
              <a:t>Two or three years from now, it is really the only evidence of the work you did</a:t>
            </a:r>
            <a:endParaRPr lang="en-US" sz="1400" dirty="0" smtClean="0"/>
          </a:p>
          <a:p>
            <a:pPr lvl="1"/>
            <a:r>
              <a:rPr lang="en-US" dirty="0" smtClean="0"/>
              <a:t>The report may be used for a very long time</a:t>
            </a:r>
            <a:endParaRPr lang="en-US" sz="1400" dirty="0" smtClean="0"/>
          </a:p>
          <a:p>
            <a:pPr lvl="1"/>
            <a:r>
              <a:rPr lang="en-US" dirty="0" smtClean="0"/>
              <a:t>So, focus on quality</a:t>
            </a:r>
            <a:endParaRPr lang="en-US" sz="1400" dirty="0" smtClean="0"/>
          </a:p>
          <a:p>
            <a:pPr lvl="0"/>
            <a:r>
              <a:rPr lang="en-US" dirty="0" smtClean="0"/>
              <a:t>For in-house tests, you may think that a report is unimportant</a:t>
            </a:r>
            <a:endParaRPr lang="en-US" sz="1600" dirty="0" smtClean="0"/>
          </a:p>
          <a:p>
            <a:r>
              <a:rPr lang="en-US" dirty="0" smtClean="0"/>
              <a:t>it is recommended that you create a report</a:t>
            </a:r>
            <a:endParaRPr lang="en-US" sz="1600" dirty="0" smtClean="0"/>
          </a:p>
          <a:p>
            <a:pPr lvl="0"/>
            <a:r>
              <a:rPr lang="en-US" dirty="0" smtClean="0"/>
              <a:t>Convince management of its importance to show that you've exercised due diligence in securing your network</a:t>
            </a:r>
            <a:endParaRPr lang="en-US" sz="16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62</a:t>
            </a:fld>
            <a:endParaRPr lang="en-US"/>
          </a:p>
        </p:txBody>
      </p:sp>
    </p:spTree>
    <p:extLst>
      <p:ext uri="{BB962C8B-B14F-4D97-AF65-F5344CB8AC3E}">
        <p14:creationId xmlns:p14="http://schemas.microsoft.com/office/powerpoint/2010/main" xmlns="" val="228971890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Always Create a </a:t>
            </a:r>
            <a:r>
              <a:rPr lang="en-US" b="1" dirty="0" smtClean="0"/>
              <a:t>Report…</a:t>
            </a:r>
            <a:endParaRPr lang="en-US" sz="2400" dirty="0" smtClean="0"/>
          </a:p>
        </p:txBody>
      </p:sp>
      <p:sp>
        <p:nvSpPr>
          <p:cNvPr id="3" name="Content Placeholder 2"/>
          <p:cNvSpPr>
            <a:spLocks noGrp="1"/>
          </p:cNvSpPr>
          <p:nvPr>
            <p:ph idx="1"/>
          </p:nvPr>
        </p:nvSpPr>
        <p:spPr/>
        <p:txBody>
          <a:bodyPr>
            <a:normAutofit lnSpcReduction="10000"/>
          </a:bodyPr>
          <a:lstStyle/>
          <a:p>
            <a:pPr>
              <a:buNone/>
            </a:pPr>
            <a:r>
              <a:rPr lang="en-US" b="1" dirty="0" smtClean="0"/>
              <a:t>Don't Just Regurgitate Scan Results</a:t>
            </a:r>
            <a:endParaRPr lang="en-US" sz="1600" dirty="0" smtClean="0"/>
          </a:p>
          <a:p>
            <a:pPr lvl="0"/>
            <a:r>
              <a:rPr lang="en-US" dirty="0" smtClean="0"/>
              <a:t>Don’t cut and paste results from vulnerability scanner output </a:t>
            </a:r>
            <a:endParaRPr lang="en-US" sz="1600" dirty="0" smtClean="0"/>
          </a:p>
          <a:p>
            <a:pPr lvl="0"/>
            <a:r>
              <a:rPr lang="en-US" dirty="0" smtClean="0"/>
              <a:t>Instead , review results and help interpret in light of the business of the target organization</a:t>
            </a:r>
            <a:endParaRPr lang="en-US" sz="1600" dirty="0" smtClean="0"/>
          </a:p>
          <a:p>
            <a:pPr lvl="1"/>
            <a:r>
              <a:rPr lang="en-US" dirty="0" smtClean="0"/>
              <a:t>What do these vulnerabilities really mean to the business?</a:t>
            </a:r>
            <a:endParaRPr lang="en-US" sz="1400" dirty="0" smtClean="0"/>
          </a:p>
          <a:p>
            <a:pPr lvl="1"/>
            <a:r>
              <a:rPr lang="en-US" dirty="0" smtClean="0"/>
              <a:t>How should fixes be prioritized?</a:t>
            </a:r>
            <a:endParaRPr lang="en-US" sz="1400" dirty="0" smtClean="0"/>
          </a:p>
          <a:p>
            <a:pPr lvl="0"/>
            <a:r>
              <a:rPr lang="en-US" dirty="0" smtClean="0"/>
              <a:t>Adjust High, Medium, and low risk findings</a:t>
            </a:r>
            <a:endParaRPr lang="en-US" sz="16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63</a:t>
            </a:fld>
            <a:endParaRPr lang="en-US"/>
          </a:p>
        </p:txBody>
      </p:sp>
    </p:spTree>
    <p:extLst>
      <p:ext uri="{BB962C8B-B14F-4D97-AF65-F5344CB8AC3E}">
        <p14:creationId xmlns:p14="http://schemas.microsoft.com/office/powerpoint/2010/main" xmlns="" val="2289718909"/>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Recommended Report Format</a:t>
            </a:r>
            <a:endParaRPr lang="en-US" dirty="0" smtClean="0"/>
          </a:p>
        </p:txBody>
      </p:sp>
      <p:sp>
        <p:nvSpPr>
          <p:cNvPr id="3" name="Content Placeholder 2"/>
          <p:cNvSpPr>
            <a:spLocks noGrp="1"/>
          </p:cNvSpPr>
          <p:nvPr>
            <p:ph idx="1"/>
          </p:nvPr>
        </p:nvSpPr>
        <p:spPr/>
        <p:txBody>
          <a:bodyPr>
            <a:normAutofit fontScale="92500" lnSpcReduction="20000"/>
          </a:bodyPr>
          <a:lstStyle/>
          <a:p>
            <a:pPr lvl="0"/>
            <a:r>
              <a:rPr lang="en-US" dirty="0" smtClean="0"/>
              <a:t>Executive </a:t>
            </a:r>
            <a:r>
              <a:rPr lang="en-US" dirty="0" smtClean="0"/>
              <a:t>Summary</a:t>
            </a:r>
          </a:p>
          <a:p>
            <a:pPr lvl="0"/>
            <a:r>
              <a:rPr lang="en-US" dirty="0" smtClean="0"/>
              <a:t>Introduction</a:t>
            </a:r>
          </a:p>
          <a:p>
            <a:pPr lvl="0"/>
            <a:r>
              <a:rPr lang="en-US" dirty="0" smtClean="0"/>
              <a:t>Methodology</a:t>
            </a:r>
          </a:p>
          <a:p>
            <a:pPr lvl="0"/>
            <a:r>
              <a:rPr lang="en-US" dirty="0" smtClean="0"/>
              <a:t>Findings</a:t>
            </a:r>
          </a:p>
          <a:p>
            <a:pPr lvl="0"/>
            <a:r>
              <a:rPr lang="en-US" dirty="0" smtClean="0"/>
              <a:t>High-Risk</a:t>
            </a:r>
          </a:p>
          <a:p>
            <a:pPr lvl="0"/>
            <a:r>
              <a:rPr lang="en-US" dirty="0" smtClean="0"/>
              <a:t>Medium-Risk</a:t>
            </a:r>
          </a:p>
          <a:p>
            <a:pPr lvl="0"/>
            <a:r>
              <a:rPr lang="en-US" dirty="0" smtClean="0"/>
              <a:t>Low-Risk</a:t>
            </a:r>
          </a:p>
          <a:p>
            <a:pPr lvl="0"/>
            <a:r>
              <a:rPr lang="en-US" dirty="0" smtClean="0"/>
              <a:t>Conclusions</a:t>
            </a:r>
          </a:p>
          <a:p>
            <a:pPr lvl="0"/>
            <a:r>
              <a:rPr lang="en-US" dirty="0" smtClean="0"/>
              <a:t>(Optional) Appendices</a:t>
            </a:r>
          </a:p>
          <a:p>
            <a:pPr lvl="1"/>
            <a:endParaRPr lang="en-US" b="1" dirty="0" smtClean="0"/>
          </a:p>
          <a:p>
            <a:endParaRPr lang="en-US" dirty="0"/>
          </a:p>
          <a:p>
            <a:pPr lvl="1"/>
            <a:endParaRPr lang="en-US" b="1"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64</a:t>
            </a:fld>
            <a:endParaRPr lang="en-US"/>
          </a:p>
        </p:txBody>
      </p:sp>
    </p:spTree>
    <p:extLst>
      <p:ext uri="{BB962C8B-B14F-4D97-AF65-F5344CB8AC3E}">
        <p14:creationId xmlns:p14="http://schemas.microsoft.com/office/powerpoint/2010/main" xmlns="" val="946106245"/>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Other web-based whois </a:t>
            </a:r>
            <a:r>
              <a:rPr lang="en-US" b="1" dirty="0" smtClean="0"/>
              <a:t>sources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a:hlinkClick r:id="rId2"/>
              </a:rPr>
              <a:t>http://</a:t>
            </a:r>
            <a:r>
              <a:rPr lang="en-US" dirty="0" smtClean="0">
                <a:hlinkClick r:id="rId2"/>
              </a:rPr>
              <a:t>news.netcraft.com</a:t>
            </a:r>
            <a:endParaRPr lang="en-US" dirty="0" smtClean="0"/>
          </a:p>
          <a:p>
            <a:r>
              <a:rPr lang="en-US" dirty="0" smtClean="0">
                <a:hlinkClick r:id="rId3"/>
              </a:rPr>
              <a:t>www.samspade.org</a:t>
            </a:r>
            <a:endParaRPr lang="en-US" dirty="0" smtClean="0"/>
          </a:p>
          <a:p>
            <a:r>
              <a:rPr lang="en-US" dirty="0" smtClean="0">
                <a:hlinkClick r:id="rId4"/>
              </a:rPr>
              <a:t>www.geektools.com</a:t>
            </a:r>
            <a:endParaRPr lang="en-US" dirty="0" smtClean="0"/>
          </a:p>
          <a:p>
            <a:r>
              <a:rPr lang="en-US" dirty="0" smtClean="0">
                <a:hlinkClick r:id="rId5"/>
              </a:rPr>
              <a:t>www.whois.net</a:t>
            </a:r>
            <a:endParaRPr lang="en-US" dirty="0" smtClean="0"/>
          </a:p>
          <a:p>
            <a:r>
              <a:rPr lang="en-US" u="sng" dirty="0" smtClean="0">
                <a:hlinkClick r:id="rId6"/>
              </a:rPr>
              <a:t>www.whois.domaintools.com</a:t>
            </a:r>
            <a:endParaRPr lang="en-US" u="sng" dirty="0" smtClean="0"/>
          </a:p>
          <a:p>
            <a:r>
              <a:rPr lang="en-US" u="sng" dirty="0">
                <a:hlinkClick r:id="rId7"/>
              </a:rPr>
              <a:t>www.selfseo.com/find_ip_address_of_a_website.php</a:t>
            </a:r>
            <a:endParaRPr lang="en-US" u="sng" dirty="0"/>
          </a:p>
          <a:p>
            <a:endParaRPr lang="en-US" dirty="0" smtClean="0">
              <a:latin typeface="Courier New" pitchFamily="49" charset="0"/>
              <a:cs typeface="Courier New" pitchFamily="49" charset="0"/>
            </a:endParaRPr>
          </a:p>
          <a:p>
            <a:r>
              <a:rPr lang="en-US" dirty="0" smtClean="0">
                <a:latin typeface="Courier New" pitchFamily="49" charset="0"/>
                <a:cs typeface="Courier New" pitchFamily="49" charset="0"/>
              </a:rPr>
              <a:t> </a:t>
            </a:r>
            <a:endParaRPr lang="en-US" dirty="0">
              <a:latin typeface="Courier New" pitchFamily="49" charset="0"/>
              <a:cs typeface="Courier New" pitchFamily="49" charset="0"/>
            </a:endParaRPr>
          </a:p>
          <a:p>
            <a:endParaRPr lang="en-US" u="sng" dirty="0" smtClean="0"/>
          </a:p>
          <a:p>
            <a:endParaRPr lang="en-US" dirty="0"/>
          </a:p>
          <a:p>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65</a:t>
            </a:fld>
            <a:endParaRPr lang="en-US"/>
          </a:p>
        </p:txBody>
      </p:sp>
    </p:spTree>
    <p:extLst>
      <p:ext uri="{BB962C8B-B14F-4D97-AF65-F5344CB8AC3E}">
        <p14:creationId xmlns:p14="http://schemas.microsoft.com/office/powerpoint/2010/main" xmlns="" val="206802349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HOST Command</a:t>
            </a:r>
            <a:endParaRPr lang="en-US" b="1" dirty="0"/>
          </a:p>
        </p:txBody>
      </p:sp>
      <p:sp>
        <p:nvSpPr>
          <p:cNvPr id="3" name="Content Placeholder 2"/>
          <p:cNvSpPr>
            <a:spLocks noGrp="1"/>
          </p:cNvSpPr>
          <p:nvPr>
            <p:ph idx="1"/>
          </p:nvPr>
        </p:nvSpPr>
        <p:spPr/>
        <p:txBody>
          <a:bodyPr/>
          <a:lstStyle/>
          <a:p>
            <a:r>
              <a:rPr lang="en-US" dirty="0"/>
              <a:t>Oftentimes, our reconnaissance efforts will result in </a:t>
            </a:r>
            <a:r>
              <a:rPr lang="en-US" b="1" dirty="0"/>
              <a:t>host names </a:t>
            </a:r>
            <a:r>
              <a:rPr lang="en-US" dirty="0"/>
              <a:t>rather than </a:t>
            </a:r>
            <a:r>
              <a:rPr lang="en-US" b="1" dirty="0" smtClean="0"/>
              <a:t>IP addresses</a:t>
            </a:r>
            <a:r>
              <a:rPr lang="en-US" dirty="0"/>
              <a:t>. When this occurs, we can use the “</a:t>
            </a:r>
            <a:r>
              <a:rPr lang="en-US" b="1" dirty="0"/>
              <a:t>host</a:t>
            </a:r>
            <a:r>
              <a:rPr lang="en-US" dirty="0"/>
              <a:t>” tool to perform a </a:t>
            </a:r>
            <a:r>
              <a:rPr lang="en-US" dirty="0" smtClean="0"/>
              <a:t>translation for </a:t>
            </a:r>
            <a:r>
              <a:rPr lang="en-US" dirty="0"/>
              <a:t>us</a:t>
            </a:r>
            <a:r>
              <a:rPr lang="en-US" dirty="0" smtClean="0"/>
              <a:t>.</a:t>
            </a:r>
          </a:p>
          <a:p>
            <a:r>
              <a:rPr lang="en-US" dirty="0" smtClean="0"/>
              <a:t>host [</a:t>
            </a:r>
            <a:r>
              <a:rPr lang="en-US" dirty="0" err="1" smtClean="0"/>
              <a:t>host_name</a:t>
            </a:r>
            <a:r>
              <a:rPr lang="en-US" dirty="0" smtClean="0"/>
              <a:t>]</a:t>
            </a:r>
          </a:p>
          <a:p>
            <a:pPr marL="0" indent="0">
              <a:buNone/>
            </a:pPr>
            <a:r>
              <a:rPr lang="en-US" dirty="0" smtClean="0">
                <a:latin typeface="Courier New" pitchFamily="49" charset="0"/>
                <a:cs typeface="Courier New" pitchFamily="49" charset="0"/>
              </a:rPr>
              <a:t>#host ns1.example.com</a:t>
            </a:r>
          </a:p>
          <a:p>
            <a:r>
              <a:rPr lang="en-US" dirty="0" smtClean="0">
                <a:latin typeface="Courier New" pitchFamily="49" charset="0"/>
                <a:cs typeface="Courier New" pitchFamily="49" charset="0"/>
              </a:rPr>
              <a:t>It can be used </a:t>
            </a:r>
            <a:r>
              <a:rPr lang="en-US" dirty="0" err="1" smtClean="0">
                <a:latin typeface="Courier New" pitchFamily="49" charset="0"/>
                <a:cs typeface="Courier New" pitchFamily="49" charset="0"/>
              </a:rPr>
              <a:t>inreverse</a:t>
            </a:r>
            <a:r>
              <a:rPr lang="en-US" dirty="0" smtClean="0">
                <a:latin typeface="Courier New" pitchFamily="49" charset="0"/>
                <a:cs typeface="Courier New" pitchFamily="49" charset="0"/>
              </a:rPr>
              <a:t> </a:t>
            </a:r>
          </a:p>
          <a:p>
            <a:pPr marL="0" indent="0">
              <a:buNone/>
            </a:pPr>
            <a:r>
              <a:rPr lang="en-US" dirty="0" smtClean="0">
                <a:latin typeface="Courier New" pitchFamily="49" charset="0"/>
                <a:cs typeface="Courier New" pitchFamily="49" charset="0"/>
              </a:rPr>
              <a:t>#host 213.55.65.106</a:t>
            </a:r>
            <a:endParaRPr lang="en-US"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287BCB9B-6597-48A4-BB99-414FB3810351}" type="slidenum">
              <a:rPr lang="en-US" smtClean="0"/>
              <a:pPr/>
              <a:t>66</a:t>
            </a:fld>
            <a:endParaRPr lang="en-US"/>
          </a:p>
        </p:txBody>
      </p:sp>
    </p:spTree>
    <p:extLst>
      <p:ext uri="{BB962C8B-B14F-4D97-AF65-F5344CB8AC3E}">
        <p14:creationId xmlns:p14="http://schemas.microsoft.com/office/powerpoint/2010/main" xmlns="" val="46211096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Maltego </a:t>
            </a:r>
            <a:r>
              <a:rPr lang="en-US" b="1" dirty="0"/>
              <a:t>far Pen </a:t>
            </a:r>
            <a:r>
              <a:rPr lang="en-US" b="1" dirty="0" smtClean="0"/>
              <a:t>Testers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Built </a:t>
            </a:r>
            <a:r>
              <a:rPr lang="en-US" dirty="0"/>
              <a:t>on </a:t>
            </a:r>
            <a:r>
              <a:rPr lang="en-US" dirty="0" smtClean="0"/>
              <a:t>concepts f transform</a:t>
            </a:r>
          </a:p>
          <a:p>
            <a:r>
              <a:rPr lang="en-US" dirty="0"/>
              <a:t>Take </a:t>
            </a:r>
            <a:r>
              <a:rPr lang="en-US" dirty="0" smtClean="0"/>
              <a:t>one </a:t>
            </a:r>
            <a:r>
              <a:rPr lang="en-US" dirty="0"/>
              <a:t>piece o</a:t>
            </a:r>
            <a:r>
              <a:rPr lang="en-US" dirty="0" smtClean="0"/>
              <a:t>f </a:t>
            </a:r>
            <a:r>
              <a:rPr lang="en-US" dirty="0"/>
              <a:t>data and </a:t>
            </a:r>
            <a:r>
              <a:rPr lang="en-US" dirty="0" smtClean="0"/>
              <a:t>convert </a:t>
            </a:r>
            <a:r>
              <a:rPr lang="en-US" dirty="0"/>
              <a:t>it to </a:t>
            </a:r>
            <a:r>
              <a:rPr lang="en-US" dirty="0" smtClean="0"/>
              <a:t>another through  </a:t>
            </a:r>
            <a:r>
              <a:rPr lang="en-US" dirty="0"/>
              <a:t>a l</a:t>
            </a:r>
            <a:r>
              <a:rPr lang="en-US" dirty="0" smtClean="0"/>
              <a:t>ookup of some sort</a:t>
            </a:r>
          </a:p>
          <a:p>
            <a:r>
              <a:rPr lang="en-US" dirty="0"/>
              <a:t>o</a:t>
            </a:r>
            <a:r>
              <a:rPr lang="en-US" dirty="0" smtClean="0"/>
              <a:t>ver 50 different </a:t>
            </a:r>
            <a:r>
              <a:rPr lang="en-US" dirty="0"/>
              <a:t>kinds o</a:t>
            </a:r>
            <a:r>
              <a:rPr lang="en-US" dirty="0" smtClean="0"/>
              <a:t>f </a:t>
            </a:r>
            <a:r>
              <a:rPr lang="en-US" dirty="0"/>
              <a:t>transform</a:t>
            </a:r>
            <a:r>
              <a:rPr lang="en-US" dirty="0" smtClean="0"/>
              <a:t>, </a:t>
            </a:r>
            <a:r>
              <a:rPr lang="en-US" dirty="0"/>
              <a:t>such as: . </a:t>
            </a:r>
            <a:r>
              <a:rPr lang="en-US" dirty="0" smtClean="0"/>
              <a:t>Domain name </a:t>
            </a:r>
            <a:r>
              <a:rPr lang="en-US" dirty="0"/>
              <a:t>to </a:t>
            </a:r>
            <a:r>
              <a:rPr lang="en-US" dirty="0" smtClean="0"/>
              <a:t>IP address (</a:t>
            </a:r>
            <a:r>
              <a:rPr lang="en-US" dirty="0" err="1" smtClean="0"/>
              <a:t>dns</a:t>
            </a:r>
            <a:r>
              <a:rPr lang="en-US" dirty="0" smtClean="0"/>
              <a:t>)</a:t>
            </a:r>
          </a:p>
          <a:p>
            <a:pPr lvl="1"/>
            <a:r>
              <a:rPr lang="en-US" dirty="0" smtClean="0"/>
              <a:t>IP </a:t>
            </a:r>
            <a:r>
              <a:rPr lang="en-US" dirty="0"/>
              <a:t>address ta o</a:t>
            </a:r>
            <a:r>
              <a:rPr lang="en-US" dirty="0" smtClean="0"/>
              <a:t>rg name (</a:t>
            </a:r>
            <a:r>
              <a:rPr lang="en-US" dirty="0" err="1" smtClean="0"/>
              <a:t>neblock</a:t>
            </a:r>
            <a:r>
              <a:rPr lang="en-US" dirty="0" smtClean="0"/>
              <a:t>)</a:t>
            </a:r>
          </a:p>
          <a:p>
            <a:pPr lvl="1"/>
            <a:r>
              <a:rPr lang="en-US" dirty="0" smtClean="0"/>
              <a:t>Org </a:t>
            </a:r>
            <a:r>
              <a:rPr lang="en-US" dirty="0"/>
              <a:t>name </a:t>
            </a:r>
            <a:r>
              <a:rPr lang="en-US" dirty="0" smtClean="0"/>
              <a:t>to person’s name (whois)</a:t>
            </a:r>
          </a:p>
          <a:p>
            <a:pPr lvl="1"/>
            <a:r>
              <a:rPr lang="en-US" dirty="0"/>
              <a:t>person’s name </a:t>
            </a:r>
            <a:r>
              <a:rPr lang="en-US" dirty="0" smtClean="0"/>
              <a:t>PGP </a:t>
            </a:r>
            <a:r>
              <a:rPr lang="en-US" dirty="0"/>
              <a:t>key </a:t>
            </a:r>
            <a:r>
              <a:rPr lang="en-US" dirty="0" smtClean="0"/>
              <a:t>(public key servers) </a:t>
            </a:r>
          </a:p>
          <a:p>
            <a:pPr lvl="1"/>
            <a:r>
              <a:rPr lang="en-US" dirty="0"/>
              <a:t>PGP key </a:t>
            </a:r>
            <a:r>
              <a:rPr lang="en-US" dirty="0" smtClean="0"/>
              <a:t>to </a:t>
            </a:r>
            <a:r>
              <a:rPr lang="en-US" dirty="0"/>
              <a:t>person's </a:t>
            </a:r>
            <a:r>
              <a:rPr lang="en-US" dirty="0" smtClean="0"/>
              <a:t>name (who signed th</a:t>
            </a:r>
            <a:r>
              <a:rPr lang="en-US" dirty="0"/>
              <a:t>e</a:t>
            </a:r>
            <a:r>
              <a:rPr lang="en-US" dirty="0" smtClean="0"/>
              <a:t> </a:t>
            </a:r>
            <a:r>
              <a:rPr lang="en-US" dirty="0"/>
              <a:t>key</a:t>
            </a:r>
            <a:r>
              <a:rPr lang="en-US" dirty="0" smtClean="0"/>
              <a:t>?)</a:t>
            </a:r>
          </a:p>
          <a:p>
            <a:pPr lvl="1"/>
            <a:r>
              <a:rPr lang="en-US" dirty="0"/>
              <a:t>person's name </a:t>
            </a:r>
            <a:r>
              <a:rPr lang="en-US" dirty="0" smtClean="0"/>
              <a:t>to </a:t>
            </a:r>
            <a:r>
              <a:rPr lang="en-US" dirty="0"/>
              <a:t>phone numbers </a:t>
            </a:r>
            <a:r>
              <a:rPr lang="en-US" dirty="0" smtClean="0"/>
              <a:t>(phone lookup)</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67</a:t>
            </a:fld>
            <a:endParaRPr lang="en-US"/>
          </a:p>
        </p:txBody>
      </p:sp>
    </p:spTree>
    <p:extLst>
      <p:ext uri="{BB962C8B-B14F-4D97-AF65-F5344CB8AC3E}">
        <p14:creationId xmlns:p14="http://schemas.microsoft.com/office/powerpoint/2010/main" xmlns="" val="413091173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Metadata collection</a:t>
            </a:r>
          </a:p>
        </p:txBody>
      </p:sp>
      <p:sp>
        <p:nvSpPr>
          <p:cNvPr id="3" name="Content Placeholder 2"/>
          <p:cNvSpPr>
            <a:spLocks noGrp="1"/>
          </p:cNvSpPr>
          <p:nvPr>
            <p:ph idx="1"/>
          </p:nvPr>
        </p:nvSpPr>
        <p:spPr/>
        <p:txBody>
          <a:bodyPr>
            <a:normAutofit fontScale="85000" lnSpcReduction="20000"/>
          </a:bodyPr>
          <a:lstStyle/>
          <a:p>
            <a:r>
              <a:rPr lang="en-US" b="1" dirty="0" smtClean="0"/>
              <a:t>Metadata</a:t>
            </a:r>
            <a:r>
              <a:rPr lang="en-US" dirty="0" smtClean="0"/>
              <a:t> </a:t>
            </a:r>
            <a:r>
              <a:rPr lang="en-US" b="1" dirty="0"/>
              <a:t>is often defined as data about </a:t>
            </a:r>
            <a:r>
              <a:rPr lang="en-US" b="1" dirty="0" smtClean="0"/>
              <a:t>data</a:t>
            </a:r>
          </a:p>
          <a:p>
            <a:r>
              <a:rPr lang="en-US" dirty="0"/>
              <a:t>When </a:t>
            </a:r>
            <a:r>
              <a:rPr lang="en-US" dirty="0" smtClean="0"/>
              <a:t> document </a:t>
            </a:r>
            <a:r>
              <a:rPr lang="en-US" dirty="0"/>
              <a:t>like Microsoft Word or a </a:t>
            </a:r>
            <a:r>
              <a:rPr lang="en-US" dirty="0" smtClean="0"/>
              <a:t>PowerPoint created , </a:t>
            </a:r>
            <a:r>
              <a:rPr lang="en-US" dirty="0"/>
              <a:t>additional </a:t>
            </a:r>
            <a:r>
              <a:rPr lang="en-US" dirty="0" smtClean="0"/>
              <a:t>data is </a:t>
            </a:r>
            <a:r>
              <a:rPr lang="en-US" dirty="0"/>
              <a:t>created and stored within your </a:t>
            </a:r>
            <a:r>
              <a:rPr lang="en-US" dirty="0" smtClean="0"/>
              <a:t>file including:</a:t>
            </a:r>
          </a:p>
          <a:p>
            <a:pPr lvl="1"/>
            <a:r>
              <a:rPr lang="en-US" i="1" dirty="0"/>
              <a:t>file name, the file </a:t>
            </a:r>
            <a:r>
              <a:rPr lang="en-US" i="1" dirty="0" smtClean="0"/>
              <a:t>size,</a:t>
            </a:r>
            <a:r>
              <a:rPr lang="en-US" i="1" dirty="0"/>
              <a:t> the file owner or username of the person who created the file, and </a:t>
            </a:r>
            <a:r>
              <a:rPr lang="en-US" i="1" dirty="0" smtClean="0"/>
              <a:t>the location or </a:t>
            </a:r>
            <a:r>
              <a:rPr lang="en-US" i="1" dirty="0"/>
              <a:t>path where the file was saved</a:t>
            </a:r>
            <a:r>
              <a:rPr lang="en-US" dirty="0"/>
              <a:t>. </a:t>
            </a:r>
            <a:endParaRPr lang="en-US" dirty="0" smtClean="0"/>
          </a:p>
          <a:p>
            <a:r>
              <a:rPr lang="en-US" dirty="0" smtClean="0"/>
              <a:t>This </a:t>
            </a:r>
            <a:r>
              <a:rPr lang="en-US" dirty="0"/>
              <a:t>process occurs automatically without </a:t>
            </a:r>
            <a:r>
              <a:rPr lang="en-US" dirty="0" smtClean="0"/>
              <a:t>any user interaction.</a:t>
            </a:r>
          </a:p>
          <a:p>
            <a:pPr lvl="1"/>
            <a:r>
              <a:rPr lang="en-US" dirty="0" err="1" smtClean="0"/>
              <a:t>Eg</a:t>
            </a:r>
            <a:r>
              <a:rPr lang="en-US" dirty="0" smtClean="0"/>
              <a:t> </a:t>
            </a:r>
            <a:r>
              <a:rPr lang="en-US" b="1" dirty="0" err="1" smtClean="0"/>
              <a:t>Exif</a:t>
            </a:r>
            <a:r>
              <a:rPr lang="en-US" b="1" dirty="0" smtClean="0"/>
              <a:t> </a:t>
            </a:r>
            <a:r>
              <a:rPr lang="en-US" dirty="0"/>
              <a:t>data associated with different image </a:t>
            </a:r>
            <a:r>
              <a:rPr lang="en-US" dirty="0" smtClean="0"/>
              <a:t>formats</a:t>
            </a:r>
          </a:p>
          <a:p>
            <a:r>
              <a:rPr lang="en-US" dirty="0"/>
              <a:t>camera </a:t>
            </a:r>
            <a:r>
              <a:rPr lang="en-US" dirty="0" smtClean="0"/>
              <a:t>type, when and where </a:t>
            </a:r>
            <a:r>
              <a:rPr lang="en-US" dirty="0"/>
              <a:t>the photo was taken, </a:t>
            </a:r>
            <a:r>
              <a:rPr lang="en-US" dirty="0" smtClean="0"/>
              <a:t>much more</a:t>
            </a:r>
            <a:r>
              <a:rPr lang="en-US" dirty="0"/>
              <a:t>.</a:t>
            </a:r>
            <a:endParaRPr lang="en-US" b="1" dirty="0" smtClean="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68</a:t>
            </a:fld>
            <a:endParaRPr lang="en-US"/>
          </a:p>
        </p:txBody>
      </p:sp>
    </p:spTree>
    <p:extLst>
      <p:ext uri="{BB962C8B-B14F-4D97-AF65-F5344CB8AC3E}">
        <p14:creationId xmlns:p14="http://schemas.microsoft.com/office/powerpoint/2010/main" xmlns="" val="3725146677"/>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exiftool</a:t>
            </a:r>
            <a:endParaRPr lang="en-US" dirty="0"/>
          </a:p>
        </p:txBody>
      </p:sp>
      <p:sp>
        <p:nvSpPr>
          <p:cNvPr id="3" name="Content Placeholder 2"/>
          <p:cNvSpPr>
            <a:spLocks noGrp="1"/>
          </p:cNvSpPr>
          <p:nvPr>
            <p:ph idx="1"/>
          </p:nvPr>
        </p:nvSpPr>
        <p:spPr/>
        <p:txBody>
          <a:bodyPr/>
          <a:lstStyle/>
          <a:p>
            <a:r>
              <a:rPr lang="en-US" dirty="0"/>
              <a:t>extremely </a:t>
            </a:r>
            <a:r>
              <a:rPr lang="en-US" dirty="0" smtClean="0"/>
              <a:t>powerful tools to </a:t>
            </a:r>
            <a:r>
              <a:rPr lang="en-US" dirty="0" err="1" smtClean="0"/>
              <a:t>extraxt</a:t>
            </a:r>
            <a:r>
              <a:rPr lang="en-US" dirty="0" smtClean="0"/>
              <a:t> metadata of various files</a:t>
            </a:r>
          </a:p>
          <a:p>
            <a:pPr marL="0" indent="0">
              <a:buNone/>
            </a:pPr>
            <a:r>
              <a:rPr lang="en-US" dirty="0" smtClean="0">
                <a:latin typeface="Courier New" pitchFamily="49" charset="0"/>
                <a:cs typeface="Courier New" pitchFamily="49" charset="0"/>
              </a:rPr>
              <a:t>#</a:t>
            </a:r>
            <a:r>
              <a:rPr lang="en-US" dirty="0" err="1" smtClean="0">
                <a:latin typeface="Courier New" pitchFamily="49" charset="0"/>
                <a:cs typeface="Courier New" pitchFamily="49" charset="0"/>
              </a:rPr>
              <a:t>exiftool</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file_name</a:t>
            </a:r>
            <a:r>
              <a:rPr lang="en-US" dirty="0" smtClean="0">
                <a:latin typeface="Courier New" pitchFamily="49" charset="0"/>
                <a:cs typeface="Courier New" pitchFamily="49" charset="0"/>
              </a:rPr>
              <a:t>]</a:t>
            </a:r>
          </a:p>
          <a:p>
            <a:r>
              <a:rPr lang="en-US" dirty="0"/>
              <a:t>use a picture named </a:t>
            </a:r>
            <a:r>
              <a:rPr lang="en-US" b="1" dirty="0"/>
              <a:t>FotoStation.jpg</a:t>
            </a:r>
            <a:r>
              <a:rPr lang="en-US" dirty="0"/>
              <a:t> </a:t>
            </a:r>
            <a:r>
              <a:rPr lang="en-US" dirty="0" smtClean="0"/>
              <a:t>and included at </a:t>
            </a:r>
            <a:r>
              <a:rPr lang="en-US" b="1" dirty="0" smtClean="0"/>
              <a:t>/</a:t>
            </a:r>
            <a:r>
              <a:rPr lang="en-US" b="1" dirty="0" err="1" smtClean="0"/>
              <a:t>pentest</a:t>
            </a:r>
            <a:r>
              <a:rPr lang="en-US" b="1" dirty="0" smtClean="0"/>
              <a:t>/</a:t>
            </a:r>
            <a:r>
              <a:rPr lang="en-US" b="1" dirty="0" err="1" smtClean="0"/>
              <a:t>misc</a:t>
            </a:r>
            <a:r>
              <a:rPr lang="en-US" b="1" dirty="0" smtClean="0"/>
              <a:t>/</a:t>
            </a:r>
            <a:r>
              <a:rPr lang="en-US" b="1" dirty="0" err="1" smtClean="0"/>
              <a:t>exiftool</a:t>
            </a:r>
            <a:r>
              <a:rPr lang="en-US" b="1" dirty="0" smtClean="0"/>
              <a:t>/t/images</a:t>
            </a:r>
          </a:p>
          <a:p>
            <a:pPr marL="0" indent="0">
              <a:buNone/>
            </a:pPr>
            <a:r>
              <a:rPr lang="en-US" b="1" dirty="0" smtClean="0"/>
              <a:t># </a:t>
            </a:r>
            <a:r>
              <a:rPr lang="en-US" b="1" dirty="0" err="1"/>
              <a:t>exiftool</a:t>
            </a:r>
            <a:r>
              <a:rPr lang="en-US" b="1" dirty="0"/>
              <a:t> t/images/FlashPix.ppt</a:t>
            </a:r>
          </a:p>
        </p:txBody>
      </p:sp>
      <p:sp>
        <p:nvSpPr>
          <p:cNvPr id="4" name="Slide Number Placeholder 3"/>
          <p:cNvSpPr>
            <a:spLocks noGrp="1"/>
          </p:cNvSpPr>
          <p:nvPr>
            <p:ph type="sldNum" sz="quarter" idx="12"/>
          </p:nvPr>
        </p:nvSpPr>
        <p:spPr/>
        <p:txBody>
          <a:bodyPr/>
          <a:lstStyle/>
          <a:p>
            <a:fld id="{287BCB9B-6597-48A4-BB99-414FB3810351}" type="slidenum">
              <a:rPr lang="en-US" smtClean="0"/>
              <a:pPr/>
              <a:t>69</a:t>
            </a:fld>
            <a:endParaRPr lang="en-US"/>
          </a:p>
        </p:txBody>
      </p:sp>
    </p:spTree>
    <p:extLst>
      <p:ext uri="{BB962C8B-B14F-4D97-AF65-F5344CB8AC3E}">
        <p14:creationId xmlns:p14="http://schemas.microsoft.com/office/powerpoint/2010/main" xmlns="" val="80947582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Changing </a:t>
            </a:r>
            <a:r>
              <a:rPr lang="en-US" b="1" dirty="0" smtClean="0"/>
              <a:t>Accounts…</a:t>
            </a:r>
            <a:endParaRPr lang="en-US" sz="2000" dirty="0" smtClean="0"/>
          </a:p>
        </p:txBody>
      </p:sp>
      <p:sp>
        <p:nvSpPr>
          <p:cNvPr id="3" name="Content Placeholder 2"/>
          <p:cNvSpPr>
            <a:spLocks noGrp="1"/>
          </p:cNvSpPr>
          <p:nvPr>
            <p:ph idx="1"/>
          </p:nvPr>
        </p:nvSpPr>
        <p:spPr/>
        <p:txBody>
          <a:bodyPr>
            <a:normAutofit fontScale="92500" lnSpcReduction="20000"/>
          </a:bodyPr>
          <a:lstStyle/>
          <a:p>
            <a:pPr lvl="0"/>
            <a:r>
              <a:rPr lang="en-US" dirty="0" smtClean="0"/>
              <a:t>The preferred way to get to root is to use </a:t>
            </a:r>
            <a:r>
              <a:rPr lang="en-US" dirty="0" err="1" smtClean="0"/>
              <a:t>su</a:t>
            </a:r>
            <a:r>
              <a:rPr lang="en-US" dirty="0" smtClean="0"/>
              <a:t> with the '-' option to get the proper environment</a:t>
            </a:r>
            <a:endParaRPr lang="en-US" sz="1600" dirty="0" smtClean="0"/>
          </a:p>
          <a:p>
            <a:r>
              <a:rPr lang="en-US" b="1" dirty="0" smtClean="0"/>
              <a:t>$ </a:t>
            </a:r>
            <a:r>
              <a:rPr lang="en-US" b="1" dirty="0" err="1" smtClean="0"/>
              <a:t>su</a:t>
            </a:r>
            <a:r>
              <a:rPr lang="en-US" b="1" dirty="0" smtClean="0"/>
              <a:t> -</a:t>
            </a:r>
            <a:endParaRPr lang="en-US" sz="1600" dirty="0" smtClean="0"/>
          </a:p>
          <a:p>
            <a:pPr lvl="0"/>
            <a:r>
              <a:rPr lang="en-US" dirty="0" smtClean="0"/>
              <a:t>The command '</a:t>
            </a:r>
            <a:r>
              <a:rPr lang="en-US" dirty="0" err="1" smtClean="0"/>
              <a:t>whoami</a:t>
            </a:r>
            <a:r>
              <a:rPr lang="en-US" dirty="0" smtClean="0"/>
              <a:t>" shows which account you are using</a:t>
            </a:r>
            <a:endParaRPr lang="en-US" sz="1600" dirty="0" smtClean="0"/>
          </a:p>
          <a:p>
            <a:r>
              <a:rPr lang="en-US" b="1" dirty="0" smtClean="0"/>
              <a:t>$ </a:t>
            </a:r>
            <a:r>
              <a:rPr lang="en-US" b="1" dirty="0" err="1" smtClean="0"/>
              <a:t>whoami</a:t>
            </a:r>
            <a:endParaRPr lang="en-US" sz="1600" dirty="0" smtClean="0"/>
          </a:p>
          <a:p>
            <a:pPr lvl="0"/>
            <a:r>
              <a:rPr lang="en-US" dirty="0" smtClean="0"/>
              <a:t>For more details, use the "id" command</a:t>
            </a:r>
            <a:endParaRPr lang="en-US" sz="1600" dirty="0" smtClean="0"/>
          </a:p>
          <a:p>
            <a:pPr lvl="0"/>
            <a:r>
              <a:rPr lang="en-US" dirty="0" err="1" smtClean="0"/>
              <a:t>Uid</a:t>
            </a:r>
            <a:r>
              <a:rPr lang="en-US" dirty="0" smtClean="0"/>
              <a:t> O accounts (</a:t>
            </a:r>
            <a:r>
              <a:rPr lang="en-US" dirty="0" err="1" smtClean="0"/>
              <a:t>superuser</a:t>
            </a:r>
            <a:r>
              <a:rPr lang="en-US" dirty="0" smtClean="0"/>
              <a:t>) can't directly telnet in by default</a:t>
            </a:r>
            <a:endParaRPr lang="en-US" sz="1600" dirty="0" smtClean="0"/>
          </a:p>
          <a:p>
            <a:pPr lvl="0"/>
            <a:r>
              <a:rPr lang="en-US" dirty="0" smtClean="0"/>
              <a:t>Instead, users login as non-</a:t>
            </a:r>
            <a:r>
              <a:rPr lang="en-US" dirty="0" err="1" smtClean="0"/>
              <a:t>uid</a:t>
            </a:r>
            <a:r>
              <a:rPr lang="en-US" dirty="0" smtClean="0"/>
              <a:t> O and then </a:t>
            </a:r>
            <a:r>
              <a:rPr lang="en-US" dirty="0" err="1" smtClean="0"/>
              <a:t>su</a:t>
            </a:r>
            <a:endParaRPr lang="en-US" sz="1400" dirty="0" smtClean="0"/>
          </a:p>
          <a:p>
            <a:pPr lvl="0"/>
            <a:endParaRPr lang="en-US" sz="1600" dirty="0" smtClean="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7</a:t>
            </a:fld>
            <a:endParaRPr lang="en-US"/>
          </a:p>
        </p:txBody>
      </p:sp>
    </p:spTree>
    <p:extLst>
      <p:ext uri="{BB962C8B-B14F-4D97-AF65-F5344CB8AC3E}">
        <p14:creationId xmlns:p14="http://schemas.microsoft.com/office/powerpoint/2010/main" xmlns="" val="2891045254"/>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Strings</a:t>
            </a:r>
            <a:endParaRPr lang="en-US" b="1" dirty="0"/>
          </a:p>
        </p:txBody>
      </p:sp>
      <p:sp>
        <p:nvSpPr>
          <p:cNvPr id="3" name="Content Placeholder 2"/>
          <p:cNvSpPr>
            <a:spLocks noGrp="1"/>
          </p:cNvSpPr>
          <p:nvPr>
            <p:ph idx="1"/>
          </p:nvPr>
        </p:nvSpPr>
        <p:spPr/>
        <p:txBody>
          <a:bodyPr>
            <a:normAutofit lnSpcReduction="10000"/>
          </a:bodyPr>
          <a:lstStyle/>
          <a:p>
            <a:r>
              <a:rPr lang="en-US" dirty="0"/>
              <a:t>The strings </a:t>
            </a:r>
            <a:r>
              <a:rPr lang="en-US" dirty="0" smtClean="0"/>
              <a:t>command </a:t>
            </a:r>
            <a:r>
              <a:rPr lang="en-US" dirty="0"/>
              <a:t>displays printable text from a </a:t>
            </a:r>
            <a:r>
              <a:rPr lang="en-US" dirty="0" smtClean="0"/>
              <a:t>file </a:t>
            </a:r>
          </a:p>
          <a:p>
            <a:r>
              <a:rPr lang="en-US" dirty="0"/>
              <a:t>Good for finding </a:t>
            </a:r>
            <a:r>
              <a:rPr lang="en-US" dirty="0" smtClean="0"/>
              <a:t>non-structured </a:t>
            </a:r>
            <a:r>
              <a:rPr lang="en-US" dirty="0"/>
              <a:t>data or data for which you </a:t>
            </a:r>
            <a:r>
              <a:rPr lang="en-US" dirty="0" smtClean="0"/>
              <a:t>don't know </a:t>
            </a:r>
            <a:r>
              <a:rPr lang="en-US" dirty="0"/>
              <a:t>the structure</a:t>
            </a:r>
          </a:p>
          <a:p>
            <a:pPr lvl="1"/>
            <a:r>
              <a:rPr lang="en-US" dirty="0" smtClean="0"/>
              <a:t>By </a:t>
            </a:r>
            <a:r>
              <a:rPr lang="en-US" dirty="0"/>
              <a:t>default, Linux strings c</a:t>
            </a:r>
            <a:r>
              <a:rPr lang="en-US" dirty="0" smtClean="0"/>
              <a:t>ommand looks </a:t>
            </a:r>
            <a:r>
              <a:rPr lang="en-US" dirty="0"/>
              <a:t>for ASCII strings o</a:t>
            </a:r>
            <a:r>
              <a:rPr lang="en-US" dirty="0" smtClean="0"/>
              <a:t>nly</a:t>
            </a:r>
            <a:r>
              <a:rPr lang="en-US" dirty="0"/>
              <a:t>... </a:t>
            </a:r>
            <a:endParaRPr lang="en-US" dirty="0" smtClean="0"/>
          </a:p>
          <a:p>
            <a:pPr lvl="1"/>
            <a:r>
              <a:rPr lang="en-US" dirty="0" smtClean="0"/>
              <a:t>Can </a:t>
            </a:r>
            <a:r>
              <a:rPr lang="en-US" dirty="0"/>
              <a:t>also be used to look for Unicode strings with the </a:t>
            </a:r>
            <a:r>
              <a:rPr lang="en-US" dirty="0" smtClean="0"/>
              <a:t> </a:t>
            </a:r>
            <a:r>
              <a:rPr lang="en-US" b="1" dirty="0" smtClean="0"/>
              <a:t>-e </a:t>
            </a:r>
            <a:r>
              <a:rPr lang="en-US" b="1" dirty="0"/>
              <a:t>b </a:t>
            </a:r>
            <a:r>
              <a:rPr lang="en-US" dirty="0" smtClean="0"/>
              <a:t>or </a:t>
            </a:r>
            <a:r>
              <a:rPr lang="en-US" b="1" dirty="0"/>
              <a:t>-e </a:t>
            </a:r>
            <a:r>
              <a:rPr lang="en-US" b="1" dirty="0" smtClean="0"/>
              <a:t>I</a:t>
            </a:r>
            <a:endParaRPr lang="en-US" b="1" dirty="0"/>
          </a:p>
          <a:p>
            <a:pPr marL="0" indent="0">
              <a:buNone/>
            </a:pPr>
            <a:r>
              <a:rPr lang="en-US" dirty="0" smtClean="0">
                <a:latin typeface="Courier New" pitchFamily="49" charset="0"/>
                <a:cs typeface="Courier New" pitchFamily="49" charset="0"/>
              </a:rPr>
              <a:t>#strings [</a:t>
            </a:r>
            <a:r>
              <a:rPr lang="en-US" dirty="0" err="1" smtClean="0">
                <a:latin typeface="Courier New" pitchFamily="49" charset="0"/>
                <a:cs typeface="Courier New" pitchFamily="49" charset="0"/>
              </a:rPr>
              <a:t>file_name</a:t>
            </a:r>
            <a:r>
              <a:rPr lang="en-US" dirty="0" smtClean="0">
                <a:latin typeface="Courier New" pitchFamily="49" charset="0"/>
                <a:cs typeface="Courier New" pitchFamily="49" charset="0"/>
              </a:rPr>
              <a:t>]</a:t>
            </a:r>
            <a:endParaRPr lang="en-US"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287BCB9B-6597-48A4-BB99-414FB3810351}" type="slidenum">
              <a:rPr lang="en-US" smtClean="0"/>
              <a:pPr/>
              <a:t>70</a:t>
            </a:fld>
            <a:endParaRPr lang="en-US"/>
          </a:p>
        </p:txBody>
      </p:sp>
    </p:spTree>
    <p:extLst>
      <p:ext uri="{BB962C8B-B14F-4D97-AF65-F5344CB8AC3E}">
        <p14:creationId xmlns:p14="http://schemas.microsoft.com/office/powerpoint/2010/main" xmlns="" val="115813897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Metagoofil</a:t>
            </a:r>
            <a:endParaRPr lang="en-US" dirty="0"/>
          </a:p>
        </p:txBody>
      </p:sp>
      <p:sp>
        <p:nvSpPr>
          <p:cNvPr id="3" name="Content Placeholder 2"/>
          <p:cNvSpPr>
            <a:spLocks noGrp="1"/>
          </p:cNvSpPr>
          <p:nvPr>
            <p:ph idx="1"/>
          </p:nvPr>
        </p:nvSpPr>
        <p:spPr/>
        <p:txBody>
          <a:bodyPr>
            <a:normAutofit/>
          </a:bodyPr>
          <a:lstStyle/>
          <a:p>
            <a:r>
              <a:rPr lang="en-US" dirty="0" err="1"/>
              <a:t>Metagoofil</a:t>
            </a:r>
            <a:r>
              <a:rPr lang="en-US" dirty="0"/>
              <a:t>, a powerful metadata gathering </a:t>
            </a:r>
            <a:r>
              <a:rPr lang="en-US" dirty="0" smtClean="0"/>
              <a:t>tool</a:t>
            </a:r>
          </a:p>
          <a:p>
            <a:r>
              <a:rPr lang="en-US" dirty="0"/>
              <a:t>can be used to automate search </a:t>
            </a:r>
            <a:r>
              <a:rPr lang="en-US" dirty="0" smtClean="0"/>
              <a:t>engine document </a:t>
            </a:r>
            <a:r>
              <a:rPr lang="en-US" dirty="0"/>
              <a:t>retrieval and </a:t>
            </a:r>
            <a:r>
              <a:rPr lang="en-US" dirty="0" smtClean="0"/>
              <a:t>analysis</a:t>
            </a:r>
          </a:p>
          <a:p>
            <a:r>
              <a:rPr lang="en-US" dirty="0" smtClean="0"/>
              <a:t>It provides MAC addresses</a:t>
            </a:r>
            <a:r>
              <a:rPr lang="en-US" dirty="0"/>
              <a:t>, username listings, and </a:t>
            </a:r>
            <a:r>
              <a:rPr lang="en-US" dirty="0" smtClean="0"/>
              <a:t>more</a:t>
            </a:r>
          </a:p>
          <a:p>
            <a:pPr marL="0" indent="0">
              <a:buNone/>
            </a:pPr>
            <a:r>
              <a:rPr lang="en-US" sz="2400" dirty="0">
                <a:latin typeface="Courier New" pitchFamily="49" charset="0"/>
                <a:cs typeface="Courier New" pitchFamily="49" charset="0"/>
              </a:rPr>
              <a:t># </a:t>
            </a:r>
            <a:r>
              <a:rPr lang="en-US" sz="2400" dirty="0" smtClean="0">
                <a:latin typeface="Courier New" pitchFamily="49" charset="0"/>
                <a:cs typeface="Courier New" pitchFamily="49" charset="0"/>
              </a:rPr>
              <a:t>cd/</a:t>
            </a:r>
            <a:r>
              <a:rPr lang="en-US" sz="2400" dirty="0" err="1" smtClean="0">
                <a:latin typeface="Courier New" pitchFamily="49" charset="0"/>
                <a:cs typeface="Courier New" pitchFamily="49" charset="0"/>
              </a:rPr>
              <a:t>pentest</a:t>
            </a:r>
            <a:r>
              <a:rPr lang="en-US" sz="2400" dirty="0" smtClean="0">
                <a:latin typeface="Courier New" pitchFamily="49" charset="0"/>
                <a:cs typeface="Courier New" pitchFamily="49" charset="0"/>
              </a:rPr>
              <a:t>/enumeration/</a:t>
            </a:r>
            <a:r>
              <a:rPr lang="en-US" sz="2400" dirty="0" err="1" smtClean="0">
                <a:latin typeface="Courier New" pitchFamily="49" charset="0"/>
                <a:cs typeface="Courier New" pitchFamily="49" charset="0"/>
              </a:rPr>
              <a:t>google</a:t>
            </a:r>
            <a:r>
              <a:rPr lang="en-US" sz="2400" dirty="0" smtClean="0">
                <a:latin typeface="Courier New" pitchFamily="49" charset="0"/>
                <a:cs typeface="Courier New" pitchFamily="49" charset="0"/>
              </a:rPr>
              <a:t>/</a:t>
            </a:r>
            <a:r>
              <a:rPr lang="en-US" sz="2400" dirty="0" err="1" smtClean="0">
                <a:latin typeface="Courier New" pitchFamily="49" charset="0"/>
                <a:cs typeface="Courier New" pitchFamily="49" charset="0"/>
              </a:rPr>
              <a:t>metagoofil</a:t>
            </a:r>
            <a:endParaRPr lang="en-US" sz="2400" dirty="0" smtClean="0">
              <a:latin typeface="Courier New" pitchFamily="49" charset="0"/>
              <a:cs typeface="Courier New" pitchFamily="49" charset="0"/>
            </a:endParaRPr>
          </a:p>
          <a:p>
            <a:pPr marL="0" indent="0">
              <a:buNone/>
            </a:pPr>
            <a:r>
              <a:rPr lang="en-US" sz="2400" dirty="0">
                <a:latin typeface="Courier New" pitchFamily="49" charset="0"/>
                <a:cs typeface="Courier New" pitchFamily="49" charset="0"/>
              </a:rPr>
              <a:t># </a:t>
            </a:r>
            <a:r>
              <a:rPr lang="en-US" sz="2400" dirty="0" smtClean="0">
                <a:latin typeface="Courier New" pitchFamily="49" charset="0"/>
                <a:cs typeface="Courier New" pitchFamily="49" charset="0"/>
              </a:rPr>
              <a:t>./metagoofil.py </a:t>
            </a:r>
            <a:r>
              <a:rPr lang="en-US" sz="2400" dirty="0">
                <a:latin typeface="Courier New" pitchFamily="49" charset="0"/>
                <a:cs typeface="Courier New" pitchFamily="49" charset="0"/>
              </a:rPr>
              <a:t>-d example.com -t </a:t>
            </a:r>
            <a:r>
              <a:rPr lang="en-US" sz="2400" dirty="0" err="1">
                <a:latin typeface="Courier New" pitchFamily="49" charset="0"/>
                <a:cs typeface="Courier New" pitchFamily="49" charset="0"/>
              </a:rPr>
              <a:t>doc,pdf</a:t>
            </a:r>
            <a:r>
              <a:rPr lang="en-US" sz="2400" dirty="0">
                <a:latin typeface="Courier New" pitchFamily="49" charset="0"/>
                <a:cs typeface="Courier New" pitchFamily="49" charset="0"/>
              </a:rPr>
              <a:t> -l 200 -n 50 –o </a:t>
            </a:r>
            <a:r>
              <a:rPr lang="en-US" sz="2400" dirty="0" err="1">
                <a:latin typeface="Courier New" pitchFamily="49" charset="0"/>
                <a:cs typeface="Courier New" pitchFamily="49" charset="0"/>
              </a:rPr>
              <a:t>examplefiles</a:t>
            </a:r>
            <a:r>
              <a:rPr lang="en-US" sz="2400" dirty="0">
                <a:latin typeface="Courier New" pitchFamily="49" charset="0"/>
                <a:cs typeface="Courier New" pitchFamily="49" charset="0"/>
              </a:rPr>
              <a:t> -f results.html</a:t>
            </a:r>
          </a:p>
        </p:txBody>
      </p:sp>
      <p:sp>
        <p:nvSpPr>
          <p:cNvPr id="4" name="Slide Number Placeholder 3"/>
          <p:cNvSpPr>
            <a:spLocks noGrp="1"/>
          </p:cNvSpPr>
          <p:nvPr>
            <p:ph type="sldNum" sz="quarter" idx="12"/>
          </p:nvPr>
        </p:nvSpPr>
        <p:spPr/>
        <p:txBody>
          <a:bodyPr/>
          <a:lstStyle/>
          <a:p>
            <a:fld id="{287BCB9B-6597-48A4-BB99-414FB3810351}" type="slidenum">
              <a:rPr lang="en-US" smtClean="0"/>
              <a:pPr/>
              <a:t>71</a:t>
            </a:fld>
            <a:endParaRPr lang="en-US"/>
          </a:p>
        </p:txBody>
      </p:sp>
    </p:spTree>
    <p:extLst>
      <p:ext uri="{BB962C8B-B14F-4D97-AF65-F5344CB8AC3E}">
        <p14:creationId xmlns:p14="http://schemas.microsoft.com/office/powerpoint/2010/main" xmlns="" val="626324013"/>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Finishing the </a:t>
            </a:r>
            <a:r>
              <a:rPr lang="en-US" b="1" dirty="0" smtClean="0"/>
              <a:t>Recon </a:t>
            </a:r>
            <a:r>
              <a:rPr lang="en-US" b="1" dirty="0"/>
              <a:t>Phase</a:t>
            </a:r>
          </a:p>
        </p:txBody>
      </p:sp>
      <p:sp>
        <p:nvSpPr>
          <p:cNvPr id="3" name="Content Placeholder 2"/>
          <p:cNvSpPr>
            <a:spLocks noGrp="1"/>
          </p:cNvSpPr>
          <p:nvPr>
            <p:ph idx="1"/>
          </p:nvPr>
        </p:nvSpPr>
        <p:spPr/>
        <p:txBody>
          <a:bodyPr>
            <a:normAutofit fontScale="92500" lnSpcReduction="10000"/>
          </a:bodyPr>
          <a:lstStyle/>
          <a:p>
            <a:r>
              <a:rPr lang="en-US" dirty="0"/>
              <a:t>Throughout the </a:t>
            </a:r>
            <a:r>
              <a:rPr lang="en-US" dirty="0" smtClean="0"/>
              <a:t>recon phase</a:t>
            </a:r>
            <a:r>
              <a:rPr lang="en-US" dirty="0"/>
              <a:t>, a penetration tester </a:t>
            </a:r>
            <a:r>
              <a:rPr lang="en-US" dirty="0" smtClean="0"/>
              <a:t>should update </a:t>
            </a:r>
            <a:r>
              <a:rPr lang="en-US" dirty="0"/>
              <a:t>the target </a:t>
            </a:r>
            <a:r>
              <a:rPr lang="en-US" dirty="0" smtClean="0"/>
              <a:t>inventory worksheet, </a:t>
            </a:r>
            <a:r>
              <a:rPr lang="en-US" dirty="0"/>
              <a:t>as well as </a:t>
            </a:r>
            <a:r>
              <a:rPr lang="en-US" dirty="0" smtClean="0"/>
              <a:t>take detailed notes </a:t>
            </a:r>
            <a:r>
              <a:rPr lang="en-US" dirty="0"/>
              <a:t>of useful </a:t>
            </a:r>
            <a:r>
              <a:rPr lang="en-US" dirty="0" smtClean="0"/>
              <a:t>information </a:t>
            </a:r>
            <a:r>
              <a:rPr lang="en-US" dirty="0"/>
              <a:t>about </a:t>
            </a:r>
            <a:r>
              <a:rPr lang="en-US" dirty="0" smtClean="0"/>
              <a:t>potential vulnerabilities</a:t>
            </a:r>
            <a:endParaRPr lang="en-US" dirty="0"/>
          </a:p>
          <a:p>
            <a:r>
              <a:rPr lang="en-US" dirty="0"/>
              <a:t>At the end o</a:t>
            </a:r>
            <a:r>
              <a:rPr lang="en-US" dirty="0" smtClean="0"/>
              <a:t>f </a:t>
            </a:r>
            <a:r>
              <a:rPr lang="en-US" dirty="0"/>
              <a:t>the </a:t>
            </a:r>
            <a:r>
              <a:rPr lang="en-US" dirty="0" smtClean="0"/>
              <a:t>recon </a:t>
            </a:r>
            <a:r>
              <a:rPr lang="en-US" dirty="0"/>
              <a:t>phase, a penetration tester </a:t>
            </a:r>
            <a:r>
              <a:rPr lang="en-US" dirty="0" smtClean="0"/>
              <a:t>should have </a:t>
            </a:r>
            <a:r>
              <a:rPr lang="en-US" dirty="0"/>
              <a:t>a target inventory list </a:t>
            </a:r>
            <a:endParaRPr lang="en-US" dirty="0" smtClean="0"/>
          </a:p>
          <a:p>
            <a:r>
              <a:rPr lang="en-US" dirty="0" smtClean="0"/>
              <a:t>Possibly </a:t>
            </a:r>
            <a:r>
              <a:rPr lang="en-US" dirty="0"/>
              <a:t>i</a:t>
            </a:r>
            <a:r>
              <a:rPr lang="en-US" dirty="0" smtClean="0"/>
              <a:t>ncluding  syst</a:t>
            </a:r>
            <a:r>
              <a:rPr lang="en-US" dirty="0"/>
              <a:t>e</a:t>
            </a:r>
            <a:r>
              <a:rPr lang="en-US" dirty="0" smtClean="0"/>
              <a:t>m names</a:t>
            </a:r>
            <a:r>
              <a:rPr lang="en-US" dirty="0"/>
              <a:t>, IP addresses, users </a:t>
            </a:r>
            <a:r>
              <a:rPr lang="en-US" dirty="0" smtClean="0"/>
              <a:t>associated  with </a:t>
            </a:r>
            <a:r>
              <a:rPr lang="en-US" dirty="0"/>
              <a:t>the target </a:t>
            </a:r>
            <a:r>
              <a:rPr lang="en-US" dirty="0" smtClean="0"/>
              <a:t>organization, </a:t>
            </a:r>
            <a:r>
              <a:rPr lang="en-US" dirty="0"/>
              <a:t>lists of </a:t>
            </a:r>
            <a:r>
              <a:rPr lang="en-US" dirty="0" smtClean="0"/>
              <a:t>software </a:t>
            </a:r>
            <a:r>
              <a:rPr lang="en-US" dirty="0"/>
              <a:t>in use at the target</a:t>
            </a:r>
            <a:r>
              <a:rPr lang="en-US" dirty="0" smtClean="0"/>
              <a:t>, and </a:t>
            </a:r>
            <a:r>
              <a:rPr lang="en-US" dirty="0"/>
              <a:t>perhaps </a:t>
            </a:r>
            <a:r>
              <a:rPr lang="en-US" dirty="0" smtClean="0"/>
              <a:t>even vulnerabilities discovered through </a:t>
            </a:r>
            <a:r>
              <a:rPr lang="en-US" dirty="0"/>
              <a:t>searches</a:t>
            </a:r>
          </a:p>
        </p:txBody>
      </p:sp>
      <p:sp>
        <p:nvSpPr>
          <p:cNvPr id="4" name="Slide Number Placeholder 3"/>
          <p:cNvSpPr>
            <a:spLocks noGrp="1"/>
          </p:cNvSpPr>
          <p:nvPr>
            <p:ph type="sldNum" sz="quarter" idx="12"/>
          </p:nvPr>
        </p:nvSpPr>
        <p:spPr/>
        <p:txBody>
          <a:bodyPr/>
          <a:lstStyle/>
          <a:p>
            <a:fld id="{287BCB9B-6597-48A4-BB99-414FB3810351}" type="slidenum">
              <a:rPr lang="en-US" smtClean="0"/>
              <a:pPr/>
              <a:t>72</a:t>
            </a:fld>
            <a:endParaRPr lang="en-US"/>
          </a:p>
        </p:txBody>
      </p:sp>
    </p:spTree>
    <p:extLst>
      <p:ext uri="{BB962C8B-B14F-4D97-AF65-F5344CB8AC3E}">
        <p14:creationId xmlns:p14="http://schemas.microsoft.com/office/powerpoint/2010/main" xmlns="" val="3386197416"/>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Recon Exercise</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73</a:t>
            </a:fld>
            <a:endParaRPr lang="en-US"/>
          </a:p>
        </p:txBody>
      </p:sp>
    </p:spTree>
    <p:extLst>
      <p:ext uri="{BB962C8B-B14F-4D97-AF65-F5344CB8AC3E}">
        <p14:creationId xmlns:p14="http://schemas.microsoft.com/office/powerpoint/2010/main" xmlns="" val="317779729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Key Pen Testing Terms</a:t>
            </a:r>
            <a:endParaRPr lang="en-US" dirty="0"/>
          </a:p>
        </p:txBody>
      </p:sp>
      <p:sp>
        <p:nvSpPr>
          <p:cNvPr id="3" name="Content Placeholder 2"/>
          <p:cNvSpPr>
            <a:spLocks noGrp="1"/>
          </p:cNvSpPr>
          <p:nvPr>
            <p:ph idx="1"/>
          </p:nvPr>
        </p:nvSpPr>
        <p:spPr/>
        <p:txBody>
          <a:bodyPr>
            <a:normAutofit/>
          </a:bodyPr>
          <a:lstStyle/>
          <a:p>
            <a:r>
              <a:rPr lang="en-US" b="1" dirty="0" smtClean="0"/>
              <a:t>Linux File System Structure</a:t>
            </a:r>
            <a:endParaRPr lang="en-US" dirty="0" smtClean="0"/>
          </a:p>
          <a:p>
            <a:pPr lvl="0"/>
            <a:r>
              <a:rPr lang="en-US" dirty="0" smtClean="0"/>
              <a:t>The top of the file system is called /</a:t>
            </a:r>
          </a:p>
          <a:p>
            <a:pPr lvl="0"/>
            <a:r>
              <a:rPr lang="en-US" dirty="0" smtClean="0"/>
              <a:t>A bunch of things are </a:t>
            </a:r>
            <a:r>
              <a:rPr lang="en-US" smtClean="0"/>
              <a:t>under </a:t>
            </a:r>
            <a:r>
              <a:rPr lang="en-US" smtClean="0"/>
              <a:t>slash</a:t>
            </a:r>
          </a:p>
          <a:p>
            <a:pPr lvl="0"/>
            <a:endParaRPr lang="en-US" dirty="0" smtClean="0"/>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8</a:t>
            </a:fld>
            <a:endParaRPr lang="en-US"/>
          </a:p>
        </p:txBody>
      </p:sp>
    </p:spTree>
    <p:extLst>
      <p:ext uri="{BB962C8B-B14F-4D97-AF65-F5344CB8AC3E}">
        <p14:creationId xmlns:p14="http://schemas.microsoft.com/office/powerpoint/2010/main" xmlns="" val="2818522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Key Pen Testing Terms…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Vulnerability</a:t>
            </a:r>
            <a:endParaRPr lang="en-US" dirty="0" smtClean="0"/>
          </a:p>
          <a:p>
            <a:r>
              <a:rPr lang="en-US" dirty="0" smtClean="0"/>
              <a:t>Vulnerability is some flaw in our environment that a malicious attacker could use to cause damage in your organization. </a:t>
            </a:r>
          </a:p>
          <a:p>
            <a:r>
              <a:rPr lang="en-US" dirty="0" smtClean="0"/>
              <a:t>Vulnerabilities could exist in numerous areas in our environments, including our system design, business operations, installed software, and network configurations.</a:t>
            </a:r>
          </a:p>
          <a:p>
            <a:pPr>
              <a:buNone/>
            </a:pPr>
            <a:endParaRPr lang="en-US" b="1" dirty="0" smtClean="0"/>
          </a:p>
          <a:p>
            <a:pPr>
              <a:buNone/>
            </a:pPr>
            <a:r>
              <a:rPr lang="en-US" b="1" dirty="0" smtClean="0"/>
              <a:t>Risk</a:t>
            </a:r>
            <a:endParaRPr lang="en-US" dirty="0" smtClean="0"/>
          </a:p>
          <a:p>
            <a:r>
              <a:rPr lang="en-US" dirty="0" smtClean="0"/>
              <a:t>Risk is where threat and vulnerability overlap.</a:t>
            </a:r>
          </a:p>
          <a:p>
            <a:r>
              <a:rPr lang="en-US" dirty="0" smtClean="0"/>
              <a:t>That is, we get a risk when our systems have a vulnerability that a given threat can attack.</a:t>
            </a:r>
          </a:p>
          <a:p>
            <a:pPr>
              <a:buNone/>
            </a:pPr>
            <a:r>
              <a:rPr lang="en-US" dirty="0" smtClean="0"/>
              <a:t> </a:t>
            </a:r>
          </a:p>
          <a:p>
            <a:pPr lvl="0"/>
            <a:endParaRPr lang="en-US" dirty="0" smtClean="0"/>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9</a:t>
            </a:fld>
            <a:endParaRPr lang="en-US" dirty="0"/>
          </a:p>
        </p:txBody>
      </p:sp>
      <p:pic>
        <p:nvPicPr>
          <p:cNvPr id="6" name="Picture 5"/>
          <p:cNvPicPr/>
          <p:nvPr/>
        </p:nvPicPr>
        <p:blipFill>
          <a:blip r:embed="rId2" cstate="print"/>
          <a:stretch>
            <a:fillRect/>
          </a:stretch>
        </p:blipFill>
        <p:spPr>
          <a:xfrm>
            <a:off x="5715000" y="4724400"/>
            <a:ext cx="2466975" cy="1847850"/>
          </a:xfrm>
          <a:prstGeom prst="rect">
            <a:avLst/>
          </a:prstGeom>
        </p:spPr>
      </p:pic>
      <p:pic>
        <p:nvPicPr>
          <p:cNvPr id="52226" name="Picture 2" descr="Image result for risk vulnerability threat"/>
          <p:cNvPicPr>
            <a:picLocks noChangeAspect="1" noChangeArrowheads="1"/>
          </p:cNvPicPr>
          <p:nvPr/>
        </p:nvPicPr>
        <p:blipFill>
          <a:blip r:embed="rId3" cstate="print"/>
          <a:srcRect/>
          <a:stretch>
            <a:fillRect/>
          </a:stretch>
        </p:blipFill>
        <p:spPr bwMode="auto">
          <a:xfrm>
            <a:off x="152400" y="5334000"/>
            <a:ext cx="2343150" cy="1952625"/>
          </a:xfrm>
          <a:prstGeom prst="rect">
            <a:avLst/>
          </a:prstGeom>
          <a:noFill/>
        </p:spPr>
      </p:pic>
    </p:spTree>
    <p:extLst>
      <p:ext uri="{BB962C8B-B14F-4D97-AF65-F5344CB8AC3E}">
        <p14:creationId xmlns:p14="http://schemas.microsoft.com/office/powerpoint/2010/main" xmlns="" val="2818522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2009</TotalTime>
  <Words>4527</Words>
  <Application>Microsoft Office PowerPoint</Application>
  <PresentationFormat>On-screen Show (4:3)</PresentationFormat>
  <Paragraphs>595</Paragraphs>
  <Slides>73</Slides>
  <Notes>8</Notes>
  <HiddenSlides>0</HiddenSlides>
  <MMClips>0</MMClips>
  <ScaleCrop>false</ScaleCrop>
  <HeadingPairs>
    <vt:vector size="4" baseType="variant">
      <vt:variant>
        <vt:lpstr>Theme</vt:lpstr>
      </vt:variant>
      <vt:variant>
        <vt:i4>1</vt:i4>
      </vt:variant>
      <vt:variant>
        <vt:lpstr>Slide Titles</vt:lpstr>
      </vt:variant>
      <vt:variant>
        <vt:i4>73</vt:i4>
      </vt:variant>
    </vt:vector>
  </HeadingPairs>
  <TitlesOfParts>
    <vt:vector size="74" baseType="lpstr">
      <vt:lpstr>Office Theme</vt:lpstr>
      <vt:lpstr>        LINUX TO INTRO APPENDIX:        </vt:lpstr>
      <vt:lpstr>Intro to Linux for Hacker's Workshop</vt:lpstr>
      <vt:lpstr>Intro to Linux Topics</vt:lpstr>
      <vt:lpstr>Logging in as Root vs. Non-Root</vt:lpstr>
      <vt:lpstr>Changing Passwords (passwd)</vt:lpstr>
      <vt:lpstr>Changing Accounts</vt:lpstr>
      <vt:lpstr>Changing Accounts…</vt:lpstr>
      <vt:lpstr>Key Pen Testing Terms</vt:lpstr>
      <vt:lpstr>Key Pen Testing Terms…</vt:lpstr>
      <vt:lpstr>Key Pen Testing Terms…</vt:lpstr>
      <vt:lpstr>Key Pen Testing Terms…</vt:lpstr>
      <vt:lpstr> Types of Attack </vt:lpstr>
      <vt:lpstr> Types of Attack … </vt:lpstr>
      <vt:lpstr> Types of Attack … </vt:lpstr>
      <vt:lpstr>Security Assessments, Vulnerability Assessments vs. Penetration Testing</vt:lpstr>
      <vt:lpstr>Ethical Hacking Definition</vt:lpstr>
      <vt:lpstr>Penetration Testing</vt:lpstr>
      <vt:lpstr>Security Assessments</vt:lpstr>
      <vt:lpstr>Security Audits </vt:lpstr>
      <vt:lpstr>Why Penetration Testing?</vt:lpstr>
      <vt:lpstr>Addressing Discovered Vulnerabilities</vt:lpstr>
      <vt:lpstr>Types of Penetration Tests</vt:lpstr>
      <vt:lpstr>Types of Penetration Tests…</vt:lpstr>
      <vt:lpstr>Types of Penetration Tests…</vt:lpstr>
      <vt:lpstr>Types of Penetration Tests…</vt:lpstr>
      <vt:lpstr>Types of Penetration Tests…</vt:lpstr>
      <vt:lpstr>Types of Penetration Tests…</vt:lpstr>
      <vt:lpstr>The Phases of an Attack</vt:lpstr>
      <vt:lpstr>Limitations of Penetration Testing</vt:lpstr>
      <vt:lpstr>Limitations of Penetration Testing</vt:lpstr>
      <vt:lpstr>Other Approaches to Find Security Vulnerabilities</vt:lpstr>
      <vt:lpstr>The Benefits of other Approaches</vt:lpstr>
      <vt:lpstr>The Benefits of other Approaches…</vt:lpstr>
      <vt:lpstr>Vulnerability Research Sources</vt:lpstr>
      <vt:lpstr>Planning, Scoping and Recon</vt:lpstr>
      <vt:lpstr>Planning, Scoping and Recon…</vt:lpstr>
      <vt:lpstr>Planning, Scoping and Recon…</vt:lpstr>
      <vt:lpstr>Rules of Engagement</vt:lpstr>
      <vt:lpstr>Rules of Engagement…</vt:lpstr>
      <vt:lpstr>Rules of Engagement…</vt:lpstr>
      <vt:lpstr>Rules of Engagement…</vt:lpstr>
      <vt:lpstr>Announced vs. Unannounced</vt:lpstr>
      <vt:lpstr>Announced vs. Unannounced…</vt:lpstr>
      <vt:lpstr>Black Box vs. Crystal Box Testing</vt:lpstr>
      <vt:lpstr>Black Box vs. Crystal Box Testing…</vt:lpstr>
      <vt:lpstr>Finalizing Pen Test Planning</vt:lpstr>
      <vt:lpstr>Scoping –what are the concerns?</vt:lpstr>
      <vt:lpstr>Scoping</vt:lpstr>
      <vt:lpstr>Scoping…</vt:lpstr>
      <vt:lpstr>Scoping…</vt:lpstr>
      <vt:lpstr>Scoping…</vt:lpstr>
      <vt:lpstr>Scoping…</vt:lpstr>
      <vt:lpstr>Testing Client-Side Systems</vt:lpstr>
      <vt:lpstr>Social Engineering Tests or Not?</vt:lpstr>
      <vt:lpstr>Denial of Service</vt:lpstr>
      <vt:lpstr>“Dangerous” Exploits</vt:lpstr>
      <vt:lpstr>Exercise: Scoping and Rules of Engagement </vt:lpstr>
      <vt:lpstr>Exercise: Scoping and Rules of Engagement </vt:lpstr>
      <vt:lpstr>Exercise: Scoping and Rules of Engagement </vt:lpstr>
      <vt:lpstr>Exercise Debrief</vt:lpstr>
      <vt:lpstr>RECON……</vt:lpstr>
      <vt:lpstr>Always Create a Report</vt:lpstr>
      <vt:lpstr>Always Create a Report…</vt:lpstr>
      <vt:lpstr>Recommended Report Format</vt:lpstr>
      <vt:lpstr>Other web-based whois sources</vt:lpstr>
      <vt:lpstr>HOST Command</vt:lpstr>
      <vt:lpstr>Maltego far Pen Testers</vt:lpstr>
      <vt:lpstr>Metadata collection</vt:lpstr>
      <vt:lpstr>exiftool</vt:lpstr>
      <vt:lpstr>Strings</vt:lpstr>
      <vt:lpstr>Metagoofil</vt:lpstr>
      <vt:lpstr>Finishing the Recon Phase</vt:lpstr>
      <vt:lpstr>Recon Exercise</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RECONNAISSANCE</dc:title>
  <dc:creator>ismail - [2010]</dc:creator>
  <cp:lastModifiedBy>exam</cp:lastModifiedBy>
  <cp:revision>150</cp:revision>
  <dcterms:created xsi:type="dcterms:W3CDTF">2014-03-09T23:21:08Z</dcterms:created>
  <dcterms:modified xsi:type="dcterms:W3CDTF">2015-07-15T10:30:46Z</dcterms:modified>
</cp:coreProperties>
</file>