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80" r:id="rId2"/>
    <p:sldMasterId id="2147483726" r:id="rId3"/>
  </p:sldMasterIdLst>
  <p:notesMasterIdLst>
    <p:notesMasterId r:id="rId119"/>
  </p:notesMasterIdLst>
  <p:handoutMasterIdLst>
    <p:handoutMasterId r:id="rId120"/>
  </p:handoutMasterIdLst>
  <p:sldIdLst>
    <p:sldId id="635" r:id="rId4"/>
    <p:sldId id="636" r:id="rId5"/>
    <p:sldId id="637" r:id="rId6"/>
    <p:sldId id="638" r:id="rId7"/>
    <p:sldId id="639" r:id="rId8"/>
    <p:sldId id="640" r:id="rId9"/>
    <p:sldId id="641" r:id="rId10"/>
    <p:sldId id="642" r:id="rId11"/>
    <p:sldId id="643" r:id="rId12"/>
    <p:sldId id="644" r:id="rId13"/>
    <p:sldId id="645" r:id="rId14"/>
    <p:sldId id="646" r:id="rId15"/>
    <p:sldId id="647" r:id="rId16"/>
    <p:sldId id="648" r:id="rId17"/>
    <p:sldId id="649" r:id="rId18"/>
    <p:sldId id="650" r:id="rId19"/>
    <p:sldId id="651" r:id="rId20"/>
    <p:sldId id="652" r:id="rId21"/>
    <p:sldId id="653" r:id="rId22"/>
    <p:sldId id="654" r:id="rId23"/>
    <p:sldId id="655" r:id="rId24"/>
    <p:sldId id="656" r:id="rId25"/>
    <p:sldId id="657" r:id="rId26"/>
    <p:sldId id="500" r:id="rId27"/>
    <p:sldId id="325" r:id="rId28"/>
    <p:sldId id="402" r:id="rId29"/>
    <p:sldId id="379" r:id="rId30"/>
    <p:sldId id="450" r:id="rId31"/>
    <p:sldId id="380" r:id="rId32"/>
    <p:sldId id="381" r:id="rId33"/>
    <p:sldId id="382" r:id="rId34"/>
    <p:sldId id="291" r:id="rId35"/>
    <p:sldId id="327" r:id="rId36"/>
    <p:sldId id="413" r:id="rId37"/>
    <p:sldId id="326" r:id="rId38"/>
    <p:sldId id="260" r:id="rId39"/>
    <p:sldId id="261" r:id="rId40"/>
    <p:sldId id="659" r:id="rId41"/>
    <p:sldId id="262" r:id="rId42"/>
    <p:sldId id="277" r:id="rId43"/>
    <p:sldId id="505" r:id="rId44"/>
    <p:sldId id="452" r:id="rId45"/>
    <p:sldId id="329" r:id="rId46"/>
    <p:sldId id="263" r:id="rId47"/>
    <p:sldId id="264" r:id="rId48"/>
    <p:sldId id="331" r:id="rId49"/>
    <p:sldId id="267" r:id="rId50"/>
    <p:sldId id="269" r:id="rId51"/>
    <p:sldId id="332" r:id="rId52"/>
    <p:sldId id="333" r:id="rId53"/>
    <p:sldId id="268" r:id="rId54"/>
    <p:sldId id="270" r:id="rId55"/>
    <p:sldId id="271" r:id="rId56"/>
    <p:sldId id="334" r:id="rId57"/>
    <p:sldId id="456" r:id="rId58"/>
    <p:sldId id="399" r:id="rId59"/>
    <p:sldId id="400" r:id="rId60"/>
    <p:sldId id="401" r:id="rId61"/>
    <p:sldId id="457" r:id="rId62"/>
    <p:sldId id="281" r:id="rId63"/>
    <p:sldId id="282" r:id="rId64"/>
    <p:sldId id="283" r:id="rId65"/>
    <p:sldId id="338" r:id="rId66"/>
    <p:sldId id="284" r:id="rId67"/>
    <p:sldId id="294" r:id="rId68"/>
    <p:sldId id="285" r:id="rId69"/>
    <p:sldId id="286" r:id="rId70"/>
    <p:sldId id="289" r:id="rId71"/>
    <p:sldId id="290" r:id="rId72"/>
    <p:sldId id="339" r:id="rId73"/>
    <p:sldId id="458" r:id="rId74"/>
    <p:sldId id="296" r:id="rId75"/>
    <p:sldId id="297" r:id="rId76"/>
    <p:sldId id="389" r:id="rId77"/>
    <p:sldId id="298" r:id="rId78"/>
    <p:sldId id="405" r:id="rId79"/>
    <p:sldId id="406" r:id="rId80"/>
    <p:sldId id="390" r:id="rId81"/>
    <p:sldId id="391" r:id="rId82"/>
    <p:sldId id="302" r:id="rId83"/>
    <p:sldId id="303" r:id="rId84"/>
    <p:sldId id="304" r:id="rId85"/>
    <p:sldId id="305" r:id="rId86"/>
    <p:sldId id="407" r:id="rId87"/>
    <p:sldId id="506" r:id="rId88"/>
    <p:sldId id="475" r:id="rId89"/>
    <p:sldId id="498" r:id="rId90"/>
    <p:sldId id="508" r:id="rId91"/>
    <p:sldId id="496" r:id="rId92"/>
    <p:sldId id="497" r:id="rId93"/>
    <p:sldId id="499" r:id="rId94"/>
    <p:sldId id="502" r:id="rId95"/>
    <p:sldId id="478" r:id="rId96"/>
    <p:sldId id="479" r:id="rId97"/>
    <p:sldId id="503" r:id="rId98"/>
    <p:sldId id="504" r:id="rId99"/>
    <p:sldId id="509" r:id="rId100"/>
    <p:sldId id="510" r:id="rId101"/>
    <p:sldId id="511" r:id="rId102"/>
    <p:sldId id="512" r:id="rId103"/>
    <p:sldId id="513" r:id="rId104"/>
    <p:sldId id="515" r:id="rId105"/>
    <p:sldId id="516" r:id="rId106"/>
    <p:sldId id="518" r:id="rId107"/>
    <p:sldId id="519" r:id="rId108"/>
    <p:sldId id="520" r:id="rId109"/>
    <p:sldId id="522" r:id="rId110"/>
    <p:sldId id="526" r:id="rId111"/>
    <p:sldId id="536" r:id="rId112"/>
    <p:sldId id="537" r:id="rId113"/>
    <p:sldId id="538" r:id="rId114"/>
    <p:sldId id="539" r:id="rId115"/>
    <p:sldId id="543" r:id="rId116"/>
    <p:sldId id="553" r:id="rId117"/>
    <p:sldId id="554" r:id="rId118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86"/>
  </p:normalViewPr>
  <p:slideViewPr>
    <p:cSldViewPr snapToGrid="0">
      <p:cViewPr varScale="1">
        <p:scale>
          <a:sx n="90" d="100"/>
          <a:sy n="90" d="100"/>
        </p:scale>
        <p:origin x="1608" y="19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113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slide" Target="slides/slide15.xml"/><Relationship Id="rId19" Type="http://schemas.openxmlformats.org/officeDocument/2006/relationships/slide" Target="slides/slide16.xml"/><Relationship Id="rId60" Type="http://schemas.openxmlformats.org/officeDocument/2006/relationships/slide" Target="slides/slide57.xml"/><Relationship Id="rId61" Type="http://schemas.openxmlformats.org/officeDocument/2006/relationships/slide" Target="slides/slide58.xml"/><Relationship Id="rId62" Type="http://schemas.openxmlformats.org/officeDocument/2006/relationships/slide" Target="slides/slide59.xml"/><Relationship Id="rId63" Type="http://schemas.openxmlformats.org/officeDocument/2006/relationships/slide" Target="slides/slide60.xml"/><Relationship Id="rId64" Type="http://schemas.openxmlformats.org/officeDocument/2006/relationships/slide" Target="slides/slide61.xml"/><Relationship Id="rId65" Type="http://schemas.openxmlformats.org/officeDocument/2006/relationships/slide" Target="slides/slide62.xml"/><Relationship Id="rId66" Type="http://schemas.openxmlformats.org/officeDocument/2006/relationships/slide" Target="slides/slide63.xml"/><Relationship Id="rId67" Type="http://schemas.openxmlformats.org/officeDocument/2006/relationships/slide" Target="slides/slide64.xml"/><Relationship Id="rId68" Type="http://schemas.openxmlformats.org/officeDocument/2006/relationships/slide" Target="slides/slide65.xml"/><Relationship Id="rId69" Type="http://schemas.openxmlformats.org/officeDocument/2006/relationships/slide" Target="slides/slide66.xml"/><Relationship Id="rId120" Type="http://schemas.openxmlformats.org/officeDocument/2006/relationships/handoutMaster" Target="handoutMasters/handoutMaster1.xml"/><Relationship Id="rId121" Type="http://schemas.openxmlformats.org/officeDocument/2006/relationships/presProps" Target="presProps.xml"/><Relationship Id="rId122" Type="http://schemas.openxmlformats.org/officeDocument/2006/relationships/viewProps" Target="viewProps.xml"/><Relationship Id="rId123" Type="http://schemas.openxmlformats.org/officeDocument/2006/relationships/theme" Target="theme/theme1.xml"/><Relationship Id="rId124" Type="http://schemas.openxmlformats.org/officeDocument/2006/relationships/tableStyles" Target="tableStyles.xml"/><Relationship Id="rId40" Type="http://schemas.openxmlformats.org/officeDocument/2006/relationships/slide" Target="slides/slide37.xml"/><Relationship Id="rId41" Type="http://schemas.openxmlformats.org/officeDocument/2006/relationships/slide" Target="slides/slide38.xml"/><Relationship Id="rId42" Type="http://schemas.openxmlformats.org/officeDocument/2006/relationships/slide" Target="slides/slide39.xml"/><Relationship Id="rId90" Type="http://schemas.openxmlformats.org/officeDocument/2006/relationships/slide" Target="slides/slide87.xml"/><Relationship Id="rId91" Type="http://schemas.openxmlformats.org/officeDocument/2006/relationships/slide" Target="slides/slide88.xml"/><Relationship Id="rId92" Type="http://schemas.openxmlformats.org/officeDocument/2006/relationships/slide" Target="slides/slide89.xml"/><Relationship Id="rId93" Type="http://schemas.openxmlformats.org/officeDocument/2006/relationships/slide" Target="slides/slide90.xml"/><Relationship Id="rId94" Type="http://schemas.openxmlformats.org/officeDocument/2006/relationships/slide" Target="slides/slide91.xml"/><Relationship Id="rId95" Type="http://schemas.openxmlformats.org/officeDocument/2006/relationships/slide" Target="slides/slide92.xml"/><Relationship Id="rId96" Type="http://schemas.openxmlformats.org/officeDocument/2006/relationships/slide" Target="slides/slide93.xml"/><Relationship Id="rId101" Type="http://schemas.openxmlformats.org/officeDocument/2006/relationships/slide" Target="slides/slide98.xml"/><Relationship Id="rId102" Type="http://schemas.openxmlformats.org/officeDocument/2006/relationships/slide" Target="slides/slide99.xml"/><Relationship Id="rId103" Type="http://schemas.openxmlformats.org/officeDocument/2006/relationships/slide" Target="slides/slide100.xml"/><Relationship Id="rId104" Type="http://schemas.openxmlformats.org/officeDocument/2006/relationships/slide" Target="slides/slide101.xml"/><Relationship Id="rId105" Type="http://schemas.openxmlformats.org/officeDocument/2006/relationships/slide" Target="slides/slide102.xml"/><Relationship Id="rId106" Type="http://schemas.openxmlformats.org/officeDocument/2006/relationships/slide" Target="slides/slide103.xml"/><Relationship Id="rId107" Type="http://schemas.openxmlformats.org/officeDocument/2006/relationships/slide" Target="slides/slide104.xml"/><Relationship Id="rId108" Type="http://schemas.openxmlformats.org/officeDocument/2006/relationships/slide" Target="slides/slide105.xml"/><Relationship Id="rId109" Type="http://schemas.openxmlformats.org/officeDocument/2006/relationships/slide" Target="slides/slide106.xml"/><Relationship Id="rId97" Type="http://schemas.openxmlformats.org/officeDocument/2006/relationships/slide" Target="slides/slide94.xml"/><Relationship Id="rId98" Type="http://schemas.openxmlformats.org/officeDocument/2006/relationships/slide" Target="slides/slide95.xml"/><Relationship Id="rId99" Type="http://schemas.openxmlformats.org/officeDocument/2006/relationships/slide" Target="slides/slide96.xml"/><Relationship Id="rId43" Type="http://schemas.openxmlformats.org/officeDocument/2006/relationships/slide" Target="slides/slide40.xml"/><Relationship Id="rId44" Type="http://schemas.openxmlformats.org/officeDocument/2006/relationships/slide" Target="slides/slide41.xml"/><Relationship Id="rId45" Type="http://schemas.openxmlformats.org/officeDocument/2006/relationships/slide" Target="slides/slide42.xml"/><Relationship Id="rId46" Type="http://schemas.openxmlformats.org/officeDocument/2006/relationships/slide" Target="slides/slide43.xml"/><Relationship Id="rId47" Type="http://schemas.openxmlformats.org/officeDocument/2006/relationships/slide" Target="slides/slide44.xml"/><Relationship Id="rId48" Type="http://schemas.openxmlformats.org/officeDocument/2006/relationships/slide" Target="slides/slide45.xml"/><Relationship Id="rId49" Type="http://schemas.openxmlformats.org/officeDocument/2006/relationships/slide" Target="slides/slide46.xml"/><Relationship Id="rId100" Type="http://schemas.openxmlformats.org/officeDocument/2006/relationships/slide" Target="slides/slide97.xml"/><Relationship Id="rId20" Type="http://schemas.openxmlformats.org/officeDocument/2006/relationships/slide" Target="slides/slide17.xml"/><Relationship Id="rId21" Type="http://schemas.openxmlformats.org/officeDocument/2006/relationships/slide" Target="slides/slide18.xml"/><Relationship Id="rId22" Type="http://schemas.openxmlformats.org/officeDocument/2006/relationships/slide" Target="slides/slide19.xml"/><Relationship Id="rId70" Type="http://schemas.openxmlformats.org/officeDocument/2006/relationships/slide" Target="slides/slide67.xml"/><Relationship Id="rId71" Type="http://schemas.openxmlformats.org/officeDocument/2006/relationships/slide" Target="slides/slide68.xml"/><Relationship Id="rId72" Type="http://schemas.openxmlformats.org/officeDocument/2006/relationships/slide" Target="slides/slide69.xml"/><Relationship Id="rId73" Type="http://schemas.openxmlformats.org/officeDocument/2006/relationships/slide" Target="slides/slide70.xml"/><Relationship Id="rId74" Type="http://schemas.openxmlformats.org/officeDocument/2006/relationships/slide" Target="slides/slide71.xml"/><Relationship Id="rId75" Type="http://schemas.openxmlformats.org/officeDocument/2006/relationships/slide" Target="slides/slide72.xml"/><Relationship Id="rId76" Type="http://schemas.openxmlformats.org/officeDocument/2006/relationships/slide" Target="slides/slide73.xml"/><Relationship Id="rId77" Type="http://schemas.openxmlformats.org/officeDocument/2006/relationships/slide" Target="slides/slide74.xml"/><Relationship Id="rId78" Type="http://schemas.openxmlformats.org/officeDocument/2006/relationships/slide" Target="slides/slide75.xml"/><Relationship Id="rId79" Type="http://schemas.openxmlformats.org/officeDocument/2006/relationships/slide" Target="slides/slide76.xml"/><Relationship Id="rId23" Type="http://schemas.openxmlformats.org/officeDocument/2006/relationships/slide" Target="slides/slide20.xml"/><Relationship Id="rId24" Type="http://schemas.openxmlformats.org/officeDocument/2006/relationships/slide" Target="slides/slide21.xml"/><Relationship Id="rId25" Type="http://schemas.openxmlformats.org/officeDocument/2006/relationships/slide" Target="slides/slide22.xml"/><Relationship Id="rId26" Type="http://schemas.openxmlformats.org/officeDocument/2006/relationships/slide" Target="slides/slide23.xml"/><Relationship Id="rId27" Type="http://schemas.openxmlformats.org/officeDocument/2006/relationships/slide" Target="slides/slide24.xml"/><Relationship Id="rId28" Type="http://schemas.openxmlformats.org/officeDocument/2006/relationships/slide" Target="slides/slide25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Relationship Id="rId9" Type="http://schemas.openxmlformats.org/officeDocument/2006/relationships/slide" Target="slides/slide6.xml"/><Relationship Id="rId50" Type="http://schemas.openxmlformats.org/officeDocument/2006/relationships/slide" Target="slides/slide47.xml"/><Relationship Id="rId51" Type="http://schemas.openxmlformats.org/officeDocument/2006/relationships/slide" Target="slides/slide48.xml"/><Relationship Id="rId52" Type="http://schemas.openxmlformats.org/officeDocument/2006/relationships/slide" Target="slides/slide49.xml"/><Relationship Id="rId53" Type="http://schemas.openxmlformats.org/officeDocument/2006/relationships/slide" Target="slides/slide50.xml"/><Relationship Id="rId54" Type="http://schemas.openxmlformats.org/officeDocument/2006/relationships/slide" Target="slides/slide51.xml"/><Relationship Id="rId55" Type="http://schemas.openxmlformats.org/officeDocument/2006/relationships/slide" Target="slides/slide52.xml"/><Relationship Id="rId56" Type="http://schemas.openxmlformats.org/officeDocument/2006/relationships/slide" Target="slides/slide53.xml"/><Relationship Id="rId57" Type="http://schemas.openxmlformats.org/officeDocument/2006/relationships/slide" Target="slides/slide54.xml"/><Relationship Id="rId58" Type="http://schemas.openxmlformats.org/officeDocument/2006/relationships/slide" Target="slides/slide55.xml"/><Relationship Id="rId59" Type="http://schemas.openxmlformats.org/officeDocument/2006/relationships/slide" Target="slides/slide56.xml"/><Relationship Id="rId110" Type="http://schemas.openxmlformats.org/officeDocument/2006/relationships/slide" Target="slides/slide107.xml"/><Relationship Id="rId111" Type="http://schemas.openxmlformats.org/officeDocument/2006/relationships/slide" Target="slides/slide108.xml"/><Relationship Id="rId112" Type="http://schemas.openxmlformats.org/officeDocument/2006/relationships/slide" Target="slides/slide109.xml"/><Relationship Id="rId113" Type="http://schemas.openxmlformats.org/officeDocument/2006/relationships/slide" Target="slides/slide110.xml"/><Relationship Id="rId114" Type="http://schemas.openxmlformats.org/officeDocument/2006/relationships/slide" Target="slides/slide111.xml"/><Relationship Id="rId115" Type="http://schemas.openxmlformats.org/officeDocument/2006/relationships/slide" Target="slides/slide112.xml"/><Relationship Id="rId116" Type="http://schemas.openxmlformats.org/officeDocument/2006/relationships/slide" Target="slides/slide113.xml"/><Relationship Id="rId117" Type="http://schemas.openxmlformats.org/officeDocument/2006/relationships/slide" Target="slides/slide114.xml"/><Relationship Id="rId118" Type="http://schemas.openxmlformats.org/officeDocument/2006/relationships/slide" Target="slides/slide115.xml"/><Relationship Id="rId119" Type="http://schemas.openxmlformats.org/officeDocument/2006/relationships/notesMaster" Target="notesMasters/notesMaster1.xml"/><Relationship Id="rId30" Type="http://schemas.openxmlformats.org/officeDocument/2006/relationships/slide" Target="slides/slide27.xml"/><Relationship Id="rId31" Type="http://schemas.openxmlformats.org/officeDocument/2006/relationships/slide" Target="slides/slide28.xml"/><Relationship Id="rId32" Type="http://schemas.openxmlformats.org/officeDocument/2006/relationships/slide" Target="slides/slide29.xml"/><Relationship Id="rId33" Type="http://schemas.openxmlformats.org/officeDocument/2006/relationships/slide" Target="slides/slide30.xml"/><Relationship Id="rId34" Type="http://schemas.openxmlformats.org/officeDocument/2006/relationships/slide" Target="slides/slide31.xml"/><Relationship Id="rId35" Type="http://schemas.openxmlformats.org/officeDocument/2006/relationships/slide" Target="slides/slide32.xml"/><Relationship Id="rId36" Type="http://schemas.openxmlformats.org/officeDocument/2006/relationships/slide" Target="slides/slide33.xml"/><Relationship Id="rId37" Type="http://schemas.openxmlformats.org/officeDocument/2006/relationships/slide" Target="slides/slide34.xml"/><Relationship Id="rId38" Type="http://schemas.openxmlformats.org/officeDocument/2006/relationships/slide" Target="slides/slide35.xml"/><Relationship Id="rId39" Type="http://schemas.openxmlformats.org/officeDocument/2006/relationships/slide" Target="slides/slide36.xml"/><Relationship Id="rId80" Type="http://schemas.openxmlformats.org/officeDocument/2006/relationships/slide" Target="slides/slide77.xml"/><Relationship Id="rId81" Type="http://schemas.openxmlformats.org/officeDocument/2006/relationships/slide" Target="slides/slide78.xml"/><Relationship Id="rId82" Type="http://schemas.openxmlformats.org/officeDocument/2006/relationships/slide" Target="slides/slide79.xml"/><Relationship Id="rId83" Type="http://schemas.openxmlformats.org/officeDocument/2006/relationships/slide" Target="slides/slide80.xml"/><Relationship Id="rId84" Type="http://schemas.openxmlformats.org/officeDocument/2006/relationships/slide" Target="slides/slide81.xml"/><Relationship Id="rId85" Type="http://schemas.openxmlformats.org/officeDocument/2006/relationships/slide" Target="slides/slide82.xml"/><Relationship Id="rId86" Type="http://schemas.openxmlformats.org/officeDocument/2006/relationships/slide" Target="slides/slide83.xml"/><Relationship Id="rId87" Type="http://schemas.openxmlformats.org/officeDocument/2006/relationships/slide" Target="slides/slide84.xml"/><Relationship Id="rId88" Type="http://schemas.openxmlformats.org/officeDocument/2006/relationships/slide" Target="slides/slide85.xml"/><Relationship Id="rId89" Type="http://schemas.openxmlformats.org/officeDocument/2006/relationships/slide" Target="slides/slide8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charset="0"/>
              </a:defRPr>
            </a:lvl1pPr>
          </a:lstStyle>
          <a:p>
            <a:pPr>
              <a:defRPr/>
            </a:pPr>
            <a:fld id="{CA3E9430-D7AC-5B44-A0B1-D032471453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62852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349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charset="0"/>
              </a:defRPr>
            </a:lvl1pPr>
          </a:lstStyle>
          <a:p>
            <a:pPr>
              <a:defRPr/>
            </a:pPr>
            <a:fld id="{779F03A6-DB42-ED48-8149-954022545B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131681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BDC0C6F-C3BE-D44D-B11B-B4162E102CE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06568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C974044-133E-6844-89FA-23110921F44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5948673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83D1C64-6800-9D43-B80A-9F184728B8C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39563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8E62F4C-1DD6-D849-AE2B-DFB886BD61B7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20299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F4F6DA-7F56-1449-86D1-615763DA1DB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8707364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B555CF5-7F12-364D-A72E-AEA2770A3B3B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240574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8204B45-6E99-E042-98A4-2B501635F4B8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50105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BD0098E-D73A-924F-A7B1-2869DDAF13F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46870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811EE60-7EF4-394A-866F-80445E08B633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14452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2362DC2-E3E9-8244-82AE-ECA29D1C0C66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02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347569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111D3DD-5293-3E4E-A475-767BFF060E64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72499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243E42CB-9BDD-DF49-9E37-40A046753F15}" type="slidenum">
              <a:rPr lang="en-US" altLang="en-US" sz="1300">
                <a:latin typeface="Times New Roman" charset="0"/>
              </a:rPr>
              <a:pPr algn="r"/>
              <a:t>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4171192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0CF698F-FC3A-B448-B23F-AB8FB6D95315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4698727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C453A7-6518-7946-AD8A-17B6B4A2977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08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57467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4A0C91D-6F8E-B347-ACCF-6D3CB243F64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4045785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157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1CD9A55-C4B8-6549-9A5B-E480C656A45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0048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17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34DE343-B0DE-3D47-9E0F-9E5FF656BEC5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586611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198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E7F1D8F-AE7F-534F-BF90-D65D308C6594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1446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88883E6-A0FA-C746-8757-36C50D35266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814937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CBCB1C8-4F80-8B43-AEBF-BF4018E387F6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83644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5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2A540C3-B33F-F44F-AA1D-9F4FB262F577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239604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71A9991-86C2-7C4F-84C1-7D467F300BB7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72520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F66B73D-0BC0-2F4D-8365-19FD74E6DCE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0537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471FF99-7161-9B4A-9741-3FCB7029BAB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946222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A1C8B9F-0AC6-A24A-819C-6AA2BADACB0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5623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1AFC95A-CF85-6C45-BCBE-DD4E886D9BA8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58817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76BE925-4A0B-4946-BA28-F4D796841CA2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17980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7A08CEE-0391-A34C-9AD8-C2BE46087FA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134751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02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25CB7E0-E80B-414B-ACEF-A8AFD305701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824844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23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DE1D0C6-BACD-044C-B07B-498B78822322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510929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09B0DB7-BF63-2142-A931-B4ECBC1EAA27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45503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74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74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F35216A-D726-7145-8E6E-E1B698CC9A4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691457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95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495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C784C6-0DE7-E640-8601-15AF53AC30B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2601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4154769-C79A-7E42-8A40-92FAA4AAF897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6460115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15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15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F0D564D-B8C9-A246-8A67-54298BD0713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606172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36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7B9ACD9-6947-F34D-A3BC-0D03FB0566A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727940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556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1F1D9C2-51A6-2647-80F9-ECD1FA2632DD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725763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58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58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97A1C3F-7883-544C-8225-7A0DBE0F8435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81590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79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79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1123706-C1E4-4042-A5A7-544385E3CA94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823472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99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699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F14D0D-AF66-D74B-AB8F-577DB372E37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37606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20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20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8567BFF-E721-8544-A43B-0DBECEFEAEFA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969364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40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C84587D-93A8-FA44-9A28-D328B68B2675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971451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61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259717-B011-F140-9078-762E026D6954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674591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781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0BADE30-80D1-454E-B5DE-0371A73CEE9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1371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4C5E309-29C4-DC4B-9E39-29A826A8D6CA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107159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1802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EFF0D98-DDDA-DF48-AABF-0AB8970D996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63888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07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007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E5B82E-570A-3149-8922-835065A31DD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206837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27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027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9A95388-E50C-EB45-BD3E-866A84135720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582063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048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B70B6D8-516D-E14D-80CF-1DB1DF4CDB06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340032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68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068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A5A13CE-BC01-044D-9B81-D9870A7CF25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361413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88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088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E27CAAD-460D-A741-9670-18444F263A7D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054174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0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10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80690BB-2ABC-4441-BC15-8E25C160CA2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917792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2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12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76A7487-D513-9449-A996-72B703786F4D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206732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5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15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AFA211C-A5DA-E148-8B20-83D85C068B32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734451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7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17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7D8F5CA-2914-494E-A695-7782B3B9447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681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0CCF8EB-1AE7-B548-804A-FD2768AF1606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3879121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9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19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7760A45-D29F-0E4C-97E8-DA7F4FF32EE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98608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1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21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0CD135-C7A9-604B-AC23-06222EB504F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01837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3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23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55A0150-CB96-C34A-9A3E-600BF1CE3AA7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71146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5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25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BDE5A7B-960F-FB4B-81F8-83D983BD425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203839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7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27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D90D4E7-7D4E-8E42-BE41-7049488C1AD6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8458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93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293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CEFCD11-52CF-7B45-9FD3-8D7D7BCE22A3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036532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14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314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35C5727-44AE-CF45-81DD-99CCE14D2E7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876046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34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334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5ABFF8B-C0A7-6743-990A-E64A3387BF1F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655743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55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355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96EE4EC-5183-F34F-B440-8FBF412099D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028890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7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37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F4A0177-C1B7-694F-A1F9-E9C031DFD32A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25588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7723A23-3052-E443-8A7D-797F49ABDBE0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326638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96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396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DEE6208-D831-C84B-9141-3BA1F7B597A5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6616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16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416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5B1801A-ED69-DB42-976B-EBA787195960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34099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37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437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ABEA31-DC8E-424B-A0A2-447FF7DD10C4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5425564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5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45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01A3BBC-2D64-E546-95EF-11B3C43D2B4A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755315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78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478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46DF746-6C9A-F14E-BD13-2D96B245E179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92283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9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49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9838786-2BEF-CB43-B081-675605154D62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352999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1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51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710C03C-816E-B04B-B847-7BAA87F66DB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84867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3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53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C34499A-37A1-7F45-BC06-E47E82D35B4D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633320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6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56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BC82F1F-7892-3948-AD5A-9C78A7F2CD71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6068576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8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58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6AEE380-F9E3-F94E-81CE-7B5AE6FE1C5A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74071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2EC132B-FFC8-974F-A8D9-95CD6E834C9E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987248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600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  <p:sp>
        <p:nvSpPr>
          <p:cNvPr id="260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5DD3A1C-A901-1C40-B423-73CA790C95AC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300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161181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79F03A6-DB42-ED48-8149-954022545B2B}" type="slidenum">
              <a:rPr lang="en-US" altLang="en-US" smtClean="0"/>
              <a:pPr>
                <a:defRPr/>
              </a:pPr>
              <a:t>96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224844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0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3C33532-6445-3942-ADEF-2CF33EBC0502}" type="slidenum">
              <a:rPr lang="en-US" altLang="en-US" sz="1300">
                <a:latin typeface="Times New Roman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207505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319315-A439-4448-8902-AA95C6C16C0B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E3AA543-359F-5049-B32C-01A7B5906A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810381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444384-0C46-B744-8673-9D226C02484F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755D3728-FCF2-C24F-AE68-C50F3B4D3B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54410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C4BBD9-EFE2-7241-B4BA-3416B8BB0F4F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6C14309F-1A05-2A42-A03D-2A8138A9E6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19976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EE42B5-6D18-B84C-975A-3C5E3455CAB7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F13C22F-42C1-4D4F-9B3D-E04822400E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945252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FECA6-79B4-B94E-8C38-837226149DFB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9699CD9-FDCE-8748-A9C0-00A978CFEB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385893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FBE16F-DEAB-6048-A2F0-C77A900C69AA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5E3E1157-08DE-EB4A-88B1-959AC9611A6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58667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6E9B13-E2C8-F843-B116-BFFEE9A8DE8F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78DFD152-638E-F648-A18E-788959B0D1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576635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2377B0-54BF-CA4B-B862-51028F521910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90DD7EC-C417-414B-8D34-91628101E3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27206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D8BC6-63B1-1244-8AFB-0E946ACAE7DD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2932928E-56C4-2E43-B105-E9C8A9FDA0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52321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F69681-82B7-3B4A-83AF-F2137D5422DB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D6FD3AA-9C3B-824D-ACB5-F73E350A8DF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2151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9C459-3CFA-074A-8569-5304E3162F3C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1A970636-56AF-254C-B7E9-5920B6EA3EF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2144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9485E9-4180-4C42-A5C0-A84EBE998447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278CEC54-A9EC-E34A-8DDB-0B445D4CD33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728974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8D5716-E7DE-774A-B905-94C43AAD04F4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9F25E04-C708-6140-807F-5F9E5DD5C84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33511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6A3851-45CC-C04D-BBD2-5F7CC8F15CDD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11AD8C45-452A-1F4F-8188-8502D7AED7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913769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E67F7D-7FB1-5B48-96B5-0290E83EC0C3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7E109C4A-11B1-D047-854D-D80CBF25A1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77608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09C111-0D8A-0944-A7E2-33D03DCCFA64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EBB1440-2BAF-7348-985E-EF19DCAFE7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92515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D2C1C8-55B0-1340-9CA2-1DAE51768521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7B9DA077-9A3F-664F-9403-0A0226CD1BF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8475703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C4C99E-02CC-4D49-8551-077E3788A5F9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E6EFB3F-603E-6B44-B2FD-3AC324488C7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468180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68EC-F150-2349-8A15-DAFB5CBF68F6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6734071-18FB-404A-86F4-5290B3A247C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1852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CD80B6-D251-5441-932F-433648408519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45D55AB6-0D83-0E4E-948F-37038C854C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37394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CF395E-6432-6F4C-A5A4-FA0BA9E3F296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67C79C5C-5340-D24C-8D4F-C7B29D681D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48676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B4AD5C-7008-AA4B-A986-DC318ABFC818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E8FCFC1A-5E47-5347-9A61-253274AAED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20193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2BEE8-9AF0-194E-BAA5-A4560057295C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68F09E0-2A18-B14A-A722-9790E9F152C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27622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497C72-7657-DD4B-982F-87607548278E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18305AF2-58BB-4646-B229-E571EC72EF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9210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B0F34B9E-975E-2245-81A0-B76A8EF3ABCD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33FFF0BA-505E-734D-A81C-933E62E829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03536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1E32F738-AD47-D042-A5DA-F58D50B150EC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E781E45C-BCBB-EB42-B2AC-9CBA7C6B63E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354417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7082C734-8860-2E44-A615-4486B752B0C2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A7D79B41-C341-7E44-B3DD-C4DE8AC679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306647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A86795F3-CDEE-2142-A206-33E6352A99F4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361BC06B-1EAF-E24A-9815-674CDBDC936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343328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45DD9288-48BC-094A-81AA-8D0AE6E55A7C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B54E8745-F0DD-3546-9993-AA9CA68E45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234100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A70346C7-5738-3F46-AE20-901E2F13F601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811310E0-0D96-A246-B300-798D9E1671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06951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9A0144B8-5112-DF46-B816-BEF0B24B6001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1-</a:t>
            </a:r>
            <a:fld id="{20D32FBF-D822-0643-92D3-998221DCF23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83543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A2E30798-5B7A-3F45-9F6D-E5A54A3D3389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1-</a:t>
            </a:r>
            <a:fld id="{48155AD1-E4AC-2741-8367-88DBFB3C28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752108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BF1E42D6-8DC5-A342-BC9C-B68F7552A54E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2-</a:t>
            </a:r>
            <a:fld id="{744B8264-D309-8848-B01A-E889260A415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13311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6E594A-8ABF-F543-B292-EB66E0289961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CBCBA18-EBB4-894B-8083-734E5FA6FB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03354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75CA2A57-4623-D344-9B72-1CEA87578A88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1-</a:t>
            </a:r>
            <a:fld id="{2649DBBE-9E02-F044-A86D-85A3A46589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36073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F9445FAF-AFEE-054E-9FE6-C4B9ED00B800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1-</a:t>
            </a:r>
            <a:fld id="{D94B5981-147B-524A-9FD9-46737AD7E7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340815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fld id="{A53D9FA9-2668-9E46-8E8C-670A06E587B2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 smtClean="0"/>
            </a:lvl1pPr>
          </a:lstStyle>
          <a:p>
            <a:pPr>
              <a:defRPr/>
            </a:pPr>
            <a:r>
              <a:rPr lang="en-US" altLang="en-US"/>
              <a:t>1</a:t>
            </a:r>
            <a:fld id="{0C2E5448-00F4-DC4D-9EC3-C0A5A67F5E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10755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C0673E-52F7-D64B-89A4-A91CBA9E53B1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2B3AE5E9-12CC-5A44-9A9D-B3C78E6D62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28407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8B8A7E-E0C3-7644-92F8-AF500F02F287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74A7CF4F-BFF4-CB43-90F8-1299742FE9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57247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80496F-715A-FB41-9460-39254FFCFB9F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A115CA8-92D8-484D-ACCD-40DF85748F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71668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0B18CA-B8F9-0049-A566-6C02C94DB791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0E75402-F09F-554E-911A-A7F1EF115A5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09892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7C9967-222A-0B47-955A-D98AE1B6E572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5CE9CB0-07EC-9545-A97A-87733C121A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4700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0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9.xml"/><Relationship Id="rId5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2.xml"/><Relationship Id="rId8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2.xml"/><Relationship Id="rId13" Type="http://schemas.openxmlformats.org/officeDocument/2006/relationships/theme" Target="../theme/theme3.xml"/><Relationship Id="rId1" Type="http://schemas.openxmlformats.org/officeDocument/2006/relationships/slideLayout" Target="../slideLayouts/slideLayout31.xml"/><Relationship Id="rId2" Type="http://schemas.openxmlformats.org/officeDocument/2006/relationships/slideLayout" Target="../slideLayouts/slideLayout32.xml"/><Relationship Id="rId3" Type="http://schemas.openxmlformats.org/officeDocument/2006/relationships/slideLayout" Target="../slideLayouts/slideLayout33.xml"/><Relationship Id="rId4" Type="http://schemas.openxmlformats.org/officeDocument/2006/relationships/slideLayout" Target="../slideLayouts/slideLayout34.xml"/><Relationship Id="rId5" Type="http://schemas.openxmlformats.org/officeDocument/2006/relationships/slideLayout" Target="../slideLayouts/slideLayout35.xml"/><Relationship Id="rId6" Type="http://schemas.openxmlformats.org/officeDocument/2006/relationships/slideLayout" Target="../slideLayouts/slideLayout36.xml"/><Relationship Id="rId7" Type="http://schemas.openxmlformats.org/officeDocument/2006/relationships/slideLayout" Target="../slideLayouts/slideLayout37.xml"/><Relationship Id="rId8" Type="http://schemas.openxmlformats.org/officeDocument/2006/relationships/slideLayout" Target="../slideLayouts/slideLayout38.xml"/><Relationship Id="rId9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latin typeface="Times New Roman" charset="0"/>
              </a:defRPr>
            </a:lvl1pPr>
          </a:lstStyle>
          <a:p>
            <a:pPr>
              <a:defRPr/>
            </a:pPr>
            <a:fld id="{88367F63-B79D-DF45-B519-11C860A6D4B5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 smtClean="0">
                <a:latin typeface="Tahoma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0C641CBC-80BE-4448-8B0D-C8F25F5BCD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  <p:sldLayoutId id="2147484176" r:id="rId12"/>
    <p:sldLayoutId id="2147484177" r:id="rId13"/>
    <p:sldLayoutId id="2147484178" r:id="rId14"/>
    <p:sldLayoutId id="2147484179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charset="2"/>
        <a:buChar char="v"/>
        <a:defRPr sz="2800">
          <a:solidFill>
            <a:schemeClr val="tx1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charset="2"/>
        <a:buChar char="§"/>
        <a:defRPr sz="2400">
          <a:solidFill>
            <a:schemeClr val="tx1"/>
          </a:solidFill>
          <a:latin typeface="Gill Sans MT" pitchFamily="34" charset="0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FCB083C9-875E-7748-9BDF-7A1E3D389338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 smtClean="0">
                <a:solidFill>
                  <a:srgbClr val="000000"/>
                </a:solidFill>
                <a:latin typeface="Tahoma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248DE490-E38F-094C-9036-F5ED43F3B1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95" r:id="rId1"/>
    <p:sldLayoutId id="2147484196" r:id="rId2"/>
    <p:sldLayoutId id="2147484197" r:id="rId3"/>
    <p:sldLayoutId id="2147484198" r:id="rId4"/>
    <p:sldLayoutId id="2147484199" r:id="rId5"/>
    <p:sldLayoutId id="2147484200" r:id="rId6"/>
    <p:sldLayoutId id="2147484201" r:id="rId7"/>
    <p:sldLayoutId id="2147484202" r:id="rId8"/>
    <p:sldLayoutId id="2147484203" r:id="rId9"/>
    <p:sldLayoutId id="2147484204" r:id="rId10"/>
    <p:sldLayoutId id="2147484205" r:id="rId11"/>
    <p:sldLayoutId id="2147484206" r:id="rId12"/>
    <p:sldLayoutId id="2147484207" r:id="rId13"/>
    <p:sldLayoutId id="2147484208" r:id="rId14"/>
    <p:sldLayoutId id="2147484209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charset="2"/>
        <a:buChar char="v"/>
        <a:defRPr sz="2800">
          <a:solidFill>
            <a:schemeClr val="tx1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charset="2"/>
        <a:buChar char="§"/>
        <a:defRPr sz="2400">
          <a:solidFill>
            <a:schemeClr val="tx1"/>
          </a:solidFill>
          <a:latin typeface="Gill Sans MT" pitchFamily="34" charset="0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solidFill>
                  <a:srgbClr val="000000"/>
                </a:solidFill>
                <a:latin typeface="Times New Roman" charset="0"/>
              </a:defRPr>
            </a:lvl1pPr>
          </a:lstStyle>
          <a:p>
            <a:pPr>
              <a:defRPr/>
            </a:pPr>
            <a:fld id="{77587888-AD34-1248-B694-31B2D7ADAFC7}" type="datetime1">
              <a:rPr lang="en-US" altLang="en-US"/>
              <a:pPr>
                <a:defRPr/>
              </a:pPr>
              <a:t>10/7/19</a:t>
            </a:fld>
            <a:endParaRPr lang="en-US" altLang="en-US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 smtClean="0">
                <a:solidFill>
                  <a:srgbClr val="000000"/>
                </a:solidFill>
                <a:latin typeface="Tahoma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1F73A4CF-C934-4E40-9CD4-D19A3A5FED6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0" r:id="rId1"/>
    <p:sldLayoutId id="2147484211" r:id="rId2"/>
    <p:sldLayoutId id="2147484212" r:id="rId3"/>
    <p:sldLayoutId id="2147484213" r:id="rId4"/>
    <p:sldLayoutId id="2147484214" r:id="rId5"/>
    <p:sldLayoutId id="2147484215" r:id="rId6"/>
    <p:sldLayoutId id="2147484216" r:id="rId7"/>
    <p:sldLayoutId id="2147484217" r:id="rId8"/>
    <p:sldLayoutId id="2147484218" r:id="rId9"/>
    <p:sldLayoutId id="2147484219" r:id="rId10"/>
    <p:sldLayoutId id="2147484220" r:id="rId11"/>
    <p:sldLayoutId id="2147484221" r:id="rId12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charset="2"/>
        <a:buChar char="v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.png"/></Relationships>
</file>

<file path=ppt/slides/_rels/slide100.xml.rels><?xml version="1.0" encoding="UTF-8" standalone="yes"?>
<Relationships xmlns="http://schemas.openxmlformats.org/package/2006/relationships"><Relationship Id="rId9" Type="http://schemas.openxmlformats.org/officeDocument/2006/relationships/image" Target="../media/image11.png"/><Relationship Id="rId20" Type="http://schemas.openxmlformats.org/officeDocument/2006/relationships/image" Target="../media/image20.png"/><Relationship Id="rId21" Type="http://schemas.openxmlformats.org/officeDocument/2006/relationships/image" Target="../media/image1.png"/><Relationship Id="rId10" Type="http://schemas.openxmlformats.org/officeDocument/2006/relationships/image" Target="../media/image4.png"/><Relationship Id="rId11" Type="http://schemas.openxmlformats.org/officeDocument/2006/relationships/image" Target="../media/image2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png"/><Relationship Id="rId18" Type="http://schemas.openxmlformats.org/officeDocument/2006/relationships/image" Target="../media/image18.png"/><Relationship Id="rId19" Type="http://schemas.openxmlformats.org/officeDocument/2006/relationships/image" Target="../media/image19.png"/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5.png"/><Relationship Id="rId3" Type="http://schemas.openxmlformats.org/officeDocument/2006/relationships/image" Target="../media/image6.png"/><Relationship Id="rId4" Type="http://schemas.openxmlformats.org/officeDocument/2006/relationships/image" Target="../media/image7.png"/><Relationship Id="rId5" Type="http://schemas.openxmlformats.org/officeDocument/2006/relationships/image" Target="../media/image8.png"/><Relationship Id="rId6" Type="http://schemas.openxmlformats.org/officeDocument/2006/relationships/image" Target="../media/image9.png"/><Relationship Id="rId7" Type="http://schemas.openxmlformats.org/officeDocument/2006/relationships/image" Target="../media/image10.png"/><Relationship Id="rId8" Type="http://schemas.openxmlformats.org/officeDocument/2006/relationships/image" Target="../media/image3.pn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Relationship Id="rId3" Type="http://schemas.openxmlformats.org/officeDocument/2006/relationships/image" Target="../media/image34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34.png"/><Relationship Id="rId3" Type="http://schemas.openxmlformats.org/officeDocument/2006/relationships/image" Target="../media/image1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43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4" Type="http://schemas.openxmlformats.org/officeDocument/2006/relationships/image" Target="../media/image44.png"/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Relationship Id="rId3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1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5.wmf"/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7.jpeg"/><Relationship Id="rId1" Type="http://schemas.openxmlformats.org/officeDocument/2006/relationships/slideLayout" Target="../slideLayouts/slideLayout37.xml"/><Relationship Id="rId2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9" Type="http://schemas.openxmlformats.org/officeDocument/2006/relationships/image" Target="../media/image7.png"/><Relationship Id="rId20" Type="http://schemas.openxmlformats.org/officeDocument/2006/relationships/image" Target="../media/image19.png"/><Relationship Id="rId21" Type="http://schemas.openxmlformats.org/officeDocument/2006/relationships/image" Target="../media/image20.png"/><Relationship Id="rId22" Type="http://schemas.openxmlformats.org/officeDocument/2006/relationships/image" Target="../media/image1.png"/><Relationship Id="rId10" Type="http://schemas.openxmlformats.org/officeDocument/2006/relationships/image" Target="../media/image8.png"/><Relationship Id="rId11" Type="http://schemas.openxmlformats.org/officeDocument/2006/relationships/image" Target="../media/image9.png"/><Relationship Id="rId12" Type="http://schemas.openxmlformats.org/officeDocument/2006/relationships/image" Target="../media/image10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3.png"/><Relationship Id="rId4" Type="http://schemas.openxmlformats.org/officeDocument/2006/relationships/image" Target="../media/image11.png"/><Relationship Id="rId5" Type="http://schemas.openxmlformats.org/officeDocument/2006/relationships/image" Target="../media/image38.png"/><Relationship Id="rId6" Type="http://schemas.openxmlformats.org/officeDocument/2006/relationships/image" Target="../media/image39.png"/><Relationship Id="rId7" Type="http://schemas.openxmlformats.org/officeDocument/2006/relationships/image" Target="../media/image5.png"/><Relationship Id="rId8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image" Target="../media/image7.png"/><Relationship Id="rId20" Type="http://schemas.openxmlformats.org/officeDocument/2006/relationships/image" Target="../media/image18.png"/><Relationship Id="rId21" Type="http://schemas.openxmlformats.org/officeDocument/2006/relationships/image" Target="../media/image19.png"/><Relationship Id="rId22" Type="http://schemas.openxmlformats.org/officeDocument/2006/relationships/image" Target="../media/image20.png"/><Relationship Id="rId23" Type="http://schemas.openxmlformats.org/officeDocument/2006/relationships/image" Target="../media/image21.png"/><Relationship Id="rId24" Type="http://schemas.openxmlformats.org/officeDocument/2006/relationships/image" Target="../media/image22.png"/><Relationship Id="rId25" Type="http://schemas.openxmlformats.org/officeDocument/2006/relationships/image" Target="../media/image23.png"/><Relationship Id="rId26" Type="http://schemas.openxmlformats.org/officeDocument/2006/relationships/image" Target="../media/image24.png"/><Relationship Id="rId27" Type="http://schemas.openxmlformats.org/officeDocument/2006/relationships/image" Target="../media/image25.png"/><Relationship Id="rId10" Type="http://schemas.openxmlformats.org/officeDocument/2006/relationships/image" Target="../media/image8.png"/><Relationship Id="rId11" Type="http://schemas.openxmlformats.org/officeDocument/2006/relationships/image" Target="../media/image9.png"/><Relationship Id="rId12" Type="http://schemas.openxmlformats.org/officeDocument/2006/relationships/image" Target="../media/image10.png"/><Relationship Id="rId13" Type="http://schemas.openxmlformats.org/officeDocument/2006/relationships/image" Target="../media/image11.png"/><Relationship Id="rId14" Type="http://schemas.openxmlformats.org/officeDocument/2006/relationships/image" Target="../media/image12.png"/><Relationship Id="rId15" Type="http://schemas.openxmlformats.org/officeDocument/2006/relationships/image" Target="../media/image13.png"/><Relationship Id="rId16" Type="http://schemas.openxmlformats.org/officeDocument/2006/relationships/image" Target="../media/image14.png"/><Relationship Id="rId17" Type="http://schemas.openxmlformats.org/officeDocument/2006/relationships/image" Target="../media/image15.png"/><Relationship Id="rId18" Type="http://schemas.openxmlformats.org/officeDocument/2006/relationships/image" Target="../media/image16.png"/><Relationship Id="rId19" Type="http://schemas.openxmlformats.org/officeDocument/2006/relationships/image" Target="../media/image17.png"/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.png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image" Target="../media/image1.png"/><Relationship Id="rId7" Type="http://schemas.openxmlformats.org/officeDocument/2006/relationships/image" Target="../media/image5.png"/><Relationship Id="rId8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9" Type="http://schemas.openxmlformats.org/officeDocument/2006/relationships/image" Target="../media/image7.png"/><Relationship Id="rId20" Type="http://schemas.openxmlformats.org/officeDocument/2006/relationships/image" Target="../media/image19.png"/><Relationship Id="rId21" Type="http://schemas.openxmlformats.org/officeDocument/2006/relationships/image" Target="../media/image20.png"/><Relationship Id="rId22" Type="http://schemas.openxmlformats.org/officeDocument/2006/relationships/image" Target="../media/image1.png"/><Relationship Id="rId10" Type="http://schemas.openxmlformats.org/officeDocument/2006/relationships/image" Target="../media/image8.png"/><Relationship Id="rId11" Type="http://schemas.openxmlformats.org/officeDocument/2006/relationships/image" Target="../media/image9.png"/><Relationship Id="rId12" Type="http://schemas.openxmlformats.org/officeDocument/2006/relationships/image" Target="../media/image10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3.png"/><Relationship Id="rId4" Type="http://schemas.openxmlformats.org/officeDocument/2006/relationships/image" Target="../media/image11.png"/><Relationship Id="rId5" Type="http://schemas.openxmlformats.org/officeDocument/2006/relationships/image" Target="../media/image38.png"/><Relationship Id="rId6" Type="http://schemas.openxmlformats.org/officeDocument/2006/relationships/image" Target="../media/image39.png"/><Relationship Id="rId7" Type="http://schemas.openxmlformats.org/officeDocument/2006/relationships/image" Target="../media/image5.png"/><Relationship Id="rId8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9" Type="http://schemas.openxmlformats.org/officeDocument/2006/relationships/image" Target="../media/image7.png"/><Relationship Id="rId20" Type="http://schemas.openxmlformats.org/officeDocument/2006/relationships/image" Target="../media/image19.png"/><Relationship Id="rId21" Type="http://schemas.openxmlformats.org/officeDocument/2006/relationships/image" Target="../media/image20.png"/><Relationship Id="rId22" Type="http://schemas.openxmlformats.org/officeDocument/2006/relationships/image" Target="../media/image1.png"/><Relationship Id="rId10" Type="http://schemas.openxmlformats.org/officeDocument/2006/relationships/image" Target="../media/image8.png"/><Relationship Id="rId11" Type="http://schemas.openxmlformats.org/officeDocument/2006/relationships/image" Target="../media/image9.png"/><Relationship Id="rId12" Type="http://schemas.openxmlformats.org/officeDocument/2006/relationships/image" Target="../media/image10.png"/><Relationship Id="rId13" Type="http://schemas.openxmlformats.org/officeDocument/2006/relationships/image" Target="../media/image12.png"/><Relationship Id="rId14" Type="http://schemas.openxmlformats.org/officeDocument/2006/relationships/image" Target="../media/image13.png"/><Relationship Id="rId15" Type="http://schemas.openxmlformats.org/officeDocument/2006/relationships/image" Target="../media/image14.png"/><Relationship Id="rId16" Type="http://schemas.openxmlformats.org/officeDocument/2006/relationships/image" Target="../media/image15.png"/><Relationship Id="rId17" Type="http://schemas.openxmlformats.org/officeDocument/2006/relationships/image" Target="../media/image16.png"/><Relationship Id="rId18" Type="http://schemas.openxmlformats.org/officeDocument/2006/relationships/image" Target="../media/image17.png"/><Relationship Id="rId19" Type="http://schemas.openxmlformats.org/officeDocument/2006/relationships/image" Target="../media/image18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3.png"/><Relationship Id="rId4" Type="http://schemas.openxmlformats.org/officeDocument/2006/relationships/image" Target="../media/image11.png"/><Relationship Id="rId5" Type="http://schemas.openxmlformats.org/officeDocument/2006/relationships/image" Target="../media/image38.png"/><Relationship Id="rId6" Type="http://schemas.openxmlformats.org/officeDocument/2006/relationships/image" Target="../media/image39.png"/><Relationship Id="rId7" Type="http://schemas.openxmlformats.org/officeDocument/2006/relationships/image" Target="../media/image5.png"/><Relationship Id="rId8" Type="http://schemas.openxmlformats.org/officeDocument/2006/relationships/image" Target="../media/image6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1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1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1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4" Type="http://schemas.openxmlformats.org/officeDocument/2006/relationships/image" Target="../media/image1.png"/><Relationship Id="rId5" Type="http://schemas.openxmlformats.org/officeDocument/2006/relationships/image" Target="../media/image27.png"/><Relationship Id="rId6" Type="http://schemas.openxmlformats.org/officeDocument/2006/relationships/image" Target="../media/image28.jpeg"/><Relationship Id="rId7" Type="http://schemas.openxmlformats.org/officeDocument/2006/relationships/image" Target="../media/image29.jpeg"/><Relationship Id="rId8" Type="http://schemas.openxmlformats.org/officeDocument/2006/relationships/oleObject" Target="../embeddings/oleObject1.bin"/><Relationship Id="rId9" Type="http://schemas.openxmlformats.org/officeDocument/2006/relationships/image" Target="../media/image26.png"/><Relationship Id="rId10" Type="http://schemas.openxmlformats.org/officeDocument/2006/relationships/image" Target="../media/image30.png"/><Relationship Id="rId11" Type="http://schemas.openxmlformats.org/officeDocument/2006/relationships/image" Target="../media/image31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3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1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1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41.png"/><Relationship Id="rId5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1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2.xml"/><Relationship Id="rId3" Type="http://schemas.openxmlformats.org/officeDocument/2006/relationships/image" Target="../media/image1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3.xml"/><Relationship Id="rId3" Type="http://schemas.openxmlformats.org/officeDocument/2006/relationships/image" Target="../media/image1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4.xml"/><Relationship Id="rId3" Type="http://schemas.openxmlformats.org/officeDocument/2006/relationships/image" Target="../media/image1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5.xml"/><Relationship Id="rId3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18.png"/><Relationship Id="rId21" Type="http://schemas.openxmlformats.org/officeDocument/2006/relationships/image" Target="../media/image19.png"/><Relationship Id="rId22" Type="http://schemas.openxmlformats.org/officeDocument/2006/relationships/image" Target="../media/image20.png"/><Relationship Id="rId10" Type="http://schemas.openxmlformats.org/officeDocument/2006/relationships/image" Target="../media/image3.png"/><Relationship Id="rId11" Type="http://schemas.openxmlformats.org/officeDocument/2006/relationships/image" Target="../media/image11.png"/><Relationship Id="rId12" Type="http://schemas.openxmlformats.org/officeDocument/2006/relationships/image" Target="../media/image4.png"/><Relationship Id="rId13" Type="http://schemas.openxmlformats.org/officeDocument/2006/relationships/image" Target="../media/image2.png"/><Relationship Id="rId14" Type="http://schemas.openxmlformats.org/officeDocument/2006/relationships/image" Target="../media/image12.png"/><Relationship Id="rId15" Type="http://schemas.openxmlformats.org/officeDocument/2006/relationships/image" Target="../media/image13.png"/><Relationship Id="rId16" Type="http://schemas.openxmlformats.org/officeDocument/2006/relationships/image" Target="../media/image14.png"/><Relationship Id="rId17" Type="http://schemas.openxmlformats.org/officeDocument/2006/relationships/image" Target="../media/image15.png"/><Relationship Id="rId18" Type="http://schemas.openxmlformats.org/officeDocument/2006/relationships/image" Target="../media/image16.png"/><Relationship Id="rId19" Type="http://schemas.openxmlformats.org/officeDocument/2006/relationships/image" Target="../media/image17.png"/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1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1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1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9.xml"/><Relationship Id="rId3" Type="http://schemas.openxmlformats.org/officeDocument/2006/relationships/image" Target="../media/image1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0.xml"/><Relationship Id="rId3" Type="http://schemas.openxmlformats.org/officeDocument/2006/relationships/image" Target="../media/image1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2.png"/><Relationship Id="rId5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1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image" Target="../media/image10.png"/><Relationship Id="rId20" Type="http://schemas.openxmlformats.org/officeDocument/2006/relationships/image" Target="../media/image18.png"/><Relationship Id="rId21" Type="http://schemas.openxmlformats.org/officeDocument/2006/relationships/image" Target="../media/image19.png"/><Relationship Id="rId22" Type="http://schemas.openxmlformats.org/officeDocument/2006/relationships/image" Target="../media/image20.png"/><Relationship Id="rId10" Type="http://schemas.openxmlformats.org/officeDocument/2006/relationships/image" Target="../media/image3.png"/><Relationship Id="rId11" Type="http://schemas.openxmlformats.org/officeDocument/2006/relationships/image" Target="../media/image11.png"/><Relationship Id="rId12" Type="http://schemas.openxmlformats.org/officeDocument/2006/relationships/image" Target="../media/image4.png"/><Relationship Id="rId13" Type="http://schemas.openxmlformats.org/officeDocument/2006/relationships/image" Target="../media/image2.png"/><Relationship Id="rId14" Type="http://schemas.openxmlformats.org/officeDocument/2006/relationships/image" Target="../media/image12.png"/><Relationship Id="rId15" Type="http://schemas.openxmlformats.org/officeDocument/2006/relationships/image" Target="../media/image13.png"/><Relationship Id="rId16" Type="http://schemas.openxmlformats.org/officeDocument/2006/relationships/image" Target="../media/image14.png"/><Relationship Id="rId17" Type="http://schemas.openxmlformats.org/officeDocument/2006/relationships/image" Target="../media/image15.png"/><Relationship Id="rId18" Type="http://schemas.openxmlformats.org/officeDocument/2006/relationships/image" Target="../media/image16.png"/><Relationship Id="rId19" Type="http://schemas.openxmlformats.org/officeDocument/2006/relationships/image" Target="../media/image17.png"/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4" Type="http://schemas.openxmlformats.org/officeDocument/2006/relationships/image" Target="../media/image1.png"/><Relationship Id="rId5" Type="http://schemas.openxmlformats.org/officeDocument/2006/relationships/image" Target="../media/image32.png"/><Relationship Id="rId6" Type="http://schemas.openxmlformats.org/officeDocument/2006/relationships/image" Target="../media/image33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0.xml"/><Relationship Id="rId3" Type="http://schemas.openxmlformats.org/officeDocument/2006/relationships/image" Target="../media/image1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1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2.xml"/><Relationship Id="rId3" Type="http://schemas.openxmlformats.org/officeDocument/2006/relationships/image" Target="../media/image1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3.xml"/><Relationship Id="rId3" Type="http://schemas.openxmlformats.org/officeDocument/2006/relationships/image" Target="../media/image1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2.png"/><Relationship Id="rId5" Type="http://schemas.openxmlformats.org/officeDocument/2006/relationships/image" Target="../media/image33.pn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5.xml"/><Relationship Id="rId3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1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7.xml"/><Relationship Id="rId3" Type="http://schemas.openxmlformats.org/officeDocument/2006/relationships/image" Target="../media/image1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8.xml"/><Relationship Id="rId3" Type="http://schemas.openxmlformats.org/officeDocument/2006/relationships/image" Target="../media/image1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1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70.xml"/><Relationship Id="rId3" Type="http://schemas.openxmlformats.org/officeDocument/2006/relationships/image" Target="../media/image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4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2.xml"/><Relationship Id="rId3" Type="http://schemas.openxmlformats.org/officeDocument/2006/relationships/image" Target="../media/image1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3.xml"/><Relationship Id="rId3" Type="http://schemas.openxmlformats.org/officeDocument/2006/relationships/image" Target="../media/image1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4" Type="http://schemas.openxmlformats.org/officeDocument/2006/relationships/image" Target="../media/image33.png"/><Relationship Id="rId5" Type="http://schemas.openxmlformats.org/officeDocument/2006/relationships/image" Target="../media/image1.pn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6.xml"/><Relationship Id="rId3" Type="http://schemas.openxmlformats.org/officeDocument/2006/relationships/image" Target="../media/image1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7.xml"/><Relationship Id="rId3" Type="http://schemas.openxmlformats.org/officeDocument/2006/relationships/image" Target="../media/image1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1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79.xml"/><Relationship Id="rId3" Type="http://schemas.openxmlformats.org/officeDocument/2006/relationships/image" Target="../media/image1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0.xml"/><Relationship Id="rId3" Type="http://schemas.openxmlformats.org/officeDocument/2006/relationships/image" Target="../media/image1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1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34.png"/><Relationship Id="rId3" Type="http://schemas.openxmlformats.org/officeDocument/2006/relationships/image" Target="../media/image1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1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image" Target="../media/image1.pn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81.xml"/><Relationship Id="rId3" Type="http://schemas.openxmlformats.org/officeDocument/2006/relationships/image" Target="../media/image1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36.png"/><Relationship Id="rId3" Type="http://schemas.openxmlformats.org/officeDocument/2006/relationships/image" Target="../media/image1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655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C7B365B1-F2C5-CE47-ABDA-8A6B8CADF32E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1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65539" name="Rectangle 3"/>
          <p:cNvSpPr>
            <a:spLocks noChangeArrowheads="1"/>
          </p:cNvSpPr>
          <p:nvPr/>
        </p:nvSpPr>
        <p:spPr bwMode="auto">
          <a:xfrm>
            <a:off x="371475" y="715963"/>
            <a:ext cx="810101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4400">
                <a:solidFill>
                  <a:srgbClr val="000099"/>
                </a:solidFill>
              </a:rPr>
              <a:t>Chapter 1</a:t>
            </a:r>
            <a:r>
              <a:rPr lang="en-US" altLang="en-US" sz="4800">
                <a:solidFill>
                  <a:srgbClr val="000099"/>
                </a:solidFill>
              </a:rPr>
              <a:t/>
            </a:r>
            <a:br>
              <a:rPr lang="en-US" altLang="en-US" sz="4800">
                <a:solidFill>
                  <a:srgbClr val="000099"/>
                </a:solidFill>
              </a:rPr>
            </a:br>
            <a:r>
              <a:rPr lang="en-US" altLang="en-US" sz="4400">
                <a:solidFill>
                  <a:srgbClr val="000099"/>
                </a:solidFill>
              </a:rPr>
              <a:t>Overview computer network</a:t>
            </a:r>
          </a:p>
        </p:txBody>
      </p:sp>
      <p:sp>
        <p:nvSpPr>
          <p:cNvPr id="65540" name="Text Box 7"/>
          <p:cNvSpPr txBox="1">
            <a:spLocks noChangeArrowheads="1"/>
          </p:cNvSpPr>
          <p:nvPr/>
        </p:nvSpPr>
        <p:spPr bwMode="auto">
          <a:xfrm>
            <a:off x="576263" y="5307013"/>
            <a:ext cx="53784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1400"/>
          </a:p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1200">
              <a:latin typeface="Arial" charset="0"/>
            </a:endParaRPr>
          </a:p>
        </p:txBody>
      </p:sp>
      <p:pic>
        <p:nvPicPr>
          <p:cNvPr id="65541" name="Picture 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829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Question: </a:t>
            </a:r>
            <a:r>
              <a:rPr lang="en-US" altLang="en-US" sz="2400">
                <a:ea typeface="ＭＳ Ｐゴシック" charset="-128"/>
              </a:rPr>
              <a:t>given </a:t>
            </a:r>
            <a:r>
              <a:rPr lang="en-US" altLang="en-US" sz="2400" i="1">
                <a:ea typeface="ＭＳ Ｐゴシック" charset="-128"/>
              </a:rPr>
              <a:t>millions</a:t>
            </a:r>
            <a:r>
              <a:rPr lang="en-US" altLang="en-US" sz="2400">
                <a:ea typeface="ＭＳ Ｐゴシック" charset="-128"/>
              </a:rPr>
              <a:t> of access ISPs, how to connect them together?</a:t>
            </a:r>
          </a:p>
          <a:p>
            <a:pPr marL="0" indent="0" eaLnBrk="1" hangingPunct="1">
              <a:buSzPct val="75000"/>
              <a:buFont typeface="Wingdings" charset="2"/>
              <a:buNone/>
            </a:pPr>
            <a:endParaRPr lang="en-US" altLang="en-US" sz="2400">
              <a:ea typeface="ＭＳ Ｐゴシック" charset="-128"/>
            </a:endParaRPr>
          </a:p>
        </p:txBody>
      </p:sp>
      <p:pic>
        <p:nvPicPr>
          <p:cNvPr id="82947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48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8294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83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82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82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82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82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82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82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82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82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82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5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829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6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8297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6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8297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6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8297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6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8297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296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8297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8296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296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296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296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296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297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515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3FB20657-300F-C446-8E36-317EE714273C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305155" name="Freeform 1285"/>
          <p:cNvSpPr>
            <a:spLocks/>
          </p:cNvSpPr>
          <p:nvPr/>
        </p:nvSpPr>
        <p:spPr bwMode="auto">
          <a:xfrm>
            <a:off x="6748463" y="3516313"/>
            <a:ext cx="1314450" cy="674687"/>
          </a:xfrm>
          <a:custGeom>
            <a:avLst/>
            <a:gdLst>
              <a:gd name="T0" fmla="*/ 2147483646 w 828"/>
              <a:gd name="T1" fmla="*/ 2147483646 h 425"/>
              <a:gd name="T2" fmla="*/ 2147483646 w 828"/>
              <a:gd name="T3" fmla="*/ 2147483646 h 425"/>
              <a:gd name="T4" fmla="*/ 2147483646 w 828"/>
              <a:gd name="T5" fmla="*/ 2147483646 h 425"/>
              <a:gd name="T6" fmla="*/ 2147483646 w 828"/>
              <a:gd name="T7" fmla="*/ 2147483646 h 425"/>
              <a:gd name="T8" fmla="*/ 2147483646 w 828"/>
              <a:gd name="T9" fmla="*/ 2147483646 h 425"/>
              <a:gd name="T10" fmla="*/ 2147483646 w 828"/>
              <a:gd name="T11" fmla="*/ 2147483646 h 425"/>
              <a:gd name="T12" fmla="*/ 2147483646 w 828"/>
              <a:gd name="T13" fmla="*/ 2147483646 h 425"/>
              <a:gd name="T14" fmla="*/ 2147483646 w 828"/>
              <a:gd name="T15" fmla="*/ 2147483646 h 425"/>
              <a:gd name="T16" fmla="*/ 2147483646 w 828"/>
              <a:gd name="T17" fmla="*/ 2147483646 h 425"/>
              <a:gd name="T18" fmla="*/ 2147483646 w 828"/>
              <a:gd name="T19" fmla="*/ 2147483646 h 425"/>
              <a:gd name="T20" fmla="*/ 2147483646 w 828"/>
              <a:gd name="T21" fmla="*/ 2147483646 h 425"/>
              <a:gd name="T22" fmla="*/ 2147483646 w 828"/>
              <a:gd name="T23" fmla="*/ 2147483646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56" name="Freeform 1286"/>
          <p:cNvSpPr>
            <a:spLocks/>
          </p:cNvSpPr>
          <p:nvPr/>
        </p:nvSpPr>
        <p:spPr bwMode="auto">
          <a:xfrm>
            <a:off x="6767513" y="1990725"/>
            <a:ext cx="1730375" cy="1125538"/>
          </a:xfrm>
          <a:custGeom>
            <a:avLst/>
            <a:gdLst>
              <a:gd name="T0" fmla="*/ 2147483646 w 765"/>
              <a:gd name="T1" fmla="*/ 2147483646 h 459"/>
              <a:gd name="T2" fmla="*/ 2147483646 w 765"/>
              <a:gd name="T3" fmla="*/ 2147483646 h 459"/>
              <a:gd name="T4" fmla="*/ 2147483646 w 765"/>
              <a:gd name="T5" fmla="*/ 2147483646 h 459"/>
              <a:gd name="T6" fmla="*/ 2147483646 w 765"/>
              <a:gd name="T7" fmla="*/ 2147483646 h 459"/>
              <a:gd name="T8" fmla="*/ 2147483646 w 765"/>
              <a:gd name="T9" fmla="*/ 2147483646 h 459"/>
              <a:gd name="T10" fmla="*/ 2147483646 w 765"/>
              <a:gd name="T11" fmla="*/ 2147483646 h 459"/>
              <a:gd name="T12" fmla="*/ 2147483646 w 765"/>
              <a:gd name="T13" fmla="*/ 2147483646 h 459"/>
              <a:gd name="T14" fmla="*/ 2147483646 w 765"/>
              <a:gd name="T15" fmla="*/ 2147483646 h 459"/>
              <a:gd name="T16" fmla="*/ 2147483646 w 765"/>
              <a:gd name="T17" fmla="*/ 2147483646 h 459"/>
              <a:gd name="T18" fmla="*/ 2147483646 w 765"/>
              <a:gd name="T19" fmla="*/ 2147483646 h 459"/>
              <a:gd name="T20" fmla="*/ 2147483646 w 765"/>
              <a:gd name="T21" fmla="*/ 2147483646 h 459"/>
              <a:gd name="T22" fmla="*/ 2147483646 w 765"/>
              <a:gd name="T23" fmla="*/ 2147483646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57" name="Freeform 1287"/>
          <p:cNvSpPr>
            <a:spLocks/>
          </p:cNvSpPr>
          <p:nvPr/>
        </p:nvSpPr>
        <p:spPr bwMode="auto">
          <a:xfrm>
            <a:off x="4946650" y="1698625"/>
            <a:ext cx="1736725" cy="1071563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5158" name="Group 1288"/>
          <p:cNvGrpSpPr>
            <a:grpSpLocks/>
          </p:cNvGrpSpPr>
          <p:nvPr/>
        </p:nvGrpSpPr>
        <p:grpSpPr bwMode="auto">
          <a:xfrm>
            <a:off x="5022850" y="2963863"/>
            <a:ext cx="1458913" cy="933450"/>
            <a:chOff x="2889" y="1631"/>
            <a:chExt cx="980" cy="743"/>
          </a:xfrm>
        </p:grpSpPr>
        <p:sp>
          <p:nvSpPr>
            <p:cNvPr id="305774" name="Rectangle 128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775" name="AutoShape 129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solidFill>
                  <a:srgbClr val="00CCFF"/>
                </a:solidFill>
                <a:latin typeface="Arial" charset="0"/>
              </a:endParaRPr>
            </a:p>
          </p:txBody>
        </p:sp>
      </p:grpSp>
      <p:sp>
        <p:nvSpPr>
          <p:cNvPr id="305159" name="Line 1291"/>
          <p:cNvSpPr>
            <a:spLocks noChangeShapeType="1"/>
          </p:cNvSpPr>
          <p:nvPr/>
        </p:nvSpPr>
        <p:spPr bwMode="auto">
          <a:xfrm>
            <a:off x="7140575" y="3802063"/>
            <a:ext cx="163513" cy="120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0" name="Line 1292"/>
          <p:cNvSpPr>
            <a:spLocks noChangeShapeType="1"/>
          </p:cNvSpPr>
          <p:nvPr/>
        </p:nvSpPr>
        <p:spPr bwMode="auto">
          <a:xfrm>
            <a:off x="7237413" y="3722688"/>
            <a:ext cx="279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1" name="Line 1293"/>
          <p:cNvSpPr>
            <a:spLocks noChangeShapeType="1"/>
          </p:cNvSpPr>
          <p:nvPr/>
        </p:nvSpPr>
        <p:spPr bwMode="auto">
          <a:xfrm flipV="1">
            <a:off x="7473950" y="3808413"/>
            <a:ext cx="134938" cy="104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2" name="Line 1294"/>
          <p:cNvSpPr>
            <a:spLocks noChangeShapeType="1"/>
          </p:cNvSpPr>
          <p:nvPr/>
        </p:nvSpPr>
        <p:spPr bwMode="auto">
          <a:xfrm>
            <a:off x="6172200" y="3729038"/>
            <a:ext cx="679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3" name="Line 1295"/>
          <p:cNvSpPr>
            <a:spLocks noChangeShapeType="1"/>
          </p:cNvSpPr>
          <p:nvPr/>
        </p:nvSpPr>
        <p:spPr bwMode="auto">
          <a:xfrm>
            <a:off x="6467475" y="2576513"/>
            <a:ext cx="509588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4" name="Line 1296"/>
          <p:cNvSpPr>
            <a:spLocks noChangeShapeType="1"/>
          </p:cNvSpPr>
          <p:nvPr/>
        </p:nvSpPr>
        <p:spPr bwMode="auto">
          <a:xfrm>
            <a:off x="6034088" y="2392363"/>
            <a:ext cx="152400" cy="95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5" name="Freeform 1297"/>
          <p:cNvSpPr>
            <a:spLocks/>
          </p:cNvSpPr>
          <p:nvPr/>
        </p:nvSpPr>
        <p:spPr bwMode="auto">
          <a:xfrm>
            <a:off x="5241925" y="4367213"/>
            <a:ext cx="3079750" cy="1665287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6" name="Line 1298"/>
          <p:cNvSpPr>
            <a:spLocks noChangeShapeType="1"/>
          </p:cNvSpPr>
          <p:nvPr/>
        </p:nvSpPr>
        <p:spPr bwMode="auto">
          <a:xfrm rot="16200000" flipV="1">
            <a:off x="7541419" y="5239544"/>
            <a:ext cx="474662" cy="6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5167" name="Line 1299"/>
          <p:cNvSpPr>
            <a:spLocks noChangeShapeType="1"/>
          </p:cNvSpPr>
          <p:nvPr/>
        </p:nvSpPr>
        <p:spPr bwMode="auto">
          <a:xfrm rot="5400000" flipV="1">
            <a:off x="7735888" y="5429250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5168" name="Line 1300"/>
          <p:cNvSpPr>
            <a:spLocks noChangeShapeType="1"/>
          </p:cNvSpPr>
          <p:nvPr/>
        </p:nvSpPr>
        <p:spPr bwMode="auto">
          <a:xfrm rot="16200000" flipH="1">
            <a:off x="7843837" y="5027613"/>
            <a:ext cx="193675" cy="76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5169" name="Line 1301"/>
          <p:cNvSpPr>
            <a:spLocks noChangeShapeType="1"/>
          </p:cNvSpPr>
          <p:nvPr/>
        </p:nvSpPr>
        <p:spPr bwMode="auto">
          <a:xfrm>
            <a:off x="7102475" y="4686300"/>
            <a:ext cx="390525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0" name="Line 1302"/>
          <p:cNvSpPr>
            <a:spLocks noChangeShapeType="1"/>
          </p:cNvSpPr>
          <p:nvPr/>
        </p:nvSpPr>
        <p:spPr bwMode="auto">
          <a:xfrm flipV="1">
            <a:off x="6481763" y="4673600"/>
            <a:ext cx="322262" cy="198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1" name="Line 1303"/>
          <p:cNvSpPr>
            <a:spLocks noChangeShapeType="1"/>
          </p:cNvSpPr>
          <p:nvPr/>
        </p:nvSpPr>
        <p:spPr bwMode="auto">
          <a:xfrm flipV="1">
            <a:off x="6524625" y="4965700"/>
            <a:ext cx="971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2" name="Line 1305"/>
          <p:cNvSpPr>
            <a:spLocks noChangeShapeType="1"/>
          </p:cNvSpPr>
          <p:nvPr/>
        </p:nvSpPr>
        <p:spPr bwMode="auto">
          <a:xfrm>
            <a:off x="5845175" y="4762500"/>
            <a:ext cx="233363" cy="95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3" name="Line 1306"/>
          <p:cNvSpPr>
            <a:spLocks noChangeShapeType="1"/>
          </p:cNvSpPr>
          <p:nvPr/>
        </p:nvSpPr>
        <p:spPr bwMode="auto">
          <a:xfrm flipV="1">
            <a:off x="5586413" y="4999038"/>
            <a:ext cx="403225" cy="1000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4" name="Line 1309"/>
          <p:cNvSpPr>
            <a:spLocks noChangeShapeType="1"/>
          </p:cNvSpPr>
          <p:nvPr/>
        </p:nvSpPr>
        <p:spPr bwMode="auto">
          <a:xfrm flipH="1">
            <a:off x="6011863" y="5054600"/>
            <a:ext cx="177800" cy="203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5" name="Line 1310"/>
          <p:cNvSpPr>
            <a:spLocks noChangeShapeType="1"/>
          </p:cNvSpPr>
          <p:nvPr/>
        </p:nvSpPr>
        <p:spPr bwMode="auto">
          <a:xfrm flipH="1" flipV="1">
            <a:off x="6405563" y="5038725"/>
            <a:ext cx="1587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6" name="Line 1311"/>
          <p:cNvSpPr>
            <a:spLocks noChangeShapeType="1"/>
          </p:cNvSpPr>
          <p:nvPr/>
        </p:nvSpPr>
        <p:spPr bwMode="auto">
          <a:xfrm>
            <a:off x="6488113" y="5041900"/>
            <a:ext cx="503237" cy="269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7" name="Line 1313"/>
          <p:cNvSpPr>
            <a:spLocks noChangeShapeType="1"/>
          </p:cNvSpPr>
          <p:nvPr/>
        </p:nvSpPr>
        <p:spPr bwMode="auto">
          <a:xfrm>
            <a:off x="6026150" y="3511550"/>
            <a:ext cx="0" cy="131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8" name="Line 1314"/>
          <p:cNvSpPr>
            <a:spLocks noChangeShapeType="1"/>
          </p:cNvSpPr>
          <p:nvPr/>
        </p:nvSpPr>
        <p:spPr bwMode="auto">
          <a:xfrm flipV="1">
            <a:off x="7321550" y="2481263"/>
            <a:ext cx="123825" cy="87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79" name="Line 1315"/>
          <p:cNvSpPr>
            <a:spLocks noChangeShapeType="1"/>
          </p:cNvSpPr>
          <p:nvPr/>
        </p:nvSpPr>
        <p:spPr bwMode="auto">
          <a:xfrm>
            <a:off x="7150100" y="2654300"/>
            <a:ext cx="0" cy="82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0" name="Line 1316"/>
          <p:cNvSpPr>
            <a:spLocks noChangeShapeType="1"/>
          </p:cNvSpPr>
          <p:nvPr/>
        </p:nvSpPr>
        <p:spPr bwMode="auto">
          <a:xfrm flipV="1">
            <a:off x="7321550" y="2551113"/>
            <a:ext cx="263525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1" name="Line 1317"/>
          <p:cNvSpPr>
            <a:spLocks noChangeShapeType="1"/>
          </p:cNvSpPr>
          <p:nvPr/>
        </p:nvSpPr>
        <p:spPr bwMode="auto">
          <a:xfrm>
            <a:off x="7686675" y="2549525"/>
            <a:ext cx="0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2" name="Line 1318"/>
          <p:cNvSpPr>
            <a:spLocks noChangeShapeType="1"/>
          </p:cNvSpPr>
          <p:nvPr/>
        </p:nvSpPr>
        <p:spPr bwMode="auto">
          <a:xfrm>
            <a:off x="7340600" y="2855913"/>
            <a:ext cx="1889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3" name="Line 1319"/>
          <p:cNvSpPr>
            <a:spLocks noChangeShapeType="1"/>
          </p:cNvSpPr>
          <p:nvPr/>
        </p:nvSpPr>
        <p:spPr bwMode="auto">
          <a:xfrm flipV="1">
            <a:off x="5635625" y="3722688"/>
            <a:ext cx="168275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4" name="Line 1320"/>
          <p:cNvSpPr>
            <a:spLocks noChangeShapeType="1"/>
          </p:cNvSpPr>
          <p:nvPr/>
        </p:nvSpPr>
        <p:spPr bwMode="auto">
          <a:xfrm>
            <a:off x="7894638" y="2846388"/>
            <a:ext cx="17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5" name="Line 1321"/>
          <p:cNvSpPr>
            <a:spLocks noChangeShapeType="1"/>
          </p:cNvSpPr>
          <p:nvPr/>
        </p:nvSpPr>
        <p:spPr bwMode="auto">
          <a:xfrm flipH="1">
            <a:off x="7040563" y="2922588"/>
            <a:ext cx="98425" cy="704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6" name="Line 1322"/>
          <p:cNvSpPr>
            <a:spLocks noChangeShapeType="1"/>
          </p:cNvSpPr>
          <p:nvPr/>
        </p:nvSpPr>
        <p:spPr bwMode="auto">
          <a:xfrm flipH="1">
            <a:off x="7632700" y="2922588"/>
            <a:ext cx="111125" cy="7270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87" name="Line 1323"/>
          <p:cNvSpPr>
            <a:spLocks noChangeShapeType="1"/>
          </p:cNvSpPr>
          <p:nvPr/>
        </p:nvSpPr>
        <p:spPr bwMode="auto">
          <a:xfrm flipV="1">
            <a:off x="7016750" y="4064000"/>
            <a:ext cx="227013" cy="436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5188" name="Group 1324"/>
          <p:cNvGrpSpPr>
            <a:grpSpLocks/>
          </p:cNvGrpSpPr>
          <p:nvPr/>
        </p:nvGrpSpPr>
        <p:grpSpPr bwMode="auto">
          <a:xfrm flipH="1">
            <a:off x="5519738" y="4522788"/>
            <a:ext cx="414337" cy="373062"/>
            <a:chOff x="2839" y="3501"/>
            <a:chExt cx="755" cy="803"/>
          </a:xfrm>
        </p:grpSpPr>
        <p:pic>
          <p:nvPicPr>
            <p:cNvPr id="305772" name="Picture 1325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773" name="Freeform 1326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05189" name="Group 1327"/>
          <p:cNvGrpSpPr>
            <a:grpSpLocks/>
          </p:cNvGrpSpPr>
          <p:nvPr/>
        </p:nvGrpSpPr>
        <p:grpSpPr bwMode="auto">
          <a:xfrm flipH="1">
            <a:off x="5202238" y="4943475"/>
            <a:ext cx="482600" cy="406400"/>
            <a:chOff x="2839" y="3501"/>
            <a:chExt cx="755" cy="803"/>
          </a:xfrm>
        </p:grpSpPr>
        <p:pic>
          <p:nvPicPr>
            <p:cNvPr id="305770" name="Picture 132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771" name="Freeform 1329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05190" name="Group 1330"/>
          <p:cNvGrpSpPr>
            <a:grpSpLocks/>
          </p:cNvGrpSpPr>
          <p:nvPr/>
        </p:nvGrpSpPr>
        <p:grpSpPr bwMode="auto">
          <a:xfrm flipH="1">
            <a:off x="5680075" y="5245100"/>
            <a:ext cx="427038" cy="349250"/>
            <a:chOff x="2839" y="3501"/>
            <a:chExt cx="755" cy="803"/>
          </a:xfrm>
        </p:grpSpPr>
        <p:pic>
          <p:nvPicPr>
            <p:cNvPr id="305768" name="Picture 133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769" name="Freeform 1332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05191" name="Group 1333"/>
          <p:cNvGrpSpPr>
            <a:grpSpLocks/>
          </p:cNvGrpSpPr>
          <p:nvPr/>
        </p:nvGrpSpPr>
        <p:grpSpPr bwMode="auto">
          <a:xfrm>
            <a:off x="6294438" y="5227638"/>
            <a:ext cx="427037" cy="350837"/>
            <a:chOff x="2839" y="3501"/>
            <a:chExt cx="755" cy="803"/>
          </a:xfrm>
        </p:grpSpPr>
        <p:pic>
          <p:nvPicPr>
            <p:cNvPr id="305766" name="Picture 133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767" name="Freeform 1335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305192" name="Picture 1336" descr="car_icon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6475" y="1709738"/>
            <a:ext cx="8493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5193" name="Group 1337"/>
          <p:cNvGrpSpPr>
            <a:grpSpLocks/>
          </p:cNvGrpSpPr>
          <p:nvPr/>
        </p:nvGrpSpPr>
        <p:grpSpPr bwMode="auto">
          <a:xfrm>
            <a:off x="5357813" y="1535113"/>
            <a:ext cx="415925" cy="385762"/>
            <a:chOff x="2751" y="1851"/>
            <a:chExt cx="462" cy="478"/>
          </a:xfrm>
        </p:grpSpPr>
        <p:pic>
          <p:nvPicPr>
            <p:cNvPr id="305764" name="Picture 1338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765" name="Picture 1339" descr="antenna_radiation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5194" name="Group 1340"/>
          <p:cNvGrpSpPr>
            <a:grpSpLocks/>
          </p:cNvGrpSpPr>
          <p:nvPr/>
        </p:nvGrpSpPr>
        <p:grpSpPr bwMode="auto">
          <a:xfrm>
            <a:off x="7434263" y="2384425"/>
            <a:ext cx="390525" cy="169863"/>
            <a:chOff x="4650" y="1129"/>
            <a:chExt cx="246" cy="95"/>
          </a:xfrm>
        </p:grpSpPr>
        <p:sp>
          <p:nvSpPr>
            <p:cNvPr id="305756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57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58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59" name="Group 1344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62" name="Freeform 134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63" name="Freeform 134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60" name="Line 1347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61" name="Line 1348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195" name="Group 1349"/>
          <p:cNvGrpSpPr>
            <a:grpSpLocks/>
          </p:cNvGrpSpPr>
          <p:nvPr/>
        </p:nvGrpSpPr>
        <p:grpSpPr bwMode="auto">
          <a:xfrm>
            <a:off x="7507288" y="2746375"/>
            <a:ext cx="390525" cy="176213"/>
            <a:chOff x="4650" y="1129"/>
            <a:chExt cx="246" cy="95"/>
          </a:xfrm>
        </p:grpSpPr>
        <p:sp>
          <p:nvSpPr>
            <p:cNvPr id="305748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49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50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51" name="Group 1353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54" name="Freeform 135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55" name="Freeform 135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52" name="Line 1356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53" name="Line 1357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196" name="Group 1358"/>
          <p:cNvGrpSpPr>
            <a:grpSpLocks/>
          </p:cNvGrpSpPr>
          <p:nvPr/>
        </p:nvGrpSpPr>
        <p:grpSpPr bwMode="auto">
          <a:xfrm>
            <a:off x="6948488" y="2482850"/>
            <a:ext cx="390525" cy="169863"/>
            <a:chOff x="4650" y="1129"/>
            <a:chExt cx="246" cy="95"/>
          </a:xfrm>
        </p:grpSpPr>
        <p:sp>
          <p:nvSpPr>
            <p:cNvPr id="305740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41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42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43" name="Group 136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46" name="Freeform 136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47" name="Freeform 136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44" name="Line 136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45" name="Line 136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197" name="Group 1367"/>
          <p:cNvGrpSpPr>
            <a:grpSpLocks/>
          </p:cNvGrpSpPr>
          <p:nvPr/>
        </p:nvGrpSpPr>
        <p:grpSpPr bwMode="auto">
          <a:xfrm>
            <a:off x="6959600" y="2746375"/>
            <a:ext cx="390525" cy="169863"/>
            <a:chOff x="4650" y="1129"/>
            <a:chExt cx="246" cy="95"/>
          </a:xfrm>
        </p:grpSpPr>
        <p:sp>
          <p:nvSpPr>
            <p:cNvPr id="305732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33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34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35" name="Group 1371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38" name="Freeform 137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39" name="Freeform 137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36" name="Line 1374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37" name="Line 1375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5198" name="Line 1376"/>
          <p:cNvSpPr>
            <a:spLocks noChangeShapeType="1"/>
          </p:cNvSpPr>
          <p:nvPr/>
        </p:nvSpPr>
        <p:spPr bwMode="auto">
          <a:xfrm>
            <a:off x="8089900" y="2844800"/>
            <a:ext cx="177800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5199" name="Group 1377"/>
          <p:cNvGrpSpPr>
            <a:grpSpLocks/>
          </p:cNvGrpSpPr>
          <p:nvPr/>
        </p:nvGrpSpPr>
        <p:grpSpPr bwMode="auto">
          <a:xfrm>
            <a:off x="7145338" y="3900488"/>
            <a:ext cx="485775" cy="203200"/>
            <a:chOff x="4650" y="1129"/>
            <a:chExt cx="246" cy="95"/>
          </a:xfrm>
        </p:grpSpPr>
        <p:sp>
          <p:nvSpPr>
            <p:cNvPr id="30572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2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2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27" name="Group 1381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30" name="Freeform 138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31" name="Freeform 138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28" name="Line 1384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29" name="Line 1385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0" name="Group 1386"/>
          <p:cNvGrpSpPr>
            <a:grpSpLocks/>
          </p:cNvGrpSpPr>
          <p:nvPr/>
        </p:nvGrpSpPr>
        <p:grpSpPr bwMode="auto">
          <a:xfrm>
            <a:off x="6826250" y="3619500"/>
            <a:ext cx="485775" cy="203200"/>
            <a:chOff x="4650" y="1129"/>
            <a:chExt cx="246" cy="95"/>
          </a:xfrm>
        </p:grpSpPr>
        <p:sp>
          <p:nvSpPr>
            <p:cNvPr id="305716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17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18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19" name="Group 1390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22" name="Freeform 139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23" name="Freeform 139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20" name="Line 1393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21" name="Line 1394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1" name="Group 1395"/>
          <p:cNvGrpSpPr>
            <a:grpSpLocks/>
          </p:cNvGrpSpPr>
          <p:nvPr/>
        </p:nvGrpSpPr>
        <p:grpSpPr bwMode="auto">
          <a:xfrm>
            <a:off x="7488238" y="3632200"/>
            <a:ext cx="485775" cy="203200"/>
            <a:chOff x="4650" y="1129"/>
            <a:chExt cx="246" cy="95"/>
          </a:xfrm>
        </p:grpSpPr>
        <p:sp>
          <p:nvSpPr>
            <p:cNvPr id="305708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09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10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11" name="Group 1399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14" name="Freeform 140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15" name="Freeform 140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12" name="Line 1402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13" name="Line 1403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2" name="Group 1404"/>
          <p:cNvGrpSpPr>
            <a:grpSpLocks/>
          </p:cNvGrpSpPr>
          <p:nvPr/>
        </p:nvGrpSpPr>
        <p:grpSpPr bwMode="auto">
          <a:xfrm>
            <a:off x="6707188" y="4494213"/>
            <a:ext cx="619125" cy="242887"/>
            <a:chOff x="4650" y="1129"/>
            <a:chExt cx="246" cy="95"/>
          </a:xfrm>
        </p:grpSpPr>
        <p:sp>
          <p:nvSpPr>
            <p:cNvPr id="305700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01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702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703" name="Group 1408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706" name="Freeform 140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707" name="Freeform 141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704" name="Line 1411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705" name="Line 1412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3" name="Group 1413"/>
          <p:cNvGrpSpPr>
            <a:grpSpLocks/>
          </p:cNvGrpSpPr>
          <p:nvPr/>
        </p:nvGrpSpPr>
        <p:grpSpPr bwMode="auto">
          <a:xfrm>
            <a:off x="7340600" y="4792663"/>
            <a:ext cx="619125" cy="242887"/>
            <a:chOff x="4650" y="1129"/>
            <a:chExt cx="246" cy="95"/>
          </a:xfrm>
        </p:grpSpPr>
        <p:sp>
          <p:nvSpPr>
            <p:cNvPr id="305692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93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94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695" name="Group 1417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698" name="Freeform 141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99" name="Freeform 141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696" name="Line 1420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97" name="Line 1421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4" name="Group 1422"/>
          <p:cNvGrpSpPr>
            <a:grpSpLocks/>
          </p:cNvGrpSpPr>
          <p:nvPr/>
        </p:nvGrpSpPr>
        <p:grpSpPr bwMode="auto">
          <a:xfrm>
            <a:off x="5991225" y="4837113"/>
            <a:ext cx="619125" cy="242887"/>
            <a:chOff x="4650" y="1129"/>
            <a:chExt cx="246" cy="95"/>
          </a:xfrm>
        </p:grpSpPr>
        <p:sp>
          <p:nvSpPr>
            <p:cNvPr id="30568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8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8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687" name="Group 1426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690" name="Freeform 142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91" name="Freeform 142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688" name="Line 1429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89" name="Line 1430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5" name="Group 1431"/>
          <p:cNvGrpSpPr>
            <a:grpSpLocks/>
          </p:cNvGrpSpPr>
          <p:nvPr/>
        </p:nvGrpSpPr>
        <p:grpSpPr bwMode="auto">
          <a:xfrm>
            <a:off x="5797550" y="3629025"/>
            <a:ext cx="390525" cy="169863"/>
            <a:chOff x="4650" y="1129"/>
            <a:chExt cx="246" cy="95"/>
          </a:xfrm>
        </p:grpSpPr>
        <p:sp>
          <p:nvSpPr>
            <p:cNvPr id="305676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77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78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679" name="Group 1435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682" name="Freeform 143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83" name="Freeform 143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680" name="Line 1438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81" name="Line 1439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6" name="Group 1440"/>
          <p:cNvGrpSpPr>
            <a:grpSpLocks/>
          </p:cNvGrpSpPr>
          <p:nvPr/>
        </p:nvGrpSpPr>
        <p:grpSpPr bwMode="auto">
          <a:xfrm>
            <a:off x="6097588" y="2476500"/>
            <a:ext cx="390525" cy="169863"/>
            <a:chOff x="4650" y="1129"/>
            <a:chExt cx="246" cy="95"/>
          </a:xfrm>
        </p:grpSpPr>
        <p:sp>
          <p:nvSpPr>
            <p:cNvPr id="305668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69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05670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05671" name="Group 1444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305674" name="Freeform 144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675" name="Freeform 144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672" name="Line 1447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73" name="Line 1448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07" name="Group 1449"/>
          <p:cNvGrpSpPr>
            <a:grpSpLocks/>
          </p:cNvGrpSpPr>
          <p:nvPr/>
        </p:nvGrpSpPr>
        <p:grpSpPr bwMode="auto">
          <a:xfrm>
            <a:off x="5356225" y="3489325"/>
            <a:ext cx="506413" cy="352425"/>
            <a:chOff x="2967" y="478"/>
            <a:chExt cx="788" cy="625"/>
          </a:xfrm>
        </p:grpSpPr>
        <p:pic>
          <p:nvPicPr>
            <p:cNvPr id="305666" name="Picture 1450" descr="access_point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667" name="Picture 1451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5208" name="Group 1452"/>
          <p:cNvGrpSpPr>
            <a:grpSpLocks/>
          </p:cNvGrpSpPr>
          <p:nvPr/>
        </p:nvGrpSpPr>
        <p:grpSpPr bwMode="auto">
          <a:xfrm>
            <a:off x="6877050" y="4992688"/>
            <a:ext cx="563563" cy="420687"/>
            <a:chOff x="2967" y="478"/>
            <a:chExt cx="788" cy="625"/>
          </a:xfrm>
        </p:grpSpPr>
        <p:pic>
          <p:nvPicPr>
            <p:cNvPr id="305664" name="Picture 1453" descr="access_point_stylized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665" name="Picture 1454" descr="antenna_radiation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5209" name="Group 1455"/>
          <p:cNvGrpSpPr>
            <a:grpSpLocks/>
          </p:cNvGrpSpPr>
          <p:nvPr/>
        </p:nvGrpSpPr>
        <p:grpSpPr bwMode="auto">
          <a:xfrm>
            <a:off x="5805488" y="1833563"/>
            <a:ext cx="457200" cy="631825"/>
            <a:chOff x="742" y="2409"/>
            <a:chExt cx="576" cy="881"/>
          </a:xfrm>
        </p:grpSpPr>
        <p:grpSp>
          <p:nvGrpSpPr>
            <p:cNvPr id="305646" name="Group 1456"/>
            <p:cNvGrpSpPr>
              <a:grpSpLocks/>
            </p:cNvGrpSpPr>
            <p:nvPr/>
          </p:nvGrpSpPr>
          <p:grpSpPr bwMode="auto">
            <a:xfrm>
              <a:off x="832" y="2643"/>
              <a:ext cx="376" cy="647"/>
              <a:chOff x="3130" y="3288"/>
              <a:chExt cx="410" cy="742"/>
            </a:xfrm>
          </p:grpSpPr>
          <p:sp>
            <p:nvSpPr>
              <p:cNvPr id="305649" name="Line 270"/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0" name="Line 271"/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1" name="Line 272"/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2" name="Line 273"/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3" name="Line 274"/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4" name="Line 275"/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5" name="Line 276"/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6" name="Line 277"/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7" name="Line 278"/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8" name="Line 279"/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59" name="Line 280"/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60" name="Line 281"/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61" name="Line 282"/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62" name="Line 283"/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05663" name="Line 284"/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05647" name="Picture 1472" descr="cell_tower_radiation copy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" y="2409"/>
              <a:ext cx="576" cy="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648" name="Oval 1473"/>
            <p:cNvSpPr>
              <a:spLocks noChangeArrowheads="1"/>
            </p:cNvSpPr>
            <p:nvPr/>
          </p:nvSpPr>
          <p:spPr bwMode="auto">
            <a:xfrm>
              <a:off x="986" y="2597"/>
              <a:ext cx="66" cy="69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305210" name="Group 1474"/>
          <p:cNvGrpSpPr>
            <a:grpSpLocks/>
          </p:cNvGrpSpPr>
          <p:nvPr/>
        </p:nvGrpSpPr>
        <p:grpSpPr bwMode="auto">
          <a:xfrm>
            <a:off x="7985125" y="4991100"/>
            <a:ext cx="227013" cy="481013"/>
            <a:chOff x="4140" y="429"/>
            <a:chExt cx="1425" cy="2396"/>
          </a:xfrm>
        </p:grpSpPr>
        <p:sp>
          <p:nvSpPr>
            <p:cNvPr id="305614" name="Freeform 14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15" name="Rectangle 14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16" name="Freeform 14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17" name="Freeform 14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18" name="Rectangle 1479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05619" name="Group 14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05644" name="AutoShape 148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45" name="AutoShape 1482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620" name="Rectangle 1483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05621" name="Group 14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05642" name="AutoShape 1485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43" name="AutoShape 1486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622" name="Rectangle 1487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23" name="Rectangle 1488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05624" name="Group 14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5640" name="AutoShape 1490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41" name="AutoShape 1491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625" name="Freeform 14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626" name="Group 14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5638" name="AutoShape 1494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39" name="AutoShape 1495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627" name="Rectangle 1496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28" name="Freeform 14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29" name="Freeform 14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30" name="Oval 1499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31" name="Freeform 15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32" name="AutoShape 1501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33" name="AutoShape 1502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34" name="Oval 1503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35" name="Oval 1504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5636" name="Oval 1505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37" name="Rectangle 1506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305211" name="Group 1507"/>
          <p:cNvGrpSpPr>
            <a:grpSpLocks/>
          </p:cNvGrpSpPr>
          <p:nvPr/>
        </p:nvGrpSpPr>
        <p:grpSpPr bwMode="auto">
          <a:xfrm>
            <a:off x="7669213" y="5292725"/>
            <a:ext cx="227012" cy="481013"/>
            <a:chOff x="4140" y="429"/>
            <a:chExt cx="1425" cy="2396"/>
          </a:xfrm>
        </p:grpSpPr>
        <p:sp>
          <p:nvSpPr>
            <p:cNvPr id="305582" name="Freeform 15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83" name="Rectangle 1509"/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584" name="Freeform 15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85" name="Freeform 15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86" name="Rectangle 1512"/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05587" name="Group 15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05612" name="AutoShape 151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13" name="AutoShape 1515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588" name="Rectangle 1516"/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05589" name="Group 15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05610" name="AutoShape 1518"/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11" name="AutoShape 1519"/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590" name="Rectangle 1520"/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591" name="Rectangle 1521"/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05592" name="Group 15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5608" name="AutoShape 1523"/>
              <p:cNvSpPr>
                <a:spLocks noChangeArrowheads="1"/>
              </p:cNvSpPr>
              <p:nvPr/>
            </p:nvSpPr>
            <p:spPr bwMode="auto">
              <a:xfrm>
                <a:off x="618" y="2579"/>
                <a:ext cx="720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09" name="AutoShape 1524"/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593" name="Freeform 15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594" name="Group 15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5606" name="AutoShape 1527"/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607" name="AutoShape 1528"/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05595" name="Rectangle 1529"/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596" name="Freeform 15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97" name="Freeform 15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98" name="Oval 1532"/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599" name="Freeform 15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600" name="AutoShape 1534"/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01" name="AutoShape 1535"/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02" name="Oval 1536"/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03" name="Oval 1537"/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5604" name="Oval 1538"/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05605" name="Rectangle 1539"/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305212" name="Group 1540"/>
          <p:cNvGrpSpPr>
            <a:grpSpLocks/>
          </p:cNvGrpSpPr>
          <p:nvPr/>
        </p:nvGrpSpPr>
        <p:grpSpPr bwMode="auto">
          <a:xfrm>
            <a:off x="5046663" y="2032000"/>
            <a:ext cx="534987" cy="407988"/>
            <a:chOff x="877" y="1008"/>
            <a:chExt cx="2747" cy="2591"/>
          </a:xfrm>
        </p:grpSpPr>
        <p:pic>
          <p:nvPicPr>
            <p:cNvPr id="305559" name="Picture 1541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560" name="Picture 1542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61" name="Freeform 154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6 w 2982"/>
                <a:gd name="T1" fmla="*/ 0 h 2442"/>
                <a:gd name="T2" fmla="*/ 0 w 2982"/>
                <a:gd name="T3" fmla="*/ 24 h 2442"/>
                <a:gd name="T4" fmla="*/ 72 w 2982"/>
                <a:gd name="T5" fmla="*/ 34 h 2442"/>
                <a:gd name="T6" fmla="*/ 90 w 2982"/>
                <a:gd name="T7" fmla="*/ 4 h 2442"/>
                <a:gd name="T8" fmla="*/ 1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05562" name="Picture 1544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63" name="Freeform 154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76 w 2528"/>
                <a:gd name="T3" fmla="*/ 5 h 455"/>
                <a:gd name="T4" fmla="*/ 74 w 2528"/>
                <a:gd name="T5" fmla="*/ 6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64" name="Freeform 154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7 w 702"/>
                <a:gd name="T1" fmla="*/ 0 h 1893"/>
                <a:gd name="T2" fmla="*/ 0 w 702"/>
                <a:gd name="T3" fmla="*/ 25 h 1893"/>
                <a:gd name="T4" fmla="*/ 3 w 702"/>
                <a:gd name="T5" fmla="*/ 26 h 1893"/>
                <a:gd name="T6" fmla="*/ 21 w 702"/>
                <a:gd name="T7" fmla="*/ 1 h 1893"/>
                <a:gd name="T8" fmla="*/ 1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65" name="Freeform 154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23 w 756"/>
                <a:gd name="T1" fmla="*/ 0 h 2184"/>
                <a:gd name="T2" fmla="*/ 4 w 756"/>
                <a:gd name="T3" fmla="*/ 30 h 2184"/>
                <a:gd name="T4" fmla="*/ 0 w 756"/>
                <a:gd name="T5" fmla="*/ 29 h 2184"/>
                <a:gd name="T6" fmla="*/ 18 w 756"/>
                <a:gd name="T7" fmla="*/ 1 h 2184"/>
                <a:gd name="T8" fmla="*/ 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66" name="Freeform 154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2 h 738"/>
                <a:gd name="T4" fmla="*/ 73 w 2773"/>
                <a:gd name="T5" fmla="*/ 10 h 738"/>
                <a:gd name="T6" fmla="*/ 71 w 2773"/>
                <a:gd name="T7" fmla="*/ 8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67" name="Freeform 154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39 w 637"/>
                <a:gd name="T1" fmla="*/ 0 h 1659"/>
                <a:gd name="T2" fmla="*/ 40 w 637"/>
                <a:gd name="T3" fmla="*/ 0 h 1659"/>
                <a:gd name="T4" fmla="*/ 4 w 637"/>
                <a:gd name="T5" fmla="*/ 160 h 1659"/>
                <a:gd name="T6" fmla="*/ 0 w 637"/>
                <a:gd name="T7" fmla="*/ 157 h 1659"/>
                <a:gd name="T8" fmla="*/ 39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68" name="Freeform 155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6 h 550"/>
                <a:gd name="T4" fmla="*/ 137 w 2216"/>
                <a:gd name="T5" fmla="*/ 54 h 550"/>
                <a:gd name="T6" fmla="*/ 140 w 2216"/>
                <a:gd name="T7" fmla="*/ 48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569" name="Group 155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05576" name="Freeform 155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77" name="Freeform 155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78" name="Freeform 155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79" name="Freeform 155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80" name="Freeform 155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81" name="Freeform 155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570" name="Freeform 155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36 h 792"/>
                <a:gd name="T2" fmla="*/ 35 w 990"/>
                <a:gd name="T3" fmla="*/ 0 h 792"/>
                <a:gd name="T4" fmla="*/ 35 w 990"/>
                <a:gd name="T5" fmla="*/ 3 h 792"/>
                <a:gd name="T6" fmla="*/ 0 w 990"/>
                <a:gd name="T7" fmla="*/ 39 h 792"/>
                <a:gd name="T8" fmla="*/ 1 w 990"/>
                <a:gd name="T9" fmla="*/ 3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71" name="Freeform 155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90 w 2532"/>
                <a:gd name="T5" fmla="*/ 33 h 723"/>
                <a:gd name="T6" fmla="*/ 90 w 2532"/>
                <a:gd name="T7" fmla="*/ 3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72" name="Freeform 156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6 h 147"/>
                <a:gd name="T4" fmla="*/ 0 w 26"/>
                <a:gd name="T5" fmla="*/ 6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73" name="Freeform 156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42 w 1176"/>
                <a:gd name="T1" fmla="*/ 0 h 606"/>
                <a:gd name="T2" fmla="*/ 0 w 1176"/>
                <a:gd name="T3" fmla="*/ 29 h 606"/>
                <a:gd name="T4" fmla="*/ 1 w 1176"/>
                <a:gd name="T5" fmla="*/ 29 h 606"/>
                <a:gd name="T6" fmla="*/ 42 w 1176"/>
                <a:gd name="T7" fmla="*/ 1 h 606"/>
                <a:gd name="T8" fmla="*/ 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74" name="Freeform 156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62 w 2532"/>
                <a:gd name="T5" fmla="*/ 25 h 723"/>
                <a:gd name="T6" fmla="*/ 62 w 2532"/>
                <a:gd name="T7" fmla="*/ 26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75" name="Freeform 156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2 h 723"/>
                <a:gd name="T6" fmla="*/ 0 w 2532"/>
                <a:gd name="T7" fmla="*/ 3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13" name="Group 1564"/>
          <p:cNvGrpSpPr>
            <a:grpSpLocks/>
          </p:cNvGrpSpPr>
          <p:nvPr/>
        </p:nvGrpSpPr>
        <p:grpSpPr bwMode="auto">
          <a:xfrm>
            <a:off x="6616700" y="5475288"/>
            <a:ext cx="474663" cy="407987"/>
            <a:chOff x="877" y="1008"/>
            <a:chExt cx="2747" cy="2591"/>
          </a:xfrm>
        </p:grpSpPr>
        <p:pic>
          <p:nvPicPr>
            <p:cNvPr id="305536" name="Picture 1565" descr="antenna_stylized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537" name="Picture 1566" descr="laptop_keyboar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38" name="Freeform 1567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6 w 2982"/>
                <a:gd name="T1" fmla="*/ 0 h 2442"/>
                <a:gd name="T2" fmla="*/ 0 w 2982"/>
                <a:gd name="T3" fmla="*/ 24 h 2442"/>
                <a:gd name="T4" fmla="*/ 72 w 2982"/>
                <a:gd name="T5" fmla="*/ 34 h 2442"/>
                <a:gd name="T6" fmla="*/ 90 w 2982"/>
                <a:gd name="T7" fmla="*/ 4 h 2442"/>
                <a:gd name="T8" fmla="*/ 1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05539" name="Picture 1568" descr="screen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40" name="Freeform 1569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76 w 2528"/>
                <a:gd name="T3" fmla="*/ 5 h 455"/>
                <a:gd name="T4" fmla="*/ 74 w 2528"/>
                <a:gd name="T5" fmla="*/ 6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1" name="Freeform 1570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7 w 702"/>
                <a:gd name="T1" fmla="*/ 0 h 1893"/>
                <a:gd name="T2" fmla="*/ 0 w 702"/>
                <a:gd name="T3" fmla="*/ 25 h 1893"/>
                <a:gd name="T4" fmla="*/ 3 w 702"/>
                <a:gd name="T5" fmla="*/ 26 h 1893"/>
                <a:gd name="T6" fmla="*/ 21 w 702"/>
                <a:gd name="T7" fmla="*/ 1 h 1893"/>
                <a:gd name="T8" fmla="*/ 1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2" name="Freeform 1571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23 w 756"/>
                <a:gd name="T1" fmla="*/ 0 h 2184"/>
                <a:gd name="T2" fmla="*/ 4 w 756"/>
                <a:gd name="T3" fmla="*/ 30 h 2184"/>
                <a:gd name="T4" fmla="*/ 0 w 756"/>
                <a:gd name="T5" fmla="*/ 29 h 2184"/>
                <a:gd name="T6" fmla="*/ 18 w 756"/>
                <a:gd name="T7" fmla="*/ 1 h 2184"/>
                <a:gd name="T8" fmla="*/ 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3" name="Freeform 1572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2 h 738"/>
                <a:gd name="T4" fmla="*/ 73 w 2773"/>
                <a:gd name="T5" fmla="*/ 10 h 738"/>
                <a:gd name="T6" fmla="*/ 71 w 2773"/>
                <a:gd name="T7" fmla="*/ 8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4" name="Freeform 1573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39 w 637"/>
                <a:gd name="T1" fmla="*/ 0 h 1659"/>
                <a:gd name="T2" fmla="*/ 40 w 637"/>
                <a:gd name="T3" fmla="*/ 0 h 1659"/>
                <a:gd name="T4" fmla="*/ 4 w 637"/>
                <a:gd name="T5" fmla="*/ 160 h 1659"/>
                <a:gd name="T6" fmla="*/ 0 w 637"/>
                <a:gd name="T7" fmla="*/ 157 h 1659"/>
                <a:gd name="T8" fmla="*/ 39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5" name="Freeform 1574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6 h 550"/>
                <a:gd name="T4" fmla="*/ 137 w 2216"/>
                <a:gd name="T5" fmla="*/ 54 h 550"/>
                <a:gd name="T6" fmla="*/ 140 w 2216"/>
                <a:gd name="T7" fmla="*/ 48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546" name="Group 1575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05553" name="Freeform 157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4" name="Freeform 157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5" name="Freeform 157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6" name="Freeform 157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7" name="Freeform 158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58" name="Freeform 158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547" name="Freeform 1582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36 h 792"/>
                <a:gd name="T2" fmla="*/ 35 w 990"/>
                <a:gd name="T3" fmla="*/ 0 h 792"/>
                <a:gd name="T4" fmla="*/ 35 w 990"/>
                <a:gd name="T5" fmla="*/ 3 h 792"/>
                <a:gd name="T6" fmla="*/ 0 w 990"/>
                <a:gd name="T7" fmla="*/ 39 h 792"/>
                <a:gd name="T8" fmla="*/ 1 w 990"/>
                <a:gd name="T9" fmla="*/ 3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8" name="Freeform 1583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90 w 2532"/>
                <a:gd name="T5" fmla="*/ 33 h 723"/>
                <a:gd name="T6" fmla="*/ 90 w 2532"/>
                <a:gd name="T7" fmla="*/ 3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49" name="Freeform 1584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6 h 147"/>
                <a:gd name="T4" fmla="*/ 0 w 26"/>
                <a:gd name="T5" fmla="*/ 6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50" name="Freeform 1585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42 w 1176"/>
                <a:gd name="T1" fmla="*/ 0 h 606"/>
                <a:gd name="T2" fmla="*/ 0 w 1176"/>
                <a:gd name="T3" fmla="*/ 29 h 606"/>
                <a:gd name="T4" fmla="*/ 1 w 1176"/>
                <a:gd name="T5" fmla="*/ 29 h 606"/>
                <a:gd name="T6" fmla="*/ 42 w 1176"/>
                <a:gd name="T7" fmla="*/ 1 h 606"/>
                <a:gd name="T8" fmla="*/ 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51" name="Freeform 1586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62 w 2532"/>
                <a:gd name="T5" fmla="*/ 25 h 723"/>
                <a:gd name="T6" fmla="*/ 62 w 2532"/>
                <a:gd name="T7" fmla="*/ 26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52" name="Freeform 1587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2 h 723"/>
                <a:gd name="T6" fmla="*/ 0 w 2532"/>
                <a:gd name="T7" fmla="*/ 3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14" name="Group 1588"/>
          <p:cNvGrpSpPr>
            <a:grpSpLocks/>
          </p:cNvGrpSpPr>
          <p:nvPr/>
        </p:nvGrpSpPr>
        <p:grpSpPr bwMode="auto">
          <a:xfrm>
            <a:off x="5305425" y="3030538"/>
            <a:ext cx="444500" cy="407987"/>
            <a:chOff x="877" y="1008"/>
            <a:chExt cx="2747" cy="2591"/>
          </a:xfrm>
        </p:grpSpPr>
        <p:pic>
          <p:nvPicPr>
            <p:cNvPr id="305513" name="Picture 1589" descr="antenna_stylize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514" name="Picture 1590" descr="laptop_keyboar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15" name="Freeform 1591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6 w 2982"/>
                <a:gd name="T1" fmla="*/ 0 h 2442"/>
                <a:gd name="T2" fmla="*/ 0 w 2982"/>
                <a:gd name="T3" fmla="*/ 24 h 2442"/>
                <a:gd name="T4" fmla="*/ 72 w 2982"/>
                <a:gd name="T5" fmla="*/ 34 h 2442"/>
                <a:gd name="T6" fmla="*/ 90 w 2982"/>
                <a:gd name="T7" fmla="*/ 4 h 2442"/>
                <a:gd name="T8" fmla="*/ 1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05516" name="Picture 1592" descr="screen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17" name="Freeform 1593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76 w 2528"/>
                <a:gd name="T3" fmla="*/ 5 h 455"/>
                <a:gd name="T4" fmla="*/ 74 w 2528"/>
                <a:gd name="T5" fmla="*/ 6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18" name="Freeform 1594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7 w 702"/>
                <a:gd name="T1" fmla="*/ 0 h 1893"/>
                <a:gd name="T2" fmla="*/ 0 w 702"/>
                <a:gd name="T3" fmla="*/ 25 h 1893"/>
                <a:gd name="T4" fmla="*/ 3 w 702"/>
                <a:gd name="T5" fmla="*/ 26 h 1893"/>
                <a:gd name="T6" fmla="*/ 21 w 702"/>
                <a:gd name="T7" fmla="*/ 1 h 1893"/>
                <a:gd name="T8" fmla="*/ 1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19" name="Freeform 1595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23 w 756"/>
                <a:gd name="T1" fmla="*/ 0 h 2184"/>
                <a:gd name="T2" fmla="*/ 4 w 756"/>
                <a:gd name="T3" fmla="*/ 30 h 2184"/>
                <a:gd name="T4" fmla="*/ 0 w 756"/>
                <a:gd name="T5" fmla="*/ 29 h 2184"/>
                <a:gd name="T6" fmla="*/ 18 w 756"/>
                <a:gd name="T7" fmla="*/ 1 h 2184"/>
                <a:gd name="T8" fmla="*/ 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0" name="Freeform 1596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2 h 738"/>
                <a:gd name="T4" fmla="*/ 73 w 2773"/>
                <a:gd name="T5" fmla="*/ 10 h 738"/>
                <a:gd name="T6" fmla="*/ 71 w 2773"/>
                <a:gd name="T7" fmla="*/ 8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1" name="Freeform 1597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39 w 637"/>
                <a:gd name="T1" fmla="*/ 0 h 1659"/>
                <a:gd name="T2" fmla="*/ 40 w 637"/>
                <a:gd name="T3" fmla="*/ 0 h 1659"/>
                <a:gd name="T4" fmla="*/ 4 w 637"/>
                <a:gd name="T5" fmla="*/ 160 h 1659"/>
                <a:gd name="T6" fmla="*/ 0 w 637"/>
                <a:gd name="T7" fmla="*/ 157 h 1659"/>
                <a:gd name="T8" fmla="*/ 39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2" name="Freeform 1598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6 h 550"/>
                <a:gd name="T4" fmla="*/ 137 w 2216"/>
                <a:gd name="T5" fmla="*/ 54 h 550"/>
                <a:gd name="T6" fmla="*/ 140 w 2216"/>
                <a:gd name="T7" fmla="*/ 48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523" name="Group 1599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05530" name="Freeform 160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1" name="Freeform 160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2" name="Freeform 160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3" name="Freeform 160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4" name="Freeform 160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35" name="Freeform 160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524" name="Freeform 1606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36 h 792"/>
                <a:gd name="T2" fmla="*/ 35 w 990"/>
                <a:gd name="T3" fmla="*/ 0 h 792"/>
                <a:gd name="T4" fmla="*/ 35 w 990"/>
                <a:gd name="T5" fmla="*/ 3 h 792"/>
                <a:gd name="T6" fmla="*/ 0 w 990"/>
                <a:gd name="T7" fmla="*/ 39 h 792"/>
                <a:gd name="T8" fmla="*/ 1 w 990"/>
                <a:gd name="T9" fmla="*/ 3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5" name="Freeform 1607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90 w 2532"/>
                <a:gd name="T5" fmla="*/ 33 h 723"/>
                <a:gd name="T6" fmla="*/ 90 w 2532"/>
                <a:gd name="T7" fmla="*/ 3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6" name="Freeform 1608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6 h 147"/>
                <a:gd name="T4" fmla="*/ 0 w 26"/>
                <a:gd name="T5" fmla="*/ 6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7" name="Freeform 1609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42 w 1176"/>
                <a:gd name="T1" fmla="*/ 0 h 606"/>
                <a:gd name="T2" fmla="*/ 0 w 1176"/>
                <a:gd name="T3" fmla="*/ 29 h 606"/>
                <a:gd name="T4" fmla="*/ 1 w 1176"/>
                <a:gd name="T5" fmla="*/ 29 h 606"/>
                <a:gd name="T6" fmla="*/ 42 w 1176"/>
                <a:gd name="T7" fmla="*/ 1 h 606"/>
                <a:gd name="T8" fmla="*/ 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8" name="Freeform 1610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62 w 2532"/>
                <a:gd name="T5" fmla="*/ 25 h 723"/>
                <a:gd name="T6" fmla="*/ 62 w 2532"/>
                <a:gd name="T7" fmla="*/ 26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29" name="Freeform 1611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2 h 723"/>
                <a:gd name="T6" fmla="*/ 0 w 2532"/>
                <a:gd name="T7" fmla="*/ 3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5215" name="Group 1612"/>
          <p:cNvGrpSpPr>
            <a:grpSpLocks/>
          </p:cNvGrpSpPr>
          <p:nvPr/>
        </p:nvGrpSpPr>
        <p:grpSpPr bwMode="auto">
          <a:xfrm flipH="1">
            <a:off x="5684838" y="3211513"/>
            <a:ext cx="414337" cy="373062"/>
            <a:chOff x="2839" y="3501"/>
            <a:chExt cx="755" cy="803"/>
          </a:xfrm>
        </p:grpSpPr>
        <p:pic>
          <p:nvPicPr>
            <p:cNvPr id="305511" name="Picture 161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512" name="Freeform 1614"/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05216" name="Group 1615"/>
          <p:cNvGrpSpPr>
            <a:grpSpLocks/>
          </p:cNvGrpSpPr>
          <p:nvPr/>
        </p:nvGrpSpPr>
        <p:grpSpPr bwMode="auto">
          <a:xfrm>
            <a:off x="7051675" y="5411788"/>
            <a:ext cx="474663" cy="407987"/>
            <a:chOff x="877" y="1008"/>
            <a:chExt cx="2747" cy="2591"/>
          </a:xfrm>
        </p:grpSpPr>
        <p:pic>
          <p:nvPicPr>
            <p:cNvPr id="305488" name="Picture 1616" descr="antenna_stylized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489" name="Picture 1617" descr="laptop_keyboar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490" name="Freeform 161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6 w 2982"/>
                <a:gd name="T1" fmla="*/ 0 h 2442"/>
                <a:gd name="T2" fmla="*/ 0 w 2982"/>
                <a:gd name="T3" fmla="*/ 24 h 2442"/>
                <a:gd name="T4" fmla="*/ 72 w 2982"/>
                <a:gd name="T5" fmla="*/ 34 h 2442"/>
                <a:gd name="T6" fmla="*/ 90 w 2982"/>
                <a:gd name="T7" fmla="*/ 4 h 2442"/>
                <a:gd name="T8" fmla="*/ 16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05491" name="Picture 1619" descr="screen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492" name="Freeform 162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76 w 2528"/>
                <a:gd name="T3" fmla="*/ 5 h 455"/>
                <a:gd name="T4" fmla="*/ 74 w 2528"/>
                <a:gd name="T5" fmla="*/ 6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493" name="Freeform 162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7 w 702"/>
                <a:gd name="T1" fmla="*/ 0 h 1893"/>
                <a:gd name="T2" fmla="*/ 0 w 702"/>
                <a:gd name="T3" fmla="*/ 25 h 1893"/>
                <a:gd name="T4" fmla="*/ 3 w 702"/>
                <a:gd name="T5" fmla="*/ 26 h 1893"/>
                <a:gd name="T6" fmla="*/ 21 w 702"/>
                <a:gd name="T7" fmla="*/ 1 h 1893"/>
                <a:gd name="T8" fmla="*/ 1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494" name="Freeform 162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23 w 756"/>
                <a:gd name="T1" fmla="*/ 0 h 2184"/>
                <a:gd name="T2" fmla="*/ 4 w 756"/>
                <a:gd name="T3" fmla="*/ 30 h 2184"/>
                <a:gd name="T4" fmla="*/ 0 w 756"/>
                <a:gd name="T5" fmla="*/ 29 h 2184"/>
                <a:gd name="T6" fmla="*/ 18 w 756"/>
                <a:gd name="T7" fmla="*/ 1 h 2184"/>
                <a:gd name="T8" fmla="*/ 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495" name="Freeform 162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2 h 738"/>
                <a:gd name="T4" fmla="*/ 73 w 2773"/>
                <a:gd name="T5" fmla="*/ 10 h 738"/>
                <a:gd name="T6" fmla="*/ 71 w 2773"/>
                <a:gd name="T7" fmla="*/ 8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496" name="Freeform 162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39 w 637"/>
                <a:gd name="T1" fmla="*/ 0 h 1659"/>
                <a:gd name="T2" fmla="*/ 40 w 637"/>
                <a:gd name="T3" fmla="*/ 0 h 1659"/>
                <a:gd name="T4" fmla="*/ 4 w 637"/>
                <a:gd name="T5" fmla="*/ 160 h 1659"/>
                <a:gd name="T6" fmla="*/ 0 w 637"/>
                <a:gd name="T7" fmla="*/ 157 h 1659"/>
                <a:gd name="T8" fmla="*/ 39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497" name="Freeform 162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6 h 550"/>
                <a:gd name="T4" fmla="*/ 137 w 2216"/>
                <a:gd name="T5" fmla="*/ 54 h 550"/>
                <a:gd name="T6" fmla="*/ 140 w 2216"/>
                <a:gd name="T7" fmla="*/ 48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498" name="Group 162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05505" name="Freeform 162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6" name="Freeform 162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7" name="Freeform 162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8" name="Freeform 163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09" name="Freeform 163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510" name="Freeform 163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5499" name="Freeform 163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36 h 792"/>
                <a:gd name="T2" fmla="*/ 35 w 990"/>
                <a:gd name="T3" fmla="*/ 0 h 792"/>
                <a:gd name="T4" fmla="*/ 35 w 990"/>
                <a:gd name="T5" fmla="*/ 3 h 792"/>
                <a:gd name="T6" fmla="*/ 0 w 990"/>
                <a:gd name="T7" fmla="*/ 39 h 792"/>
                <a:gd name="T8" fmla="*/ 1 w 990"/>
                <a:gd name="T9" fmla="*/ 3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00" name="Freeform 163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90 w 2532"/>
                <a:gd name="T5" fmla="*/ 33 h 723"/>
                <a:gd name="T6" fmla="*/ 90 w 2532"/>
                <a:gd name="T7" fmla="*/ 35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01" name="Freeform 163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6 h 147"/>
                <a:gd name="T4" fmla="*/ 0 w 26"/>
                <a:gd name="T5" fmla="*/ 6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02" name="Freeform 163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42 w 1176"/>
                <a:gd name="T1" fmla="*/ 0 h 606"/>
                <a:gd name="T2" fmla="*/ 0 w 1176"/>
                <a:gd name="T3" fmla="*/ 29 h 606"/>
                <a:gd name="T4" fmla="*/ 1 w 1176"/>
                <a:gd name="T5" fmla="*/ 29 h 606"/>
                <a:gd name="T6" fmla="*/ 42 w 1176"/>
                <a:gd name="T7" fmla="*/ 1 h 606"/>
                <a:gd name="T8" fmla="*/ 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03" name="Freeform 163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62 w 2532"/>
                <a:gd name="T5" fmla="*/ 25 h 723"/>
                <a:gd name="T6" fmla="*/ 62 w 2532"/>
                <a:gd name="T7" fmla="*/ 26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504" name="Freeform 163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2 h 723"/>
                <a:gd name="T6" fmla="*/ 0 w 2532"/>
                <a:gd name="T7" fmla="*/ 34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05217" name="Picture 1283" descr="underline_base"/>
          <p:cNvPicPr>
            <a:picLocks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33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460375" y="222250"/>
            <a:ext cx="8382000" cy="942975"/>
          </a:xfrm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Network layer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6100" y="1255713"/>
            <a:ext cx="4365625" cy="5100637"/>
          </a:xfrm>
        </p:spPr>
        <p:txBody>
          <a:bodyPr/>
          <a:lstStyle/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transport segment from sending to receiving host 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on sending side encapsulates segments into datagrams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on receiving side, delivers segments to transport layer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network layer protocols in </a:t>
            </a:r>
            <a:r>
              <a:rPr lang="en-US" i="1">
                <a:solidFill>
                  <a:srgbClr val="000099"/>
                </a:solidFill>
                <a:cs typeface="+mn-cs"/>
              </a:rPr>
              <a:t>every</a:t>
            </a:r>
            <a:r>
              <a:rPr lang="en-US">
                <a:solidFill>
                  <a:srgbClr val="000099"/>
                </a:solidFill>
                <a:cs typeface="+mn-cs"/>
              </a:rPr>
              <a:t> </a:t>
            </a:r>
            <a:r>
              <a:rPr lang="en-US">
                <a:cs typeface="+mn-cs"/>
              </a:rPr>
              <a:t>host, router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router examines header fields in all IP datagrams passing through it</a:t>
            </a:r>
            <a:endParaRPr lang="en-US" sz="2000">
              <a:cs typeface="+mn-cs"/>
            </a:endParaRPr>
          </a:p>
          <a:p>
            <a:pPr>
              <a:buFont typeface="Wingdings" charset="0"/>
              <a:buChar char="v"/>
              <a:defRPr/>
            </a:pPr>
            <a:endParaRPr lang="en-US" sz="2400">
              <a:cs typeface="+mn-cs"/>
            </a:endParaRPr>
          </a:p>
        </p:txBody>
      </p:sp>
      <p:grpSp>
        <p:nvGrpSpPr>
          <p:cNvPr id="631830" name="Group 1046"/>
          <p:cNvGrpSpPr>
            <a:grpSpLocks/>
          </p:cNvGrpSpPr>
          <p:nvPr/>
        </p:nvGrpSpPr>
        <p:grpSpPr bwMode="auto">
          <a:xfrm>
            <a:off x="5400675" y="1141413"/>
            <a:ext cx="1047750" cy="996950"/>
            <a:chOff x="3402" y="719"/>
            <a:chExt cx="660" cy="628"/>
          </a:xfrm>
        </p:grpSpPr>
        <p:sp>
          <p:nvSpPr>
            <p:cNvPr id="305478" name="Freeform 1030"/>
            <p:cNvSpPr>
              <a:spLocks/>
            </p:cNvSpPr>
            <p:nvPr/>
          </p:nvSpPr>
          <p:spPr bwMode="auto">
            <a:xfrm>
              <a:off x="3402" y="753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479" name="Group 310"/>
            <p:cNvGrpSpPr>
              <a:grpSpLocks/>
            </p:cNvGrpSpPr>
            <p:nvPr/>
          </p:nvGrpSpPr>
          <p:grpSpPr bwMode="auto">
            <a:xfrm>
              <a:off x="3549" y="719"/>
              <a:ext cx="513" cy="547"/>
              <a:chOff x="2956" y="969"/>
              <a:chExt cx="513" cy="547"/>
            </a:xfrm>
          </p:grpSpPr>
          <p:sp>
            <p:nvSpPr>
              <p:cNvPr id="305480" name="Rectangle 311"/>
              <p:cNvSpPr>
                <a:spLocks noChangeArrowheads="1"/>
              </p:cNvSpPr>
              <p:nvPr/>
            </p:nvSpPr>
            <p:spPr bwMode="auto">
              <a:xfrm>
                <a:off x="3018" y="969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81" name="Rectangle 312"/>
              <p:cNvSpPr>
                <a:spLocks noChangeArrowheads="1"/>
              </p:cNvSpPr>
              <p:nvPr/>
            </p:nvSpPr>
            <p:spPr bwMode="auto">
              <a:xfrm>
                <a:off x="2997" y="984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82" name="Rectangle 313"/>
              <p:cNvSpPr>
                <a:spLocks noChangeArrowheads="1"/>
              </p:cNvSpPr>
              <p:nvPr/>
            </p:nvSpPr>
            <p:spPr bwMode="auto">
              <a:xfrm>
                <a:off x="3000" y="1185"/>
                <a:ext cx="432" cy="108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83" name="Text Box 314"/>
              <p:cNvSpPr txBox="1">
                <a:spLocks noChangeArrowheads="1"/>
              </p:cNvSpPr>
              <p:nvPr/>
            </p:nvSpPr>
            <p:spPr bwMode="auto">
              <a:xfrm>
                <a:off x="2956" y="978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transport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484" name="Line 315"/>
              <p:cNvSpPr>
                <a:spLocks noChangeShapeType="1"/>
              </p:cNvSpPr>
              <p:nvPr/>
            </p:nvSpPr>
            <p:spPr bwMode="auto">
              <a:xfrm>
                <a:off x="2997" y="119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85" name="Line 316"/>
              <p:cNvSpPr>
                <a:spLocks noChangeShapeType="1"/>
              </p:cNvSpPr>
              <p:nvPr/>
            </p:nvSpPr>
            <p:spPr bwMode="auto">
              <a:xfrm>
                <a:off x="3003" y="1290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86" name="Line 317"/>
              <p:cNvSpPr>
                <a:spLocks noChangeShapeType="1"/>
              </p:cNvSpPr>
              <p:nvPr/>
            </p:nvSpPr>
            <p:spPr bwMode="auto">
              <a:xfrm>
                <a:off x="3003" y="137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87" name="Line 318"/>
              <p:cNvSpPr>
                <a:spLocks noChangeShapeType="1"/>
              </p:cNvSpPr>
              <p:nvPr/>
            </p:nvSpPr>
            <p:spPr bwMode="auto">
              <a:xfrm>
                <a:off x="3003" y="109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1831" name="Group 1047"/>
          <p:cNvGrpSpPr>
            <a:grpSpLocks/>
          </p:cNvGrpSpPr>
          <p:nvPr/>
        </p:nvGrpSpPr>
        <p:grpSpPr bwMode="auto">
          <a:xfrm>
            <a:off x="8096250" y="4148138"/>
            <a:ext cx="1047750" cy="996950"/>
            <a:chOff x="3402" y="719"/>
            <a:chExt cx="660" cy="628"/>
          </a:xfrm>
        </p:grpSpPr>
        <p:sp>
          <p:nvSpPr>
            <p:cNvPr id="305468" name="Freeform 1048"/>
            <p:cNvSpPr>
              <a:spLocks/>
            </p:cNvSpPr>
            <p:nvPr/>
          </p:nvSpPr>
          <p:spPr bwMode="auto">
            <a:xfrm>
              <a:off x="3402" y="753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5469" name="Group 1049"/>
            <p:cNvGrpSpPr>
              <a:grpSpLocks/>
            </p:cNvGrpSpPr>
            <p:nvPr/>
          </p:nvGrpSpPr>
          <p:grpSpPr bwMode="auto">
            <a:xfrm>
              <a:off x="3549" y="719"/>
              <a:ext cx="513" cy="547"/>
              <a:chOff x="2956" y="969"/>
              <a:chExt cx="513" cy="547"/>
            </a:xfrm>
          </p:grpSpPr>
          <p:sp>
            <p:nvSpPr>
              <p:cNvPr id="305470" name="Rectangle 1050"/>
              <p:cNvSpPr>
                <a:spLocks noChangeArrowheads="1"/>
              </p:cNvSpPr>
              <p:nvPr/>
            </p:nvSpPr>
            <p:spPr bwMode="auto">
              <a:xfrm>
                <a:off x="3018" y="969"/>
                <a:ext cx="426" cy="48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71" name="Rectangle 1051"/>
              <p:cNvSpPr>
                <a:spLocks noChangeArrowheads="1"/>
              </p:cNvSpPr>
              <p:nvPr/>
            </p:nvSpPr>
            <p:spPr bwMode="auto">
              <a:xfrm>
                <a:off x="2997" y="984"/>
                <a:ext cx="435" cy="50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72" name="Rectangle 1052"/>
              <p:cNvSpPr>
                <a:spLocks noChangeArrowheads="1"/>
              </p:cNvSpPr>
              <p:nvPr/>
            </p:nvSpPr>
            <p:spPr bwMode="auto">
              <a:xfrm>
                <a:off x="3000" y="1185"/>
                <a:ext cx="432" cy="108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73" name="Text Box 1053"/>
              <p:cNvSpPr txBox="1">
                <a:spLocks noChangeArrowheads="1"/>
              </p:cNvSpPr>
              <p:nvPr/>
            </p:nvSpPr>
            <p:spPr bwMode="auto">
              <a:xfrm>
                <a:off x="2956" y="978"/>
                <a:ext cx="513" cy="5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application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transport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474" name="Line 1054"/>
              <p:cNvSpPr>
                <a:spLocks noChangeShapeType="1"/>
              </p:cNvSpPr>
              <p:nvPr/>
            </p:nvSpPr>
            <p:spPr bwMode="auto">
              <a:xfrm>
                <a:off x="2997" y="119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75" name="Line 1055"/>
              <p:cNvSpPr>
                <a:spLocks noChangeShapeType="1"/>
              </p:cNvSpPr>
              <p:nvPr/>
            </p:nvSpPr>
            <p:spPr bwMode="auto">
              <a:xfrm>
                <a:off x="3003" y="1290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76" name="Line 1056"/>
              <p:cNvSpPr>
                <a:spLocks noChangeShapeType="1"/>
              </p:cNvSpPr>
              <p:nvPr/>
            </p:nvSpPr>
            <p:spPr bwMode="auto">
              <a:xfrm>
                <a:off x="3003" y="1374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77" name="Line 1057"/>
              <p:cNvSpPr>
                <a:spLocks noChangeShapeType="1"/>
              </p:cNvSpPr>
              <p:nvPr/>
            </p:nvSpPr>
            <p:spPr bwMode="auto">
              <a:xfrm>
                <a:off x="3003" y="1092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2062" name="Group 1278"/>
          <p:cNvGrpSpPr>
            <a:grpSpLocks/>
          </p:cNvGrpSpPr>
          <p:nvPr/>
        </p:nvGrpSpPr>
        <p:grpSpPr bwMode="auto">
          <a:xfrm>
            <a:off x="5853113" y="1763713"/>
            <a:ext cx="2546350" cy="3429000"/>
            <a:chOff x="3674" y="1148"/>
            <a:chExt cx="1604" cy="2160"/>
          </a:xfrm>
        </p:grpSpPr>
        <p:grpSp>
          <p:nvGrpSpPr>
            <p:cNvPr id="305226" name="Group 433"/>
            <p:cNvGrpSpPr>
              <a:grpSpLocks/>
            </p:cNvGrpSpPr>
            <p:nvPr/>
          </p:nvGrpSpPr>
          <p:grpSpPr bwMode="auto">
            <a:xfrm>
              <a:off x="3701" y="1305"/>
              <a:ext cx="513" cy="442"/>
              <a:chOff x="3937" y="633"/>
              <a:chExt cx="513" cy="442"/>
            </a:xfrm>
          </p:grpSpPr>
          <p:sp>
            <p:nvSpPr>
              <p:cNvPr id="305447" name="Line 434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48" name="Line 435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49" name="Oval 436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50" name="Line 437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51" name="Line 438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52" name="Rectangle 439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453" name="Oval 440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454" name="Group 441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465" name="Line 4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66" name="Line 44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67" name="Line 4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455" name="Group 445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462" name="Line 44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63" name="Line 4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64" name="Line 44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456" name="Rectangle 449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57" name="Rectangle 450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58" name="Line 451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59" name="Line 452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60" name="Rectangle 453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CC0000"/>
                  </a:solidFill>
                  <a:latin typeface="Comic Sans MS" charset="0"/>
                </a:endParaRPr>
              </a:p>
            </p:txBody>
          </p:sp>
          <p:sp>
            <p:nvSpPr>
              <p:cNvPr id="305461" name="Text Box 454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27" name="Group 1058"/>
            <p:cNvGrpSpPr>
              <a:grpSpLocks/>
            </p:cNvGrpSpPr>
            <p:nvPr/>
          </p:nvGrpSpPr>
          <p:grpSpPr bwMode="auto">
            <a:xfrm>
              <a:off x="4207" y="1532"/>
              <a:ext cx="513" cy="442"/>
              <a:chOff x="3937" y="633"/>
              <a:chExt cx="513" cy="442"/>
            </a:xfrm>
          </p:grpSpPr>
          <p:sp>
            <p:nvSpPr>
              <p:cNvPr id="305426" name="Line 1059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27" name="Line 1060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28" name="Oval 1061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29" name="Line 1062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30" name="Line 1063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31" name="Rectangle 1064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432" name="Oval 1065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433" name="Group 1066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444" name="Line 106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45" name="Line 106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46" name="Line 106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434" name="Group 1070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441" name="Line 107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42" name="Line 107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43" name="Line 107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435" name="Rectangle 1074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36" name="Rectangle 1075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37" name="Line 1076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38" name="Line 1077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39" name="Rectangle 1078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40" name="Text Box 1079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28" name="Group 1080"/>
            <p:cNvGrpSpPr>
              <a:grpSpLocks/>
            </p:cNvGrpSpPr>
            <p:nvPr/>
          </p:nvGrpSpPr>
          <p:grpSpPr bwMode="auto">
            <a:xfrm>
              <a:off x="4661" y="1148"/>
              <a:ext cx="513" cy="442"/>
              <a:chOff x="3937" y="633"/>
              <a:chExt cx="513" cy="442"/>
            </a:xfrm>
          </p:grpSpPr>
          <p:sp>
            <p:nvSpPr>
              <p:cNvPr id="305405" name="Line 1081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06" name="Line 1082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07" name="Oval 1083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08" name="Line 1084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09" name="Line 1085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10" name="Rectangle 1086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411" name="Oval 1087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412" name="Group 1088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423" name="Line 108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24" name="Line 109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25" name="Line 109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413" name="Group 1092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420" name="Line 109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21" name="Line 109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22" name="Line 109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414" name="Rectangle 1096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15" name="Rectangle 1097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16" name="Line 1098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17" name="Line 1099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418" name="Rectangle 1100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419" name="Text Box 1101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29" name="Group 1102"/>
            <p:cNvGrpSpPr>
              <a:grpSpLocks/>
            </p:cNvGrpSpPr>
            <p:nvPr/>
          </p:nvGrpSpPr>
          <p:grpSpPr bwMode="auto">
            <a:xfrm>
              <a:off x="4702" y="1523"/>
              <a:ext cx="513" cy="442"/>
              <a:chOff x="3937" y="633"/>
              <a:chExt cx="513" cy="442"/>
            </a:xfrm>
          </p:grpSpPr>
          <p:sp>
            <p:nvSpPr>
              <p:cNvPr id="305384" name="Line 1103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85" name="Line 1104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86" name="Oval 1105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87" name="Line 1106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88" name="Line 1107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89" name="Rectangle 1108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390" name="Oval 1109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391" name="Group 1110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402" name="Line 111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03" name="Line 111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04" name="Line 111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392" name="Group 1114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399" name="Line 111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00" name="Line 111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401" name="Line 111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393" name="Rectangle 1118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94" name="Rectangle 1119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95" name="Line 1120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96" name="Line 1121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97" name="Rectangle 1122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98" name="Text Box 1123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0" name="Group 1124"/>
            <p:cNvGrpSpPr>
              <a:grpSpLocks/>
            </p:cNvGrpSpPr>
            <p:nvPr/>
          </p:nvGrpSpPr>
          <p:grpSpPr bwMode="auto">
            <a:xfrm>
              <a:off x="4197" y="1157"/>
              <a:ext cx="513" cy="442"/>
              <a:chOff x="3937" y="633"/>
              <a:chExt cx="513" cy="442"/>
            </a:xfrm>
          </p:grpSpPr>
          <p:sp>
            <p:nvSpPr>
              <p:cNvPr id="305363" name="Line 1125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64" name="Line 1126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65" name="Oval 1127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66" name="Line 1128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67" name="Line 1129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68" name="Rectangle 1130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369" name="Oval 1131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370" name="Group 1132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381" name="Line 113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82" name="Line 113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83" name="Line 113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371" name="Group 1136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378" name="Line 113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79" name="Line 113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80" name="Line 113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372" name="Rectangle 1140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73" name="Rectangle 1141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74" name="Line 1142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75" name="Line 1143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76" name="Rectangle 1144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77" name="Text Box 1145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1" name="Group 1146"/>
            <p:cNvGrpSpPr>
              <a:grpSpLocks/>
            </p:cNvGrpSpPr>
            <p:nvPr/>
          </p:nvGrpSpPr>
          <p:grpSpPr bwMode="auto">
            <a:xfrm>
              <a:off x="4389" y="2239"/>
              <a:ext cx="513" cy="442"/>
              <a:chOff x="3937" y="633"/>
              <a:chExt cx="513" cy="442"/>
            </a:xfrm>
          </p:grpSpPr>
          <p:sp>
            <p:nvSpPr>
              <p:cNvPr id="305342" name="Line 1147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43" name="Line 1148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44" name="Oval 1149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45" name="Line 1150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46" name="Line 1151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47" name="Rectangle 1152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348" name="Oval 1153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349" name="Group 1154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360" name="Line 115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61" name="Line 115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62" name="Line 115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350" name="Group 1158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357" name="Line 115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58" name="Line 116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59" name="Line 116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351" name="Rectangle 1162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52" name="Rectangle 1163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53" name="Line 1164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54" name="Line 1165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55" name="Rectangle 1166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56" name="Text Box 1167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2" name="Group 1168"/>
            <p:cNvGrpSpPr>
              <a:grpSpLocks/>
            </p:cNvGrpSpPr>
            <p:nvPr/>
          </p:nvGrpSpPr>
          <p:grpSpPr bwMode="auto">
            <a:xfrm>
              <a:off x="4765" y="1995"/>
              <a:ext cx="513" cy="442"/>
              <a:chOff x="3937" y="633"/>
              <a:chExt cx="513" cy="442"/>
            </a:xfrm>
          </p:grpSpPr>
          <p:sp>
            <p:nvSpPr>
              <p:cNvPr id="305321" name="Line 1169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22" name="Line 1170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23" name="Oval 1171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24" name="Line 1172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25" name="Line 1173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26" name="Rectangle 1174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327" name="Oval 1175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328" name="Group 1176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339" name="Line 117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40" name="Line 117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41" name="Line 117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329" name="Group 1180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336" name="Line 118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37" name="Line 118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38" name="Line 118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330" name="Rectangle 1184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31" name="Rectangle 1185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32" name="Line 1186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33" name="Line 1187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34" name="Rectangle 1188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35" name="Text Box 1189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3" name="Group 1190"/>
            <p:cNvGrpSpPr>
              <a:grpSpLocks/>
            </p:cNvGrpSpPr>
            <p:nvPr/>
          </p:nvGrpSpPr>
          <p:grpSpPr bwMode="auto">
            <a:xfrm>
              <a:off x="4128" y="2003"/>
              <a:ext cx="513" cy="442"/>
              <a:chOff x="3937" y="633"/>
              <a:chExt cx="513" cy="442"/>
            </a:xfrm>
          </p:grpSpPr>
          <p:sp>
            <p:nvSpPr>
              <p:cNvPr id="305300" name="Line 1191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01" name="Line 1192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02" name="Oval 1193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03" name="Line 1194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04" name="Line 1195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05" name="Rectangle 1196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306" name="Oval 1197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307" name="Group 1198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318" name="Line 119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19" name="Line 120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20" name="Line 120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308" name="Group 1202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315" name="Line 120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16" name="Line 120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317" name="Line 120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309" name="Rectangle 1206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10" name="Rectangle 1207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11" name="Line 1208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12" name="Line 1209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313" name="Rectangle 1210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314" name="Text Box 1211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4" name="Group 1212"/>
            <p:cNvGrpSpPr>
              <a:grpSpLocks/>
            </p:cNvGrpSpPr>
            <p:nvPr/>
          </p:nvGrpSpPr>
          <p:grpSpPr bwMode="auto">
            <a:xfrm>
              <a:off x="4608" y="2771"/>
              <a:ext cx="513" cy="442"/>
              <a:chOff x="3937" y="633"/>
              <a:chExt cx="513" cy="442"/>
            </a:xfrm>
          </p:grpSpPr>
          <p:sp>
            <p:nvSpPr>
              <p:cNvPr id="305279" name="Line 1213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80" name="Line 1214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81" name="Oval 1215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82" name="Line 1216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83" name="Line 1217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84" name="Rectangle 1218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285" name="Oval 1219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286" name="Group 1220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297" name="Line 1221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98" name="Line 1222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99" name="Line 1223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287" name="Group 1224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294" name="Line 122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95" name="Line 122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96" name="Line 122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288" name="Rectangle 1228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89" name="Rectangle 1229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90" name="Line 1230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91" name="Line 1231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92" name="Rectangle 1232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93" name="Text Box 1233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5" name="Group 1234"/>
            <p:cNvGrpSpPr>
              <a:grpSpLocks/>
            </p:cNvGrpSpPr>
            <p:nvPr/>
          </p:nvGrpSpPr>
          <p:grpSpPr bwMode="auto">
            <a:xfrm>
              <a:off x="4119" y="2640"/>
              <a:ext cx="513" cy="442"/>
              <a:chOff x="3937" y="633"/>
              <a:chExt cx="513" cy="442"/>
            </a:xfrm>
          </p:grpSpPr>
          <p:sp>
            <p:nvSpPr>
              <p:cNvPr id="305258" name="Line 1235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59" name="Line 1236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60" name="Oval 1237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61" name="Line 1238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62" name="Line 1239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63" name="Rectangle 1240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264" name="Oval 1241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265" name="Group 1242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276" name="Line 1243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77" name="Line 1244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78" name="Line 1245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266" name="Group 1246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273" name="Line 1247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74" name="Line 1248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75" name="Line 1249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267" name="Rectangle 1250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68" name="Rectangle 1251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69" name="Line 1252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70" name="Line 1253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71" name="Rectangle 1254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72" name="Text Box 1255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305236" name="Group 1256"/>
            <p:cNvGrpSpPr>
              <a:grpSpLocks/>
            </p:cNvGrpSpPr>
            <p:nvPr/>
          </p:nvGrpSpPr>
          <p:grpSpPr bwMode="auto">
            <a:xfrm>
              <a:off x="3674" y="2866"/>
              <a:ext cx="513" cy="442"/>
              <a:chOff x="3937" y="633"/>
              <a:chExt cx="513" cy="442"/>
            </a:xfrm>
          </p:grpSpPr>
          <p:sp>
            <p:nvSpPr>
              <p:cNvPr id="305237" name="Line 1257"/>
              <p:cNvSpPr>
                <a:spLocks noChangeShapeType="1"/>
              </p:cNvSpPr>
              <p:nvPr/>
            </p:nvSpPr>
            <p:spPr bwMode="auto">
              <a:xfrm>
                <a:off x="4061" y="1035"/>
                <a:ext cx="312" cy="1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38" name="Line 1258"/>
              <p:cNvSpPr>
                <a:spLocks noChangeShapeType="1"/>
              </p:cNvSpPr>
              <p:nvPr/>
            </p:nvSpPr>
            <p:spPr bwMode="auto">
              <a:xfrm flipV="1">
                <a:off x="4212" y="929"/>
                <a:ext cx="1" cy="10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39" name="Oval 1259"/>
              <p:cNvSpPr>
                <a:spLocks noChangeArrowheads="1"/>
              </p:cNvSpPr>
              <p:nvPr/>
            </p:nvSpPr>
            <p:spPr bwMode="auto">
              <a:xfrm>
                <a:off x="4048" y="854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40" name="Line 1260"/>
              <p:cNvSpPr>
                <a:spLocks noChangeShapeType="1"/>
              </p:cNvSpPr>
              <p:nvPr/>
            </p:nvSpPr>
            <p:spPr bwMode="auto">
              <a:xfrm>
                <a:off x="4048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41" name="Line 1261"/>
              <p:cNvSpPr>
                <a:spLocks noChangeShapeType="1"/>
              </p:cNvSpPr>
              <p:nvPr/>
            </p:nvSpPr>
            <p:spPr bwMode="auto">
              <a:xfrm>
                <a:off x="4361" y="847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42" name="Rectangle 1262"/>
              <p:cNvSpPr>
                <a:spLocks noChangeArrowheads="1"/>
              </p:cNvSpPr>
              <p:nvPr/>
            </p:nvSpPr>
            <p:spPr bwMode="auto">
              <a:xfrm>
                <a:off x="4048" y="847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305243" name="Oval 1263"/>
              <p:cNvSpPr>
                <a:spLocks noChangeArrowheads="1"/>
              </p:cNvSpPr>
              <p:nvPr/>
            </p:nvSpPr>
            <p:spPr bwMode="auto">
              <a:xfrm>
                <a:off x="4045" y="788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305244" name="Group 1264"/>
              <p:cNvGrpSpPr>
                <a:grpSpLocks/>
              </p:cNvGrpSpPr>
              <p:nvPr/>
            </p:nvGrpSpPr>
            <p:grpSpPr bwMode="auto">
              <a:xfrm>
                <a:off x="4120" y="809"/>
                <a:ext cx="156" cy="55"/>
                <a:chOff x="2848" y="848"/>
                <a:chExt cx="140" cy="98"/>
              </a:xfrm>
            </p:grpSpPr>
            <p:sp>
              <p:nvSpPr>
                <p:cNvPr id="305255" name="Line 1265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56" name="Line 12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57" name="Line 12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245" name="Group 1268"/>
              <p:cNvGrpSpPr>
                <a:grpSpLocks/>
              </p:cNvGrpSpPr>
              <p:nvPr/>
            </p:nvGrpSpPr>
            <p:grpSpPr bwMode="auto">
              <a:xfrm flipV="1">
                <a:off x="4120" y="808"/>
                <a:ext cx="156" cy="56"/>
                <a:chOff x="2848" y="848"/>
                <a:chExt cx="140" cy="98"/>
              </a:xfrm>
            </p:grpSpPr>
            <p:sp>
              <p:nvSpPr>
                <p:cNvPr id="305252" name="Line 12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53" name="Line 1270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5254" name="Line 12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05246" name="Rectangle 1272"/>
              <p:cNvSpPr>
                <a:spLocks noChangeArrowheads="1"/>
              </p:cNvSpPr>
              <p:nvPr/>
            </p:nvSpPr>
            <p:spPr bwMode="auto">
              <a:xfrm>
                <a:off x="3996" y="732"/>
                <a:ext cx="426" cy="30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47" name="Rectangle 1273"/>
              <p:cNvSpPr>
                <a:spLocks noChangeArrowheads="1"/>
              </p:cNvSpPr>
              <p:nvPr/>
            </p:nvSpPr>
            <p:spPr bwMode="auto">
              <a:xfrm>
                <a:off x="3969" y="753"/>
                <a:ext cx="435" cy="312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48" name="Line 1274"/>
              <p:cNvSpPr>
                <a:spLocks noChangeShapeType="1"/>
              </p:cNvSpPr>
              <p:nvPr/>
            </p:nvSpPr>
            <p:spPr bwMode="auto">
              <a:xfrm>
                <a:off x="3966" y="945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49" name="Line 1275"/>
              <p:cNvSpPr>
                <a:spLocks noChangeShapeType="1"/>
              </p:cNvSpPr>
              <p:nvPr/>
            </p:nvSpPr>
            <p:spPr bwMode="auto">
              <a:xfrm>
                <a:off x="3972" y="849"/>
                <a:ext cx="435" cy="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5250" name="Rectangle 1276"/>
              <p:cNvSpPr>
                <a:spLocks noChangeArrowheads="1"/>
              </p:cNvSpPr>
              <p:nvPr/>
            </p:nvSpPr>
            <p:spPr bwMode="auto">
              <a:xfrm>
                <a:off x="3966" y="756"/>
                <a:ext cx="435" cy="93"/>
              </a:xfrm>
              <a:prstGeom prst="rect">
                <a:avLst/>
              </a:prstGeom>
              <a:solidFill>
                <a:srgbClr val="CC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05251" name="Text Box 1277"/>
              <p:cNvSpPr txBox="1">
                <a:spLocks noChangeArrowheads="1"/>
              </p:cNvSpPr>
              <p:nvPr/>
            </p:nvSpPr>
            <p:spPr bwMode="auto">
              <a:xfrm>
                <a:off x="3937" y="633"/>
                <a:ext cx="513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000">
                  <a:latin typeface="Arial" charset="0"/>
                </a:endParaRP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network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data link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latin typeface="Arial" charset="0"/>
                  </a:rPr>
                  <a:t>physical</a:t>
                </a:r>
                <a:endParaRPr lang="en-US" altLang="en-US" sz="2400">
                  <a:latin typeface="Arial" charset="0"/>
                </a:endParaRPr>
              </a:p>
            </p:txBody>
          </p:sp>
        </p:grpSp>
      </p:grpSp>
      <p:sp>
        <p:nvSpPr>
          <p:cNvPr id="632064" name="Rectangle 1280"/>
          <p:cNvSpPr>
            <a:spLocks noChangeArrowheads="1"/>
          </p:cNvSpPr>
          <p:nvPr/>
        </p:nvSpPr>
        <p:spPr bwMode="auto">
          <a:xfrm>
            <a:off x="5721350" y="858838"/>
            <a:ext cx="388938" cy="1381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632065" name="Rectangle 1281"/>
          <p:cNvSpPr>
            <a:spLocks noChangeArrowheads="1"/>
          </p:cNvSpPr>
          <p:nvPr/>
        </p:nvSpPr>
        <p:spPr bwMode="auto">
          <a:xfrm>
            <a:off x="5651500" y="1509713"/>
            <a:ext cx="596900" cy="1381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632066" name="Rectangle 1282"/>
          <p:cNvSpPr>
            <a:spLocks noChangeArrowheads="1"/>
          </p:cNvSpPr>
          <p:nvPr/>
        </p:nvSpPr>
        <p:spPr bwMode="auto">
          <a:xfrm>
            <a:off x="8477250" y="4487863"/>
            <a:ext cx="388938" cy="138112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1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31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63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44 0.01227 L 0.00382 0.0949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6320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48148E-6 L 2.5E-6 0.07269 L 0.02726 0.18982 L 0.02726 0.1132 L 0.07118 0.11112 L 0.07257 0.18982 L 0.11667 0.14144 L 0.11667 0.07871 L 0.16059 0.07686 L 0.10903 0.23426 L 0.11511 0.15949 L 0.1559 0.15949 L 0.15747 0.23635 L 0.1059 0.34537 L 0.10295 0.27061 L 0.14236 0.26875 L 0.14688 0.39584 L 0.1559 0.3213 L 0.19236 0.31922 L 0.19688 0.39792 L 0.1059 0.49908 L 0.1059 0.41621 L 0.14236 0.41621 L 0.14236 0.49699 L 0.18785 0.53542 L 0.18785 0.44653 L 0.2257 0.44653 L 0.22865 0.52732 L 0.31198 0.50301 L 0.31198 0.43843 " pathEditMode="relative" ptsTypes="AAAAAAAAAAAAAAAAAAAAAAAAAAAAAA">
                                      <p:cBhvr>
                                        <p:cTn id="31" dur="5000" fill="hold"/>
                                        <p:tgtEl>
                                          <p:spTgt spid="6320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3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2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0 L -0.00156 -0.07106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63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35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064" grpId="0" animBg="1"/>
      <p:bldP spid="632064" grpId="1" animBg="1"/>
      <p:bldP spid="632064" grpId="2" animBg="1"/>
      <p:bldP spid="632065" grpId="0" animBg="1"/>
      <p:bldP spid="632065" grpId="1" animBg="1"/>
      <p:bldP spid="632065" grpId="2" animBg="1"/>
      <p:bldP spid="632066" grpId="0" animBg="1"/>
      <p:bldP spid="632066" grpId="1" animBg="1"/>
      <p:bldP spid="632066" grpId="2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617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9B82C58E-EFE2-B54C-8710-2F7A63F499A0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0617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505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Two key network-layer functions</a:t>
            </a:r>
          </a:p>
        </p:txBody>
      </p:sp>
      <p:sp>
        <p:nvSpPr>
          <p:cNvPr id="30618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79413" y="1625600"/>
            <a:ext cx="4192587" cy="4648200"/>
          </a:xfrm>
        </p:spPr>
        <p:txBody>
          <a:bodyPr/>
          <a:lstStyle/>
          <a:p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forwarding:</a:t>
            </a:r>
            <a:r>
              <a:rPr lang="en-US" altLang="en-US">
                <a:latin typeface="Gill Sans MT" charset="0"/>
                <a:ea typeface="ＭＳ Ｐゴシック" charset="-128"/>
              </a:rPr>
              <a:t> move packets from router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input to appropriate router output</a:t>
            </a:r>
          </a:p>
          <a:p>
            <a:pPr>
              <a:spcBef>
                <a:spcPct val="70000"/>
              </a:spcBef>
            </a:pP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routing:</a:t>
            </a:r>
            <a:r>
              <a:rPr lang="en-US" altLang="en-US">
                <a:latin typeface="Gill Sans MT" charset="0"/>
                <a:ea typeface="ＭＳ Ｐゴシック" charset="-128"/>
              </a:rPr>
              <a:t> determine route taken by packets from source to dest. </a:t>
            </a:r>
          </a:p>
          <a:p>
            <a:pPr lvl="1">
              <a:spcBef>
                <a:spcPct val="70000"/>
              </a:spcBef>
            </a:pPr>
            <a:r>
              <a:rPr lang="en-US" altLang="en-US" i="1">
                <a:latin typeface="Gill Sans MT" charset="0"/>
                <a:ea typeface="ＭＳ Ｐゴシック" charset="-128"/>
              </a:rPr>
              <a:t>routing algorithms</a:t>
            </a:r>
            <a:endParaRPr lang="en-US" altLang="en-US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306182" name="Rectangle 4"/>
          <p:cNvSpPr>
            <a:spLocks noChangeArrowheads="1"/>
          </p:cNvSpPr>
          <p:nvPr/>
        </p:nvSpPr>
        <p:spPr bwMode="auto">
          <a:xfrm>
            <a:off x="4784725" y="1577975"/>
            <a:ext cx="4192588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70000"/>
              </a:spcBef>
              <a:buFont typeface="Wingdings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analogy:</a:t>
            </a:r>
          </a:p>
          <a:p>
            <a:pPr>
              <a:spcBef>
                <a:spcPct val="70000"/>
              </a:spcBef>
            </a:pPr>
            <a:r>
              <a:rPr lang="en-US" altLang="en-US" i="1">
                <a:solidFill>
                  <a:srgbClr val="000099"/>
                </a:solidFill>
              </a:rPr>
              <a:t>routing:</a:t>
            </a:r>
            <a:r>
              <a:rPr lang="en-US" altLang="en-US"/>
              <a:t> process of planning trip from source to dest</a:t>
            </a:r>
          </a:p>
          <a:p>
            <a:pPr>
              <a:spcBef>
                <a:spcPct val="70000"/>
              </a:spcBef>
            </a:pPr>
            <a:r>
              <a:rPr lang="en-US" altLang="en-US" i="1">
                <a:solidFill>
                  <a:srgbClr val="000099"/>
                </a:solidFill>
              </a:rPr>
              <a:t>forwarding</a:t>
            </a:r>
            <a:r>
              <a:rPr lang="en-US" altLang="en-US" i="1">
                <a:solidFill>
                  <a:schemeClr val="accent2"/>
                </a:solidFill>
              </a:rPr>
              <a:t>:</a:t>
            </a:r>
            <a:r>
              <a:rPr lang="en-US" altLang="en-US"/>
              <a:t> process of getting through single interchange</a:t>
            </a:r>
          </a:p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822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0247926E-3D4E-9A48-9FEE-4B6A23221130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08227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8" y="10477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Connection setup</a:t>
            </a:r>
          </a:p>
        </p:txBody>
      </p:sp>
      <p:sp>
        <p:nvSpPr>
          <p:cNvPr id="71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220075" cy="4648200"/>
          </a:xfrm>
        </p:spPr>
        <p:txBody>
          <a:bodyPr/>
          <a:lstStyle/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3</a:t>
            </a:r>
            <a:r>
              <a:rPr lang="en-US" baseline="30000">
                <a:cs typeface="+mn-cs"/>
              </a:rPr>
              <a:t>rd</a:t>
            </a:r>
            <a:r>
              <a:rPr lang="en-US">
                <a:cs typeface="+mn-cs"/>
              </a:rPr>
              <a:t> important function in </a:t>
            </a:r>
            <a:r>
              <a:rPr lang="en-US" i="1">
                <a:cs typeface="+mn-cs"/>
              </a:rPr>
              <a:t>some</a:t>
            </a:r>
            <a:r>
              <a:rPr lang="en-US">
                <a:cs typeface="+mn-cs"/>
              </a:rPr>
              <a:t> network architectures: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ATM, frame relay, X.25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before datagrams flow, two end hosts </a:t>
            </a:r>
            <a:r>
              <a:rPr lang="en-US" i="1">
                <a:cs typeface="+mn-cs"/>
              </a:rPr>
              <a:t>and</a:t>
            </a:r>
            <a:r>
              <a:rPr lang="en-US">
                <a:cs typeface="+mn-cs"/>
              </a:rPr>
              <a:t> intervening routers establish virtual connection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routers get involved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network vs transport layer connection service: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i="1">
                <a:solidFill>
                  <a:srgbClr val="CC0000"/>
                </a:solidFill>
              </a:rPr>
              <a:t>network:</a:t>
            </a:r>
            <a:r>
              <a:rPr lang="en-US"/>
              <a:t> between two hosts (may also involve intervening routers in case of VCs)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i="1">
                <a:solidFill>
                  <a:srgbClr val="CC0000"/>
                </a:solidFill>
              </a:rPr>
              <a:t>transport:</a:t>
            </a:r>
            <a:r>
              <a:rPr lang="en-US"/>
              <a:t> between two processes</a:t>
            </a:r>
          </a:p>
          <a:p>
            <a:pPr>
              <a:buFont typeface="Wingdings" charset="0"/>
              <a:buNone/>
              <a:defRPr/>
            </a:pPr>
            <a:endParaRPr lang="en-US" sz="2400"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49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925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F9C65BEC-9F13-C04B-AB17-30803046FF11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81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Network service model</a:t>
            </a:r>
          </a:p>
        </p:txBody>
      </p:sp>
      <p:sp>
        <p:nvSpPr>
          <p:cNvPr id="309252" name="Rectangle 13"/>
          <p:cNvSpPr>
            <a:spLocks noChangeArrowheads="1"/>
          </p:cNvSpPr>
          <p:nvPr/>
        </p:nvSpPr>
        <p:spPr bwMode="auto">
          <a:xfrm>
            <a:off x="609600" y="1430338"/>
            <a:ext cx="755491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i="1">
                <a:solidFill>
                  <a:srgbClr val="CC0000"/>
                </a:solidFill>
              </a:rPr>
              <a:t>Q:</a:t>
            </a:r>
            <a:r>
              <a:rPr lang="en-US" altLang="en-US"/>
              <a:t> What </a:t>
            </a:r>
            <a:r>
              <a:rPr lang="en-US" altLang="en-US" i="1">
                <a:solidFill>
                  <a:srgbClr val="000099"/>
                </a:solidFill>
              </a:rPr>
              <a:t>service model</a:t>
            </a:r>
            <a:r>
              <a:rPr lang="en-US" altLang="en-US"/>
              <a:t> for </a:t>
            </a:r>
            <a:r>
              <a:rPr lang="ja-JP" altLang="en-US"/>
              <a:t>“</a:t>
            </a:r>
            <a:r>
              <a:rPr lang="en-US" altLang="ja-JP"/>
              <a:t>channel</a:t>
            </a:r>
            <a:r>
              <a:rPr lang="ja-JP" altLang="en-US"/>
              <a:t>”</a:t>
            </a:r>
            <a:r>
              <a:rPr lang="en-US" altLang="ja-JP"/>
              <a:t> transporting datagrams from sender to receiver?</a:t>
            </a:r>
            <a:endParaRPr lang="en-US" altLang="en-US"/>
          </a:p>
        </p:txBody>
      </p:sp>
      <p:sp>
        <p:nvSpPr>
          <p:cNvPr id="8198" name="Rectangle 15"/>
          <p:cNvSpPr>
            <a:spLocks noGrp="1" noChangeArrowheads="1"/>
          </p:cNvSpPr>
          <p:nvPr>
            <p:ph type="body" sz="half" idx="1"/>
          </p:nvPr>
        </p:nvSpPr>
        <p:spPr>
          <a:xfrm>
            <a:off x="442913" y="2587625"/>
            <a:ext cx="3810000" cy="252888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example services for individual datagrams:</a:t>
            </a:r>
          </a:p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guaranteed delivery</a:t>
            </a:r>
          </a:p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guaranteed delivery with less than 40 msec delay</a:t>
            </a:r>
          </a:p>
        </p:txBody>
      </p:sp>
      <p:sp>
        <p:nvSpPr>
          <p:cNvPr id="8199" name="Rectangle 16"/>
          <p:cNvSpPr>
            <a:spLocks noGrp="1" noChangeArrowheads="1"/>
          </p:cNvSpPr>
          <p:nvPr>
            <p:ph type="body" sz="half" idx="2"/>
          </p:nvPr>
        </p:nvSpPr>
        <p:spPr>
          <a:xfrm>
            <a:off x="4559300" y="2579688"/>
            <a:ext cx="3810000" cy="368617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example services for a flow of datagrams:</a:t>
            </a:r>
          </a:p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in-order datagram delivery</a:t>
            </a:r>
          </a:p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guaranteed minimum bandwidth to flow</a:t>
            </a:r>
          </a:p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restrictions on changes in inter-packet spacing</a:t>
            </a:r>
          </a:p>
          <a:p>
            <a:pPr>
              <a:buFont typeface="Wingdings" charset="0"/>
              <a:buChar char="v"/>
              <a:defRPr/>
            </a:pPr>
            <a:endParaRPr lang="en-US" sz="2400">
              <a:cs typeface="+mn-cs"/>
            </a:endParaRPr>
          </a:p>
        </p:txBody>
      </p:sp>
      <p:pic>
        <p:nvPicPr>
          <p:cNvPr id="309255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033463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112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BED6C7F0-FBA2-F046-900E-0008A9E647BD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12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Connection, connection-less service</a:t>
            </a:r>
          </a:p>
        </p:txBody>
      </p:sp>
      <p:sp>
        <p:nvSpPr>
          <p:cNvPr id="1126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0"/>
              <a:buChar char="v"/>
              <a:defRPr/>
            </a:pPr>
            <a:r>
              <a:rPr lang="en-US" i="1">
                <a:solidFill>
                  <a:srgbClr val="000099"/>
                </a:solidFill>
                <a:cs typeface="+mn-cs"/>
              </a:rPr>
              <a:t>datagram </a:t>
            </a:r>
            <a:r>
              <a:rPr lang="en-US">
                <a:cs typeface="+mn-cs"/>
              </a:rPr>
              <a:t>network provides network-layer </a:t>
            </a:r>
            <a:r>
              <a:rPr lang="en-US" i="1">
                <a:solidFill>
                  <a:srgbClr val="000099"/>
                </a:solidFill>
                <a:cs typeface="+mn-cs"/>
              </a:rPr>
              <a:t>connectionless</a:t>
            </a:r>
            <a:r>
              <a:rPr lang="en-US">
                <a:cs typeface="+mn-cs"/>
              </a:rPr>
              <a:t> service</a:t>
            </a:r>
          </a:p>
          <a:p>
            <a:pPr>
              <a:buFont typeface="Wingdings" charset="0"/>
              <a:buChar char="v"/>
              <a:defRPr/>
            </a:pPr>
            <a:r>
              <a:rPr lang="en-US" i="1">
                <a:solidFill>
                  <a:srgbClr val="000099"/>
                </a:solidFill>
                <a:cs typeface="+mn-cs"/>
              </a:rPr>
              <a:t>virtual-circuit</a:t>
            </a:r>
            <a:r>
              <a:rPr lang="en-US">
                <a:cs typeface="+mn-cs"/>
              </a:rPr>
              <a:t> network provides network-layer </a:t>
            </a:r>
            <a:r>
              <a:rPr lang="en-US" i="1">
                <a:solidFill>
                  <a:srgbClr val="000099"/>
                </a:solidFill>
                <a:cs typeface="+mn-cs"/>
              </a:rPr>
              <a:t>connection</a:t>
            </a:r>
            <a:r>
              <a:rPr lang="en-US">
                <a:cs typeface="+mn-cs"/>
              </a:rPr>
              <a:t> service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analogous to TCP/UDP connecton-oriented / connectionless transport-layer services, but: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800" i="1">
                <a:solidFill>
                  <a:srgbClr val="CC0000"/>
                </a:solidFill>
              </a:rPr>
              <a:t>service:</a:t>
            </a:r>
            <a:r>
              <a:rPr lang="en-US" sz="2800">
                <a:solidFill>
                  <a:srgbClr val="FF0000"/>
                </a:solidFill>
              </a:rPr>
              <a:t> </a:t>
            </a:r>
            <a:r>
              <a:rPr lang="en-US" sz="2800"/>
              <a:t>host-to-host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800" i="1">
                <a:solidFill>
                  <a:srgbClr val="CC0000"/>
                </a:solidFill>
              </a:rPr>
              <a:t>no choice:</a:t>
            </a:r>
            <a:r>
              <a:rPr lang="en-US" sz="2800">
                <a:solidFill>
                  <a:srgbClr val="FF0000"/>
                </a:solidFill>
              </a:rPr>
              <a:t> </a:t>
            </a:r>
            <a:r>
              <a:rPr lang="en-US" sz="2800"/>
              <a:t>network provides one or the other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800" i="1">
                <a:solidFill>
                  <a:srgbClr val="CC0000"/>
                </a:solidFill>
              </a:rPr>
              <a:t>implementation:</a:t>
            </a:r>
            <a:r>
              <a:rPr lang="en-US" sz="2800">
                <a:solidFill>
                  <a:srgbClr val="FF0000"/>
                </a:solidFill>
              </a:rPr>
              <a:t> </a:t>
            </a:r>
            <a:r>
              <a:rPr lang="en-US" sz="2800"/>
              <a:t>in network core</a:t>
            </a:r>
          </a:p>
        </p:txBody>
      </p:sp>
      <p:pic>
        <p:nvPicPr>
          <p:cNvPr id="311301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0" y="100488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1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12322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97818E2B-A79D-4647-A3DC-670A3457F4C6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12323" name="Picture 22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792163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9" name="Rectangle 2"/>
          <p:cNvSpPr>
            <a:spLocks noGrp="1" noChangeArrowheads="1"/>
          </p:cNvSpPr>
          <p:nvPr>
            <p:ph type="title"/>
          </p:nvPr>
        </p:nvSpPr>
        <p:spPr>
          <a:xfrm>
            <a:off x="519113" y="133350"/>
            <a:ext cx="7772400" cy="898525"/>
          </a:xfrm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Datagram networks</a:t>
            </a:r>
            <a:endParaRPr lang="en-US">
              <a:cs typeface="+mj-cs"/>
            </a:endParaRPr>
          </a:p>
        </p:txBody>
      </p:sp>
      <p:sp>
        <p:nvSpPr>
          <p:cNvPr id="31232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12788" y="1104900"/>
            <a:ext cx="8070850" cy="2276475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no call setup at network layer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routers: no state about end-to-end connections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no network-level concept of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connection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endParaRPr lang="en-US" altLang="ja-JP">
              <a:latin typeface="Gill Sans MT" charset="0"/>
              <a:ea typeface="ＭＳ Ｐゴシック" charset="-128"/>
            </a:endParaRP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packets forwarded using destination host address</a:t>
            </a:r>
          </a:p>
        </p:txBody>
      </p:sp>
      <p:sp>
        <p:nvSpPr>
          <p:cNvPr id="111736" name="Text Box 120"/>
          <p:cNvSpPr txBox="1">
            <a:spLocks noChangeArrowheads="1"/>
          </p:cNvSpPr>
          <p:nvPr/>
        </p:nvSpPr>
        <p:spPr bwMode="auto">
          <a:xfrm>
            <a:off x="1900238" y="4295775"/>
            <a:ext cx="2076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1. send datagrams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grpSp>
        <p:nvGrpSpPr>
          <p:cNvPr id="312327" name="Group 458"/>
          <p:cNvGrpSpPr>
            <a:grpSpLocks/>
          </p:cNvGrpSpPr>
          <p:nvPr/>
        </p:nvGrpSpPr>
        <p:grpSpPr bwMode="auto">
          <a:xfrm>
            <a:off x="6865938" y="3735388"/>
            <a:ext cx="2006600" cy="2416175"/>
            <a:chOff x="4325" y="2353"/>
            <a:chExt cx="1264" cy="1522"/>
          </a:xfrm>
        </p:grpSpPr>
        <p:sp>
          <p:nvSpPr>
            <p:cNvPr id="312432" name="Freeform 459"/>
            <p:cNvSpPr>
              <a:spLocks/>
            </p:cNvSpPr>
            <p:nvPr/>
          </p:nvSpPr>
          <p:spPr bwMode="auto">
            <a:xfrm>
              <a:off x="4536" y="2358"/>
              <a:ext cx="990" cy="1124"/>
            </a:xfrm>
            <a:custGeom>
              <a:avLst/>
              <a:gdLst>
                <a:gd name="T0" fmla="*/ 0 w 990"/>
                <a:gd name="T1" fmla="*/ 1089 h 1124"/>
                <a:gd name="T2" fmla="*/ 161 w 990"/>
                <a:gd name="T3" fmla="*/ 0 h 1124"/>
                <a:gd name="T4" fmla="*/ 210 w 990"/>
                <a:gd name="T5" fmla="*/ 899 h 1124"/>
                <a:gd name="T6" fmla="*/ 962 w 990"/>
                <a:gd name="T7" fmla="*/ 906 h 1124"/>
                <a:gd name="T8" fmla="*/ 990 w 990"/>
                <a:gd name="T9" fmla="*/ 990 h 1124"/>
                <a:gd name="T10" fmla="*/ 210 w 990"/>
                <a:gd name="T11" fmla="*/ 1124 h 1124"/>
                <a:gd name="T12" fmla="*/ 0 w 990"/>
                <a:gd name="T13" fmla="*/ 1089 h 1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124">
                  <a:moveTo>
                    <a:pt x="0" y="1089"/>
                  </a:moveTo>
                  <a:lnTo>
                    <a:pt x="161" y="0"/>
                  </a:lnTo>
                  <a:lnTo>
                    <a:pt x="210" y="899"/>
                  </a:lnTo>
                  <a:lnTo>
                    <a:pt x="962" y="906"/>
                  </a:lnTo>
                  <a:lnTo>
                    <a:pt x="990" y="990"/>
                  </a:lnTo>
                  <a:lnTo>
                    <a:pt x="210" y="1124"/>
                  </a:lnTo>
                  <a:lnTo>
                    <a:pt x="0" y="1089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99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312433" name="Group 460"/>
            <p:cNvGrpSpPr>
              <a:grpSpLocks/>
            </p:cNvGrpSpPr>
            <p:nvPr/>
          </p:nvGrpSpPr>
          <p:grpSpPr bwMode="auto">
            <a:xfrm>
              <a:off x="4325" y="3402"/>
              <a:ext cx="454" cy="473"/>
              <a:chOff x="-44" y="1473"/>
              <a:chExt cx="981" cy="1105"/>
            </a:xfrm>
          </p:grpSpPr>
          <p:pic>
            <p:nvPicPr>
              <p:cNvPr id="312442" name="Picture 46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443" name="Freeform 46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326 w 356"/>
                  <a:gd name="T3" fmla="*/ 131 h 368"/>
                  <a:gd name="T4" fmla="*/ 2759 w 356"/>
                  <a:gd name="T5" fmla="*/ 2736 h 368"/>
                  <a:gd name="T6" fmla="*/ 608 w 356"/>
                  <a:gd name="T7" fmla="*/ 3422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312434" name="Rectangle 463"/>
            <p:cNvSpPr>
              <a:spLocks noChangeArrowheads="1"/>
            </p:cNvSpPr>
            <p:nvPr/>
          </p:nvSpPr>
          <p:spPr bwMode="auto">
            <a:xfrm>
              <a:off x="4719" y="2353"/>
              <a:ext cx="820" cy="94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2435" name="Rectangle 464"/>
            <p:cNvSpPr>
              <a:spLocks noChangeArrowheads="1"/>
            </p:cNvSpPr>
            <p:nvPr/>
          </p:nvSpPr>
          <p:spPr bwMode="auto">
            <a:xfrm>
              <a:off x="4679" y="2382"/>
              <a:ext cx="837" cy="97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2436" name="Rectangle 465"/>
            <p:cNvSpPr>
              <a:spLocks noChangeArrowheads="1"/>
            </p:cNvSpPr>
            <p:nvPr/>
          </p:nvSpPr>
          <p:spPr bwMode="auto">
            <a:xfrm>
              <a:off x="4683" y="2784"/>
              <a:ext cx="831" cy="192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2437" name="Text Box 466"/>
            <p:cNvSpPr txBox="1">
              <a:spLocks noChangeArrowheads="1"/>
            </p:cNvSpPr>
            <p:nvPr/>
          </p:nvSpPr>
          <p:spPr bwMode="auto">
            <a:xfrm>
              <a:off x="4602" y="2360"/>
              <a:ext cx="987" cy="10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application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chemeClr val="bg1"/>
                  </a:solidFill>
                  <a:latin typeface="Arial" charset="0"/>
                </a:rPr>
                <a:t>network</a:t>
              </a:r>
              <a:endParaRPr lang="en-US" altLang="en-US" sz="2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physical</a:t>
              </a:r>
            </a:p>
          </p:txBody>
        </p:sp>
        <p:sp>
          <p:nvSpPr>
            <p:cNvPr id="312438" name="Line 467"/>
            <p:cNvSpPr>
              <a:spLocks noChangeShapeType="1"/>
            </p:cNvSpPr>
            <p:nvPr/>
          </p:nvSpPr>
          <p:spPr bwMode="auto">
            <a:xfrm>
              <a:off x="4678" y="2782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39" name="Line 468"/>
            <p:cNvSpPr>
              <a:spLocks noChangeShapeType="1"/>
            </p:cNvSpPr>
            <p:nvPr/>
          </p:nvSpPr>
          <p:spPr bwMode="auto">
            <a:xfrm>
              <a:off x="4678" y="2976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40" name="Line 469"/>
            <p:cNvSpPr>
              <a:spLocks noChangeShapeType="1"/>
            </p:cNvSpPr>
            <p:nvPr/>
          </p:nvSpPr>
          <p:spPr bwMode="auto">
            <a:xfrm>
              <a:off x="4676" y="3160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41" name="Line 470"/>
            <p:cNvSpPr>
              <a:spLocks noChangeShapeType="1"/>
            </p:cNvSpPr>
            <p:nvPr/>
          </p:nvSpPr>
          <p:spPr bwMode="auto">
            <a:xfrm>
              <a:off x="4678" y="2588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2328" name="Group 471"/>
          <p:cNvGrpSpPr>
            <a:grpSpLocks/>
          </p:cNvGrpSpPr>
          <p:nvPr/>
        </p:nvGrpSpPr>
        <p:grpSpPr bwMode="auto">
          <a:xfrm>
            <a:off x="0" y="3627438"/>
            <a:ext cx="2039938" cy="2427287"/>
            <a:chOff x="0" y="2285"/>
            <a:chExt cx="1285" cy="1529"/>
          </a:xfrm>
        </p:grpSpPr>
        <p:sp>
          <p:nvSpPr>
            <p:cNvPr id="312420" name="Freeform 472"/>
            <p:cNvSpPr>
              <a:spLocks/>
            </p:cNvSpPr>
            <p:nvPr/>
          </p:nvSpPr>
          <p:spPr bwMode="auto">
            <a:xfrm>
              <a:off x="211" y="2297"/>
              <a:ext cx="990" cy="1124"/>
            </a:xfrm>
            <a:custGeom>
              <a:avLst/>
              <a:gdLst>
                <a:gd name="T0" fmla="*/ 0 w 990"/>
                <a:gd name="T1" fmla="*/ 1089 h 1124"/>
                <a:gd name="T2" fmla="*/ 161 w 990"/>
                <a:gd name="T3" fmla="*/ 0 h 1124"/>
                <a:gd name="T4" fmla="*/ 210 w 990"/>
                <a:gd name="T5" fmla="*/ 899 h 1124"/>
                <a:gd name="T6" fmla="*/ 962 w 990"/>
                <a:gd name="T7" fmla="*/ 906 h 1124"/>
                <a:gd name="T8" fmla="*/ 990 w 990"/>
                <a:gd name="T9" fmla="*/ 990 h 1124"/>
                <a:gd name="T10" fmla="*/ 210 w 990"/>
                <a:gd name="T11" fmla="*/ 1124 h 1124"/>
                <a:gd name="T12" fmla="*/ 0 w 990"/>
                <a:gd name="T13" fmla="*/ 1089 h 1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124">
                  <a:moveTo>
                    <a:pt x="0" y="1089"/>
                  </a:moveTo>
                  <a:lnTo>
                    <a:pt x="161" y="0"/>
                  </a:lnTo>
                  <a:lnTo>
                    <a:pt x="210" y="899"/>
                  </a:lnTo>
                  <a:lnTo>
                    <a:pt x="962" y="906"/>
                  </a:lnTo>
                  <a:lnTo>
                    <a:pt x="990" y="990"/>
                  </a:lnTo>
                  <a:lnTo>
                    <a:pt x="210" y="1124"/>
                  </a:lnTo>
                  <a:lnTo>
                    <a:pt x="0" y="1089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99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21" name="Rectangle 473"/>
            <p:cNvSpPr>
              <a:spLocks noChangeArrowheads="1"/>
            </p:cNvSpPr>
            <p:nvPr/>
          </p:nvSpPr>
          <p:spPr bwMode="auto">
            <a:xfrm>
              <a:off x="415" y="2285"/>
              <a:ext cx="820" cy="94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2422" name="Rectangle 474"/>
            <p:cNvSpPr>
              <a:spLocks noChangeArrowheads="1"/>
            </p:cNvSpPr>
            <p:nvPr/>
          </p:nvSpPr>
          <p:spPr bwMode="auto">
            <a:xfrm>
              <a:off x="375" y="2314"/>
              <a:ext cx="837" cy="97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2423" name="Rectangle 475"/>
            <p:cNvSpPr>
              <a:spLocks noChangeArrowheads="1"/>
            </p:cNvSpPr>
            <p:nvPr/>
          </p:nvSpPr>
          <p:spPr bwMode="auto">
            <a:xfrm>
              <a:off x="379" y="2716"/>
              <a:ext cx="831" cy="192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2424" name="Text Box 476"/>
            <p:cNvSpPr txBox="1">
              <a:spLocks noChangeArrowheads="1"/>
            </p:cNvSpPr>
            <p:nvPr/>
          </p:nvSpPr>
          <p:spPr bwMode="auto">
            <a:xfrm>
              <a:off x="298" y="2292"/>
              <a:ext cx="987" cy="10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application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chemeClr val="bg1"/>
                  </a:solidFill>
                  <a:latin typeface="Arial" charset="0"/>
                </a:rPr>
                <a:t>network</a:t>
              </a:r>
              <a:endParaRPr lang="en-US" altLang="en-US" sz="2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physical</a:t>
              </a:r>
            </a:p>
          </p:txBody>
        </p:sp>
        <p:sp>
          <p:nvSpPr>
            <p:cNvPr id="312425" name="Line 477"/>
            <p:cNvSpPr>
              <a:spLocks noChangeShapeType="1"/>
            </p:cNvSpPr>
            <p:nvPr/>
          </p:nvSpPr>
          <p:spPr bwMode="auto">
            <a:xfrm>
              <a:off x="374" y="2714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26" name="Line 478"/>
            <p:cNvSpPr>
              <a:spLocks noChangeShapeType="1"/>
            </p:cNvSpPr>
            <p:nvPr/>
          </p:nvSpPr>
          <p:spPr bwMode="auto">
            <a:xfrm>
              <a:off x="374" y="2908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27" name="Line 479"/>
            <p:cNvSpPr>
              <a:spLocks noChangeShapeType="1"/>
            </p:cNvSpPr>
            <p:nvPr/>
          </p:nvSpPr>
          <p:spPr bwMode="auto">
            <a:xfrm>
              <a:off x="372" y="3092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12428" name="Line 480"/>
            <p:cNvSpPr>
              <a:spLocks noChangeShapeType="1"/>
            </p:cNvSpPr>
            <p:nvPr/>
          </p:nvSpPr>
          <p:spPr bwMode="auto">
            <a:xfrm>
              <a:off x="374" y="2520"/>
              <a:ext cx="8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312429" name="Group 481"/>
            <p:cNvGrpSpPr>
              <a:grpSpLocks/>
            </p:cNvGrpSpPr>
            <p:nvPr/>
          </p:nvGrpSpPr>
          <p:grpSpPr bwMode="auto">
            <a:xfrm>
              <a:off x="0" y="3341"/>
              <a:ext cx="454" cy="473"/>
              <a:chOff x="-44" y="1473"/>
              <a:chExt cx="981" cy="1105"/>
            </a:xfrm>
          </p:grpSpPr>
          <p:pic>
            <p:nvPicPr>
              <p:cNvPr id="312430" name="Picture 48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12431" name="Freeform 48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326 w 356"/>
                  <a:gd name="T3" fmla="*/ 131 h 368"/>
                  <a:gd name="T4" fmla="*/ 2759 w 356"/>
                  <a:gd name="T5" fmla="*/ 2736 h 368"/>
                  <a:gd name="T6" fmla="*/ 608 w 356"/>
                  <a:gd name="T7" fmla="*/ 3422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sp>
        <p:nvSpPr>
          <p:cNvPr id="312329" name="Freeform 484"/>
          <p:cNvSpPr>
            <a:spLocks/>
          </p:cNvSpPr>
          <p:nvPr/>
        </p:nvSpPr>
        <p:spPr bwMode="auto">
          <a:xfrm>
            <a:off x="3371850" y="4608513"/>
            <a:ext cx="2847975" cy="1481137"/>
          </a:xfrm>
          <a:custGeom>
            <a:avLst/>
            <a:gdLst>
              <a:gd name="T0" fmla="*/ 2147483646 w 1794"/>
              <a:gd name="T1" fmla="*/ 2147483646 h 933"/>
              <a:gd name="T2" fmla="*/ 2147483646 w 1794"/>
              <a:gd name="T3" fmla="*/ 2147483646 h 933"/>
              <a:gd name="T4" fmla="*/ 2147483646 w 1794"/>
              <a:gd name="T5" fmla="*/ 2147483646 h 933"/>
              <a:gd name="T6" fmla="*/ 2147483646 w 1794"/>
              <a:gd name="T7" fmla="*/ 2147483646 h 933"/>
              <a:gd name="T8" fmla="*/ 2147483646 w 1794"/>
              <a:gd name="T9" fmla="*/ 2147483646 h 933"/>
              <a:gd name="T10" fmla="*/ 2147483646 w 1794"/>
              <a:gd name="T11" fmla="*/ 2147483646 h 933"/>
              <a:gd name="T12" fmla="*/ 2147483646 w 1794"/>
              <a:gd name="T13" fmla="*/ 2147483646 h 933"/>
              <a:gd name="T14" fmla="*/ 2147483646 w 1794"/>
              <a:gd name="T15" fmla="*/ 2147483646 h 933"/>
              <a:gd name="T16" fmla="*/ 2147483646 w 1794"/>
              <a:gd name="T17" fmla="*/ 2147483646 h 933"/>
              <a:gd name="T18" fmla="*/ 2147483646 w 1794"/>
              <a:gd name="T19" fmla="*/ 2147483646 h 933"/>
              <a:gd name="T20" fmla="*/ 2147483646 w 1794"/>
              <a:gd name="T21" fmla="*/ 2147483646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2330" name="Group 485"/>
          <p:cNvGrpSpPr>
            <a:grpSpLocks/>
          </p:cNvGrpSpPr>
          <p:nvPr/>
        </p:nvGrpSpPr>
        <p:grpSpPr bwMode="auto">
          <a:xfrm>
            <a:off x="3486150" y="5016500"/>
            <a:ext cx="2606675" cy="658813"/>
            <a:chOff x="959" y="3814"/>
            <a:chExt cx="1642" cy="415"/>
          </a:xfrm>
        </p:grpSpPr>
        <p:grpSp>
          <p:nvGrpSpPr>
            <p:cNvPr id="312393" name="Group 486"/>
            <p:cNvGrpSpPr>
              <a:grpSpLocks/>
            </p:cNvGrpSpPr>
            <p:nvPr/>
          </p:nvGrpSpPr>
          <p:grpSpPr bwMode="auto">
            <a:xfrm>
              <a:off x="2223" y="3814"/>
              <a:ext cx="378" cy="181"/>
              <a:chOff x="4396" y="1245"/>
              <a:chExt cx="672" cy="248"/>
            </a:xfrm>
          </p:grpSpPr>
          <p:sp>
            <p:nvSpPr>
              <p:cNvPr id="312412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312413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312414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312415" name="Group 490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312418" name="Freeform 49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19" name="Freeform 49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2416" name="Line 493"/>
              <p:cNvSpPr>
                <a:spLocks noChangeShapeType="1"/>
              </p:cNvSpPr>
              <p:nvPr/>
            </p:nvSpPr>
            <p:spPr bwMode="auto">
              <a:xfrm>
                <a:off x="4400" y="1320"/>
                <a:ext cx="0" cy="1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7" name="Line 494"/>
              <p:cNvSpPr>
                <a:spLocks noChangeShapeType="1"/>
              </p:cNvSpPr>
              <p:nvPr/>
            </p:nvSpPr>
            <p:spPr bwMode="auto">
              <a:xfrm>
                <a:off x="5063" y="1326"/>
                <a:ext cx="0" cy="10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394" name="Group 495"/>
            <p:cNvGrpSpPr>
              <a:grpSpLocks/>
            </p:cNvGrpSpPr>
            <p:nvPr/>
          </p:nvGrpSpPr>
          <p:grpSpPr bwMode="auto">
            <a:xfrm>
              <a:off x="1559" y="4048"/>
              <a:ext cx="378" cy="181"/>
              <a:chOff x="4396" y="1245"/>
              <a:chExt cx="672" cy="248"/>
            </a:xfrm>
          </p:grpSpPr>
          <p:sp>
            <p:nvSpPr>
              <p:cNvPr id="312404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312405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312406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312407" name="Group 499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312410" name="Freeform 50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11" name="Freeform 50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2408" name="Line 502"/>
              <p:cNvSpPr>
                <a:spLocks noChangeShapeType="1"/>
              </p:cNvSpPr>
              <p:nvPr/>
            </p:nvSpPr>
            <p:spPr bwMode="auto">
              <a:xfrm>
                <a:off x="4400" y="1320"/>
                <a:ext cx="0" cy="1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9" name="Line 503"/>
              <p:cNvSpPr>
                <a:spLocks noChangeShapeType="1"/>
              </p:cNvSpPr>
              <p:nvPr/>
            </p:nvSpPr>
            <p:spPr bwMode="auto">
              <a:xfrm>
                <a:off x="5063" y="1326"/>
                <a:ext cx="0" cy="10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2395" name="Group 504"/>
            <p:cNvGrpSpPr>
              <a:grpSpLocks/>
            </p:cNvGrpSpPr>
            <p:nvPr/>
          </p:nvGrpSpPr>
          <p:grpSpPr bwMode="auto">
            <a:xfrm>
              <a:off x="959" y="3816"/>
              <a:ext cx="378" cy="181"/>
              <a:chOff x="4396" y="1245"/>
              <a:chExt cx="672" cy="248"/>
            </a:xfrm>
          </p:grpSpPr>
          <p:sp>
            <p:nvSpPr>
              <p:cNvPr id="312396" name="Oval 407"/>
              <p:cNvSpPr>
                <a:spLocks noChangeArrowheads="1"/>
              </p:cNvSpPr>
              <p:nvPr/>
            </p:nvSpPr>
            <p:spPr bwMode="auto">
              <a:xfrm>
                <a:off x="4399" y="1355"/>
                <a:ext cx="666" cy="138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312397" name="Rectangle 410"/>
              <p:cNvSpPr>
                <a:spLocks noChangeArrowheads="1"/>
              </p:cNvSpPr>
              <p:nvPr/>
            </p:nvSpPr>
            <p:spPr bwMode="auto">
              <a:xfrm>
                <a:off x="4399" y="1339"/>
                <a:ext cx="669" cy="86"/>
              </a:xfrm>
              <a:prstGeom prst="rect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312398" name="Oval 411"/>
              <p:cNvSpPr>
                <a:spLocks noChangeArrowheads="1"/>
              </p:cNvSpPr>
              <p:nvPr/>
            </p:nvSpPr>
            <p:spPr bwMode="auto">
              <a:xfrm>
                <a:off x="4396" y="1245"/>
                <a:ext cx="667" cy="162"/>
              </a:xfrm>
              <a:prstGeom prst="ellipse">
                <a:avLst/>
              </a:prstGeom>
              <a:gradFill rotWithShape="1">
                <a:gsLst>
                  <a:gs pos="0">
                    <a:srgbClr val="CCCCFF"/>
                  </a:gs>
                  <a:gs pos="100000">
                    <a:srgbClr val="FFFFFF"/>
                  </a:gs>
                </a:gsLst>
                <a:lin ang="0" scaled="1"/>
              </a:gra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312399" name="Group 508"/>
              <p:cNvGrpSpPr>
                <a:grpSpLocks/>
              </p:cNvGrpSpPr>
              <p:nvPr/>
            </p:nvGrpSpPr>
            <p:grpSpPr bwMode="auto">
              <a:xfrm>
                <a:off x="4530" y="1287"/>
                <a:ext cx="377" cy="75"/>
                <a:chOff x="2468" y="1332"/>
                <a:chExt cx="310" cy="60"/>
              </a:xfrm>
            </p:grpSpPr>
            <p:sp>
              <p:nvSpPr>
                <p:cNvPr id="312402" name="Freeform 50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03" name="Freeform 51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00CC99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2400" name="Line 511"/>
              <p:cNvSpPr>
                <a:spLocks noChangeShapeType="1"/>
              </p:cNvSpPr>
              <p:nvPr/>
            </p:nvSpPr>
            <p:spPr bwMode="auto">
              <a:xfrm>
                <a:off x="4400" y="1320"/>
                <a:ext cx="0" cy="1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1" name="Line 512"/>
              <p:cNvSpPr>
                <a:spLocks noChangeShapeType="1"/>
              </p:cNvSpPr>
              <p:nvPr/>
            </p:nvSpPr>
            <p:spPr bwMode="auto">
              <a:xfrm>
                <a:off x="5063" y="1326"/>
                <a:ext cx="0" cy="10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12331" name="Line 541"/>
          <p:cNvSpPr>
            <a:spLocks noChangeShapeType="1"/>
          </p:cNvSpPr>
          <p:nvPr/>
        </p:nvSpPr>
        <p:spPr bwMode="auto">
          <a:xfrm rot="5400000" flipV="1">
            <a:off x="2725738" y="4348162"/>
            <a:ext cx="6350" cy="15779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2" name="Freeform 542"/>
          <p:cNvSpPr>
            <a:spLocks/>
          </p:cNvSpPr>
          <p:nvPr/>
        </p:nvSpPr>
        <p:spPr bwMode="auto">
          <a:xfrm>
            <a:off x="4086225" y="4899025"/>
            <a:ext cx="466725" cy="263525"/>
          </a:xfrm>
          <a:custGeom>
            <a:avLst/>
            <a:gdLst>
              <a:gd name="T0" fmla="*/ 0 w 294"/>
              <a:gd name="T1" fmla="*/ 2147483646 h 166"/>
              <a:gd name="T2" fmla="*/ 2147483646 w 294"/>
              <a:gd name="T3" fmla="*/ 0 h 16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94" h="166">
                <a:moveTo>
                  <a:pt x="0" y="166"/>
                </a:moveTo>
                <a:lnTo>
                  <a:pt x="294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3" name="Freeform 543"/>
          <p:cNvSpPr>
            <a:spLocks/>
          </p:cNvSpPr>
          <p:nvPr/>
        </p:nvSpPr>
        <p:spPr bwMode="auto">
          <a:xfrm>
            <a:off x="5051425" y="4892675"/>
            <a:ext cx="431800" cy="276225"/>
          </a:xfrm>
          <a:custGeom>
            <a:avLst/>
            <a:gdLst>
              <a:gd name="T0" fmla="*/ 0 w 272"/>
              <a:gd name="T1" fmla="*/ 0 h 174"/>
              <a:gd name="T2" fmla="*/ 2147483646 w 272"/>
              <a:gd name="T3" fmla="*/ 2147483646 h 17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72" h="174">
                <a:moveTo>
                  <a:pt x="0" y="0"/>
                </a:moveTo>
                <a:lnTo>
                  <a:pt x="272" y="17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4" name="Freeform 544"/>
          <p:cNvSpPr>
            <a:spLocks/>
          </p:cNvSpPr>
          <p:nvPr/>
        </p:nvSpPr>
        <p:spPr bwMode="auto">
          <a:xfrm>
            <a:off x="3986213" y="5284788"/>
            <a:ext cx="481012" cy="238125"/>
          </a:xfrm>
          <a:custGeom>
            <a:avLst/>
            <a:gdLst>
              <a:gd name="T0" fmla="*/ 0 w 294"/>
              <a:gd name="T1" fmla="*/ 0 h 174"/>
              <a:gd name="T2" fmla="*/ 2147483646 w 294"/>
              <a:gd name="T3" fmla="*/ 2147483646 h 174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5" name="Freeform 545"/>
          <p:cNvSpPr>
            <a:spLocks/>
          </p:cNvSpPr>
          <p:nvPr/>
        </p:nvSpPr>
        <p:spPr bwMode="auto">
          <a:xfrm>
            <a:off x="5029200" y="5273675"/>
            <a:ext cx="558800" cy="234950"/>
          </a:xfrm>
          <a:custGeom>
            <a:avLst/>
            <a:gdLst>
              <a:gd name="T0" fmla="*/ 0 w 352"/>
              <a:gd name="T1" fmla="*/ 2147483646 h 148"/>
              <a:gd name="T2" fmla="*/ 2147483646 w 352"/>
              <a:gd name="T3" fmla="*/ 0 h 14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52" h="148">
                <a:moveTo>
                  <a:pt x="0" y="148"/>
                </a:moveTo>
                <a:lnTo>
                  <a:pt x="35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6" name="Freeform 546"/>
          <p:cNvSpPr>
            <a:spLocks/>
          </p:cNvSpPr>
          <p:nvPr/>
        </p:nvSpPr>
        <p:spPr bwMode="auto">
          <a:xfrm>
            <a:off x="5600700" y="5314950"/>
            <a:ext cx="206375" cy="508000"/>
          </a:xfrm>
          <a:custGeom>
            <a:avLst/>
            <a:gdLst>
              <a:gd name="T0" fmla="*/ 0 w 118"/>
              <a:gd name="T1" fmla="*/ 2147483646 h 500"/>
              <a:gd name="T2" fmla="*/ 2147483646 w 118"/>
              <a:gd name="T3" fmla="*/ 0 h 5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7" name="Freeform 547"/>
          <p:cNvSpPr>
            <a:spLocks/>
          </p:cNvSpPr>
          <p:nvPr/>
        </p:nvSpPr>
        <p:spPr bwMode="auto">
          <a:xfrm>
            <a:off x="4365625" y="5848350"/>
            <a:ext cx="736600" cy="74613"/>
          </a:xfrm>
          <a:custGeom>
            <a:avLst/>
            <a:gdLst>
              <a:gd name="T0" fmla="*/ 2147483646 w 370"/>
              <a:gd name="T1" fmla="*/ 2147483646 h 32"/>
              <a:gd name="T2" fmla="*/ 0 w 370"/>
              <a:gd name="T3" fmla="*/ 0 h 3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8" name="Freeform 548"/>
          <p:cNvSpPr>
            <a:spLocks/>
          </p:cNvSpPr>
          <p:nvPr/>
        </p:nvSpPr>
        <p:spPr bwMode="auto">
          <a:xfrm>
            <a:off x="3829050" y="5308600"/>
            <a:ext cx="193675" cy="425450"/>
          </a:xfrm>
          <a:custGeom>
            <a:avLst/>
            <a:gdLst>
              <a:gd name="T0" fmla="*/ 2147483646 w 176"/>
              <a:gd name="T1" fmla="*/ 2147483646 h 412"/>
              <a:gd name="T2" fmla="*/ 2147483646 w 176"/>
              <a:gd name="T3" fmla="*/ 2147483646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339" name="Line 549"/>
          <p:cNvSpPr>
            <a:spLocks noChangeShapeType="1"/>
          </p:cNvSpPr>
          <p:nvPr/>
        </p:nvSpPr>
        <p:spPr bwMode="auto">
          <a:xfrm rot="-5400000" flipH="1" flipV="1">
            <a:off x="6745288" y="4548187"/>
            <a:ext cx="0" cy="13620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2340" name="Group 553"/>
          <p:cNvGrpSpPr>
            <a:grpSpLocks/>
          </p:cNvGrpSpPr>
          <p:nvPr/>
        </p:nvGrpSpPr>
        <p:grpSpPr bwMode="auto">
          <a:xfrm>
            <a:off x="4479925" y="4721225"/>
            <a:ext cx="600075" cy="287338"/>
            <a:chOff x="4396" y="1245"/>
            <a:chExt cx="672" cy="248"/>
          </a:xfrm>
        </p:grpSpPr>
        <p:sp>
          <p:nvSpPr>
            <p:cNvPr id="312385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12386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12387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12388" name="Group 557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312391" name="Freeform 55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2" name="Freeform 55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389" name="Line 560"/>
            <p:cNvSpPr>
              <a:spLocks noChangeShapeType="1"/>
            </p:cNvSpPr>
            <p:nvPr/>
          </p:nvSpPr>
          <p:spPr bwMode="auto">
            <a:xfrm>
              <a:off x="4400" y="1320"/>
              <a:ext cx="0" cy="11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90" name="Line 561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2341" name="Group 562"/>
          <p:cNvGrpSpPr>
            <a:grpSpLocks/>
          </p:cNvGrpSpPr>
          <p:nvPr/>
        </p:nvGrpSpPr>
        <p:grpSpPr bwMode="auto">
          <a:xfrm>
            <a:off x="5033963" y="5721350"/>
            <a:ext cx="600075" cy="287338"/>
            <a:chOff x="4396" y="1245"/>
            <a:chExt cx="672" cy="248"/>
          </a:xfrm>
        </p:grpSpPr>
        <p:sp>
          <p:nvSpPr>
            <p:cNvPr id="312377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12378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12379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12380" name="Group 56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312383" name="Freeform 56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4" name="Freeform 56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381" name="Line 569"/>
            <p:cNvSpPr>
              <a:spLocks noChangeShapeType="1"/>
            </p:cNvSpPr>
            <p:nvPr/>
          </p:nvSpPr>
          <p:spPr bwMode="auto">
            <a:xfrm>
              <a:off x="4400" y="1320"/>
              <a:ext cx="0" cy="11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82" name="Line 57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2342" name="Group 571"/>
          <p:cNvGrpSpPr>
            <a:grpSpLocks/>
          </p:cNvGrpSpPr>
          <p:nvPr/>
        </p:nvGrpSpPr>
        <p:grpSpPr bwMode="auto">
          <a:xfrm>
            <a:off x="3814763" y="5673725"/>
            <a:ext cx="600075" cy="287338"/>
            <a:chOff x="4396" y="1245"/>
            <a:chExt cx="672" cy="248"/>
          </a:xfrm>
        </p:grpSpPr>
        <p:sp>
          <p:nvSpPr>
            <p:cNvPr id="312369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12370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12371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12372" name="Group 575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312375" name="Freeform 57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6" name="Freeform 57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2373" name="Line 578"/>
            <p:cNvSpPr>
              <a:spLocks noChangeShapeType="1"/>
            </p:cNvSpPr>
            <p:nvPr/>
          </p:nvSpPr>
          <p:spPr bwMode="auto">
            <a:xfrm>
              <a:off x="4400" y="1320"/>
              <a:ext cx="0" cy="11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74" name="Line 579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2343" name="Group 342"/>
          <p:cNvGrpSpPr>
            <a:grpSpLocks/>
          </p:cNvGrpSpPr>
          <p:nvPr/>
        </p:nvGrpSpPr>
        <p:grpSpPr bwMode="auto">
          <a:xfrm>
            <a:off x="2386013" y="4770438"/>
            <a:ext cx="4433887" cy="1200150"/>
            <a:chOff x="1489" y="3201"/>
            <a:chExt cx="2793" cy="756"/>
          </a:xfrm>
        </p:grpSpPr>
        <p:grpSp>
          <p:nvGrpSpPr>
            <p:cNvPr id="312345" name="Group 177"/>
            <p:cNvGrpSpPr>
              <a:grpSpLocks/>
            </p:cNvGrpSpPr>
            <p:nvPr/>
          </p:nvGrpSpPr>
          <p:grpSpPr bwMode="auto">
            <a:xfrm>
              <a:off x="1489" y="3267"/>
              <a:ext cx="228" cy="165"/>
              <a:chOff x="1548" y="3723"/>
              <a:chExt cx="228" cy="165"/>
            </a:xfrm>
          </p:grpSpPr>
          <p:sp>
            <p:nvSpPr>
              <p:cNvPr id="312366" name="Rectangle 175"/>
              <p:cNvSpPr>
                <a:spLocks noChangeArrowheads="1"/>
              </p:cNvSpPr>
              <p:nvPr/>
            </p:nvSpPr>
            <p:spPr bwMode="auto">
              <a:xfrm>
                <a:off x="1563" y="3723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67" name="Rectangle 174"/>
              <p:cNvSpPr>
                <a:spLocks noChangeArrowheads="1"/>
              </p:cNvSpPr>
              <p:nvPr/>
            </p:nvSpPr>
            <p:spPr bwMode="auto">
              <a:xfrm>
                <a:off x="1548" y="3738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68" name="Line 176"/>
              <p:cNvSpPr>
                <a:spLocks noChangeShapeType="1"/>
              </p:cNvSpPr>
              <p:nvPr/>
            </p:nvSpPr>
            <p:spPr bwMode="auto">
              <a:xfrm>
                <a:off x="1650" y="3816"/>
                <a:ext cx="126" cy="0"/>
              </a:xfrm>
              <a:prstGeom prst="line">
                <a:avLst/>
              </a:prstGeom>
              <a:noFill/>
              <a:ln w="952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2346" name="Group 178"/>
            <p:cNvGrpSpPr>
              <a:grpSpLocks/>
            </p:cNvGrpSpPr>
            <p:nvPr/>
          </p:nvGrpSpPr>
          <p:grpSpPr bwMode="auto">
            <a:xfrm>
              <a:off x="1987" y="3270"/>
              <a:ext cx="228" cy="165"/>
              <a:chOff x="1548" y="3723"/>
              <a:chExt cx="228" cy="165"/>
            </a:xfrm>
          </p:grpSpPr>
          <p:sp>
            <p:nvSpPr>
              <p:cNvPr id="312363" name="Rectangle 179"/>
              <p:cNvSpPr>
                <a:spLocks noChangeArrowheads="1"/>
              </p:cNvSpPr>
              <p:nvPr/>
            </p:nvSpPr>
            <p:spPr bwMode="auto">
              <a:xfrm>
                <a:off x="1563" y="3723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64" name="Rectangle 180"/>
              <p:cNvSpPr>
                <a:spLocks noChangeArrowheads="1"/>
              </p:cNvSpPr>
              <p:nvPr/>
            </p:nvSpPr>
            <p:spPr bwMode="auto">
              <a:xfrm>
                <a:off x="1548" y="3738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65" name="Line 181"/>
              <p:cNvSpPr>
                <a:spLocks noChangeShapeType="1"/>
              </p:cNvSpPr>
              <p:nvPr/>
            </p:nvSpPr>
            <p:spPr bwMode="auto">
              <a:xfrm>
                <a:off x="1650" y="3816"/>
                <a:ext cx="126" cy="0"/>
              </a:xfrm>
              <a:prstGeom prst="line">
                <a:avLst/>
              </a:prstGeom>
              <a:noFill/>
              <a:ln w="952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2347" name="Group 182"/>
            <p:cNvGrpSpPr>
              <a:grpSpLocks/>
            </p:cNvGrpSpPr>
            <p:nvPr/>
          </p:nvGrpSpPr>
          <p:grpSpPr bwMode="auto">
            <a:xfrm>
              <a:off x="3166" y="3201"/>
              <a:ext cx="228" cy="165"/>
              <a:chOff x="1548" y="3723"/>
              <a:chExt cx="228" cy="165"/>
            </a:xfrm>
          </p:grpSpPr>
          <p:sp>
            <p:nvSpPr>
              <p:cNvPr id="312360" name="Rectangle 183"/>
              <p:cNvSpPr>
                <a:spLocks noChangeArrowheads="1"/>
              </p:cNvSpPr>
              <p:nvPr/>
            </p:nvSpPr>
            <p:spPr bwMode="auto">
              <a:xfrm>
                <a:off x="1563" y="3723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61" name="Rectangle 184"/>
              <p:cNvSpPr>
                <a:spLocks noChangeArrowheads="1"/>
              </p:cNvSpPr>
              <p:nvPr/>
            </p:nvSpPr>
            <p:spPr bwMode="auto">
              <a:xfrm>
                <a:off x="1548" y="3738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62" name="Line 185"/>
              <p:cNvSpPr>
                <a:spLocks noChangeShapeType="1"/>
              </p:cNvSpPr>
              <p:nvPr/>
            </p:nvSpPr>
            <p:spPr bwMode="auto">
              <a:xfrm>
                <a:off x="1650" y="3816"/>
                <a:ext cx="126" cy="0"/>
              </a:xfrm>
              <a:prstGeom prst="line">
                <a:avLst/>
              </a:prstGeom>
              <a:noFill/>
              <a:ln w="952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2348" name="Group 186"/>
            <p:cNvGrpSpPr>
              <a:grpSpLocks/>
            </p:cNvGrpSpPr>
            <p:nvPr/>
          </p:nvGrpSpPr>
          <p:grpSpPr bwMode="auto">
            <a:xfrm>
              <a:off x="2836" y="3792"/>
              <a:ext cx="228" cy="165"/>
              <a:chOff x="1548" y="3723"/>
              <a:chExt cx="228" cy="165"/>
            </a:xfrm>
          </p:grpSpPr>
          <p:sp>
            <p:nvSpPr>
              <p:cNvPr id="312357" name="Rectangle 187"/>
              <p:cNvSpPr>
                <a:spLocks noChangeArrowheads="1"/>
              </p:cNvSpPr>
              <p:nvPr/>
            </p:nvSpPr>
            <p:spPr bwMode="auto">
              <a:xfrm>
                <a:off x="1563" y="3723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58" name="Rectangle 188"/>
              <p:cNvSpPr>
                <a:spLocks noChangeArrowheads="1"/>
              </p:cNvSpPr>
              <p:nvPr/>
            </p:nvSpPr>
            <p:spPr bwMode="auto">
              <a:xfrm>
                <a:off x="1548" y="3738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59" name="Line 189"/>
              <p:cNvSpPr>
                <a:spLocks noChangeShapeType="1"/>
              </p:cNvSpPr>
              <p:nvPr/>
            </p:nvSpPr>
            <p:spPr bwMode="auto">
              <a:xfrm>
                <a:off x="1650" y="3816"/>
                <a:ext cx="126" cy="0"/>
              </a:xfrm>
              <a:prstGeom prst="line">
                <a:avLst/>
              </a:prstGeom>
              <a:noFill/>
              <a:ln w="952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2349" name="Group 190"/>
            <p:cNvGrpSpPr>
              <a:grpSpLocks/>
            </p:cNvGrpSpPr>
            <p:nvPr/>
          </p:nvGrpSpPr>
          <p:grpSpPr bwMode="auto">
            <a:xfrm>
              <a:off x="2572" y="3492"/>
              <a:ext cx="228" cy="165"/>
              <a:chOff x="1548" y="3723"/>
              <a:chExt cx="228" cy="165"/>
            </a:xfrm>
          </p:grpSpPr>
          <p:sp>
            <p:nvSpPr>
              <p:cNvPr id="312354" name="Rectangle 191"/>
              <p:cNvSpPr>
                <a:spLocks noChangeArrowheads="1"/>
              </p:cNvSpPr>
              <p:nvPr/>
            </p:nvSpPr>
            <p:spPr bwMode="auto">
              <a:xfrm>
                <a:off x="1563" y="3723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55" name="Rectangle 192"/>
              <p:cNvSpPr>
                <a:spLocks noChangeArrowheads="1"/>
              </p:cNvSpPr>
              <p:nvPr/>
            </p:nvSpPr>
            <p:spPr bwMode="auto">
              <a:xfrm>
                <a:off x="1548" y="3738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56" name="Line 193"/>
              <p:cNvSpPr>
                <a:spLocks noChangeShapeType="1"/>
              </p:cNvSpPr>
              <p:nvPr/>
            </p:nvSpPr>
            <p:spPr bwMode="auto">
              <a:xfrm>
                <a:off x="1650" y="3816"/>
                <a:ext cx="126" cy="0"/>
              </a:xfrm>
              <a:prstGeom prst="line">
                <a:avLst/>
              </a:prstGeom>
              <a:noFill/>
              <a:ln w="952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2350" name="Group 194"/>
            <p:cNvGrpSpPr>
              <a:grpSpLocks/>
            </p:cNvGrpSpPr>
            <p:nvPr/>
          </p:nvGrpSpPr>
          <p:grpSpPr bwMode="auto">
            <a:xfrm>
              <a:off x="4054" y="3318"/>
              <a:ext cx="228" cy="165"/>
              <a:chOff x="1548" y="3723"/>
              <a:chExt cx="228" cy="165"/>
            </a:xfrm>
          </p:grpSpPr>
          <p:sp>
            <p:nvSpPr>
              <p:cNvPr id="312351" name="Rectangle 195"/>
              <p:cNvSpPr>
                <a:spLocks noChangeArrowheads="1"/>
              </p:cNvSpPr>
              <p:nvPr/>
            </p:nvSpPr>
            <p:spPr bwMode="auto">
              <a:xfrm>
                <a:off x="1563" y="3723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52" name="Rectangle 196"/>
              <p:cNvSpPr>
                <a:spLocks noChangeArrowheads="1"/>
              </p:cNvSpPr>
              <p:nvPr/>
            </p:nvSpPr>
            <p:spPr bwMode="auto">
              <a:xfrm>
                <a:off x="1548" y="3738"/>
                <a:ext cx="102" cy="150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rgbClr val="00009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12353" name="Line 197"/>
              <p:cNvSpPr>
                <a:spLocks noChangeShapeType="1"/>
              </p:cNvSpPr>
              <p:nvPr/>
            </p:nvSpPr>
            <p:spPr bwMode="auto">
              <a:xfrm>
                <a:off x="1650" y="3816"/>
                <a:ext cx="126" cy="0"/>
              </a:xfrm>
              <a:prstGeom prst="line">
                <a:avLst/>
              </a:prstGeom>
              <a:noFill/>
              <a:ln w="952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1738" name="Text Box 122"/>
          <p:cNvSpPr txBox="1">
            <a:spLocks noChangeArrowheads="1"/>
          </p:cNvSpPr>
          <p:nvPr/>
        </p:nvSpPr>
        <p:spPr bwMode="auto">
          <a:xfrm>
            <a:off x="5194300" y="4384675"/>
            <a:ext cx="2317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2. receive datagrams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736" grpId="0" autoUpdateAnimBg="0"/>
      <p:bldP spid="111738" grpId="0" autoUpdateAnimBg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5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13346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953220C0-2283-9346-A6CD-85FFB63D8A1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13347" name="Picture 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4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4.1 introduction</a:t>
            </a:r>
          </a:p>
          <a:p>
            <a:pPr>
              <a:buFont typeface="Wingdings" charset="2"/>
              <a:buNone/>
            </a:pPr>
            <a:r>
              <a:rPr lang="en-US" altLang="en-US" sz="2400" dirty="0">
                <a:latin typeface="Gill Sans MT" charset="0"/>
                <a:ea typeface="ＭＳ Ｐゴシック" charset="-128"/>
              </a:rPr>
              <a:t>4.2IP: Internet Protocol</a:t>
            </a:r>
          </a:p>
          <a:p>
            <a:pPr lvl="1"/>
            <a:r>
              <a:rPr lang="en-US" altLang="en-US" sz="2000" dirty="0">
                <a:latin typeface="Gill Sans MT" charset="0"/>
                <a:ea typeface="ＭＳ Ｐゴシック" charset="-128"/>
              </a:rPr>
              <a:t>datagram format</a:t>
            </a:r>
          </a:p>
          <a:p>
            <a:pPr lvl="1"/>
            <a:r>
              <a:rPr lang="en-US" altLang="en-US" sz="2000" dirty="0">
                <a:latin typeface="Gill Sans MT" charset="0"/>
                <a:ea typeface="ＭＳ Ｐゴシック" charset="-128"/>
              </a:rPr>
              <a:t>IPv4 addressing</a:t>
            </a:r>
          </a:p>
          <a:p>
            <a:pPr lvl="1"/>
            <a:r>
              <a:rPr lang="en-US" altLang="en-US" sz="2000" dirty="0" smtClean="0">
                <a:latin typeface="Gill Sans MT" charset="0"/>
                <a:ea typeface="ＭＳ Ｐゴシック" charset="-128"/>
              </a:rPr>
              <a:t>ICMP</a:t>
            </a:r>
            <a:endParaRPr lang="en-US" altLang="en-US" sz="2000" dirty="0">
              <a:latin typeface="Gill Sans MT" charset="0"/>
              <a:ea typeface="ＭＳ Ｐゴシック" charset="-128"/>
            </a:endParaRPr>
          </a:p>
        </p:txBody>
      </p:sp>
      <p:sp>
        <p:nvSpPr>
          <p:cNvPr id="313350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</a:rPr>
              <a:t>Outline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3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15394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2DAF3195-4E46-E741-884C-186E0C93940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107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315395" name="Group 55"/>
          <p:cNvGrpSpPr>
            <a:grpSpLocks/>
          </p:cNvGrpSpPr>
          <p:nvPr/>
        </p:nvGrpSpPr>
        <p:grpSpPr bwMode="auto">
          <a:xfrm>
            <a:off x="3062288" y="963613"/>
            <a:ext cx="4127500" cy="5326062"/>
            <a:chOff x="1929" y="607"/>
            <a:chExt cx="2600" cy="3355"/>
          </a:xfrm>
        </p:grpSpPr>
        <p:sp>
          <p:nvSpPr>
            <p:cNvPr id="315424" name="Rectangle 4"/>
            <p:cNvSpPr>
              <a:spLocks noChangeArrowheads="1"/>
            </p:cNvSpPr>
            <p:nvPr/>
          </p:nvSpPr>
          <p:spPr bwMode="auto">
            <a:xfrm>
              <a:off x="2040" y="868"/>
              <a:ext cx="2489" cy="303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15425" name="Rectangle 5"/>
            <p:cNvSpPr>
              <a:spLocks noChangeArrowheads="1"/>
            </p:cNvSpPr>
            <p:nvPr/>
          </p:nvSpPr>
          <p:spPr bwMode="auto">
            <a:xfrm>
              <a:off x="1980" y="935"/>
              <a:ext cx="2489" cy="302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315426" name="Text Box 6"/>
            <p:cNvSpPr txBox="1">
              <a:spLocks noChangeArrowheads="1"/>
            </p:cNvSpPr>
            <p:nvPr/>
          </p:nvSpPr>
          <p:spPr bwMode="auto">
            <a:xfrm>
              <a:off x="1954" y="973"/>
              <a:ext cx="31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ver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27" name="Text Box 7"/>
            <p:cNvSpPr txBox="1">
              <a:spLocks noChangeArrowheads="1"/>
            </p:cNvSpPr>
            <p:nvPr/>
          </p:nvSpPr>
          <p:spPr bwMode="auto">
            <a:xfrm>
              <a:off x="3529" y="1012"/>
              <a:ext cx="5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length</a:t>
              </a:r>
            </a:p>
          </p:txBody>
        </p:sp>
        <p:sp>
          <p:nvSpPr>
            <p:cNvPr id="315428" name="Line 8"/>
            <p:cNvSpPr>
              <a:spLocks noChangeShapeType="1"/>
            </p:cNvSpPr>
            <p:nvPr/>
          </p:nvSpPr>
          <p:spPr bwMode="auto">
            <a:xfrm>
              <a:off x="1988" y="1261"/>
              <a:ext cx="2486" cy="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29" name="Line 9"/>
            <p:cNvSpPr>
              <a:spLocks noChangeShapeType="1"/>
            </p:cNvSpPr>
            <p:nvPr/>
          </p:nvSpPr>
          <p:spPr bwMode="auto">
            <a:xfrm flipH="1" flipV="1">
              <a:off x="3210" y="941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30" name="Text Box 10"/>
            <p:cNvSpPr txBox="1">
              <a:spLocks noChangeArrowheads="1"/>
            </p:cNvSpPr>
            <p:nvPr/>
          </p:nvSpPr>
          <p:spPr bwMode="auto">
            <a:xfrm>
              <a:off x="2922" y="607"/>
              <a:ext cx="5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32 bits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31" name="Line 11"/>
            <p:cNvSpPr>
              <a:spLocks noChangeShapeType="1"/>
            </p:cNvSpPr>
            <p:nvPr/>
          </p:nvSpPr>
          <p:spPr bwMode="auto">
            <a:xfrm>
              <a:off x="3552" y="762"/>
              <a:ext cx="899" cy="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32" name="Line 12"/>
            <p:cNvSpPr>
              <a:spLocks noChangeShapeType="1"/>
            </p:cNvSpPr>
            <p:nvPr/>
          </p:nvSpPr>
          <p:spPr bwMode="auto">
            <a:xfrm rot="10800000">
              <a:off x="1972" y="769"/>
              <a:ext cx="84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33" name="Text Box 13"/>
            <p:cNvSpPr txBox="1">
              <a:spLocks noChangeArrowheads="1"/>
            </p:cNvSpPr>
            <p:nvPr/>
          </p:nvSpPr>
          <p:spPr bwMode="auto">
            <a:xfrm>
              <a:off x="2606" y="2792"/>
              <a:ext cx="1351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data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(variable length,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typically a TCP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latin typeface="Arial" charset="0"/>
                </a:rPr>
                <a:t>or UDP segment)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34" name="Text Box 14"/>
            <p:cNvSpPr txBox="1">
              <a:spLocks noChangeArrowheads="1"/>
            </p:cNvSpPr>
            <p:nvPr/>
          </p:nvSpPr>
          <p:spPr bwMode="auto">
            <a:xfrm>
              <a:off x="1929" y="1320"/>
              <a:ext cx="1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16-bit identifier</a:t>
              </a:r>
              <a:endParaRPr lang="en-US" altLang="en-US" sz="2000">
                <a:latin typeface="Arial" charset="0"/>
              </a:endParaRPr>
            </a:p>
          </p:txBody>
        </p:sp>
        <p:sp>
          <p:nvSpPr>
            <p:cNvPr id="315435" name="Line 15"/>
            <p:cNvSpPr>
              <a:spLocks noChangeShapeType="1"/>
            </p:cNvSpPr>
            <p:nvPr/>
          </p:nvSpPr>
          <p:spPr bwMode="auto">
            <a:xfrm flipV="1">
              <a:off x="1984" y="22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36" name="Line 16"/>
            <p:cNvSpPr>
              <a:spLocks noChangeShapeType="1"/>
            </p:cNvSpPr>
            <p:nvPr/>
          </p:nvSpPr>
          <p:spPr bwMode="auto">
            <a:xfrm flipV="1">
              <a:off x="1984" y="25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37" name="Text Box 17"/>
            <p:cNvSpPr txBox="1">
              <a:spLocks noChangeArrowheads="1"/>
            </p:cNvSpPr>
            <p:nvPr/>
          </p:nvSpPr>
          <p:spPr bwMode="auto">
            <a:xfrm>
              <a:off x="3464" y="1549"/>
              <a:ext cx="80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header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 checksum</a:t>
              </a:r>
            </a:p>
          </p:txBody>
        </p:sp>
        <p:sp>
          <p:nvSpPr>
            <p:cNvPr id="315438" name="Text Box 18"/>
            <p:cNvSpPr txBox="1">
              <a:spLocks noChangeArrowheads="1"/>
            </p:cNvSpPr>
            <p:nvPr/>
          </p:nvSpPr>
          <p:spPr bwMode="auto">
            <a:xfrm>
              <a:off x="2008" y="1531"/>
              <a:ext cx="54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time to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live</a:t>
              </a:r>
            </a:p>
          </p:txBody>
        </p:sp>
        <p:sp>
          <p:nvSpPr>
            <p:cNvPr id="315439" name="Text Box 19"/>
            <p:cNvSpPr txBox="1">
              <a:spLocks noChangeArrowheads="1"/>
            </p:cNvSpPr>
            <p:nvPr/>
          </p:nvSpPr>
          <p:spPr bwMode="auto">
            <a:xfrm>
              <a:off x="2369" y="1959"/>
              <a:ext cx="16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32 bit source IP address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40" name="Text Box 31"/>
            <p:cNvSpPr txBox="1">
              <a:spLocks noChangeArrowheads="1"/>
            </p:cNvSpPr>
            <p:nvPr/>
          </p:nvSpPr>
          <p:spPr bwMode="auto">
            <a:xfrm>
              <a:off x="2222" y="907"/>
              <a:ext cx="4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head.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len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41" name="Text Box 32"/>
            <p:cNvSpPr txBox="1">
              <a:spLocks noChangeArrowheads="1"/>
            </p:cNvSpPr>
            <p:nvPr/>
          </p:nvSpPr>
          <p:spPr bwMode="auto">
            <a:xfrm>
              <a:off x="2646" y="901"/>
              <a:ext cx="572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type of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service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42" name="Line 33"/>
            <p:cNvSpPr>
              <a:spLocks noChangeShapeType="1"/>
            </p:cNvSpPr>
            <p:nvPr/>
          </p:nvSpPr>
          <p:spPr bwMode="auto">
            <a:xfrm flipH="1" flipV="1">
              <a:off x="2646" y="938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43" name="Line 34"/>
            <p:cNvSpPr>
              <a:spLocks noChangeShapeType="1"/>
            </p:cNvSpPr>
            <p:nvPr/>
          </p:nvSpPr>
          <p:spPr bwMode="auto">
            <a:xfrm flipH="1" flipV="1">
              <a:off x="2259" y="944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44" name="Line 37"/>
            <p:cNvSpPr>
              <a:spLocks noChangeShapeType="1"/>
            </p:cNvSpPr>
            <p:nvPr/>
          </p:nvSpPr>
          <p:spPr bwMode="auto">
            <a:xfrm flipH="1" flipV="1">
              <a:off x="3210" y="1265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45" name="Text Box 38"/>
            <p:cNvSpPr txBox="1">
              <a:spLocks noChangeArrowheads="1"/>
            </p:cNvSpPr>
            <p:nvPr/>
          </p:nvSpPr>
          <p:spPr bwMode="auto">
            <a:xfrm>
              <a:off x="3117" y="1314"/>
              <a:ext cx="48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flgs</a:t>
              </a:r>
              <a:endParaRPr lang="en-US" altLang="en-US" sz="2000">
                <a:latin typeface="Arial" charset="0"/>
              </a:endParaRPr>
            </a:p>
          </p:txBody>
        </p:sp>
        <p:sp>
          <p:nvSpPr>
            <p:cNvPr id="315446" name="Line 39"/>
            <p:cNvSpPr>
              <a:spLocks noChangeShapeType="1"/>
            </p:cNvSpPr>
            <p:nvPr/>
          </p:nvSpPr>
          <p:spPr bwMode="auto">
            <a:xfrm flipH="1" flipV="1">
              <a:off x="3504" y="1259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47" name="Text Box 40"/>
            <p:cNvSpPr txBox="1">
              <a:spLocks noChangeArrowheads="1"/>
            </p:cNvSpPr>
            <p:nvPr/>
          </p:nvSpPr>
          <p:spPr bwMode="auto">
            <a:xfrm>
              <a:off x="3531" y="1230"/>
              <a:ext cx="90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fragment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 offset</a:t>
              </a:r>
              <a:endParaRPr lang="en-US" altLang="en-US" sz="2000">
                <a:latin typeface="Arial" charset="0"/>
              </a:endParaRPr>
            </a:p>
          </p:txBody>
        </p:sp>
        <p:sp>
          <p:nvSpPr>
            <p:cNvPr id="315448" name="Line 43"/>
            <p:cNvSpPr>
              <a:spLocks noChangeShapeType="1"/>
            </p:cNvSpPr>
            <p:nvPr/>
          </p:nvSpPr>
          <p:spPr bwMode="auto">
            <a:xfrm flipV="1">
              <a:off x="1984" y="1581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49" name="Line 44"/>
            <p:cNvSpPr>
              <a:spLocks noChangeShapeType="1"/>
            </p:cNvSpPr>
            <p:nvPr/>
          </p:nvSpPr>
          <p:spPr bwMode="auto">
            <a:xfrm flipH="1" flipV="1">
              <a:off x="3210" y="1583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50" name="Line 45"/>
            <p:cNvSpPr>
              <a:spLocks noChangeShapeType="1"/>
            </p:cNvSpPr>
            <p:nvPr/>
          </p:nvSpPr>
          <p:spPr bwMode="auto">
            <a:xfrm flipV="1">
              <a:off x="1972" y="1905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51" name="Text Box 46"/>
            <p:cNvSpPr txBox="1">
              <a:spLocks noChangeArrowheads="1"/>
            </p:cNvSpPr>
            <p:nvPr/>
          </p:nvSpPr>
          <p:spPr bwMode="auto">
            <a:xfrm>
              <a:off x="2668" y="1525"/>
              <a:ext cx="48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upper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 layer</a:t>
              </a:r>
            </a:p>
          </p:txBody>
        </p:sp>
        <p:sp>
          <p:nvSpPr>
            <p:cNvPr id="315452" name="Line 47"/>
            <p:cNvSpPr>
              <a:spLocks noChangeShapeType="1"/>
            </p:cNvSpPr>
            <p:nvPr/>
          </p:nvSpPr>
          <p:spPr bwMode="auto">
            <a:xfrm flipH="1" flipV="1">
              <a:off x="2610" y="1589"/>
              <a:ext cx="0" cy="31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53" name="Text Box 49"/>
            <p:cNvSpPr txBox="1">
              <a:spLocks noChangeArrowheads="1"/>
            </p:cNvSpPr>
            <p:nvPr/>
          </p:nvSpPr>
          <p:spPr bwMode="auto">
            <a:xfrm>
              <a:off x="2262" y="2235"/>
              <a:ext cx="19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32 bit destination IP address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315454" name="Line 50"/>
            <p:cNvSpPr>
              <a:spLocks noChangeShapeType="1"/>
            </p:cNvSpPr>
            <p:nvPr/>
          </p:nvSpPr>
          <p:spPr bwMode="auto">
            <a:xfrm flipV="1">
              <a:off x="1984" y="2787"/>
              <a:ext cx="248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55" name="Text Box 51"/>
            <p:cNvSpPr txBox="1">
              <a:spLocks noChangeArrowheads="1"/>
            </p:cNvSpPr>
            <p:nvPr/>
          </p:nvSpPr>
          <p:spPr bwMode="auto">
            <a:xfrm>
              <a:off x="2673" y="2529"/>
              <a:ext cx="10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options (if any)</a:t>
              </a:r>
              <a:endParaRPr lang="en-US" altLang="en-US" sz="2400">
                <a:latin typeface="Arial" charset="0"/>
              </a:endParaRPr>
            </a:p>
          </p:txBody>
        </p:sp>
      </p:grpSp>
      <p:sp>
        <p:nvSpPr>
          <p:cNvPr id="34821" name="Rectangle 2"/>
          <p:cNvSpPr>
            <a:spLocks noGrp="1" noChangeArrowheads="1"/>
          </p:cNvSpPr>
          <p:nvPr>
            <p:ph type="title"/>
          </p:nvPr>
        </p:nvSpPr>
        <p:spPr>
          <a:xfrm>
            <a:off x="520700" y="0"/>
            <a:ext cx="7772400" cy="781050"/>
          </a:xfrm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IP datagram format</a:t>
            </a:r>
            <a:endParaRPr lang="en-US">
              <a:cs typeface="+mj-cs"/>
            </a:endParaRPr>
          </a:p>
        </p:txBody>
      </p:sp>
      <p:grpSp>
        <p:nvGrpSpPr>
          <p:cNvPr id="575544" name="Group 56"/>
          <p:cNvGrpSpPr>
            <a:grpSpLocks/>
          </p:cNvGrpSpPr>
          <p:nvPr/>
        </p:nvGrpSpPr>
        <p:grpSpPr bwMode="auto">
          <a:xfrm>
            <a:off x="768350" y="858838"/>
            <a:ext cx="2501900" cy="792162"/>
            <a:chOff x="484" y="541"/>
            <a:chExt cx="1576" cy="499"/>
          </a:xfrm>
        </p:grpSpPr>
        <p:sp>
          <p:nvSpPr>
            <p:cNvPr id="315422" name="Text Box 20"/>
            <p:cNvSpPr txBox="1">
              <a:spLocks noChangeArrowheads="1"/>
            </p:cNvSpPr>
            <p:nvPr/>
          </p:nvSpPr>
          <p:spPr bwMode="auto">
            <a:xfrm>
              <a:off x="484" y="541"/>
              <a:ext cx="130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IP protocol version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number</a:t>
              </a:r>
              <a:endParaRPr lang="en-US" altLang="en-US" sz="1000">
                <a:latin typeface="Arial" charset="0"/>
              </a:endParaRPr>
            </a:p>
          </p:txBody>
        </p:sp>
        <p:sp>
          <p:nvSpPr>
            <p:cNvPr id="315423" name="Line 23"/>
            <p:cNvSpPr>
              <a:spLocks noChangeShapeType="1"/>
            </p:cNvSpPr>
            <p:nvPr/>
          </p:nvSpPr>
          <p:spPr bwMode="auto">
            <a:xfrm>
              <a:off x="1727" y="749"/>
              <a:ext cx="333" cy="29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45" name="Group 57"/>
          <p:cNvGrpSpPr>
            <a:grpSpLocks/>
          </p:cNvGrpSpPr>
          <p:nvPr/>
        </p:nvGrpSpPr>
        <p:grpSpPr bwMode="auto">
          <a:xfrm>
            <a:off x="1258888" y="1406525"/>
            <a:ext cx="2416175" cy="641350"/>
            <a:chOff x="793" y="886"/>
            <a:chExt cx="1522" cy="404"/>
          </a:xfrm>
        </p:grpSpPr>
        <p:sp>
          <p:nvSpPr>
            <p:cNvPr id="315420" name="Text Box 21"/>
            <p:cNvSpPr txBox="1">
              <a:spLocks noChangeArrowheads="1"/>
            </p:cNvSpPr>
            <p:nvPr/>
          </p:nvSpPr>
          <p:spPr bwMode="auto">
            <a:xfrm>
              <a:off x="793" y="886"/>
              <a:ext cx="99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header length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 (bytes)</a:t>
              </a:r>
              <a:endParaRPr lang="en-US" altLang="en-US" sz="1000">
                <a:latin typeface="Arial" charset="0"/>
              </a:endParaRPr>
            </a:p>
          </p:txBody>
        </p:sp>
        <p:sp>
          <p:nvSpPr>
            <p:cNvPr id="315421" name="Line 24"/>
            <p:cNvSpPr>
              <a:spLocks noChangeShapeType="1"/>
            </p:cNvSpPr>
            <p:nvPr/>
          </p:nvSpPr>
          <p:spPr bwMode="auto">
            <a:xfrm>
              <a:off x="1745" y="1100"/>
              <a:ext cx="570" cy="9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48" name="Group 60"/>
          <p:cNvGrpSpPr>
            <a:grpSpLocks/>
          </p:cNvGrpSpPr>
          <p:nvPr/>
        </p:nvGrpSpPr>
        <p:grpSpPr bwMode="auto">
          <a:xfrm>
            <a:off x="727075" y="2732088"/>
            <a:ext cx="3624263" cy="1592262"/>
            <a:chOff x="458" y="1721"/>
            <a:chExt cx="2283" cy="1003"/>
          </a:xfrm>
        </p:grpSpPr>
        <p:sp>
          <p:nvSpPr>
            <p:cNvPr id="315418" name="Text Box 27"/>
            <p:cNvSpPr txBox="1">
              <a:spLocks noChangeArrowheads="1"/>
            </p:cNvSpPr>
            <p:nvPr/>
          </p:nvSpPr>
          <p:spPr bwMode="auto">
            <a:xfrm>
              <a:off x="458" y="2320"/>
              <a:ext cx="140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upper layer protocol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to deliver payload to</a:t>
              </a:r>
            </a:p>
          </p:txBody>
        </p:sp>
        <p:sp>
          <p:nvSpPr>
            <p:cNvPr id="315419" name="Line 28"/>
            <p:cNvSpPr>
              <a:spLocks noChangeShapeType="1"/>
            </p:cNvSpPr>
            <p:nvPr/>
          </p:nvSpPr>
          <p:spPr bwMode="auto">
            <a:xfrm flipV="1">
              <a:off x="1817" y="1721"/>
              <a:ext cx="924" cy="70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49" name="Group 61"/>
          <p:cNvGrpSpPr>
            <a:grpSpLocks/>
          </p:cNvGrpSpPr>
          <p:nvPr/>
        </p:nvGrpSpPr>
        <p:grpSpPr bwMode="auto">
          <a:xfrm>
            <a:off x="6846888" y="1054100"/>
            <a:ext cx="2176462" cy="735013"/>
            <a:chOff x="4313" y="664"/>
            <a:chExt cx="1371" cy="463"/>
          </a:xfrm>
        </p:grpSpPr>
        <p:sp>
          <p:nvSpPr>
            <p:cNvPr id="315416" name="Text Box 26"/>
            <p:cNvSpPr txBox="1">
              <a:spLocks noChangeArrowheads="1"/>
            </p:cNvSpPr>
            <p:nvPr/>
          </p:nvSpPr>
          <p:spPr bwMode="auto">
            <a:xfrm>
              <a:off x="4648" y="664"/>
              <a:ext cx="103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total datagram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length (bytes)</a:t>
              </a:r>
            </a:p>
          </p:txBody>
        </p:sp>
        <p:sp>
          <p:nvSpPr>
            <p:cNvPr id="315417" name="Line 30"/>
            <p:cNvSpPr>
              <a:spLocks noChangeShapeType="1"/>
            </p:cNvSpPr>
            <p:nvPr/>
          </p:nvSpPr>
          <p:spPr bwMode="auto">
            <a:xfrm flipH="1">
              <a:off x="4313" y="869"/>
              <a:ext cx="402" cy="25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46" name="Group 58"/>
          <p:cNvGrpSpPr>
            <a:grpSpLocks/>
          </p:cNvGrpSpPr>
          <p:nvPr/>
        </p:nvGrpSpPr>
        <p:grpSpPr bwMode="auto">
          <a:xfrm>
            <a:off x="1293813" y="1760538"/>
            <a:ext cx="3028950" cy="565150"/>
            <a:chOff x="815" y="1109"/>
            <a:chExt cx="1908" cy="356"/>
          </a:xfrm>
        </p:grpSpPr>
        <p:sp>
          <p:nvSpPr>
            <p:cNvPr id="315414" name="Text Box 35"/>
            <p:cNvSpPr txBox="1">
              <a:spLocks noChangeArrowheads="1"/>
            </p:cNvSpPr>
            <p:nvPr/>
          </p:nvSpPr>
          <p:spPr bwMode="auto">
            <a:xfrm>
              <a:off x="815" y="1234"/>
              <a:ext cx="10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ja-JP" altLang="en-US" sz="1800">
                  <a:latin typeface="Arial" charset="0"/>
                </a:rPr>
                <a:t>“</a:t>
              </a:r>
              <a:r>
                <a:rPr lang="en-US" altLang="ja-JP" sz="1800">
                  <a:latin typeface="Arial" charset="0"/>
                </a:rPr>
                <a:t>type</a:t>
              </a:r>
              <a:r>
                <a:rPr lang="ja-JP" altLang="en-US" sz="1800">
                  <a:latin typeface="Arial" charset="0"/>
                </a:rPr>
                <a:t>”</a:t>
              </a:r>
              <a:r>
                <a:rPr lang="en-US" altLang="ja-JP" sz="1800">
                  <a:latin typeface="Arial" charset="0"/>
                </a:rPr>
                <a:t> of data </a:t>
              </a:r>
              <a:endParaRPr lang="en-US" altLang="en-US" sz="1000">
                <a:latin typeface="Arial" charset="0"/>
              </a:endParaRPr>
            </a:p>
          </p:txBody>
        </p:sp>
        <p:sp>
          <p:nvSpPr>
            <p:cNvPr id="315415" name="Line 36"/>
            <p:cNvSpPr>
              <a:spLocks noChangeShapeType="1"/>
            </p:cNvSpPr>
            <p:nvPr/>
          </p:nvSpPr>
          <p:spPr bwMode="auto">
            <a:xfrm flipV="1">
              <a:off x="1757" y="1109"/>
              <a:ext cx="966" cy="261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50" name="Group 62"/>
          <p:cNvGrpSpPr>
            <a:grpSpLocks/>
          </p:cNvGrpSpPr>
          <p:nvPr/>
        </p:nvGrpSpPr>
        <p:grpSpPr bwMode="auto">
          <a:xfrm>
            <a:off x="4951413" y="1787525"/>
            <a:ext cx="4102100" cy="915988"/>
            <a:chOff x="3119" y="1126"/>
            <a:chExt cx="2584" cy="577"/>
          </a:xfrm>
        </p:grpSpPr>
        <p:sp>
          <p:nvSpPr>
            <p:cNvPr id="315410" name="Text Box 25"/>
            <p:cNvSpPr txBox="1">
              <a:spLocks noChangeArrowheads="1"/>
            </p:cNvSpPr>
            <p:nvPr/>
          </p:nvSpPr>
          <p:spPr bwMode="auto">
            <a:xfrm>
              <a:off x="4667" y="1126"/>
              <a:ext cx="103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for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fragmentation/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reassembly</a:t>
              </a:r>
            </a:p>
          </p:txBody>
        </p:sp>
        <p:sp>
          <p:nvSpPr>
            <p:cNvPr id="315411" name="Line 29"/>
            <p:cNvSpPr>
              <a:spLocks noChangeShapeType="1"/>
            </p:cNvSpPr>
            <p:nvPr/>
          </p:nvSpPr>
          <p:spPr bwMode="auto">
            <a:xfrm flipH="1">
              <a:off x="3443" y="1415"/>
              <a:ext cx="1284" cy="12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12" name="Line 41"/>
            <p:cNvSpPr>
              <a:spLocks noChangeShapeType="1"/>
            </p:cNvSpPr>
            <p:nvPr/>
          </p:nvSpPr>
          <p:spPr bwMode="auto">
            <a:xfrm flipH="1" flipV="1">
              <a:off x="4301" y="1349"/>
              <a:ext cx="414" cy="7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5413" name="Line 42"/>
            <p:cNvSpPr>
              <a:spLocks noChangeShapeType="1"/>
            </p:cNvSpPr>
            <p:nvPr/>
          </p:nvSpPr>
          <p:spPr bwMode="auto">
            <a:xfrm flipH="1">
              <a:off x="3119" y="1421"/>
              <a:ext cx="1584" cy="3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47" name="Group 59"/>
          <p:cNvGrpSpPr>
            <a:grpSpLocks/>
          </p:cNvGrpSpPr>
          <p:nvPr/>
        </p:nvGrpSpPr>
        <p:grpSpPr bwMode="auto">
          <a:xfrm>
            <a:off x="1019175" y="2406650"/>
            <a:ext cx="2398713" cy="1190625"/>
            <a:chOff x="642" y="1516"/>
            <a:chExt cx="1511" cy="750"/>
          </a:xfrm>
        </p:grpSpPr>
        <p:sp>
          <p:nvSpPr>
            <p:cNvPr id="315408" name="Text Box 22"/>
            <p:cNvSpPr txBox="1">
              <a:spLocks noChangeArrowheads="1"/>
            </p:cNvSpPr>
            <p:nvPr/>
          </p:nvSpPr>
          <p:spPr bwMode="auto">
            <a:xfrm>
              <a:off x="642" y="1516"/>
              <a:ext cx="1204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max number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remaining hops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(decremented at 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each router)</a:t>
              </a:r>
            </a:p>
          </p:txBody>
        </p:sp>
        <p:sp>
          <p:nvSpPr>
            <p:cNvPr id="315409" name="Line 48"/>
            <p:cNvSpPr>
              <a:spLocks noChangeShapeType="1"/>
            </p:cNvSpPr>
            <p:nvPr/>
          </p:nvSpPr>
          <p:spPr bwMode="auto">
            <a:xfrm>
              <a:off x="1805" y="1700"/>
              <a:ext cx="348" cy="5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5551" name="Group 63"/>
          <p:cNvGrpSpPr>
            <a:grpSpLocks/>
          </p:cNvGrpSpPr>
          <p:nvPr/>
        </p:nvGrpSpPr>
        <p:grpSpPr bwMode="auto">
          <a:xfrm>
            <a:off x="6532563" y="3987800"/>
            <a:ext cx="2508250" cy="1465263"/>
            <a:chOff x="4115" y="2512"/>
            <a:chExt cx="1580" cy="923"/>
          </a:xfrm>
        </p:grpSpPr>
        <p:sp>
          <p:nvSpPr>
            <p:cNvPr id="315406" name="Text Box 52"/>
            <p:cNvSpPr txBox="1">
              <a:spLocks noChangeArrowheads="1"/>
            </p:cNvSpPr>
            <p:nvPr/>
          </p:nvSpPr>
          <p:spPr bwMode="auto">
            <a:xfrm>
              <a:off x="4595" y="2512"/>
              <a:ext cx="1100" cy="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e.g. timestamp,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record route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taken, specify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list of routers 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to visit.</a:t>
              </a:r>
            </a:p>
          </p:txBody>
        </p:sp>
        <p:sp>
          <p:nvSpPr>
            <p:cNvPr id="315407" name="Line 53"/>
            <p:cNvSpPr>
              <a:spLocks noChangeShapeType="1"/>
            </p:cNvSpPr>
            <p:nvPr/>
          </p:nvSpPr>
          <p:spPr bwMode="auto">
            <a:xfrm flipH="1">
              <a:off x="4115" y="2651"/>
              <a:ext cx="516" cy="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5542" name="Rectangle 54"/>
          <p:cNvSpPr>
            <a:spLocks noChangeArrowheads="1"/>
          </p:cNvSpPr>
          <p:nvPr/>
        </p:nvSpPr>
        <p:spPr bwMode="auto">
          <a:xfrm>
            <a:off x="244475" y="4595813"/>
            <a:ext cx="2620963" cy="1606550"/>
          </a:xfrm>
          <a:prstGeom prst="rect">
            <a:avLst/>
          </a:prstGeom>
          <a:noFill/>
          <a:ln w="952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Font typeface="Wingdings" charset="2"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charset="0"/>
              </a:rPr>
              <a:t>how much overhead?</a:t>
            </a:r>
          </a:p>
          <a:p>
            <a:r>
              <a:rPr lang="en-US" altLang="en-US" sz="2000">
                <a:latin typeface="Arial" charset="0"/>
              </a:rPr>
              <a:t>20 bytes of TCP</a:t>
            </a:r>
          </a:p>
          <a:p>
            <a:r>
              <a:rPr lang="en-US" altLang="en-US" sz="2000">
                <a:latin typeface="Arial" charset="0"/>
              </a:rPr>
              <a:t>20 bytes of IP</a:t>
            </a:r>
          </a:p>
          <a:p>
            <a:r>
              <a:rPr lang="en-US" altLang="en-US" sz="2000">
                <a:latin typeface="Arial" charset="0"/>
              </a:rPr>
              <a:t>= 40 bytes + app layer overhead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5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5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75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75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75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75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75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75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575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5542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89" name="Freeform 140"/>
          <p:cNvSpPr>
            <a:spLocks/>
          </p:cNvSpPr>
          <p:nvPr/>
        </p:nvSpPr>
        <p:spPr bwMode="auto">
          <a:xfrm rot="-5400000">
            <a:off x="6203156" y="3196432"/>
            <a:ext cx="846137" cy="1593850"/>
          </a:xfrm>
          <a:custGeom>
            <a:avLst/>
            <a:gdLst>
              <a:gd name="T0" fmla="*/ 2147483646 w 10315"/>
              <a:gd name="T1" fmla="*/ 2147483646 h 10000"/>
              <a:gd name="T2" fmla="*/ 2147483646 w 10315"/>
              <a:gd name="T3" fmla="*/ 2147483646 h 10000"/>
              <a:gd name="T4" fmla="*/ 2147483646 w 10315"/>
              <a:gd name="T5" fmla="*/ 2147483646 h 10000"/>
              <a:gd name="T6" fmla="*/ 2147483646 w 10315"/>
              <a:gd name="T7" fmla="*/ 2147483646 h 10000"/>
              <a:gd name="T8" fmla="*/ 2147483646 w 10315"/>
              <a:gd name="T9" fmla="*/ 2147483646 h 10000"/>
              <a:gd name="T10" fmla="*/ 2147483646 w 10315"/>
              <a:gd name="T11" fmla="*/ 2147483646 h 10000"/>
              <a:gd name="T12" fmla="*/ 2147483646 w 10315"/>
              <a:gd name="T13" fmla="*/ 2147483646 h 10000"/>
              <a:gd name="T14" fmla="*/ 2147483646 w 10315"/>
              <a:gd name="T15" fmla="*/ 2147483646 h 10000"/>
              <a:gd name="T16" fmla="*/ 2147483646 w 10315"/>
              <a:gd name="T17" fmla="*/ 2147483646 h 10000"/>
              <a:gd name="T18" fmla="*/ 2147483646 w 10315"/>
              <a:gd name="T19" fmla="*/ 2147483646 h 10000"/>
              <a:gd name="T20" fmla="*/ 2147483646 w 10315"/>
              <a:gd name="T21" fmla="*/ 2147483646 h 10000"/>
              <a:gd name="T22" fmla="*/ 2147483646 w 10315"/>
              <a:gd name="T23" fmla="*/ 2147483646 h 10000"/>
              <a:gd name="T24" fmla="*/ 2147483646 w 10315"/>
              <a:gd name="T25" fmla="*/ 2147483646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490" name="Freeform 140"/>
          <p:cNvSpPr>
            <a:spLocks/>
          </p:cNvSpPr>
          <p:nvPr/>
        </p:nvSpPr>
        <p:spPr bwMode="auto">
          <a:xfrm rot="10800000">
            <a:off x="7200900" y="1870075"/>
            <a:ext cx="846138" cy="1593850"/>
          </a:xfrm>
          <a:custGeom>
            <a:avLst/>
            <a:gdLst>
              <a:gd name="T0" fmla="*/ 2147483646 w 10315"/>
              <a:gd name="T1" fmla="*/ 2147483646 h 10000"/>
              <a:gd name="T2" fmla="*/ 2147483646 w 10315"/>
              <a:gd name="T3" fmla="*/ 2147483646 h 10000"/>
              <a:gd name="T4" fmla="*/ 2147483646 w 10315"/>
              <a:gd name="T5" fmla="*/ 2147483646 h 10000"/>
              <a:gd name="T6" fmla="*/ 2147483646 w 10315"/>
              <a:gd name="T7" fmla="*/ 2147483646 h 10000"/>
              <a:gd name="T8" fmla="*/ 2147483646 w 10315"/>
              <a:gd name="T9" fmla="*/ 2147483646 h 10000"/>
              <a:gd name="T10" fmla="*/ 2147483646 w 10315"/>
              <a:gd name="T11" fmla="*/ 2147483646 h 10000"/>
              <a:gd name="T12" fmla="*/ 2147483646 w 10315"/>
              <a:gd name="T13" fmla="*/ 2147483646 h 10000"/>
              <a:gd name="T14" fmla="*/ 2147483646 w 10315"/>
              <a:gd name="T15" fmla="*/ 2147483646 h 10000"/>
              <a:gd name="T16" fmla="*/ 2147483646 w 10315"/>
              <a:gd name="T17" fmla="*/ 2147483646 h 10000"/>
              <a:gd name="T18" fmla="*/ 2147483646 w 10315"/>
              <a:gd name="T19" fmla="*/ 2147483646 h 10000"/>
              <a:gd name="T20" fmla="*/ 2147483646 w 10315"/>
              <a:gd name="T21" fmla="*/ 2147483646 h 10000"/>
              <a:gd name="T22" fmla="*/ 2147483646 w 10315"/>
              <a:gd name="T23" fmla="*/ 2147483646 h 10000"/>
              <a:gd name="T24" fmla="*/ 2147483646 w 10315"/>
              <a:gd name="T25" fmla="*/ 2147483646 h 10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315" h="10000">
                <a:moveTo>
                  <a:pt x="9674" y="4488"/>
                </a:moveTo>
                <a:cubicBezTo>
                  <a:pt x="8651" y="4175"/>
                  <a:pt x="4901" y="4405"/>
                  <a:pt x="3754" y="3833"/>
                </a:cubicBezTo>
                <a:cubicBezTo>
                  <a:pt x="2607" y="3261"/>
                  <a:pt x="4015" y="1645"/>
                  <a:pt x="3411" y="1026"/>
                </a:cubicBezTo>
                <a:cubicBezTo>
                  <a:pt x="2808" y="408"/>
                  <a:pt x="591" y="-284"/>
                  <a:pt x="130" y="122"/>
                </a:cubicBezTo>
                <a:cubicBezTo>
                  <a:pt x="-330" y="529"/>
                  <a:pt x="566" y="2588"/>
                  <a:pt x="648" y="3468"/>
                </a:cubicBezTo>
                <a:cubicBezTo>
                  <a:pt x="730" y="4349"/>
                  <a:pt x="648" y="4790"/>
                  <a:pt x="622" y="5408"/>
                </a:cubicBezTo>
                <a:cubicBezTo>
                  <a:pt x="595" y="6026"/>
                  <a:pt x="516" y="6617"/>
                  <a:pt x="489" y="7180"/>
                </a:cubicBezTo>
                <a:cubicBezTo>
                  <a:pt x="463" y="7741"/>
                  <a:pt x="286" y="8378"/>
                  <a:pt x="436" y="8809"/>
                </a:cubicBezTo>
                <a:cubicBezTo>
                  <a:pt x="587" y="9239"/>
                  <a:pt x="892" y="9655"/>
                  <a:pt x="1416" y="9793"/>
                </a:cubicBezTo>
                <a:cubicBezTo>
                  <a:pt x="1940" y="9932"/>
                  <a:pt x="3153" y="10248"/>
                  <a:pt x="3581" y="9642"/>
                </a:cubicBezTo>
                <a:cubicBezTo>
                  <a:pt x="4008" y="9037"/>
                  <a:pt x="3138" y="6667"/>
                  <a:pt x="3986" y="6162"/>
                </a:cubicBezTo>
                <a:cubicBezTo>
                  <a:pt x="4832" y="5655"/>
                  <a:pt x="9131" y="5984"/>
                  <a:pt x="9890" y="5711"/>
                </a:cubicBezTo>
                <a:cubicBezTo>
                  <a:pt x="10388" y="5225"/>
                  <a:pt x="10598" y="5393"/>
                  <a:pt x="9674" y="4488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491" name="Freeform 140"/>
          <p:cNvSpPr>
            <a:spLocks/>
          </p:cNvSpPr>
          <p:nvPr/>
        </p:nvSpPr>
        <p:spPr bwMode="auto">
          <a:xfrm>
            <a:off x="5165725" y="1452563"/>
            <a:ext cx="1038225" cy="1927225"/>
          </a:xfrm>
          <a:custGeom>
            <a:avLst/>
            <a:gdLst>
              <a:gd name="T0" fmla="*/ 2147483646 w 1223"/>
              <a:gd name="T1" fmla="*/ 2147483646 h 1291"/>
              <a:gd name="T2" fmla="*/ 2147483646 w 1223"/>
              <a:gd name="T3" fmla="*/ 2147483646 h 1291"/>
              <a:gd name="T4" fmla="*/ 2147483646 w 1223"/>
              <a:gd name="T5" fmla="*/ 2147483646 h 1291"/>
              <a:gd name="T6" fmla="*/ 2147483646 w 1223"/>
              <a:gd name="T7" fmla="*/ 2147483646 h 1291"/>
              <a:gd name="T8" fmla="*/ 2147483646 w 1223"/>
              <a:gd name="T9" fmla="*/ 2147483646 h 1291"/>
              <a:gd name="T10" fmla="*/ 2147483646 w 1223"/>
              <a:gd name="T11" fmla="*/ 2147483646 h 1291"/>
              <a:gd name="T12" fmla="*/ 2147483646 w 1223"/>
              <a:gd name="T13" fmla="*/ 2147483646 h 1291"/>
              <a:gd name="T14" fmla="*/ 2147483646 w 1223"/>
              <a:gd name="T15" fmla="*/ 2147483646 h 1291"/>
              <a:gd name="T16" fmla="*/ 2147483646 w 1223"/>
              <a:gd name="T17" fmla="*/ 2147483646 h 1291"/>
              <a:gd name="T18" fmla="*/ 2147483646 w 1223"/>
              <a:gd name="T19" fmla="*/ 2147483646 h 1291"/>
              <a:gd name="T20" fmla="*/ 2147483646 w 1223"/>
              <a:gd name="T21" fmla="*/ 2147483646 h 1291"/>
              <a:gd name="T22" fmla="*/ 2147483646 w 1223"/>
              <a:gd name="T23" fmla="*/ 2147483646 h 1291"/>
              <a:gd name="T24" fmla="*/ 2147483646 w 1223"/>
              <a:gd name="T25" fmla="*/ 2147483646 h 1291"/>
              <a:gd name="T26" fmla="*/ 2147483646 w 1223"/>
              <a:gd name="T27" fmla="*/ 2147483646 h 12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23" h="1291">
                <a:moveTo>
                  <a:pt x="1201" y="756"/>
                </a:moveTo>
                <a:cubicBezTo>
                  <a:pt x="1180" y="640"/>
                  <a:pt x="798" y="744"/>
                  <a:pt x="702" y="670"/>
                </a:cubicBezTo>
                <a:cubicBezTo>
                  <a:pt x="603" y="561"/>
                  <a:pt x="669" y="206"/>
                  <a:pt x="608" y="103"/>
                </a:cubicBezTo>
                <a:cubicBezTo>
                  <a:pt x="547" y="0"/>
                  <a:pt x="425" y="55"/>
                  <a:pt x="335" y="52"/>
                </a:cubicBezTo>
                <a:cubicBezTo>
                  <a:pt x="245" y="49"/>
                  <a:pt x="114" y="0"/>
                  <a:pt x="65" y="82"/>
                </a:cubicBezTo>
                <a:cubicBezTo>
                  <a:pt x="16" y="164"/>
                  <a:pt x="45" y="433"/>
                  <a:pt x="41" y="544"/>
                </a:cubicBezTo>
                <a:cubicBezTo>
                  <a:pt x="37" y="655"/>
                  <a:pt x="41" y="685"/>
                  <a:pt x="38" y="751"/>
                </a:cubicBezTo>
                <a:cubicBezTo>
                  <a:pt x="35" y="817"/>
                  <a:pt x="26" y="880"/>
                  <a:pt x="23" y="940"/>
                </a:cubicBezTo>
                <a:cubicBezTo>
                  <a:pt x="20" y="1000"/>
                  <a:pt x="0" y="1068"/>
                  <a:pt x="17" y="1114"/>
                </a:cubicBezTo>
                <a:cubicBezTo>
                  <a:pt x="34" y="1160"/>
                  <a:pt x="31" y="1198"/>
                  <a:pt x="128" y="1219"/>
                </a:cubicBezTo>
                <a:cubicBezTo>
                  <a:pt x="225" y="1240"/>
                  <a:pt x="509" y="1291"/>
                  <a:pt x="602" y="1243"/>
                </a:cubicBezTo>
                <a:cubicBezTo>
                  <a:pt x="695" y="1195"/>
                  <a:pt x="590" y="984"/>
                  <a:pt x="686" y="930"/>
                </a:cubicBezTo>
                <a:cubicBezTo>
                  <a:pt x="782" y="876"/>
                  <a:pt x="1091" y="945"/>
                  <a:pt x="1177" y="916"/>
                </a:cubicBezTo>
                <a:cubicBezTo>
                  <a:pt x="1208" y="864"/>
                  <a:pt x="1223" y="871"/>
                  <a:pt x="1201" y="756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492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1949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A1936768-E1B4-C041-8510-962DDD25C12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108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3891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0188"/>
            <a:ext cx="7772400" cy="952500"/>
          </a:xfrm>
        </p:spPr>
        <p:txBody>
          <a:bodyPr/>
          <a:lstStyle/>
          <a:p>
            <a:pPr>
              <a:defRPr/>
            </a:pPr>
            <a:r>
              <a:rPr lang="en-US" sz="4000">
                <a:cs typeface="+mj-cs"/>
              </a:rPr>
              <a:t>IP addressing: introduction</a:t>
            </a:r>
            <a:endParaRPr lang="en-US">
              <a:cs typeface="+mj-cs"/>
            </a:endParaRPr>
          </a:p>
        </p:txBody>
      </p:sp>
      <p:sp>
        <p:nvSpPr>
          <p:cNvPr id="3194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6250" y="1444625"/>
            <a:ext cx="3695700" cy="4648200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IP address: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32-bit identifier for host, router </a:t>
            </a:r>
            <a:r>
              <a:rPr lang="en-US" altLang="en-US" sz="2400" i="1">
                <a:latin typeface="Gill Sans MT" charset="0"/>
                <a:ea typeface="ＭＳ Ｐゴシック" charset="-128"/>
              </a:rPr>
              <a:t>interface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</a:t>
            </a:r>
          </a:p>
          <a:p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interface: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connection between host/router and physical link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router</a:t>
            </a:r>
            <a:r>
              <a:rPr lang="ja-JP" altLang="en-US" sz="20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000">
                <a:latin typeface="Gill Sans MT" charset="0"/>
                <a:ea typeface="ＭＳ Ｐゴシック" charset="-128"/>
              </a:rPr>
              <a:t>s typically have multiple interfaces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host typically has one or two interfaces (e.g., wired Ethernet, wireless 802.11)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IP addresses associated with each interface</a:t>
            </a:r>
          </a:p>
        </p:txBody>
      </p:sp>
      <p:sp>
        <p:nvSpPr>
          <p:cNvPr id="319496" name="Text Box 26"/>
          <p:cNvSpPr txBox="1">
            <a:spLocks noChangeArrowheads="1"/>
          </p:cNvSpPr>
          <p:nvPr/>
        </p:nvSpPr>
        <p:spPr bwMode="auto">
          <a:xfrm>
            <a:off x="4548188" y="1282700"/>
            <a:ext cx="8255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223.1.1.1</a:t>
            </a:r>
            <a:endParaRPr lang="en-US" altLang="en-US" sz="1200">
              <a:latin typeface="Comic Sans MS" charset="0"/>
            </a:endParaRPr>
          </a:p>
        </p:txBody>
      </p:sp>
      <p:grpSp>
        <p:nvGrpSpPr>
          <p:cNvPr id="319497" name="Group 27"/>
          <p:cNvGrpSpPr>
            <a:grpSpLocks/>
          </p:cNvGrpSpPr>
          <p:nvPr/>
        </p:nvGrpSpPr>
        <p:grpSpPr bwMode="auto">
          <a:xfrm>
            <a:off x="3814763" y="2243138"/>
            <a:ext cx="920750" cy="276225"/>
            <a:chOff x="3251" y="608"/>
            <a:chExt cx="580" cy="174"/>
          </a:xfrm>
        </p:grpSpPr>
        <p:sp>
          <p:nvSpPr>
            <p:cNvPr id="319558" name="Rectangle 28"/>
            <p:cNvSpPr>
              <a:spLocks noChangeArrowheads="1"/>
            </p:cNvSpPr>
            <p:nvPr/>
          </p:nvSpPr>
          <p:spPr bwMode="auto">
            <a:xfrm>
              <a:off x="3306" y="657"/>
              <a:ext cx="525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200">
                <a:latin typeface="Arial" charset="0"/>
              </a:endParaRPr>
            </a:p>
          </p:txBody>
        </p:sp>
        <p:sp>
          <p:nvSpPr>
            <p:cNvPr id="319559" name="Text Box 29"/>
            <p:cNvSpPr txBox="1">
              <a:spLocks noChangeArrowheads="1"/>
            </p:cNvSpPr>
            <p:nvPr/>
          </p:nvSpPr>
          <p:spPr bwMode="auto">
            <a:xfrm>
              <a:off x="3251" y="608"/>
              <a:ext cx="52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charset="0"/>
                </a:rPr>
                <a:t>223.1.1.2</a:t>
              </a:r>
              <a:endParaRPr lang="en-US" altLang="en-US" sz="1200">
                <a:latin typeface="Comic Sans MS" charset="0"/>
              </a:endParaRPr>
            </a:p>
          </p:txBody>
        </p:sp>
      </p:grpSp>
      <p:sp>
        <p:nvSpPr>
          <p:cNvPr id="319498" name="Text Box 30"/>
          <p:cNvSpPr txBox="1">
            <a:spLocks noChangeArrowheads="1"/>
          </p:cNvSpPr>
          <p:nvPr/>
        </p:nvSpPr>
        <p:spPr bwMode="auto">
          <a:xfrm>
            <a:off x="4652963" y="3238500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223.1.1.3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319499" name="Text Box 31"/>
          <p:cNvSpPr txBox="1">
            <a:spLocks noChangeArrowheads="1"/>
          </p:cNvSpPr>
          <p:nvPr/>
        </p:nvSpPr>
        <p:spPr bwMode="auto">
          <a:xfrm>
            <a:off x="5753100" y="2368550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223.1.1.4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319500" name="Line 32"/>
          <p:cNvSpPr>
            <a:spLocks noChangeShapeType="1"/>
          </p:cNvSpPr>
          <p:nvPr/>
        </p:nvSpPr>
        <p:spPr bwMode="auto">
          <a:xfrm>
            <a:off x="6854825" y="2668588"/>
            <a:ext cx="58102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01" name="Text Box 33"/>
          <p:cNvSpPr txBox="1">
            <a:spLocks noChangeArrowheads="1"/>
          </p:cNvSpPr>
          <p:nvPr/>
        </p:nvSpPr>
        <p:spPr bwMode="auto">
          <a:xfrm>
            <a:off x="6729413" y="2378075"/>
            <a:ext cx="82708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223.1.2.9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319502" name="Line 36"/>
          <p:cNvSpPr>
            <a:spLocks noChangeShapeType="1"/>
          </p:cNvSpPr>
          <p:nvPr/>
        </p:nvSpPr>
        <p:spPr bwMode="auto">
          <a:xfrm>
            <a:off x="7878763" y="1978025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03" name="Line 38"/>
          <p:cNvSpPr>
            <a:spLocks noChangeShapeType="1"/>
          </p:cNvSpPr>
          <p:nvPr/>
        </p:nvSpPr>
        <p:spPr bwMode="auto">
          <a:xfrm>
            <a:off x="7878763" y="3249613"/>
            <a:ext cx="234950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04" name="Text Box 41"/>
          <p:cNvSpPr txBox="1">
            <a:spLocks noChangeArrowheads="1"/>
          </p:cNvSpPr>
          <p:nvPr/>
        </p:nvSpPr>
        <p:spPr bwMode="auto">
          <a:xfrm>
            <a:off x="7458075" y="3349625"/>
            <a:ext cx="8270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223.1.2.2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319505" name="Text Box 44"/>
          <p:cNvSpPr txBox="1">
            <a:spLocks noChangeArrowheads="1"/>
          </p:cNvSpPr>
          <p:nvPr/>
        </p:nvSpPr>
        <p:spPr bwMode="auto">
          <a:xfrm>
            <a:off x="7250113" y="1743075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223.1.2.1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319506" name="Line 45"/>
          <p:cNvSpPr>
            <a:spLocks noChangeShapeType="1"/>
          </p:cNvSpPr>
          <p:nvPr/>
        </p:nvSpPr>
        <p:spPr bwMode="auto">
          <a:xfrm>
            <a:off x="6616700" y="3006725"/>
            <a:ext cx="0" cy="7572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07" name="Line 47"/>
          <p:cNvSpPr>
            <a:spLocks noChangeShapeType="1"/>
          </p:cNvSpPr>
          <p:nvPr/>
        </p:nvSpPr>
        <p:spPr bwMode="auto">
          <a:xfrm flipH="1" flipV="1">
            <a:off x="6003925" y="4279900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08" name="Line 48"/>
          <p:cNvSpPr>
            <a:spLocks noChangeShapeType="1"/>
          </p:cNvSpPr>
          <p:nvPr/>
        </p:nvSpPr>
        <p:spPr bwMode="auto">
          <a:xfrm flipH="1" flipV="1">
            <a:off x="7180263" y="4284663"/>
            <a:ext cx="3175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09" name="Text Box 53"/>
          <p:cNvSpPr txBox="1">
            <a:spLocks noChangeArrowheads="1"/>
          </p:cNvSpPr>
          <p:nvPr/>
        </p:nvSpPr>
        <p:spPr bwMode="auto">
          <a:xfrm>
            <a:off x="7212013" y="4344988"/>
            <a:ext cx="827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223.1.3.2</a:t>
            </a:r>
            <a:endParaRPr lang="en-US" altLang="en-US" sz="1200">
              <a:latin typeface="Comic Sans MS" charset="0"/>
            </a:endParaRPr>
          </a:p>
        </p:txBody>
      </p:sp>
      <p:sp>
        <p:nvSpPr>
          <p:cNvPr id="319510" name="Text Box 56"/>
          <p:cNvSpPr txBox="1">
            <a:spLocks noChangeArrowheads="1"/>
          </p:cNvSpPr>
          <p:nvPr/>
        </p:nvSpPr>
        <p:spPr bwMode="auto">
          <a:xfrm>
            <a:off x="5969000" y="4349750"/>
            <a:ext cx="827088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223.1.3.1</a:t>
            </a:r>
            <a:endParaRPr lang="en-US" altLang="en-US" sz="1200">
              <a:latin typeface="Comic Sans MS" charset="0"/>
            </a:endParaRPr>
          </a:p>
        </p:txBody>
      </p:sp>
      <p:grpSp>
        <p:nvGrpSpPr>
          <p:cNvPr id="319511" name="Group 57"/>
          <p:cNvGrpSpPr>
            <a:grpSpLocks/>
          </p:cNvGrpSpPr>
          <p:nvPr/>
        </p:nvGrpSpPr>
        <p:grpSpPr bwMode="auto">
          <a:xfrm>
            <a:off x="6113463" y="3101975"/>
            <a:ext cx="935037" cy="276225"/>
            <a:chOff x="4532" y="1229"/>
            <a:chExt cx="589" cy="174"/>
          </a:xfrm>
        </p:grpSpPr>
        <p:sp>
          <p:nvSpPr>
            <p:cNvPr id="319556" name="Rectangle 58"/>
            <p:cNvSpPr>
              <a:spLocks noChangeArrowheads="1"/>
            </p:cNvSpPr>
            <p:nvPr/>
          </p:nvSpPr>
          <p:spPr bwMode="auto">
            <a:xfrm>
              <a:off x="4587" y="1284"/>
              <a:ext cx="534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200">
                <a:latin typeface="Arial" charset="0"/>
              </a:endParaRPr>
            </a:p>
          </p:txBody>
        </p:sp>
        <p:sp>
          <p:nvSpPr>
            <p:cNvPr id="319557" name="Text Box 59"/>
            <p:cNvSpPr txBox="1">
              <a:spLocks noChangeArrowheads="1"/>
            </p:cNvSpPr>
            <p:nvPr/>
          </p:nvSpPr>
          <p:spPr bwMode="auto">
            <a:xfrm>
              <a:off x="4532" y="1229"/>
              <a:ext cx="5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200">
                  <a:latin typeface="Arial" charset="0"/>
                </a:rPr>
                <a:t>223.1.3.27</a:t>
              </a:r>
              <a:endParaRPr lang="en-US" altLang="en-US" sz="1200">
                <a:latin typeface="Comic Sans MS" charset="0"/>
              </a:endParaRPr>
            </a:p>
          </p:txBody>
        </p:sp>
      </p:grpSp>
      <p:sp>
        <p:nvSpPr>
          <p:cNvPr id="319512" name="Text Box 60"/>
          <p:cNvSpPr txBox="1">
            <a:spLocks noChangeArrowheads="1"/>
          </p:cNvSpPr>
          <p:nvPr/>
        </p:nvSpPr>
        <p:spPr bwMode="auto">
          <a:xfrm>
            <a:off x="3984625" y="5341938"/>
            <a:ext cx="50434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223.1.1.1 = 11011111 00000001 00000001 00000001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319513" name="Freeform 61"/>
          <p:cNvSpPr>
            <a:spLocks/>
          </p:cNvSpPr>
          <p:nvPr/>
        </p:nvSpPr>
        <p:spPr bwMode="auto">
          <a:xfrm>
            <a:off x="5162550" y="5597525"/>
            <a:ext cx="892175" cy="92075"/>
          </a:xfrm>
          <a:custGeom>
            <a:avLst/>
            <a:gdLst>
              <a:gd name="T0" fmla="*/ 0 w 562"/>
              <a:gd name="T1" fmla="*/ 0 h 58"/>
              <a:gd name="T2" fmla="*/ 0 w 562"/>
              <a:gd name="T3" fmla="*/ 2147483646 h 58"/>
              <a:gd name="T4" fmla="*/ 2147483646 w 562"/>
              <a:gd name="T5" fmla="*/ 2147483646 h 58"/>
              <a:gd name="T6" fmla="*/ 2147483646 w 562"/>
              <a:gd name="T7" fmla="*/ 2147483646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2" h="58">
                <a:moveTo>
                  <a:pt x="0" y="0"/>
                </a:moveTo>
                <a:lnTo>
                  <a:pt x="0" y="58"/>
                </a:lnTo>
                <a:lnTo>
                  <a:pt x="562" y="58"/>
                </a:lnTo>
                <a:lnTo>
                  <a:pt x="562" y="16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14" name="Freeform 62"/>
          <p:cNvSpPr>
            <a:spLocks/>
          </p:cNvSpPr>
          <p:nvPr/>
        </p:nvSpPr>
        <p:spPr bwMode="auto">
          <a:xfrm>
            <a:off x="6124575" y="5616575"/>
            <a:ext cx="892175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6 h 50"/>
              <a:gd name="T4" fmla="*/ 2147483646 w 562"/>
              <a:gd name="T5" fmla="*/ 2147483646 h 50"/>
              <a:gd name="T6" fmla="*/ 2147483646 w 562"/>
              <a:gd name="T7" fmla="*/ 2147483646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15" name="Freeform 63"/>
          <p:cNvSpPr>
            <a:spLocks/>
          </p:cNvSpPr>
          <p:nvPr/>
        </p:nvSpPr>
        <p:spPr bwMode="auto">
          <a:xfrm>
            <a:off x="7089775" y="5619750"/>
            <a:ext cx="869950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6 h 50"/>
              <a:gd name="T4" fmla="*/ 2147483646 w 562"/>
              <a:gd name="T5" fmla="*/ 2147483646 h 50"/>
              <a:gd name="T6" fmla="*/ 2147483646 w 562"/>
              <a:gd name="T7" fmla="*/ 2147483646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16" name="Freeform 64"/>
          <p:cNvSpPr>
            <a:spLocks/>
          </p:cNvSpPr>
          <p:nvPr/>
        </p:nvSpPr>
        <p:spPr bwMode="auto">
          <a:xfrm>
            <a:off x="8054975" y="5622925"/>
            <a:ext cx="869950" cy="79375"/>
          </a:xfrm>
          <a:custGeom>
            <a:avLst/>
            <a:gdLst>
              <a:gd name="T0" fmla="*/ 0 w 562"/>
              <a:gd name="T1" fmla="*/ 0 h 50"/>
              <a:gd name="T2" fmla="*/ 0 w 562"/>
              <a:gd name="T3" fmla="*/ 2147483646 h 50"/>
              <a:gd name="T4" fmla="*/ 2147483646 w 562"/>
              <a:gd name="T5" fmla="*/ 2147483646 h 50"/>
              <a:gd name="T6" fmla="*/ 2147483646 w 562"/>
              <a:gd name="T7" fmla="*/ 2147483646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2" h="50">
                <a:moveTo>
                  <a:pt x="0" y="0"/>
                </a:moveTo>
                <a:lnTo>
                  <a:pt x="0" y="50"/>
                </a:lnTo>
                <a:lnTo>
                  <a:pt x="562" y="50"/>
                </a:lnTo>
                <a:lnTo>
                  <a:pt x="562" y="8"/>
                </a:ln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17" name="Text Box 65"/>
          <p:cNvSpPr txBox="1">
            <a:spLocks noChangeArrowheads="1"/>
          </p:cNvSpPr>
          <p:nvPr/>
        </p:nvSpPr>
        <p:spPr bwMode="auto">
          <a:xfrm>
            <a:off x="5360988" y="5818188"/>
            <a:ext cx="52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223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319518" name="Text Box 66"/>
          <p:cNvSpPr txBox="1">
            <a:spLocks noChangeArrowheads="1"/>
          </p:cNvSpPr>
          <p:nvPr/>
        </p:nvSpPr>
        <p:spPr bwMode="auto">
          <a:xfrm>
            <a:off x="6403975" y="5827713"/>
            <a:ext cx="2968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319519" name="Text Box 67"/>
          <p:cNvSpPr txBox="1">
            <a:spLocks noChangeArrowheads="1"/>
          </p:cNvSpPr>
          <p:nvPr/>
        </p:nvSpPr>
        <p:spPr bwMode="auto">
          <a:xfrm>
            <a:off x="8361363" y="5827713"/>
            <a:ext cx="296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1</a:t>
            </a:r>
            <a:endParaRPr lang="en-US" altLang="en-US" sz="1800">
              <a:latin typeface="Comic Sans MS" charset="0"/>
            </a:endParaRPr>
          </a:p>
        </p:txBody>
      </p:sp>
      <p:sp>
        <p:nvSpPr>
          <p:cNvPr id="319520" name="Text Box 68"/>
          <p:cNvSpPr txBox="1">
            <a:spLocks noChangeArrowheads="1"/>
          </p:cNvSpPr>
          <p:nvPr/>
        </p:nvSpPr>
        <p:spPr bwMode="auto">
          <a:xfrm>
            <a:off x="7342188" y="5827713"/>
            <a:ext cx="296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1</a:t>
            </a:r>
            <a:endParaRPr lang="en-US" altLang="en-US" sz="1800">
              <a:latin typeface="Comic Sans MS" charset="0"/>
            </a:endParaRPr>
          </a:p>
        </p:txBody>
      </p:sp>
      <p:grpSp>
        <p:nvGrpSpPr>
          <p:cNvPr id="319521" name="Group 73"/>
          <p:cNvGrpSpPr>
            <a:grpSpLocks/>
          </p:cNvGrpSpPr>
          <p:nvPr/>
        </p:nvGrpSpPr>
        <p:grpSpPr bwMode="auto">
          <a:xfrm>
            <a:off x="4373563" y="1528763"/>
            <a:ext cx="641350" cy="558800"/>
            <a:chOff x="-44" y="1473"/>
            <a:chExt cx="981" cy="1105"/>
          </a:xfrm>
        </p:grpSpPr>
        <p:pic>
          <p:nvPicPr>
            <p:cNvPr id="319554" name="Picture 7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55" name="Freeform 7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2" name="Group 80"/>
          <p:cNvGrpSpPr>
            <a:grpSpLocks/>
          </p:cNvGrpSpPr>
          <p:nvPr/>
        </p:nvGrpSpPr>
        <p:grpSpPr bwMode="auto">
          <a:xfrm>
            <a:off x="4368800" y="2127250"/>
            <a:ext cx="641350" cy="558800"/>
            <a:chOff x="-44" y="1473"/>
            <a:chExt cx="981" cy="1105"/>
          </a:xfrm>
        </p:grpSpPr>
        <p:pic>
          <p:nvPicPr>
            <p:cNvPr id="319552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53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3" name="Group 83"/>
          <p:cNvGrpSpPr>
            <a:grpSpLocks/>
          </p:cNvGrpSpPr>
          <p:nvPr/>
        </p:nvGrpSpPr>
        <p:grpSpPr bwMode="auto">
          <a:xfrm>
            <a:off x="4397375" y="2736850"/>
            <a:ext cx="641350" cy="558800"/>
            <a:chOff x="-44" y="1473"/>
            <a:chExt cx="981" cy="1105"/>
          </a:xfrm>
        </p:grpSpPr>
        <p:pic>
          <p:nvPicPr>
            <p:cNvPr id="319550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51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4" name="Group 87"/>
          <p:cNvGrpSpPr>
            <a:grpSpLocks/>
          </p:cNvGrpSpPr>
          <p:nvPr/>
        </p:nvGrpSpPr>
        <p:grpSpPr bwMode="auto">
          <a:xfrm flipH="1">
            <a:off x="8056563" y="1685925"/>
            <a:ext cx="641350" cy="558800"/>
            <a:chOff x="-44" y="1473"/>
            <a:chExt cx="981" cy="1105"/>
          </a:xfrm>
        </p:grpSpPr>
        <p:pic>
          <p:nvPicPr>
            <p:cNvPr id="319548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49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5" name="Group 90"/>
          <p:cNvGrpSpPr>
            <a:grpSpLocks/>
          </p:cNvGrpSpPr>
          <p:nvPr/>
        </p:nvGrpSpPr>
        <p:grpSpPr bwMode="auto">
          <a:xfrm flipH="1">
            <a:off x="8070850" y="2965450"/>
            <a:ext cx="641350" cy="558800"/>
            <a:chOff x="-44" y="1473"/>
            <a:chExt cx="981" cy="1105"/>
          </a:xfrm>
        </p:grpSpPr>
        <p:pic>
          <p:nvPicPr>
            <p:cNvPr id="31954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4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6" name="Group 93"/>
          <p:cNvGrpSpPr>
            <a:grpSpLocks/>
          </p:cNvGrpSpPr>
          <p:nvPr/>
        </p:nvGrpSpPr>
        <p:grpSpPr bwMode="auto">
          <a:xfrm flipH="1">
            <a:off x="6972300" y="4489450"/>
            <a:ext cx="641350" cy="558800"/>
            <a:chOff x="-44" y="1473"/>
            <a:chExt cx="981" cy="1105"/>
          </a:xfrm>
        </p:grpSpPr>
        <p:pic>
          <p:nvPicPr>
            <p:cNvPr id="319544" name="Picture 9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45" name="Freeform 9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7" name="Group 96"/>
          <p:cNvGrpSpPr>
            <a:grpSpLocks/>
          </p:cNvGrpSpPr>
          <p:nvPr/>
        </p:nvGrpSpPr>
        <p:grpSpPr bwMode="auto">
          <a:xfrm flipH="1">
            <a:off x="5808663" y="4530725"/>
            <a:ext cx="641350" cy="558800"/>
            <a:chOff x="-44" y="1473"/>
            <a:chExt cx="981" cy="1105"/>
          </a:xfrm>
        </p:grpSpPr>
        <p:pic>
          <p:nvPicPr>
            <p:cNvPr id="319542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9543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19528" name="Group 99"/>
          <p:cNvGrpSpPr>
            <a:grpSpLocks/>
          </p:cNvGrpSpPr>
          <p:nvPr/>
        </p:nvGrpSpPr>
        <p:grpSpPr bwMode="auto">
          <a:xfrm>
            <a:off x="6237288" y="2624138"/>
            <a:ext cx="698500" cy="355600"/>
            <a:chOff x="4396" y="1245"/>
            <a:chExt cx="672" cy="248"/>
          </a:xfrm>
        </p:grpSpPr>
        <p:sp>
          <p:nvSpPr>
            <p:cNvPr id="319534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200">
                <a:latin typeface="Times New Roman" charset="0"/>
              </a:endParaRPr>
            </a:p>
          </p:txBody>
        </p:sp>
        <p:sp>
          <p:nvSpPr>
            <p:cNvPr id="319535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200">
                <a:latin typeface="Times New Roman" charset="0"/>
              </a:endParaRPr>
            </a:p>
          </p:txBody>
        </p:sp>
        <p:sp>
          <p:nvSpPr>
            <p:cNvPr id="319536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200">
                <a:latin typeface="Times New Roman" charset="0"/>
              </a:endParaRPr>
            </a:p>
          </p:txBody>
        </p:sp>
        <p:grpSp>
          <p:nvGrpSpPr>
            <p:cNvPr id="319537" name="Group 103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319540" name="Freeform 10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1" name="Freeform 10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9538" name="Line 106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39" name="Line 107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19529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9112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9530" name="Line 5"/>
          <p:cNvSpPr>
            <a:spLocks noChangeShapeType="1"/>
          </p:cNvSpPr>
          <p:nvPr/>
        </p:nvSpPr>
        <p:spPr bwMode="auto">
          <a:xfrm>
            <a:off x="4979988" y="1816100"/>
            <a:ext cx="390525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31" name="Line 7"/>
          <p:cNvSpPr>
            <a:spLocks noChangeShapeType="1"/>
          </p:cNvSpPr>
          <p:nvPr/>
        </p:nvSpPr>
        <p:spPr bwMode="auto">
          <a:xfrm flipV="1">
            <a:off x="5014913" y="2555875"/>
            <a:ext cx="277812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32" name="Line 8"/>
          <p:cNvSpPr>
            <a:spLocks noChangeShapeType="1"/>
          </p:cNvSpPr>
          <p:nvPr/>
        </p:nvSpPr>
        <p:spPr bwMode="auto">
          <a:xfrm>
            <a:off x="5026025" y="3087688"/>
            <a:ext cx="422275" cy="4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533" name="Line 11"/>
          <p:cNvSpPr>
            <a:spLocks noChangeShapeType="1"/>
          </p:cNvSpPr>
          <p:nvPr/>
        </p:nvSpPr>
        <p:spPr bwMode="auto">
          <a:xfrm>
            <a:off x="5780088" y="2663825"/>
            <a:ext cx="5619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3280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0B93739C-9D41-5E43-8C17-4223A4FC153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109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DHCP: more than IP addresses</a:t>
            </a:r>
          </a:p>
        </p:txBody>
      </p:sp>
      <p:sp>
        <p:nvSpPr>
          <p:cNvPr id="4813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>
                <a:cs typeface="+mn-cs"/>
              </a:rPr>
              <a:t>DHCP can return more than just allocated IP address on subnet: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address of first-hop router for client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name and IP address of DNS sever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network mask (indicating network versus host portion of address)</a:t>
            </a:r>
          </a:p>
        </p:txBody>
      </p:sp>
      <p:pic>
        <p:nvPicPr>
          <p:cNvPr id="332805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47750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8499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Option: </a:t>
            </a:r>
            <a:r>
              <a:rPr lang="en-US" altLang="en-US" sz="2400" i="1">
                <a:ea typeface="ＭＳ Ｐゴシック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charset="2"/>
              <a:buNone/>
            </a:pPr>
            <a:endParaRPr lang="en-US" altLang="en-US" sz="2400">
              <a:ea typeface="ＭＳ Ｐゴシック" charset="-128"/>
            </a:endParaRPr>
          </a:p>
        </p:txBody>
      </p:sp>
      <p:pic>
        <p:nvPicPr>
          <p:cNvPr id="8499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6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8505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851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851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850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850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850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850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850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850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5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850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850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850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850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8507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8507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7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8507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7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506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8507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7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8506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506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506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507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507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507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85031" name="Straight Connector 7"/>
            <p:cNvCxnSpPr>
              <a:cxnSpLocks noChangeShapeType="1"/>
              <a:stCxn id="85097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2" name="Straight Connector 188"/>
            <p:cNvCxnSpPr>
              <a:cxnSpLocks noChangeShapeType="1"/>
              <a:stCxn id="85097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3" name="Straight Connector 190"/>
            <p:cNvCxnSpPr>
              <a:cxnSpLocks noChangeShapeType="1"/>
              <a:stCxn id="85097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4" name="Straight Connector 192"/>
            <p:cNvCxnSpPr>
              <a:cxnSpLocks noChangeShapeType="1"/>
              <a:stCxn id="85097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5" name="Straight Connector 195"/>
            <p:cNvCxnSpPr>
              <a:cxnSpLocks noChangeShapeType="1"/>
              <a:stCxn id="85097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6" name="Straight Connector 197"/>
            <p:cNvCxnSpPr>
              <a:cxnSpLocks noChangeShapeType="1"/>
              <a:endCxn id="85097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7" name="Straight Connector 199"/>
            <p:cNvCxnSpPr>
              <a:cxnSpLocks noChangeShapeType="1"/>
              <a:endCxn id="85097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8" name="Straight Connector 201"/>
            <p:cNvCxnSpPr>
              <a:cxnSpLocks noChangeShapeType="1"/>
              <a:endCxn id="85097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9" name="Straight Connector 203"/>
            <p:cNvCxnSpPr>
              <a:cxnSpLocks noChangeShapeType="1"/>
              <a:endCxn id="85097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40" name="Straight Connector 204"/>
            <p:cNvCxnSpPr>
              <a:cxnSpLocks noChangeShapeType="1"/>
              <a:endCxn id="85097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41" name="Straight Connector 207"/>
            <p:cNvCxnSpPr>
              <a:cxnSpLocks noChangeShapeType="1"/>
              <a:endCxn id="85097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42" name="Straight Connector 209"/>
            <p:cNvCxnSpPr>
              <a:cxnSpLocks noChangeShapeType="1"/>
              <a:endCxn id="85097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43" name="Straight Connector 211"/>
            <p:cNvCxnSpPr>
              <a:cxnSpLocks noChangeShapeType="1"/>
              <a:endCxn id="85097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44" name="Straight Connector 213"/>
            <p:cNvCxnSpPr>
              <a:cxnSpLocks noChangeShapeType="1"/>
              <a:endCxn id="85097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45" name="Straight Connector 215"/>
            <p:cNvCxnSpPr>
              <a:cxnSpLocks noChangeShapeType="1"/>
              <a:endCxn id="85097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5046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…</a:t>
              </a:r>
            </a:p>
          </p:txBody>
        </p:sp>
        <p:sp>
          <p:nvSpPr>
            <p:cNvPr id="85047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…</a:t>
              </a:r>
            </a:p>
          </p:txBody>
        </p:sp>
        <p:sp>
          <p:nvSpPr>
            <p:cNvPr id="85048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latin typeface="Arial" charset="0"/>
                </a:rPr>
                <a:t>…</a:t>
              </a:r>
            </a:p>
          </p:txBody>
        </p:sp>
        <p:sp>
          <p:nvSpPr>
            <p:cNvPr id="85049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latin typeface="Arial" charset="0"/>
                </a:rPr>
                <a:t>…</a:t>
              </a:r>
            </a:p>
          </p:txBody>
        </p:sp>
        <p:sp>
          <p:nvSpPr>
            <p:cNvPr id="85050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latin typeface="Arial" charset="0"/>
                </a:rPr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85016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7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8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9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0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1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2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3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4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5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6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7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8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29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30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85001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2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3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4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5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6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7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8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09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0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1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2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3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4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15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connecting each access ISP to each other directly </a:t>
            </a:r>
            <a:r>
              <a:rPr lang="en-US" altLang="en-US" sz="2400" i="1">
                <a:solidFill>
                  <a:srgbClr val="CC0000"/>
                </a:solidFill>
                <a:latin typeface="Arial" charset="0"/>
              </a:rPr>
              <a:t>doesn’t scale: </a:t>
            </a:r>
            <a:r>
              <a:rPr lang="en-US" altLang="en-US" sz="2400">
                <a:latin typeface="Arial" charset="0"/>
              </a:rPr>
              <a:t>O(</a:t>
            </a:r>
            <a:r>
              <a:rPr lang="en-US" altLang="en-US" sz="2400" i="1">
                <a:latin typeface="Arial" charset="0"/>
              </a:rPr>
              <a:t>N</a:t>
            </a:r>
            <a:r>
              <a:rPr lang="en-US" altLang="en-US" sz="2400" baseline="30000">
                <a:latin typeface="Arial" charset="0"/>
              </a:rPr>
              <a:t>2</a:t>
            </a:r>
            <a:r>
              <a:rPr lang="en-US" altLang="en-US" sz="2400">
                <a:latin typeface="Arial" charset="0"/>
              </a:rPr>
              <a:t>) connections.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3382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40AB6852-A7BF-314A-B7E5-B971557E843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110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64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7138" y="1284288"/>
            <a:ext cx="3421062" cy="1262062"/>
          </a:xfrm>
        </p:spPr>
        <p:txBody>
          <a:bodyPr/>
          <a:lstStyle/>
          <a:p>
            <a:pPr>
              <a:buFont typeface="Wingdings" charset="0"/>
              <a:buChar char="v"/>
              <a:defRPr/>
            </a:pPr>
            <a:r>
              <a:rPr lang="en-US" sz="2200">
                <a:cs typeface="+mn-cs"/>
              </a:rPr>
              <a:t>connecting laptop needs its IP address, addr of first-hop router, addr of DNS server: use DHCP</a:t>
            </a:r>
          </a:p>
        </p:txBody>
      </p:sp>
      <p:sp>
        <p:nvSpPr>
          <p:cNvPr id="333828" name="Freeform 3"/>
          <p:cNvSpPr>
            <a:spLocks/>
          </p:cNvSpPr>
          <p:nvPr/>
        </p:nvSpPr>
        <p:spPr bwMode="auto">
          <a:xfrm>
            <a:off x="773113" y="1428750"/>
            <a:ext cx="3554412" cy="2754313"/>
          </a:xfrm>
          <a:custGeom>
            <a:avLst/>
            <a:gdLst>
              <a:gd name="T0" fmla="*/ 2147483646 w 2406"/>
              <a:gd name="T1" fmla="*/ 2147483646 h 958"/>
              <a:gd name="T2" fmla="*/ 2147483646 w 2406"/>
              <a:gd name="T3" fmla="*/ 2147483646 h 958"/>
              <a:gd name="T4" fmla="*/ 2147483646 w 2406"/>
              <a:gd name="T5" fmla="*/ 2147483646 h 958"/>
              <a:gd name="T6" fmla="*/ 2147483646 w 2406"/>
              <a:gd name="T7" fmla="*/ 2147483646 h 958"/>
              <a:gd name="T8" fmla="*/ 2147483646 w 2406"/>
              <a:gd name="T9" fmla="*/ 2147483646 h 958"/>
              <a:gd name="T10" fmla="*/ 2147483646 w 2406"/>
              <a:gd name="T11" fmla="*/ 2147483646 h 958"/>
              <a:gd name="T12" fmla="*/ 2147483646 w 2406"/>
              <a:gd name="T13" fmla="*/ 2147483646 h 958"/>
              <a:gd name="T14" fmla="*/ 2147483646 w 2406"/>
              <a:gd name="T15" fmla="*/ 2147483646 h 958"/>
              <a:gd name="T16" fmla="*/ 2147483646 w 2406"/>
              <a:gd name="T17" fmla="*/ 2147483646 h 958"/>
              <a:gd name="T18" fmla="*/ 2147483646 w 2406"/>
              <a:gd name="T19" fmla="*/ 2147483646 h 958"/>
              <a:gd name="T20" fmla="*/ 2147483646 w 2406"/>
              <a:gd name="T21" fmla="*/ 2147483646 h 958"/>
              <a:gd name="T22" fmla="*/ 2147483646 w 2406"/>
              <a:gd name="T23" fmla="*/ 2147483646 h 958"/>
              <a:gd name="T24" fmla="*/ 2147483646 w 2406"/>
              <a:gd name="T25" fmla="*/ 2147483646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29" name="Line 36"/>
          <p:cNvSpPr>
            <a:spLocks noChangeShapeType="1"/>
          </p:cNvSpPr>
          <p:nvPr/>
        </p:nvSpPr>
        <p:spPr bwMode="auto">
          <a:xfrm flipV="1">
            <a:off x="3775075" y="2500313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0" name="Line 43"/>
          <p:cNvSpPr>
            <a:spLocks noChangeShapeType="1"/>
          </p:cNvSpPr>
          <p:nvPr/>
        </p:nvSpPr>
        <p:spPr bwMode="auto">
          <a:xfrm flipV="1">
            <a:off x="2665413" y="2673350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1" name="Line 44"/>
          <p:cNvSpPr>
            <a:spLocks noChangeShapeType="1"/>
          </p:cNvSpPr>
          <p:nvPr/>
        </p:nvSpPr>
        <p:spPr bwMode="auto">
          <a:xfrm flipV="1">
            <a:off x="3924300" y="2357438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2" name="Line 48"/>
          <p:cNvSpPr>
            <a:spLocks noChangeShapeType="1"/>
          </p:cNvSpPr>
          <p:nvPr/>
        </p:nvSpPr>
        <p:spPr bwMode="auto">
          <a:xfrm flipV="1">
            <a:off x="3279775" y="2892425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3833" name="Text Box 44"/>
          <p:cNvSpPr txBox="1">
            <a:spLocks noChangeArrowheads="1"/>
          </p:cNvSpPr>
          <p:nvPr/>
        </p:nvSpPr>
        <p:spPr bwMode="auto">
          <a:xfrm>
            <a:off x="2562225" y="3967163"/>
            <a:ext cx="20256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charset="0"/>
              </a:rPr>
              <a:t>router with DHCP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charset="0"/>
              </a:rPr>
              <a:t>server built into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charset="0"/>
              </a:rPr>
              <a:t>router</a:t>
            </a:r>
          </a:p>
        </p:txBody>
      </p:sp>
      <p:sp>
        <p:nvSpPr>
          <p:cNvPr id="648344" name="Rectangle 152"/>
          <p:cNvSpPr>
            <a:spLocks noChangeArrowheads="1"/>
          </p:cNvSpPr>
          <p:nvPr/>
        </p:nvSpPr>
        <p:spPr bwMode="auto">
          <a:xfrm>
            <a:off x="5037138" y="2574925"/>
            <a:ext cx="3892550" cy="1306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 sz="2200"/>
              <a:t>DHCP request encapsulated in UDP, encapsulated in IP, encapsulated in 802.1 Ethernet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endParaRPr lang="en-US" altLang="en-US" sz="2200"/>
          </a:p>
        </p:txBody>
      </p:sp>
      <p:sp>
        <p:nvSpPr>
          <p:cNvPr id="648345" name="Rectangle 153"/>
          <p:cNvSpPr>
            <a:spLocks noChangeArrowheads="1"/>
          </p:cNvSpPr>
          <p:nvPr/>
        </p:nvSpPr>
        <p:spPr bwMode="auto">
          <a:xfrm>
            <a:off x="5035550" y="3821113"/>
            <a:ext cx="3924300" cy="156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 sz="2200"/>
              <a:t>Ethernet frame broadcast (dest: </a:t>
            </a:r>
            <a:r>
              <a:rPr lang="en-US" altLang="en-US" sz="1600"/>
              <a:t>FFFFFFFFFFFF</a:t>
            </a:r>
            <a:r>
              <a:rPr lang="en-US" altLang="en-US" sz="2200"/>
              <a:t>) on LAN, received at router running DHCP server</a:t>
            </a:r>
          </a:p>
        </p:txBody>
      </p:sp>
      <p:sp>
        <p:nvSpPr>
          <p:cNvPr id="648346" name="Rectangle 154"/>
          <p:cNvSpPr>
            <a:spLocks noChangeArrowheads="1"/>
          </p:cNvSpPr>
          <p:nvPr/>
        </p:nvSpPr>
        <p:spPr bwMode="auto">
          <a:xfrm>
            <a:off x="5033963" y="5157788"/>
            <a:ext cx="3802062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 sz="2200"/>
              <a:t>Ethernet demuxed to IP demuxed, UDP demuxed to DHCP </a:t>
            </a:r>
          </a:p>
        </p:txBody>
      </p:sp>
      <p:sp>
        <p:nvSpPr>
          <p:cNvPr id="333837" name="Text Box 155"/>
          <p:cNvSpPr txBox="1">
            <a:spLocks noChangeArrowheads="1"/>
          </p:cNvSpPr>
          <p:nvPr/>
        </p:nvSpPr>
        <p:spPr bwMode="auto">
          <a:xfrm>
            <a:off x="3327400" y="3284538"/>
            <a:ext cx="10477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Arial" charset="0"/>
              </a:rPr>
              <a:t>168.1.1.1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Arial" charset="0"/>
            </a:endParaRPr>
          </a:p>
        </p:txBody>
      </p:sp>
      <p:grpSp>
        <p:nvGrpSpPr>
          <p:cNvPr id="333838" name="Group 186"/>
          <p:cNvGrpSpPr>
            <a:grpSpLocks/>
          </p:cNvGrpSpPr>
          <p:nvPr/>
        </p:nvGrpSpPr>
        <p:grpSpPr bwMode="auto">
          <a:xfrm>
            <a:off x="3140075" y="2598738"/>
            <a:ext cx="963613" cy="300037"/>
            <a:chOff x="4410" y="1365"/>
            <a:chExt cx="663" cy="224"/>
          </a:xfrm>
        </p:grpSpPr>
        <p:sp>
          <p:nvSpPr>
            <p:cNvPr id="334014" name="Rectangle 187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015" name="AutoShape 188"/>
            <p:cNvSpPr>
              <a:spLocks noChangeArrowheads="1"/>
            </p:cNvSpPr>
            <p:nvPr/>
          </p:nvSpPr>
          <p:spPr bwMode="auto">
            <a:xfrm>
              <a:off x="4410" y="1369"/>
              <a:ext cx="663" cy="134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016" name="Freeform 189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7" name="Freeform 190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339 h 63"/>
                <a:gd name="T2" fmla="*/ 2338 w 280"/>
                <a:gd name="T3" fmla="*/ 329 h 63"/>
                <a:gd name="T4" fmla="*/ 13798 w 280"/>
                <a:gd name="T5" fmla="*/ 0 h 63"/>
                <a:gd name="T6" fmla="*/ 17616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4018" name="Freeform 191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33839" name="Group 192"/>
          <p:cNvGrpSpPr>
            <a:grpSpLocks/>
          </p:cNvGrpSpPr>
          <p:nvPr/>
        </p:nvGrpSpPr>
        <p:grpSpPr bwMode="auto">
          <a:xfrm>
            <a:off x="2674938" y="3525838"/>
            <a:ext cx="1066800" cy="406400"/>
            <a:chOff x="4396" y="1245"/>
            <a:chExt cx="672" cy="248"/>
          </a:xfrm>
        </p:grpSpPr>
        <p:sp>
          <p:nvSpPr>
            <p:cNvPr id="334006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34007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34008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34009" name="Group 196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334012" name="Freeform 19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13" name="Freeform 19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4010" name="Line 199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1" name="Line 200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3840" name="Group 201"/>
          <p:cNvGrpSpPr>
            <a:grpSpLocks/>
          </p:cNvGrpSpPr>
          <p:nvPr/>
        </p:nvGrpSpPr>
        <p:grpSpPr bwMode="auto">
          <a:xfrm>
            <a:off x="2706688" y="3330575"/>
            <a:ext cx="423862" cy="647700"/>
            <a:chOff x="4140" y="429"/>
            <a:chExt cx="1425" cy="2396"/>
          </a:xfrm>
        </p:grpSpPr>
        <p:sp>
          <p:nvSpPr>
            <p:cNvPr id="333974" name="Freeform 20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5" name="Rectangle 203"/>
            <p:cNvSpPr>
              <a:spLocks noChangeArrowheads="1"/>
            </p:cNvSpPr>
            <p:nvPr/>
          </p:nvSpPr>
          <p:spPr bwMode="auto">
            <a:xfrm>
              <a:off x="4204" y="429"/>
              <a:ext cx="1051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76" name="Freeform 20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7" name="Freeform 20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8" name="Rectangle 206"/>
            <p:cNvSpPr>
              <a:spLocks noChangeArrowheads="1"/>
            </p:cNvSpPr>
            <p:nvPr/>
          </p:nvSpPr>
          <p:spPr bwMode="auto">
            <a:xfrm>
              <a:off x="4209" y="693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3979" name="Group 20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4004" name="AutoShape 208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6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005" name="AutoShape 209"/>
              <p:cNvSpPr>
                <a:spLocks noChangeArrowheads="1"/>
              </p:cNvSpPr>
              <p:nvPr/>
            </p:nvSpPr>
            <p:spPr bwMode="auto">
              <a:xfrm>
                <a:off x="627" y="2587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3980" name="Rectangle 210"/>
            <p:cNvSpPr>
              <a:spLocks noChangeArrowheads="1"/>
            </p:cNvSpPr>
            <p:nvPr/>
          </p:nvSpPr>
          <p:spPr bwMode="auto">
            <a:xfrm>
              <a:off x="4225" y="1016"/>
              <a:ext cx="592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3981" name="Group 21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34002" name="AutoShape 21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003" name="AutoShape 213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3982" name="Rectangle 214"/>
            <p:cNvSpPr>
              <a:spLocks noChangeArrowheads="1"/>
            </p:cNvSpPr>
            <p:nvPr/>
          </p:nvSpPr>
          <p:spPr bwMode="auto">
            <a:xfrm>
              <a:off x="4215" y="1357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83" name="Rectangle 215"/>
            <p:cNvSpPr>
              <a:spLocks noChangeArrowheads="1"/>
            </p:cNvSpPr>
            <p:nvPr/>
          </p:nvSpPr>
          <p:spPr bwMode="auto">
            <a:xfrm>
              <a:off x="4225" y="1656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3984" name="Group 21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34000" name="AutoShape 217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001" name="AutoShape 218"/>
              <p:cNvSpPr>
                <a:spLocks noChangeArrowheads="1"/>
              </p:cNvSpPr>
              <p:nvPr/>
            </p:nvSpPr>
            <p:spPr bwMode="auto">
              <a:xfrm>
                <a:off x="624" y="2584"/>
                <a:ext cx="69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3985" name="Freeform 21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3986" name="Group 22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33998" name="AutoShape 22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4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3999" name="AutoShape 222"/>
              <p:cNvSpPr>
                <a:spLocks noChangeArrowheads="1"/>
              </p:cNvSpPr>
              <p:nvPr/>
            </p:nvSpPr>
            <p:spPr bwMode="auto">
              <a:xfrm>
                <a:off x="626" y="2586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3987" name="Rectangle 223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88" name="Freeform 22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89" name="Freeform 22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0" name="Oval 226"/>
            <p:cNvSpPr>
              <a:spLocks noChangeArrowheads="1"/>
            </p:cNvSpPr>
            <p:nvPr/>
          </p:nvSpPr>
          <p:spPr bwMode="auto">
            <a:xfrm>
              <a:off x="5517" y="2614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91" name="Freeform 22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2" name="AutoShape 22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93" name="AutoShape 229"/>
            <p:cNvSpPr>
              <a:spLocks noChangeArrowheads="1"/>
            </p:cNvSpPr>
            <p:nvPr/>
          </p:nvSpPr>
          <p:spPr bwMode="auto">
            <a:xfrm>
              <a:off x="4204" y="2713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94" name="Oval 230"/>
            <p:cNvSpPr>
              <a:spLocks noChangeArrowheads="1"/>
            </p:cNvSpPr>
            <p:nvPr/>
          </p:nvSpPr>
          <p:spPr bwMode="auto">
            <a:xfrm>
              <a:off x="4305" y="2385"/>
              <a:ext cx="160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95" name="Oval 231"/>
            <p:cNvSpPr>
              <a:spLocks noChangeArrowheads="1"/>
            </p:cNvSpPr>
            <p:nvPr/>
          </p:nvSpPr>
          <p:spPr bwMode="auto">
            <a:xfrm>
              <a:off x="4487" y="2385"/>
              <a:ext cx="160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3996" name="Oval 232"/>
            <p:cNvSpPr>
              <a:spLocks noChangeArrowheads="1"/>
            </p:cNvSpPr>
            <p:nvPr/>
          </p:nvSpPr>
          <p:spPr bwMode="auto">
            <a:xfrm>
              <a:off x="4663" y="2379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97" name="Rectangle 233"/>
            <p:cNvSpPr>
              <a:spLocks noChangeArrowheads="1"/>
            </p:cNvSpPr>
            <p:nvPr/>
          </p:nvSpPr>
          <p:spPr bwMode="auto">
            <a:xfrm>
              <a:off x="5063" y="1833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333841" name="Group 234"/>
          <p:cNvGrpSpPr>
            <a:grpSpLocks/>
          </p:cNvGrpSpPr>
          <p:nvPr/>
        </p:nvGrpSpPr>
        <p:grpSpPr bwMode="auto">
          <a:xfrm>
            <a:off x="1978025" y="2295525"/>
            <a:ext cx="850900" cy="615950"/>
            <a:chOff x="4420" y="878"/>
            <a:chExt cx="614" cy="458"/>
          </a:xfrm>
        </p:grpSpPr>
        <p:pic>
          <p:nvPicPr>
            <p:cNvPr id="333952" name="Picture 235" descr="laptop_keyboard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4420" y="1108"/>
              <a:ext cx="527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3953" name="Freeform 236"/>
            <p:cNvSpPr>
              <a:spLocks/>
            </p:cNvSpPr>
            <p:nvPr/>
          </p:nvSpPr>
          <p:spPr bwMode="auto">
            <a:xfrm>
              <a:off x="4595" y="888"/>
              <a:ext cx="424" cy="297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33954" name="Picture 237" descr="screen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" y="895"/>
              <a:ext cx="385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3955" name="Freeform 238"/>
            <p:cNvSpPr>
              <a:spLocks/>
            </p:cNvSpPr>
            <p:nvPr/>
          </p:nvSpPr>
          <p:spPr bwMode="auto">
            <a:xfrm>
              <a:off x="4672" y="879"/>
              <a:ext cx="359" cy="5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6" name="Freeform 239"/>
            <p:cNvSpPr>
              <a:spLocks/>
            </p:cNvSpPr>
            <p:nvPr/>
          </p:nvSpPr>
          <p:spPr bwMode="auto">
            <a:xfrm>
              <a:off x="4591" y="878"/>
              <a:ext cx="100" cy="230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7" name="Freeform 240"/>
            <p:cNvSpPr>
              <a:spLocks/>
            </p:cNvSpPr>
            <p:nvPr/>
          </p:nvSpPr>
          <p:spPr bwMode="auto">
            <a:xfrm>
              <a:off x="4921" y="920"/>
              <a:ext cx="108" cy="265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8" name="Freeform 241"/>
            <p:cNvSpPr>
              <a:spLocks/>
            </p:cNvSpPr>
            <p:nvPr/>
          </p:nvSpPr>
          <p:spPr bwMode="auto">
            <a:xfrm>
              <a:off x="4590" y="1097"/>
              <a:ext cx="394" cy="89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9" name="Freeform 242"/>
            <p:cNvSpPr>
              <a:spLocks/>
            </p:cNvSpPr>
            <p:nvPr/>
          </p:nvSpPr>
          <p:spPr bwMode="auto">
            <a:xfrm>
              <a:off x="4933" y="922"/>
              <a:ext cx="101" cy="266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0" name="Freeform 243"/>
            <p:cNvSpPr>
              <a:spLocks/>
            </p:cNvSpPr>
            <p:nvPr/>
          </p:nvSpPr>
          <p:spPr bwMode="auto">
            <a:xfrm>
              <a:off x="4590" y="1109"/>
              <a:ext cx="351" cy="88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3961" name="Group 244"/>
            <p:cNvGrpSpPr>
              <a:grpSpLocks/>
            </p:cNvGrpSpPr>
            <p:nvPr/>
          </p:nvGrpSpPr>
          <p:grpSpPr bwMode="auto">
            <a:xfrm>
              <a:off x="4584" y="1203"/>
              <a:ext cx="119" cy="53"/>
              <a:chOff x="1740" y="2642"/>
              <a:chExt cx="752" cy="327"/>
            </a:xfrm>
          </p:grpSpPr>
          <p:sp>
            <p:nvSpPr>
              <p:cNvPr id="333968" name="Freeform 24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69" name="Freeform 24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70" name="Freeform 24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71" name="Freeform 24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72" name="Freeform 24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73" name="Freeform 25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3962" name="Freeform 251"/>
            <p:cNvSpPr>
              <a:spLocks/>
            </p:cNvSpPr>
            <p:nvPr/>
          </p:nvSpPr>
          <p:spPr bwMode="auto">
            <a:xfrm>
              <a:off x="4788" y="1211"/>
              <a:ext cx="144" cy="116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3" name="Freeform 252"/>
            <p:cNvSpPr>
              <a:spLocks/>
            </p:cNvSpPr>
            <p:nvPr/>
          </p:nvSpPr>
          <p:spPr bwMode="auto">
            <a:xfrm>
              <a:off x="4420" y="1220"/>
              <a:ext cx="369" cy="10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4" name="Freeform 253"/>
            <p:cNvSpPr>
              <a:spLocks/>
            </p:cNvSpPr>
            <p:nvPr/>
          </p:nvSpPr>
          <p:spPr bwMode="auto">
            <a:xfrm>
              <a:off x="4420" y="1201"/>
              <a:ext cx="4" cy="21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5" name="Freeform 254"/>
            <p:cNvSpPr>
              <a:spLocks/>
            </p:cNvSpPr>
            <p:nvPr/>
          </p:nvSpPr>
          <p:spPr bwMode="auto">
            <a:xfrm>
              <a:off x="4421" y="1114"/>
              <a:ext cx="171" cy="88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6" name="Freeform 255"/>
            <p:cNvSpPr>
              <a:spLocks/>
            </p:cNvSpPr>
            <p:nvPr/>
          </p:nvSpPr>
          <p:spPr bwMode="auto">
            <a:xfrm>
              <a:off x="4432" y="1205"/>
              <a:ext cx="350" cy="102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7" name="Freeform 256"/>
            <p:cNvSpPr>
              <a:spLocks/>
            </p:cNvSpPr>
            <p:nvPr/>
          </p:nvSpPr>
          <p:spPr bwMode="auto">
            <a:xfrm flipV="1">
              <a:off x="4782" y="1198"/>
              <a:ext cx="142" cy="10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8226" name="AutoShape 34"/>
          <p:cNvSpPr>
            <a:spLocks noChangeArrowheads="1"/>
          </p:cNvSpPr>
          <p:nvPr/>
        </p:nvSpPr>
        <p:spPr bwMode="auto">
          <a:xfrm>
            <a:off x="830263" y="2422525"/>
            <a:ext cx="976312" cy="485775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8237" name="Group 45"/>
          <p:cNvGrpSpPr>
            <a:grpSpLocks/>
          </p:cNvGrpSpPr>
          <p:nvPr/>
        </p:nvGrpSpPr>
        <p:grpSpPr bwMode="auto">
          <a:xfrm>
            <a:off x="1195388" y="1258888"/>
            <a:ext cx="976312" cy="1460500"/>
            <a:chOff x="651" y="681"/>
            <a:chExt cx="615" cy="920"/>
          </a:xfrm>
        </p:grpSpPr>
        <p:sp>
          <p:nvSpPr>
            <p:cNvPr id="333944" name="Freeform 46"/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4" h="903">
                  <a:moveTo>
                    <a:pt x="496" y="0"/>
                  </a:moveTo>
                  <a:lnTo>
                    <a:pt x="604" y="903"/>
                  </a:lnTo>
                  <a:lnTo>
                    <a:pt x="0" y="788"/>
                  </a:lnTo>
                  <a:lnTo>
                    <a:pt x="456" y="750"/>
                  </a:lnTo>
                  <a:lnTo>
                    <a:pt x="49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5999"/>
                  </a:schemeClr>
                </a:gs>
                <a:gs pos="100000">
                  <a:srgbClr val="000099">
                    <a:alpha val="67000"/>
                  </a:srgb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333945" name="Group 47"/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333946" name="Rectangle 48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3947" name="Text Box 49"/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DHCP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UDP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IP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Eth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Phy</a:t>
                </a:r>
              </a:p>
            </p:txBody>
          </p:sp>
          <p:sp>
            <p:nvSpPr>
              <p:cNvPr id="333948" name="Line 50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3949" name="Line 51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3950" name="Line 52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3951" name="Line 53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648246" name="Group 54"/>
          <p:cNvGrpSpPr>
            <a:grpSpLocks/>
          </p:cNvGrpSpPr>
          <p:nvPr/>
        </p:nvGrpSpPr>
        <p:grpSpPr bwMode="auto">
          <a:xfrm>
            <a:off x="520700" y="1317625"/>
            <a:ext cx="544513" cy="244475"/>
            <a:chOff x="844" y="3337"/>
            <a:chExt cx="343" cy="154"/>
          </a:xfrm>
        </p:grpSpPr>
        <p:sp>
          <p:nvSpPr>
            <p:cNvPr id="333942" name="Rectangle 55"/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43" name="Text Box 56"/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charset="0"/>
                </a:rPr>
                <a:t>DHCP</a:t>
              </a:r>
            </a:p>
          </p:txBody>
        </p:sp>
      </p:grpSp>
      <p:grpSp>
        <p:nvGrpSpPr>
          <p:cNvPr id="648249" name="Group 57"/>
          <p:cNvGrpSpPr>
            <a:grpSpLocks/>
          </p:cNvGrpSpPr>
          <p:nvPr/>
        </p:nvGrpSpPr>
        <p:grpSpPr bwMode="auto">
          <a:xfrm>
            <a:off x="66675" y="1336675"/>
            <a:ext cx="1081088" cy="1166813"/>
            <a:chOff x="42" y="744"/>
            <a:chExt cx="681" cy="735"/>
          </a:xfrm>
        </p:grpSpPr>
        <p:grpSp>
          <p:nvGrpSpPr>
            <p:cNvPr id="333910" name="Group 58"/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333912" name="Group 59"/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33937" name="Group 60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33940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941" name="Text Box 6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33938" name="Rectangle 63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939" name="Rectangle 64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3913" name="Group 65"/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33931" name="Group 66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33935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936" name="Text Box 6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3932" name="Group 69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3933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934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333914" name="Group 72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33929" name="Rectangle 73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930" name="Rectangle 74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3915" name="Group 75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33916" name="Group 76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33920" name="Group 77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33923" name="Group 7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33927" name="Rectangle 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3928" name="Text Box 80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buClrTx/>
                          <a:buSzTx/>
                          <a:buFontTx/>
                          <a:buNone/>
                        </a:pPr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Arial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33924" name="Group 8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33925" name="Rectangle 8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3926" name="Rectangle 8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</p:grpSp>
              </p:grpSp>
              <p:sp>
                <p:nvSpPr>
                  <p:cNvPr id="333921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922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  <p:sp>
              <p:nvSpPr>
                <p:cNvPr id="333917" name="Rectangle 86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918" name="Rectangle 87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919" name="Rectangle 88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</p:grpSp>
        <p:sp>
          <p:nvSpPr>
            <p:cNvPr id="333911" name="AutoShape 89"/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648282" name="Group 90"/>
          <p:cNvGrpSpPr>
            <a:grpSpLocks/>
          </p:cNvGrpSpPr>
          <p:nvPr/>
        </p:nvGrpSpPr>
        <p:grpSpPr bwMode="auto">
          <a:xfrm>
            <a:off x="650875" y="2544763"/>
            <a:ext cx="1081088" cy="244475"/>
            <a:chOff x="504" y="3523"/>
            <a:chExt cx="681" cy="154"/>
          </a:xfrm>
        </p:grpSpPr>
        <p:grpSp>
          <p:nvGrpSpPr>
            <p:cNvPr id="333897" name="Group 91"/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3901" name="Group 92"/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3904" name="Group 93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33908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909" name="Text Box 9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3905" name="Group 96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3906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907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</p:grpSp>
          <p:sp>
            <p:nvSpPr>
              <p:cNvPr id="333902" name="Rectangle 99"/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3903" name="Rectangle 100"/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3898" name="Rectangle 101"/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899" name="Rectangle 102"/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900" name="Rectangle 103"/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648296" name="Group 104"/>
          <p:cNvGrpSpPr>
            <a:grpSpLocks/>
          </p:cNvGrpSpPr>
          <p:nvPr/>
        </p:nvGrpSpPr>
        <p:grpSpPr bwMode="auto">
          <a:xfrm>
            <a:off x="1477963" y="3236913"/>
            <a:ext cx="1316037" cy="1314450"/>
            <a:chOff x="931" y="1941"/>
            <a:chExt cx="829" cy="828"/>
          </a:xfrm>
        </p:grpSpPr>
        <p:sp>
          <p:nvSpPr>
            <p:cNvPr id="333889" name="Freeform 105"/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17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4998"/>
                  </a:schemeClr>
                </a:gs>
                <a:gs pos="100000">
                  <a:srgbClr val="000099">
                    <a:alpha val="64998"/>
                  </a:srgb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333890" name="Group 106"/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333891" name="Rectangle 107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3892" name="Text Box 108"/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DHCP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UDP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IP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Eth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Phy</a:t>
                </a:r>
              </a:p>
            </p:txBody>
          </p:sp>
          <p:sp>
            <p:nvSpPr>
              <p:cNvPr id="333893" name="Line 109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3894" name="Line 110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3895" name="Line 111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3896" name="Line 112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648305" name="Group 113"/>
          <p:cNvGrpSpPr>
            <a:grpSpLocks/>
          </p:cNvGrpSpPr>
          <p:nvPr/>
        </p:nvGrpSpPr>
        <p:grpSpPr bwMode="auto">
          <a:xfrm>
            <a:off x="339725" y="3136900"/>
            <a:ext cx="1081088" cy="1217613"/>
            <a:chOff x="1404" y="3105"/>
            <a:chExt cx="681" cy="767"/>
          </a:xfrm>
        </p:grpSpPr>
        <p:grpSp>
          <p:nvGrpSpPr>
            <p:cNvPr id="333854" name="Group 114"/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33859" name="Group 115"/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33884" name="Group 116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33887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888" name="Text Box 11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3388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886" name="Rectangle 120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3860" name="Group 121"/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33878" name="Group 122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33882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883" name="Text Box 12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3879" name="Group 125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3880" name="Rectangle 126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881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333861" name="Group 128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33876" name="Rectangle 129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877" name="Rectangle 130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3862" name="Group 131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33863" name="Group 132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33867" name="Group 133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33870" name="Group 1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33874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3875" name="Text Box 136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buClrTx/>
                          <a:buSzTx/>
                          <a:buFontTx/>
                          <a:buNone/>
                        </a:pPr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Arial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33871" name="Group 13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33872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3873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</p:grpSp>
              </p:grpSp>
              <p:sp>
                <p:nvSpPr>
                  <p:cNvPr id="333868" name="Rectangle 140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3869" name="Rectangle 141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  <p:sp>
              <p:nvSpPr>
                <p:cNvPr id="333864" name="Rectangle 142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865" name="Rectangle 143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3866" name="Rectangle 144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</p:grpSp>
        <p:sp>
          <p:nvSpPr>
            <p:cNvPr id="333855" name="AutoShape 145"/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3856" name="Group 146"/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33857" name="Rectangle 147"/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3858" name="Text Box 148"/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DHCP</a:t>
                </a:r>
              </a:p>
            </p:txBody>
          </p:sp>
        </p:grpSp>
      </p:grpSp>
      <p:grpSp>
        <p:nvGrpSpPr>
          <p:cNvPr id="648341" name="Group 149"/>
          <p:cNvGrpSpPr>
            <a:grpSpLocks/>
          </p:cNvGrpSpPr>
          <p:nvPr/>
        </p:nvGrpSpPr>
        <p:grpSpPr bwMode="auto">
          <a:xfrm>
            <a:off x="803275" y="3333750"/>
            <a:ext cx="544513" cy="244475"/>
            <a:chOff x="844" y="3337"/>
            <a:chExt cx="343" cy="154"/>
          </a:xfrm>
        </p:grpSpPr>
        <p:sp>
          <p:nvSpPr>
            <p:cNvPr id="333852" name="Rectangle 150"/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3853" name="Text Box 151"/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charset="0"/>
                </a:rPr>
                <a:t>DHCP</a:t>
              </a:r>
            </a:p>
          </p:txBody>
        </p:sp>
      </p:grpSp>
      <p:pic>
        <p:nvPicPr>
          <p:cNvPr id="333850" name="Picture 258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72231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80" name="Rectangle 259"/>
          <p:cNvSpPr>
            <a:spLocks noGrp="1" noChangeArrowheads="1"/>
          </p:cNvSpPr>
          <p:nvPr>
            <p:ph type="title"/>
          </p:nvPr>
        </p:nvSpPr>
        <p:spPr>
          <a:xfrm>
            <a:off x="323850" y="77788"/>
            <a:ext cx="4354513" cy="942975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DHCP: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8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648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48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4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4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1144E-6 L 0.26823 -0.00139 L 0.10833 0.27287 L -0.01806 0.27125 " pathEditMode="relative" rAng="0" ptsTypes="AAAA">
                                      <p:cBhvr>
                                        <p:cTn id="43" dur="2000" fill="hold"/>
                                        <p:tgtEl>
                                          <p:spTgt spid="648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13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648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648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8195" grpId="0" build="p"/>
      <p:bldP spid="648344" grpId="0"/>
      <p:bldP spid="648345" grpId="0"/>
      <p:bldP spid="648346" grpId="0"/>
      <p:bldP spid="648226" grpId="0" animBg="1"/>
      <p:bldP spid="648226" grpId="1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348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DD423EEE-1DB3-0945-B18A-81A98399E225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111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34851" name="Picture 22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72231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9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7138" y="1158875"/>
            <a:ext cx="3430587" cy="1573213"/>
          </a:xfrm>
        </p:spPr>
        <p:txBody>
          <a:bodyPr/>
          <a:lstStyle/>
          <a:p>
            <a:r>
              <a:rPr lang="en-US" altLang="en-US" sz="2200">
                <a:latin typeface="Gill Sans MT" charset="0"/>
                <a:ea typeface="ＭＳ Ｐゴシック" charset="-128"/>
              </a:rPr>
              <a:t>DCP server formulates DHCP ACK containing client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IP address, IP address of first-hop router for client, name &amp; IP address of DNS server</a:t>
            </a:r>
          </a:p>
          <a:p>
            <a:endParaRPr lang="en-US" altLang="en-US" sz="1800">
              <a:latin typeface="Gill Sans MT" charset="0"/>
              <a:ea typeface="ＭＳ Ｐゴシック" charset="-128"/>
            </a:endParaRPr>
          </a:p>
        </p:txBody>
      </p:sp>
      <p:sp>
        <p:nvSpPr>
          <p:cNvPr id="334853" name="Freeform 3"/>
          <p:cNvSpPr>
            <a:spLocks/>
          </p:cNvSpPr>
          <p:nvPr/>
        </p:nvSpPr>
        <p:spPr bwMode="auto">
          <a:xfrm>
            <a:off x="773113" y="1428750"/>
            <a:ext cx="3554412" cy="2754313"/>
          </a:xfrm>
          <a:custGeom>
            <a:avLst/>
            <a:gdLst>
              <a:gd name="T0" fmla="*/ 2147483646 w 2406"/>
              <a:gd name="T1" fmla="*/ 2147483646 h 958"/>
              <a:gd name="T2" fmla="*/ 2147483646 w 2406"/>
              <a:gd name="T3" fmla="*/ 2147483646 h 958"/>
              <a:gd name="T4" fmla="*/ 2147483646 w 2406"/>
              <a:gd name="T5" fmla="*/ 2147483646 h 958"/>
              <a:gd name="T6" fmla="*/ 2147483646 w 2406"/>
              <a:gd name="T7" fmla="*/ 2147483646 h 958"/>
              <a:gd name="T8" fmla="*/ 2147483646 w 2406"/>
              <a:gd name="T9" fmla="*/ 2147483646 h 958"/>
              <a:gd name="T10" fmla="*/ 2147483646 w 2406"/>
              <a:gd name="T11" fmla="*/ 2147483646 h 958"/>
              <a:gd name="T12" fmla="*/ 2147483646 w 2406"/>
              <a:gd name="T13" fmla="*/ 2147483646 h 958"/>
              <a:gd name="T14" fmla="*/ 2147483646 w 2406"/>
              <a:gd name="T15" fmla="*/ 2147483646 h 958"/>
              <a:gd name="T16" fmla="*/ 2147483646 w 2406"/>
              <a:gd name="T17" fmla="*/ 2147483646 h 958"/>
              <a:gd name="T18" fmla="*/ 2147483646 w 2406"/>
              <a:gd name="T19" fmla="*/ 2147483646 h 958"/>
              <a:gd name="T20" fmla="*/ 2147483646 w 2406"/>
              <a:gd name="T21" fmla="*/ 2147483646 h 958"/>
              <a:gd name="T22" fmla="*/ 2147483646 w 2406"/>
              <a:gd name="T23" fmla="*/ 2147483646 h 958"/>
              <a:gd name="T24" fmla="*/ 2147483646 w 2406"/>
              <a:gd name="T25" fmla="*/ 2147483646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854" name="Line 36"/>
          <p:cNvSpPr>
            <a:spLocks noChangeShapeType="1"/>
          </p:cNvSpPr>
          <p:nvPr/>
        </p:nvSpPr>
        <p:spPr bwMode="auto">
          <a:xfrm flipV="1">
            <a:off x="3775075" y="251142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855" name="Line 43"/>
          <p:cNvSpPr>
            <a:spLocks noChangeShapeType="1"/>
          </p:cNvSpPr>
          <p:nvPr/>
        </p:nvSpPr>
        <p:spPr bwMode="auto">
          <a:xfrm flipV="1">
            <a:off x="2665413" y="2673350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856" name="Line 44"/>
          <p:cNvSpPr>
            <a:spLocks noChangeShapeType="1"/>
          </p:cNvSpPr>
          <p:nvPr/>
        </p:nvSpPr>
        <p:spPr bwMode="auto">
          <a:xfrm flipV="1">
            <a:off x="3924300" y="236855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4857" name="Line 48"/>
          <p:cNvSpPr>
            <a:spLocks noChangeShapeType="1"/>
          </p:cNvSpPr>
          <p:nvPr/>
        </p:nvSpPr>
        <p:spPr bwMode="auto">
          <a:xfrm flipV="1">
            <a:off x="3279775" y="2903538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9364" name="Rectangle 148"/>
          <p:cNvSpPr>
            <a:spLocks noChangeArrowheads="1"/>
          </p:cNvSpPr>
          <p:nvPr/>
        </p:nvSpPr>
        <p:spPr bwMode="auto">
          <a:xfrm>
            <a:off x="5030788" y="2930525"/>
            <a:ext cx="34210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en-US" sz="2200"/>
              <a:t>encapsulation of DHCP server, frame forwarded to client, demuxing up to DHCP at client</a:t>
            </a:r>
          </a:p>
        </p:txBody>
      </p:sp>
      <p:sp>
        <p:nvSpPr>
          <p:cNvPr id="50188" name="Rectangle 152"/>
          <p:cNvSpPr>
            <a:spLocks noGrp="1" noChangeArrowheads="1"/>
          </p:cNvSpPr>
          <p:nvPr>
            <p:ph type="title"/>
          </p:nvPr>
        </p:nvSpPr>
        <p:spPr>
          <a:xfrm>
            <a:off x="323850" y="77788"/>
            <a:ext cx="4354513" cy="942975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DHCP: example</a:t>
            </a:r>
          </a:p>
        </p:txBody>
      </p:sp>
      <p:grpSp>
        <p:nvGrpSpPr>
          <p:cNvPr id="334860" name="Group 153"/>
          <p:cNvGrpSpPr>
            <a:grpSpLocks/>
          </p:cNvGrpSpPr>
          <p:nvPr/>
        </p:nvGrpSpPr>
        <p:grpSpPr bwMode="auto">
          <a:xfrm>
            <a:off x="1978025" y="2295525"/>
            <a:ext cx="850900" cy="615950"/>
            <a:chOff x="4420" y="878"/>
            <a:chExt cx="614" cy="458"/>
          </a:xfrm>
        </p:grpSpPr>
        <p:pic>
          <p:nvPicPr>
            <p:cNvPr id="335016" name="Picture 154" descr="laptop_keyboar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4420" y="1108"/>
              <a:ext cx="527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5017" name="Freeform 155"/>
            <p:cNvSpPr>
              <a:spLocks/>
            </p:cNvSpPr>
            <p:nvPr/>
          </p:nvSpPr>
          <p:spPr bwMode="auto">
            <a:xfrm>
              <a:off x="4595" y="888"/>
              <a:ext cx="424" cy="297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35018" name="Picture 156" descr="screen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" y="895"/>
              <a:ext cx="385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5019" name="Freeform 157"/>
            <p:cNvSpPr>
              <a:spLocks/>
            </p:cNvSpPr>
            <p:nvPr/>
          </p:nvSpPr>
          <p:spPr bwMode="auto">
            <a:xfrm>
              <a:off x="4672" y="879"/>
              <a:ext cx="359" cy="55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0" name="Freeform 158"/>
            <p:cNvSpPr>
              <a:spLocks/>
            </p:cNvSpPr>
            <p:nvPr/>
          </p:nvSpPr>
          <p:spPr bwMode="auto">
            <a:xfrm>
              <a:off x="4591" y="878"/>
              <a:ext cx="100" cy="230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1" name="Freeform 159"/>
            <p:cNvSpPr>
              <a:spLocks/>
            </p:cNvSpPr>
            <p:nvPr/>
          </p:nvSpPr>
          <p:spPr bwMode="auto">
            <a:xfrm>
              <a:off x="4921" y="920"/>
              <a:ext cx="108" cy="265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2" name="Freeform 160"/>
            <p:cNvSpPr>
              <a:spLocks/>
            </p:cNvSpPr>
            <p:nvPr/>
          </p:nvSpPr>
          <p:spPr bwMode="auto">
            <a:xfrm>
              <a:off x="4590" y="1097"/>
              <a:ext cx="394" cy="89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3" name="Freeform 161"/>
            <p:cNvSpPr>
              <a:spLocks/>
            </p:cNvSpPr>
            <p:nvPr/>
          </p:nvSpPr>
          <p:spPr bwMode="auto">
            <a:xfrm>
              <a:off x="4933" y="922"/>
              <a:ext cx="101" cy="266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0 h 1659"/>
                <a:gd name="T6" fmla="*/ 0 w 637"/>
                <a:gd name="T7" fmla="*/ 0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4" name="Freeform 162"/>
            <p:cNvSpPr>
              <a:spLocks/>
            </p:cNvSpPr>
            <p:nvPr/>
          </p:nvSpPr>
          <p:spPr bwMode="auto">
            <a:xfrm>
              <a:off x="4590" y="1109"/>
              <a:ext cx="351" cy="88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0 h 550"/>
                <a:gd name="T4" fmla="*/ 0 w 2216"/>
                <a:gd name="T5" fmla="*/ 0 h 550"/>
                <a:gd name="T6" fmla="*/ 0 w 2216"/>
                <a:gd name="T7" fmla="*/ 0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5025" name="Group 163"/>
            <p:cNvGrpSpPr>
              <a:grpSpLocks/>
            </p:cNvGrpSpPr>
            <p:nvPr/>
          </p:nvGrpSpPr>
          <p:grpSpPr bwMode="auto">
            <a:xfrm>
              <a:off x="4584" y="1203"/>
              <a:ext cx="119" cy="53"/>
              <a:chOff x="1740" y="2642"/>
              <a:chExt cx="752" cy="327"/>
            </a:xfrm>
          </p:grpSpPr>
          <p:sp>
            <p:nvSpPr>
              <p:cNvPr id="335032" name="Freeform 164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33" name="Freeform 165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34" name="Freeform 166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35" name="Freeform 167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36" name="Freeform 168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37" name="Freeform 169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5026" name="Freeform 170"/>
            <p:cNvSpPr>
              <a:spLocks/>
            </p:cNvSpPr>
            <p:nvPr/>
          </p:nvSpPr>
          <p:spPr bwMode="auto">
            <a:xfrm>
              <a:off x="4788" y="1211"/>
              <a:ext cx="144" cy="116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7" name="Freeform 171"/>
            <p:cNvSpPr>
              <a:spLocks/>
            </p:cNvSpPr>
            <p:nvPr/>
          </p:nvSpPr>
          <p:spPr bwMode="auto">
            <a:xfrm>
              <a:off x="4420" y="1220"/>
              <a:ext cx="369" cy="10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8" name="Freeform 172"/>
            <p:cNvSpPr>
              <a:spLocks/>
            </p:cNvSpPr>
            <p:nvPr/>
          </p:nvSpPr>
          <p:spPr bwMode="auto">
            <a:xfrm>
              <a:off x="4420" y="1201"/>
              <a:ext cx="4" cy="21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9" name="Freeform 173"/>
            <p:cNvSpPr>
              <a:spLocks/>
            </p:cNvSpPr>
            <p:nvPr/>
          </p:nvSpPr>
          <p:spPr bwMode="auto">
            <a:xfrm>
              <a:off x="4421" y="1114"/>
              <a:ext cx="171" cy="88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30" name="Freeform 174"/>
            <p:cNvSpPr>
              <a:spLocks/>
            </p:cNvSpPr>
            <p:nvPr/>
          </p:nvSpPr>
          <p:spPr bwMode="auto">
            <a:xfrm>
              <a:off x="4432" y="1205"/>
              <a:ext cx="350" cy="102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31" name="Freeform 175"/>
            <p:cNvSpPr>
              <a:spLocks/>
            </p:cNvSpPr>
            <p:nvPr/>
          </p:nvSpPr>
          <p:spPr bwMode="auto">
            <a:xfrm flipV="1">
              <a:off x="4782" y="1198"/>
              <a:ext cx="142" cy="10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4861" name="Text Box 176"/>
          <p:cNvSpPr txBox="1">
            <a:spLocks noChangeArrowheads="1"/>
          </p:cNvSpPr>
          <p:nvPr/>
        </p:nvSpPr>
        <p:spPr bwMode="auto">
          <a:xfrm>
            <a:off x="2562225" y="3967163"/>
            <a:ext cx="20256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charset="0"/>
              </a:rPr>
              <a:t>router with DHCP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charset="0"/>
              </a:rPr>
              <a:t>server built into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charset="0"/>
              </a:rPr>
              <a:t>router</a:t>
            </a:r>
          </a:p>
        </p:txBody>
      </p:sp>
      <p:grpSp>
        <p:nvGrpSpPr>
          <p:cNvPr id="334862" name="Group 177"/>
          <p:cNvGrpSpPr>
            <a:grpSpLocks/>
          </p:cNvGrpSpPr>
          <p:nvPr/>
        </p:nvGrpSpPr>
        <p:grpSpPr bwMode="auto">
          <a:xfrm>
            <a:off x="2674938" y="3525838"/>
            <a:ext cx="1066800" cy="406400"/>
            <a:chOff x="4396" y="1245"/>
            <a:chExt cx="672" cy="248"/>
          </a:xfrm>
        </p:grpSpPr>
        <p:sp>
          <p:nvSpPr>
            <p:cNvPr id="335008" name="Oval 407"/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35009" name="Rectangle 410"/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35010" name="Oval 411"/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35011" name="Group 181"/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335014" name="Freeform 18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15" name="Freeform 18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5012" name="Line 184"/>
            <p:cNvSpPr>
              <a:spLocks noChangeShapeType="1"/>
            </p:cNvSpPr>
            <p:nvPr/>
          </p:nvSpPr>
          <p:spPr bwMode="auto">
            <a:xfrm>
              <a:off x="4399" y="1321"/>
              <a:ext cx="0" cy="1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13" name="Line 185"/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4863" name="Group 186"/>
          <p:cNvGrpSpPr>
            <a:grpSpLocks/>
          </p:cNvGrpSpPr>
          <p:nvPr/>
        </p:nvGrpSpPr>
        <p:grpSpPr bwMode="auto">
          <a:xfrm>
            <a:off x="2706688" y="3330575"/>
            <a:ext cx="423862" cy="647700"/>
            <a:chOff x="4140" y="429"/>
            <a:chExt cx="1425" cy="2396"/>
          </a:xfrm>
        </p:grpSpPr>
        <p:sp>
          <p:nvSpPr>
            <p:cNvPr id="334976" name="Freeform 18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7" name="Rectangle 188"/>
            <p:cNvSpPr>
              <a:spLocks noChangeArrowheads="1"/>
            </p:cNvSpPr>
            <p:nvPr/>
          </p:nvSpPr>
          <p:spPr bwMode="auto">
            <a:xfrm>
              <a:off x="4204" y="429"/>
              <a:ext cx="1051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78" name="Freeform 18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9" name="Freeform 19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80" name="Rectangle 191"/>
            <p:cNvSpPr>
              <a:spLocks noChangeArrowheads="1"/>
            </p:cNvSpPr>
            <p:nvPr/>
          </p:nvSpPr>
          <p:spPr bwMode="auto">
            <a:xfrm>
              <a:off x="4209" y="693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4981" name="Group 19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5006" name="AutoShape 193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6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5007" name="AutoShape 194"/>
              <p:cNvSpPr>
                <a:spLocks noChangeArrowheads="1"/>
              </p:cNvSpPr>
              <p:nvPr/>
            </p:nvSpPr>
            <p:spPr bwMode="auto">
              <a:xfrm>
                <a:off x="627" y="2587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4982" name="Rectangle 195"/>
            <p:cNvSpPr>
              <a:spLocks noChangeArrowheads="1"/>
            </p:cNvSpPr>
            <p:nvPr/>
          </p:nvSpPr>
          <p:spPr bwMode="auto">
            <a:xfrm>
              <a:off x="4225" y="1016"/>
              <a:ext cx="592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4983" name="Group 19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35004" name="AutoShape 19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5005" name="AutoShape 198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4984" name="Rectangle 199"/>
            <p:cNvSpPr>
              <a:spLocks noChangeArrowheads="1"/>
            </p:cNvSpPr>
            <p:nvPr/>
          </p:nvSpPr>
          <p:spPr bwMode="auto">
            <a:xfrm>
              <a:off x="4215" y="1357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85" name="Rectangle 200"/>
            <p:cNvSpPr>
              <a:spLocks noChangeArrowheads="1"/>
            </p:cNvSpPr>
            <p:nvPr/>
          </p:nvSpPr>
          <p:spPr bwMode="auto">
            <a:xfrm>
              <a:off x="4225" y="1656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4986" name="Group 20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35002" name="AutoShape 202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5003" name="AutoShape 203"/>
              <p:cNvSpPr>
                <a:spLocks noChangeArrowheads="1"/>
              </p:cNvSpPr>
              <p:nvPr/>
            </p:nvSpPr>
            <p:spPr bwMode="auto">
              <a:xfrm>
                <a:off x="624" y="2584"/>
                <a:ext cx="69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4987" name="Freeform 20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4988" name="Group 20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35000" name="AutoShape 206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4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5001" name="AutoShape 207"/>
              <p:cNvSpPr>
                <a:spLocks noChangeArrowheads="1"/>
              </p:cNvSpPr>
              <p:nvPr/>
            </p:nvSpPr>
            <p:spPr bwMode="auto">
              <a:xfrm>
                <a:off x="626" y="2586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4989" name="Rectangle 208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90" name="Freeform 20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1" name="Freeform 21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2" name="Oval 211"/>
            <p:cNvSpPr>
              <a:spLocks noChangeArrowheads="1"/>
            </p:cNvSpPr>
            <p:nvPr/>
          </p:nvSpPr>
          <p:spPr bwMode="auto">
            <a:xfrm>
              <a:off x="5517" y="2614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93" name="Freeform 21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4" name="AutoShape 213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95" name="AutoShape 214"/>
            <p:cNvSpPr>
              <a:spLocks noChangeArrowheads="1"/>
            </p:cNvSpPr>
            <p:nvPr/>
          </p:nvSpPr>
          <p:spPr bwMode="auto">
            <a:xfrm>
              <a:off x="4204" y="2713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96" name="Oval 215"/>
            <p:cNvSpPr>
              <a:spLocks noChangeArrowheads="1"/>
            </p:cNvSpPr>
            <p:nvPr/>
          </p:nvSpPr>
          <p:spPr bwMode="auto">
            <a:xfrm>
              <a:off x="4305" y="2385"/>
              <a:ext cx="160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97" name="Oval 216"/>
            <p:cNvSpPr>
              <a:spLocks noChangeArrowheads="1"/>
            </p:cNvSpPr>
            <p:nvPr/>
          </p:nvSpPr>
          <p:spPr bwMode="auto">
            <a:xfrm>
              <a:off x="4487" y="2385"/>
              <a:ext cx="160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4998" name="Oval 217"/>
            <p:cNvSpPr>
              <a:spLocks noChangeArrowheads="1"/>
            </p:cNvSpPr>
            <p:nvPr/>
          </p:nvSpPr>
          <p:spPr bwMode="auto">
            <a:xfrm>
              <a:off x="4663" y="2379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99" name="Rectangle 218"/>
            <p:cNvSpPr>
              <a:spLocks noChangeArrowheads="1"/>
            </p:cNvSpPr>
            <p:nvPr/>
          </p:nvSpPr>
          <p:spPr bwMode="auto">
            <a:xfrm>
              <a:off x="5063" y="1833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sp>
        <p:nvSpPr>
          <p:cNvPr id="334864" name="Line 36"/>
          <p:cNvSpPr>
            <a:spLocks noChangeShapeType="1"/>
          </p:cNvSpPr>
          <p:nvPr/>
        </p:nvSpPr>
        <p:spPr bwMode="auto">
          <a:xfrm flipV="1">
            <a:off x="3775075" y="2500313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34865" name="Group 220"/>
          <p:cNvGrpSpPr>
            <a:grpSpLocks/>
          </p:cNvGrpSpPr>
          <p:nvPr/>
        </p:nvGrpSpPr>
        <p:grpSpPr bwMode="auto">
          <a:xfrm>
            <a:off x="3140075" y="2598738"/>
            <a:ext cx="963613" cy="300037"/>
            <a:chOff x="4410" y="1365"/>
            <a:chExt cx="663" cy="224"/>
          </a:xfrm>
        </p:grpSpPr>
        <p:sp>
          <p:nvSpPr>
            <p:cNvPr id="334971" name="Rectangle 22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72" name="AutoShape 222"/>
            <p:cNvSpPr>
              <a:spLocks noChangeArrowheads="1"/>
            </p:cNvSpPr>
            <p:nvPr/>
          </p:nvSpPr>
          <p:spPr bwMode="auto">
            <a:xfrm>
              <a:off x="4410" y="1369"/>
              <a:ext cx="663" cy="134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73" name="Freeform 22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4" name="Freeform 22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339 h 63"/>
                <a:gd name="T2" fmla="*/ 2338 w 280"/>
                <a:gd name="T3" fmla="*/ 329 h 63"/>
                <a:gd name="T4" fmla="*/ 13798 w 280"/>
                <a:gd name="T5" fmla="*/ 0 h 63"/>
                <a:gd name="T6" fmla="*/ 17616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4975" name="Freeform 22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9269" name="Group 53"/>
          <p:cNvGrpSpPr>
            <a:grpSpLocks/>
          </p:cNvGrpSpPr>
          <p:nvPr/>
        </p:nvGrpSpPr>
        <p:grpSpPr bwMode="auto">
          <a:xfrm>
            <a:off x="352425" y="3319463"/>
            <a:ext cx="1081088" cy="1166812"/>
            <a:chOff x="42" y="744"/>
            <a:chExt cx="681" cy="735"/>
          </a:xfrm>
        </p:grpSpPr>
        <p:grpSp>
          <p:nvGrpSpPr>
            <p:cNvPr id="334939" name="Group 54"/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334941" name="Group 55"/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34966" name="Group 56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34969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70" name="Text Box 5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34967" name="Rectangle 59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968" name="Rectangle 60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4942" name="Group 61"/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34960" name="Group 62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34964" name="Rectangle 63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65" name="Text Box 6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4961" name="Group 65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4962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63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334943" name="Group 68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34958" name="Rectangle 69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959" name="Rectangle 70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4944" name="Group 71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34945" name="Group 72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34949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34952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34956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4957" name="Text Box 76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buClrTx/>
                          <a:buSzTx/>
                          <a:buFontTx/>
                          <a:buNone/>
                        </a:pPr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Arial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34953" name="Group 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34954" name="Rectangle 7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4955" name="Rectangle 7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</p:grpSp>
              </p:grpSp>
              <p:sp>
                <p:nvSpPr>
                  <p:cNvPr id="334950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51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  <p:sp>
              <p:nvSpPr>
                <p:cNvPr id="334946" name="Rectangle 82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947" name="Rectangle 83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948" name="Rectangle 84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</p:grpSp>
        <p:sp>
          <p:nvSpPr>
            <p:cNvPr id="334940" name="AutoShape 85"/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649302" name="Group 86"/>
          <p:cNvGrpSpPr>
            <a:grpSpLocks/>
          </p:cNvGrpSpPr>
          <p:nvPr/>
        </p:nvGrpSpPr>
        <p:grpSpPr bwMode="auto">
          <a:xfrm>
            <a:off x="449263" y="4405313"/>
            <a:ext cx="1081087" cy="244475"/>
            <a:chOff x="504" y="3523"/>
            <a:chExt cx="681" cy="154"/>
          </a:xfrm>
        </p:grpSpPr>
        <p:grpSp>
          <p:nvGrpSpPr>
            <p:cNvPr id="334926" name="Group 87"/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4930" name="Group 88"/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4933" name="Group 89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34937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38" name="Text Box 9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4934" name="Group 92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493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3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</p:grpSp>
          <p:sp>
            <p:nvSpPr>
              <p:cNvPr id="334931" name="Rectangle 95"/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932" name="Rectangle 96"/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334927" name="Rectangle 97"/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28" name="Rectangle 98"/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29" name="Rectangle 99"/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649316" name="Group 100"/>
          <p:cNvGrpSpPr>
            <a:grpSpLocks/>
          </p:cNvGrpSpPr>
          <p:nvPr/>
        </p:nvGrpSpPr>
        <p:grpSpPr bwMode="auto">
          <a:xfrm>
            <a:off x="1477963" y="3236913"/>
            <a:ext cx="1316037" cy="1314450"/>
            <a:chOff x="931" y="1941"/>
            <a:chExt cx="829" cy="828"/>
          </a:xfrm>
        </p:grpSpPr>
        <p:sp>
          <p:nvSpPr>
            <p:cNvPr id="334918" name="Freeform 101"/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17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5999"/>
                  </a:schemeClr>
                </a:gs>
                <a:gs pos="100000">
                  <a:srgbClr val="000099">
                    <a:alpha val="65999"/>
                  </a:srgb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334919" name="Group 102"/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334920" name="Rectangle 103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921" name="Text Box 104"/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DHCP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UDP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IP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Eth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Phy</a:t>
                </a:r>
              </a:p>
            </p:txBody>
          </p:sp>
          <p:sp>
            <p:nvSpPr>
              <p:cNvPr id="334922" name="Line 105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4923" name="Line 106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4924" name="Line 107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4925" name="Line 108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649361" name="Group 145"/>
          <p:cNvGrpSpPr>
            <a:grpSpLocks/>
          </p:cNvGrpSpPr>
          <p:nvPr/>
        </p:nvGrpSpPr>
        <p:grpSpPr bwMode="auto">
          <a:xfrm>
            <a:off x="803275" y="3344863"/>
            <a:ext cx="544513" cy="244475"/>
            <a:chOff x="844" y="3337"/>
            <a:chExt cx="343" cy="154"/>
          </a:xfrm>
        </p:grpSpPr>
        <p:sp>
          <p:nvSpPr>
            <p:cNvPr id="334916" name="Rectangle 146"/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334917" name="Text Box 147"/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charset="0"/>
                </a:rPr>
                <a:t>DHCP</a:t>
              </a:r>
            </a:p>
          </p:txBody>
        </p:sp>
      </p:grpSp>
      <p:grpSp>
        <p:nvGrpSpPr>
          <p:cNvPr id="649260" name="Group 44"/>
          <p:cNvGrpSpPr>
            <a:grpSpLocks/>
          </p:cNvGrpSpPr>
          <p:nvPr/>
        </p:nvGrpSpPr>
        <p:grpSpPr bwMode="auto">
          <a:xfrm>
            <a:off x="1195388" y="1247775"/>
            <a:ext cx="976312" cy="1460500"/>
            <a:chOff x="651" y="681"/>
            <a:chExt cx="615" cy="920"/>
          </a:xfrm>
        </p:grpSpPr>
        <p:sp>
          <p:nvSpPr>
            <p:cNvPr id="334908" name="Freeform 45"/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4" h="903">
                  <a:moveTo>
                    <a:pt x="496" y="0"/>
                  </a:moveTo>
                  <a:lnTo>
                    <a:pt x="604" y="903"/>
                  </a:lnTo>
                  <a:lnTo>
                    <a:pt x="0" y="788"/>
                  </a:lnTo>
                  <a:lnTo>
                    <a:pt x="456" y="750"/>
                  </a:lnTo>
                  <a:lnTo>
                    <a:pt x="496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alpha val="65999"/>
                  </a:schemeClr>
                </a:gs>
                <a:gs pos="100000">
                  <a:srgbClr val="000099">
                    <a:alpha val="65999"/>
                  </a:srgb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grpSp>
          <p:nvGrpSpPr>
            <p:cNvPr id="334909" name="Group 46"/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334910" name="Rectangle 47"/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911" name="Text Box 48"/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DHCP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UDP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IP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Eth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Phy</a:t>
                </a:r>
              </a:p>
            </p:txBody>
          </p:sp>
          <p:sp>
            <p:nvSpPr>
              <p:cNvPr id="334912" name="Line 49"/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4913" name="Line 50"/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4914" name="Line 51"/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34915" name="Line 52"/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649325" name="Group 109"/>
          <p:cNvGrpSpPr>
            <a:grpSpLocks/>
          </p:cNvGrpSpPr>
          <p:nvPr/>
        </p:nvGrpSpPr>
        <p:grpSpPr bwMode="auto">
          <a:xfrm>
            <a:off x="71438" y="1136650"/>
            <a:ext cx="1081087" cy="1217613"/>
            <a:chOff x="1404" y="3105"/>
            <a:chExt cx="681" cy="767"/>
          </a:xfrm>
        </p:grpSpPr>
        <p:grpSp>
          <p:nvGrpSpPr>
            <p:cNvPr id="334873" name="Group 110"/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34878" name="Group 111"/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34903" name="Group 112"/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34906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07" name="Text Box 1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34904" name="Rectangle 115"/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905" name="Rectangle 116"/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chemeClr val="accent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4879" name="Group 117"/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34897" name="Group 118"/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34901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02" name="Text Box 12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en-US" sz="1000">
                        <a:solidFill>
                          <a:schemeClr val="bg1"/>
                        </a:solidFill>
                        <a:latin typeface="Arial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4898" name="Group 121"/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4899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bg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900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1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</p:grpSp>
          <p:grpSp>
            <p:nvGrpSpPr>
              <p:cNvPr id="334880" name="Group 124"/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34895" name="Rectangle 125"/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896" name="Rectangle 126"/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chemeClr val="accent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grpSp>
            <p:nvGrpSpPr>
              <p:cNvPr id="334881" name="Group 127"/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34882" name="Group 128"/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34886" name="Group 129"/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34889" name="Group 13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34893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4894" name="Text Box 132"/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buClrTx/>
                          <a:buSzTx/>
                          <a:buFontTx/>
                          <a:buNone/>
                        </a:pPr>
                        <a:r>
                          <a:rPr lang="en-US" altLang="en-US" sz="1000">
                            <a:solidFill>
                              <a:schemeClr val="bg1"/>
                            </a:solidFill>
                            <a:latin typeface="Arial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34890" name="Group 1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34891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9525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  <p:sp>
                    <p:nvSpPr>
                      <p:cNvPr id="334892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SzPct val="65000"/>
                          <a:buFont typeface="Wingdings" charset="2"/>
                          <a:buChar char="v"/>
                          <a:defRPr sz="28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1pPr>
                        <a:lvl2pPr marL="742950" indent="-285750">
                          <a:lnSpc>
                            <a:spcPct val="85000"/>
                          </a:lnSpc>
                          <a:spcBef>
                            <a:spcPct val="20000"/>
                          </a:spcBef>
                          <a:buClr>
                            <a:srgbClr val="000099"/>
                          </a:buClr>
                          <a:buFont typeface="Wingdings" charset="2"/>
                          <a:buChar char="§"/>
                          <a:defRPr sz="2400">
                            <a:solidFill>
                              <a:schemeClr val="tx1"/>
                            </a:solidFill>
                            <a:latin typeface="Gill Sans MT" charset="0"/>
                            <a:ea typeface="ＭＳ Ｐゴシック" charset="-128"/>
                          </a:defRPr>
                        </a:lvl2pPr>
                        <a:lvl3pPr marL="1143000" indent="-228600">
                          <a:spcBef>
                            <a:spcPct val="20000"/>
                          </a:spcBef>
                          <a:buChar char="•"/>
                          <a:defRPr sz="2000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-128"/>
                          </a:defRPr>
                        </a:lvl3pPr>
                        <a:lvl4pPr marL="1600200" indent="-228600">
                          <a:spcBef>
                            <a:spcPct val="20000"/>
                          </a:spcBef>
                          <a:buChar char="–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4pPr>
                        <a:lvl5pPr marL="2057400" indent="-228600">
                          <a:spcBef>
                            <a:spcPct val="20000"/>
                          </a:spcBef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har char="»"/>
                          <a:defRPr sz="2000">
                            <a:solidFill>
                              <a:schemeClr val="tx1"/>
                            </a:solidFill>
                            <a:latin typeface="Times New Roman" charset="0"/>
                            <a:ea typeface="ＭＳ Ｐゴシック" charset="-128"/>
                          </a:defRPr>
                        </a:lvl9pPr>
                      </a:lstStyle>
                      <a:p>
                        <a:pPr>
                          <a:lnSpc>
                            <a:spcPct val="100000"/>
                          </a:lnSpc>
                          <a:buClr>
                            <a:schemeClr val="accent2"/>
                          </a:buClr>
                          <a:buSzPct val="85000"/>
                          <a:buFont typeface="ZapfDingbats" charset="0"/>
                          <a:buNone/>
                        </a:pPr>
                        <a:endParaRPr lang="en-US" altLang="en-US" sz="2000">
                          <a:latin typeface="Arial" charset="0"/>
                        </a:endParaRPr>
                      </a:p>
                    </p:txBody>
                  </p:sp>
                </p:grpSp>
              </p:grpSp>
              <p:sp>
                <p:nvSpPr>
                  <p:cNvPr id="334887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  <p:sp>
                <p:nvSpPr>
                  <p:cNvPr id="334888" name="Rectangle 137"/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charset="0"/>
                        <a:ea typeface="ＭＳ Ｐゴシック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charset="0"/>
                        <a:ea typeface="ＭＳ Ｐゴシック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charset="0"/>
                        <a:ea typeface="ＭＳ Ｐゴシック" charset="-128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buClr>
                        <a:schemeClr val="accent2"/>
                      </a:buClr>
                      <a:buSzPct val="85000"/>
                      <a:buFont typeface="ZapfDingbats" charset="0"/>
                      <a:buNone/>
                    </a:pPr>
                    <a:endParaRPr lang="en-US" altLang="en-US" sz="2000">
                      <a:latin typeface="Arial" charset="0"/>
                    </a:endParaRPr>
                  </a:p>
                </p:txBody>
              </p:sp>
            </p:grpSp>
            <p:sp>
              <p:nvSpPr>
                <p:cNvPr id="334883" name="Rectangle 138"/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884" name="Rectangle 139"/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334885" name="Rectangle 140"/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</p:grpSp>
        <p:sp>
          <p:nvSpPr>
            <p:cNvPr id="334874" name="AutoShape 141"/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334875" name="Group 142"/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34876" name="Rectangle 143"/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334877" name="Text Box 144"/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000">
                    <a:solidFill>
                      <a:schemeClr val="bg1"/>
                    </a:solidFill>
                    <a:latin typeface="Arial" charset="0"/>
                  </a:rPr>
                  <a:t>DHCP</a:t>
                </a:r>
              </a:p>
            </p:txBody>
          </p:sp>
        </p:grpSp>
      </p:grpSp>
      <p:sp>
        <p:nvSpPr>
          <p:cNvPr id="649442" name="Rectangle 226"/>
          <p:cNvSpPr>
            <a:spLocks noChangeArrowheads="1"/>
          </p:cNvSpPr>
          <p:nvPr/>
        </p:nvSpPr>
        <p:spPr bwMode="auto">
          <a:xfrm>
            <a:off x="5026025" y="4230688"/>
            <a:ext cx="3421063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r>
              <a:rPr lang="en-US" altLang="en-US" sz="2200"/>
              <a:t>client now knows its IP address, name and IP address of DSN server, IP address of its first-hop router</a:t>
            </a:r>
          </a:p>
          <a:p>
            <a:endParaRPr lang="en-US" altLang="en-US" sz="22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49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69 0.03081 L 0.1533 0.0322 L 0.34896 -0.28446 L -0.04115 -0.28886 " pathEditMode="relative" rAng="0" ptsTypes="AAAA">
                                      <p:cBhvr>
                                        <p:cTn id="21" dur="2000" fill="hold"/>
                                        <p:tgtEl>
                                          <p:spTgt spid="649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51" y="-159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49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649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9219" grpId="0" build="p"/>
      <p:bldP spid="649364" grpId="0" build="p"/>
      <p:bldP spid="649442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3587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8E6AB791-33A2-2244-8EC3-73FF8E7B8CF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112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35875" name="Picture 10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713" y="11017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5" name="Rectangle 2"/>
          <p:cNvSpPr>
            <a:spLocks noGrp="1" noChangeArrowheads="1"/>
          </p:cNvSpPr>
          <p:nvPr>
            <p:ph type="title"/>
          </p:nvPr>
        </p:nvSpPr>
        <p:spPr>
          <a:xfrm>
            <a:off x="358775" y="174625"/>
            <a:ext cx="3703638" cy="1143000"/>
          </a:xfrm>
        </p:spPr>
        <p:txBody>
          <a:bodyPr/>
          <a:lstStyle/>
          <a:p>
            <a:pPr>
              <a:lnSpc>
                <a:spcPct val="75000"/>
              </a:lnSpc>
              <a:defRPr/>
            </a:pPr>
            <a:r>
              <a:rPr lang="en-US" sz="3600">
                <a:cs typeface="+mj-cs"/>
              </a:rPr>
              <a:t>DHCP: Wireshark output </a:t>
            </a:r>
            <a:r>
              <a:rPr lang="en-US" sz="3200">
                <a:cs typeface="+mj-cs"/>
              </a:rPr>
              <a:t>(home LAN)</a:t>
            </a:r>
          </a:p>
        </p:txBody>
      </p:sp>
      <p:sp>
        <p:nvSpPr>
          <p:cNvPr id="335877" name="Text Box 4"/>
          <p:cNvSpPr txBox="1">
            <a:spLocks noChangeArrowheads="1"/>
          </p:cNvSpPr>
          <p:nvPr/>
        </p:nvSpPr>
        <p:spPr bwMode="auto">
          <a:xfrm>
            <a:off x="4570413" y="500063"/>
            <a:ext cx="4492625" cy="435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Message type: </a:t>
            </a: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Boot Reply (2)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Hardware type: Ethernet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Hardware address length: 6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Hops: 0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Transaction ID: 0x6b3a11b7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Seconds elapsed: 0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Bootp flags: 0x0000 (Unicast)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Client IP address: 192.168.1.101 (192.168.1.101)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Your (client) IP address: 0.0.0.0 (0.0.0.0)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Next server IP address: 192.168.1.1 (192.168.1.1)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Relay agent IP address: 0.0.0.0 (0.0.0.0)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Client MAC address: Wistron_23:68:8a (00:16:d3:23:68:8a)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Server host name not given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Boot file name not given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Magic cookie: (OK)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(t=53,l=1) DHCP Message Type = DHCP ACK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(t=54,l=4) Server Identifier = 192.168.1.1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(t=1,l=4) Subnet Mask = 255.255.255.0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(t=3,l=4) Router = 192.168.1.1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(6) Domain Name Server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     Length: 12; Value: 445747E2445749F244574092;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      IP Address: 68.87.71.226;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      IP Address: 68.87.73.242;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      IP Address: 68.87.64.146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(t=15,l=20) Domain Name = "hsd1.ma.comcast.net."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000">
              <a:latin typeface="Arial" charset="0"/>
            </a:endParaRPr>
          </a:p>
        </p:txBody>
      </p:sp>
      <p:sp>
        <p:nvSpPr>
          <p:cNvPr id="335878" name="Line 5"/>
          <p:cNvSpPr>
            <a:spLocks noChangeShapeType="1"/>
          </p:cNvSpPr>
          <p:nvPr/>
        </p:nvSpPr>
        <p:spPr bwMode="auto">
          <a:xfrm>
            <a:off x="4522788" y="298450"/>
            <a:ext cx="9525" cy="6276975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35879" name="Text Box 6"/>
          <p:cNvSpPr txBox="1">
            <a:spLocks noChangeArrowheads="1"/>
          </p:cNvSpPr>
          <p:nvPr/>
        </p:nvSpPr>
        <p:spPr bwMode="auto">
          <a:xfrm>
            <a:off x="7634288" y="485775"/>
            <a:ext cx="846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CC0000"/>
                </a:solidFill>
                <a:latin typeface="Arial" charset="0"/>
              </a:rPr>
              <a:t>reply</a:t>
            </a:r>
          </a:p>
        </p:txBody>
      </p:sp>
      <p:sp>
        <p:nvSpPr>
          <p:cNvPr id="335880" name="Text Box 7"/>
          <p:cNvSpPr txBox="1">
            <a:spLocks noChangeArrowheads="1"/>
          </p:cNvSpPr>
          <p:nvPr/>
        </p:nvSpPr>
        <p:spPr bwMode="auto">
          <a:xfrm>
            <a:off x="157163" y="1506538"/>
            <a:ext cx="4394200" cy="471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Message type: </a:t>
            </a:r>
            <a:r>
              <a:rPr lang="en-US" altLang="en-US" sz="1200" b="1" u="sng">
                <a:solidFill>
                  <a:srgbClr val="FF0000"/>
                </a:solidFill>
                <a:latin typeface="Arial" charset="0"/>
              </a:rPr>
              <a:t>Boot Request (1)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Hardware type: Ethernet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Hardware address length: 6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Hops: 0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Transaction ID: 0x6b3a11b7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Seconds elapsed: 0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Bootp flags: 0x0000 (Unicast)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Client IP address: 0.0.0.0 (0.0.0.0)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Your (client) IP address: 0.0.0.0 (0.0.0.0)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Next server IP address: 0.0.0.0 (0.0.0.0)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Relay agent IP address: 0.0.0.0 (0.0.0.0)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Client MAC address: Wistron_23:68:8a (00:16:d3:23:68:8a)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Server host name not given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Boot file name not given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Magic cookie: (OK)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Option: (t=53,l=1) </a:t>
            </a: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DHCP Message Type = DHCP Request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Option: (61) Client identifier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Length: 7; Value: 010016D323688A; 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Hardware type: Ethernet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Client MAC address: Wistron_23:68:8a (00:16:d3:23:68:8a)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Option: (t=50,l=4) Requested IP Address = 192.168.1.101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Option: (t=12,l=5) Host Name = "nomad"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Option: (55) Parameter Request List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Length: 11; Value: 010F03062C2E2F1F21F92B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</a:t>
            </a: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1 = Subnet Mask; 15 = Domain Name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b="1">
                <a:solidFill>
                  <a:srgbClr val="FF0000"/>
                </a:solidFill>
                <a:latin typeface="Arial" charset="0"/>
              </a:rPr>
              <a:t>     3 = Router; 6 = Domain Name Server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44 = NetBIOS over TCP/IP Name Server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……</a:t>
            </a:r>
          </a:p>
        </p:txBody>
      </p:sp>
      <p:sp>
        <p:nvSpPr>
          <p:cNvPr id="335881" name="Text Box 8"/>
          <p:cNvSpPr txBox="1">
            <a:spLocks noChangeArrowheads="1"/>
          </p:cNvSpPr>
          <p:nvPr/>
        </p:nvSpPr>
        <p:spPr bwMode="auto">
          <a:xfrm>
            <a:off x="2613025" y="1885950"/>
            <a:ext cx="1201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CC0000"/>
                </a:solidFill>
                <a:latin typeface="Arial" charset="0"/>
              </a:rPr>
              <a:t>request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6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3997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6728D0C1-631B-174E-9684-E89A063E856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113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39971" name="Picture 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10001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IP addressing: the last word...</a:t>
            </a:r>
            <a:endParaRPr lang="en-US">
              <a:cs typeface="+mj-cs"/>
            </a:endParaRPr>
          </a:p>
        </p:txBody>
      </p:sp>
      <p:sp>
        <p:nvSpPr>
          <p:cNvPr id="5530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Q:</a:t>
            </a:r>
            <a:r>
              <a:rPr lang="en-US">
                <a:cs typeface="+mn-cs"/>
              </a:rPr>
              <a:t> how does an ISP get block of addresses?</a:t>
            </a:r>
          </a:p>
          <a:p>
            <a:pPr>
              <a:buFont typeface="Wingdings" charset="0"/>
              <a:buNone/>
              <a:defRPr/>
            </a:pPr>
            <a:r>
              <a:rPr lang="en-US" i="1">
                <a:solidFill>
                  <a:srgbClr val="CC0000"/>
                </a:solidFill>
                <a:cs typeface="+mn-cs"/>
              </a:rPr>
              <a:t>A:</a:t>
            </a:r>
            <a:r>
              <a:rPr lang="en-US">
                <a:solidFill>
                  <a:srgbClr val="FF0000"/>
                </a:solidFill>
                <a:cs typeface="+mn-cs"/>
              </a:rPr>
              <a:t> </a:t>
            </a:r>
            <a:r>
              <a:rPr lang="en-US">
                <a:solidFill>
                  <a:srgbClr val="000099"/>
                </a:solidFill>
                <a:cs typeface="+mn-cs"/>
              </a:rPr>
              <a:t>ICANN</a:t>
            </a:r>
            <a:r>
              <a:rPr lang="en-US">
                <a:cs typeface="+mn-cs"/>
              </a:rPr>
              <a:t>: </a:t>
            </a:r>
            <a:r>
              <a:rPr lang="en-US">
                <a:solidFill>
                  <a:srgbClr val="000099"/>
                </a:solidFill>
                <a:cs typeface="+mn-cs"/>
              </a:rPr>
              <a:t>I</a:t>
            </a:r>
            <a:r>
              <a:rPr lang="en-US">
                <a:cs typeface="+mn-cs"/>
              </a:rPr>
              <a:t>nternet </a:t>
            </a:r>
            <a:r>
              <a:rPr lang="en-US">
                <a:solidFill>
                  <a:srgbClr val="000099"/>
                </a:solidFill>
                <a:cs typeface="+mn-cs"/>
              </a:rPr>
              <a:t>C</a:t>
            </a:r>
            <a:r>
              <a:rPr lang="en-US">
                <a:cs typeface="+mn-cs"/>
              </a:rPr>
              <a:t>orporation for </a:t>
            </a:r>
            <a:r>
              <a:rPr lang="en-US">
                <a:solidFill>
                  <a:srgbClr val="000099"/>
                </a:solidFill>
                <a:cs typeface="+mn-cs"/>
              </a:rPr>
              <a:t>A</a:t>
            </a:r>
            <a:r>
              <a:rPr lang="en-US">
                <a:cs typeface="+mn-cs"/>
              </a:rPr>
              <a:t>ssigned </a:t>
            </a:r>
          </a:p>
          <a:p>
            <a:pPr>
              <a:buFont typeface="Wingdings" charset="0"/>
              <a:buNone/>
              <a:defRPr/>
            </a:pPr>
            <a:r>
              <a:rPr lang="en-US">
                <a:cs typeface="+mn-cs"/>
              </a:rPr>
              <a:t>     </a:t>
            </a:r>
            <a:r>
              <a:rPr lang="en-US">
                <a:solidFill>
                  <a:srgbClr val="000099"/>
                </a:solidFill>
                <a:cs typeface="+mn-cs"/>
              </a:rPr>
              <a:t>N</a:t>
            </a:r>
            <a:r>
              <a:rPr lang="en-US">
                <a:cs typeface="+mn-cs"/>
              </a:rPr>
              <a:t>ames and </a:t>
            </a:r>
            <a:r>
              <a:rPr lang="en-US">
                <a:solidFill>
                  <a:srgbClr val="000099"/>
                </a:solidFill>
                <a:cs typeface="+mn-cs"/>
              </a:rPr>
              <a:t>N</a:t>
            </a:r>
            <a:r>
              <a:rPr lang="en-US">
                <a:cs typeface="+mn-cs"/>
              </a:rPr>
              <a:t>umbers http://www.icann.org/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800"/>
              <a:t>allocates addresses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800"/>
              <a:t>manages DNS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800"/>
              <a:t>assigns domain names, resolves disputes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09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5021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F63BA570-29CA-3341-99E0-E9F54ECBA63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114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6554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124825" cy="876300"/>
          </a:xfrm>
        </p:spPr>
        <p:txBody>
          <a:bodyPr/>
          <a:lstStyle/>
          <a:p>
            <a:pPr>
              <a:defRPr/>
            </a:pPr>
            <a:r>
              <a:rPr lang="en-US" sz="3600">
                <a:cs typeface="+mj-cs"/>
              </a:rPr>
              <a:t>ICMP: internet control message protocol</a:t>
            </a:r>
            <a:endParaRPr lang="en-US">
              <a:cs typeface="+mj-cs"/>
            </a:endParaRPr>
          </a:p>
        </p:txBody>
      </p:sp>
      <p:sp>
        <p:nvSpPr>
          <p:cNvPr id="35021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544638"/>
            <a:ext cx="3810000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used by hosts &amp; routers to communicate network-level information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error reporting: unreachable host, network, port, protocol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echo request/reply (used by ping)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network-layer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above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 IP: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ICMP msgs carried in IP datagrams</a:t>
            </a:r>
          </a:p>
          <a:p>
            <a:r>
              <a:rPr lang="en-US" altLang="en-US" sz="2400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ICMP message: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type, code plus first 8 bytes of IP datagram causing error</a:t>
            </a:r>
          </a:p>
        </p:txBody>
      </p:sp>
      <p:sp>
        <p:nvSpPr>
          <p:cNvPr id="350213" name="Text Box 4"/>
          <p:cNvSpPr txBox="1">
            <a:spLocks noChangeArrowheads="1"/>
          </p:cNvSpPr>
          <p:nvPr/>
        </p:nvSpPr>
        <p:spPr bwMode="auto">
          <a:xfrm>
            <a:off x="4584700" y="17605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u="sng">
                <a:latin typeface="Arial" charset="0"/>
              </a:rPr>
              <a:t>Type</a:t>
            </a:r>
            <a:r>
              <a:rPr lang="en-US" altLang="en-US" sz="1800">
                <a:latin typeface="Arial" charset="0"/>
              </a:rPr>
              <a:t>  </a:t>
            </a:r>
            <a:r>
              <a:rPr lang="en-US" altLang="en-US" sz="1800" u="sng">
                <a:latin typeface="Arial" charset="0"/>
              </a:rPr>
              <a:t>Code</a:t>
            </a:r>
            <a:r>
              <a:rPr lang="en-US" altLang="en-US" sz="1800">
                <a:latin typeface="Arial" charset="0"/>
              </a:rPr>
              <a:t>  </a:t>
            </a:r>
            <a:r>
              <a:rPr lang="en-US" altLang="en-US" sz="1800" u="sng">
                <a:latin typeface="Arial" charset="0"/>
              </a:rPr>
              <a:t>description</a:t>
            </a:r>
            <a:endParaRPr lang="en-US" altLang="en-US" sz="18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0        0         echo reply (ping)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3        0         dest. network unreachable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3        1         dest host unreachable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3        2         dest protocol unreachable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3        3         dest port unreachable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3        6         dest network unknown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3        7         dest host unknown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4        0         source quench (congestion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                     control - not used)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8        0         echo request (ping)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9        0         route advertisement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10      0         router discovery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11      0         TTL expired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12      0         bad IP header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charset="0"/>
            </a:endParaRPr>
          </a:p>
        </p:txBody>
      </p:sp>
      <p:pic>
        <p:nvPicPr>
          <p:cNvPr id="350214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556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512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C8A69B15-A18B-FF4C-8166-087AA557A39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115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85725"/>
            <a:ext cx="7772400" cy="974725"/>
          </a:xfrm>
        </p:spPr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Traceroute and ICMP</a:t>
            </a:r>
          </a:p>
        </p:txBody>
      </p:sp>
      <p:sp>
        <p:nvSpPr>
          <p:cNvPr id="665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1175" y="1166813"/>
            <a:ext cx="3887788" cy="4648200"/>
          </a:xfrm>
        </p:spPr>
        <p:txBody>
          <a:bodyPr/>
          <a:lstStyle/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source sends series of UDP segments to dest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/>
              <a:t>first set has TTL =1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/>
              <a:t>second set has TTL=2, etc.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/>
              <a:t>unlikely port number</a:t>
            </a:r>
          </a:p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when </a:t>
            </a:r>
            <a:r>
              <a:rPr lang="en-US" sz="2400" i="1">
                <a:cs typeface="+mn-cs"/>
              </a:rPr>
              <a:t>n</a:t>
            </a:r>
            <a:r>
              <a:rPr lang="en-US" sz="2400">
                <a:cs typeface="+mn-cs"/>
              </a:rPr>
              <a:t>th set of datagrams  arrives to nth router: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/>
              <a:t>router discards datagrams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/>
              <a:t>and sends source ICMP messages (type 11, code 0)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/>
              <a:t>ICMP messages includes name of router &amp; IP address</a:t>
            </a:r>
          </a:p>
        </p:txBody>
      </p:sp>
      <p:sp>
        <p:nvSpPr>
          <p:cNvPr id="665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95850" y="1177925"/>
            <a:ext cx="3810000" cy="2005013"/>
          </a:xfrm>
        </p:spPr>
        <p:txBody>
          <a:bodyPr/>
          <a:lstStyle/>
          <a:p>
            <a:pPr>
              <a:buFont typeface="Wingdings" charset="0"/>
              <a:buChar char="v"/>
              <a:defRPr/>
            </a:pPr>
            <a:r>
              <a:rPr lang="en-US" sz="2400">
                <a:cs typeface="+mn-cs"/>
              </a:rPr>
              <a:t>when ICMP messages arrives, source records RTTs</a:t>
            </a:r>
          </a:p>
        </p:txBody>
      </p:sp>
      <p:sp>
        <p:nvSpPr>
          <p:cNvPr id="655365" name="Rectangle 5"/>
          <p:cNvSpPr>
            <a:spLocks noChangeArrowheads="1"/>
          </p:cNvSpPr>
          <p:nvPr/>
        </p:nvSpPr>
        <p:spPr bwMode="auto">
          <a:xfrm>
            <a:off x="4892675" y="2411413"/>
            <a:ext cx="3810000" cy="304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Font typeface="Wingdings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stopping criteria:</a:t>
            </a:r>
          </a:p>
          <a:p>
            <a:r>
              <a:rPr lang="en-US" altLang="en-US" sz="2400"/>
              <a:t>UDP segment eventually arrives at destination host</a:t>
            </a:r>
          </a:p>
          <a:p>
            <a:r>
              <a:rPr lang="en-US" altLang="en-US" sz="240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/>
              <a:t>port unreachable</a:t>
            </a:r>
            <a:r>
              <a:rPr lang="ja-JP" altLang="en-US" sz="2400"/>
              <a:t>”</a:t>
            </a:r>
            <a:r>
              <a:rPr lang="en-US" altLang="ja-JP" sz="2400"/>
              <a:t> message (type 3, code 3)</a:t>
            </a:r>
          </a:p>
          <a:p>
            <a:r>
              <a:rPr lang="en-US" altLang="en-US" sz="2400"/>
              <a:t>source stops</a:t>
            </a:r>
          </a:p>
        </p:txBody>
      </p:sp>
      <p:pic>
        <p:nvPicPr>
          <p:cNvPr id="351239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8112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1240" name="Line 38"/>
          <p:cNvSpPr>
            <a:spLocks noChangeShapeType="1"/>
          </p:cNvSpPr>
          <p:nvPr/>
        </p:nvSpPr>
        <p:spPr bwMode="auto">
          <a:xfrm>
            <a:off x="1285875" y="5886450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1" name="Line 105"/>
          <p:cNvSpPr>
            <a:spLocks noChangeShapeType="1"/>
          </p:cNvSpPr>
          <p:nvPr/>
        </p:nvSpPr>
        <p:spPr bwMode="auto">
          <a:xfrm flipV="1">
            <a:off x="2079625" y="5937250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2" name="Line 106"/>
          <p:cNvSpPr>
            <a:spLocks noChangeShapeType="1"/>
          </p:cNvSpPr>
          <p:nvPr/>
        </p:nvSpPr>
        <p:spPr bwMode="auto">
          <a:xfrm>
            <a:off x="3014663" y="5921375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3" name="Line 108"/>
          <p:cNvSpPr>
            <a:spLocks noChangeShapeType="1"/>
          </p:cNvSpPr>
          <p:nvPr/>
        </p:nvSpPr>
        <p:spPr bwMode="auto">
          <a:xfrm flipH="1">
            <a:off x="2776538" y="5653088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4" name="Line 113"/>
          <p:cNvSpPr>
            <a:spLocks noChangeShapeType="1"/>
          </p:cNvSpPr>
          <p:nvPr/>
        </p:nvSpPr>
        <p:spPr bwMode="auto">
          <a:xfrm flipH="1">
            <a:off x="3990975" y="5981700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5" name="Line 260"/>
          <p:cNvSpPr>
            <a:spLocks noChangeShapeType="1"/>
          </p:cNvSpPr>
          <p:nvPr/>
        </p:nvSpPr>
        <p:spPr bwMode="auto">
          <a:xfrm>
            <a:off x="5110163" y="5946775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6" name="Line 261"/>
          <p:cNvSpPr>
            <a:spLocks noChangeShapeType="1"/>
          </p:cNvSpPr>
          <p:nvPr/>
        </p:nvSpPr>
        <p:spPr bwMode="auto">
          <a:xfrm flipH="1">
            <a:off x="6048375" y="5892800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7" name="Line 291"/>
          <p:cNvSpPr>
            <a:spLocks noChangeShapeType="1"/>
          </p:cNvSpPr>
          <p:nvPr/>
        </p:nvSpPr>
        <p:spPr bwMode="auto">
          <a:xfrm>
            <a:off x="2744788" y="6053138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8" name="Line 292"/>
          <p:cNvSpPr>
            <a:spLocks noChangeShapeType="1"/>
          </p:cNvSpPr>
          <p:nvPr/>
        </p:nvSpPr>
        <p:spPr bwMode="auto">
          <a:xfrm>
            <a:off x="4668838" y="5640388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49" name="Line 294"/>
          <p:cNvSpPr>
            <a:spLocks noChangeShapeType="1"/>
          </p:cNvSpPr>
          <p:nvPr/>
        </p:nvSpPr>
        <p:spPr bwMode="auto">
          <a:xfrm flipH="1">
            <a:off x="3386138" y="6243638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250" name="Line 295"/>
          <p:cNvSpPr>
            <a:spLocks noChangeShapeType="1"/>
          </p:cNvSpPr>
          <p:nvPr/>
        </p:nvSpPr>
        <p:spPr bwMode="auto">
          <a:xfrm>
            <a:off x="3741738" y="5748338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387475" y="560546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001838" y="6165850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025775" y="558006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3 probes</a:t>
            </a:r>
          </a:p>
        </p:txBody>
      </p:sp>
      <p:grpSp>
        <p:nvGrpSpPr>
          <p:cNvPr id="351254" name="Group 21"/>
          <p:cNvGrpSpPr>
            <a:grpSpLocks/>
          </p:cNvGrpSpPr>
          <p:nvPr/>
        </p:nvGrpSpPr>
        <p:grpSpPr bwMode="auto">
          <a:xfrm>
            <a:off x="517525" y="5541963"/>
            <a:ext cx="820738" cy="688975"/>
            <a:chOff x="-44" y="1473"/>
            <a:chExt cx="981" cy="1105"/>
          </a:xfrm>
        </p:grpSpPr>
        <p:pic>
          <p:nvPicPr>
            <p:cNvPr id="351306" name="Picture 2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307" name="Freeform 2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51255" name="Group 24"/>
          <p:cNvGrpSpPr>
            <a:grpSpLocks/>
          </p:cNvGrpSpPr>
          <p:nvPr/>
        </p:nvGrpSpPr>
        <p:grpSpPr bwMode="auto">
          <a:xfrm flipH="1">
            <a:off x="6565900" y="5580063"/>
            <a:ext cx="754063" cy="669925"/>
            <a:chOff x="-44" y="1473"/>
            <a:chExt cx="981" cy="1105"/>
          </a:xfrm>
        </p:grpSpPr>
        <p:pic>
          <p:nvPicPr>
            <p:cNvPr id="351304" name="Picture 25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305" name="Freeform 2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51256" name="Group 27"/>
          <p:cNvGrpSpPr>
            <a:grpSpLocks/>
          </p:cNvGrpSpPr>
          <p:nvPr/>
        </p:nvGrpSpPr>
        <p:grpSpPr bwMode="auto">
          <a:xfrm>
            <a:off x="5513388" y="6080125"/>
            <a:ext cx="617537" cy="250825"/>
            <a:chOff x="2356" y="1300"/>
            <a:chExt cx="555" cy="194"/>
          </a:xfrm>
        </p:grpSpPr>
        <p:sp>
          <p:nvSpPr>
            <p:cNvPr id="35129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9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9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51299" name="Group 3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51302" name="Freeform 3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03" name="Freeform 3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1300" name="Line 34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01" name="Line 35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1257" name="Group 36"/>
          <p:cNvGrpSpPr>
            <a:grpSpLocks/>
          </p:cNvGrpSpPr>
          <p:nvPr/>
        </p:nvGrpSpPr>
        <p:grpSpPr bwMode="auto">
          <a:xfrm>
            <a:off x="4545013" y="5808663"/>
            <a:ext cx="617537" cy="250825"/>
            <a:chOff x="2356" y="1300"/>
            <a:chExt cx="555" cy="194"/>
          </a:xfrm>
        </p:grpSpPr>
        <p:sp>
          <p:nvSpPr>
            <p:cNvPr id="35128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8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9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51291" name="Group 4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51294" name="Freeform 4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95" name="Freeform 4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1292" name="Line 43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3" name="Line 44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1258" name="Group 45"/>
          <p:cNvGrpSpPr>
            <a:grpSpLocks/>
          </p:cNvGrpSpPr>
          <p:nvPr/>
        </p:nvGrpSpPr>
        <p:grpSpPr bwMode="auto">
          <a:xfrm>
            <a:off x="3394075" y="6018213"/>
            <a:ext cx="617538" cy="250825"/>
            <a:chOff x="2356" y="1300"/>
            <a:chExt cx="555" cy="194"/>
          </a:xfrm>
        </p:grpSpPr>
        <p:sp>
          <p:nvSpPr>
            <p:cNvPr id="35128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8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8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51283" name="Group 49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51286" name="Freeform 5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87" name="Freeform 5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1284" name="Line 52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5" name="Line 53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1259" name="Group 54"/>
          <p:cNvGrpSpPr>
            <a:grpSpLocks/>
          </p:cNvGrpSpPr>
          <p:nvPr/>
        </p:nvGrpSpPr>
        <p:grpSpPr bwMode="auto">
          <a:xfrm>
            <a:off x="2392363" y="5772150"/>
            <a:ext cx="617537" cy="250825"/>
            <a:chOff x="2356" y="1300"/>
            <a:chExt cx="555" cy="194"/>
          </a:xfrm>
        </p:grpSpPr>
        <p:sp>
          <p:nvSpPr>
            <p:cNvPr id="3512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51275" name="Group 5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51278" name="Freeform 5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79" name="Freeform 6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1276" name="Line 61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77" name="Line 6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1260" name="Group 63"/>
          <p:cNvGrpSpPr>
            <a:grpSpLocks/>
          </p:cNvGrpSpPr>
          <p:nvPr/>
        </p:nvGrpSpPr>
        <p:grpSpPr bwMode="auto">
          <a:xfrm>
            <a:off x="1517650" y="6038850"/>
            <a:ext cx="617538" cy="250825"/>
            <a:chOff x="2356" y="1300"/>
            <a:chExt cx="555" cy="194"/>
          </a:xfrm>
        </p:grpSpPr>
        <p:sp>
          <p:nvSpPr>
            <p:cNvPr id="35126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6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35126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351267" name="Group 6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351270" name="Freeform 6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71" name="Freeform 6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1268" name="Line 70"/>
            <p:cNvSpPr>
              <a:spLocks noChangeShapeType="1"/>
            </p:cNvSpPr>
            <p:nvPr/>
          </p:nvSpPr>
          <p:spPr bwMode="auto">
            <a:xfrm>
              <a:off x="2357" y="1361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69" name="Line 7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257300" y="5826125"/>
            <a:ext cx="2247900" cy="403225"/>
          </a:xfrm>
          <a:custGeom>
            <a:avLst/>
            <a:gdLst>
              <a:gd name="T0" fmla="*/ 2147483646 w 1416"/>
              <a:gd name="T1" fmla="*/ 2147483646 h 254"/>
              <a:gd name="T2" fmla="*/ 2147483646 w 1416"/>
              <a:gd name="T3" fmla="*/ 2147483646 h 254"/>
              <a:gd name="T4" fmla="*/ 2147483646 w 1416"/>
              <a:gd name="T5" fmla="*/ 2147483646 h 254"/>
              <a:gd name="T6" fmla="*/ 2147483646 w 1416"/>
              <a:gd name="T7" fmla="*/ 2147483646 h 254"/>
              <a:gd name="T8" fmla="*/ 2147483646 w 1416"/>
              <a:gd name="T9" fmla="*/ 2147483646 h 254"/>
              <a:gd name="T10" fmla="*/ 2147483646 w 1416"/>
              <a:gd name="T11" fmla="*/ 2147483646 h 254"/>
              <a:gd name="T12" fmla="*/ 0 w 1416"/>
              <a:gd name="T13" fmla="*/ 2147483646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289050" y="5862638"/>
            <a:ext cx="419100" cy="419100"/>
          </a:xfrm>
          <a:custGeom>
            <a:avLst/>
            <a:gdLst>
              <a:gd name="T0" fmla="*/ 2147483646 w 264"/>
              <a:gd name="T1" fmla="*/ 0 h 264"/>
              <a:gd name="T2" fmla="*/ 2147483646 w 264"/>
              <a:gd name="T3" fmla="*/ 2147483646 h 264"/>
              <a:gd name="T4" fmla="*/ 0 w 264"/>
              <a:gd name="T5" fmla="*/ 2147483646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282700" y="5776913"/>
            <a:ext cx="1346200" cy="474662"/>
          </a:xfrm>
          <a:custGeom>
            <a:avLst/>
            <a:gdLst>
              <a:gd name="T0" fmla="*/ 2147483646 w 848"/>
              <a:gd name="T1" fmla="*/ 2147483646 h 299"/>
              <a:gd name="T2" fmla="*/ 2147483646 w 848"/>
              <a:gd name="T3" fmla="*/ 2147483646 h 299"/>
              <a:gd name="T4" fmla="*/ 2147483646 w 848"/>
              <a:gd name="T5" fmla="*/ 2147483646 h 299"/>
              <a:gd name="T6" fmla="*/ 2147483646 w 848"/>
              <a:gd name="T7" fmla="*/ 2147483646 h 299"/>
              <a:gd name="T8" fmla="*/ 0 w 848"/>
              <a:gd name="T9" fmla="*/ 2147483646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55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365" grpId="0"/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7042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43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87143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871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96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44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871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94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45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871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92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46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871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90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47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871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88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48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871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86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49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871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84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0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871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82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1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8717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80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2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8717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78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3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8717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76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4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8717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74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5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8717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72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6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8716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70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7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8716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8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7158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8716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6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87159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7160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7161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7162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7163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7164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  <p:sp>
        <p:nvSpPr>
          <p:cNvPr id="87044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SzPct val="75000"/>
              <a:buFont typeface="Wingding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Option: </a:t>
            </a:r>
            <a:r>
              <a:rPr lang="en-US" altLang="en-US" sz="2400" i="1"/>
              <a:t>connect each access ISP to a global transit ISP? </a:t>
            </a:r>
            <a:r>
              <a:rPr lang="en-US" altLang="en-US" sz="2400" i="1">
                <a:solidFill>
                  <a:srgbClr val="C00000"/>
                </a:solidFill>
                <a:latin typeface="Arial" charset="0"/>
              </a:rPr>
              <a:t>Customer</a:t>
            </a:r>
            <a:r>
              <a:rPr lang="en-US" altLang="en-US" sz="2400" i="1">
                <a:latin typeface="Arial" charset="0"/>
              </a:rPr>
              <a:t> and </a:t>
            </a:r>
            <a:r>
              <a:rPr lang="en-US" altLang="en-US" sz="2400" i="1">
                <a:solidFill>
                  <a:srgbClr val="C00000"/>
                </a:solidFill>
                <a:latin typeface="Arial" charset="0"/>
              </a:rPr>
              <a:t>provider </a:t>
            </a:r>
            <a:r>
              <a:rPr lang="en-US" altLang="en-US" sz="2400" i="1">
                <a:latin typeface="Arial" charset="0"/>
              </a:rPr>
              <a:t>ISPs have economic agreement.</a:t>
            </a:r>
            <a:endParaRPr lang="en-US" altLang="en-US" sz="2400"/>
          </a:p>
        </p:txBody>
      </p:sp>
      <p:sp>
        <p:nvSpPr>
          <p:cNvPr id="87045" name="Oval 3"/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grpSp>
        <p:nvGrpSpPr>
          <p:cNvPr id="87046" name="Group 133"/>
          <p:cNvGrpSpPr>
            <a:grpSpLocks/>
          </p:cNvGrpSpPr>
          <p:nvPr/>
        </p:nvGrpSpPr>
        <p:grpSpPr bwMode="auto">
          <a:xfrm>
            <a:off x="3138488" y="4392613"/>
            <a:ext cx="617537" cy="250825"/>
            <a:chOff x="2356" y="1300"/>
            <a:chExt cx="555" cy="194"/>
          </a:xfrm>
        </p:grpSpPr>
        <p:sp>
          <p:nvSpPr>
            <p:cNvPr id="8713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3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3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138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141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2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39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0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47" name="Group 133"/>
          <p:cNvGrpSpPr>
            <a:grpSpLocks/>
          </p:cNvGrpSpPr>
          <p:nvPr/>
        </p:nvGrpSpPr>
        <p:grpSpPr bwMode="auto">
          <a:xfrm>
            <a:off x="4132263" y="3706813"/>
            <a:ext cx="617537" cy="250825"/>
            <a:chOff x="2356" y="1300"/>
            <a:chExt cx="555" cy="194"/>
          </a:xfrm>
        </p:grpSpPr>
        <p:sp>
          <p:nvSpPr>
            <p:cNvPr id="8712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2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2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130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133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4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31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2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48" name="Group 133"/>
          <p:cNvGrpSpPr>
            <a:grpSpLocks/>
          </p:cNvGrpSpPr>
          <p:nvPr/>
        </p:nvGrpSpPr>
        <p:grpSpPr bwMode="auto">
          <a:xfrm>
            <a:off x="4706938" y="4013200"/>
            <a:ext cx="617537" cy="250825"/>
            <a:chOff x="2356" y="1300"/>
            <a:chExt cx="555" cy="194"/>
          </a:xfrm>
        </p:grpSpPr>
        <p:sp>
          <p:nvSpPr>
            <p:cNvPr id="87119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20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21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122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125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6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23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4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49" name="Group 133"/>
          <p:cNvGrpSpPr>
            <a:grpSpLocks/>
          </p:cNvGrpSpPr>
          <p:nvPr/>
        </p:nvGrpSpPr>
        <p:grpSpPr bwMode="auto">
          <a:xfrm>
            <a:off x="5245100" y="3538538"/>
            <a:ext cx="617538" cy="250825"/>
            <a:chOff x="2356" y="1300"/>
            <a:chExt cx="555" cy="194"/>
          </a:xfrm>
        </p:grpSpPr>
        <p:sp>
          <p:nvSpPr>
            <p:cNvPr id="87111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12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13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114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117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8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15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6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50" name="Group 133"/>
          <p:cNvGrpSpPr>
            <a:grpSpLocks/>
          </p:cNvGrpSpPr>
          <p:nvPr/>
        </p:nvGrpSpPr>
        <p:grpSpPr bwMode="auto">
          <a:xfrm>
            <a:off x="3813175" y="4121150"/>
            <a:ext cx="617538" cy="250825"/>
            <a:chOff x="2356" y="1300"/>
            <a:chExt cx="555" cy="194"/>
          </a:xfrm>
        </p:grpSpPr>
        <p:sp>
          <p:nvSpPr>
            <p:cNvPr id="8710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0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10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106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109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0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07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8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51" name="Group 133"/>
          <p:cNvGrpSpPr>
            <a:grpSpLocks/>
          </p:cNvGrpSpPr>
          <p:nvPr/>
        </p:nvGrpSpPr>
        <p:grpSpPr bwMode="auto">
          <a:xfrm>
            <a:off x="4368800" y="4610100"/>
            <a:ext cx="617538" cy="250825"/>
            <a:chOff x="2356" y="1300"/>
            <a:chExt cx="555" cy="194"/>
          </a:xfrm>
        </p:grpSpPr>
        <p:sp>
          <p:nvSpPr>
            <p:cNvPr id="8709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09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09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098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101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2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099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0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52" name="Group 133"/>
          <p:cNvGrpSpPr>
            <a:grpSpLocks/>
          </p:cNvGrpSpPr>
          <p:nvPr/>
        </p:nvGrpSpPr>
        <p:grpSpPr bwMode="auto">
          <a:xfrm>
            <a:off x="5389563" y="4411663"/>
            <a:ext cx="617537" cy="250825"/>
            <a:chOff x="2356" y="1300"/>
            <a:chExt cx="555" cy="194"/>
          </a:xfrm>
        </p:grpSpPr>
        <p:sp>
          <p:nvSpPr>
            <p:cNvPr id="87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090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093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4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091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2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053" name="Group 133"/>
          <p:cNvGrpSpPr>
            <a:grpSpLocks/>
          </p:cNvGrpSpPr>
          <p:nvPr/>
        </p:nvGrpSpPr>
        <p:grpSpPr bwMode="auto">
          <a:xfrm>
            <a:off x="3502025" y="3351213"/>
            <a:ext cx="617538" cy="250825"/>
            <a:chOff x="2356" y="1300"/>
            <a:chExt cx="555" cy="194"/>
          </a:xfrm>
        </p:grpSpPr>
        <p:sp>
          <p:nvSpPr>
            <p:cNvPr id="87079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080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87081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grpSp>
          <p:nvGrpSpPr>
            <p:cNvPr id="87082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87085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6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083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4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87054" name="Straight Connector 10"/>
          <p:cNvCxnSpPr>
            <a:cxnSpLocks noChangeShapeType="1"/>
            <a:stCxn id="87084" idx="0"/>
            <a:endCxn id="87115" idx="0"/>
          </p:cNvCxnSpPr>
          <p:nvPr/>
        </p:nvCxnSpPr>
        <p:spPr bwMode="auto">
          <a:xfrm>
            <a:off x="4114800" y="3432175"/>
            <a:ext cx="1131888" cy="1857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5" name="Straight Connector 297"/>
          <p:cNvCxnSpPr>
            <a:cxnSpLocks noChangeShapeType="1"/>
            <a:endCxn id="87121" idx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6" name="Straight Connector 298"/>
          <p:cNvCxnSpPr>
            <a:cxnSpLocks noChangeShapeType="1"/>
            <a:endCxn id="87123" idx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7" name="Straight Connector 299"/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300"/>
          <p:cNvCxnSpPr>
            <a:cxnSpLocks noChangeShapeType="1"/>
          </p:cNvCxnSpPr>
          <p:nvPr/>
        </p:nvCxnSpPr>
        <p:spPr bwMode="auto">
          <a:xfrm flipV="1">
            <a:off x="3738563" y="4367213"/>
            <a:ext cx="222250" cy="1476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301"/>
          <p:cNvCxnSpPr>
            <a:cxnSpLocks noChangeShapeType="1"/>
            <a:stCxn id="87097" idx="0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302"/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3"/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4"/>
          <p:cNvCxnSpPr>
            <a:cxnSpLocks noChangeShapeType="1"/>
            <a:endCxn id="87079" idx="4"/>
          </p:cNvCxnSpPr>
          <p:nvPr/>
        </p:nvCxnSpPr>
        <p:spPr bwMode="auto">
          <a:xfrm flipH="1" flipV="1">
            <a:off x="3810000" y="3602038"/>
            <a:ext cx="476250" cy="117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22"/>
          <p:cNvCxnSpPr>
            <a:cxnSpLocks noChangeShapeType="1"/>
            <a:endCxn id="87081" idx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5"/>
          <p:cNvCxnSpPr>
            <a:cxnSpLocks noChangeShapeType="1"/>
            <a:endCxn id="87083" idx="0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6"/>
          <p:cNvCxnSpPr>
            <a:cxnSpLocks noChangeShapeType="1"/>
            <a:endCxn id="87083" idx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6" name="Straight Connector 307"/>
          <p:cNvCxnSpPr>
            <a:cxnSpLocks noChangeShapeType="1"/>
            <a:endCxn id="87139" idx="0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7" name="Straight Connector 308"/>
          <p:cNvCxnSpPr>
            <a:cxnSpLocks noChangeShapeType="1"/>
            <a:endCxn id="87135" idx="2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8" name="Straight Connector 309"/>
          <p:cNvCxnSpPr>
            <a:cxnSpLocks noChangeShapeType="1"/>
            <a:endCxn id="87135" idx="3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9" name="Straight Connector 310"/>
          <p:cNvCxnSpPr>
            <a:cxnSpLocks noChangeShapeType="1"/>
            <a:stCxn id="87166" idx="0"/>
            <a:endCxn id="87135" idx="4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0" name="Straight Connector 311"/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1" name="Straight Connector 312"/>
          <p:cNvCxnSpPr>
            <a:cxnSpLocks noChangeShapeType="1"/>
            <a:stCxn id="87169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2" name="Straight Connector 313"/>
          <p:cNvCxnSpPr>
            <a:cxnSpLocks noChangeShapeType="1"/>
          </p:cNvCxnSpPr>
          <p:nvPr/>
        </p:nvCxnSpPr>
        <p:spPr bwMode="auto">
          <a:xfrm flipH="1" flipV="1">
            <a:off x="5832475" y="4648200"/>
            <a:ext cx="1722438" cy="1020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314"/>
          <p:cNvCxnSpPr>
            <a:cxnSpLocks noChangeShapeType="1"/>
            <a:endCxn id="87092" idx="1"/>
          </p:cNvCxnSpPr>
          <p:nvPr/>
        </p:nvCxnSpPr>
        <p:spPr bwMode="auto">
          <a:xfrm flipH="1" flipV="1">
            <a:off x="6002338" y="4600575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315"/>
          <p:cNvCxnSpPr>
            <a:cxnSpLocks noChangeShapeType="1"/>
            <a:endCxn id="87092" idx="0"/>
          </p:cNvCxnSpPr>
          <p:nvPr/>
        </p:nvCxnSpPr>
        <p:spPr bwMode="auto">
          <a:xfrm flipH="1">
            <a:off x="6002338" y="4295775"/>
            <a:ext cx="2017712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316"/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17"/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18"/>
          <p:cNvCxnSpPr>
            <a:cxnSpLocks noChangeShapeType="1"/>
            <a:stCxn id="87177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78" name="TextBox 39958"/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 i="1">
                <a:latin typeface="Arial" charset="0"/>
              </a:rPr>
              <a:t>global</a:t>
            </a:r>
            <a:br>
              <a:rPr lang="en-US" altLang="en-US" sz="2400" i="1">
                <a:latin typeface="Arial" charset="0"/>
              </a:rPr>
            </a:br>
            <a:r>
              <a:rPr lang="en-US" altLang="en-US" sz="2400" i="1">
                <a:latin typeface="Arial" charset="0"/>
              </a:rPr>
              <a:t>ISP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9090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091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893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894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894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894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894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894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894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894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893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893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893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893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893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893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893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893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893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893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893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93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93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93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93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893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  <p:sp>
        <p:nvSpPr>
          <p:cNvPr id="89092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SzPct val="75000"/>
              <a:buFont typeface="Wingdings" charset="2"/>
              <a:buNone/>
            </a:pPr>
            <a:r>
              <a:rPr lang="en-US" altLang="en-US" sz="2400"/>
              <a:t>But if one global ISP is viable business, there will be competitors ….</a:t>
            </a:r>
          </a:p>
        </p:txBody>
      </p:sp>
      <p:grpSp>
        <p:nvGrpSpPr>
          <p:cNvPr id="89093" name="Group 8"/>
          <p:cNvGrpSpPr>
            <a:grpSpLocks/>
          </p:cNvGrpSpPr>
          <p:nvPr/>
        </p:nvGrpSpPr>
        <p:grpSpPr bwMode="auto">
          <a:xfrm>
            <a:off x="4546600" y="3746500"/>
            <a:ext cx="3225800" cy="1117600"/>
            <a:chOff x="7848600" y="2044700"/>
            <a:chExt cx="3200399" cy="1371600"/>
          </a:xfrm>
        </p:grpSpPr>
        <p:sp>
          <p:nvSpPr>
            <p:cNvPr id="89278" name="Oval 3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89279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8935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5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5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5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5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6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57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58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89280" name="Straight Connector 10"/>
            <p:cNvCxnSpPr>
              <a:cxnSpLocks noChangeShapeType="1"/>
              <a:stCxn id="89358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1" name="Straight Connector 297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2" name="Straight Connector 298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3" name="Straight Connector 299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4" name="Straight Connector 300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5" name="Straight Connector 301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6" name="Straight Connector 302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7" name="Straight Connector 303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88" name="Straight Connector 304"/>
            <p:cNvCxnSpPr>
              <a:cxnSpLocks noChangeShapeType="1"/>
              <a:endCxn id="89353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289" name="TextBox 39958"/>
            <p:cNvSpPr txBox="1">
              <a:spLocks noChangeArrowheads="1"/>
            </p:cNvSpPr>
            <p:nvPr/>
          </p:nvSpPr>
          <p:spPr bwMode="auto">
            <a:xfrm>
              <a:off x="7958081" y="2471291"/>
              <a:ext cx="886407" cy="491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B</a:t>
              </a:r>
            </a:p>
          </p:txBody>
        </p:sp>
        <p:grpSp>
          <p:nvGrpSpPr>
            <p:cNvPr id="89290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8934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4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4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4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5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5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49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50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91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8933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3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3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4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4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4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41" name="Line 140"/>
              <p:cNvSpPr>
                <a:spLocks noChangeShapeType="1"/>
              </p:cNvSpPr>
              <p:nvPr/>
            </p:nvSpPr>
            <p:spPr bwMode="auto">
              <a:xfrm>
                <a:off x="2358" y="1356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42" name="Line 141"/>
              <p:cNvSpPr>
                <a:spLocks noChangeShapeType="1"/>
              </p:cNvSpPr>
              <p:nvPr/>
            </p:nvSpPr>
            <p:spPr bwMode="auto">
              <a:xfrm>
                <a:off x="2908" y="1358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92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8932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3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3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3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3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3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33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34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93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8932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2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2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2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2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2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25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26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94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8931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1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1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1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1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2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17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1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95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8930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0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30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0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1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1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09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10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96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8929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9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9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30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30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0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30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02" name="Line 141"/>
              <p:cNvSpPr>
                <a:spLocks noChangeShapeType="1"/>
              </p:cNvSpPr>
              <p:nvPr/>
            </p:nvSpPr>
            <p:spPr bwMode="auto">
              <a:xfrm>
                <a:off x="2910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9094" name="Group 331"/>
          <p:cNvGrpSpPr>
            <a:grpSpLocks/>
          </p:cNvGrpSpPr>
          <p:nvPr/>
        </p:nvGrpSpPr>
        <p:grpSpPr bwMode="auto">
          <a:xfrm>
            <a:off x="1803400" y="2755900"/>
            <a:ext cx="3467100" cy="1193800"/>
            <a:chOff x="7848600" y="2044700"/>
            <a:chExt cx="3200399" cy="1371600"/>
          </a:xfrm>
        </p:grpSpPr>
        <p:sp>
          <p:nvSpPr>
            <p:cNvPr id="89195" name="Oval 332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89196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8927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7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7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7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7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7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74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75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89197" name="Straight Connector 334"/>
            <p:cNvCxnSpPr>
              <a:cxnSpLocks noChangeShapeType="1"/>
              <a:stCxn id="89275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98" name="Straight Connector 335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99" name="Straight Connector 336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00" name="Straight Connector 337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01" name="Straight Connector 338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02" name="Straight Connector 339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03" name="Straight Connector 340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04" name="Straight Connector 341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205" name="Straight Connector 342"/>
            <p:cNvCxnSpPr>
              <a:cxnSpLocks noChangeShapeType="1"/>
              <a:endCxn id="89270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206" name="TextBox 343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44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A</a:t>
              </a:r>
            </a:p>
          </p:txBody>
        </p:sp>
        <p:grpSp>
          <p:nvGrpSpPr>
            <p:cNvPr id="89207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8926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6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6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6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6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6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6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67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08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8925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5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5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5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6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6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58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59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09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8924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4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4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4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5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5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50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51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10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8923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3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4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4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4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4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42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43" name="Line 141"/>
              <p:cNvSpPr>
                <a:spLocks noChangeShapeType="1"/>
              </p:cNvSpPr>
              <p:nvPr/>
            </p:nvSpPr>
            <p:spPr bwMode="auto">
              <a:xfrm>
                <a:off x="2906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11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8923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3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3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3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3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3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34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35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12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8922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2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2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2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2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2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26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27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213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8921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1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21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21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22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2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21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7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19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9095" name="Group 416"/>
          <p:cNvGrpSpPr>
            <a:grpSpLocks/>
          </p:cNvGrpSpPr>
          <p:nvPr/>
        </p:nvGrpSpPr>
        <p:grpSpPr bwMode="auto">
          <a:xfrm>
            <a:off x="1498600" y="4165600"/>
            <a:ext cx="3086100" cy="1168400"/>
            <a:chOff x="7848600" y="2044700"/>
            <a:chExt cx="3200399" cy="1371600"/>
          </a:xfrm>
        </p:grpSpPr>
        <p:sp>
          <p:nvSpPr>
            <p:cNvPr id="89112" name="Oval 417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89113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89187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8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8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9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9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9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91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92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89114" name="Straight Connector 419"/>
            <p:cNvCxnSpPr>
              <a:cxnSpLocks noChangeShapeType="1"/>
              <a:stCxn id="89192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15" name="Straight Connector 420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16" name="Straight Connector 421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17" name="Straight Connector 422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18" name="Straight Connector 423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19" name="Straight Connector 424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20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21" name="Straight Connector 426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122" name="Straight Connector 427"/>
            <p:cNvCxnSpPr>
              <a:cxnSpLocks noChangeShapeType="1"/>
              <a:endCxn id="89187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123" name="TextBox 428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6536" cy="46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C</a:t>
              </a:r>
            </a:p>
          </p:txBody>
        </p:sp>
        <p:grpSp>
          <p:nvGrpSpPr>
            <p:cNvPr id="89124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8917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8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8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8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8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8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83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84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25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8917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7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7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7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7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7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75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6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26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8916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6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6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6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6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7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67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6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27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891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5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6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6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59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60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28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891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5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5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5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5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52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29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891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4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4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4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43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44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30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8913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3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8913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8913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8913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3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35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36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89096" name="Straight Connector 12"/>
          <p:cNvCxnSpPr>
            <a:cxnSpLocks noChangeShapeType="1"/>
            <a:endCxn id="89272" idx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097" name="Straight Connector 500"/>
          <p:cNvCxnSpPr>
            <a:cxnSpLocks noChangeShapeType="1"/>
            <a:endCxn id="89274" idx="1"/>
          </p:cNvCxnSpPr>
          <p:nvPr/>
        </p:nvCxnSpPr>
        <p:spPr bwMode="auto">
          <a:xfrm>
            <a:off x="1638300" y="2849563"/>
            <a:ext cx="900113" cy="12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098" name="Straight Connector 501"/>
          <p:cNvCxnSpPr>
            <a:cxnSpLocks noChangeShapeType="1"/>
            <a:endCxn id="89270" idx="2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099" name="Straight Connector 502"/>
          <p:cNvCxnSpPr>
            <a:cxnSpLocks noChangeShapeType="1"/>
            <a:endCxn id="89240" idx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0" name="Straight Connector 503"/>
          <p:cNvCxnSpPr>
            <a:cxnSpLocks noChangeShapeType="1"/>
            <a:endCxn id="89240" idx="0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1" name="Straight Connector 504"/>
          <p:cNvCxnSpPr>
            <a:cxnSpLocks noChangeShapeType="1"/>
            <a:endCxn id="89323" idx="0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2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3" name="Straight Connector 506"/>
          <p:cNvCxnSpPr>
            <a:cxnSpLocks noChangeShapeType="1"/>
            <a:stCxn id="89389" idx="4"/>
            <a:endCxn id="89318" idx="0"/>
          </p:cNvCxnSpPr>
          <p:nvPr/>
        </p:nvCxnSpPr>
        <p:spPr bwMode="auto">
          <a:xfrm flipH="1">
            <a:off x="7483475" y="422910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4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5" name="Straight Connector 508"/>
          <p:cNvCxnSpPr>
            <a:cxnSpLocks noChangeShapeType="1"/>
            <a:endCxn id="89305" idx="5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6" name="Straight Connector 509"/>
          <p:cNvCxnSpPr>
            <a:cxnSpLocks noChangeShapeType="1"/>
            <a:stCxn id="89387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7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8" name="Straight Connector 511"/>
          <p:cNvCxnSpPr>
            <a:cxnSpLocks noChangeShapeType="1"/>
            <a:stCxn id="89384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09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10" name="Straight Connector 513"/>
          <p:cNvCxnSpPr>
            <a:cxnSpLocks noChangeShapeType="1"/>
            <a:endCxn id="89135" idx="0"/>
          </p:cNvCxnSpPr>
          <p:nvPr/>
        </p:nvCxnSpPr>
        <p:spPr bwMode="auto">
          <a:xfrm flipV="1">
            <a:off x="1362075" y="5045075"/>
            <a:ext cx="706438" cy="44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9111" name="Straight Connector 514"/>
          <p:cNvCxnSpPr>
            <a:cxnSpLocks noChangeShapeType="1"/>
            <a:endCxn id="89191" idx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91138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39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91432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9148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5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3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91482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3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4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9148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1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5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91478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9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6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91476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7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7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9147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5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8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91472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3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39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9147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1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0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91468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9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1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91466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7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2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9146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5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3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91462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3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4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9146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1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5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91458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9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6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91456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7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1447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9145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5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91448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1449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1450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1451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1452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1453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  <p:sp>
        <p:nvSpPr>
          <p:cNvPr id="91140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SzPct val="75000"/>
              <a:buFont typeface="Wingdings" charset="2"/>
              <a:buNone/>
            </a:pPr>
            <a:r>
              <a:rPr lang="en-US" altLang="en-US" sz="2400"/>
              <a:t>But if one global ISP is viable business, there will be competitors ….  which must be interconnected</a:t>
            </a:r>
          </a:p>
        </p:txBody>
      </p:sp>
      <p:grpSp>
        <p:nvGrpSpPr>
          <p:cNvPr id="91141" name="Group 8"/>
          <p:cNvGrpSpPr>
            <a:grpSpLocks/>
          </p:cNvGrpSpPr>
          <p:nvPr/>
        </p:nvGrpSpPr>
        <p:grpSpPr bwMode="auto">
          <a:xfrm>
            <a:off x="4546600" y="3746500"/>
            <a:ext cx="3225800" cy="1117600"/>
            <a:chOff x="7848600" y="2044700"/>
            <a:chExt cx="3200399" cy="1371600"/>
          </a:xfrm>
        </p:grpSpPr>
        <p:sp>
          <p:nvSpPr>
            <p:cNvPr id="91349" name="Oval 3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1350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142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2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2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42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43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3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428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29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1351" name="Straight Connector 10"/>
            <p:cNvCxnSpPr>
              <a:cxnSpLocks noChangeShapeType="1"/>
              <a:stCxn id="91429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2" name="Straight Connector 297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3" name="Straight Connector 298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4" name="Straight Connector 299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5" name="Straight Connector 300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6" name="Straight Connector 301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7" name="Straight Connector 302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8" name="Straight Connector 303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359" name="Straight Connector 304"/>
            <p:cNvCxnSpPr>
              <a:cxnSpLocks noChangeShapeType="1"/>
              <a:endCxn id="91424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360" name="TextBox 39958"/>
            <p:cNvSpPr txBox="1">
              <a:spLocks noChangeArrowheads="1"/>
            </p:cNvSpPr>
            <p:nvPr/>
          </p:nvSpPr>
          <p:spPr bwMode="auto">
            <a:xfrm>
              <a:off x="7958081" y="2471291"/>
              <a:ext cx="886407" cy="491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B</a:t>
              </a:r>
            </a:p>
          </p:txBody>
        </p:sp>
        <p:grpSp>
          <p:nvGrpSpPr>
            <p:cNvPr id="91361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14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41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42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2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420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2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2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14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41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41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1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412" name="Line 140"/>
              <p:cNvSpPr>
                <a:spLocks noChangeShapeType="1"/>
              </p:cNvSpPr>
              <p:nvPr/>
            </p:nvSpPr>
            <p:spPr bwMode="auto">
              <a:xfrm>
                <a:off x="2358" y="1356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13" name="Line 141"/>
              <p:cNvSpPr>
                <a:spLocks noChangeShapeType="1"/>
              </p:cNvSpPr>
              <p:nvPr/>
            </p:nvSpPr>
            <p:spPr bwMode="auto">
              <a:xfrm>
                <a:off x="2908" y="1358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3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14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4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40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40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0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404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05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4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139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9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9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9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9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9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96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97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5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138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8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8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8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9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9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88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8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6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137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7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7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7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8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8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80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81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7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136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6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7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7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7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7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72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73" name="Line 141"/>
              <p:cNvSpPr>
                <a:spLocks noChangeShapeType="1"/>
              </p:cNvSpPr>
              <p:nvPr/>
            </p:nvSpPr>
            <p:spPr bwMode="auto">
              <a:xfrm>
                <a:off x="2910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1142" name="Group 331"/>
          <p:cNvGrpSpPr>
            <a:grpSpLocks/>
          </p:cNvGrpSpPr>
          <p:nvPr/>
        </p:nvGrpSpPr>
        <p:grpSpPr bwMode="auto">
          <a:xfrm>
            <a:off x="1803400" y="2755900"/>
            <a:ext cx="3467100" cy="1193800"/>
            <a:chOff x="7848600" y="2044700"/>
            <a:chExt cx="3200399" cy="1371600"/>
          </a:xfrm>
        </p:grpSpPr>
        <p:sp>
          <p:nvSpPr>
            <p:cNvPr id="91266" name="Oval 332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1267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134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4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4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4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4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4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45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6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1268" name="Straight Connector 334"/>
            <p:cNvCxnSpPr>
              <a:cxnSpLocks noChangeShapeType="1"/>
              <a:stCxn id="91346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69" name="Straight Connector 335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0" name="Straight Connector 336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1" name="Straight Connector 337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2" name="Straight Connector 338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3" name="Straight Connector 339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4" name="Straight Connector 340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5" name="Straight Connector 341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276" name="Straight Connector 342"/>
            <p:cNvCxnSpPr>
              <a:cxnSpLocks noChangeShapeType="1"/>
              <a:endCxn id="91341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277" name="TextBox 343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44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A</a:t>
              </a:r>
            </a:p>
          </p:txBody>
        </p:sp>
        <p:grpSp>
          <p:nvGrpSpPr>
            <p:cNvPr id="91278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133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3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3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3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3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4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37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8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79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132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2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2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2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3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3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29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0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80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131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1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1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2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2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2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2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2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81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130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1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1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1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1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1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13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4" name="Line 141"/>
              <p:cNvSpPr>
                <a:spLocks noChangeShapeType="1"/>
              </p:cNvSpPr>
              <p:nvPr/>
            </p:nvSpPr>
            <p:spPr bwMode="auto">
              <a:xfrm>
                <a:off x="2906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82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130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0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30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30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30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0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305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6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83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129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9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9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9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9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0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97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8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84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128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8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8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8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9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9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89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7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0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1143" name="Group 416"/>
          <p:cNvGrpSpPr>
            <a:grpSpLocks/>
          </p:cNvGrpSpPr>
          <p:nvPr/>
        </p:nvGrpSpPr>
        <p:grpSpPr bwMode="auto">
          <a:xfrm>
            <a:off x="1498600" y="4165600"/>
            <a:ext cx="3086100" cy="1168400"/>
            <a:chOff x="7848600" y="2044700"/>
            <a:chExt cx="3200399" cy="1371600"/>
          </a:xfrm>
        </p:grpSpPr>
        <p:sp>
          <p:nvSpPr>
            <p:cNvPr id="91183" name="Oval 417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1184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1258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5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6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6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6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6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62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3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1185" name="Straight Connector 419"/>
            <p:cNvCxnSpPr>
              <a:cxnSpLocks noChangeShapeType="1"/>
              <a:stCxn id="91263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86" name="Straight Connector 420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87" name="Straight Connector 421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88" name="Straight Connector 422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89" name="Straight Connector 423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90" name="Straight Connector 424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91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92" name="Straight Connector 426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93" name="Straight Connector 427"/>
            <p:cNvCxnSpPr>
              <a:cxnSpLocks noChangeShapeType="1"/>
              <a:endCxn id="91258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94" name="TextBox 428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6536" cy="46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C</a:t>
              </a:r>
            </a:p>
          </p:txBody>
        </p:sp>
        <p:grpSp>
          <p:nvGrpSpPr>
            <p:cNvPr id="91195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125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5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5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5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5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5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54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5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96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124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4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4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4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4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4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46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7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97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123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3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3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3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4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4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3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98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122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2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2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2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3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3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30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99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121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1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2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2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2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22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3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00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121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1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1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1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1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1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01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120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0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120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120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120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0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0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91144" name="Straight Connector 12"/>
          <p:cNvCxnSpPr>
            <a:cxnSpLocks noChangeShapeType="1"/>
            <a:endCxn id="91343" idx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5" name="Straight Connector 500"/>
          <p:cNvCxnSpPr>
            <a:cxnSpLocks noChangeShapeType="1"/>
            <a:endCxn id="91345" idx="1"/>
          </p:cNvCxnSpPr>
          <p:nvPr/>
        </p:nvCxnSpPr>
        <p:spPr bwMode="auto">
          <a:xfrm>
            <a:off x="1638300" y="2849563"/>
            <a:ext cx="900113" cy="127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6" name="Straight Connector 501"/>
          <p:cNvCxnSpPr>
            <a:cxnSpLocks noChangeShapeType="1"/>
            <a:endCxn id="91341" idx="2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7" name="Straight Connector 502"/>
          <p:cNvCxnSpPr>
            <a:cxnSpLocks noChangeShapeType="1"/>
            <a:endCxn id="91311" idx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8" name="Straight Connector 503"/>
          <p:cNvCxnSpPr>
            <a:cxnSpLocks noChangeShapeType="1"/>
            <a:endCxn id="91311" idx="0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9" name="Straight Connector 504"/>
          <p:cNvCxnSpPr>
            <a:cxnSpLocks noChangeShapeType="1"/>
            <a:endCxn id="91394" idx="0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0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1" name="Straight Connector 506"/>
          <p:cNvCxnSpPr>
            <a:cxnSpLocks noChangeShapeType="1"/>
            <a:stCxn id="91460" idx="4"/>
            <a:endCxn id="91389" idx="0"/>
          </p:cNvCxnSpPr>
          <p:nvPr/>
        </p:nvCxnSpPr>
        <p:spPr bwMode="auto">
          <a:xfrm flipH="1">
            <a:off x="7483475" y="422910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2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3" name="Straight Connector 508"/>
          <p:cNvCxnSpPr>
            <a:cxnSpLocks noChangeShapeType="1"/>
            <a:endCxn id="91376" idx="5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4" name="Straight Connector 509"/>
          <p:cNvCxnSpPr>
            <a:cxnSpLocks noChangeShapeType="1"/>
            <a:stCxn id="91458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5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6" name="Straight Connector 511"/>
          <p:cNvCxnSpPr>
            <a:cxnSpLocks noChangeShapeType="1"/>
            <a:stCxn id="91455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7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8" name="Straight Connector 513"/>
          <p:cNvCxnSpPr>
            <a:cxnSpLocks noChangeShapeType="1"/>
            <a:endCxn id="91206" idx="0"/>
          </p:cNvCxnSpPr>
          <p:nvPr/>
        </p:nvCxnSpPr>
        <p:spPr bwMode="auto">
          <a:xfrm flipV="1">
            <a:off x="1362075" y="5045075"/>
            <a:ext cx="706438" cy="44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59" name="Straight Connector 514"/>
          <p:cNvCxnSpPr>
            <a:cxnSpLocks noChangeShapeType="1"/>
            <a:endCxn id="91262" idx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5217" name="Group 20"/>
          <p:cNvGrpSpPr>
            <a:grpSpLocks/>
          </p:cNvGrpSpPr>
          <p:nvPr/>
        </p:nvGrpSpPr>
        <p:grpSpPr bwMode="auto">
          <a:xfrm>
            <a:off x="4713288" y="2871788"/>
            <a:ext cx="2117725" cy="1082675"/>
            <a:chOff x="4712800" y="2871032"/>
            <a:chExt cx="2117908" cy="1082781"/>
          </a:xfrm>
        </p:grpSpPr>
        <p:grpSp>
          <p:nvGrpSpPr>
            <p:cNvPr id="91178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91181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91182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600">
                    <a:solidFill>
                      <a:schemeClr val="bg1"/>
                    </a:solidFill>
                    <a:latin typeface="Arial" charset="0"/>
                  </a:rPr>
                  <a:t>IXP</a:t>
                </a:r>
              </a:p>
            </p:txBody>
          </p:sp>
        </p:grpSp>
        <p:cxnSp>
          <p:nvCxnSpPr>
            <p:cNvPr id="91179" name="Straight Connector 18"/>
            <p:cNvCxnSpPr>
              <a:cxnSpLocks noChangeShapeType="1"/>
            </p:cNvCxnSpPr>
            <p:nvPr/>
          </p:nvCxnSpPr>
          <p:spPr bwMode="auto">
            <a:xfrm>
              <a:off x="4712800" y="3050554"/>
              <a:ext cx="964390" cy="2689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80" name="Straight Connector 516"/>
            <p:cNvCxnSpPr>
              <a:cxnSpLocks noChangeShapeType="1"/>
            </p:cNvCxnSpPr>
            <p:nvPr/>
          </p:nvCxnSpPr>
          <p:spPr bwMode="auto">
            <a:xfrm>
              <a:off x="6139092" y="3168890"/>
              <a:ext cx="691616" cy="784923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5233" name="Group 39937"/>
          <p:cNvGrpSpPr>
            <a:grpSpLocks/>
          </p:cNvGrpSpPr>
          <p:nvPr/>
        </p:nvGrpSpPr>
        <p:grpSpPr bwMode="auto">
          <a:xfrm>
            <a:off x="3692525" y="3789363"/>
            <a:ext cx="1538288" cy="585787"/>
            <a:chOff x="3692946" y="3789212"/>
            <a:chExt cx="1537885" cy="585306"/>
          </a:xfrm>
        </p:grpSpPr>
        <p:cxnSp>
          <p:nvCxnSpPr>
            <p:cNvPr id="91172" name="Straight Connector 515"/>
            <p:cNvCxnSpPr>
              <a:cxnSpLocks noChangeShapeType="1"/>
              <a:stCxn id="91228" idx="0"/>
            </p:cNvCxnSpPr>
            <p:nvPr/>
          </p:nvCxnSpPr>
          <p:spPr bwMode="auto">
            <a:xfrm flipV="1">
              <a:off x="3833272" y="4233204"/>
              <a:ext cx="190444" cy="141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1173" name="Group 518"/>
            <p:cNvGrpSpPr>
              <a:grpSpLocks/>
            </p:cNvGrpSpPr>
            <p:nvPr/>
          </p:nvGrpSpPr>
          <p:grpSpPr bwMode="auto">
            <a:xfrm>
              <a:off x="3932901" y="3934211"/>
              <a:ext cx="530938" cy="338554"/>
              <a:chOff x="5573768" y="2726239"/>
              <a:chExt cx="530938" cy="338554"/>
            </a:xfrm>
          </p:grpSpPr>
          <p:sp>
            <p:nvSpPr>
              <p:cNvPr id="91176" name="Oval 521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91177" name="TextBox 522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600">
                    <a:solidFill>
                      <a:schemeClr val="bg1"/>
                    </a:solidFill>
                    <a:latin typeface="Arial" charset="0"/>
                  </a:rPr>
                  <a:t>IXP</a:t>
                </a:r>
              </a:p>
            </p:txBody>
          </p:sp>
        </p:grpSp>
        <p:cxnSp>
          <p:nvCxnSpPr>
            <p:cNvPr id="91174" name="Straight Connector 519"/>
            <p:cNvCxnSpPr>
              <a:cxnSpLocks noChangeShapeType="1"/>
              <a:stCxn id="91176" idx="6"/>
              <a:endCxn id="91428" idx="1"/>
            </p:cNvCxnSpPr>
            <p:nvPr/>
          </p:nvCxnSpPr>
          <p:spPr bwMode="auto">
            <a:xfrm flipV="1">
              <a:off x="4460993" y="3953654"/>
              <a:ext cx="769838" cy="1580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75" name="Straight Connector 520"/>
            <p:cNvCxnSpPr>
              <a:cxnSpLocks noChangeShapeType="1"/>
            </p:cNvCxnSpPr>
            <p:nvPr/>
          </p:nvCxnSpPr>
          <p:spPr bwMode="auto">
            <a:xfrm>
              <a:off x="3692946" y="3789212"/>
              <a:ext cx="342738" cy="20484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5249" name="Group 39939"/>
          <p:cNvGrpSpPr>
            <a:grpSpLocks/>
          </p:cNvGrpSpPr>
          <p:nvPr/>
        </p:nvGrpSpPr>
        <p:grpSpPr bwMode="auto">
          <a:xfrm>
            <a:off x="2406650" y="3633788"/>
            <a:ext cx="2901950" cy="1296987"/>
            <a:chOff x="2407287" y="3633041"/>
            <a:chExt cx="2900648" cy="1297685"/>
          </a:xfrm>
        </p:grpSpPr>
        <p:cxnSp>
          <p:nvCxnSpPr>
            <p:cNvPr id="91169" name="Straight Connector 7"/>
            <p:cNvCxnSpPr>
              <a:cxnSpLocks noChangeShapeType="1"/>
              <a:stCxn id="91301" idx="5"/>
              <a:endCxn id="91426" idx="1"/>
            </p:cNvCxnSpPr>
            <p:nvPr/>
          </p:nvCxnSpPr>
          <p:spPr bwMode="auto">
            <a:xfrm>
              <a:off x="4876256" y="3633041"/>
              <a:ext cx="431679" cy="222499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70" name="Straight Connector 415"/>
            <p:cNvCxnSpPr>
              <a:cxnSpLocks noChangeShapeType="1"/>
              <a:endCxn id="91260" idx="0"/>
            </p:cNvCxnSpPr>
            <p:nvPr/>
          </p:nvCxnSpPr>
          <p:spPr bwMode="auto">
            <a:xfrm flipH="1">
              <a:off x="2407287" y="3753131"/>
              <a:ext cx="282429" cy="51137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71" name="Straight Connector 523"/>
            <p:cNvCxnSpPr>
              <a:cxnSpLocks noChangeShapeType="1"/>
              <a:stCxn id="91223" idx="0"/>
            </p:cNvCxnSpPr>
            <p:nvPr/>
          </p:nvCxnSpPr>
          <p:spPr bwMode="auto">
            <a:xfrm flipV="1">
              <a:off x="4307545" y="4626270"/>
              <a:ext cx="843636" cy="3044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5257" name="Group 39945"/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91167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 i="1">
                  <a:solidFill>
                    <a:srgbClr val="CC0000"/>
                  </a:solidFill>
                  <a:latin typeface="Arial" charset="0"/>
                </a:rPr>
                <a:t>peering link</a:t>
              </a:r>
            </a:p>
          </p:txBody>
        </p:sp>
        <p:cxnSp>
          <p:nvCxnSpPr>
            <p:cNvPr id="91168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5265" name="Group 39950"/>
          <p:cNvGrpSpPr>
            <a:grpSpLocks/>
          </p:cNvGrpSpPr>
          <p:nvPr/>
        </p:nvGrpSpPr>
        <p:grpSpPr bwMode="auto">
          <a:xfrm>
            <a:off x="5270500" y="1701800"/>
            <a:ext cx="3403600" cy="1169988"/>
            <a:chOff x="5270500" y="1701800"/>
            <a:chExt cx="3402978" cy="1169232"/>
          </a:xfrm>
        </p:grpSpPr>
        <p:sp>
          <p:nvSpPr>
            <p:cNvPr id="91165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02978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 i="1">
                  <a:solidFill>
                    <a:srgbClr val="CC0000"/>
                  </a:solidFill>
                  <a:latin typeface="Arial" charset="0"/>
                </a:rPr>
                <a:t>Internet exchange point</a:t>
              </a:r>
            </a:p>
          </p:txBody>
        </p:sp>
        <p:cxnSp>
          <p:nvCxnSpPr>
            <p:cNvPr id="91166" name="Straight Connector 39948"/>
            <p:cNvCxnSpPr>
              <a:cxnSpLocks noChangeShapeType="1"/>
              <a:endCxn id="91182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5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5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93186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187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9347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9353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3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9352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3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9352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2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9352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2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9352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2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9352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2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9351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2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9351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1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9351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1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935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1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8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935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1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9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935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1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9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935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0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9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935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0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9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935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0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349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935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0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9349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349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349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349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349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350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  <p:sp>
        <p:nvSpPr>
          <p:cNvPr id="93188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SzPct val="75000"/>
              <a:buFont typeface="Wingdings" charset="2"/>
              <a:buNone/>
            </a:pPr>
            <a:r>
              <a:rPr lang="en-US" altLang="en-US" sz="2400"/>
              <a:t>… and regional networks may arise to connect access nets to ISPS </a:t>
            </a:r>
          </a:p>
        </p:txBody>
      </p:sp>
      <p:grpSp>
        <p:nvGrpSpPr>
          <p:cNvPr id="93189" name="Group 8"/>
          <p:cNvGrpSpPr>
            <a:grpSpLocks/>
          </p:cNvGrpSpPr>
          <p:nvPr/>
        </p:nvGrpSpPr>
        <p:grpSpPr bwMode="auto">
          <a:xfrm>
            <a:off x="4546600" y="3746500"/>
            <a:ext cx="3225800" cy="1117600"/>
            <a:chOff x="7848600" y="2044700"/>
            <a:chExt cx="3200399" cy="1371600"/>
          </a:xfrm>
        </p:grpSpPr>
        <p:sp>
          <p:nvSpPr>
            <p:cNvPr id="93396" name="Oval 3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3397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347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7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7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7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7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7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75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76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3398" name="Straight Connector 10"/>
            <p:cNvCxnSpPr>
              <a:cxnSpLocks noChangeShapeType="1"/>
              <a:stCxn id="93476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99" name="Straight Connector 297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0" name="Straight Connector 298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1" name="Straight Connector 299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2" name="Straight Connector 300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3" name="Straight Connector 301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4" name="Straight Connector 302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5" name="Straight Connector 303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406" name="Straight Connector 304"/>
            <p:cNvCxnSpPr>
              <a:cxnSpLocks noChangeShapeType="1"/>
              <a:endCxn id="93471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407" name="TextBox 39958"/>
            <p:cNvSpPr txBox="1">
              <a:spLocks noChangeArrowheads="1"/>
            </p:cNvSpPr>
            <p:nvPr/>
          </p:nvSpPr>
          <p:spPr bwMode="auto">
            <a:xfrm>
              <a:off x="7958081" y="2471291"/>
              <a:ext cx="886407" cy="491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B</a:t>
              </a:r>
            </a:p>
          </p:txBody>
        </p:sp>
        <p:grpSp>
          <p:nvGrpSpPr>
            <p:cNvPr id="93408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346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6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6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6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6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7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67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6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409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34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5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6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6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59" name="Line 140"/>
              <p:cNvSpPr>
                <a:spLocks noChangeShapeType="1"/>
              </p:cNvSpPr>
              <p:nvPr/>
            </p:nvSpPr>
            <p:spPr bwMode="auto">
              <a:xfrm>
                <a:off x="2358" y="1356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60" name="Line 141"/>
              <p:cNvSpPr>
                <a:spLocks noChangeShapeType="1"/>
              </p:cNvSpPr>
              <p:nvPr/>
            </p:nvSpPr>
            <p:spPr bwMode="auto">
              <a:xfrm>
                <a:off x="2908" y="1358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410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34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5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5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5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51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2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411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34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4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4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4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43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4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412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343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3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3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3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3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3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35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6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413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342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2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2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2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2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3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27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8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414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341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1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41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41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42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2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419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0" name="Line 141"/>
              <p:cNvSpPr>
                <a:spLocks noChangeShapeType="1"/>
              </p:cNvSpPr>
              <p:nvPr/>
            </p:nvSpPr>
            <p:spPr bwMode="auto">
              <a:xfrm>
                <a:off x="2910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3190" name="Group 331"/>
          <p:cNvGrpSpPr>
            <a:grpSpLocks/>
          </p:cNvGrpSpPr>
          <p:nvPr/>
        </p:nvGrpSpPr>
        <p:grpSpPr bwMode="auto">
          <a:xfrm>
            <a:off x="1803400" y="2755900"/>
            <a:ext cx="3467100" cy="1193800"/>
            <a:chOff x="7848600" y="2044700"/>
            <a:chExt cx="3200399" cy="1371600"/>
          </a:xfrm>
        </p:grpSpPr>
        <p:sp>
          <p:nvSpPr>
            <p:cNvPr id="93313" name="Oval 332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3314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338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8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9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9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9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9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92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3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3315" name="Straight Connector 334"/>
            <p:cNvCxnSpPr>
              <a:cxnSpLocks noChangeShapeType="1"/>
              <a:stCxn id="93393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16" name="Straight Connector 335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17" name="Straight Connector 336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18" name="Straight Connector 337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19" name="Straight Connector 338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20" name="Straight Connector 339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21" name="Straight Connector 340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22" name="Straight Connector 341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323" name="Straight Connector 342"/>
            <p:cNvCxnSpPr>
              <a:cxnSpLocks noChangeShapeType="1"/>
              <a:endCxn id="93388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324" name="TextBox 343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44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A</a:t>
              </a:r>
            </a:p>
          </p:txBody>
        </p:sp>
        <p:grpSp>
          <p:nvGrpSpPr>
            <p:cNvPr id="93325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338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8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8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8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8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8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84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5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326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337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7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7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7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7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7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7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7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327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336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6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6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6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7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7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6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9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328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335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5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5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5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6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6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60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1" name="Line 141"/>
              <p:cNvSpPr>
                <a:spLocks noChangeShapeType="1"/>
              </p:cNvSpPr>
              <p:nvPr/>
            </p:nvSpPr>
            <p:spPr bwMode="auto">
              <a:xfrm>
                <a:off x="2906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329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334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4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5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5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5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5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52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3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330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334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4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4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4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4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4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44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5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331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333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3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3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3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3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3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36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7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7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3191" name="Group 416"/>
          <p:cNvGrpSpPr>
            <a:grpSpLocks/>
          </p:cNvGrpSpPr>
          <p:nvPr/>
        </p:nvGrpSpPr>
        <p:grpSpPr bwMode="auto">
          <a:xfrm>
            <a:off x="1498600" y="4165600"/>
            <a:ext cx="3086100" cy="1168400"/>
            <a:chOff x="7848600" y="2044700"/>
            <a:chExt cx="3200399" cy="1371600"/>
          </a:xfrm>
        </p:grpSpPr>
        <p:sp>
          <p:nvSpPr>
            <p:cNvPr id="93230" name="Oval 417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3231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3305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0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30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0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1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1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09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0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3232" name="Straight Connector 419"/>
            <p:cNvCxnSpPr>
              <a:cxnSpLocks noChangeShapeType="1"/>
              <a:stCxn id="93310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3" name="Straight Connector 420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4" name="Straight Connector 421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5" name="Straight Connector 422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6" name="Straight Connector 423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7" name="Straight Connector 424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8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39" name="Straight Connector 426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40" name="Straight Connector 427"/>
            <p:cNvCxnSpPr>
              <a:cxnSpLocks noChangeShapeType="1"/>
              <a:endCxn id="93305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241" name="TextBox 428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6536" cy="46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C</a:t>
              </a:r>
            </a:p>
          </p:txBody>
        </p:sp>
        <p:grpSp>
          <p:nvGrpSpPr>
            <p:cNvPr id="93242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329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9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9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30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30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0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301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2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43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328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9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9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29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29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9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293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4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44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328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8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8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28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28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8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285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6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45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327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7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7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27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27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8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277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46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326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6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6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26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27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7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269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0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47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325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5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5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26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26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6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26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2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48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324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5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325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325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325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5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253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4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93192" name="Straight Connector 12"/>
          <p:cNvCxnSpPr>
            <a:cxnSpLocks noChangeShapeType="1"/>
            <a:endCxn id="93390" idx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3" name="Straight Connector 500"/>
          <p:cNvCxnSpPr>
            <a:cxnSpLocks noChangeShapeType="1"/>
            <a:stCxn id="93515" idx="8"/>
            <a:endCxn id="93213" idx="2"/>
          </p:cNvCxnSpPr>
          <p:nvPr/>
        </p:nvCxnSpPr>
        <p:spPr bwMode="auto">
          <a:xfrm>
            <a:off x="1455738" y="299085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4" name="Straight Connector 501"/>
          <p:cNvCxnSpPr>
            <a:cxnSpLocks noChangeShapeType="1"/>
            <a:endCxn id="93213" idx="3"/>
          </p:cNvCxnSpPr>
          <p:nvPr/>
        </p:nvCxnSpPr>
        <p:spPr bwMode="auto">
          <a:xfrm>
            <a:off x="1235075" y="327183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5" name="Straight Connector 502"/>
          <p:cNvCxnSpPr>
            <a:cxnSpLocks noChangeShapeType="1"/>
            <a:endCxn id="93358" idx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6" name="Straight Connector 503"/>
          <p:cNvCxnSpPr>
            <a:cxnSpLocks noChangeShapeType="1"/>
            <a:endCxn id="93358" idx="0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7" name="Straight Connector 504"/>
          <p:cNvCxnSpPr>
            <a:cxnSpLocks noChangeShapeType="1"/>
            <a:endCxn id="93441" idx="0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8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199" name="Straight Connector 506"/>
          <p:cNvCxnSpPr>
            <a:cxnSpLocks noChangeShapeType="1"/>
            <a:stCxn id="93507" idx="4"/>
            <a:endCxn id="93436" idx="0"/>
          </p:cNvCxnSpPr>
          <p:nvPr/>
        </p:nvCxnSpPr>
        <p:spPr bwMode="auto">
          <a:xfrm flipH="1">
            <a:off x="7483475" y="422910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0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1" name="Straight Connector 508"/>
          <p:cNvCxnSpPr>
            <a:cxnSpLocks noChangeShapeType="1"/>
            <a:endCxn id="93423" idx="5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2" name="Straight Connector 509"/>
          <p:cNvCxnSpPr>
            <a:cxnSpLocks noChangeShapeType="1"/>
            <a:stCxn id="93505" idx="0"/>
            <a:endCxn id="93211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3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4" name="Straight Connector 511"/>
          <p:cNvCxnSpPr>
            <a:cxnSpLocks noChangeShapeType="1"/>
            <a:stCxn id="93502" idx="0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5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6" name="Straight Connector 513"/>
          <p:cNvCxnSpPr>
            <a:cxnSpLocks noChangeShapeType="1"/>
            <a:stCxn id="93524" idx="0"/>
          </p:cNvCxnSpPr>
          <p:nvPr/>
        </p:nvCxnSpPr>
        <p:spPr bwMode="auto">
          <a:xfrm flipV="1">
            <a:off x="1179513" y="4467225"/>
            <a:ext cx="227012" cy="282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07" name="Straight Connector 514"/>
          <p:cNvCxnSpPr>
            <a:cxnSpLocks noChangeShapeType="1"/>
            <a:endCxn id="93213" idx="5"/>
          </p:cNvCxnSpPr>
          <p:nvPr/>
        </p:nvCxnSpPr>
        <p:spPr bwMode="auto">
          <a:xfrm flipV="1">
            <a:off x="1155700" y="436880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3208" name="Group 20"/>
          <p:cNvGrpSpPr>
            <a:grpSpLocks/>
          </p:cNvGrpSpPr>
          <p:nvPr/>
        </p:nvGrpSpPr>
        <p:grpSpPr bwMode="auto">
          <a:xfrm>
            <a:off x="4713288" y="2871788"/>
            <a:ext cx="2117725" cy="1082675"/>
            <a:chOff x="4712800" y="2871032"/>
            <a:chExt cx="2117908" cy="1082781"/>
          </a:xfrm>
        </p:grpSpPr>
        <p:grpSp>
          <p:nvGrpSpPr>
            <p:cNvPr id="93225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93228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93229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600">
                    <a:solidFill>
                      <a:schemeClr val="bg1"/>
                    </a:solidFill>
                    <a:latin typeface="Arial" charset="0"/>
                  </a:rPr>
                  <a:t>IXP</a:t>
                </a:r>
              </a:p>
            </p:txBody>
          </p:sp>
        </p:grpSp>
        <p:cxnSp>
          <p:nvCxnSpPr>
            <p:cNvPr id="93226" name="Straight Connector 18"/>
            <p:cNvCxnSpPr>
              <a:cxnSpLocks noChangeShapeType="1"/>
            </p:cNvCxnSpPr>
            <p:nvPr/>
          </p:nvCxnSpPr>
          <p:spPr bwMode="auto">
            <a:xfrm>
              <a:off x="4712800" y="3050554"/>
              <a:ext cx="964390" cy="2689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27" name="Straight Connector 516"/>
            <p:cNvCxnSpPr>
              <a:cxnSpLocks noChangeShapeType="1"/>
            </p:cNvCxnSpPr>
            <p:nvPr/>
          </p:nvCxnSpPr>
          <p:spPr bwMode="auto">
            <a:xfrm>
              <a:off x="6139092" y="3168890"/>
              <a:ext cx="691616" cy="784923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3209" name="Group 39937"/>
          <p:cNvGrpSpPr>
            <a:grpSpLocks/>
          </p:cNvGrpSpPr>
          <p:nvPr/>
        </p:nvGrpSpPr>
        <p:grpSpPr bwMode="auto">
          <a:xfrm>
            <a:off x="3692525" y="3789363"/>
            <a:ext cx="1538288" cy="585787"/>
            <a:chOff x="3692946" y="3789212"/>
            <a:chExt cx="1537885" cy="585306"/>
          </a:xfrm>
        </p:grpSpPr>
        <p:cxnSp>
          <p:nvCxnSpPr>
            <p:cNvPr id="93219" name="Straight Connector 515"/>
            <p:cNvCxnSpPr>
              <a:cxnSpLocks noChangeShapeType="1"/>
              <a:stCxn id="93275" idx="0"/>
            </p:cNvCxnSpPr>
            <p:nvPr/>
          </p:nvCxnSpPr>
          <p:spPr bwMode="auto">
            <a:xfrm flipV="1">
              <a:off x="3833272" y="4233204"/>
              <a:ext cx="190444" cy="141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3220" name="Group 518"/>
            <p:cNvGrpSpPr>
              <a:grpSpLocks/>
            </p:cNvGrpSpPr>
            <p:nvPr/>
          </p:nvGrpSpPr>
          <p:grpSpPr bwMode="auto">
            <a:xfrm>
              <a:off x="3932901" y="3934211"/>
              <a:ext cx="530938" cy="338554"/>
              <a:chOff x="5573768" y="2726239"/>
              <a:chExt cx="530938" cy="338554"/>
            </a:xfrm>
          </p:grpSpPr>
          <p:sp>
            <p:nvSpPr>
              <p:cNvPr id="93223" name="Oval 521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93224" name="TextBox 522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600">
                    <a:solidFill>
                      <a:schemeClr val="bg1"/>
                    </a:solidFill>
                    <a:latin typeface="Arial" charset="0"/>
                  </a:rPr>
                  <a:t>IXP</a:t>
                </a:r>
              </a:p>
            </p:txBody>
          </p:sp>
        </p:grpSp>
        <p:cxnSp>
          <p:nvCxnSpPr>
            <p:cNvPr id="93221" name="Straight Connector 519"/>
            <p:cNvCxnSpPr>
              <a:cxnSpLocks noChangeShapeType="1"/>
              <a:stCxn id="93223" idx="6"/>
              <a:endCxn id="93475" idx="1"/>
            </p:cNvCxnSpPr>
            <p:nvPr/>
          </p:nvCxnSpPr>
          <p:spPr bwMode="auto">
            <a:xfrm flipV="1">
              <a:off x="4460993" y="3953654"/>
              <a:ext cx="769838" cy="1580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22" name="Straight Connector 520"/>
            <p:cNvCxnSpPr>
              <a:cxnSpLocks noChangeShapeType="1"/>
            </p:cNvCxnSpPr>
            <p:nvPr/>
          </p:nvCxnSpPr>
          <p:spPr bwMode="auto">
            <a:xfrm>
              <a:off x="3692946" y="3789212"/>
              <a:ext cx="342738" cy="20484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3210" name="Group 39939"/>
          <p:cNvGrpSpPr>
            <a:grpSpLocks/>
          </p:cNvGrpSpPr>
          <p:nvPr/>
        </p:nvGrpSpPr>
        <p:grpSpPr bwMode="auto">
          <a:xfrm>
            <a:off x="2406650" y="3633788"/>
            <a:ext cx="2901950" cy="1296987"/>
            <a:chOff x="2407287" y="3633041"/>
            <a:chExt cx="2900648" cy="1297685"/>
          </a:xfrm>
        </p:grpSpPr>
        <p:cxnSp>
          <p:nvCxnSpPr>
            <p:cNvPr id="93216" name="Straight Connector 7"/>
            <p:cNvCxnSpPr>
              <a:cxnSpLocks noChangeShapeType="1"/>
              <a:stCxn id="93348" idx="5"/>
              <a:endCxn id="93473" idx="1"/>
            </p:cNvCxnSpPr>
            <p:nvPr/>
          </p:nvCxnSpPr>
          <p:spPr bwMode="auto">
            <a:xfrm>
              <a:off x="4876256" y="3633041"/>
              <a:ext cx="431679" cy="222499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17" name="Straight Connector 415"/>
            <p:cNvCxnSpPr>
              <a:cxnSpLocks noChangeShapeType="1"/>
              <a:endCxn id="93307" idx="0"/>
            </p:cNvCxnSpPr>
            <p:nvPr/>
          </p:nvCxnSpPr>
          <p:spPr bwMode="auto">
            <a:xfrm flipH="1">
              <a:off x="2407287" y="3753131"/>
              <a:ext cx="282429" cy="51137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218" name="Straight Connector 523"/>
            <p:cNvCxnSpPr>
              <a:cxnSpLocks noChangeShapeType="1"/>
              <a:stCxn id="93270" idx="0"/>
            </p:cNvCxnSpPr>
            <p:nvPr/>
          </p:nvCxnSpPr>
          <p:spPr bwMode="auto">
            <a:xfrm flipV="1">
              <a:off x="4307545" y="4626270"/>
              <a:ext cx="843636" cy="3044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3211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93212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i="1">
                <a:latin typeface="Arial" charset="0"/>
              </a:rPr>
              <a:t>regional net</a:t>
            </a:r>
          </a:p>
        </p:txBody>
      </p:sp>
      <p:sp>
        <p:nvSpPr>
          <p:cNvPr id="93213" name="Oval 517"/>
          <p:cNvSpPr>
            <a:spLocks noChangeArrowheads="1"/>
          </p:cNvSpPr>
          <p:nvPr/>
        </p:nvSpPr>
        <p:spPr bwMode="auto">
          <a:xfrm rot="5400000">
            <a:off x="867569" y="373618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cxnSp>
        <p:nvCxnSpPr>
          <p:cNvPr id="93214" name="Straight Connector 39941"/>
          <p:cNvCxnSpPr>
            <a:cxnSpLocks noChangeShapeType="1"/>
            <a:stCxn id="93213" idx="0"/>
            <a:endCxn id="93336" idx="0"/>
          </p:cNvCxnSpPr>
          <p:nvPr/>
        </p:nvCxnSpPr>
        <p:spPr bwMode="auto">
          <a:xfrm flipV="1">
            <a:off x="1684338" y="3654425"/>
            <a:ext cx="758825" cy="273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215" name="Straight Connector 524"/>
          <p:cNvCxnSpPr>
            <a:cxnSpLocks noChangeShapeType="1"/>
            <a:endCxn id="93309" idx="1"/>
          </p:cNvCxnSpPr>
          <p:nvPr/>
        </p:nvCxnSpPr>
        <p:spPr bwMode="auto">
          <a:xfrm>
            <a:off x="1685925" y="4111625"/>
            <a:ext cx="466725" cy="269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95234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5235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95538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9559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1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39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95588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9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0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95586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7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1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9558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5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2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95582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3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3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9558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1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4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95578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9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5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95576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7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6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9557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5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7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95572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3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8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9557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1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49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95568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9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50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95566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7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51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95564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5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52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95562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3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grpSp>
          <p:nvGrpSpPr>
            <p:cNvPr id="95553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95560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6 w 1036"/>
                  <a:gd name="T1" fmla="*/ 2147483646 h 675"/>
                  <a:gd name="T2" fmla="*/ 2147483646 w 1036"/>
                  <a:gd name="T3" fmla="*/ 2147483646 h 675"/>
                  <a:gd name="T4" fmla="*/ 2147483646 w 1036"/>
                  <a:gd name="T5" fmla="*/ 2147483646 h 675"/>
                  <a:gd name="T6" fmla="*/ 2147483646 w 1036"/>
                  <a:gd name="T7" fmla="*/ 2147483646 h 675"/>
                  <a:gd name="T8" fmla="*/ 2147483646 w 1036"/>
                  <a:gd name="T9" fmla="*/ 2147483646 h 675"/>
                  <a:gd name="T10" fmla="*/ 2147483646 w 1036"/>
                  <a:gd name="T11" fmla="*/ 2147483646 h 675"/>
                  <a:gd name="T12" fmla="*/ 2147483646 w 1036"/>
                  <a:gd name="T13" fmla="*/ 2147483646 h 675"/>
                  <a:gd name="T14" fmla="*/ 2147483646 w 1036"/>
                  <a:gd name="T15" fmla="*/ 2147483646 h 675"/>
                  <a:gd name="T16" fmla="*/ 2147483646 w 1036"/>
                  <a:gd name="T17" fmla="*/ 2147483646 h 675"/>
                  <a:gd name="T18" fmla="*/ 2147483646 w 1036"/>
                  <a:gd name="T19" fmla="*/ 2147483646 h 675"/>
                  <a:gd name="T20" fmla="*/ 2147483646 w 1036"/>
                  <a:gd name="T21" fmla="*/ 2147483646 h 675"/>
                  <a:gd name="T22" fmla="*/ 2147483646 w 1036"/>
                  <a:gd name="T23" fmla="*/ 2147483646 h 675"/>
                  <a:gd name="T24" fmla="*/ 2147483646 w 1036"/>
                  <a:gd name="T25" fmla="*/ 2147483646 h 675"/>
                  <a:gd name="T26" fmla="*/ 2147483646 w 1036"/>
                  <a:gd name="T27" fmla="*/ 2147483646 h 675"/>
                  <a:gd name="T28" fmla="*/ 2147483646 w 1036"/>
                  <a:gd name="T29" fmla="*/ 2147483646 h 675"/>
                  <a:gd name="T30" fmla="*/ 2147483646 w 1036"/>
                  <a:gd name="T31" fmla="*/ 2147483646 h 675"/>
                  <a:gd name="T32" fmla="*/ 2147483646 w 1036"/>
                  <a:gd name="T33" fmla="*/ 2147483646 h 675"/>
                  <a:gd name="T34" fmla="*/ 2147483646 w 1036"/>
                  <a:gd name="T35" fmla="*/ 2147483646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1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access</a:t>
                </a:r>
              </a:p>
              <a:p>
                <a:pPr algn="ctr">
                  <a:lnSpc>
                    <a:spcPts val="1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000">
                    <a:latin typeface="Arial" charset="0"/>
                  </a:rPr>
                  <a:t>net</a:t>
                </a:r>
              </a:p>
            </p:txBody>
          </p:sp>
        </p:grpSp>
        <p:sp>
          <p:nvSpPr>
            <p:cNvPr id="95554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5555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5556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5557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5558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  <p:sp>
          <p:nvSpPr>
            <p:cNvPr id="95559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charset="0"/>
                </a:rPr>
                <a:t>…</a:t>
              </a:r>
            </a:p>
          </p:txBody>
        </p:sp>
      </p:grpSp>
      <p:sp>
        <p:nvSpPr>
          <p:cNvPr id="95236" name="Rectangle 3"/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SzPct val="75000"/>
              <a:buFont typeface="Wingdings" charset="2"/>
              <a:buNone/>
            </a:pPr>
            <a:r>
              <a:rPr lang="en-US" altLang="en-US" sz="2400"/>
              <a:t>… and content provider networks  (e.g., Google, Microsoft,   Akamai ) may run their own network, to bring services, content close to end users</a:t>
            </a:r>
          </a:p>
        </p:txBody>
      </p:sp>
      <p:grpSp>
        <p:nvGrpSpPr>
          <p:cNvPr id="95237" name="Group 8"/>
          <p:cNvGrpSpPr>
            <a:grpSpLocks/>
          </p:cNvGrpSpPr>
          <p:nvPr/>
        </p:nvGrpSpPr>
        <p:grpSpPr bwMode="auto">
          <a:xfrm>
            <a:off x="4546600" y="3746500"/>
            <a:ext cx="3225800" cy="1117600"/>
            <a:chOff x="7848600" y="2044700"/>
            <a:chExt cx="3200399" cy="1371600"/>
          </a:xfrm>
        </p:grpSpPr>
        <p:sp>
          <p:nvSpPr>
            <p:cNvPr id="95455" name="Oval 3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5456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553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3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3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53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53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3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534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5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5457" name="Straight Connector 10"/>
            <p:cNvCxnSpPr>
              <a:cxnSpLocks noChangeShapeType="1"/>
              <a:stCxn id="95535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8" name="Straight Connector 297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9" name="Straight Connector 298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0" name="Straight Connector 299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1" name="Straight Connector 300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2" name="Straight Connector 301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3" name="Straight Connector 302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4" name="Straight Connector 303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5" name="Straight Connector 304"/>
            <p:cNvCxnSpPr>
              <a:cxnSpLocks noChangeShapeType="1"/>
              <a:endCxn id="95530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466" name="TextBox 39958"/>
            <p:cNvSpPr txBox="1">
              <a:spLocks noChangeArrowheads="1"/>
            </p:cNvSpPr>
            <p:nvPr/>
          </p:nvSpPr>
          <p:spPr bwMode="auto">
            <a:xfrm>
              <a:off x="7958081" y="2471291"/>
              <a:ext cx="886407" cy="491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B</a:t>
              </a:r>
            </a:p>
          </p:txBody>
        </p:sp>
        <p:grpSp>
          <p:nvGrpSpPr>
            <p:cNvPr id="95467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552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2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2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52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52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2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52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468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551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1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1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51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52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2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518" name="Line 140"/>
              <p:cNvSpPr>
                <a:spLocks noChangeShapeType="1"/>
              </p:cNvSpPr>
              <p:nvPr/>
            </p:nvSpPr>
            <p:spPr bwMode="auto">
              <a:xfrm>
                <a:off x="2358" y="1356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9" name="Line 141"/>
              <p:cNvSpPr>
                <a:spLocks noChangeShapeType="1"/>
              </p:cNvSpPr>
              <p:nvPr/>
            </p:nvSpPr>
            <p:spPr bwMode="auto">
              <a:xfrm>
                <a:off x="2908" y="1358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469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550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0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0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50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51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1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510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1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470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549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9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50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50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50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0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502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3" name="Line 141"/>
              <p:cNvSpPr>
                <a:spLocks noChangeShapeType="1"/>
              </p:cNvSpPr>
              <p:nvPr/>
            </p:nvSpPr>
            <p:spPr bwMode="auto">
              <a:xfrm>
                <a:off x="2908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471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549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9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9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9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9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9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94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472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548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8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8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8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8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8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86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7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473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547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7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7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7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8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8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7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9" name="Line 141"/>
              <p:cNvSpPr>
                <a:spLocks noChangeShapeType="1"/>
              </p:cNvSpPr>
              <p:nvPr/>
            </p:nvSpPr>
            <p:spPr bwMode="auto">
              <a:xfrm>
                <a:off x="2910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5238" name="Group 331"/>
          <p:cNvGrpSpPr>
            <a:grpSpLocks/>
          </p:cNvGrpSpPr>
          <p:nvPr/>
        </p:nvGrpSpPr>
        <p:grpSpPr bwMode="auto">
          <a:xfrm>
            <a:off x="1803400" y="2755900"/>
            <a:ext cx="3467100" cy="1193800"/>
            <a:chOff x="7848600" y="2044700"/>
            <a:chExt cx="3200399" cy="1371600"/>
          </a:xfrm>
        </p:grpSpPr>
        <p:sp>
          <p:nvSpPr>
            <p:cNvPr id="95372" name="Oval 332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5373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54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5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5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5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51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2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5374" name="Straight Connector 334"/>
            <p:cNvCxnSpPr>
              <a:cxnSpLocks noChangeShapeType="1"/>
              <a:stCxn id="95452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5" name="Straight Connector 335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6" name="Straight Connector 336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7" name="Straight Connector 337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8" name="Straight Connector 338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9" name="Straight Connector 339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0" name="Straight Connector 340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1" name="Straight Connector 341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2" name="Straight Connector 342"/>
            <p:cNvCxnSpPr>
              <a:cxnSpLocks noChangeShapeType="1"/>
              <a:endCxn id="95447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383" name="TextBox 343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8744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A</a:t>
              </a:r>
            </a:p>
          </p:txBody>
        </p:sp>
        <p:grpSp>
          <p:nvGrpSpPr>
            <p:cNvPr id="95384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54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4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4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4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43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4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85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543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3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3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3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3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3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35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6" name="Line 141"/>
              <p:cNvSpPr>
                <a:spLocks noChangeShapeType="1"/>
              </p:cNvSpPr>
              <p:nvPr/>
            </p:nvSpPr>
            <p:spPr bwMode="auto">
              <a:xfrm>
                <a:off x="2906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86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542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2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2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2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2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3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27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8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87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541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1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1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1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2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2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19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0" name="Line 141"/>
              <p:cNvSpPr>
                <a:spLocks noChangeShapeType="1"/>
              </p:cNvSpPr>
              <p:nvPr/>
            </p:nvSpPr>
            <p:spPr bwMode="auto">
              <a:xfrm>
                <a:off x="2906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88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54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1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1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11" name="Line 140"/>
              <p:cNvSpPr>
                <a:spLocks noChangeShapeType="1"/>
              </p:cNvSpPr>
              <p:nvPr/>
            </p:nvSpPr>
            <p:spPr bwMode="auto">
              <a:xfrm>
                <a:off x="2358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2" name="Line 141"/>
              <p:cNvSpPr>
                <a:spLocks noChangeShapeType="1"/>
              </p:cNvSpPr>
              <p:nvPr/>
            </p:nvSpPr>
            <p:spPr bwMode="auto">
              <a:xfrm>
                <a:off x="2906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89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53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4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40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40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03" name="Line 140"/>
              <p:cNvSpPr>
                <a:spLocks noChangeShapeType="1"/>
              </p:cNvSpPr>
              <p:nvPr/>
            </p:nvSpPr>
            <p:spPr bwMode="auto">
              <a:xfrm>
                <a:off x="2357" y="1362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4" name="Line 141"/>
              <p:cNvSpPr>
                <a:spLocks noChangeShapeType="1"/>
              </p:cNvSpPr>
              <p:nvPr/>
            </p:nvSpPr>
            <p:spPr bwMode="auto">
              <a:xfrm>
                <a:off x="2907" y="1364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90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53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9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9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9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95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7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6" name="Line 141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5239" name="Group 416"/>
          <p:cNvGrpSpPr>
            <a:grpSpLocks/>
          </p:cNvGrpSpPr>
          <p:nvPr/>
        </p:nvGrpSpPr>
        <p:grpSpPr bwMode="auto">
          <a:xfrm>
            <a:off x="1498600" y="4165600"/>
            <a:ext cx="3086100" cy="1168400"/>
            <a:chOff x="7848600" y="2044700"/>
            <a:chExt cx="3200399" cy="1371600"/>
          </a:xfrm>
        </p:grpSpPr>
        <p:sp>
          <p:nvSpPr>
            <p:cNvPr id="95289" name="Oval 417"/>
            <p:cNvSpPr>
              <a:spLocks noChangeArrowheads="1"/>
            </p:cNvSpPr>
            <p:nvPr/>
          </p:nvSpPr>
          <p:spPr bwMode="auto">
            <a:xfrm>
              <a:off x="7848600" y="2044700"/>
              <a:ext cx="3200399" cy="13716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95290" name="Group 133"/>
            <p:cNvGrpSpPr>
              <a:grpSpLocks/>
            </p:cNvGrpSpPr>
            <p:nvPr/>
          </p:nvGrpSpPr>
          <p:grpSpPr bwMode="auto">
            <a:xfrm>
              <a:off x="8526482" y="2160804"/>
              <a:ext cx="532759" cy="184809"/>
              <a:chOff x="2356" y="1300"/>
              <a:chExt cx="555" cy="194"/>
            </a:xfrm>
          </p:grpSpPr>
          <p:sp>
            <p:nvSpPr>
              <p:cNvPr id="95364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6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6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6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7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7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68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9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5291" name="Straight Connector 419"/>
            <p:cNvCxnSpPr>
              <a:cxnSpLocks noChangeShapeType="1"/>
              <a:stCxn id="95369" idx="0"/>
            </p:cNvCxnSpPr>
            <p:nvPr/>
          </p:nvCxnSpPr>
          <p:spPr bwMode="auto">
            <a:xfrm>
              <a:off x="9055401" y="2220819"/>
              <a:ext cx="975377" cy="13653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2" name="Straight Connector 420"/>
            <p:cNvCxnSpPr>
              <a:cxnSpLocks noChangeShapeType="1"/>
            </p:cNvCxnSpPr>
            <p:nvPr/>
          </p:nvCxnSpPr>
          <p:spPr bwMode="auto">
            <a:xfrm>
              <a:off x="9522191" y="2583188"/>
              <a:ext cx="120745" cy="8339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3" name="Straight Connector 421"/>
            <p:cNvCxnSpPr>
              <a:cxnSpLocks noChangeShapeType="1"/>
            </p:cNvCxnSpPr>
            <p:nvPr/>
          </p:nvCxnSpPr>
          <p:spPr bwMode="auto">
            <a:xfrm flipV="1">
              <a:off x="9323081" y="2786992"/>
              <a:ext cx="243358" cy="4562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4" name="Straight Connector 422"/>
            <p:cNvCxnSpPr>
              <a:cxnSpLocks noChangeShapeType="1"/>
            </p:cNvCxnSpPr>
            <p:nvPr/>
          </p:nvCxnSpPr>
          <p:spPr bwMode="auto">
            <a:xfrm flipV="1">
              <a:off x="9028147" y="2611644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5" name="Straight Connector 423"/>
            <p:cNvCxnSpPr>
              <a:cxnSpLocks noChangeShapeType="1"/>
            </p:cNvCxnSpPr>
            <p:nvPr/>
          </p:nvCxnSpPr>
          <p:spPr bwMode="auto">
            <a:xfrm flipV="1">
              <a:off x="8729859" y="2909476"/>
              <a:ext cx="192778" cy="10958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6" name="Straight Connector 424"/>
            <p:cNvCxnSpPr>
              <a:cxnSpLocks noChangeShapeType="1"/>
            </p:cNvCxnSpPr>
            <p:nvPr/>
          </p:nvCxnSpPr>
          <p:spPr bwMode="auto">
            <a:xfrm flipV="1">
              <a:off x="9537887" y="2836224"/>
              <a:ext cx="252969" cy="252942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7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10029359" y="2822067"/>
              <a:ext cx="354959" cy="12439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8" name="Straight Connector 426"/>
            <p:cNvCxnSpPr>
              <a:cxnSpLocks noChangeShapeType="1"/>
            </p:cNvCxnSpPr>
            <p:nvPr/>
          </p:nvCxnSpPr>
          <p:spPr bwMode="auto">
            <a:xfrm flipV="1">
              <a:off x="10015190" y="2475242"/>
              <a:ext cx="283363" cy="195664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99" name="Straight Connector 427"/>
            <p:cNvCxnSpPr>
              <a:cxnSpLocks noChangeShapeType="1"/>
              <a:endCxn id="95364" idx="4"/>
            </p:cNvCxnSpPr>
            <p:nvPr/>
          </p:nvCxnSpPr>
          <p:spPr bwMode="auto">
            <a:xfrm flipH="1" flipV="1">
              <a:off x="8791902" y="2345614"/>
              <a:ext cx="410984" cy="8718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300" name="TextBox 428"/>
            <p:cNvSpPr txBox="1">
              <a:spLocks noChangeArrowheads="1"/>
            </p:cNvSpPr>
            <p:nvPr/>
          </p:nvSpPr>
          <p:spPr bwMode="auto">
            <a:xfrm>
              <a:off x="7958081" y="2471292"/>
              <a:ext cx="926532" cy="46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 i="1">
                  <a:latin typeface="Arial" charset="0"/>
                </a:rPr>
                <a:t>ISP B</a:t>
              </a:r>
            </a:p>
          </p:txBody>
        </p:sp>
        <p:grpSp>
          <p:nvGrpSpPr>
            <p:cNvPr id="95301" name="Group 133"/>
            <p:cNvGrpSpPr>
              <a:grpSpLocks/>
            </p:cNvGrpSpPr>
            <p:nvPr/>
          </p:nvGrpSpPr>
          <p:grpSpPr bwMode="auto">
            <a:xfrm>
              <a:off x="9555206" y="2650627"/>
              <a:ext cx="532759" cy="184809"/>
              <a:chOff x="2356" y="1300"/>
              <a:chExt cx="555" cy="194"/>
            </a:xfrm>
          </p:grpSpPr>
          <p:sp>
            <p:nvSpPr>
              <p:cNvPr id="9535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5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5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5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6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6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60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1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02" name="Group 133"/>
            <p:cNvGrpSpPr>
              <a:grpSpLocks/>
            </p:cNvGrpSpPr>
            <p:nvPr/>
          </p:nvGrpSpPr>
          <p:grpSpPr bwMode="auto">
            <a:xfrm>
              <a:off x="8772607" y="2725609"/>
              <a:ext cx="532759" cy="184809"/>
              <a:chOff x="2356" y="1300"/>
              <a:chExt cx="555" cy="194"/>
            </a:xfrm>
          </p:grpSpPr>
          <p:sp>
            <p:nvSpPr>
              <p:cNvPr id="9534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4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5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5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5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5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52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3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03" name="Group 133"/>
            <p:cNvGrpSpPr>
              <a:grpSpLocks/>
            </p:cNvGrpSpPr>
            <p:nvPr/>
          </p:nvGrpSpPr>
          <p:grpSpPr bwMode="auto">
            <a:xfrm>
              <a:off x="9060908" y="2428111"/>
              <a:ext cx="532759" cy="184809"/>
              <a:chOff x="2356" y="1300"/>
              <a:chExt cx="555" cy="194"/>
            </a:xfrm>
          </p:grpSpPr>
          <p:sp>
            <p:nvSpPr>
              <p:cNvPr id="9534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4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4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4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4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4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44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04" name="Group 133"/>
            <p:cNvGrpSpPr>
              <a:grpSpLocks/>
            </p:cNvGrpSpPr>
            <p:nvPr/>
          </p:nvGrpSpPr>
          <p:grpSpPr bwMode="auto">
            <a:xfrm>
              <a:off x="10005281" y="2289952"/>
              <a:ext cx="532759" cy="184809"/>
              <a:chOff x="2356" y="1300"/>
              <a:chExt cx="555" cy="194"/>
            </a:xfrm>
          </p:grpSpPr>
          <p:sp>
            <p:nvSpPr>
              <p:cNvPr id="9533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3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3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3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3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3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3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05" name="Group 133"/>
            <p:cNvGrpSpPr>
              <a:grpSpLocks/>
            </p:cNvGrpSpPr>
            <p:nvPr/>
          </p:nvGrpSpPr>
          <p:grpSpPr bwMode="auto">
            <a:xfrm>
              <a:off x="10232661" y="2882876"/>
              <a:ext cx="532759" cy="184809"/>
              <a:chOff x="2356" y="1300"/>
              <a:chExt cx="555" cy="194"/>
            </a:xfrm>
          </p:grpSpPr>
          <p:sp>
            <p:nvSpPr>
              <p:cNvPr id="9532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2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2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2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3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3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2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06" name="Group 133"/>
            <p:cNvGrpSpPr>
              <a:grpSpLocks/>
            </p:cNvGrpSpPr>
            <p:nvPr/>
          </p:nvGrpSpPr>
          <p:grpSpPr bwMode="auto">
            <a:xfrm>
              <a:off x="9330660" y="3072767"/>
              <a:ext cx="532759" cy="184809"/>
              <a:chOff x="2356" y="1300"/>
              <a:chExt cx="555" cy="194"/>
            </a:xfrm>
          </p:grpSpPr>
          <p:sp>
            <p:nvSpPr>
              <p:cNvPr id="953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1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2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2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20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07" name="Group 133"/>
            <p:cNvGrpSpPr>
              <a:grpSpLocks/>
            </p:cNvGrpSpPr>
            <p:nvPr/>
          </p:nvGrpSpPr>
          <p:grpSpPr bwMode="auto">
            <a:xfrm>
              <a:off x="8438032" y="3018963"/>
              <a:ext cx="532759" cy="184809"/>
              <a:chOff x="2356" y="1300"/>
              <a:chExt cx="555" cy="194"/>
            </a:xfrm>
          </p:grpSpPr>
          <p:sp>
            <p:nvSpPr>
              <p:cNvPr id="953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953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9531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9531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1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905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12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3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cxnSp>
        <p:nvCxnSpPr>
          <p:cNvPr id="95240" name="Straight Connector 12"/>
          <p:cNvCxnSpPr>
            <a:cxnSpLocks noChangeShapeType="1"/>
            <a:endCxn id="95449" idx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1" name="Straight Connector 500"/>
          <p:cNvCxnSpPr>
            <a:cxnSpLocks noChangeShapeType="1"/>
            <a:stCxn id="95574" idx="8"/>
            <a:endCxn id="95261" idx="2"/>
          </p:cNvCxnSpPr>
          <p:nvPr/>
        </p:nvCxnSpPr>
        <p:spPr bwMode="auto">
          <a:xfrm>
            <a:off x="1455738" y="299085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2" name="Straight Connector 501"/>
          <p:cNvCxnSpPr>
            <a:cxnSpLocks noChangeShapeType="1"/>
            <a:endCxn id="95261" idx="3"/>
          </p:cNvCxnSpPr>
          <p:nvPr/>
        </p:nvCxnSpPr>
        <p:spPr bwMode="auto">
          <a:xfrm>
            <a:off x="1235075" y="327183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3" name="Straight Connector 502"/>
          <p:cNvCxnSpPr>
            <a:cxnSpLocks noChangeShapeType="1"/>
            <a:endCxn id="95417" idx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4" name="Straight Connector 503"/>
          <p:cNvCxnSpPr>
            <a:cxnSpLocks noChangeShapeType="1"/>
            <a:endCxn id="95417" idx="0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5" name="Straight Connector 504"/>
          <p:cNvCxnSpPr>
            <a:cxnSpLocks noChangeShapeType="1"/>
            <a:endCxn id="95500" idx="0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6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7" name="Straight Connector 506"/>
          <p:cNvCxnSpPr>
            <a:cxnSpLocks noChangeShapeType="1"/>
            <a:stCxn id="95566" idx="4"/>
            <a:endCxn id="95495" idx="0"/>
          </p:cNvCxnSpPr>
          <p:nvPr/>
        </p:nvCxnSpPr>
        <p:spPr bwMode="auto">
          <a:xfrm flipH="1">
            <a:off x="7483475" y="422910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8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49" name="Straight Connector 508"/>
          <p:cNvCxnSpPr>
            <a:cxnSpLocks noChangeShapeType="1"/>
            <a:endCxn id="95482" idx="5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50" name="Straight Connector 509"/>
          <p:cNvCxnSpPr>
            <a:cxnSpLocks noChangeShapeType="1"/>
            <a:stCxn id="95564" idx="0"/>
            <a:endCxn id="95259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51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52" name="Straight Connector 511"/>
          <p:cNvCxnSpPr>
            <a:cxnSpLocks noChangeShapeType="1"/>
            <a:stCxn id="95561" idx="0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53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54" name="Straight Connector 513"/>
          <p:cNvCxnSpPr>
            <a:cxnSpLocks noChangeShapeType="1"/>
            <a:stCxn id="95583" idx="0"/>
          </p:cNvCxnSpPr>
          <p:nvPr/>
        </p:nvCxnSpPr>
        <p:spPr bwMode="auto">
          <a:xfrm flipV="1">
            <a:off x="1179513" y="4467225"/>
            <a:ext cx="227012" cy="282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55" name="Straight Connector 514"/>
          <p:cNvCxnSpPr>
            <a:cxnSpLocks noChangeShapeType="1"/>
            <a:endCxn id="95261" idx="5"/>
          </p:cNvCxnSpPr>
          <p:nvPr/>
        </p:nvCxnSpPr>
        <p:spPr bwMode="auto">
          <a:xfrm flipV="1">
            <a:off x="1155700" y="436880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5256" name="Group 20"/>
          <p:cNvGrpSpPr>
            <a:grpSpLocks/>
          </p:cNvGrpSpPr>
          <p:nvPr/>
        </p:nvGrpSpPr>
        <p:grpSpPr bwMode="auto">
          <a:xfrm>
            <a:off x="4713288" y="2871788"/>
            <a:ext cx="2117725" cy="1082675"/>
            <a:chOff x="4712800" y="2871032"/>
            <a:chExt cx="2117908" cy="1082781"/>
          </a:xfrm>
        </p:grpSpPr>
        <p:grpSp>
          <p:nvGrpSpPr>
            <p:cNvPr id="95284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95287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95288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600">
                    <a:solidFill>
                      <a:schemeClr val="bg1"/>
                    </a:solidFill>
                    <a:latin typeface="Arial" charset="0"/>
                  </a:rPr>
                  <a:t>IXP</a:t>
                </a:r>
              </a:p>
            </p:txBody>
          </p:sp>
        </p:grpSp>
        <p:cxnSp>
          <p:nvCxnSpPr>
            <p:cNvPr id="95285" name="Straight Connector 18"/>
            <p:cNvCxnSpPr>
              <a:cxnSpLocks noChangeShapeType="1"/>
            </p:cNvCxnSpPr>
            <p:nvPr/>
          </p:nvCxnSpPr>
          <p:spPr bwMode="auto">
            <a:xfrm>
              <a:off x="4712800" y="3050554"/>
              <a:ext cx="964390" cy="2689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86" name="Straight Connector 516"/>
            <p:cNvCxnSpPr>
              <a:cxnSpLocks noChangeShapeType="1"/>
            </p:cNvCxnSpPr>
            <p:nvPr/>
          </p:nvCxnSpPr>
          <p:spPr bwMode="auto">
            <a:xfrm>
              <a:off x="6139092" y="3168890"/>
              <a:ext cx="691616" cy="784923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7" name="Group 39937"/>
          <p:cNvGrpSpPr>
            <a:grpSpLocks/>
          </p:cNvGrpSpPr>
          <p:nvPr/>
        </p:nvGrpSpPr>
        <p:grpSpPr bwMode="auto">
          <a:xfrm>
            <a:off x="3692525" y="3789363"/>
            <a:ext cx="1538288" cy="585787"/>
            <a:chOff x="3692946" y="3789212"/>
            <a:chExt cx="1537885" cy="585306"/>
          </a:xfrm>
        </p:grpSpPr>
        <p:cxnSp>
          <p:nvCxnSpPr>
            <p:cNvPr id="95278" name="Straight Connector 515"/>
            <p:cNvCxnSpPr>
              <a:cxnSpLocks noChangeShapeType="1"/>
              <a:stCxn id="95334" idx="0"/>
            </p:cNvCxnSpPr>
            <p:nvPr/>
          </p:nvCxnSpPr>
          <p:spPr bwMode="auto">
            <a:xfrm flipV="1">
              <a:off x="3833272" y="4233204"/>
              <a:ext cx="190444" cy="141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5279" name="Group 518"/>
            <p:cNvGrpSpPr>
              <a:grpSpLocks/>
            </p:cNvGrpSpPr>
            <p:nvPr/>
          </p:nvGrpSpPr>
          <p:grpSpPr bwMode="auto">
            <a:xfrm>
              <a:off x="3932901" y="3934211"/>
              <a:ext cx="530938" cy="338554"/>
              <a:chOff x="5573768" y="2726239"/>
              <a:chExt cx="530938" cy="338554"/>
            </a:xfrm>
          </p:grpSpPr>
          <p:sp>
            <p:nvSpPr>
              <p:cNvPr id="95282" name="Oval 521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95283" name="TextBox 522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600">
                    <a:solidFill>
                      <a:schemeClr val="bg1"/>
                    </a:solidFill>
                    <a:latin typeface="Arial" charset="0"/>
                  </a:rPr>
                  <a:t>IXP</a:t>
                </a:r>
              </a:p>
            </p:txBody>
          </p:sp>
        </p:grpSp>
        <p:cxnSp>
          <p:nvCxnSpPr>
            <p:cNvPr id="95280" name="Straight Connector 519"/>
            <p:cNvCxnSpPr>
              <a:cxnSpLocks noChangeShapeType="1"/>
              <a:stCxn id="95282" idx="6"/>
              <a:endCxn id="95534" idx="1"/>
            </p:cNvCxnSpPr>
            <p:nvPr/>
          </p:nvCxnSpPr>
          <p:spPr bwMode="auto">
            <a:xfrm flipV="1">
              <a:off x="4460993" y="3953654"/>
              <a:ext cx="769838" cy="1580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81" name="Straight Connector 520"/>
            <p:cNvCxnSpPr>
              <a:cxnSpLocks noChangeShapeType="1"/>
            </p:cNvCxnSpPr>
            <p:nvPr/>
          </p:nvCxnSpPr>
          <p:spPr bwMode="auto">
            <a:xfrm>
              <a:off x="3692946" y="3789212"/>
              <a:ext cx="342738" cy="20484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8" name="Group 39939"/>
          <p:cNvGrpSpPr>
            <a:grpSpLocks/>
          </p:cNvGrpSpPr>
          <p:nvPr/>
        </p:nvGrpSpPr>
        <p:grpSpPr bwMode="auto">
          <a:xfrm>
            <a:off x="2406650" y="3633788"/>
            <a:ext cx="2901950" cy="1296987"/>
            <a:chOff x="2407287" y="3633041"/>
            <a:chExt cx="2900648" cy="1297685"/>
          </a:xfrm>
        </p:grpSpPr>
        <p:cxnSp>
          <p:nvCxnSpPr>
            <p:cNvPr id="95275" name="Straight Connector 7"/>
            <p:cNvCxnSpPr>
              <a:cxnSpLocks noChangeShapeType="1"/>
              <a:stCxn id="95407" idx="5"/>
              <a:endCxn id="95532" idx="1"/>
            </p:cNvCxnSpPr>
            <p:nvPr/>
          </p:nvCxnSpPr>
          <p:spPr bwMode="auto">
            <a:xfrm>
              <a:off x="4876256" y="3633041"/>
              <a:ext cx="431679" cy="222499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76" name="Straight Connector 415"/>
            <p:cNvCxnSpPr>
              <a:cxnSpLocks noChangeShapeType="1"/>
              <a:endCxn id="95366" idx="0"/>
            </p:cNvCxnSpPr>
            <p:nvPr/>
          </p:nvCxnSpPr>
          <p:spPr bwMode="auto">
            <a:xfrm flipH="1">
              <a:off x="2407287" y="3753131"/>
              <a:ext cx="282429" cy="51137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77" name="Straight Connector 523"/>
            <p:cNvCxnSpPr>
              <a:cxnSpLocks noChangeShapeType="1"/>
              <a:stCxn id="95329" idx="0"/>
            </p:cNvCxnSpPr>
            <p:nvPr/>
          </p:nvCxnSpPr>
          <p:spPr bwMode="auto">
            <a:xfrm flipV="1">
              <a:off x="4307545" y="4626270"/>
              <a:ext cx="843636" cy="3044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59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95260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i="1">
                <a:latin typeface="Arial" charset="0"/>
              </a:rPr>
              <a:t>regional net</a:t>
            </a:r>
          </a:p>
        </p:txBody>
      </p:sp>
      <p:sp>
        <p:nvSpPr>
          <p:cNvPr id="95261" name="Oval 517"/>
          <p:cNvSpPr>
            <a:spLocks noChangeArrowheads="1"/>
          </p:cNvSpPr>
          <p:nvPr/>
        </p:nvSpPr>
        <p:spPr bwMode="auto">
          <a:xfrm rot="5400000">
            <a:off x="867569" y="373618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cxnSp>
        <p:nvCxnSpPr>
          <p:cNvPr id="95262" name="Straight Connector 39941"/>
          <p:cNvCxnSpPr>
            <a:cxnSpLocks noChangeShapeType="1"/>
            <a:stCxn id="95261" idx="0"/>
            <a:endCxn id="95395" idx="0"/>
          </p:cNvCxnSpPr>
          <p:nvPr/>
        </p:nvCxnSpPr>
        <p:spPr bwMode="auto">
          <a:xfrm flipV="1">
            <a:off x="1684338" y="3654425"/>
            <a:ext cx="758825" cy="273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63" name="Straight Connector 524"/>
          <p:cNvCxnSpPr>
            <a:cxnSpLocks noChangeShapeType="1"/>
            <a:endCxn id="95368" idx="1"/>
          </p:cNvCxnSpPr>
          <p:nvPr/>
        </p:nvCxnSpPr>
        <p:spPr bwMode="auto">
          <a:xfrm>
            <a:off x="1685925" y="4111625"/>
            <a:ext cx="466725" cy="269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64" name="Oval 11"/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95265" name="TextBox 13"/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 i="1">
                <a:solidFill>
                  <a:schemeClr val="bg1"/>
                </a:solidFill>
                <a:latin typeface="Arial" charset="0"/>
              </a:rPr>
              <a:t>Content provider network</a:t>
            </a:r>
          </a:p>
        </p:txBody>
      </p:sp>
      <p:cxnSp>
        <p:nvCxnSpPr>
          <p:cNvPr id="95266" name="Straight Connector 19"/>
          <p:cNvCxnSpPr>
            <a:cxnSpLocks noChangeShapeType="1"/>
            <a:stCxn id="95587" idx="2"/>
          </p:cNvCxnSpPr>
          <p:nvPr/>
        </p:nvCxnSpPr>
        <p:spPr bwMode="auto">
          <a:xfrm flipH="1">
            <a:off x="6540500" y="2867025"/>
            <a:ext cx="150813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67" name="Straight Connector 525"/>
          <p:cNvCxnSpPr>
            <a:cxnSpLocks noChangeShapeType="1"/>
            <a:endCxn id="95264" idx="7"/>
          </p:cNvCxnSpPr>
          <p:nvPr/>
        </p:nvCxnSpPr>
        <p:spPr bwMode="auto">
          <a:xfrm flipH="1">
            <a:off x="7070725" y="3221038"/>
            <a:ext cx="142875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68" name="Straight Connector 526"/>
          <p:cNvCxnSpPr>
            <a:cxnSpLocks noChangeShapeType="1"/>
          </p:cNvCxnSpPr>
          <p:nvPr/>
        </p:nvCxnSpPr>
        <p:spPr bwMode="auto">
          <a:xfrm flipH="1">
            <a:off x="5773738" y="3205163"/>
            <a:ext cx="111125" cy="244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69" name="Straight Connector 527"/>
          <p:cNvCxnSpPr>
            <a:cxnSpLocks noChangeShapeType="1"/>
            <a:endCxn id="95264" idx="1"/>
          </p:cNvCxnSpPr>
          <p:nvPr/>
        </p:nvCxnSpPr>
        <p:spPr bwMode="auto">
          <a:xfrm>
            <a:off x="2682875" y="3008313"/>
            <a:ext cx="76200" cy="5191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70" name="Straight Connector 528"/>
          <p:cNvCxnSpPr>
            <a:cxnSpLocks noChangeShapeType="1"/>
            <a:endCxn id="95334" idx="1"/>
          </p:cNvCxnSpPr>
          <p:nvPr/>
        </p:nvCxnSpPr>
        <p:spPr bwMode="auto">
          <a:xfrm>
            <a:off x="3413125" y="4049713"/>
            <a:ext cx="239713" cy="3397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71" name="Straight Connector 529"/>
          <p:cNvCxnSpPr>
            <a:cxnSpLocks noChangeShapeType="1"/>
          </p:cNvCxnSpPr>
          <p:nvPr/>
        </p:nvCxnSpPr>
        <p:spPr bwMode="auto">
          <a:xfrm>
            <a:off x="2303463" y="2651125"/>
            <a:ext cx="14287" cy="941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72" name="Straight Connector 530"/>
          <p:cNvCxnSpPr>
            <a:cxnSpLocks noChangeShapeType="1"/>
          </p:cNvCxnSpPr>
          <p:nvPr/>
        </p:nvCxnSpPr>
        <p:spPr bwMode="auto">
          <a:xfrm flipH="1">
            <a:off x="1693863" y="3935413"/>
            <a:ext cx="528637" cy="117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73" name="Straight Connector 531"/>
          <p:cNvCxnSpPr>
            <a:cxnSpLocks noChangeShapeType="1"/>
            <a:stCxn id="95566" idx="3"/>
          </p:cNvCxnSpPr>
          <p:nvPr/>
        </p:nvCxnSpPr>
        <p:spPr bwMode="auto">
          <a:xfrm flipH="1" flipV="1">
            <a:off x="7713663" y="3903663"/>
            <a:ext cx="400050" cy="282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74" name="Straight Connector 532"/>
          <p:cNvCxnSpPr>
            <a:cxnSpLocks noChangeShapeType="1"/>
            <a:stCxn id="95568" idx="4"/>
          </p:cNvCxnSpPr>
          <p:nvPr/>
        </p:nvCxnSpPr>
        <p:spPr bwMode="auto">
          <a:xfrm flipH="1" flipV="1">
            <a:off x="7624763" y="3929063"/>
            <a:ext cx="628650" cy="1214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972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5149850"/>
            <a:ext cx="8440738" cy="4648200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altLang="en-US" sz="2400">
                <a:ea typeface="ＭＳ Ｐゴシック" charset="-128"/>
              </a:rPr>
              <a:t>at center: small # of well-connected large networks</a:t>
            </a:r>
          </a:p>
          <a:p>
            <a:pPr lvl="1" eaLnBrk="1" hangingPunct="1"/>
            <a:r>
              <a:rPr lang="ja-JP" altLang="en-US" sz="200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000">
                <a:solidFill>
                  <a:srgbClr val="CC0000"/>
                </a:solidFill>
                <a:ea typeface="ＭＳ Ｐゴシック" charset="-128"/>
              </a:rPr>
              <a:t>tier-1</a:t>
            </a:r>
            <a:r>
              <a:rPr lang="ja-JP" altLang="en-US" sz="200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000">
                <a:solidFill>
                  <a:srgbClr val="CC0000"/>
                </a:solidFill>
                <a:ea typeface="ＭＳ Ｐゴシック" charset="-128"/>
              </a:rPr>
              <a:t> commercial ISPs</a:t>
            </a:r>
            <a:r>
              <a:rPr lang="en-US" altLang="ja-JP" sz="200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ja-JP" sz="2000">
                <a:ea typeface="ＭＳ Ｐゴシック" charset="-128"/>
              </a:rPr>
              <a:t>(e.g., Level 3, Sprint, AT&amp;T, NTT), national &amp; international coverage</a:t>
            </a:r>
          </a:p>
          <a:p>
            <a:pPr lvl="1" eaLnBrk="1" hangingPunct="1"/>
            <a:r>
              <a:rPr lang="en-US" altLang="en-US" sz="2000">
                <a:solidFill>
                  <a:srgbClr val="CC0000"/>
                </a:solidFill>
              </a:rPr>
              <a:t>content provider network </a:t>
            </a:r>
            <a:r>
              <a:rPr lang="en-US" altLang="en-US" sz="2000"/>
              <a:t>(e.g, Google): private network that connects it data centers to Internet, often bypassing tier-1, regional ISPs</a:t>
            </a:r>
          </a:p>
          <a:p>
            <a:pPr lvl="1" eaLnBrk="1" hangingPunct="1">
              <a:buFont typeface="Wingdings" charset="2"/>
              <a:buNone/>
            </a:pPr>
            <a:endParaRPr lang="en-US" altLang="en-US" sz="2000"/>
          </a:p>
        </p:txBody>
      </p:sp>
      <p:pic>
        <p:nvPicPr>
          <p:cNvPr id="97284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BD772579-EC1D-DE4F-82CB-BD696506237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17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97286" name="Group 67"/>
          <p:cNvGrpSpPr>
            <a:grpSpLocks/>
          </p:cNvGrpSpPr>
          <p:nvPr/>
        </p:nvGrpSpPr>
        <p:grpSpPr bwMode="auto">
          <a:xfrm>
            <a:off x="1054100" y="1038225"/>
            <a:ext cx="7658100" cy="3984625"/>
            <a:chOff x="1066800" y="1371600"/>
            <a:chExt cx="7194549" cy="3984625"/>
          </a:xfrm>
        </p:grpSpPr>
        <p:sp>
          <p:nvSpPr>
            <p:cNvPr id="97287" name="Oval 76"/>
            <p:cNvSpPr>
              <a:spLocks noChangeArrowheads="1"/>
            </p:cNvSpPr>
            <p:nvPr/>
          </p:nvSpPr>
          <p:spPr bwMode="auto">
            <a:xfrm>
              <a:off x="19812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88" name="Oval 76"/>
            <p:cNvSpPr>
              <a:spLocks noChangeArrowheads="1"/>
            </p:cNvSpPr>
            <p:nvPr/>
          </p:nvSpPr>
          <p:spPr bwMode="auto">
            <a:xfrm>
              <a:off x="10668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89" name="Oval 76"/>
            <p:cNvSpPr>
              <a:spLocks noChangeArrowheads="1"/>
            </p:cNvSpPr>
            <p:nvPr/>
          </p:nvSpPr>
          <p:spPr bwMode="auto">
            <a:xfrm>
              <a:off x="56388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90" name="Oval 76"/>
            <p:cNvSpPr>
              <a:spLocks noChangeArrowheads="1"/>
            </p:cNvSpPr>
            <p:nvPr/>
          </p:nvSpPr>
          <p:spPr bwMode="auto">
            <a:xfrm>
              <a:off x="47244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91" name="Oval 76"/>
            <p:cNvSpPr>
              <a:spLocks noChangeArrowheads="1"/>
            </p:cNvSpPr>
            <p:nvPr/>
          </p:nvSpPr>
          <p:spPr bwMode="auto">
            <a:xfrm>
              <a:off x="38100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92" name="Oval 76"/>
            <p:cNvSpPr>
              <a:spLocks noChangeArrowheads="1"/>
            </p:cNvSpPr>
            <p:nvPr/>
          </p:nvSpPr>
          <p:spPr bwMode="auto">
            <a:xfrm>
              <a:off x="28956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93" name="Oval 76"/>
            <p:cNvSpPr>
              <a:spLocks noChangeArrowheads="1"/>
            </p:cNvSpPr>
            <p:nvPr/>
          </p:nvSpPr>
          <p:spPr bwMode="auto">
            <a:xfrm>
              <a:off x="65532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94" name="Oval 76"/>
            <p:cNvSpPr>
              <a:spLocks noChangeArrowheads="1"/>
            </p:cNvSpPr>
            <p:nvPr/>
          </p:nvSpPr>
          <p:spPr bwMode="auto">
            <a:xfrm>
              <a:off x="7467600" y="4724400"/>
              <a:ext cx="793749" cy="631825"/>
            </a:xfrm>
            <a:prstGeom prst="ellipse">
              <a:avLst/>
            </a:prstGeom>
            <a:solidFill>
              <a:srgbClr val="00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access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ISP</a:t>
              </a:r>
            </a:p>
          </p:txBody>
        </p:sp>
        <p:sp>
          <p:nvSpPr>
            <p:cNvPr id="97295" name="Oval 33"/>
            <p:cNvSpPr>
              <a:spLocks noChangeArrowheads="1"/>
            </p:cNvSpPr>
            <p:nvPr/>
          </p:nvSpPr>
          <p:spPr bwMode="auto">
            <a:xfrm>
              <a:off x="2438400" y="3429000"/>
              <a:ext cx="1863725" cy="790575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solidFill>
                    <a:srgbClr val="808080"/>
                  </a:solidFill>
                  <a:latin typeface="Arial" charset="0"/>
                </a:rPr>
                <a:t>Regional ISP</a:t>
              </a:r>
            </a:p>
          </p:txBody>
        </p:sp>
        <p:sp>
          <p:nvSpPr>
            <p:cNvPr id="97296" name="Oval 33"/>
            <p:cNvSpPr>
              <a:spLocks noChangeArrowheads="1"/>
            </p:cNvSpPr>
            <p:nvPr/>
          </p:nvSpPr>
          <p:spPr bwMode="auto">
            <a:xfrm>
              <a:off x="4800600" y="3429000"/>
              <a:ext cx="1863725" cy="790575"/>
            </a:xfrm>
            <a:prstGeom prst="ellipse">
              <a:avLst/>
            </a:prstGeom>
            <a:solidFill>
              <a:schemeClr val="hlink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solidFill>
                    <a:srgbClr val="808080"/>
                  </a:solidFill>
                  <a:latin typeface="Arial" charset="0"/>
                </a:rPr>
                <a:t>Regional ISP</a:t>
              </a: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2133157" y="2819400"/>
              <a:ext cx="609985" cy="457200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buNone/>
                <a:defRPr/>
              </a:pPr>
              <a:r>
                <a:rPr lang="en-US" dirty="0"/>
                <a:t>IXP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4801284" y="2743200"/>
              <a:ext cx="608494" cy="457200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buNone/>
                <a:defRPr/>
              </a:pPr>
              <a:r>
                <a:rPr lang="en-US" dirty="0"/>
                <a:t>IXP</a:t>
              </a:r>
            </a:p>
          </p:txBody>
        </p:sp>
        <p:sp>
          <p:nvSpPr>
            <p:cNvPr id="97299" name="Oval 34"/>
            <p:cNvSpPr>
              <a:spLocks noChangeArrowheads="1"/>
            </p:cNvSpPr>
            <p:nvPr/>
          </p:nvSpPr>
          <p:spPr bwMode="auto">
            <a:xfrm>
              <a:off x="1143000" y="1600200"/>
              <a:ext cx="1863725" cy="790575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solidFill>
                    <a:schemeClr val="bg1"/>
                  </a:solidFill>
                  <a:latin typeface="Arial" charset="0"/>
                </a:rPr>
                <a:t>Tier 1 ISP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97300" name="Oval 34"/>
            <p:cNvSpPr>
              <a:spLocks noChangeArrowheads="1"/>
            </p:cNvSpPr>
            <p:nvPr/>
          </p:nvSpPr>
          <p:spPr bwMode="auto">
            <a:xfrm>
              <a:off x="3352800" y="1600200"/>
              <a:ext cx="1863725" cy="790575"/>
            </a:xfrm>
            <a:prstGeom prst="ellipse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solidFill>
                    <a:schemeClr val="bg1"/>
                  </a:solidFill>
                  <a:latin typeface="Arial" charset="0"/>
                </a:rPr>
                <a:t>Tier 1 ISP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97301" name="Oval 34"/>
            <p:cNvSpPr>
              <a:spLocks noChangeArrowheads="1"/>
            </p:cNvSpPr>
            <p:nvPr/>
          </p:nvSpPr>
          <p:spPr bwMode="auto">
            <a:xfrm>
              <a:off x="5638800" y="1600200"/>
              <a:ext cx="1981200" cy="838200"/>
            </a:xfrm>
            <a:prstGeom prst="ellipse">
              <a:avLst/>
            </a:prstGeom>
            <a:solidFill>
              <a:srgbClr val="00206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solidFill>
                    <a:schemeClr val="bg1"/>
                  </a:solidFill>
                  <a:latin typeface="Arial" charset="0"/>
                </a:rPr>
                <a:t>Google</a:t>
              </a:r>
              <a:endParaRPr lang="en-US" altLang="en-US" sz="2400">
                <a:latin typeface="Arial" charset="0"/>
              </a:endParaRPr>
            </a:p>
          </p:txBody>
        </p:sp>
        <p:cxnSp>
          <p:nvCxnSpPr>
            <p:cNvPr id="84" name="Straight Connector 83"/>
            <p:cNvCxnSpPr>
              <a:endCxn id="97288" idx="0"/>
            </p:cNvCxnSpPr>
            <p:nvPr/>
          </p:nvCxnSpPr>
          <p:spPr>
            <a:xfrm rot="5400000">
              <a:off x="427081" y="3398633"/>
              <a:ext cx="2362200" cy="28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>
              <a:stCxn id="97295" idx="4"/>
            </p:cNvCxnSpPr>
            <p:nvPr/>
          </p:nvCxnSpPr>
          <p:spPr>
            <a:xfrm rot="5400000">
              <a:off x="3070887" y="4425754"/>
              <a:ext cx="504825" cy="9246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>
              <a:stCxn id="97295" idx="3"/>
            </p:cNvCxnSpPr>
            <p:nvPr/>
          </p:nvCxnSpPr>
          <p:spPr>
            <a:xfrm rot="5400000">
              <a:off x="2265003" y="4277579"/>
              <a:ext cx="620712" cy="27292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 rot="16200000" flipH="1">
              <a:off x="808066" y="3459105"/>
              <a:ext cx="2438400" cy="24459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>
              <a:stCxn id="79" idx="2"/>
            </p:cNvCxnSpPr>
            <p:nvPr/>
          </p:nvCxnSpPr>
          <p:spPr>
            <a:xfrm rot="5400000">
              <a:off x="1333803" y="3771707"/>
              <a:ext cx="1600200" cy="60998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Rectangle 88"/>
            <p:cNvSpPr/>
            <p:nvPr/>
          </p:nvSpPr>
          <p:spPr>
            <a:xfrm>
              <a:off x="7315797" y="2819400"/>
              <a:ext cx="608494" cy="457200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buNone/>
                <a:defRPr/>
              </a:pPr>
              <a:r>
                <a:rPr lang="en-US" dirty="0"/>
                <a:t>IXP</a:t>
              </a:r>
            </a:p>
          </p:txBody>
        </p:sp>
        <p:cxnSp>
          <p:nvCxnSpPr>
            <p:cNvPr id="90" name="Straight Connector 89"/>
            <p:cNvCxnSpPr/>
            <p:nvPr/>
          </p:nvCxnSpPr>
          <p:spPr>
            <a:xfrm rot="16200000" flipH="1">
              <a:off x="3747986" y="4252513"/>
              <a:ext cx="504825" cy="3818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>
              <a:stCxn id="97296" idx="2"/>
              <a:endCxn id="97295" idx="6"/>
            </p:cNvCxnSpPr>
            <p:nvPr/>
          </p:nvCxnSpPr>
          <p:spPr>
            <a:xfrm rot="10800000">
              <a:off x="4301663" y="3824288"/>
              <a:ext cx="49962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 rot="5400000">
              <a:off x="4931639" y="4288692"/>
              <a:ext cx="620713" cy="27292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rot="16200000" flipH="1">
              <a:off x="5633414" y="4425226"/>
              <a:ext cx="544513" cy="7606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>
              <a:stCxn id="97296" idx="5"/>
            </p:cNvCxnSpPr>
            <p:nvPr/>
          </p:nvCxnSpPr>
          <p:spPr>
            <a:xfrm rot="16200000" flipH="1">
              <a:off x="6276143" y="4218669"/>
              <a:ext cx="620712" cy="39074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>
              <a:stCxn id="97301" idx="4"/>
            </p:cNvCxnSpPr>
            <p:nvPr/>
          </p:nvCxnSpPr>
          <p:spPr>
            <a:xfrm rot="16200000" flipH="1">
              <a:off x="5747409" y="3320741"/>
              <a:ext cx="2297113" cy="5324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>
            <a:xfrm rot="10800000">
              <a:off x="2971328" y="1981200"/>
              <a:ext cx="49962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10800000">
              <a:off x="5181593" y="1981200"/>
              <a:ext cx="49813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Arc 97"/>
            <p:cNvSpPr/>
            <p:nvPr/>
          </p:nvSpPr>
          <p:spPr>
            <a:xfrm>
              <a:off x="2133157" y="1371600"/>
              <a:ext cx="4190855" cy="457200"/>
            </a:xfrm>
            <a:prstGeom prst="arc">
              <a:avLst>
                <a:gd name="adj1" fmla="val 10681875"/>
                <a:gd name="adj2" fmla="val 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0"/>
                <a:buNone/>
                <a:defRPr/>
              </a:pPr>
              <a:endParaRPr lang="en-US"/>
            </a:p>
          </p:txBody>
        </p:sp>
        <p:cxnSp>
          <p:nvCxnSpPr>
            <p:cNvPr id="99" name="Straight Connector 98"/>
            <p:cNvCxnSpPr/>
            <p:nvPr/>
          </p:nvCxnSpPr>
          <p:spPr>
            <a:xfrm rot="16200000" flipH="1">
              <a:off x="6972290" y="2399831"/>
              <a:ext cx="533400" cy="30573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>
              <a:endCxn id="79" idx="0"/>
            </p:cNvCxnSpPr>
            <p:nvPr/>
          </p:nvCxnSpPr>
          <p:spPr>
            <a:xfrm rot="16200000" flipH="1">
              <a:off x="2095457" y="2475961"/>
              <a:ext cx="457200" cy="2296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 rot="16200000" flipH="1">
              <a:off x="2628635" y="3238707"/>
              <a:ext cx="457200" cy="22818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 rot="10800000" flipV="1">
              <a:off x="2743142" y="2209800"/>
              <a:ext cx="2972375" cy="77311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 rot="16200000" flipH="1">
              <a:off x="4662218" y="2423713"/>
              <a:ext cx="504825" cy="3818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 rot="5400000">
              <a:off x="3314806" y="2856893"/>
              <a:ext cx="1143000" cy="15361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 rot="16200000" flipH="1">
              <a:off x="5105256" y="3276738"/>
              <a:ext cx="304800" cy="1521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 rot="10800000" flipV="1">
              <a:off x="4039175" y="3124200"/>
              <a:ext cx="762109" cy="54451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>
              <a:stCxn id="97299" idx="5"/>
            </p:cNvCxnSpPr>
            <p:nvPr/>
          </p:nvCxnSpPr>
          <p:spPr>
            <a:xfrm rot="16200000" flipH="1">
              <a:off x="3070757" y="1938325"/>
              <a:ext cx="1470025" cy="214315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>
              <a:stCxn id="89" idx="2"/>
            </p:cNvCxnSpPr>
            <p:nvPr/>
          </p:nvCxnSpPr>
          <p:spPr>
            <a:xfrm rot="16200000" flipH="1">
              <a:off x="7004680" y="3891964"/>
              <a:ext cx="1458913" cy="22818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 rot="5400000">
              <a:off x="6052348" y="3472202"/>
              <a:ext cx="1535113" cy="114391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>
              <a:stCxn id="89" idx="1"/>
            </p:cNvCxnSpPr>
            <p:nvPr/>
          </p:nvCxnSpPr>
          <p:spPr>
            <a:xfrm rot="10800000" flipV="1">
              <a:off x="6095826" y="3048000"/>
              <a:ext cx="1219971" cy="46831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>
              <a:endCxn id="80" idx="3"/>
            </p:cNvCxnSpPr>
            <p:nvPr/>
          </p:nvCxnSpPr>
          <p:spPr>
            <a:xfrm rot="10800000" flipV="1">
              <a:off x="5409778" y="2362200"/>
              <a:ext cx="780007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5053332" y="2217738"/>
              <a:ext cx="2286327" cy="6858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9933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Protocol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layers</a:t>
            </a:r>
            <a:r>
              <a:rPr lang="ja-JP" altLang="en-US">
                <a:ea typeface="ＭＳ Ｐゴシック" charset="-128"/>
              </a:rPr>
              <a:t>”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9933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with many </a:t>
            </a:r>
            <a:r>
              <a:rPr lang="ja-JP" altLang="en-US" i="1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charset="-128"/>
              </a:rPr>
              <a:t>pieces</a:t>
            </a:r>
            <a:r>
              <a:rPr lang="ja-JP" altLang="en-US" i="1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lvl="1" eaLnBrk="1" hangingPunct="1"/>
            <a:r>
              <a:rPr lang="en-US" altLang="en-US" sz="2800"/>
              <a:t>hosts</a:t>
            </a:r>
          </a:p>
          <a:p>
            <a:pPr lvl="1" eaLnBrk="1" hangingPunct="1"/>
            <a:r>
              <a:rPr lang="en-US" altLang="en-US" sz="2800"/>
              <a:t>routers</a:t>
            </a:r>
          </a:p>
          <a:p>
            <a:pPr lvl="1" eaLnBrk="1" hangingPunct="1"/>
            <a:r>
              <a:rPr lang="en-US" altLang="en-US" sz="2800"/>
              <a:t>links of various media</a:t>
            </a:r>
          </a:p>
          <a:p>
            <a:pPr lvl="1" eaLnBrk="1" hangingPunct="1"/>
            <a:r>
              <a:rPr lang="en-US" altLang="en-US" sz="2800"/>
              <a:t>applications</a:t>
            </a:r>
          </a:p>
          <a:p>
            <a:pPr lvl="1" eaLnBrk="1" hangingPunct="1"/>
            <a:r>
              <a:rPr lang="en-US" altLang="en-US" sz="2800"/>
              <a:t>protocols</a:t>
            </a:r>
          </a:p>
          <a:p>
            <a:pPr lvl="1" eaLnBrk="1" hangingPunct="1"/>
            <a:r>
              <a:rPr lang="en-US" altLang="en-US" sz="2800"/>
              <a:t>hardware, software</a:t>
            </a:r>
          </a:p>
        </p:txBody>
      </p:sp>
      <p:sp>
        <p:nvSpPr>
          <p:cNvPr id="9933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619375"/>
          </a:xfrm>
        </p:spPr>
        <p:txBody>
          <a:bodyPr/>
          <a:lstStyle/>
          <a:p>
            <a:pPr algn="ctr" eaLnBrk="1" hangingPunct="1">
              <a:buFont typeface="Wingdings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en-US" sz="2400" u="sng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charset="2"/>
              <a:buNone/>
            </a:pPr>
            <a:r>
              <a:rPr lang="en-US" altLang="en-US">
                <a:ea typeface="ＭＳ Ｐゴシック" charset="-128"/>
              </a:rPr>
              <a:t>is there any hope of </a:t>
            </a:r>
            <a:r>
              <a:rPr lang="en-US" altLang="en-US" i="1">
                <a:ea typeface="ＭＳ Ｐゴシック" charset="-128"/>
              </a:rPr>
              <a:t>organizing</a:t>
            </a:r>
            <a:r>
              <a:rPr lang="en-US" altLang="en-US">
                <a:ea typeface="ＭＳ Ｐゴシック" charset="-128"/>
              </a:rPr>
              <a:t> structure of network?</a:t>
            </a:r>
          </a:p>
          <a:p>
            <a:pPr algn="ctr" eaLnBrk="1" hangingPunct="1">
              <a:buFont typeface="Wingdings" charset="2"/>
              <a:buNone/>
            </a:pPr>
            <a:endParaRPr lang="en-US" altLang="en-US">
              <a:ea typeface="ＭＳ Ｐゴシック" charset="-128"/>
            </a:endParaRPr>
          </a:p>
          <a:p>
            <a:pPr algn="ctr" eaLnBrk="1" hangingPunct="1">
              <a:buFont typeface="Wingdings" charset="2"/>
              <a:buNone/>
            </a:pPr>
            <a:r>
              <a:rPr lang="en-US" altLang="en-US">
                <a:ea typeface="ＭＳ Ｐゴシック" charset="-128"/>
              </a:rPr>
              <a:t>…. or at least our discussion of networks?</a:t>
            </a:r>
          </a:p>
        </p:txBody>
      </p:sp>
      <p:sp>
        <p:nvSpPr>
          <p:cNvPr id="993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9C86C2A0-B32B-6B4E-AC7A-3981018A625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18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101378" name="Picture 1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Organization of air travel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10138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38200" y="5489575"/>
            <a:ext cx="7772400" cy="542925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altLang="en-US">
                <a:ea typeface="ＭＳ Ｐゴシック" charset="-128"/>
              </a:rPr>
              <a:t>a series of steps</a:t>
            </a:r>
          </a:p>
        </p:txBody>
      </p:sp>
      <p:grpSp>
        <p:nvGrpSpPr>
          <p:cNvPr id="101381" name="Group 4"/>
          <p:cNvGrpSpPr>
            <a:grpSpLocks/>
          </p:cNvGrpSpPr>
          <p:nvPr/>
        </p:nvGrpSpPr>
        <p:grpSpPr bwMode="auto">
          <a:xfrm>
            <a:off x="1111250" y="1587500"/>
            <a:ext cx="6508750" cy="3294063"/>
            <a:chOff x="700" y="1000"/>
            <a:chExt cx="4100" cy="2075"/>
          </a:xfrm>
        </p:grpSpPr>
        <p:sp>
          <p:nvSpPr>
            <p:cNvPr id="101383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ticket (purchase)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baggage (check)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gates (load)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runway takeoff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airplane routing</a:t>
              </a:r>
            </a:p>
          </p:txBody>
        </p:sp>
        <p:sp>
          <p:nvSpPr>
            <p:cNvPr id="101384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ticket (complain)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baggage (claim)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gates (unload)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runway landing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solidFill>
                  <a:srgbClr val="000099"/>
                </a:solidFill>
                <a:latin typeface="Arial" charset="0"/>
              </a:endParaRP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airplane routing</a:t>
              </a:r>
            </a:p>
          </p:txBody>
        </p:sp>
        <p:sp>
          <p:nvSpPr>
            <p:cNvPr id="101385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airplane routing</a:t>
              </a:r>
            </a:p>
          </p:txBody>
        </p:sp>
        <p:sp>
          <p:nvSpPr>
            <p:cNvPr id="101386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F8D92AD2-DE89-8F4D-AE7F-3FB9DEB925D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19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665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Introduction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our goal:</a:t>
            </a:r>
            <a:r>
              <a:rPr lang="en-US" altLang="en-US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>
                <a:ea typeface="ＭＳ Ｐゴシック" charset="-128"/>
              </a:rPr>
              <a:t>get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feel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>
                <a:ea typeface="ＭＳ Ｐゴシック" charset="-128"/>
              </a:rPr>
              <a:t>more depth, detail </a:t>
            </a:r>
            <a:r>
              <a:rPr lang="en-US" altLang="en-US" i="1">
                <a:ea typeface="ＭＳ Ｐゴシック" charset="-128"/>
              </a:rPr>
              <a:t>later</a:t>
            </a:r>
            <a:r>
              <a:rPr lang="en-US" altLang="en-US">
                <a:ea typeface="ＭＳ Ｐゴシック" charset="-128"/>
              </a:rPr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>
                <a:ea typeface="ＭＳ Ｐゴシック" charset="-128"/>
              </a:rPr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/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/>
          </a:p>
        </p:txBody>
      </p:sp>
      <p:sp>
        <p:nvSpPr>
          <p:cNvPr id="6656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overview</a:t>
            </a:r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eaLnBrk="1" hangingPunct="1">
              <a:buSzPct val="75000"/>
            </a:pPr>
            <a:r>
              <a:rPr lang="en-US" altLang="en-US" sz="2400" dirty="0">
                <a:ea typeface="ＭＳ Ｐゴシック" charset="-128"/>
              </a:rPr>
              <a:t>what</a:t>
            </a:r>
            <a:r>
              <a:rPr lang="ja-JP" altLang="en-US" sz="2400" dirty="0">
                <a:ea typeface="ＭＳ Ｐゴシック" charset="-128"/>
              </a:rPr>
              <a:t>’</a:t>
            </a:r>
            <a:r>
              <a:rPr lang="en-US" altLang="ja-JP" sz="2400" dirty="0">
                <a:ea typeface="ＭＳ Ｐゴシック" charset="-128"/>
              </a:rPr>
              <a:t>s the Internet?</a:t>
            </a:r>
          </a:p>
          <a:p>
            <a:pPr eaLnBrk="1" hangingPunct="1">
              <a:buSzPct val="75000"/>
            </a:pPr>
            <a:r>
              <a:rPr lang="en-US" altLang="en-US" sz="2400" dirty="0">
                <a:ea typeface="ＭＳ Ｐゴシック" charset="-128"/>
              </a:rPr>
              <a:t>what</a:t>
            </a:r>
            <a:r>
              <a:rPr lang="ja-JP" altLang="en-US" sz="2400" dirty="0">
                <a:ea typeface="ＭＳ Ｐゴシック" charset="-128"/>
              </a:rPr>
              <a:t>’</a:t>
            </a:r>
            <a:r>
              <a:rPr lang="en-US" altLang="ja-JP" sz="2400" dirty="0">
                <a:ea typeface="ＭＳ Ｐゴシック" charset="-128"/>
              </a:rPr>
              <a:t>s a protocol?</a:t>
            </a:r>
          </a:p>
          <a:p>
            <a:pPr eaLnBrk="1" hangingPunct="1">
              <a:buSzPct val="75000"/>
            </a:pPr>
            <a:r>
              <a:rPr lang="en-US" altLang="en-US" sz="2400" dirty="0">
                <a:ea typeface="ＭＳ Ｐゴシック" charset="-128"/>
              </a:rPr>
              <a:t>network edge; hosts, access net, physical media</a:t>
            </a:r>
          </a:p>
          <a:p>
            <a:pPr eaLnBrk="1" hangingPunct="1">
              <a:buSzPct val="75000"/>
            </a:pPr>
            <a:r>
              <a:rPr lang="en-US" altLang="en-US" sz="2400" dirty="0">
                <a:ea typeface="ＭＳ Ｐゴシック" charset="-128"/>
              </a:rPr>
              <a:t>network core: packet/circuit switching, Internet structure</a:t>
            </a:r>
          </a:p>
          <a:p>
            <a:pPr eaLnBrk="1" hangingPunct="1">
              <a:buSzPct val="75000"/>
            </a:pPr>
            <a:r>
              <a:rPr lang="en-US" altLang="en-US" sz="2400" dirty="0" smtClean="0">
                <a:ea typeface="ＭＳ Ｐゴシック" charset="-128"/>
              </a:rPr>
              <a:t>security</a:t>
            </a:r>
            <a:endParaRPr lang="en-US" altLang="en-US" sz="2400" dirty="0">
              <a:ea typeface="ＭＳ Ｐゴシック" charset="-128"/>
            </a:endParaRPr>
          </a:p>
          <a:p>
            <a:pPr eaLnBrk="1" hangingPunct="1">
              <a:buSzPct val="75000"/>
            </a:pPr>
            <a:r>
              <a:rPr lang="en-US" altLang="en-US" sz="2400" dirty="0">
                <a:ea typeface="ＭＳ Ｐゴシック" charset="-128"/>
              </a:rPr>
              <a:t>protocol layers, service models</a:t>
            </a:r>
          </a:p>
          <a:p>
            <a:pPr marL="0" indent="0" eaLnBrk="1" hangingPunct="1">
              <a:buSzPct val="75000"/>
              <a:buNone/>
            </a:pPr>
            <a:endParaRPr lang="en-US" altLang="en-US" sz="2400" dirty="0">
              <a:ea typeface="ＭＳ Ｐゴシック" charset="-128"/>
            </a:endParaRPr>
          </a:p>
          <a:p>
            <a:pPr eaLnBrk="1" hangingPunct="1">
              <a:buFont typeface="Wingdings" charset="2"/>
              <a:buNone/>
            </a:pPr>
            <a:endParaRPr lang="en-US" altLang="en-US" sz="2400" dirty="0">
              <a:ea typeface="ＭＳ Ｐゴシック" charset="-128"/>
            </a:endParaRPr>
          </a:p>
        </p:txBody>
      </p:sp>
      <p:pic>
        <p:nvPicPr>
          <p:cNvPr id="66565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C371BDF4-DE54-FA44-B572-8CB4A4B11AD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2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103426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427" name="Group 38"/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03431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32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ticket (purchase)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baggage (check)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gates (load)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runway (takeoff)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airplane routing</a:t>
              </a:r>
            </a:p>
          </p:txBody>
        </p:sp>
        <p:sp>
          <p:nvSpPr>
            <p:cNvPr id="103433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7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departure</a:t>
              </a:r>
            </a:p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airport</a:t>
              </a:r>
            </a:p>
          </p:txBody>
        </p:sp>
        <p:sp>
          <p:nvSpPr>
            <p:cNvPr id="103438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arrival</a:t>
              </a:r>
            </a:p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airport</a:t>
              </a:r>
            </a:p>
          </p:txBody>
        </p:sp>
        <p:sp>
          <p:nvSpPr>
            <p:cNvPr id="103439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intermediate air-traffic</a:t>
              </a:r>
            </a:p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control centers</a:t>
              </a:r>
            </a:p>
          </p:txBody>
        </p:sp>
        <p:pic>
          <p:nvPicPr>
            <p:cNvPr id="103440" name="Picture 11" descr="yylgaifm[1]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1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2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3444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03464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03465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8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400">
                    <a:latin typeface="Arial" charset="0"/>
                  </a:rPr>
                  <a:t>airplane routing</a:t>
                </a:r>
              </a:p>
            </p:txBody>
          </p:sp>
        </p:grpSp>
        <p:grpSp>
          <p:nvGrpSpPr>
            <p:cNvPr id="103445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03462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03463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8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400">
                    <a:latin typeface="Arial" charset="0"/>
                  </a:rPr>
                  <a:t>airplane routing</a:t>
                </a:r>
              </a:p>
            </p:txBody>
          </p:sp>
        </p:grpSp>
        <p:sp>
          <p:nvSpPr>
            <p:cNvPr id="103446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47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ticket (complain)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baggage (claim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gates (unload)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runway (land)</a:t>
              </a: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400">
                <a:latin typeface="Arial" charset="0"/>
              </a:endParaRPr>
            </a:p>
            <a:p>
              <a:pPr algn="ctr"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airplane routing</a:t>
              </a:r>
            </a:p>
          </p:txBody>
        </p:sp>
        <p:sp>
          <p:nvSpPr>
            <p:cNvPr id="103448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1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2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53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54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55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56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103457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ticket</a:t>
              </a:r>
            </a:p>
          </p:txBody>
        </p:sp>
        <p:sp>
          <p:nvSpPr>
            <p:cNvPr id="103458" name="Text Box 33"/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baggage</a:t>
              </a:r>
            </a:p>
          </p:txBody>
        </p:sp>
        <p:sp>
          <p:nvSpPr>
            <p:cNvPr id="103459" name="Text Box 34"/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gate</a:t>
              </a:r>
            </a:p>
          </p:txBody>
        </p:sp>
        <p:sp>
          <p:nvSpPr>
            <p:cNvPr id="103460" name="Text Box 35"/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takeoff/landing</a:t>
              </a:r>
            </a:p>
          </p:txBody>
        </p:sp>
        <p:sp>
          <p:nvSpPr>
            <p:cNvPr id="103461" name="Text Box 36"/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airplane routing</a:t>
              </a:r>
            </a:p>
          </p:txBody>
        </p:sp>
      </p:grpSp>
      <p:sp>
        <p:nvSpPr>
          <p:cNvPr id="103428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Layering of airline functionality</a:t>
            </a:r>
          </a:p>
        </p:txBody>
      </p:sp>
      <p:sp>
        <p:nvSpPr>
          <p:cNvPr id="103429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>
                <a:ea typeface="ＭＳ Ｐゴシック" charset="-128"/>
              </a:rPr>
              <a:t>each layer implements a service</a:t>
            </a:r>
          </a:p>
          <a:p>
            <a:pPr lvl="1" eaLnBrk="1" hangingPunct="1"/>
            <a:r>
              <a:rPr lang="en-US" altLang="en-US" sz="2800"/>
              <a:t>via its own internal-layer actions</a:t>
            </a:r>
          </a:p>
          <a:p>
            <a:pPr lvl="1" eaLnBrk="1" hangingPunct="1"/>
            <a:r>
              <a:rPr lang="en-US" altLang="en-US" sz="2800"/>
              <a:t>relying on services provided by layer below</a:t>
            </a:r>
          </a:p>
          <a:p>
            <a:pPr eaLnBrk="1" hangingPunct="1">
              <a:buFont typeface="Wingdings" charset="2"/>
              <a:buNone/>
            </a:pPr>
            <a:endParaRPr lang="en-US" altLang="en-US">
              <a:ea typeface="ＭＳ Ｐゴシック" charset="-128"/>
            </a:endParaRPr>
          </a:p>
        </p:txBody>
      </p:sp>
      <p:sp>
        <p:nvSpPr>
          <p:cNvPr id="1034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93FA5125-CD4E-1F4F-B29D-B8C84E574AC1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20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105474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0223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Why layering?</a:t>
            </a:r>
          </a:p>
        </p:txBody>
      </p:sp>
      <p:sp>
        <p:nvSpPr>
          <p:cNvPr id="10547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46100" y="1435100"/>
            <a:ext cx="7772400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sz="3200">
                <a:ea typeface="ＭＳ Ｐゴシック" charset="-128"/>
              </a:rPr>
              <a:t>dealing with complex systems:</a:t>
            </a:r>
          </a:p>
          <a:p>
            <a:pPr eaLnBrk="1" hangingPunct="1">
              <a:buSzPct val="75000"/>
            </a:pPr>
            <a:r>
              <a:rPr lang="en-US" altLang="en-US">
                <a:ea typeface="ＭＳ Ｐゴシック" charset="-128"/>
              </a:rPr>
              <a:t>explicit structure allows identification, relationship of complex system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 pieces</a:t>
            </a:r>
          </a:p>
          <a:p>
            <a:pPr lvl="1" eaLnBrk="1" hangingPunct="1"/>
            <a:r>
              <a:rPr lang="en-US" altLang="en-US"/>
              <a:t>layered </a:t>
            </a:r>
            <a:r>
              <a:rPr lang="en-US" altLang="en-US" i="1">
                <a:solidFill>
                  <a:srgbClr val="CC0000"/>
                </a:solidFill>
              </a:rPr>
              <a:t>reference model</a:t>
            </a:r>
            <a:r>
              <a:rPr lang="en-US" altLang="en-US"/>
              <a:t> for discussion</a:t>
            </a:r>
          </a:p>
          <a:p>
            <a:pPr eaLnBrk="1" hangingPunct="1">
              <a:buSzPct val="75000"/>
            </a:pPr>
            <a:r>
              <a:rPr lang="en-US" altLang="en-US">
                <a:ea typeface="ＭＳ Ｐゴシック" charset="-128"/>
              </a:rPr>
              <a:t>modularization eases maintenance, updating of system</a:t>
            </a:r>
          </a:p>
          <a:p>
            <a:pPr lvl="1" eaLnBrk="1" hangingPunct="1"/>
            <a:r>
              <a:rPr lang="en-US" altLang="en-US"/>
              <a:t>change of implementation of layer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 service transparent to rest of system</a:t>
            </a:r>
          </a:p>
          <a:p>
            <a:pPr lvl="1" eaLnBrk="1" hangingPunct="1"/>
            <a:r>
              <a:rPr lang="en-US" altLang="en-US"/>
              <a:t>e.g., change in gate procedure doesn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t affect rest of system</a:t>
            </a:r>
          </a:p>
          <a:p>
            <a:pPr eaLnBrk="1" hangingPunct="1">
              <a:buSzPct val="75000"/>
            </a:pPr>
            <a:r>
              <a:rPr lang="en-US" altLang="en-US">
                <a:ea typeface="ＭＳ Ｐゴシック" charset="-128"/>
              </a:rPr>
              <a:t>layering considered harmful?</a:t>
            </a:r>
          </a:p>
        </p:txBody>
      </p:sp>
      <p:sp>
        <p:nvSpPr>
          <p:cNvPr id="10547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8D766833-FFB2-A443-8725-BFB4BA3F1A8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21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107522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/>
          <p:cNvSpPr>
            <a:spLocks noChangeArrowheads="1"/>
          </p:cNvSpPr>
          <p:nvPr/>
        </p:nvSpPr>
        <p:spPr bwMode="auto">
          <a:xfrm>
            <a:off x="6575425" y="1727200"/>
            <a:ext cx="1897063" cy="42545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10752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Internet protocol stack</a:t>
            </a:r>
          </a:p>
        </p:txBody>
      </p:sp>
      <p:sp>
        <p:nvSpPr>
          <p:cNvPr id="10752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7050" y="1333500"/>
            <a:ext cx="5554663" cy="4648200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application:</a:t>
            </a:r>
            <a:r>
              <a:rPr lang="en-US" altLang="en-US">
                <a:ea typeface="ＭＳ Ｐゴシック" charset="-128"/>
              </a:rPr>
              <a:t> supporting network applications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FTP, SMTP, HTTP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transport:</a:t>
            </a:r>
            <a:r>
              <a:rPr lang="en-US" altLang="en-US">
                <a:ea typeface="ＭＳ Ｐゴシック" charset="-128"/>
              </a:rPr>
              <a:t> process-process data transfer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TCP, UDP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network:</a:t>
            </a:r>
            <a:r>
              <a:rPr lang="en-US" altLang="en-US">
                <a:ea typeface="ＭＳ Ｐゴシック" charset="-128"/>
              </a:rPr>
              <a:t> routing of datagrams from source to destination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IP, routing protocols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link:</a:t>
            </a:r>
            <a:r>
              <a:rPr lang="en-US" altLang="en-US">
                <a:ea typeface="ＭＳ Ｐゴシック" charset="-128"/>
              </a:rPr>
              <a:t> data transfer between neighboring  network elements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Ethernet, 802.111 (WiFi), PPP</a:t>
            </a:r>
          </a:p>
          <a:p>
            <a:pPr eaLnBrk="1" hangingPunct="1">
              <a:lnSpc>
                <a:spcPct val="80000"/>
              </a:lnSpc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physical:</a:t>
            </a:r>
            <a:r>
              <a:rPr lang="en-US" altLang="en-US">
                <a:ea typeface="ＭＳ Ｐゴシック" charset="-128"/>
              </a:rPr>
              <a:t> bits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on the wire</a:t>
            </a:r>
            <a:r>
              <a:rPr lang="ja-JP" altLang="en-US">
                <a:ea typeface="ＭＳ Ｐゴシック" charset="-128"/>
              </a:rPr>
              <a:t>”</a:t>
            </a:r>
            <a:endParaRPr lang="en-US" altLang="ja-JP">
              <a:ea typeface="ＭＳ Ｐゴシック" charset="-128"/>
            </a:endParaRPr>
          </a:p>
          <a:p>
            <a:pPr eaLnBrk="1" hangingPunct="1">
              <a:lnSpc>
                <a:spcPct val="80000"/>
              </a:lnSpc>
            </a:pPr>
            <a:endParaRPr lang="en-US" altLang="en-US">
              <a:ea typeface="ＭＳ Ｐゴシック" charset="-128"/>
            </a:endParaRPr>
          </a:p>
        </p:txBody>
      </p:sp>
      <p:sp>
        <p:nvSpPr>
          <p:cNvPr id="107526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4017962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107527" name="Text Box 7"/>
          <p:cNvSpPr txBox="1">
            <a:spLocks noChangeArrowheads="1"/>
          </p:cNvSpPr>
          <p:nvPr/>
        </p:nvSpPr>
        <p:spPr bwMode="auto">
          <a:xfrm>
            <a:off x="6554788" y="2030413"/>
            <a:ext cx="1660525" cy="3563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application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transport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Network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Link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physical</a:t>
            </a:r>
          </a:p>
        </p:txBody>
      </p:sp>
      <p:sp>
        <p:nvSpPr>
          <p:cNvPr id="107528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9"/>
          <p:cNvSpPr>
            <a:spLocks noChangeShapeType="1"/>
          </p:cNvSpPr>
          <p:nvPr/>
        </p:nvSpPr>
        <p:spPr bwMode="auto">
          <a:xfrm>
            <a:off x="6451600" y="35083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10"/>
          <p:cNvSpPr>
            <a:spLocks noChangeShapeType="1"/>
          </p:cNvSpPr>
          <p:nvPr/>
        </p:nvSpPr>
        <p:spPr bwMode="auto">
          <a:xfrm>
            <a:off x="6438900" y="42052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11"/>
          <p:cNvSpPr>
            <a:spLocks noChangeShapeType="1"/>
          </p:cNvSpPr>
          <p:nvPr/>
        </p:nvSpPr>
        <p:spPr bwMode="auto">
          <a:xfrm>
            <a:off x="6438900" y="51339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FC6A297C-E6C5-604A-A4B2-EFF30E7E573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22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ISO/OSI reference model</a:t>
            </a:r>
          </a:p>
        </p:txBody>
      </p:sp>
      <p:sp>
        <p:nvSpPr>
          <p:cNvPr id="109572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presentation:</a:t>
            </a:r>
            <a:r>
              <a:rPr lang="en-US" altLang="en-US">
                <a:ea typeface="ＭＳ Ｐゴシック" charset="-128"/>
              </a:rPr>
              <a:t> allow applications to interpret meaning of data, e.g., encryption, compression, machine-specific conventions</a:t>
            </a:r>
          </a:p>
          <a:p>
            <a:pPr eaLnBrk="1" hangingPunct="1"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session:</a:t>
            </a:r>
            <a:r>
              <a:rPr lang="en-US" altLang="en-US">
                <a:ea typeface="ＭＳ Ｐゴシック" charset="-128"/>
              </a:rPr>
              <a:t> synchronization, checkpointing, recovery of data exchange</a:t>
            </a:r>
          </a:p>
          <a:p>
            <a:pPr eaLnBrk="1" hangingPunct="1">
              <a:buSzPct val="75000"/>
            </a:pPr>
            <a:r>
              <a:rPr lang="en-US" altLang="en-US">
                <a:ea typeface="ＭＳ Ｐゴシック" charset="-128"/>
              </a:rPr>
              <a:t>Internet stack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missing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these layers!</a:t>
            </a:r>
          </a:p>
          <a:p>
            <a:pPr lvl="1" eaLnBrk="1" hangingPunct="1"/>
            <a:r>
              <a:rPr lang="en-US" altLang="en-US"/>
              <a:t>these services, </a:t>
            </a:r>
            <a:r>
              <a:rPr lang="en-US" altLang="en-US" i="1"/>
              <a:t>if needed,</a:t>
            </a:r>
            <a:r>
              <a:rPr lang="en-US" altLang="en-US"/>
              <a:t> must be implemented in application</a:t>
            </a:r>
          </a:p>
          <a:p>
            <a:pPr lvl="1" eaLnBrk="1" hangingPunct="1"/>
            <a:r>
              <a:rPr lang="en-US" altLang="en-US"/>
              <a:t>needed?</a:t>
            </a:r>
          </a:p>
        </p:txBody>
      </p:sp>
      <p:sp>
        <p:nvSpPr>
          <p:cNvPr id="109573" name="Rectangle 6"/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09574" name="Text Box 7"/>
          <p:cNvSpPr txBox="1">
            <a:spLocks noChangeArrowheads="1"/>
          </p:cNvSpPr>
          <p:nvPr/>
        </p:nvSpPr>
        <p:spPr bwMode="auto">
          <a:xfrm>
            <a:off x="6348413" y="1946275"/>
            <a:ext cx="1982787" cy="3341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application</a:t>
            </a: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presentation</a:t>
            </a: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Session</a:t>
            </a: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Transport</a:t>
            </a: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network</a:t>
            </a: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Link</a:t>
            </a:r>
          </a:p>
          <a:p>
            <a:pPr algn="ctr">
              <a:lnSpc>
                <a:spcPct val="7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physical</a:t>
            </a:r>
          </a:p>
        </p:txBody>
      </p:sp>
      <p:sp>
        <p:nvSpPr>
          <p:cNvPr id="109575" name="Line 8"/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6" name="Line 9"/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7" name="Line 10"/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8" name="Line 11"/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79" name="Line 12"/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0" name="Line 13"/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09581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1E7DB5DF-1483-9E49-AB71-55B526CAF49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23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1136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CC0DD377-FC3E-ED4F-AFA5-53747AA8FCBD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24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113667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</a:rPr>
              <a:t>Application Layer</a:t>
            </a:r>
          </a:p>
        </p:txBody>
      </p:sp>
      <p:sp>
        <p:nvSpPr>
          <p:cNvPr id="113668" name="Rectangle 4"/>
          <p:cNvSpPr>
            <a:spLocks noChangeArrowheads="1"/>
          </p:cNvSpPr>
          <p:nvPr/>
        </p:nvSpPr>
        <p:spPr bwMode="auto">
          <a:xfrm>
            <a:off x="6184900" y="3078163"/>
            <a:ext cx="2881313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008000"/>
                </a:solidFill>
              </a:rPr>
              <a:t>Computer Networking: A Top Down Approach </a:t>
            </a:r>
            <a:r>
              <a:rPr lang="en-US" altLang="en-US">
                <a:solidFill>
                  <a:srgbClr val="008000"/>
                </a:solidFill>
              </a:rPr>
              <a:t/>
            </a:r>
            <a:br>
              <a:rPr lang="en-US" altLang="en-US">
                <a:solidFill>
                  <a:srgbClr val="008000"/>
                </a:solidFill>
              </a:rPr>
            </a:br>
            <a:r>
              <a:rPr lang="en-US" altLang="en-US" sz="2000">
                <a:solidFill>
                  <a:srgbClr val="008000"/>
                </a:solidFill>
              </a:rPr>
              <a:t>6</a:t>
            </a:r>
            <a:r>
              <a:rPr lang="en-US" altLang="en-US" sz="2000" baseline="30000">
                <a:solidFill>
                  <a:srgbClr val="008000"/>
                </a:solidFill>
              </a:rPr>
              <a:t>th</a:t>
            </a:r>
            <a:r>
              <a:rPr lang="en-US" altLang="en-US" sz="2000">
                <a:solidFill>
                  <a:srgbClr val="008000"/>
                </a:solidFill>
              </a:rPr>
              <a:t> edition </a:t>
            </a:r>
            <a:br>
              <a:rPr lang="en-US" altLang="en-US" sz="2000">
                <a:solidFill>
                  <a:srgbClr val="008000"/>
                </a:solidFill>
              </a:rPr>
            </a:br>
            <a:r>
              <a:rPr lang="en-US" altLang="en-US" sz="2000">
                <a:solidFill>
                  <a:srgbClr val="008000"/>
                </a:solidFill>
              </a:rPr>
              <a:t>Jim Kurose, Keith Ross</a:t>
            </a:r>
            <a:br>
              <a:rPr lang="en-US" altLang="en-US" sz="2000">
                <a:solidFill>
                  <a:srgbClr val="008000"/>
                </a:solidFill>
              </a:rPr>
            </a:br>
            <a:r>
              <a:rPr lang="en-US" altLang="en-US" sz="2000">
                <a:solidFill>
                  <a:srgbClr val="008000"/>
                </a:solidFill>
              </a:rPr>
              <a:t>Addison-Wesley</a:t>
            </a:r>
            <a:br>
              <a:rPr lang="en-US" altLang="en-US" sz="2000">
                <a:solidFill>
                  <a:srgbClr val="008000"/>
                </a:solidFill>
              </a:rPr>
            </a:br>
            <a:r>
              <a:rPr lang="en-US" altLang="en-US" sz="2000">
                <a:solidFill>
                  <a:srgbClr val="008000"/>
                </a:solidFill>
              </a:rPr>
              <a:t>March 2012</a:t>
            </a:r>
          </a:p>
        </p:txBody>
      </p:sp>
      <p:sp>
        <p:nvSpPr>
          <p:cNvPr id="113669" name="Text Box 6"/>
          <p:cNvSpPr txBox="1">
            <a:spLocks noChangeArrowheads="1"/>
          </p:cNvSpPr>
          <p:nvPr/>
        </p:nvSpPr>
        <p:spPr bwMode="auto">
          <a:xfrm>
            <a:off x="369888" y="3268663"/>
            <a:ext cx="537845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Arial" charset="0"/>
              </a:rPr>
              <a:t>A note on the use of these ppt slides: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We</a:t>
            </a:r>
            <a:r>
              <a:rPr lang="ja-JP" altLang="en-US" sz="120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200">
                <a:solidFill>
                  <a:srgbClr val="000000"/>
                </a:solidFill>
                <a:latin typeface="Arial" charset="0"/>
              </a:rPr>
              <a:t>re making these slides freely available to all (faculty, students, readers). They</a:t>
            </a:r>
            <a:r>
              <a:rPr lang="ja-JP" altLang="en-US" sz="120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200">
                <a:solidFill>
                  <a:srgbClr val="000000"/>
                </a:solidFill>
                <a:latin typeface="Arial" charset="0"/>
              </a:rPr>
              <a:t>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solidFill>
                  <a:srgbClr val="000000"/>
                </a:solidFill>
                <a:latin typeface="Arial" charset="0"/>
              </a:rPr>
              <a:t>lot</a:t>
            </a:r>
            <a:r>
              <a:rPr lang="en-US" altLang="ja-JP" sz="1200">
                <a:solidFill>
                  <a:srgbClr val="000000"/>
                </a:solidFill>
                <a:latin typeface="Arial" charset="0"/>
              </a:rPr>
              <a:t> of work on our part. In return for use, we only ask the following: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3670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00"/>
              </a:solidFill>
            </a:endParaRPr>
          </a:p>
          <a:p>
            <a:pPr>
              <a:lnSpc>
                <a:spcPct val="100000"/>
              </a:lnSpc>
              <a:spcBef>
                <a:spcPct val="0"/>
              </a:spcBef>
              <a:buSzPct val="75000"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If you use these slides (e.g., in a class) that you mention their source (after all, we</a:t>
            </a:r>
            <a:r>
              <a:rPr lang="ja-JP" altLang="en-US" sz="120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200">
                <a:solidFill>
                  <a:srgbClr val="000000"/>
                </a:solidFill>
                <a:latin typeface="Arial" charset="0"/>
              </a:rPr>
              <a:t>d like people to use our book!)</a:t>
            </a:r>
          </a:p>
          <a:p>
            <a:pPr>
              <a:lnSpc>
                <a:spcPct val="100000"/>
              </a:lnSpc>
              <a:spcBef>
                <a:spcPct val="0"/>
              </a:spcBef>
              <a:buSzPct val="75000"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100000"/>
              </a:lnSpc>
              <a:spcBef>
                <a:spcPct val="0"/>
              </a:spcBef>
              <a:buClr>
                <a:srgbClr val="3333CC"/>
              </a:buClr>
              <a:buSzTx/>
              <a:buFont typeface="Wingdings" charset="2"/>
              <a:buChar char="q"/>
            </a:pPr>
            <a:endParaRPr lang="en-US" altLang="en-US" sz="1200">
              <a:solidFill>
                <a:srgbClr val="000000"/>
              </a:solidFill>
              <a:latin typeface="Arial" charset="0"/>
            </a:endParaRPr>
          </a:p>
          <a:p>
            <a:pPr>
              <a:spcBef>
                <a:spcPct val="0"/>
              </a:spcBef>
              <a:buClr>
                <a:srgbClr val="3333CC"/>
              </a:buClr>
              <a:buSzTx/>
              <a:buFont typeface="Wingdings" charset="2"/>
              <a:buNone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Thanks and enjoy!  JFK/KWR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200">
              <a:solidFill>
                <a:srgbClr val="000000"/>
              </a:solidFill>
              <a:latin typeface="Arial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     All material copyright 1996-2012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     J.F Kurose and K.W. Ross, All Rights Reserved</a:t>
            </a:r>
          </a:p>
        </p:txBody>
      </p:sp>
      <p:pic>
        <p:nvPicPr>
          <p:cNvPr id="113671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72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73" name="Picture 1" descr="6e_cover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2525" y="511175"/>
            <a:ext cx="2306638" cy="2773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146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CD74DB79-8E1E-084B-9292-2BAD64B34E6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146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 Outline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2.1 principles of network applications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2.2 Web and HTTP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2.3 FTP 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2.4 electronic mail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SMTP, POP3, IMAP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2.5 DNS</a:t>
            </a:r>
          </a:p>
          <a:p>
            <a:pPr marL="457200" indent="-457200"/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2.6 P2P applications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  <p:pic>
        <p:nvPicPr>
          <p:cNvPr id="114694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167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890879F9-5AC4-9740-9E64-B5B9FAF29FF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16739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0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application layer</a:t>
            </a:r>
          </a:p>
        </p:txBody>
      </p:sp>
      <p:sp>
        <p:nvSpPr>
          <p:cNvPr id="11674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our goals: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conceptual, implementation aspects of network application protocols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transport-layer service models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client-server paradigm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peer-to-peer paradigm</a:t>
            </a:r>
            <a:endParaRPr lang="en-US" altLang="en-US" sz="2000">
              <a:latin typeface="Gill Sans MT" charset="0"/>
              <a:ea typeface="ＭＳ Ｐゴシック" charset="-128"/>
            </a:endParaRPr>
          </a:p>
        </p:txBody>
      </p:sp>
      <p:sp>
        <p:nvSpPr>
          <p:cNvPr id="11674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learn about protocols by examining popular application-level protocols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HTTP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FTP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SMTP / POP3 / IMAP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DNS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creating network applications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socket API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187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4A8273D-A865-D04B-A593-C2FAD048C46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1878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Some network apps</a:t>
            </a:r>
          </a:p>
        </p:txBody>
      </p:sp>
      <p:sp>
        <p:nvSpPr>
          <p:cNvPr id="118789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e-mail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web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text messaging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remote login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P2P file sharing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multi-user network games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streaming stored video (YouTube, Hulu, Netflix) </a:t>
            </a:r>
          </a:p>
          <a:p>
            <a:endParaRPr lang="en-US" altLang="en-US" sz="24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18790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voice over IP (e.g., Skype)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real-time video conferencing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social networking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search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…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208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A8BF04FD-B3C0-B544-885A-A1EF284F8798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120835" name="Group 1037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20868" name="Freeform 1038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178 w 1036"/>
                <a:gd name="T1" fmla="*/ 11 h 675"/>
                <a:gd name="T2" fmla="*/ 711 w 1036"/>
                <a:gd name="T3" fmla="*/ 53 h 675"/>
                <a:gd name="T4" fmla="*/ 376 w 1036"/>
                <a:gd name="T5" fmla="*/ 129 h 675"/>
                <a:gd name="T6" fmla="*/ 279 w 1036"/>
                <a:gd name="T7" fmla="*/ 229 h 675"/>
                <a:gd name="T8" fmla="*/ 39 w 1036"/>
                <a:gd name="T9" fmla="*/ 297 h 675"/>
                <a:gd name="T10" fmla="*/ 31 w 1036"/>
                <a:gd name="T11" fmla="*/ 459 h 675"/>
                <a:gd name="T12" fmla="*/ 240 w 1036"/>
                <a:gd name="T13" fmla="*/ 489 h 675"/>
                <a:gd name="T14" fmla="*/ 836 w 1036"/>
                <a:gd name="T15" fmla="*/ 489 h 675"/>
                <a:gd name="T16" fmla="*/ 1088 w 1036"/>
                <a:gd name="T17" fmla="*/ 555 h 675"/>
                <a:gd name="T18" fmla="*/ 1369 w 1036"/>
                <a:gd name="T19" fmla="*/ 657 h 675"/>
                <a:gd name="T20" fmla="*/ 1583 w 1036"/>
                <a:gd name="T21" fmla="*/ 661 h 675"/>
                <a:gd name="T22" fmla="*/ 1732 w 1036"/>
                <a:gd name="T23" fmla="*/ 603 h 675"/>
                <a:gd name="T24" fmla="*/ 1807 w 1036"/>
                <a:gd name="T25" fmla="*/ 445 h 675"/>
                <a:gd name="T26" fmla="*/ 1853 w 1036"/>
                <a:gd name="T27" fmla="*/ 291 h 675"/>
                <a:gd name="T28" fmla="*/ 1859 w 1036"/>
                <a:gd name="T29" fmla="*/ 107 h 675"/>
                <a:gd name="T30" fmla="*/ 1700 w 1036"/>
                <a:gd name="T31" fmla="*/ 17 h 675"/>
                <a:gd name="T32" fmla="*/ 1412 w 1036"/>
                <a:gd name="T33" fmla="*/ 3 h 675"/>
                <a:gd name="T34" fmla="*/ 117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869" name="Group 1039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21244" name="Rectangle 1040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245" name="AutoShape 1041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120870" name="Freeform 1042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1" name="Line 1043"/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2" name="Line 1044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3" name="Line 1045"/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74" name="Line 1047"/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5" name="Line 1048"/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6" name="Line 1051"/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7" name="Line 1052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8" name="Line 1053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Line 1054"/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0" name="Line 1055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Line 1056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882" name="Group 1057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21242" name="Picture 1058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243" name="Picture 1059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20883" name="Freeform 1060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4" name="Freeform 1061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20841 w 765"/>
                <a:gd name="T1" fmla="*/ 1179 h 459"/>
                <a:gd name="T2" fmla="*/ 14124 w 765"/>
                <a:gd name="T3" fmla="*/ 8372 h 459"/>
                <a:gd name="T4" fmla="*/ 4725 w 765"/>
                <a:gd name="T5" fmla="*/ 11916 h 459"/>
                <a:gd name="T6" fmla="*/ 675 w 765"/>
                <a:gd name="T7" fmla="*/ 40153 h 459"/>
                <a:gd name="T8" fmla="*/ 8837 w 765"/>
                <a:gd name="T9" fmla="*/ 53053 h 459"/>
                <a:gd name="T10" fmla="*/ 16987 w 765"/>
                <a:gd name="T11" fmla="*/ 50852 h 459"/>
                <a:gd name="T12" fmla="*/ 28673 w 765"/>
                <a:gd name="T13" fmla="*/ 53053 h 459"/>
                <a:gd name="T14" fmla="*/ 34311 w 765"/>
                <a:gd name="T15" fmla="*/ 51822 h 459"/>
                <a:gd name="T16" fmla="*/ 36933 w 765"/>
                <a:gd name="T17" fmla="*/ 44463 h 459"/>
                <a:gd name="T18" fmla="*/ 36868 w 765"/>
                <a:gd name="T19" fmla="*/ 18873 h 459"/>
                <a:gd name="T20" fmla="*/ 32538 w 765"/>
                <a:gd name="T21" fmla="*/ 4117 h 459"/>
                <a:gd name="T22" fmla="*/ 20841 w 765"/>
                <a:gd name="T23" fmla="*/ 117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5" name="Line 1062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6" name="Line 1063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7" name="Line 1064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8" name="Line 1065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9" name="Line 1066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0" name="Line 1067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1" name="Line 1068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2" name="Line 1069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3" name="Line 1070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4" name="Line 1071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5" name="Line 1072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6" name="Line 1073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7" name="Line 1074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8" name="Line 1075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9" name="Line 1076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0" name="Line 1077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1" name="Line 1078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902" name="Group 1079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21225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26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27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28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29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0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1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2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3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4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5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6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7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8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39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1240" name="Oval 1095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pic>
            <p:nvPicPr>
              <p:cNvPr id="121241" name="Picture 1096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0903" name="Group 1097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21216" name="Line 1098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17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218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219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220" name="Group 1102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21223" name="Freeform 11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24" name="Freeform 11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221" name="Line 1105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22" name="Line 1106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04" name="Group 1107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212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2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2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211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214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15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212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13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05" name="Group 1116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212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2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2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203" name="Group 11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206" name="Freeform 11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07" name="Freeform 11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204" name="Line 11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05" name="Line 11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06" name="Group 1125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211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9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9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9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9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9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07" name="Group 1134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211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87" name="Group 11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90" name="Freeform 11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91" name="Freeform 11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88" name="Line 11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89" name="Line 11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08" name="Group 1143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211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79" name="Group 11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82" name="Freeform 11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83" name="Freeform 11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80" name="Line 11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81" name="Line 11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0909" name="Line 1152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910" name="Group 1153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211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71" name="Group 115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74" name="Freeform 115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75" name="Freeform 115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72" name="Line 116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73" name="Line 116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11" name="Group 1162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2116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6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6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63" name="Group 116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66" name="Freeform 116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67" name="Freeform 116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64" name="Line 116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65" name="Line 117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12" name="Group 1171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2115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5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5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55" name="Group 11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58" name="Freeform 11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59" name="Freeform 11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56" name="Line 11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57" name="Line 11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13" name="Group 1180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2114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4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4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47" name="Group 11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50" name="Freeform 11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51" name="Freeform 11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48" name="Line 11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49" name="Line 11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14" name="Group 1189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2113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3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3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39" name="Group 11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42" name="Freeform 11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43" name="Freeform 11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40" name="Line 11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41" name="Line 11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15" name="Group 1198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2112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2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113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1131" name="Group 12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1134" name="Freeform 12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35" name="Freeform 12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132" name="Line 12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33" name="Line 12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16" name="Group 1207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21114" name="Group 120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21116" name="Freeform 120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7" name="Freeform 121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8" name="Freeform 121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9" name="Freeform 121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0" name="Freeform 121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1" name="Freeform 121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2" name="Freeform 121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3" name="Freeform 121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4" name="Freeform 121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5" name="Freeform 121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6" name="Freeform 121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27" name="Freeform 122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21115" name="Picture 122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0917" name="Group 1222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21100" name="Group 122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21102" name="Freeform 122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3" name="Freeform 122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4" name="Freeform 122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5" name="Freeform 122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6" name="Freeform 122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7" name="Freeform 122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8" name="Freeform 123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09" name="Freeform 123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0" name="Freeform 123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1" name="Freeform 123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2" name="Freeform 123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13" name="Freeform 123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21101" name="Picture 123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20918" name="Line 1237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919" name="Group 1238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21098" name="Picture 123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099" name="Freeform 124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0920" name="Group 1241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21096" name="Picture 124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097" name="Freeform 124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0921" name="Group 1244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21094" name="Picture 124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095" name="Freeform 124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0922" name="Group 1247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21092" name="Picture 124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093" name="Freeform 124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20923" name="Picture 1250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0924" name="Group 1251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21090" name="Picture 1252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091" name="Picture 1253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0925" name="Group 1254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21058" name="Freeform 125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59" name="Rectangle 125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60" name="Freeform 125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61" name="Freeform 125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62" name="Rectangle 125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1063" name="Group 126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88" name="AutoShape 126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89" name="AutoShape 126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64" name="Rectangle 126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1065" name="Group 126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86" name="AutoShape 126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87" name="AutoShape 126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66" name="Rectangle 126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67" name="Rectangle 126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1068" name="Group 126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84" name="AutoShape 127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85" name="AutoShape 127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69" name="Freeform 127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70" name="Group 127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82" name="AutoShape 127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83" name="AutoShape 127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71" name="Rectangle 127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72" name="Freeform 127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73" name="Freeform 127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74" name="Oval 127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75" name="Freeform 128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76" name="AutoShape 128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77" name="AutoShape 128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78" name="Oval 128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79" name="Oval 128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1080" name="Oval 128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81" name="Rectangle 128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120926" name="Group 1287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21026" name="Freeform 128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7" name="Rectangle 128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28" name="Freeform 129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9" name="Freeform 129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30" name="Rectangle 129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1031" name="Group 129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56" name="AutoShape 129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57" name="AutoShape 129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32" name="Rectangle 129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1033" name="Group 129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54" name="AutoShape 129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55" name="AutoShape 129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34" name="Rectangle 130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35" name="Rectangle 130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1036" name="Group 130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52" name="AutoShape 1303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53" name="AutoShape 130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37" name="Freeform 130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38" name="Group 130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50" name="AutoShape 130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1051" name="AutoShape 130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1039" name="Rectangle 130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40" name="Freeform 131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41" name="Freeform 131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42" name="Oval 131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43" name="Freeform 131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44" name="AutoShape 131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45" name="AutoShape 131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46" name="Oval 131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47" name="Oval 131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1048" name="Oval 131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1049" name="Rectangle 131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120927" name="Group 1320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21003" name="Picture 1321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004" name="Picture 1322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005" name="Freeform 132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1006" name="Picture 1324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007" name="Freeform 132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8" name="Freeform 132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9" name="Freeform 132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0" name="Freeform 132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1" name="Freeform 132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2" name="Freeform 133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13" name="Group 133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1020" name="Freeform 133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1" name="Freeform 133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2" name="Freeform 133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3" name="Freeform 133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4" name="Freeform 133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25" name="Freeform 133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1014" name="Freeform 133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5" name="Freeform 133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6" name="Freeform 134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7" name="Freeform 134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8" name="Freeform 134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9" name="Freeform 134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28" name="Group 1344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20980" name="Picture 134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981" name="Picture 134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82" name="Freeform 134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0983" name="Picture 134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84" name="Freeform 134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5" name="Freeform 135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6" name="Freeform 135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7" name="Freeform 135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8" name="Freeform 135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9" name="Freeform 135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90" name="Group 135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0997" name="Freeform 135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98" name="Freeform 135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99" name="Freeform 135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00" name="Freeform 135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01" name="Freeform 136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02" name="Freeform 136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0991" name="Freeform 136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2" name="Freeform 136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3" name="Freeform 136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4" name="Freeform 136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5" name="Freeform 136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6" name="Freeform 136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29" name="Group 1368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20957" name="Picture 1369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958" name="Picture 1370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59" name="Freeform 137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0960" name="Picture 1372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61" name="Freeform 137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62" name="Freeform 137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63" name="Freeform 137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64" name="Freeform 137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65" name="Freeform 137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66" name="Freeform 137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67" name="Group 137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0974" name="Freeform 138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5" name="Freeform 138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6" name="Freeform 138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7" name="Freeform 138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8" name="Freeform 138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79" name="Freeform 138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0968" name="Freeform 138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69" name="Freeform 138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0" name="Freeform 138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1" name="Freeform 138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2" name="Freeform 139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3" name="Freeform 139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930" name="Group 1392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20955" name="Picture 13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56" name="Freeform 13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0931" name="Group 1395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20932" name="Picture 1396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933" name="Picture 1397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34" name="Freeform 13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0935" name="Picture 1399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0936" name="Freeform 14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37" name="Freeform 14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38" name="Freeform 14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39" name="Freeform 14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0" name="Freeform 14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1" name="Freeform 14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42" name="Group 14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0949" name="Freeform 14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0" name="Freeform 14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1" name="Freeform 14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2" name="Freeform 14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3" name="Freeform 14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4" name="Freeform 14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0943" name="Freeform 14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4" name="Freeform 14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5" name="Freeform 14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6" name="Freeform 14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7" name="Freeform 14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8" name="Freeform 14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/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0837" name="Picture 616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509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/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3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Creating a network app</a:t>
            </a:r>
          </a:p>
        </p:txBody>
      </p:sp>
      <p:sp>
        <p:nvSpPr>
          <p:cNvPr id="1208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3875" y="1116013"/>
            <a:ext cx="4191000" cy="51149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write programs that: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run on (different) </a:t>
            </a:r>
            <a:r>
              <a:rPr lang="en-US" altLang="en-US" sz="2400" i="1">
                <a:latin typeface="Gill Sans MT" charset="0"/>
                <a:ea typeface="ＭＳ Ｐゴシック" charset="-128"/>
              </a:rPr>
              <a:t>end systems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communicate over network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no need to write software for network-core devices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network-core devices do not run user applications 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applications on end systems  allows for rapid app development, propagation</a:t>
            </a:r>
          </a:p>
          <a:p>
            <a:pPr>
              <a:buFont typeface="Wingdings" charset="2"/>
              <a:buNone/>
            </a:pPr>
            <a:endParaRPr lang="en-US" altLang="en-US" sz="2400">
              <a:solidFill>
                <a:srgbClr val="FF0000"/>
              </a:solidFill>
              <a:latin typeface="Gill Sans MT" charset="0"/>
              <a:ea typeface="ＭＳ Ｐゴシック" charset="-128"/>
            </a:endParaRPr>
          </a:p>
        </p:txBody>
      </p:sp>
      <p:grpSp>
        <p:nvGrpSpPr>
          <p:cNvPr id="35725" name="Group 618"/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120860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61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62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63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charset="0"/>
                </a:rPr>
                <a:t>application</a:t>
              </a:r>
              <a:endParaRPr lang="en-US" altLang="en-US" sz="1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physical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120864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5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6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67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/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120852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53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54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55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charset="0"/>
                </a:rPr>
                <a:t>application</a:t>
              </a:r>
              <a:endParaRPr lang="en-US" altLang="en-US" sz="1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physical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120856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7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8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9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/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120844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45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46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120847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charset="0"/>
                </a:rPr>
                <a:t>application</a:t>
              </a:r>
              <a:endParaRPr lang="en-US" altLang="en-US" sz="10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charset="0"/>
                </a:rPr>
                <a:t>physical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120848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0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1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29" grpId="0" animBg="1"/>
      <p:bldP spid="3572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228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76B8AB32-93BB-0E44-B38C-21C653233DEC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22883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Application architectures</a:t>
            </a:r>
          </a:p>
        </p:txBody>
      </p:sp>
      <p:sp>
        <p:nvSpPr>
          <p:cNvPr id="12288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possible structure of applications: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client-server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peer-to-peer (P2P)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686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What</a:t>
            </a:r>
            <a:r>
              <a:rPr lang="ja-JP" altLang="en-US" sz="3600">
                <a:ea typeface="ＭＳ Ｐゴシック" charset="-128"/>
              </a:rPr>
              <a:t>’</a:t>
            </a:r>
            <a:r>
              <a:rPr lang="en-US" altLang="ja-JP" sz="3600">
                <a:ea typeface="ＭＳ Ｐゴシック" charset="-128"/>
              </a:rPr>
              <a:t>s the Internet: </a:t>
            </a:r>
            <a:r>
              <a:rPr lang="ja-JP" altLang="en-US" sz="3600">
                <a:ea typeface="ＭＳ Ｐゴシック" charset="-128"/>
              </a:rPr>
              <a:t>“</a:t>
            </a:r>
            <a:r>
              <a:rPr lang="en-US" altLang="ja-JP" sz="3600">
                <a:ea typeface="ＭＳ Ｐゴシック" charset="-128"/>
              </a:rPr>
              <a:t>nuts and bolts</a:t>
            </a:r>
            <a:r>
              <a:rPr lang="ja-JP" altLang="en-US" sz="3600">
                <a:ea typeface="ＭＳ Ｐゴシック" charset="-128"/>
              </a:rPr>
              <a:t>”</a:t>
            </a:r>
            <a:r>
              <a:rPr lang="en-US" altLang="ja-JP" sz="3600">
                <a:ea typeface="ＭＳ Ｐゴシック" charset="-128"/>
              </a:rPr>
              <a:t> view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57350" y="1436688"/>
            <a:ext cx="3779838" cy="1271587"/>
          </a:xfrm>
        </p:spPr>
        <p:txBody>
          <a:bodyPr/>
          <a:lstStyle/>
          <a:p>
            <a:pPr marL="231775" indent="-231775" eaLnBrk="1" hangingPunct="1">
              <a:spcBef>
                <a:spcPct val="15000"/>
              </a:spcBef>
              <a:buSzPct val="75000"/>
            </a:pPr>
            <a:r>
              <a:rPr lang="en-US" altLang="en-US" sz="2400">
                <a:ea typeface="ＭＳ Ｐゴシック" charset="-128"/>
              </a:rPr>
              <a:t>millions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hosts </a:t>
            </a:r>
            <a:r>
              <a:rPr lang="en-US" altLang="en-US" i="1">
                <a:ea typeface="ＭＳ Ｐゴシック" charset="-128"/>
              </a:rPr>
              <a:t>=</a:t>
            </a: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 end systems</a:t>
            </a:r>
            <a:r>
              <a:rPr lang="en-US" altLang="en-US" i="1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marL="631825" lvl="1" indent="-231775" eaLnBrk="1" hangingPunct="1">
              <a:buSzPct val="75000"/>
            </a:pPr>
            <a:r>
              <a:rPr lang="en-US" altLang="en-US"/>
              <a:t>running </a:t>
            </a:r>
            <a:r>
              <a:rPr lang="en-US" altLang="en-US" i="1">
                <a:solidFill>
                  <a:srgbClr val="CC0000"/>
                </a:solidFill>
              </a:rPr>
              <a:t>network apps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695450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7713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buSzPct val="75000"/>
            </a:pPr>
            <a:r>
              <a:rPr lang="en-US" altLang="en-US" sz="2400" i="1">
                <a:solidFill>
                  <a:srgbClr val="CC0000"/>
                </a:solidFill>
              </a:rPr>
              <a:t>communication links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SzPct val="85000"/>
            </a:pPr>
            <a:r>
              <a:rPr lang="en-US" altLang="en-US">
                <a:ea typeface="ＭＳ Ｐゴシック" charset="-128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SzPct val="85000"/>
            </a:pPr>
            <a:r>
              <a:rPr lang="en-US" altLang="en-US">
                <a:ea typeface="ＭＳ Ｐゴシック" charset="-128"/>
              </a:rPr>
              <a:t>transmission rate: </a:t>
            </a: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bandwidth</a:t>
            </a:r>
            <a:endParaRPr lang="en-US" altLang="en-US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811338" y="5307013"/>
            <a:ext cx="3779837" cy="155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6889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buSzPct val="75000"/>
            </a:pPr>
            <a:r>
              <a:rPr lang="en-US" altLang="en-US" sz="2400" i="1">
                <a:solidFill>
                  <a:srgbClr val="CC0000"/>
                </a:solidFill>
              </a:rPr>
              <a:t>Packet switches:</a:t>
            </a:r>
            <a:r>
              <a:rPr lang="en-US" altLang="en-US" sz="2400"/>
              <a:t> forward packets (chunks of data)</a:t>
            </a:r>
          </a:p>
          <a:p>
            <a:pPr lvl="1">
              <a:buSzPct val="75000"/>
            </a:pPr>
            <a:r>
              <a:rPr lang="en-US" altLang="en-US" i="1">
                <a:solidFill>
                  <a:srgbClr val="C00000"/>
                </a:solidFill>
                <a:ea typeface="ＭＳ Ｐゴシック" charset="-128"/>
              </a:rPr>
              <a:t>routers</a:t>
            </a:r>
            <a:r>
              <a:rPr lang="en-US" altLang="en-US">
                <a:ea typeface="ＭＳ Ｐゴシック" charset="-128"/>
              </a:rPr>
              <a:t> and </a:t>
            </a:r>
            <a:r>
              <a:rPr lang="en-US" altLang="en-US" i="1">
                <a:solidFill>
                  <a:srgbClr val="C00000"/>
                </a:solidFill>
                <a:ea typeface="ＭＳ Ｐゴシック" charset="-128"/>
              </a:rPr>
              <a:t>switches</a:t>
            </a:r>
          </a:p>
          <a:p>
            <a:pPr>
              <a:buSzPct val="75000"/>
              <a:buFont typeface="ZapfDingbats" charset="0"/>
              <a:buNone/>
            </a:pPr>
            <a:endParaRPr lang="en-US" altLang="en-US" sz="2400"/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69052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wired</a:t>
              </a:r>
            </a:p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links</a:t>
              </a:r>
            </a:p>
          </p:txBody>
        </p:sp>
        <p:sp>
          <p:nvSpPr>
            <p:cNvPr id="69053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wireless</a:t>
              </a:r>
            </a:p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links</a:t>
              </a:r>
            </a:p>
          </p:txBody>
        </p:sp>
        <p:grpSp>
          <p:nvGrpSpPr>
            <p:cNvPr id="69054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69059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690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90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69060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061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69055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69057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58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9056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633413" y="5457825"/>
            <a:ext cx="646112" cy="477838"/>
            <a:chOff x="293" y="3440"/>
            <a:chExt cx="407" cy="301"/>
          </a:xfrm>
        </p:grpSpPr>
        <p:sp>
          <p:nvSpPr>
            <p:cNvPr id="69042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router</a:t>
              </a:r>
            </a:p>
          </p:txBody>
        </p:sp>
        <p:grpSp>
          <p:nvGrpSpPr>
            <p:cNvPr id="69043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6904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4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4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9047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9050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51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048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9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8616" name="Picture 853" descr="underline_bas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46138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617" name="Group 1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6868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6 w 828"/>
                <a:gd name="T1" fmla="*/ 2147483646 h 425"/>
                <a:gd name="T2" fmla="*/ 2147483646 w 828"/>
                <a:gd name="T3" fmla="*/ 2147483646 h 425"/>
                <a:gd name="T4" fmla="*/ 2147483646 w 828"/>
                <a:gd name="T5" fmla="*/ 2147483646 h 425"/>
                <a:gd name="T6" fmla="*/ 2147483646 w 828"/>
                <a:gd name="T7" fmla="*/ 2147483646 h 425"/>
                <a:gd name="T8" fmla="*/ 2147483646 w 828"/>
                <a:gd name="T9" fmla="*/ 2147483646 h 425"/>
                <a:gd name="T10" fmla="*/ 2147483646 w 828"/>
                <a:gd name="T11" fmla="*/ 2147483646 h 425"/>
                <a:gd name="T12" fmla="*/ 2147483646 w 828"/>
                <a:gd name="T13" fmla="*/ 2147483646 h 425"/>
                <a:gd name="T14" fmla="*/ 2147483646 w 828"/>
                <a:gd name="T15" fmla="*/ 2147483646 h 425"/>
                <a:gd name="T16" fmla="*/ 2147483646 w 828"/>
                <a:gd name="T17" fmla="*/ 2147483646 h 425"/>
                <a:gd name="T18" fmla="*/ 2147483646 w 828"/>
                <a:gd name="T19" fmla="*/ 2147483646 h 425"/>
                <a:gd name="T20" fmla="*/ 2147483646 w 828"/>
                <a:gd name="T21" fmla="*/ 2147483646 h 425"/>
                <a:gd name="T22" fmla="*/ 2147483646 w 828"/>
                <a:gd name="T23" fmla="*/ 2147483646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6 w 765"/>
                <a:gd name="T1" fmla="*/ 2147483646 h 459"/>
                <a:gd name="T2" fmla="*/ 2147483646 w 765"/>
                <a:gd name="T3" fmla="*/ 2147483646 h 459"/>
                <a:gd name="T4" fmla="*/ 2147483646 w 765"/>
                <a:gd name="T5" fmla="*/ 2147483646 h 459"/>
                <a:gd name="T6" fmla="*/ 2147483646 w 765"/>
                <a:gd name="T7" fmla="*/ 2147483646 h 459"/>
                <a:gd name="T8" fmla="*/ 2147483646 w 765"/>
                <a:gd name="T9" fmla="*/ 2147483646 h 459"/>
                <a:gd name="T10" fmla="*/ 2147483646 w 765"/>
                <a:gd name="T11" fmla="*/ 2147483646 h 459"/>
                <a:gd name="T12" fmla="*/ 2147483646 w 765"/>
                <a:gd name="T13" fmla="*/ 2147483646 h 459"/>
                <a:gd name="T14" fmla="*/ 2147483646 w 765"/>
                <a:gd name="T15" fmla="*/ 2147483646 h 459"/>
                <a:gd name="T16" fmla="*/ 2147483646 w 765"/>
                <a:gd name="T17" fmla="*/ 2147483646 h 459"/>
                <a:gd name="T18" fmla="*/ 2147483646 w 765"/>
                <a:gd name="T19" fmla="*/ 2147483646 h 459"/>
                <a:gd name="T20" fmla="*/ 2147483646 w 765"/>
                <a:gd name="T21" fmla="*/ 2147483646 h 459"/>
                <a:gd name="T22" fmla="*/ 2147483646 w 765"/>
                <a:gd name="T23" fmla="*/ 2147483646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417"/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690" name="Group 418"/>
            <p:cNvGrpSpPr>
              <a:grpSpLocks/>
            </p:cNvGrpSpPr>
            <p:nvPr/>
          </p:nvGrpSpPr>
          <p:grpSpPr bwMode="auto">
            <a:xfrm>
              <a:off x="5278438" y="2974975"/>
              <a:ext cx="1458912" cy="933450"/>
              <a:chOff x="2889" y="1631"/>
              <a:chExt cx="980" cy="743"/>
            </a:xfrm>
          </p:grpSpPr>
          <p:sp>
            <p:nvSpPr>
              <p:cNvPr id="69040" name="Rectangle 41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9041" name="AutoShape 42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686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Line 424"/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Line 425"/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Line 426"/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7" name="Freeform 427"/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8" name="Line 428"/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99" name="Line 429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00" name="Line 430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01" name="Line 431"/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2" name="Line 432"/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3" name="Line 433"/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4" name="Line 435"/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5" name="Line 436"/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6" name="Line 439"/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7" name="Line 440"/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8" name="Line 441"/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9" name="Line 443"/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2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3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4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5" name="Line 449"/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6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7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8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9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720" name="Group 590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69038" name="Picture 59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039" name="Freeform 59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8721" name="Group 593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69036" name="Picture 5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037" name="Freeform 59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8722" name="Group 596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69034" name="Picture 5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035" name="Freeform 59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8723" name="Group 599"/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69032" name="Picture 60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033" name="Freeform 60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68724" name="Picture 603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8725" name="Group 652"/>
            <p:cNvGrpSpPr>
              <a:grpSpLocks/>
            </p:cNvGrpSpPr>
            <p:nvPr/>
          </p:nvGrpSpPr>
          <p:grpSpPr bwMode="auto">
            <a:xfrm>
              <a:off x="5613400" y="1546225"/>
              <a:ext cx="415925" cy="385763"/>
              <a:chOff x="2751" y="1851"/>
              <a:chExt cx="462" cy="478"/>
            </a:xfrm>
          </p:grpSpPr>
          <p:pic>
            <p:nvPicPr>
              <p:cNvPr id="69030" name="Picture 653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31" name="Picture 654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8726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3"/>
              <a:chOff x="4650" y="1129"/>
              <a:chExt cx="246" cy="95"/>
            </a:xfrm>
          </p:grpSpPr>
          <p:sp>
            <p:nvSpPr>
              <p:cNvPr id="690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902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902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2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02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27" name="Group 666"/>
            <p:cNvGrpSpPr>
              <a:grpSpLocks/>
            </p:cNvGrpSpPr>
            <p:nvPr/>
          </p:nvGrpSpPr>
          <p:grpSpPr bwMode="auto">
            <a:xfrm>
              <a:off x="7762875" y="2757488"/>
              <a:ext cx="390525" cy="176213"/>
              <a:chOff x="4650" y="1129"/>
              <a:chExt cx="246" cy="95"/>
            </a:xfrm>
          </p:grpSpPr>
          <p:sp>
            <p:nvSpPr>
              <p:cNvPr id="690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9017" name="Group 67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9020" name="Freeform 67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21" name="Freeform 67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018" name="Line 67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9" name="Line 67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28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3"/>
              <a:chOff x="4650" y="1129"/>
              <a:chExt cx="246" cy="95"/>
            </a:xfrm>
          </p:grpSpPr>
          <p:sp>
            <p:nvSpPr>
              <p:cNvPr id="690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9009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9012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13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010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1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29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3"/>
              <a:chOff x="4650" y="1129"/>
              <a:chExt cx="246" cy="95"/>
            </a:xfrm>
          </p:grpSpPr>
          <p:sp>
            <p:nvSpPr>
              <p:cNvPr id="689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90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9001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9004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05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002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3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730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731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689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93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96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97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94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5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2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689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85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88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89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86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7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3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689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77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80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81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78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9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4" name="Group 730"/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689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69" name="Group 734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72" name="Freeform 7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73" name="Freeform 7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70" name="Line 737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1" name="Line 738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5" name="Group 739"/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689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61" name="Group 743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64" name="Freeform 7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65" name="Freeform 7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62" name="Line 746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3" name="Line 747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6" name="Group 748"/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689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53" name="Group 752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56" name="Freeform 75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57" name="Freeform 75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54" name="Line 755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5" name="Line 756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7" name="Group 757"/>
            <p:cNvGrpSpPr>
              <a:grpSpLocks/>
            </p:cNvGrpSpPr>
            <p:nvPr/>
          </p:nvGrpSpPr>
          <p:grpSpPr bwMode="auto">
            <a:xfrm>
              <a:off x="6053138" y="3640138"/>
              <a:ext cx="390525" cy="169863"/>
              <a:chOff x="4650" y="1129"/>
              <a:chExt cx="246" cy="95"/>
            </a:xfrm>
          </p:grpSpPr>
          <p:sp>
            <p:nvSpPr>
              <p:cNvPr id="689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45" name="Group 76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48" name="Freeform 76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49" name="Freeform 76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46" name="Line 76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7" name="Line 76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8" name="Group 767"/>
            <p:cNvGrpSpPr>
              <a:grpSpLocks/>
            </p:cNvGrpSpPr>
            <p:nvPr/>
          </p:nvGrpSpPr>
          <p:grpSpPr bwMode="auto">
            <a:xfrm>
              <a:off x="6353175" y="2487613"/>
              <a:ext cx="390525" cy="169863"/>
              <a:chOff x="4650" y="1129"/>
              <a:chExt cx="246" cy="95"/>
            </a:xfrm>
          </p:grpSpPr>
          <p:sp>
            <p:nvSpPr>
              <p:cNvPr id="6893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3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6893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68937" name="Group 77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68940" name="Freeform 77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41" name="Freeform 77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938" name="Line 77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9" name="Line 77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39" name="Group 776"/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68932" name="Picture 777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933" name="Picture 778" descr="antenna_radiation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8740" name="Group 779"/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68930" name="Picture 780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931" name="Picture 781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8741" name="Group 782"/>
            <p:cNvGrpSpPr>
              <a:grpSpLocks/>
            </p:cNvGrpSpPr>
            <p:nvPr/>
          </p:nvGrpSpPr>
          <p:grpSpPr bwMode="auto">
            <a:xfrm>
              <a:off x="6061075" y="1844675"/>
              <a:ext cx="457200" cy="631825"/>
              <a:chOff x="742" y="2409"/>
              <a:chExt cx="576" cy="881"/>
            </a:xfrm>
          </p:grpSpPr>
          <p:grpSp>
            <p:nvGrpSpPr>
              <p:cNvPr id="68912" name="Group 78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689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689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68913" name="Picture 799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914" name="Oval 80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6874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mobile network</a:t>
              </a:r>
            </a:p>
          </p:txBody>
        </p:sp>
        <p:sp>
          <p:nvSpPr>
            <p:cNvPr id="6874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global ISP</a:t>
              </a:r>
            </a:p>
          </p:txBody>
        </p:sp>
        <p:sp>
          <p:nvSpPr>
            <p:cNvPr id="6874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regional ISP</a:t>
              </a:r>
            </a:p>
          </p:txBody>
        </p:sp>
        <p:sp>
          <p:nvSpPr>
            <p:cNvPr id="6874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home </a:t>
              </a:r>
            </a:p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network</a:t>
              </a:r>
            </a:p>
          </p:txBody>
        </p:sp>
        <p:sp>
          <p:nvSpPr>
            <p:cNvPr id="6874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institutional</a:t>
              </a:r>
            </a:p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       network</a:t>
              </a:r>
            </a:p>
          </p:txBody>
        </p:sp>
        <p:grpSp>
          <p:nvGrpSpPr>
            <p:cNvPr id="68747" name="Group 950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6888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8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88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91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91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8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88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90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90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8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8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89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90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90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9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89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90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90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9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9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9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9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90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90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6890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90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68748" name="Group 983"/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68848" name="Freeform 9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9" name="Rectangle 9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50" name="Freeform 9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1" name="Freeform 9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2" name="Rectangle 9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853" name="Group 9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878" name="AutoShape 9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879" name="AutoShape 9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54" name="Rectangle 9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855" name="Group 9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876" name="AutoShape 9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877" name="AutoShape 9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56" name="Rectangle 9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57" name="Rectangle 9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858" name="Group 9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874" name="AutoShape 9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875" name="AutoShape 10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59" name="Freeform 10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860" name="Group 10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872" name="AutoShape 10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873" name="AutoShape 10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861" name="Rectangle 10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62" name="Freeform 10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3" name="Freeform 10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4" name="Oval 10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65" name="Freeform 10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6" name="AutoShape 10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67" name="AutoShape 10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68" name="Oval 10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69" name="Oval 10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68870" name="Oval 10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871" name="Rectangle 10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68749" name="Group 1016"/>
            <p:cNvGrpSpPr>
              <a:grpSpLocks/>
            </p:cNvGrpSpPr>
            <p:nvPr/>
          </p:nvGrpSpPr>
          <p:grpSpPr bwMode="auto">
            <a:xfrm>
              <a:off x="5302250" y="2043113"/>
              <a:ext cx="534987" cy="407988"/>
              <a:chOff x="877" y="1008"/>
              <a:chExt cx="2747" cy="2591"/>
            </a:xfrm>
          </p:grpSpPr>
          <p:pic>
            <p:nvPicPr>
              <p:cNvPr id="68825" name="Picture 1017" descr="antenna_stylize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826" name="Picture 1018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827" name="Freeform 1019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8828" name="Picture 1020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829" name="Freeform 1021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0" name="Freeform 1022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1" name="Freeform 1023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2" name="Freeform 1024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3" name="Freeform 1025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4" name="Freeform 1026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835" name="Group 1027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842" name="Freeform 1028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3" name="Freeform 1029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4" name="Freeform 1030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5" name="Freeform 1031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6" name="Freeform 1032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47" name="Freeform 1033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836" name="Freeform 1034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7" name="Freeform 1035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8" name="Freeform 1036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9" name="Freeform 1037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0" name="Freeform 1038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1" name="Freeform 1039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50" name="Group 1064"/>
            <p:cNvGrpSpPr>
              <a:grpSpLocks/>
            </p:cNvGrpSpPr>
            <p:nvPr/>
          </p:nvGrpSpPr>
          <p:grpSpPr bwMode="auto">
            <a:xfrm>
              <a:off x="6872288" y="5486400"/>
              <a:ext cx="474662" cy="407988"/>
              <a:chOff x="877" y="1008"/>
              <a:chExt cx="2747" cy="2591"/>
            </a:xfrm>
          </p:grpSpPr>
          <p:pic>
            <p:nvPicPr>
              <p:cNvPr id="68802" name="Picture 106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803" name="Picture 1066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804" name="Freeform 106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8805" name="Picture 1068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806" name="Freeform 106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7" name="Freeform 107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8" name="Freeform 107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9" name="Freeform 107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0" name="Freeform 107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1" name="Freeform 107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812" name="Group 107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819" name="Freeform 107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20" name="Freeform 107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21" name="Freeform 107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22" name="Freeform 107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23" name="Freeform 108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24" name="Freeform 108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813" name="Freeform 108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4" name="Freeform 108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5" name="Freeform 108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6" name="Freeform 108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7" name="Freeform 108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8" name="Freeform 108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51" name="Group 1114"/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8"/>
              <a:chOff x="877" y="1008"/>
              <a:chExt cx="2747" cy="2591"/>
            </a:xfrm>
          </p:grpSpPr>
          <p:pic>
            <p:nvPicPr>
              <p:cNvPr id="6877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780" name="Picture 1116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781" name="Freeform 111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8782" name="Picture 1118" descr="screen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783" name="Freeform 111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4" name="Freeform 112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5" name="Freeform 112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6" name="Freeform 112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7" name="Freeform 112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8" name="Freeform 112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789" name="Group 112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796" name="Freeform 112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97" name="Freeform 112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98" name="Freeform 112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99" name="Freeform 112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00" name="Freeform 113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01" name="Freeform 113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790" name="Freeform 113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1" name="Freeform 113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2" name="Freeform 113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3" name="Freeform 113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4" name="Freeform 113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5" name="Freeform 113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52" name="Group 1139"/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68777" name="Picture 114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778" name="Freeform 114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8753" name="Group 1142"/>
            <p:cNvGrpSpPr>
              <a:grpSpLocks/>
            </p:cNvGrpSpPr>
            <p:nvPr/>
          </p:nvGrpSpPr>
          <p:grpSpPr bwMode="auto">
            <a:xfrm>
              <a:off x="7307263" y="5422900"/>
              <a:ext cx="474662" cy="407988"/>
              <a:chOff x="877" y="1008"/>
              <a:chExt cx="2747" cy="2591"/>
            </a:xfrm>
          </p:grpSpPr>
          <p:pic>
            <p:nvPicPr>
              <p:cNvPr id="68754" name="Picture 1143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755" name="Picture 1144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756" name="Freeform 11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8757" name="Picture 1146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758" name="Freeform 11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9" name="Freeform 11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0" name="Freeform 11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1" name="Freeform 11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2" name="Freeform 11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3" name="Freeform 11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764" name="Group 11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771" name="Freeform 11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72" name="Freeform 11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73" name="Freeform 11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74" name="Freeform 11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75" name="Freeform 11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76" name="Freeform 11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765" name="Freeform 11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6" name="Freeform 11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7" name="Freeform 11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8" name="Freeform 11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9" name="Freeform 11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0" name="Freeform 11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68620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smartphone</a:t>
              </a:r>
            </a:p>
          </p:txBody>
        </p:sp>
        <p:sp>
          <p:nvSpPr>
            <p:cNvPr id="68621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PC</a:t>
              </a:r>
            </a:p>
          </p:txBody>
        </p:sp>
        <p:sp>
          <p:nvSpPr>
            <p:cNvPr id="68622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server</a:t>
              </a:r>
            </a:p>
          </p:txBody>
        </p:sp>
        <p:sp>
          <p:nvSpPr>
            <p:cNvPr id="68623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wireless</a:t>
              </a:r>
            </a:p>
            <a:p>
              <a:pPr>
                <a:lnSpc>
                  <a:spcPct val="75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latin typeface="Arial" charset="0"/>
                </a:rPr>
                <a:t>laptop</a:t>
              </a:r>
            </a:p>
          </p:txBody>
        </p:sp>
        <p:grpSp>
          <p:nvGrpSpPr>
            <p:cNvPr id="68624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68685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686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8625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68683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684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8626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68660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661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662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8663" name="Picture 1092" descr="screen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664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5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6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7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8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9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70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8677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78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79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80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81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82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671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2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3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4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5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6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627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68628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9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30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1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2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633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658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659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634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635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656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657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636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37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68638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654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655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639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0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652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68653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68641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42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3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4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45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6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47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48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49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68650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68651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</p:grpSp>
      <p:sp>
        <p:nvSpPr>
          <p:cNvPr id="686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09B5489E-AA02-2A4F-9F8D-CE64DEA0A8E3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3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249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B75EE46-F5A9-B149-A06E-8BB3A6996AC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124931" name="Group 582"/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124938" name="Freeform 583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178 w 1036"/>
                <a:gd name="T1" fmla="*/ 11 h 675"/>
                <a:gd name="T2" fmla="*/ 711 w 1036"/>
                <a:gd name="T3" fmla="*/ 53 h 675"/>
                <a:gd name="T4" fmla="*/ 376 w 1036"/>
                <a:gd name="T5" fmla="*/ 129 h 675"/>
                <a:gd name="T6" fmla="*/ 279 w 1036"/>
                <a:gd name="T7" fmla="*/ 229 h 675"/>
                <a:gd name="T8" fmla="*/ 39 w 1036"/>
                <a:gd name="T9" fmla="*/ 297 h 675"/>
                <a:gd name="T10" fmla="*/ 31 w 1036"/>
                <a:gd name="T11" fmla="*/ 459 h 675"/>
                <a:gd name="T12" fmla="*/ 240 w 1036"/>
                <a:gd name="T13" fmla="*/ 489 h 675"/>
                <a:gd name="T14" fmla="*/ 836 w 1036"/>
                <a:gd name="T15" fmla="*/ 489 h 675"/>
                <a:gd name="T16" fmla="*/ 1088 w 1036"/>
                <a:gd name="T17" fmla="*/ 555 h 675"/>
                <a:gd name="T18" fmla="*/ 1369 w 1036"/>
                <a:gd name="T19" fmla="*/ 657 h 675"/>
                <a:gd name="T20" fmla="*/ 1583 w 1036"/>
                <a:gd name="T21" fmla="*/ 661 h 675"/>
                <a:gd name="T22" fmla="*/ 1732 w 1036"/>
                <a:gd name="T23" fmla="*/ 603 h 675"/>
                <a:gd name="T24" fmla="*/ 1807 w 1036"/>
                <a:gd name="T25" fmla="*/ 445 h 675"/>
                <a:gd name="T26" fmla="*/ 1853 w 1036"/>
                <a:gd name="T27" fmla="*/ 291 h 675"/>
                <a:gd name="T28" fmla="*/ 1859 w 1036"/>
                <a:gd name="T29" fmla="*/ 107 h 675"/>
                <a:gd name="T30" fmla="*/ 1700 w 1036"/>
                <a:gd name="T31" fmla="*/ 17 h 675"/>
                <a:gd name="T32" fmla="*/ 1412 w 1036"/>
                <a:gd name="T33" fmla="*/ 3 h 675"/>
                <a:gd name="T34" fmla="*/ 117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939" name="Group 584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25313" name="Rectangle 585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314" name="AutoShape 586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124940" name="Freeform 587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1" name="Line 588"/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42" name="Line 589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43" name="Line 590"/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44" name="Line 592"/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5" name="Line 593"/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6" name="Line 596"/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Line 597"/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8" name="Line 598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9" name="Line 600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0" name="Line 601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951" name="Group 602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25311" name="Picture 603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312" name="Picture 604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24952" name="Freeform 605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3" name="Freeform 606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20841 w 765"/>
                <a:gd name="T1" fmla="*/ 1179 h 459"/>
                <a:gd name="T2" fmla="*/ 14124 w 765"/>
                <a:gd name="T3" fmla="*/ 8372 h 459"/>
                <a:gd name="T4" fmla="*/ 4725 w 765"/>
                <a:gd name="T5" fmla="*/ 11916 h 459"/>
                <a:gd name="T6" fmla="*/ 675 w 765"/>
                <a:gd name="T7" fmla="*/ 40153 h 459"/>
                <a:gd name="T8" fmla="*/ 8837 w 765"/>
                <a:gd name="T9" fmla="*/ 53053 h 459"/>
                <a:gd name="T10" fmla="*/ 16987 w 765"/>
                <a:gd name="T11" fmla="*/ 50852 h 459"/>
                <a:gd name="T12" fmla="*/ 28673 w 765"/>
                <a:gd name="T13" fmla="*/ 53053 h 459"/>
                <a:gd name="T14" fmla="*/ 34311 w 765"/>
                <a:gd name="T15" fmla="*/ 51822 h 459"/>
                <a:gd name="T16" fmla="*/ 36933 w 765"/>
                <a:gd name="T17" fmla="*/ 44463 h 459"/>
                <a:gd name="T18" fmla="*/ 36868 w 765"/>
                <a:gd name="T19" fmla="*/ 18873 h 459"/>
                <a:gd name="T20" fmla="*/ 32538 w 765"/>
                <a:gd name="T21" fmla="*/ 4117 h 459"/>
                <a:gd name="T22" fmla="*/ 20841 w 765"/>
                <a:gd name="T23" fmla="*/ 117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4" name="Line 607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5" name="Line 608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6" name="Line 609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7" name="Line 610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8" name="Line 611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9" name="Line 612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0" name="Line 613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1" name="Line 614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2" name="Line 615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3" name="Line 616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4" name="Line 617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5" name="Line 618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6" name="Line 619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7" name="Line 620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8" name="Line 621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9" name="Line 622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Line 623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971" name="Group 624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25294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295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296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297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298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299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0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1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2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3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4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5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6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7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8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5309" name="Oval 640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pic>
            <p:nvPicPr>
              <p:cNvPr id="125310" name="Picture 641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4972" name="Group 642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25285" name="Line 643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6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87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88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89" name="Group 647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25292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3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90" name="Line 650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91" name="Line 651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73" name="Group 652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2527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7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7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80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83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4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81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2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74" name="Group 661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2526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7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7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72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75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6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73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74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75" name="Group 670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2526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6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6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64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67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8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65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66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76" name="Group 679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2525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5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5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56" name="Group 68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59" name="Freeform 68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0" name="Freeform 68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57" name="Line 68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8" name="Line 68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77" name="Group 688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2524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4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4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48" name="Group 69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51" name="Freeform 69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2" name="Freeform 69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49" name="Line 69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0" name="Line 69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4978" name="Line 697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979" name="Group 698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2523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3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3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40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43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4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41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42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80" name="Group 7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2522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3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3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32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35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6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33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34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81" name="Group 716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2522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2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2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24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27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8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25" name="Line 7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26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82" name="Group 725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2521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1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1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16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19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0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17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8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83" name="Group 734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2520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0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20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08" name="Group 7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11" name="Freeform 7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2" name="Freeform 7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09" name="Line 7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0" name="Line 7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84" name="Group 743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2519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19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519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5200" name="Group 7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5203" name="Freeform 7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4" name="Freeform 7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201" name="Line 7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02" name="Line 7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85" name="Group 752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25183" name="Group 75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25185" name="Freeform 75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6" name="Freeform 75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7" name="Freeform 75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8" name="Freeform 75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9" name="Freeform 75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0" name="Freeform 75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1" name="Freeform 76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2" name="Freeform 76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3" name="Freeform 76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4" name="Freeform 76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5" name="Freeform 76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6" name="Freeform 76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25184" name="Picture 76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4986" name="Group 767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25169" name="Group 76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25171" name="Freeform 76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2" name="Freeform 77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3" name="Freeform 77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4" name="Freeform 77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5" name="Freeform 77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6" name="Freeform 77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7" name="Freeform 77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8" name="Freeform 77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9" name="Freeform 77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0" name="Freeform 77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1" name="Freeform 77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2" name="Freeform 78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25170" name="Picture 78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24987" name="Line 782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4988" name="Group 783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25167" name="Picture 78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168" name="Freeform 78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4989" name="Group 786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25165" name="Picture 78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166" name="Freeform 78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4990" name="Group 789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25163" name="Picture 79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164" name="Freeform 79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4991" name="Group 792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25161" name="Picture 7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162" name="Freeform 7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24992" name="Picture 795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4993" name="Group 796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25159" name="Picture 797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160" name="Picture 798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4994" name="Group 799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25127" name="Freeform 80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8" name="Rectangle 801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29" name="Freeform 80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0" name="Freeform 80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1" name="Rectangle 80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5132" name="Group 80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5157" name="AutoShape 806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58" name="AutoShape 807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33" name="Rectangle 808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5134" name="Group 80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5155" name="AutoShape 810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56" name="AutoShape 811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35" name="Rectangle 812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36" name="Rectangle 813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5137" name="Group 81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5153" name="AutoShape 815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54" name="AutoShape 816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38" name="Freeform 81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139" name="Group 81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5151" name="AutoShape 819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52" name="AutoShape 820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40" name="Rectangle 821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41" name="Freeform 82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2" name="Freeform 82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3" name="Oval 824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44" name="Freeform 82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5" name="AutoShape 826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46" name="AutoShape 827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47" name="Oval 828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48" name="Oval 829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5149" name="Oval 830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50" name="Rectangle 831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124995" name="Group 832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25095" name="Freeform 833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6" name="Rectangle 834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097" name="Freeform 835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8" name="Freeform 836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9" name="Rectangle 837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5100" name="Group 838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5125" name="AutoShape 839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26" name="AutoShape 840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01" name="Rectangle 841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5102" name="Group 842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5123" name="AutoShape 843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24" name="AutoShape 844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03" name="Rectangle 845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04" name="Rectangle 846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5105" name="Group 847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5121" name="AutoShape 848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22" name="AutoShape 849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06" name="Freeform 850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107" name="Group 851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5119" name="AutoShape 852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5120" name="AutoShape 853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5108" name="Rectangle 854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09" name="Freeform 855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0" name="Freeform 856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1" name="Oval 857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12" name="Freeform 858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3" name="AutoShape 859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14" name="AutoShape 860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15" name="Oval 861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16" name="Oval 862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5117" name="Oval 863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5118" name="Rectangle 864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124996" name="Group 865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25072" name="Picture 866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073" name="Picture 867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74" name="Freeform 86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5075" name="Picture 869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76" name="Freeform 87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7" name="Freeform 87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8" name="Freeform 87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9" name="Freeform 87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0" name="Freeform 87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1" name="Freeform 87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082" name="Group 87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5089" name="Freeform 87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0" name="Freeform 87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1" name="Freeform 87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2" name="Freeform 88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3" name="Freeform 88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4" name="Freeform 88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83" name="Freeform 88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4" name="Freeform 88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5" name="Freeform 88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6" name="Freeform 88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7" name="Freeform 88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8" name="Freeform 88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97" name="Group 889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25049" name="Picture 890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050" name="Picture 891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51" name="Freeform 89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5052" name="Picture 893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53" name="Freeform 89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4" name="Freeform 89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5" name="Freeform 89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6" name="Freeform 89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7" name="Freeform 89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8" name="Freeform 89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059" name="Group 90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5066" name="Freeform 90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7" name="Freeform 90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8" name="Freeform 90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9" name="Freeform 90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0" name="Freeform 90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1" name="Freeform 90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60" name="Freeform 90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1" name="Freeform 90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2" name="Freeform 90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3" name="Freeform 91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4" name="Freeform 91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5" name="Freeform 91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98" name="Group 913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25026" name="Picture 914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027" name="Picture 915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28" name="Freeform 91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5029" name="Picture 917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30" name="Freeform 91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1" name="Freeform 91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2" name="Freeform 92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3" name="Freeform 92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4" name="Freeform 92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5" name="Freeform 92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036" name="Group 92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5043" name="Freeform 92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4" name="Freeform 92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5" name="Freeform 92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6" name="Freeform 92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7" name="Freeform 92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8" name="Freeform 93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37" name="Freeform 93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8" name="Freeform 93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9" name="Freeform 93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0" name="Freeform 93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1" name="Freeform 93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2" name="Freeform 93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99" name="Group 937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25024" name="Picture 9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25" name="Freeform 93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5000" name="Group 940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25001" name="Picture 941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5002" name="Picture 942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03" name="Freeform 94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5004" name="Picture 944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05" name="Freeform 94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6" name="Freeform 94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7" name="Freeform 94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8" name="Freeform 94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9" name="Freeform 94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0" name="Freeform 95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011" name="Group 95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5018" name="Freeform 95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19" name="Freeform 95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0" name="Freeform 95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1" name="Freeform 95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2" name="Freeform 95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3" name="Freeform 95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12" name="Freeform 95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3" name="Freeform 95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4" name="Freeform 96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5" name="Freeform 96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6" name="Freeform 96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7" name="Freeform 96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4932" name="Rectangle 4"/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Client-server architecture</a:t>
            </a:r>
          </a:p>
        </p:txBody>
      </p:sp>
      <p:sp>
        <p:nvSpPr>
          <p:cNvPr id="124933" name="Rectangle 460"/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server: 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always-on host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permanent IP address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clients: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communicate with server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may be intermittently connected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may have dynamic IP addresses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do not communicate directly with each other</a:t>
            </a:r>
          </a:p>
        </p:txBody>
      </p:sp>
      <p:pic>
        <p:nvPicPr>
          <p:cNvPr id="124934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5" name="Line 913"/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6" name="Line 800"/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7" name="Text Box 803"/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client/server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269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9DE88D62-05B4-994C-BA38-A98BF644D0F5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126979" name="Group 566"/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126987" name="Freeform 567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178 w 1036"/>
                <a:gd name="T1" fmla="*/ 11 h 675"/>
                <a:gd name="T2" fmla="*/ 711 w 1036"/>
                <a:gd name="T3" fmla="*/ 53 h 675"/>
                <a:gd name="T4" fmla="*/ 376 w 1036"/>
                <a:gd name="T5" fmla="*/ 129 h 675"/>
                <a:gd name="T6" fmla="*/ 279 w 1036"/>
                <a:gd name="T7" fmla="*/ 229 h 675"/>
                <a:gd name="T8" fmla="*/ 39 w 1036"/>
                <a:gd name="T9" fmla="*/ 297 h 675"/>
                <a:gd name="T10" fmla="*/ 31 w 1036"/>
                <a:gd name="T11" fmla="*/ 459 h 675"/>
                <a:gd name="T12" fmla="*/ 240 w 1036"/>
                <a:gd name="T13" fmla="*/ 489 h 675"/>
                <a:gd name="T14" fmla="*/ 836 w 1036"/>
                <a:gd name="T15" fmla="*/ 489 h 675"/>
                <a:gd name="T16" fmla="*/ 1088 w 1036"/>
                <a:gd name="T17" fmla="*/ 555 h 675"/>
                <a:gd name="T18" fmla="*/ 1369 w 1036"/>
                <a:gd name="T19" fmla="*/ 657 h 675"/>
                <a:gd name="T20" fmla="*/ 1583 w 1036"/>
                <a:gd name="T21" fmla="*/ 661 h 675"/>
                <a:gd name="T22" fmla="*/ 1732 w 1036"/>
                <a:gd name="T23" fmla="*/ 603 h 675"/>
                <a:gd name="T24" fmla="*/ 1807 w 1036"/>
                <a:gd name="T25" fmla="*/ 445 h 675"/>
                <a:gd name="T26" fmla="*/ 1853 w 1036"/>
                <a:gd name="T27" fmla="*/ 291 h 675"/>
                <a:gd name="T28" fmla="*/ 1859 w 1036"/>
                <a:gd name="T29" fmla="*/ 107 h 675"/>
                <a:gd name="T30" fmla="*/ 1700 w 1036"/>
                <a:gd name="T31" fmla="*/ 17 h 675"/>
                <a:gd name="T32" fmla="*/ 1412 w 1036"/>
                <a:gd name="T33" fmla="*/ 3 h 675"/>
                <a:gd name="T34" fmla="*/ 117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6988" name="Group 568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27362" name="Rectangle 56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363" name="AutoShape 57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126989" name="Freeform 571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0" name="Line 572"/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1" name="Line 573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2" name="Line 574"/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3" name="Line 576"/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4" name="Line 577"/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5" name="Line 580"/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6" name="Line 581"/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7" name="Line 582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8" name="Line 584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Line 585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00" name="Group 586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27360" name="Picture 587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361" name="Picture 588" descr="antenna_radiation_stylized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27001" name="Freeform 589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2" name="Freeform 590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20841 w 765"/>
                <a:gd name="T1" fmla="*/ 1179 h 459"/>
                <a:gd name="T2" fmla="*/ 14124 w 765"/>
                <a:gd name="T3" fmla="*/ 8372 h 459"/>
                <a:gd name="T4" fmla="*/ 4725 w 765"/>
                <a:gd name="T5" fmla="*/ 11916 h 459"/>
                <a:gd name="T6" fmla="*/ 675 w 765"/>
                <a:gd name="T7" fmla="*/ 40153 h 459"/>
                <a:gd name="T8" fmla="*/ 8837 w 765"/>
                <a:gd name="T9" fmla="*/ 53053 h 459"/>
                <a:gd name="T10" fmla="*/ 16987 w 765"/>
                <a:gd name="T11" fmla="*/ 50852 h 459"/>
                <a:gd name="T12" fmla="*/ 28673 w 765"/>
                <a:gd name="T13" fmla="*/ 53053 h 459"/>
                <a:gd name="T14" fmla="*/ 34311 w 765"/>
                <a:gd name="T15" fmla="*/ 51822 h 459"/>
                <a:gd name="T16" fmla="*/ 36933 w 765"/>
                <a:gd name="T17" fmla="*/ 44463 h 459"/>
                <a:gd name="T18" fmla="*/ 36868 w 765"/>
                <a:gd name="T19" fmla="*/ 18873 h 459"/>
                <a:gd name="T20" fmla="*/ 32538 w 765"/>
                <a:gd name="T21" fmla="*/ 4117 h 459"/>
                <a:gd name="T22" fmla="*/ 20841 w 765"/>
                <a:gd name="T23" fmla="*/ 117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3" name="Line 591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4" name="Line 592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5" name="Line 593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Line 594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7" name="Line 595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8" name="Line 596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9" name="Line 597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0" name="Line 598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1" name="Line 599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2" name="Line 600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3" name="Line 601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4" name="Line 602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5" name="Line 603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6" name="Line 604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Line 605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Line 606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Line 607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20" name="Group 608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27343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44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45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46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47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48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49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0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1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2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3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4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5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6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7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27358" name="Oval 624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pic>
            <p:nvPicPr>
              <p:cNvPr id="127359" name="Picture 625" descr="cell_tower_radiation_gray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7021" name="Group 626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27334" name="Line 627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35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36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37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338" name="Group 631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27341" name="Freeform 6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42" name="Freeform 6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339" name="Line 634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40" name="Line 635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22" name="Group 636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2732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2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2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329" name="Group 64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332" name="Freeform 64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33" name="Freeform 64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330" name="Line 64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31" name="Line 64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23" name="Group 645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2731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1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2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321" name="Group 64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324" name="Freeform 65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25" name="Freeform 65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322" name="Line 65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23" name="Line 65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24" name="Group 654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2731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1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1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313" name="Group 65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316" name="Freeform 65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17" name="Freeform 66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314" name="Line 66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15" name="Line 66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25" name="Group 663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2730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0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30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305" name="Group 66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308" name="Freeform 66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09" name="Freeform 66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306" name="Line 67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07" name="Line 67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26" name="Group 672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2729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9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9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97" name="Group 67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300" name="Freeform 67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01" name="Freeform 67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98" name="Line 67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99" name="Line 68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7027" name="Line 681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28" name="Group 682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2728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8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8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89" name="Group 68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292" name="Freeform 68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93" name="Freeform 68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90" name="Line 68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91" name="Line 69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29" name="Group 69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2727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7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8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81" name="Group 69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284" name="Freeform 69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85" name="Freeform 69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82" name="Line 69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83" name="Line 69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30" name="Group 700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2727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7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7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73" name="Group 70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276" name="Freeform 70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77" name="Freeform 70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74" name="Line 70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75" name="Line 70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31" name="Group 709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2726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6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6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65" name="Group 71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268" name="Freeform 71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69" name="Freeform 71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66" name="Line 71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67" name="Line 71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32" name="Group 718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2725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5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5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57" name="Group 72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260" name="Freeform 72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61" name="Freeform 72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58" name="Line 72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59" name="Line 72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33" name="Group 727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2724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4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12724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127249" name="Group 73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27252" name="Freeform 7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53" name="Freeform 7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250" name="Line 73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51" name="Line 73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34" name="Group 736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27232" name="Group 737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27234" name="Freeform 738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5" name="Freeform 739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6" name="Freeform 740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7" name="Freeform 741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8" name="Freeform 742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9" name="Freeform 743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40" name="Freeform 744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41" name="Freeform 745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42" name="Freeform 746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43" name="Freeform 747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44" name="Freeform 748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45" name="Freeform 749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27233" name="Picture 750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7035" name="Group 751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27218" name="Group 752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27220" name="Freeform 753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1" name="Freeform 754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2" name="Freeform 755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3" name="Freeform 756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4" name="Freeform 757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5" name="Freeform 758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6" name="Freeform 759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7" name="Freeform 760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8" name="Freeform 761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29" name="Freeform 762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0" name="Freeform 763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31" name="Freeform 764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27219" name="Picture 765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27036" name="Line 766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7037" name="Group 767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27216" name="Picture 7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217" name="Freeform 76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7038" name="Group 770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27214" name="Picture 7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215" name="Freeform 77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7039" name="Group 773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27212" name="Picture 7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213" name="Freeform 77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7040" name="Group 776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27210" name="Picture 7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211" name="Freeform 7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27041" name="Picture 779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7042" name="Group 780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27208" name="Picture 781" descr="iphone_stylized_small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209" name="Picture 782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7043" name="Group 783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27176" name="Freeform 7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77" name="Rectangle 7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78" name="Freeform 7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79" name="Freeform 7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80" name="Rectangle 7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7181" name="Group 7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7206" name="AutoShape 7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207" name="AutoShape 7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82" name="Rectangle 7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7183" name="Group 7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7204" name="AutoShape 7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205" name="AutoShape 7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84" name="Rectangle 7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85" name="Rectangle 7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7186" name="Group 7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7202" name="AutoShape 7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203" name="AutoShape 8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87" name="Freeform 8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188" name="Group 8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7200" name="AutoShape 8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201" name="AutoShape 8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89" name="Rectangle 8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90" name="Freeform 8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91" name="Freeform 8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92" name="Oval 8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93" name="Freeform 8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94" name="AutoShape 8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95" name="AutoShape 8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96" name="Oval 8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97" name="Oval 8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7198" name="Oval 8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99" name="Rectangle 8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127044" name="Group 816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27144" name="Freeform 81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45" name="Rectangle 818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46" name="Freeform 81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47" name="Freeform 82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48" name="Rectangle 821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7149" name="Group 82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7174" name="AutoShape 823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175" name="AutoShape 824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50" name="Rectangle 825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7151" name="Group 82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7172" name="AutoShape 827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173" name="AutoShape 828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52" name="Rectangle 829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53" name="Rectangle 830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127154" name="Group 83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7170" name="AutoShape 832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171" name="AutoShape 833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55" name="Freeform 83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156" name="Group 83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7168" name="AutoShape 836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127169" name="AutoShape 837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127157" name="Rectangle 838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58" name="Freeform 83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59" name="Freeform 84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60" name="Oval 841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61" name="Freeform 84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62" name="AutoShape 843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63" name="AutoShape 844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64" name="Oval 845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65" name="Oval 846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127166" name="Oval 847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27167" name="Rectangle 848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127045" name="Group 849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27121" name="Picture 850" descr="antenna_stylize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122" name="Picture 851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23" name="Freeform 85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7124" name="Picture 853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25" name="Freeform 85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6" name="Freeform 85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7" name="Freeform 85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8" name="Freeform 85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9" name="Freeform 85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0" name="Freeform 85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131" name="Group 86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7138" name="Freeform 86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39" name="Freeform 86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40" name="Freeform 86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41" name="Freeform 86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42" name="Freeform 86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43" name="Freeform 86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132" name="Freeform 86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3" name="Freeform 86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4" name="Freeform 86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5" name="Freeform 87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6" name="Freeform 87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7" name="Freeform 87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46" name="Group 873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27098" name="Picture 874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99" name="Picture 875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0" name="Freeform 87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7101" name="Picture 877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2" name="Freeform 87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3" name="Freeform 87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4" name="Freeform 88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5" name="Freeform 88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6" name="Freeform 88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7" name="Freeform 88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108" name="Group 88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7115" name="Freeform 88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16" name="Freeform 88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17" name="Freeform 88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18" name="Freeform 88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19" name="Freeform 88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20" name="Freeform 89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109" name="Freeform 89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0" name="Freeform 89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1" name="Freeform 89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2" name="Freeform 89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3" name="Freeform 89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4" name="Freeform 89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47" name="Group 897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27075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76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77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7078" name="Picture 901" descr="screen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79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0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1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2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3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4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085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7092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93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94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95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96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97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086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7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8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9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90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91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7048" name="Group 921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27073" name="Picture 92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74" name="Freeform 92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27049" name="Group 924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27050" name="Picture 92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51" name="Picture 92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52" name="Freeform 92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2 w 2982"/>
                  <a:gd name="T1" fmla="*/ 0 h 2442"/>
                  <a:gd name="T2" fmla="*/ 0 w 2982"/>
                  <a:gd name="T3" fmla="*/ 2 h 2442"/>
                  <a:gd name="T4" fmla="*/ 10 w 2982"/>
                  <a:gd name="T5" fmla="*/ 3 h 2442"/>
                  <a:gd name="T6" fmla="*/ 12 w 2982"/>
                  <a:gd name="T7" fmla="*/ 1 h 2442"/>
                  <a:gd name="T8" fmla="*/ 2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27053" name="Picture 92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54" name="Freeform 92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0 w 2528"/>
                  <a:gd name="T3" fmla="*/ 1 h 455"/>
                  <a:gd name="T4" fmla="*/ 10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5" name="Freeform 93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2 w 702"/>
                  <a:gd name="T1" fmla="*/ 0 h 1893"/>
                  <a:gd name="T2" fmla="*/ 0 w 702"/>
                  <a:gd name="T3" fmla="*/ 2 h 1893"/>
                  <a:gd name="T4" fmla="*/ 1 w 702"/>
                  <a:gd name="T5" fmla="*/ 2 h 1893"/>
                  <a:gd name="T6" fmla="*/ 3 w 702"/>
                  <a:gd name="T7" fmla="*/ 1 h 1893"/>
                  <a:gd name="T8" fmla="*/ 2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6" name="Freeform 93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3 w 756"/>
                  <a:gd name="T1" fmla="*/ 0 h 2184"/>
                  <a:gd name="T2" fmla="*/ 1 w 756"/>
                  <a:gd name="T3" fmla="*/ 3 h 2184"/>
                  <a:gd name="T4" fmla="*/ 0 w 756"/>
                  <a:gd name="T5" fmla="*/ 3 h 2184"/>
                  <a:gd name="T6" fmla="*/ 2 w 756"/>
                  <a:gd name="T7" fmla="*/ 1 h 2184"/>
                  <a:gd name="T8" fmla="*/ 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7" name="Freeform 93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0 w 2773"/>
                  <a:gd name="T5" fmla="*/ 1 h 738"/>
                  <a:gd name="T6" fmla="*/ 10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8" name="Freeform 93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8 w 637"/>
                  <a:gd name="T1" fmla="*/ 0 h 1659"/>
                  <a:gd name="T2" fmla="*/ 8 w 637"/>
                  <a:gd name="T3" fmla="*/ 0 h 1659"/>
                  <a:gd name="T4" fmla="*/ 1 w 637"/>
                  <a:gd name="T5" fmla="*/ 42 h 1659"/>
                  <a:gd name="T6" fmla="*/ 0 w 637"/>
                  <a:gd name="T7" fmla="*/ 41 h 1659"/>
                  <a:gd name="T8" fmla="*/ 8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9" name="Freeform 93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28 w 2216"/>
                  <a:gd name="T5" fmla="*/ 14 h 550"/>
                  <a:gd name="T6" fmla="*/ 28 w 2216"/>
                  <a:gd name="T7" fmla="*/ 1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060" name="Group 93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27067" name="Freeform 93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68" name="Freeform 93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69" name="Freeform 93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70" name="Freeform 93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71" name="Freeform 94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72" name="Freeform 94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061" name="Freeform 94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6 h 792"/>
                  <a:gd name="T2" fmla="*/ 6 w 990"/>
                  <a:gd name="T3" fmla="*/ 0 h 792"/>
                  <a:gd name="T4" fmla="*/ 6 w 990"/>
                  <a:gd name="T5" fmla="*/ 1 h 792"/>
                  <a:gd name="T6" fmla="*/ 0 w 990"/>
                  <a:gd name="T7" fmla="*/ 6 h 792"/>
                  <a:gd name="T8" fmla="*/ 1 w 990"/>
                  <a:gd name="T9" fmla="*/ 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2" name="Freeform 94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4 w 2532"/>
                  <a:gd name="T5" fmla="*/ 6 h 723"/>
                  <a:gd name="T6" fmla="*/ 14 w 2532"/>
                  <a:gd name="T7" fmla="*/ 6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3" name="Freeform 94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4" name="Freeform 94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6 w 1176"/>
                  <a:gd name="T1" fmla="*/ 0 h 606"/>
                  <a:gd name="T2" fmla="*/ 0 w 1176"/>
                  <a:gd name="T3" fmla="*/ 5 h 606"/>
                  <a:gd name="T4" fmla="*/ 1 w 1176"/>
                  <a:gd name="T5" fmla="*/ 5 h 606"/>
                  <a:gd name="T6" fmla="*/ 6 w 1176"/>
                  <a:gd name="T7" fmla="*/ 1 h 606"/>
                  <a:gd name="T8" fmla="*/ 6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5" name="Freeform 94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7 w 2532"/>
                  <a:gd name="T5" fmla="*/ 4 h 723"/>
                  <a:gd name="T6" fmla="*/ 7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6" name="Freeform 94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6 h 723"/>
                  <a:gd name="T6" fmla="*/ 0 w 2532"/>
                  <a:gd name="T7" fmla="*/ 6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6980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P2P architecture</a:t>
            </a:r>
          </a:p>
        </p:txBody>
      </p:sp>
      <p:sp>
        <p:nvSpPr>
          <p:cNvPr id="126981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en-US" sz="2400" i="1">
                <a:latin typeface="Gill Sans MT" charset="0"/>
                <a:ea typeface="ＭＳ Ｐゴシック" charset="-128"/>
              </a:rPr>
              <a:t>no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always-on server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peers request service from other peers, provide service in return to other peers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self scalability</a:t>
            </a: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– new peers bring new service capacity, as well as new service demands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peers are intermittently connected and change IP addresses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complex management</a:t>
            </a:r>
          </a:p>
          <a:p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endParaRPr lang="en-US" altLang="en-US">
              <a:latin typeface="Gill Sans MT" charset="0"/>
              <a:ea typeface="ＭＳ Ｐゴシック" charset="-128"/>
            </a:endParaRPr>
          </a:p>
        </p:txBody>
      </p:sp>
      <p:pic>
        <p:nvPicPr>
          <p:cNvPr id="126982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52488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3" name="Line 1034"/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4" name="Line 1035"/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5" name="Line 1036"/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6" name="Text Box 1037"/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peer-peer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290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9061AB9B-6652-0545-BD08-1ADFD8AEF448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Processes communicating</a:t>
            </a:r>
          </a:p>
        </p:txBody>
      </p:sp>
      <p:sp>
        <p:nvSpPr>
          <p:cNvPr id="12902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process:</a:t>
            </a:r>
            <a:r>
              <a:rPr lang="en-US" altLang="en-US">
                <a:latin typeface="Gill Sans MT" charset="0"/>
                <a:ea typeface="ＭＳ Ｐゴシック" charset="-128"/>
              </a:rPr>
              <a:t> program running within a host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within same host, two processes communicate using  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inter-process communication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(defined by OS)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processes in different hosts communicate by exchanging 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messages</a:t>
            </a:r>
          </a:p>
        </p:txBody>
      </p:sp>
      <p:sp>
        <p:nvSpPr>
          <p:cNvPr id="129029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process: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process that initiates communication</a:t>
            </a:r>
          </a:p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process: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process that waits to be contacted</a:t>
            </a:r>
            <a:endParaRPr lang="en-US" altLang="en-US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29030" name="Rectangle 7"/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SzPct val="75000"/>
            </a:pPr>
            <a:r>
              <a:rPr lang="en-US" altLang="en-US" sz="2400"/>
              <a:t>aside: applications with P2P architectures have client processes &amp; server processes</a:t>
            </a:r>
          </a:p>
        </p:txBody>
      </p:sp>
      <p:pic>
        <p:nvPicPr>
          <p:cNvPr id="12903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2" name="Rectangle 13"/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129033" name="Text Box 14"/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/>
              <a:t>clients, servers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310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A62B7EDA-EF07-FD42-AB2E-1CDD3695EFAE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31075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Sockets</a:t>
            </a:r>
          </a:p>
        </p:txBody>
      </p:sp>
      <p:sp>
        <p:nvSpPr>
          <p:cNvPr id="13107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process sends/receives messages to/from its 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socket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socket analogous to door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sending process shoves message out door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sending process relies on transport infrastructure on other side of door to deliver message to socket at receiving process</a:t>
            </a:r>
          </a:p>
        </p:txBody>
      </p:sp>
      <p:pic>
        <p:nvPicPr>
          <p:cNvPr id="131077" name="Picture 4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8" name="Freeform 66"/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6 w 464"/>
              <a:gd name="T1" fmla="*/ 2147483646 h 1259"/>
              <a:gd name="T2" fmla="*/ 0 w 464"/>
              <a:gd name="T3" fmla="*/ 0 h 1259"/>
              <a:gd name="T4" fmla="*/ 2147483646 w 464"/>
              <a:gd name="T5" fmla="*/ 2147483646 h 1259"/>
              <a:gd name="T6" fmla="*/ 2147483646 w 464"/>
              <a:gd name="T7" fmla="*/ 2147483646 h 1259"/>
              <a:gd name="T8" fmla="*/ 2147483646 w 464"/>
              <a:gd name="T9" fmla="*/ 2147483646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1079" name="Freeform 7"/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0" name="Text Box 51"/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Internet</a:t>
            </a:r>
          </a:p>
        </p:txBody>
      </p:sp>
      <p:sp>
        <p:nvSpPr>
          <p:cNvPr id="131081" name="Line 52"/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2" name="Text Box 53"/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charset="0"/>
              </a:rPr>
              <a:t>controlled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charset="0"/>
              </a:rPr>
              <a:t>by OS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charset="0"/>
            </a:endParaRPr>
          </a:p>
        </p:txBody>
      </p:sp>
      <p:sp>
        <p:nvSpPr>
          <p:cNvPr id="131083" name="Text Box 56"/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charset="0"/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charset="0"/>
              </a:rPr>
              <a:t>app developer</a:t>
            </a:r>
          </a:p>
        </p:txBody>
      </p:sp>
      <p:sp>
        <p:nvSpPr>
          <p:cNvPr id="131084" name="Freeform 45"/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6 h 1258"/>
              <a:gd name="T2" fmla="*/ 2147483646 w 478"/>
              <a:gd name="T3" fmla="*/ 0 h 1258"/>
              <a:gd name="T4" fmla="*/ 2147483646 w 478"/>
              <a:gd name="T5" fmla="*/ 2147483646 h 1258"/>
              <a:gd name="T6" fmla="*/ 2147483646 w 478"/>
              <a:gd name="T7" fmla="*/ 2147483646 h 1258"/>
              <a:gd name="T8" fmla="*/ 0 w 478"/>
              <a:gd name="T9" fmla="*/ 2147483646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1085" name="Rectangle 23"/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31086" name="Rectangle 24"/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31087" name="Line 25"/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Text Box 26"/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transport</a:t>
            </a:r>
          </a:p>
        </p:txBody>
      </p:sp>
      <p:sp>
        <p:nvSpPr>
          <p:cNvPr id="131089" name="Line 27"/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0" name="Line 28"/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1" name="Line 29"/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2" name="Text Box 26"/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charset="0"/>
              </a:rPr>
              <a:t>application</a:t>
            </a:r>
          </a:p>
        </p:txBody>
      </p:sp>
      <p:sp>
        <p:nvSpPr>
          <p:cNvPr id="131093" name="Text Box 26"/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physical</a:t>
            </a:r>
          </a:p>
        </p:txBody>
      </p:sp>
      <p:sp>
        <p:nvSpPr>
          <p:cNvPr id="131094" name="Text Box 26"/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link</a:t>
            </a:r>
          </a:p>
        </p:txBody>
      </p:sp>
      <p:sp>
        <p:nvSpPr>
          <p:cNvPr id="131095" name="Text Box 26"/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network</a:t>
            </a:r>
          </a:p>
        </p:txBody>
      </p:sp>
      <p:sp>
        <p:nvSpPr>
          <p:cNvPr id="131096" name="Oval 57"/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process</a:t>
            </a:r>
          </a:p>
        </p:txBody>
      </p:sp>
      <p:grpSp>
        <p:nvGrpSpPr>
          <p:cNvPr id="131097" name="Group 58"/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131127" name="Rectangle 59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31128" name="Rectangle 60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31129" name="Rectangle 61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31130" name="Rectangle 62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sp>
        <p:nvSpPr>
          <p:cNvPr id="131098" name="Rectangle 23"/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31099" name="Rectangle 24"/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31100" name="Line 25"/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Text Box 26"/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transport</a:t>
            </a:r>
          </a:p>
        </p:txBody>
      </p:sp>
      <p:sp>
        <p:nvSpPr>
          <p:cNvPr id="131102" name="Line 27"/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3" name="Line 28"/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4" name="Line 29"/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5" name="Text Box 26"/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charset="0"/>
              </a:rPr>
              <a:t>application</a:t>
            </a:r>
          </a:p>
        </p:txBody>
      </p:sp>
      <p:sp>
        <p:nvSpPr>
          <p:cNvPr id="131106" name="Text Box 26"/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physical</a:t>
            </a:r>
          </a:p>
        </p:txBody>
      </p:sp>
      <p:sp>
        <p:nvSpPr>
          <p:cNvPr id="131107" name="Text Box 26"/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link</a:t>
            </a:r>
          </a:p>
        </p:txBody>
      </p:sp>
      <p:sp>
        <p:nvSpPr>
          <p:cNvPr id="131108" name="Text Box 26"/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charset="0"/>
              </a:rPr>
              <a:t>network</a:t>
            </a:r>
          </a:p>
        </p:txBody>
      </p:sp>
      <p:sp>
        <p:nvSpPr>
          <p:cNvPr id="131109" name="Oval 78"/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process</a:t>
            </a:r>
          </a:p>
        </p:txBody>
      </p:sp>
      <p:grpSp>
        <p:nvGrpSpPr>
          <p:cNvPr id="131110" name="Group 79"/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131123" name="Rectangle 80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31124" name="Rectangle 81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31125" name="Rectangle 82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31126" name="Rectangle 83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sp>
        <p:nvSpPr>
          <p:cNvPr id="131111" name="Line 88"/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12" name="Line 89"/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13" name="Line 90"/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14" name="Text Box 56"/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charset="0"/>
              </a:rPr>
              <a:t>socket</a:t>
            </a:r>
          </a:p>
        </p:txBody>
      </p:sp>
      <p:sp>
        <p:nvSpPr>
          <p:cNvPr id="131115" name="Line 92"/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116" name="Line 93"/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117" name="Group 96"/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131121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2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99"/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131119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0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331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611D10BC-0C5D-914B-BD9A-53CB9188375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3312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4" name="Rectangle 2"/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Addressing processes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33125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to receive messages, process  must have </a:t>
            </a: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identifier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host device has unique 32-bit IP address</a:t>
            </a:r>
          </a:p>
          <a:p>
            <a:r>
              <a:rPr lang="en-US" altLang="en-US" sz="2400" i="1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does  IP address of host on which process runs suffice for identifying the process?</a:t>
            </a:r>
          </a:p>
        </p:txBody>
      </p:sp>
      <p:sp>
        <p:nvSpPr>
          <p:cNvPr id="2375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identifier</a:t>
            </a:r>
            <a:r>
              <a:rPr lang="en-US" altLang="en-US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includes both 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IP address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and 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port numbers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associated with process on host.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example port numbers: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HTTP server: 80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mail server: 25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to send HTTP message to gaia.cs.umass.edu web server:</a:t>
            </a:r>
          </a:p>
          <a:p>
            <a:pPr lvl="1"/>
            <a:r>
              <a:rPr lang="en-US" altLang="en-US" sz="20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IP address:</a:t>
            </a:r>
            <a:r>
              <a:rPr lang="en-US" altLang="en-US" sz="2000">
                <a:solidFill>
                  <a:schemeClr val="accent2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128.119.245.12</a:t>
            </a:r>
          </a:p>
          <a:p>
            <a:pPr lvl="1"/>
            <a:r>
              <a:rPr lang="en-US" altLang="en-US" sz="20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port number:</a:t>
            </a:r>
            <a:r>
              <a:rPr lang="en-US" altLang="en-US" sz="2000">
                <a:solidFill>
                  <a:schemeClr val="accent2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80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more shortly…</a:t>
            </a:r>
          </a:p>
        </p:txBody>
      </p:sp>
      <p:sp>
        <p:nvSpPr>
          <p:cNvPr id="43020" name="Rectangle 3"/>
          <p:cNvSpPr>
            <a:spLocks noChangeArrowheads="1"/>
          </p:cNvSpPr>
          <p:nvPr/>
        </p:nvSpPr>
        <p:spPr bwMode="auto">
          <a:xfrm>
            <a:off x="549275" y="4021138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lvl="1"/>
            <a:r>
              <a:rPr lang="en-US" altLang="en-US" i="1" u="sng">
                <a:solidFill>
                  <a:srgbClr val="CC0000"/>
                </a:solidFill>
              </a:rPr>
              <a:t>A:</a:t>
            </a:r>
            <a:r>
              <a:rPr lang="en-US" altLang="en-US"/>
              <a:t> no, </a:t>
            </a:r>
            <a:r>
              <a:rPr lang="en-US" altLang="en-US" i="1"/>
              <a:t>many</a:t>
            </a:r>
            <a:r>
              <a:rPr lang="en-US" altLang="en-US"/>
              <a:t> processes can be running on same host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351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2423A90F-7A7E-214F-83EA-46201C9D700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3517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2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App-layer protocol defines</a:t>
            </a:r>
          </a:p>
        </p:txBody>
      </p:sp>
      <p:sp>
        <p:nvSpPr>
          <p:cNvPr id="13517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types of messages exchanged,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e.g., request, response </a:t>
            </a:r>
          </a:p>
          <a:p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syntax: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what fields in messages &amp; how fields are delineated</a:t>
            </a:r>
          </a:p>
          <a:p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semantics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meaning of information in fields</a:t>
            </a:r>
          </a:p>
          <a:p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rules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for when and how processes send &amp; respond to messages</a:t>
            </a:r>
          </a:p>
        </p:txBody>
      </p:sp>
      <p:sp>
        <p:nvSpPr>
          <p:cNvPr id="4403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open protocols: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defined in RFCs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allows for interoperability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e.g., HTTP, SMTP</a:t>
            </a:r>
          </a:p>
          <a:p>
            <a:pPr>
              <a:buFont typeface="Wingdings" charset="2"/>
              <a:buNone/>
            </a:pPr>
            <a:r>
              <a:rPr lang="en-US" altLang="en-US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proprietary protocols: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372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5BB4963D-1BEB-5A45-82E8-3B29D9DAC96C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37219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What transport service does an app need?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3722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79413" y="1141413"/>
            <a:ext cx="4316412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data integrity</a:t>
            </a:r>
          </a:p>
          <a:p>
            <a:pPr>
              <a:lnSpc>
                <a:spcPct val="90000"/>
              </a:lnSpc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some apps (e.g., file transfer, web transactions) require 100% reliable data transfer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other apps (e.g., audio) can tolerate some loss</a:t>
            </a:r>
          </a:p>
          <a:p>
            <a:pPr>
              <a:lnSpc>
                <a:spcPct val="90000"/>
              </a:lnSpc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45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timing</a:t>
            </a:r>
          </a:p>
          <a:p>
            <a:pPr>
              <a:lnSpc>
                <a:spcPct val="90000"/>
              </a:lnSpc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some apps (e.g., Internet telephony, interactive games) require low delay to be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effective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45063" name="Rectangle 5"/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solidFill>
                  <a:srgbClr val="CC0000"/>
                </a:solidFill>
              </a:rPr>
              <a:t>throughput</a:t>
            </a:r>
          </a:p>
          <a:p>
            <a:pPr>
              <a:lnSpc>
                <a:spcPct val="90000"/>
              </a:lnSpc>
              <a:buSzPct val="75000"/>
            </a:pPr>
            <a:r>
              <a:rPr lang="en-US" altLang="en-US" sz="2400"/>
              <a:t>some apps (e.g., multimedia) require minimum amount of throughput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ja-JP" sz="2400"/>
          </a:p>
          <a:p>
            <a:pPr>
              <a:lnSpc>
                <a:spcPct val="90000"/>
              </a:lnSpc>
              <a:buSzPct val="75000"/>
            </a:pPr>
            <a:r>
              <a:rPr lang="en-US" altLang="en-US" sz="2400"/>
              <a:t>other apps (</a:t>
            </a:r>
            <a:r>
              <a:rPr lang="ja-JP" altLang="en-US" sz="2400"/>
              <a:t>“</a:t>
            </a:r>
            <a:r>
              <a:rPr lang="en-US" altLang="ja-JP" sz="2400"/>
              <a:t>elastic apps</a:t>
            </a:r>
            <a:r>
              <a:rPr lang="ja-JP" altLang="en-US" sz="2400"/>
              <a:t>”</a:t>
            </a:r>
            <a:r>
              <a:rPr lang="en-US" altLang="ja-JP" sz="2400"/>
              <a:t>) make use of whatever throughput they get </a:t>
            </a:r>
            <a:endParaRPr lang="en-US" altLang="en-US" sz="2400"/>
          </a:p>
        </p:txBody>
      </p:sp>
      <p:pic>
        <p:nvPicPr>
          <p:cNvPr id="137223" name="Picture 13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/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solidFill>
                  <a:srgbClr val="CC0000"/>
                </a:solidFill>
              </a:rPr>
              <a:t>security</a:t>
            </a:r>
          </a:p>
          <a:p>
            <a:pPr>
              <a:lnSpc>
                <a:spcPct val="100000"/>
              </a:lnSpc>
              <a:buSzPct val="75000"/>
            </a:pPr>
            <a:r>
              <a:rPr lang="en-US" altLang="en-US" sz="2400"/>
              <a:t>encryption, data integrity,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392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955A21BE-E365-C24A-A91F-1EF619FFCB77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39267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/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>
                <a:latin typeface="Gill Sans MT" charset="0"/>
                <a:ea typeface="ＭＳ Ｐゴシック" charset="-128"/>
              </a:rPr>
              <a:t>Transport service requirements: common apps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39269" name="Text Box 3"/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application</a:t>
            </a:r>
            <a:endParaRPr lang="en-US" altLang="en-US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Web documents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real-time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stored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interactive games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text messaging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139270" name="Text Box 4"/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data loss</a:t>
            </a: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 loss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139271" name="Text Box 5"/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throughput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audio: 5kbps-1Mbps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video:10kbps-5Mbps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same as above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few kbps up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elastic</a:t>
            </a:r>
          </a:p>
        </p:txBody>
      </p:sp>
      <p:sp>
        <p:nvSpPr>
          <p:cNvPr id="139272" name="Text Box 6"/>
          <p:cNvSpPr txBox="1">
            <a:spLocks noChangeArrowheads="1"/>
          </p:cNvSpPr>
          <p:nvPr/>
        </p:nvSpPr>
        <p:spPr bwMode="auto">
          <a:xfrm>
            <a:off x="6935788" y="1752600"/>
            <a:ext cx="206216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time sensitive</a:t>
            </a: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yes, 100</a:t>
            </a:r>
            <a:r>
              <a:rPr lang="ja-JP" altLang="en-US" sz="2000">
                <a:latin typeface="Arial" charset="0"/>
              </a:rPr>
              <a:t>’</a:t>
            </a:r>
            <a:r>
              <a:rPr lang="en-US" altLang="ja-JP" sz="2000">
                <a:latin typeface="Arial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yes, few secs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yes, 100</a:t>
            </a:r>
            <a:r>
              <a:rPr lang="ja-JP" altLang="en-US" sz="2000">
                <a:latin typeface="Arial" charset="0"/>
              </a:rPr>
              <a:t>’</a:t>
            </a:r>
            <a:r>
              <a:rPr lang="en-US" altLang="ja-JP" sz="2000">
                <a:latin typeface="Arial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yes and no</a:t>
            </a:r>
          </a:p>
        </p:txBody>
      </p:sp>
      <p:sp>
        <p:nvSpPr>
          <p:cNvPr id="139273" name="Line 7"/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Line 8"/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5" name="Line 9"/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6" name="Line 10"/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7" name="Line 11"/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8" name="Line 12"/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9" name="Line 13"/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0" name="Line 14"/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Course Code for </a:t>
            </a:r>
            <a:br>
              <a:rPr lang="en-US" dirty="0" smtClean="0"/>
            </a:br>
            <a:r>
              <a:rPr lang="en-US" dirty="0" smtClean="0"/>
              <a:t>google class room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2-</a:t>
            </a:r>
            <a:fld id="{74A7CF4F-BFF4-CB43-90F8-1299742FE9D9}" type="slidenum">
              <a:rPr lang="en-US" altLang="en-US" smtClean="0"/>
              <a:pPr>
                <a:defRPr/>
              </a:pPr>
              <a:t>38</a:t>
            </a:fld>
            <a:endParaRPr lang="en-US" altLang="en-US"/>
          </a:p>
        </p:txBody>
      </p:sp>
      <p:sp>
        <p:nvSpPr>
          <p:cNvPr id="5" name="Rectangle 4"/>
          <p:cNvSpPr/>
          <p:nvPr/>
        </p:nvSpPr>
        <p:spPr>
          <a:xfrm>
            <a:off x="846162" y="2320119"/>
            <a:ext cx="42389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s-IS" sz="4000" b="1" dirty="0"/>
              <a:t>625y32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73977473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413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7F71697C-9241-4E45-A92A-E3921628098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41315" name="Rectangle 2"/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Internet transport protocols services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4131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33525"/>
            <a:ext cx="409575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TCP service:</a:t>
            </a:r>
          </a:p>
          <a:p>
            <a:pPr>
              <a:lnSpc>
                <a:spcPct val="7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reliable transport</a:t>
            </a:r>
            <a:r>
              <a:rPr lang="en-US" altLang="en-US" sz="2400" i="1">
                <a:solidFill>
                  <a:schemeClr val="accent2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between sending and receiving process</a:t>
            </a:r>
            <a:endParaRPr lang="en-US" altLang="en-US" sz="2400">
              <a:solidFill>
                <a:schemeClr val="accent2"/>
              </a:solidFill>
              <a:latin typeface="Gill Sans MT" charset="0"/>
              <a:ea typeface="ＭＳ Ｐゴシック" charset="-128"/>
            </a:endParaRPr>
          </a:p>
          <a:p>
            <a:pPr>
              <a:lnSpc>
                <a:spcPct val="7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flow control: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sender won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t overwhelm receiver </a:t>
            </a:r>
          </a:p>
          <a:p>
            <a:pPr>
              <a:lnSpc>
                <a:spcPct val="7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congestion control: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throttle sender when network overloaded</a:t>
            </a:r>
          </a:p>
          <a:p>
            <a:pPr>
              <a:lnSpc>
                <a:spcPct val="7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does not provide: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timing, minimum throughput guarantee, security</a:t>
            </a:r>
          </a:p>
          <a:p>
            <a:pPr>
              <a:lnSpc>
                <a:spcPct val="7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connection-oriented: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41317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UDP service: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unreliable data transfer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between sending and receiving process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does not provide: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reliability, flow control, congestion control, timing, throughput guarantee, security, orconnection setup, </a:t>
            </a:r>
          </a:p>
          <a:p>
            <a:endParaRPr lang="en-US" altLang="en-US" sz="24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en-US" sz="2400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why bother?  Why is there a UDP?</a:t>
            </a:r>
          </a:p>
        </p:txBody>
      </p:sp>
      <p:pic>
        <p:nvPicPr>
          <p:cNvPr id="141318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70658" name="Picture 1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962025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20663"/>
            <a:ext cx="7772400" cy="1006475"/>
          </a:xfrm>
        </p:spPr>
        <p:txBody>
          <a:bodyPr/>
          <a:lstStyle/>
          <a:p>
            <a:pPr eaLnBrk="1" hangingPunct="1"/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Fun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internet appliances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70660" name="Picture 3" descr="toast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1" name="Picture 4" descr="whisp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788" y="1425575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Text Box 7"/>
          <p:cNvSpPr txBox="1">
            <a:spLocks noChangeArrowheads="1"/>
          </p:cNvSpPr>
          <p:nvPr/>
        </p:nvSpPr>
        <p:spPr bwMode="auto">
          <a:xfrm>
            <a:off x="895350" y="2789238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IP picture frame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http://www.ceiva.com/</a:t>
            </a:r>
          </a:p>
        </p:txBody>
      </p:sp>
      <p:sp>
        <p:nvSpPr>
          <p:cNvPr id="70663" name="Text Box 8"/>
          <p:cNvSpPr txBox="1">
            <a:spLocks noChangeArrowheads="1"/>
          </p:cNvSpPr>
          <p:nvPr/>
        </p:nvSpPr>
        <p:spPr bwMode="auto">
          <a:xfrm>
            <a:off x="5626100" y="1989138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Web-enabled toaster +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weather forecaster</a:t>
            </a:r>
          </a:p>
        </p:txBody>
      </p:sp>
      <p:pic>
        <p:nvPicPr>
          <p:cNvPr id="70664" name="Picture 9" descr="cisc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8950" y="4387850"/>
            <a:ext cx="2395538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5" name="Text Box 10"/>
          <p:cNvSpPr txBox="1">
            <a:spLocks noChangeArrowheads="1"/>
          </p:cNvSpPr>
          <p:nvPr/>
        </p:nvSpPr>
        <p:spPr bwMode="auto">
          <a:xfrm>
            <a:off x="5911850" y="6016625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Internet phones</a:t>
            </a:r>
          </a:p>
        </p:txBody>
      </p:sp>
      <p:graphicFrame>
        <p:nvGraphicFramePr>
          <p:cNvPr id="70666" name="Object 14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86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0667" name="Text Box 8"/>
          <p:cNvSpPr txBox="1">
            <a:spLocks noChangeArrowheads="1"/>
          </p:cNvSpPr>
          <p:nvPr/>
        </p:nvSpPr>
        <p:spPr bwMode="auto">
          <a:xfrm>
            <a:off x="981075" y="5789613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Internet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refrigerator</a:t>
            </a:r>
          </a:p>
        </p:txBody>
      </p:sp>
      <p:pic>
        <p:nvPicPr>
          <p:cNvPr id="70668" name="Picture 1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8588" y="4584700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9" name="Text Box 8"/>
          <p:cNvSpPr txBox="1">
            <a:spLocks noChangeArrowheads="1"/>
          </p:cNvSpPr>
          <p:nvPr/>
        </p:nvSpPr>
        <p:spPr bwMode="auto">
          <a:xfrm>
            <a:off x="2824163" y="5202238"/>
            <a:ext cx="248761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Slingbox: watch,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control cable TV remotely</a:t>
            </a:r>
          </a:p>
        </p:txBody>
      </p:sp>
      <p:sp>
        <p:nvSpPr>
          <p:cNvPr id="706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9CBCF374-B39D-7440-922A-449588CB542B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4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70671" name="Picture 2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72" name="Text Box 10"/>
          <p:cNvSpPr txBox="1">
            <a:spLocks noChangeArrowheads="1"/>
          </p:cNvSpPr>
          <p:nvPr/>
        </p:nvSpPr>
        <p:spPr bwMode="auto">
          <a:xfrm>
            <a:off x="6753225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Tweet-a-watt: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monitor energy use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433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FA2F369-7A62-A140-A92B-1195ADD3292A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43363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>
                <a:latin typeface="Gill Sans MT" charset="0"/>
                <a:ea typeface="ＭＳ Ｐゴシック" charset="-128"/>
              </a:rPr>
              <a:t>Internet apps:  application, transport protocols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43365" name="Text Box 3"/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application</a:t>
            </a:r>
            <a:endParaRPr lang="en-US" altLang="en-US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remote terminal access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Web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streaming multimedia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Internet telephony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143366" name="Text Box 4"/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application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layer protocol</a:t>
            </a: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SMTP [RFC 2821]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Telnet [RFC 854]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HTTP [RFC 2616]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FTP [RFC 959]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HTTP (e.g., YouTube), </a:t>
            </a:r>
            <a:br>
              <a:rPr lang="en-US" altLang="en-US" sz="2000">
                <a:latin typeface="Arial" charset="0"/>
              </a:rPr>
            </a:br>
            <a:r>
              <a:rPr lang="en-US" altLang="en-US" sz="2000">
                <a:latin typeface="Arial" charset="0"/>
              </a:rPr>
              <a:t>RTP [RFC 1889]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SIP, RTP, proprietary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(e.g., Skype)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143367" name="Text Box 5"/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underlying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charset="0"/>
              </a:rPr>
              <a:t>transport protocol</a:t>
            </a: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TCP or UDP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TCP or UDP</a:t>
            </a:r>
          </a:p>
        </p:txBody>
      </p:sp>
      <p:sp>
        <p:nvSpPr>
          <p:cNvPr id="143368" name="Line 7"/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9" name="Line 8"/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0" name="Line 9"/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1" name="Line 10"/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2" name="Line 11"/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3" name="Line 12"/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4" name="Line 14"/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Securing TCP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TCP &amp; UDP 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no encryption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err="1" smtClean="0"/>
              <a:t>cleartext</a:t>
            </a:r>
            <a:r>
              <a:rPr lang="en-US" dirty="0" smtClean="0"/>
              <a:t> </a:t>
            </a:r>
            <a:r>
              <a:rPr lang="en-US" dirty="0" err="1" smtClean="0"/>
              <a:t>passwds</a:t>
            </a:r>
            <a:r>
              <a:rPr lang="en-US" dirty="0" smtClean="0"/>
              <a:t> sent into socket traverse Internet  in </a:t>
            </a:r>
            <a:r>
              <a:rPr lang="en-US" dirty="0" err="1" smtClean="0"/>
              <a:t>cleartext</a:t>
            </a:r>
            <a:endParaRPr lang="en-US" dirty="0" smtClean="0"/>
          </a:p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SSL</a:t>
            </a:r>
            <a:r>
              <a:rPr lang="en-US" dirty="0" smtClean="0"/>
              <a:t> 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provides encrypted TCP connection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data integrity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end-point authentication</a:t>
            </a:r>
            <a:endParaRPr lang="en-US" dirty="0"/>
          </a:p>
        </p:txBody>
      </p:sp>
      <p:sp>
        <p:nvSpPr>
          <p:cNvPr id="145411" name="Content Placeholder 7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SSL is at app layer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Apps use SSL libraries, which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talk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 to TCP</a:t>
            </a:r>
          </a:p>
          <a:p>
            <a:pPr>
              <a:buFont typeface="Wingdings" charset="2"/>
              <a:buNone/>
            </a:pPr>
            <a:r>
              <a:rPr lang="en-US" altLang="en-US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SSL socket API</a:t>
            </a:r>
          </a:p>
          <a:p>
            <a:pPr marL="342900" lvl="1" indent="-342900">
              <a:buSzPct val="65000"/>
              <a:buFont typeface="Wingdings" charset="2"/>
              <a:buChar char="v"/>
            </a:pPr>
            <a:r>
              <a:rPr lang="en-US" altLang="en-US" sz="2800">
                <a:latin typeface="Gill Sans MT" charset="0"/>
                <a:ea typeface="ＭＳ Ｐゴシック" charset="-128"/>
              </a:rPr>
              <a:t>cleartext passwds sent into socket traverse Internet  encrypted </a:t>
            </a:r>
          </a:p>
          <a:p>
            <a:pPr marL="342900" lvl="1" indent="-342900">
              <a:buSzPct val="65000"/>
              <a:buFont typeface="Wingdings" charset="2"/>
              <a:buChar char="v"/>
            </a:pPr>
            <a:r>
              <a:rPr lang="en-US" altLang="en-US" sz="2800">
                <a:latin typeface="Gill Sans MT" charset="0"/>
                <a:ea typeface="ＭＳ Ｐゴシック" charset="-128"/>
              </a:rPr>
              <a:t>See Chapter 7</a:t>
            </a:r>
          </a:p>
          <a:p>
            <a:pPr marL="342900" lvl="1" indent="-342900"/>
            <a:endParaRPr lang="en-US" altLang="en-US">
              <a:latin typeface="Gill Sans MT" charset="0"/>
              <a:ea typeface="ＭＳ Ｐゴシック" charset="-128"/>
            </a:endParaRPr>
          </a:p>
          <a:p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14541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24E86C7B-C458-EC4F-BC36-E084765376F8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45414" name="Picture 35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50925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464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2A0EE829-71E9-9A42-835C-26296547BDAE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4643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Outline</a:t>
            </a:r>
          </a:p>
        </p:txBody>
      </p:sp>
      <p:sp>
        <p:nvSpPr>
          <p:cNvPr id="14643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2.1 principles of network applications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architectures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requirements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2.2 Web and HTTP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2.3 FTP 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2.4 electronic mail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SMTP, POP3, IMAP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2.5 DNS</a:t>
            </a:r>
          </a:p>
          <a:p>
            <a:pPr marL="457200" indent="-457200"/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4643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2.6 P2P applications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  <p:pic>
        <p:nvPicPr>
          <p:cNvPr id="146438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484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0C84297C-2CBD-E241-A591-52F6BF5C1B5B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48483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Web and HTTP</a:t>
            </a:r>
          </a:p>
        </p:txBody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3200" i="1">
                <a:latin typeface="Gill Sans MT" charset="0"/>
                <a:ea typeface="ＭＳ Ｐゴシック" charset="-128"/>
              </a:rPr>
              <a:t>First, a review…</a:t>
            </a:r>
          </a:p>
          <a:p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web page</a:t>
            </a:r>
            <a:r>
              <a:rPr lang="en-US" altLang="en-US">
                <a:latin typeface="Gill Sans MT" charset="0"/>
                <a:ea typeface="ＭＳ Ｐゴシック" charset="-128"/>
              </a:rPr>
              <a:t> consists of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objects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object can be HTML file, JPEG image, Java applet, audio file,…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web page consists of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base HTML-file</a:t>
            </a:r>
            <a:r>
              <a:rPr lang="en-US" altLang="en-US">
                <a:latin typeface="Gill Sans MT" charset="0"/>
                <a:ea typeface="ＭＳ Ｐゴシック" charset="-128"/>
              </a:rPr>
              <a:t> which includes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several referenced objects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each object is addressable by a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URL, </a:t>
            </a:r>
            <a:r>
              <a:rPr lang="en-US" altLang="en-US">
                <a:latin typeface="Gill Sans MT" charset="0"/>
                <a:ea typeface="ＭＳ Ｐゴシック" charset="-128"/>
              </a:rPr>
              <a:t>e.g.,</a:t>
            </a:r>
          </a:p>
          <a:p>
            <a:pPr>
              <a:buFont typeface="Wingdings" charset="2"/>
              <a:buNone/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grpSp>
        <p:nvGrpSpPr>
          <p:cNvPr id="148485" name="Group 10"/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148487" name="Text Box 5"/>
            <p:cNvSpPr txBox="1">
              <a:spLocks noChangeArrowheads="1"/>
            </p:cNvSpPr>
            <p:nvPr/>
          </p:nvSpPr>
          <p:spPr bwMode="auto">
            <a:xfrm>
              <a:off x="788" y="2955"/>
              <a:ext cx="414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charset="0"/>
                </a:rPr>
                <a:t>www.someschool.edu/someDept/pic.gif</a:t>
              </a:r>
            </a:p>
          </p:txBody>
        </p:sp>
        <p:sp>
          <p:nvSpPr>
            <p:cNvPr id="148488" name="AutoShape 6"/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148489" name="AutoShape 7"/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148490" name="Text Box 8"/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charset="0"/>
                </a:rPr>
                <a:t>host name</a:t>
              </a:r>
            </a:p>
          </p:txBody>
        </p:sp>
        <p:sp>
          <p:nvSpPr>
            <p:cNvPr id="148491" name="Text Box 9"/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charset="0"/>
                </a:rPr>
                <a:t>path</a:t>
              </a:r>
              <a:r>
                <a:rPr lang="en-US" altLang="en-US" sz="2400">
                  <a:latin typeface="Comic Sans MS" charset="0"/>
                </a:rPr>
                <a:t> </a:t>
              </a:r>
              <a:r>
                <a:rPr lang="en-US" altLang="en-US" sz="2400">
                  <a:latin typeface="Arial" charset="0"/>
                </a:rPr>
                <a:t>name</a:t>
              </a:r>
            </a:p>
          </p:txBody>
        </p:sp>
      </p:grpSp>
      <p:pic>
        <p:nvPicPr>
          <p:cNvPr id="148486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505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55A2304-07E3-BD46-99A5-42804C7B41C8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5053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HTTP overview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5053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Web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client/server model</a:t>
            </a:r>
          </a:p>
          <a:p>
            <a:pPr lvl="1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</a:t>
            </a:r>
            <a:r>
              <a:rPr lang="en-US" altLang="en-US" i="1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:</a:t>
            </a:r>
            <a:r>
              <a:rPr lang="en-US" altLang="en-US">
                <a:latin typeface="Gill Sans MT" charset="0"/>
                <a:ea typeface="ＭＳ Ｐゴシック" charset="-128"/>
              </a:rPr>
              <a:t> browser that requests, receives, (using HTTP protocol) and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displays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 Web objects </a:t>
            </a:r>
          </a:p>
          <a:p>
            <a:pPr lvl="1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server:</a:t>
            </a:r>
            <a:r>
              <a:rPr lang="en-US" altLang="en-US">
                <a:latin typeface="Gill Sans MT" charset="0"/>
                <a:ea typeface="ＭＳ Ｐゴシック" charset="-128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50533" name="Text Box 7"/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PC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Firefox browser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150534" name="Text Box 9"/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server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Apache Web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server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150535" name="Text Box 23"/>
          <p:cNvSpPr txBox="1">
            <a:spLocks noChangeArrowheads="1"/>
          </p:cNvSpPr>
          <p:nvPr/>
        </p:nvSpPr>
        <p:spPr bwMode="auto">
          <a:xfrm>
            <a:off x="4819650" y="5218113"/>
            <a:ext cx="152558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iphone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Safari browser</a:t>
            </a:r>
            <a:endParaRPr lang="en-US" altLang="en-US" sz="2400">
              <a:latin typeface="Arial" charset="0"/>
            </a:endParaRPr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150584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85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150582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83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pic>
        <p:nvPicPr>
          <p:cNvPr id="150538" name="Picture 3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/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150580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81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grpSp>
        <p:nvGrpSpPr>
          <p:cNvPr id="5" name="Group 40"/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150578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9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pic>
        <p:nvPicPr>
          <p:cNvPr id="150541" name="Picture 43" descr="iphone_stylized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0542" name="Group 44"/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150576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77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0543" name="Group 47"/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150544" name="Freeform 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5" name="Rectangle 49"/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46" name="Freeform 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7" name="Freeform 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8" name="Rectangle 52"/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150549" name="Group 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0574" name="AutoShape 54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50575" name="AutoShape 55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150550" name="Rectangle 56"/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150551" name="Group 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0572" name="AutoShape 58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50573" name="AutoShape 59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150552" name="Rectangle 60"/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53" name="Rectangle 61"/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150554" name="Group 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0570" name="AutoShape 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50571" name="AutoShape 64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150555" name="Freeform 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0556" name="Group 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0568" name="AutoShape 6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150569" name="AutoShape 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150557" name="Rectangle 69"/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58" name="Freeform 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9" name="Freeform 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Oval 72"/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61" name="Freeform 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2" name="AutoShape 74"/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63" name="AutoShape 75"/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64" name="Oval 76"/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65" name="Oval 77"/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0566" name="Oval 78"/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50567" name="Rectangle 79"/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525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FEEFC168-7355-1F47-810E-4A24B0B69C15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52579" name="Rectangle 7"/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Comic Sans MS" charset="0"/>
            </a:endParaRPr>
          </a:p>
        </p:txBody>
      </p:sp>
      <p:sp>
        <p:nvSpPr>
          <p:cNvPr id="152580" name="Rectangle 9"/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Comic Sans MS" charset="0"/>
            </a:endParaRPr>
          </a:p>
        </p:txBody>
      </p:sp>
      <p:sp>
        <p:nvSpPr>
          <p:cNvPr id="152581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HTTP overview (continued)</a:t>
            </a:r>
          </a:p>
        </p:txBody>
      </p:sp>
      <p:sp>
        <p:nvSpPr>
          <p:cNvPr id="15258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uses TCP: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client initiates TCP connection (creates socket) to server,  port 80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server accepts TCP connection from client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HTTP messages (application-layer protocol messages) exchanged between browser (HTTP client) and Web server (HTTP server)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TCP connection closed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5258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 is </a:t>
            </a:r>
            <a:r>
              <a:rPr lang="ja-JP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stateless</a:t>
            </a:r>
            <a:r>
              <a:rPr lang="ja-JP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”</a:t>
            </a:r>
            <a:endParaRPr lang="en-US" altLang="ja-JP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server maintains no information about past client requests</a:t>
            </a:r>
          </a:p>
        </p:txBody>
      </p:sp>
      <p:sp>
        <p:nvSpPr>
          <p:cNvPr id="152584" name="Rectangle 6"/>
          <p:cNvSpPr>
            <a:spLocks noChangeArrowheads="1"/>
          </p:cNvSpPr>
          <p:nvPr/>
        </p:nvSpPr>
        <p:spPr bwMode="auto">
          <a:xfrm>
            <a:off x="4919663" y="3463925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solidFill>
                  <a:srgbClr val="000099"/>
                </a:solidFill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state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 are complex!</a:t>
            </a:r>
          </a:p>
          <a:p>
            <a:pPr>
              <a:lnSpc>
                <a:spcPct val="90000"/>
              </a:lnSpc>
              <a:buSzPct val="75000"/>
            </a:pPr>
            <a:r>
              <a:rPr lang="en-US" altLang="en-US" sz="2000"/>
              <a:t>past history (state) must be maintained</a:t>
            </a:r>
          </a:p>
          <a:p>
            <a:pPr>
              <a:lnSpc>
                <a:spcPct val="90000"/>
              </a:lnSpc>
              <a:buSzPct val="75000"/>
            </a:pPr>
            <a:r>
              <a:rPr lang="en-US" altLang="en-US" sz="2000"/>
              <a:t>if server/client crashes, their views of </a:t>
            </a:r>
            <a:r>
              <a:rPr lang="ja-JP" altLang="en-US" sz="2000"/>
              <a:t>“</a:t>
            </a:r>
            <a:r>
              <a:rPr lang="en-US" altLang="ja-JP" sz="2000"/>
              <a:t>state</a:t>
            </a:r>
            <a:r>
              <a:rPr lang="ja-JP" altLang="en-US" sz="2000"/>
              <a:t>”</a:t>
            </a:r>
            <a:r>
              <a:rPr lang="en-US" altLang="ja-JP" sz="2000"/>
              <a:t> may be inconsistent, must be reconciled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en-US" sz="2000"/>
          </a:p>
        </p:txBody>
      </p:sp>
      <p:sp>
        <p:nvSpPr>
          <p:cNvPr id="152585" name="Text Box 8"/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aside</a:t>
            </a:r>
          </a:p>
        </p:txBody>
      </p:sp>
      <p:pic>
        <p:nvPicPr>
          <p:cNvPr id="152586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546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127756B8-E28F-5147-80B4-9A45C5423AA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54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HTTP connections</a:t>
            </a:r>
          </a:p>
        </p:txBody>
      </p:sp>
      <p:sp>
        <p:nvSpPr>
          <p:cNvPr id="15462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non-persistent HTTP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at most one object sent over TCP connection</a:t>
            </a:r>
          </a:p>
          <a:p>
            <a:pPr lvl="1"/>
            <a:r>
              <a:rPr lang="en-US" altLang="en-US" sz="2800">
                <a:latin typeface="Gill Sans MT" charset="0"/>
                <a:ea typeface="ＭＳ Ｐゴシック" charset="-128"/>
              </a:rPr>
              <a:t>connection then closed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downloading multiple objects required multiple connections</a:t>
            </a: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54629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persistent HTTP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multiple objects can be sent over single TCP connection between client, server</a:t>
            </a: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pic>
        <p:nvPicPr>
          <p:cNvPr id="15463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648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EA072BBF-1701-C34C-B1B3-9E6041E94613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64867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8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HTTP request message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6486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two types of HTTP messages: </a:t>
            </a: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request</a:t>
            </a: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, </a:t>
            </a: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response</a:t>
            </a:r>
          </a:p>
          <a:p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 request message: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ASCII (human-readable format)</a:t>
            </a:r>
            <a:endParaRPr lang="en-US" altLang="en-US">
              <a:solidFill>
                <a:schemeClr val="accent2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164870" name="Text Box 5"/>
          <p:cNvSpPr txBox="1">
            <a:spLocks noChangeArrowheads="1"/>
          </p:cNvSpPr>
          <p:nvPr/>
        </p:nvSpPr>
        <p:spPr bwMode="auto">
          <a:xfrm>
            <a:off x="222250" y="3036888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request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(GET, POST,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HEAD commands</a:t>
            </a:r>
            <a:r>
              <a:rPr lang="en-US" altLang="en-US" sz="2000">
                <a:solidFill>
                  <a:srgbClr val="000099"/>
                </a:solidFill>
              </a:rPr>
              <a:t>)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164871" name="Line 6"/>
          <p:cNvSpPr>
            <a:spLocks noChangeShapeType="1"/>
          </p:cNvSpPr>
          <p:nvPr/>
        </p:nvSpPr>
        <p:spPr bwMode="auto">
          <a:xfrm>
            <a:off x="1925638" y="3368675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2" name="Freeform 7"/>
          <p:cNvSpPr>
            <a:spLocks/>
          </p:cNvSpPr>
          <p:nvPr/>
        </p:nvSpPr>
        <p:spPr bwMode="auto">
          <a:xfrm>
            <a:off x="2776538" y="3705225"/>
            <a:ext cx="149225" cy="1957388"/>
          </a:xfrm>
          <a:custGeom>
            <a:avLst/>
            <a:gdLst>
              <a:gd name="T0" fmla="*/ 2147483646 w 150"/>
              <a:gd name="T1" fmla="*/ 2147483646 h 924"/>
              <a:gd name="T2" fmla="*/ 0 w 150"/>
              <a:gd name="T3" fmla="*/ 0 h 924"/>
              <a:gd name="T4" fmla="*/ 0 w 150"/>
              <a:gd name="T5" fmla="*/ 2147483646 h 924"/>
              <a:gd name="T6" fmla="*/ 2147483646 w 150"/>
              <a:gd name="T7" fmla="*/ 2147483646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3" name="Text Box 8"/>
          <p:cNvSpPr txBox="1">
            <a:spLocks noChangeArrowheads="1"/>
          </p:cNvSpPr>
          <p:nvPr/>
        </p:nvSpPr>
        <p:spPr bwMode="auto">
          <a:xfrm>
            <a:off x="1739900" y="4222750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 lines</a:t>
            </a:r>
            <a:endParaRPr lang="en-US" altLang="en-US" sz="2400">
              <a:solidFill>
                <a:srgbClr val="000099"/>
              </a:solidFill>
              <a:latin typeface="Arial" charset="0"/>
            </a:endParaRPr>
          </a:p>
        </p:txBody>
      </p:sp>
      <p:sp>
        <p:nvSpPr>
          <p:cNvPr id="164874" name="Line 10"/>
          <p:cNvSpPr>
            <a:spLocks noChangeShapeType="1"/>
          </p:cNvSpPr>
          <p:nvPr/>
        </p:nvSpPr>
        <p:spPr bwMode="auto">
          <a:xfrm>
            <a:off x="2309813" y="5789613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75" name="Text Box 11"/>
          <p:cNvSpPr txBox="1">
            <a:spLocks noChangeArrowheads="1"/>
          </p:cNvSpPr>
          <p:nvPr/>
        </p:nvSpPr>
        <p:spPr bwMode="auto">
          <a:xfrm>
            <a:off x="188913" y="5121275"/>
            <a:ext cx="234315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carriage return,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line feed at start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of line indicates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end of header lines</a:t>
            </a:r>
            <a:endParaRPr lang="en-US" altLang="en-US" sz="2400">
              <a:solidFill>
                <a:srgbClr val="000099"/>
              </a:solidFill>
              <a:latin typeface="Arial" charset="0"/>
            </a:endParaRPr>
          </a:p>
        </p:txBody>
      </p:sp>
      <p:sp>
        <p:nvSpPr>
          <p:cNvPr id="164876" name="Text Box 16"/>
          <p:cNvSpPr txBox="1">
            <a:spLocks noChangeArrowheads="1"/>
          </p:cNvSpPr>
          <p:nvPr/>
        </p:nvSpPr>
        <p:spPr bwMode="auto">
          <a:xfrm>
            <a:off x="2809875" y="3403600"/>
            <a:ext cx="6054725" cy="256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\r\n</a:t>
            </a:r>
          </a:p>
        </p:txBody>
      </p:sp>
      <p:sp>
        <p:nvSpPr>
          <p:cNvPr id="164877" name="Line 17"/>
          <p:cNvSpPr>
            <a:spLocks noChangeShapeType="1"/>
          </p:cNvSpPr>
          <p:nvPr/>
        </p:nvSpPr>
        <p:spPr bwMode="auto">
          <a:xfrm flipH="1">
            <a:off x="6334125" y="2921000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78" name="Text Box 18"/>
          <p:cNvSpPr txBox="1">
            <a:spLocks noChangeArrowheads="1"/>
          </p:cNvSpPr>
          <p:nvPr/>
        </p:nvSpPr>
        <p:spPr bwMode="auto">
          <a:xfrm>
            <a:off x="6384925" y="2633663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carriage return character</a:t>
            </a:r>
          </a:p>
        </p:txBody>
      </p:sp>
      <p:sp>
        <p:nvSpPr>
          <p:cNvPr id="164879" name="Text Box 19"/>
          <p:cNvSpPr txBox="1">
            <a:spLocks noChangeArrowheads="1"/>
          </p:cNvSpPr>
          <p:nvPr/>
        </p:nvSpPr>
        <p:spPr bwMode="auto">
          <a:xfrm>
            <a:off x="6537325" y="2930525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line-feed character</a:t>
            </a:r>
          </a:p>
        </p:txBody>
      </p:sp>
      <p:sp>
        <p:nvSpPr>
          <p:cNvPr id="164880" name="Line 20"/>
          <p:cNvSpPr>
            <a:spLocks noChangeShapeType="1"/>
          </p:cNvSpPr>
          <p:nvPr/>
        </p:nvSpPr>
        <p:spPr bwMode="auto">
          <a:xfrm flipH="1">
            <a:off x="6615113" y="3230563"/>
            <a:ext cx="80962" cy="252412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669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2719BCF0-6F09-D244-AE28-36846AC2FEE7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66915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1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HTTP request message: general format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66917" name="Text Box 9"/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line</a:t>
            </a:r>
          </a:p>
        </p:txBody>
      </p:sp>
      <p:sp>
        <p:nvSpPr>
          <p:cNvPr id="166918" name="Text Box 11"/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lines</a:t>
            </a:r>
          </a:p>
        </p:txBody>
      </p:sp>
      <p:sp>
        <p:nvSpPr>
          <p:cNvPr id="166919" name="Rectangle 12"/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166920" name="Rectangle 13"/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166921" name="Rectangle 15"/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166922" name="Text Box 16"/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body</a:t>
            </a:r>
          </a:p>
        </p:txBody>
      </p:sp>
      <p:sp>
        <p:nvSpPr>
          <p:cNvPr id="166923" name="Rectangle 20"/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166924" name="Line 22"/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5" name="Line 23"/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6" name="Line 24"/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7" name="Line 25"/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8" name="Line 26"/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29" name="Line 27"/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30" name="Text Box 28"/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method</a:t>
            </a:r>
          </a:p>
        </p:txBody>
      </p:sp>
      <p:sp>
        <p:nvSpPr>
          <p:cNvPr id="166931" name="Text Box 29"/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sp</a:t>
            </a:r>
          </a:p>
        </p:txBody>
      </p:sp>
      <p:sp>
        <p:nvSpPr>
          <p:cNvPr id="166932" name="Text Box 30"/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sp</a:t>
            </a:r>
          </a:p>
        </p:txBody>
      </p:sp>
      <p:sp>
        <p:nvSpPr>
          <p:cNvPr id="166933" name="Text Box 31"/>
          <p:cNvSpPr txBox="1">
            <a:spLocks noChangeArrowheads="1"/>
          </p:cNvSpPr>
          <p:nvPr/>
        </p:nvSpPr>
        <p:spPr bwMode="auto">
          <a:xfrm>
            <a:off x="5946775" y="1719263"/>
            <a:ext cx="395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cr</a:t>
            </a:r>
          </a:p>
        </p:txBody>
      </p:sp>
      <p:sp>
        <p:nvSpPr>
          <p:cNvPr id="166934" name="Text Box 32"/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lf</a:t>
            </a:r>
          </a:p>
        </p:txBody>
      </p:sp>
      <p:sp>
        <p:nvSpPr>
          <p:cNvPr id="166935" name="Text Box 33"/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version</a:t>
            </a:r>
          </a:p>
        </p:txBody>
      </p:sp>
      <p:sp>
        <p:nvSpPr>
          <p:cNvPr id="166936" name="Text Box 34"/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URL</a:t>
            </a:r>
          </a:p>
        </p:txBody>
      </p:sp>
      <p:grpSp>
        <p:nvGrpSpPr>
          <p:cNvPr id="166937" name="Group 45"/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166973" name="Rectangle 35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74" name="Line 36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5" name="Line 37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6" name="Line 39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7" name="Line 40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8" name="Text Box 41"/>
            <p:cNvSpPr txBox="1">
              <a:spLocks noChangeArrowheads="1"/>
            </p:cNvSpPr>
            <p:nvPr/>
          </p:nvSpPr>
          <p:spPr bwMode="auto">
            <a:xfrm>
              <a:off x="2538" y="1907"/>
              <a:ext cx="2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cr</a:t>
              </a:r>
            </a:p>
          </p:txBody>
        </p:sp>
        <p:sp>
          <p:nvSpPr>
            <p:cNvPr id="166979" name="Text Box 42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lf</a:t>
              </a:r>
            </a:p>
          </p:txBody>
        </p:sp>
        <p:sp>
          <p:nvSpPr>
            <p:cNvPr id="166980" name="Text Box 43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value</a:t>
              </a:r>
            </a:p>
          </p:txBody>
        </p:sp>
        <p:sp>
          <p:nvSpPr>
            <p:cNvPr id="166981" name="Text Box 44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header field name</a:t>
              </a:r>
            </a:p>
          </p:txBody>
        </p:sp>
      </p:grpSp>
      <p:grpSp>
        <p:nvGrpSpPr>
          <p:cNvPr id="166938" name="Group 46"/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166964" name="Rectangle 47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65" name="Line 48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6" name="Line 49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7" name="Line 50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8" name="Line 51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9" name="Text Box 52"/>
            <p:cNvSpPr txBox="1">
              <a:spLocks noChangeArrowheads="1"/>
            </p:cNvSpPr>
            <p:nvPr/>
          </p:nvSpPr>
          <p:spPr bwMode="auto">
            <a:xfrm>
              <a:off x="2538" y="1907"/>
              <a:ext cx="2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cr</a:t>
              </a:r>
            </a:p>
          </p:txBody>
        </p:sp>
        <p:sp>
          <p:nvSpPr>
            <p:cNvPr id="166970" name="Text Box 53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lf</a:t>
              </a:r>
            </a:p>
          </p:txBody>
        </p:sp>
        <p:sp>
          <p:nvSpPr>
            <p:cNvPr id="166971" name="Text Box 54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value</a:t>
              </a:r>
            </a:p>
          </p:txBody>
        </p:sp>
        <p:sp>
          <p:nvSpPr>
            <p:cNvPr id="166972" name="Text Box 55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charset="0"/>
                </a:rPr>
                <a:t>header field name</a:t>
              </a:r>
            </a:p>
          </p:txBody>
        </p:sp>
      </p:grpSp>
      <p:sp>
        <p:nvSpPr>
          <p:cNvPr id="166939" name="Line 56"/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6940" name="Group 61"/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166961" name="Rectangle 59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62" name="Text Box 5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  <p:sp>
          <p:nvSpPr>
            <p:cNvPr id="166963" name="Text Box 5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</p:grpSp>
      <p:sp>
        <p:nvSpPr>
          <p:cNvPr id="166941" name="Line 62"/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6942" name="Group 63"/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166958" name="Rectangle 64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59" name="Text Box 65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  <p:sp>
          <p:nvSpPr>
            <p:cNvPr id="166960" name="Text Box 66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</p:grpSp>
      <p:grpSp>
        <p:nvGrpSpPr>
          <p:cNvPr id="166943" name="Group 77"/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166954" name="Rectangle 68"/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55" name="Line 72"/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6" name="Text Box 73"/>
            <p:cNvSpPr txBox="1">
              <a:spLocks noChangeArrowheads="1"/>
            </p:cNvSpPr>
            <p:nvPr/>
          </p:nvSpPr>
          <p:spPr bwMode="auto">
            <a:xfrm>
              <a:off x="3140" y="2663"/>
              <a:ext cx="2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cr</a:t>
              </a:r>
            </a:p>
          </p:txBody>
        </p:sp>
        <p:sp>
          <p:nvSpPr>
            <p:cNvPr id="166957" name="Text Box 74"/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lf</a:t>
              </a:r>
            </a:p>
          </p:txBody>
        </p:sp>
      </p:grpSp>
      <p:sp>
        <p:nvSpPr>
          <p:cNvPr id="166944" name="Rectangle 78"/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000">
              <a:latin typeface="Arial" charset="0"/>
            </a:endParaRPr>
          </a:p>
        </p:txBody>
      </p:sp>
      <p:sp>
        <p:nvSpPr>
          <p:cNvPr id="166945" name="Text Box 80"/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solidFill>
                  <a:srgbClr val="000099"/>
                </a:solidFill>
                <a:latin typeface="Arial" charset="0"/>
              </a:rPr>
              <a:t>entity body</a:t>
            </a:r>
          </a:p>
        </p:txBody>
      </p:sp>
      <p:grpSp>
        <p:nvGrpSpPr>
          <p:cNvPr id="166946" name="Group 81"/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166951" name="Rectangle 82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52" name="Text Box 83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  <p:sp>
          <p:nvSpPr>
            <p:cNvPr id="166953" name="Text Box 84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</p:grpSp>
      <p:grpSp>
        <p:nvGrpSpPr>
          <p:cNvPr id="166947" name="Group 85"/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166948" name="Rectangle 86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166949" name="Text Box 8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  <p:sp>
          <p:nvSpPr>
            <p:cNvPr id="166950" name="Text Box 8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latin typeface="Arial" charset="0"/>
                </a:rPr>
                <a:t>~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689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844285F-B006-1244-B183-6CE413E28D1E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6896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4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Uploading form input</a:t>
            </a:r>
          </a:p>
        </p:txBody>
      </p:sp>
      <p:sp>
        <p:nvSpPr>
          <p:cNvPr id="168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00088" y="1343025"/>
            <a:ext cx="3810000" cy="2662238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POST method:</a:t>
            </a: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web page often includes form input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input is uploaded to server in entity body</a:t>
            </a:r>
          </a:p>
        </p:txBody>
      </p:sp>
      <p:sp>
        <p:nvSpPr>
          <p:cNvPr id="1689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03263" y="3409950"/>
            <a:ext cx="3810000" cy="22066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URL method: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uses GET method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input is uploaded in URL field of request line:</a:t>
            </a: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68967" name="Text Box 5"/>
          <p:cNvSpPr txBox="1">
            <a:spLocks noChangeArrowheads="1"/>
          </p:cNvSpPr>
          <p:nvPr/>
        </p:nvSpPr>
        <p:spPr bwMode="auto">
          <a:xfrm>
            <a:off x="1798638" y="5080000"/>
            <a:ext cx="6191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www.somesite.com/animalsearch?monkeys&amp;banana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7270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516063"/>
            <a:ext cx="4768850" cy="4457700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Internet: </a:t>
            </a:r>
            <a:r>
              <a:rPr lang="ja-JP" altLang="en-US" sz="240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>
                <a:solidFill>
                  <a:srgbClr val="CC0000"/>
                </a:solidFill>
                <a:ea typeface="ＭＳ Ｐゴシック" charset="-128"/>
              </a:rPr>
              <a:t>network of networks</a:t>
            </a:r>
            <a:r>
              <a:rPr lang="ja-JP" altLang="en-US" sz="240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ja-JP" sz="2400">
              <a:solidFill>
                <a:srgbClr val="CC0000"/>
              </a:solidFill>
              <a:ea typeface="ＭＳ Ｐゴシック" charset="-128"/>
            </a:endParaRPr>
          </a:p>
          <a:p>
            <a:pPr lvl="1" eaLnBrk="1" hangingPunct="1"/>
            <a:r>
              <a:rPr lang="en-US" altLang="en-US" sz="2000"/>
              <a:t>Interconnected ISPs</a:t>
            </a:r>
          </a:p>
          <a:p>
            <a:pPr eaLnBrk="1" hangingPunct="1">
              <a:buSzPct val="75000"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protocols</a:t>
            </a:r>
            <a:r>
              <a:rPr lang="en-US" altLang="en-US" sz="240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>
                <a:ea typeface="ＭＳ Ｐゴシック" charset="-128"/>
              </a:rPr>
              <a:t>control sending, receiving of msgs</a:t>
            </a:r>
          </a:p>
          <a:p>
            <a:pPr lvl="1" eaLnBrk="1" hangingPunct="1"/>
            <a:r>
              <a:rPr lang="en-US" altLang="en-US" sz="2000"/>
              <a:t>e.g., TCP, IP, HTTP, Skype,  802.11</a:t>
            </a:r>
            <a:endParaRPr lang="en-US" altLang="en-US"/>
          </a:p>
          <a:p>
            <a:pPr eaLnBrk="1" hangingPunct="1">
              <a:buSzPct val="75000"/>
            </a:pPr>
            <a:r>
              <a:rPr lang="en-US" altLang="en-US" sz="2400" i="1">
                <a:solidFill>
                  <a:srgbClr val="C00000"/>
                </a:solidFill>
                <a:ea typeface="ＭＳ Ｐゴシック" charset="-128"/>
              </a:rPr>
              <a:t>Internet  standards</a:t>
            </a:r>
          </a:p>
          <a:p>
            <a:pPr lvl="1" eaLnBrk="1" hangingPunct="1"/>
            <a:r>
              <a:rPr lang="en-US" altLang="en-US" sz="2000"/>
              <a:t>RFC: Request for comments</a:t>
            </a:r>
          </a:p>
          <a:p>
            <a:pPr lvl="1" eaLnBrk="1" hangingPunct="1"/>
            <a:r>
              <a:rPr lang="en-US" altLang="en-US" sz="2000"/>
              <a:t>IETF: Internet Engineering Task Force</a:t>
            </a:r>
          </a:p>
        </p:txBody>
      </p:sp>
      <p:sp>
        <p:nvSpPr>
          <p:cNvPr id="72707" name="Rectangle 2"/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3600">
                <a:solidFill>
                  <a:srgbClr val="000099"/>
                </a:solidFill>
              </a:rPr>
              <a:t>What</a:t>
            </a:r>
            <a:r>
              <a:rPr lang="ja-JP" altLang="en-US" sz="3600">
                <a:solidFill>
                  <a:srgbClr val="000099"/>
                </a:solidFill>
              </a:rPr>
              <a:t>’</a:t>
            </a:r>
            <a:r>
              <a:rPr lang="en-US" altLang="ja-JP" sz="3600">
                <a:solidFill>
                  <a:srgbClr val="000099"/>
                </a:solidFill>
              </a:rPr>
              <a:t>s the Internet: </a:t>
            </a:r>
            <a:r>
              <a:rPr lang="ja-JP" altLang="en-US" sz="3600">
                <a:solidFill>
                  <a:srgbClr val="000099"/>
                </a:solidFill>
              </a:rPr>
              <a:t>“</a:t>
            </a:r>
            <a:r>
              <a:rPr lang="en-US" altLang="ja-JP" sz="3600">
                <a:solidFill>
                  <a:srgbClr val="000099"/>
                </a:solidFill>
              </a:rPr>
              <a:t>nuts and bolts</a:t>
            </a:r>
            <a:r>
              <a:rPr lang="ja-JP" altLang="en-US" sz="3600">
                <a:solidFill>
                  <a:srgbClr val="000099"/>
                </a:solidFill>
              </a:rPr>
              <a:t>”</a:t>
            </a:r>
            <a:r>
              <a:rPr lang="en-US" altLang="ja-JP" sz="3600">
                <a:solidFill>
                  <a:srgbClr val="000099"/>
                </a:solidFill>
              </a:rPr>
              <a:t> view</a:t>
            </a:r>
            <a:endParaRPr lang="en-US" altLang="en-US" sz="4400">
              <a:solidFill>
                <a:srgbClr val="000099"/>
              </a:solidFill>
            </a:endParaRPr>
          </a:p>
        </p:txBody>
      </p:sp>
      <p:pic>
        <p:nvPicPr>
          <p:cNvPr id="72708" name="Picture 33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46138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709" name="Group 366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72711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6 w 828"/>
                <a:gd name="T1" fmla="*/ 2147483646 h 425"/>
                <a:gd name="T2" fmla="*/ 2147483646 w 828"/>
                <a:gd name="T3" fmla="*/ 2147483646 h 425"/>
                <a:gd name="T4" fmla="*/ 2147483646 w 828"/>
                <a:gd name="T5" fmla="*/ 2147483646 h 425"/>
                <a:gd name="T6" fmla="*/ 2147483646 w 828"/>
                <a:gd name="T7" fmla="*/ 2147483646 h 425"/>
                <a:gd name="T8" fmla="*/ 2147483646 w 828"/>
                <a:gd name="T9" fmla="*/ 2147483646 h 425"/>
                <a:gd name="T10" fmla="*/ 2147483646 w 828"/>
                <a:gd name="T11" fmla="*/ 2147483646 h 425"/>
                <a:gd name="T12" fmla="*/ 2147483646 w 828"/>
                <a:gd name="T13" fmla="*/ 2147483646 h 425"/>
                <a:gd name="T14" fmla="*/ 2147483646 w 828"/>
                <a:gd name="T15" fmla="*/ 2147483646 h 425"/>
                <a:gd name="T16" fmla="*/ 2147483646 w 828"/>
                <a:gd name="T17" fmla="*/ 2147483646 h 425"/>
                <a:gd name="T18" fmla="*/ 2147483646 w 828"/>
                <a:gd name="T19" fmla="*/ 2147483646 h 425"/>
                <a:gd name="T20" fmla="*/ 2147483646 w 828"/>
                <a:gd name="T21" fmla="*/ 2147483646 h 425"/>
                <a:gd name="T22" fmla="*/ 2147483646 w 828"/>
                <a:gd name="T23" fmla="*/ 2147483646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6 w 765"/>
                <a:gd name="T1" fmla="*/ 2147483646 h 459"/>
                <a:gd name="T2" fmla="*/ 2147483646 w 765"/>
                <a:gd name="T3" fmla="*/ 2147483646 h 459"/>
                <a:gd name="T4" fmla="*/ 2147483646 w 765"/>
                <a:gd name="T5" fmla="*/ 2147483646 h 459"/>
                <a:gd name="T6" fmla="*/ 2147483646 w 765"/>
                <a:gd name="T7" fmla="*/ 2147483646 h 459"/>
                <a:gd name="T8" fmla="*/ 2147483646 w 765"/>
                <a:gd name="T9" fmla="*/ 2147483646 h 459"/>
                <a:gd name="T10" fmla="*/ 2147483646 w 765"/>
                <a:gd name="T11" fmla="*/ 2147483646 h 459"/>
                <a:gd name="T12" fmla="*/ 2147483646 w 765"/>
                <a:gd name="T13" fmla="*/ 2147483646 h 459"/>
                <a:gd name="T14" fmla="*/ 2147483646 w 765"/>
                <a:gd name="T15" fmla="*/ 2147483646 h 459"/>
                <a:gd name="T16" fmla="*/ 2147483646 w 765"/>
                <a:gd name="T17" fmla="*/ 2147483646 h 459"/>
                <a:gd name="T18" fmla="*/ 2147483646 w 765"/>
                <a:gd name="T19" fmla="*/ 2147483646 h 459"/>
                <a:gd name="T20" fmla="*/ 2147483646 w 765"/>
                <a:gd name="T21" fmla="*/ 2147483646 h 459"/>
                <a:gd name="T22" fmla="*/ 2147483646 w 765"/>
                <a:gd name="T23" fmla="*/ 2147483646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Freeform 417"/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14" name="Group 418"/>
            <p:cNvGrpSpPr>
              <a:grpSpLocks/>
            </p:cNvGrpSpPr>
            <p:nvPr/>
          </p:nvGrpSpPr>
          <p:grpSpPr bwMode="auto">
            <a:xfrm>
              <a:off x="5278438" y="2974975"/>
              <a:ext cx="1458912" cy="933450"/>
              <a:chOff x="2889" y="1631"/>
              <a:chExt cx="980" cy="743"/>
            </a:xfrm>
          </p:grpSpPr>
          <p:sp>
            <p:nvSpPr>
              <p:cNvPr id="73064" name="Rectangle 41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3065" name="AutoShape 42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7271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Line 424"/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Line 425"/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Line 426"/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427"/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Line 428"/>
            <p:cNvSpPr>
              <a:spLocks noChangeShapeType="1"/>
            </p:cNvSpPr>
            <p:nvPr/>
          </p:nvSpPr>
          <p:spPr bwMode="auto">
            <a:xfrm rot="-5400000">
              <a:off x="7845425" y="5159376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23" name="Line 429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24" name="Line 430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25" name="Line 431"/>
            <p:cNvSpPr>
              <a:spLocks noChangeShapeType="1"/>
            </p:cNvSpPr>
            <p:nvPr/>
          </p:nvSpPr>
          <p:spPr bwMode="auto">
            <a:xfrm>
              <a:off x="7358063" y="4697413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32"/>
            <p:cNvSpPr>
              <a:spLocks noChangeShapeType="1"/>
            </p:cNvSpPr>
            <p:nvPr/>
          </p:nvSpPr>
          <p:spPr bwMode="auto">
            <a:xfrm flipV="1">
              <a:off x="6737350" y="4684713"/>
              <a:ext cx="322263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Line 433"/>
            <p:cNvSpPr>
              <a:spLocks noChangeShapeType="1"/>
            </p:cNvSpPr>
            <p:nvPr/>
          </p:nvSpPr>
          <p:spPr bwMode="auto">
            <a:xfrm flipV="1">
              <a:off x="6780213" y="4976813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Line 435"/>
            <p:cNvSpPr>
              <a:spLocks noChangeShapeType="1"/>
            </p:cNvSpPr>
            <p:nvPr/>
          </p:nvSpPr>
          <p:spPr bwMode="auto">
            <a:xfrm>
              <a:off x="6100763" y="4773613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Line 436"/>
            <p:cNvSpPr>
              <a:spLocks noChangeShapeType="1"/>
            </p:cNvSpPr>
            <p:nvPr/>
          </p:nvSpPr>
          <p:spPr bwMode="auto">
            <a:xfrm flipV="1">
              <a:off x="5842000" y="4983163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Line 439"/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Line 440"/>
            <p:cNvSpPr>
              <a:spLocks noChangeShapeType="1"/>
            </p:cNvSpPr>
            <p:nvPr/>
          </p:nvSpPr>
          <p:spPr bwMode="auto">
            <a:xfrm flipH="1" flipV="1">
              <a:off x="6588125" y="5097463"/>
              <a:ext cx="74613" cy="1730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Line 441"/>
            <p:cNvSpPr>
              <a:spLocks noChangeShapeType="1"/>
            </p:cNvSpPr>
            <p:nvPr/>
          </p:nvSpPr>
          <p:spPr bwMode="auto">
            <a:xfrm>
              <a:off x="6743700" y="5053013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Line 443"/>
            <p:cNvSpPr>
              <a:spLocks noChangeShapeType="1"/>
            </p:cNvSpPr>
            <p:nvPr/>
          </p:nvSpPr>
          <p:spPr bwMode="auto">
            <a:xfrm>
              <a:off x="6281738" y="3522663"/>
              <a:ext cx="0" cy="131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Line 449"/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44" name="Group 590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73062" name="Picture 59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063" name="Freeform 59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745" name="Group 593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73060" name="Picture 5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061" name="Freeform 59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746" name="Group 596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73058" name="Picture 5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059" name="Freeform 59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747" name="Group 599"/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73056" name="Picture 60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057" name="Freeform 60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72748" name="Picture 603" descr="car_icon_smal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749" name="Group 652"/>
            <p:cNvGrpSpPr>
              <a:grpSpLocks/>
            </p:cNvGrpSpPr>
            <p:nvPr/>
          </p:nvGrpSpPr>
          <p:grpSpPr bwMode="auto">
            <a:xfrm>
              <a:off x="5613400" y="1546225"/>
              <a:ext cx="415925" cy="385763"/>
              <a:chOff x="2751" y="1851"/>
              <a:chExt cx="462" cy="478"/>
            </a:xfrm>
          </p:grpSpPr>
          <p:pic>
            <p:nvPicPr>
              <p:cNvPr id="73054" name="Picture 653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055" name="Picture 654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750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3"/>
              <a:chOff x="4650" y="1129"/>
              <a:chExt cx="246" cy="95"/>
            </a:xfrm>
          </p:grpSpPr>
          <p:sp>
            <p:nvSpPr>
              <p:cNvPr id="7304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4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4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49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52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3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50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1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1" name="Group 666"/>
            <p:cNvGrpSpPr>
              <a:grpSpLocks/>
            </p:cNvGrpSpPr>
            <p:nvPr/>
          </p:nvGrpSpPr>
          <p:grpSpPr bwMode="auto">
            <a:xfrm>
              <a:off x="7762875" y="2757488"/>
              <a:ext cx="390525" cy="176213"/>
              <a:chOff x="4650" y="1129"/>
              <a:chExt cx="246" cy="95"/>
            </a:xfrm>
          </p:grpSpPr>
          <p:sp>
            <p:nvSpPr>
              <p:cNvPr id="7303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3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4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41" name="Group 67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44" name="Freeform 67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5" name="Freeform 67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42" name="Line 67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3" name="Line 67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2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3"/>
              <a:chOff x="4650" y="1129"/>
              <a:chExt cx="246" cy="95"/>
            </a:xfrm>
          </p:grpSpPr>
          <p:sp>
            <p:nvSpPr>
              <p:cNvPr id="730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33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36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7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34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5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3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3"/>
              <a:chOff x="4650" y="1129"/>
              <a:chExt cx="246" cy="95"/>
            </a:xfrm>
          </p:grpSpPr>
          <p:sp>
            <p:nvSpPr>
              <p:cNvPr id="730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25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28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9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26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7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54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55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730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17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20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1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18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9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6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730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09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12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3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10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1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7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729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30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3001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3004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5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002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3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8" name="Group 730"/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729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2993" name="Group 734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2996" name="Freeform 7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7" name="Freeform 7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994" name="Line 737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5" name="Line 738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59" name="Group 739"/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729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2985" name="Group 743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2988" name="Freeform 7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9" name="Freeform 7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986" name="Line 746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7" name="Line 747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60" name="Group 748"/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729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2977" name="Group 752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2980" name="Freeform 75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1" name="Freeform 75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978" name="Line 755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9" name="Line 756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61" name="Group 757"/>
            <p:cNvGrpSpPr>
              <a:grpSpLocks/>
            </p:cNvGrpSpPr>
            <p:nvPr/>
          </p:nvGrpSpPr>
          <p:grpSpPr bwMode="auto">
            <a:xfrm>
              <a:off x="6053138" y="3640138"/>
              <a:ext cx="390525" cy="169863"/>
              <a:chOff x="4650" y="1129"/>
              <a:chExt cx="246" cy="95"/>
            </a:xfrm>
          </p:grpSpPr>
          <p:sp>
            <p:nvSpPr>
              <p:cNvPr id="729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2969" name="Group 76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2972" name="Freeform 76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3" name="Freeform 76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970" name="Line 76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1" name="Line 76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62" name="Group 767"/>
            <p:cNvGrpSpPr>
              <a:grpSpLocks/>
            </p:cNvGrpSpPr>
            <p:nvPr/>
          </p:nvGrpSpPr>
          <p:grpSpPr bwMode="auto">
            <a:xfrm>
              <a:off x="6353175" y="2487613"/>
              <a:ext cx="390525" cy="169863"/>
              <a:chOff x="4650" y="1129"/>
              <a:chExt cx="246" cy="95"/>
            </a:xfrm>
          </p:grpSpPr>
          <p:sp>
            <p:nvSpPr>
              <p:cNvPr id="729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29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2961" name="Group 77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2964" name="Freeform 77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5" name="Freeform 77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962" name="Line 77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63" name="Line 77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63" name="Group 776"/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72956" name="Picture 777" descr="access_point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957" name="Picture 778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764" name="Group 779"/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72954" name="Picture 780" descr="access_point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955" name="Picture 781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2765" name="Group 782"/>
            <p:cNvGrpSpPr>
              <a:grpSpLocks/>
            </p:cNvGrpSpPr>
            <p:nvPr/>
          </p:nvGrpSpPr>
          <p:grpSpPr bwMode="auto">
            <a:xfrm>
              <a:off x="6061075" y="1844675"/>
              <a:ext cx="457200" cy="631825"/>
              <a:chOff x="742" y="2409"/>
              <a:chExt cx="576" cy="881"/>
            </a:xfrm>
          </p:grpSpPr>
          <p:grpSp>
            <p:nvGrpSpPr>
              <p:cNvPr id="72936" name="Group 78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72939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0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1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2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3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4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5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6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7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8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49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50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51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52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2953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72937" name="Picture 799" descr="cell_tower_radiation copy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938" name="Oval 80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72766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mobile network</a:t>
              </a:r>
            </a:p>
          </p:txBody>
        </p:sp>
        <p:sp>
          <p:nvSpPr>
            <p:cNvPr id="72767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global ISP</a:t>
              </a:r>
            </a:p>
          </p:txBody>
        </p:sp>
        <p:sp>
          <p:nvSpPr>
            <p:cNvPr id="72768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regional ISP</a:t>
              </a:r>
            </a:p>
          </p:txBody>
        </p:sp>
        <p:sp>
          <p:nvSpPr>
            <p:cNvPr id="72769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home </a:t>
              </a:r>
            </a:p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network</a:t>
              </a:r>
            </a:p>
          </p:txBody>
        </p:sp>
        <p:sp>
          <p:nvSpPr>
            <p:cNvPr id="72770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institutional</a:t>
              </a:r>
            </a:p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       network</a:t>
              </a:r>
            </a:p>
          </p:txBody>
        </p:sp>
        <p:grpSp>
          <p:nvGrpSpPr>
            <p:cNvPr id="72771" name="Group 950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7290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0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2909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293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93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91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2911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293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93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91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1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2914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293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93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91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916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292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92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91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1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2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2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2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2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7292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92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72772" name="Group 983"/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72872" name="Freeform 9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3" name="Rectangle 9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74" name="Freeform 9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5" name="Freeform 9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6" name="Rectangle 9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2877" name="Group 9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2902" name="AutoShape 9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90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878" name="Rectangle 9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2879" name="Group 9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2900" name="AutoShape 9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901" name="AutoShape 9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880" name="Rectangle 9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81" name="Rectangle 9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2882" name="Group 9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2898" name="AutoShape 9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899" name="AutoShape 10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883" name="Freeform 10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884" name="Group 10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2896" name="AutoShape 10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2897" name="AutoShape 10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2885" name="Rectangle 10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86" name="Freeform 10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7" name="Freeform 10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8" name="Oval 10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89" name="Freeform 10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0" name="AutoShape 10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91" name="AutoShape 10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92" name="Oval 10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93" name="Oval 10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72894" name="Oval 10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2895" name="Rectangle 10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72773" name="Group 1016"/>
            <p:cNvGrpSpPr>
              <a:grpSpLocks/>
            </p:cNvGrpSpPr>
            <p:nvPr/>
          </p:nvGrpSpPr>
          <p:grpSpPr bwMode="auto">
            <a:xfrm>
              <a:off x="5302250" y="2043113"/>
              <a:ext cx="534987" cy="407988"/>
              <a:chOff x="877" y="1008"/>
              <a:chExt cx="2747" cy="2591"/>
            </a:xfrm>
          </p:grpSpPr>
          <p:pic>
            <p:nvPicPr>
              <p:cNvPr id="72849" name="Picture 1017" descr="antenna_stylize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850" name="Picture 1018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51" name="Freeform 1019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2852" name="Picture 1020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53" name="Freeform 1021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4" name="Freeform 1022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5" name="Freeform 1023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6" name="Freeform 1024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7" name="Freeform 1025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8" name="Freeform 1026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859" name="Group 1027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2866" name="Freeform 1028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7" name="Freeform 1029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8" name="Freeform 1030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9" name="Freeform 1031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0" name="Freeform 1032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1" name="Freeform 1033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860" name="Freeform 1034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1" name="Freeform 1035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2" name="Freeform 1036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3" name="Freeform 1037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4" name="Freeform 1038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5" name="Freeform 1039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74" name="Group 1064"/>
            <p:cNvGrpSpPr>
              <a:grpSpLocks/>
            </p:cNvGrpSpPr>
            <p:nvPr/>
          </p:nvGrpSpPr>
          <p:grpSpPr bwMode="auto">
            <a:xfrm>
              <a:off x="6872288" y="5486400"/>
              <a:ext cx="474662" cy="407988"/>
              <a:chOff x="877" y="1008"/>
              <a:chExt cx="2747" cy="2591"/>
            </a:xfrm>
          </p:grpSpPr>
          <p:pic>
            <p:nvPicPr>
              <p:cNvPr id="72826" name="Picture 106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827" name="Picture 1066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28" name="Freeform 106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2829" name="Picture 1068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30" name="Freeform 106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1" name="Freeform 107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2" name="Freeform 107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3" name="Freeform 107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4" name="Freeform 107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5" name="Freeform 107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836" name="Group 107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2843" name="Freeform 107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4" name="Freeform 107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5" name="Freeform 107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6" name="Freeform 107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7" name="Freeform 108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8" name="Freeform 108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837" name="Freeform 108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8" name="Freeform 108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9" name="Freeform 108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0" name="Freeform 108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1" name="Freeform 108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2" name="Freeform 108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75" name="Group 1114"/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8"/>
              <a:chOff x="877" y="1008"/>
              <a:chExt cx="2747" cy="2591"/>
            </a:xfrm>
          </p:grpSpPr>
          <p:pic>
            <p:nvPicPr>
              <p:cNvPr id="72803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804" name="Picture 1116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05" name="Freeform 111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2806" name="Picture 1118" descr="screen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07" name="Freeform 111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8" name="Freeform 112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9" name="Freeform 112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0" name="Freeform 112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1" name="Freeform 112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2" name="Freeform 112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813" name="Group 112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2820" name="Freeform 112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1" name="Freeform 112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2" name="Freeform 112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3" name="Freeform 112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4" name="Freeform 113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5" name="Freeform 113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814" name="Freeform 113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5" name="Freeform 113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6" name="Freeform 113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7" name="Freeform 113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8" name="Freeform 113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9" name="Freeform 113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776" name="Group 1139"/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72801" name="Picture 114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802" name="Freeform 114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2777" name="Group 1142"/>
            <p:cNvGrpSpPr>
              <a:grpSpLocks/>
            </p:cNvGrpSpPr>
            <p:nvPr/>
          </p:nvGrpSpPr>
          <p:grpSpPr bwMode="auto">
            <a:xfrm>
              <a:off x="7307263" y="5422900"/>
              <a:ext cx="474662" cy="407988"/>
              <a:chOff x="877" y="1008"/>
              <a:chExt cx="2747" cy="2591"/>
            </a:xfrm>
          </p:grpSpPr>
          <p:pic>
            <p:nvPicPr>
              <p:cNvPr id="72778" name="Picture 1143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779" name="Picture 1144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780" name="Freeform 11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2781" name="Picture 1146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2782" name="Freeform 11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3" name="Freeform 11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4" name="Freeform 11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5" name="Freeform 11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6" name="Freeform 11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11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788" name="Group 11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2795" name="Freeform 11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6" name="Freeform 11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7" name="Freeform 11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8" name="Freeform 11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9" name="Freeform 11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0" name="Freeform 11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789" name="Freeform 11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Freeform 11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1" name="Freeform 11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11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3" name="Freeform 11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4" name="Freeform 11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271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6566D7F4-1B77-D74E-91A2-DCABCBCF9765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5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710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6D201CF2-F531-7F47-9345-F3C441784827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710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Method types</a:t>
            </a:r>
          </a:p>
        </p:txBody>
      </p:sp>
      <p:sp>
        <p:nvSpPr>
          <p:cNvPr id="1710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HTTP/1.0: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GET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POST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HEAD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asks server to leave requested object out of response</a:t>
            </a:r>
          </a:p>
        </p:txBody>
      </p:sp>
      <p:sp>
        <p:nvSpPr>
          <p:cNvPr id="17101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HTTP/1.1: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GET, POST, HEAD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PUT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uploads file in entity body to path specified in URL field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DELETE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deletes file specified in the URL field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730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2737FD9A-0702-D44A-AECB-324B8A3C6AFE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73059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06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HTTP response message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73061" name="Text Box 5"/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status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(protocol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status code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status phrase)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73062" name="Line 6"/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3" name="Freeform 7"/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6 w 162"/>
              <a:gd name="T1" fmla="*/ 2147483646 h 1428"/>
              <a:gd name="T2" fmla="*/ 0 w 162"/>
              <a:gd name="T3" fmla="*/ 0 h 1428"/>
              <a:gd name="T4" fmla="*/ 0 w 162"/>
              <a:gd name="T5" fmla="*/ 2147483646 h 1428"/>
              <a:gd name="T6" fmla="*/ 2147483646 w 162"/>
              <a:gd name="T7" fmla="*/ 2147483646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4" name="Text Box 8"/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 lines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73065" name="Line 9"/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66" name="Text Box 10"/>
          <p:cNvSpPr txBox="1">
            <a:spLocks noChangeArrowheads="1"/>
          </p:cNvSpPr>
          <p:nvPr/>
        </p:nvSpPr>
        <p:spPr bwMode="auto">
          <a:xfrm>
            <a:off x="293688" y="529748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data, e.g.,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requested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HTML file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73067" name="Rectangle 15"/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 b="1">
                <a:latin typeface="Courier New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it-IT" altLang="en-US" sz="1800" b="1">
                <a:latin typeface="Courier New" charset="0"/>
              </a:rPr>
              <a:t>data data data data data ... </a:t>
            </a:r>
            <a:endParaRPr lang="en-US" altLang="en-US" sz="1800" b="1">
              <a:latin typeface="Courier New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751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72CD7E12-5368-C047-B38F-D9E8D954CF23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7510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08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HTTP response status codes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751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200 OK</a:t>
            </a:r>
            <a:endParaRPr lang="en-US" altLang="en-US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charset="0"/>
                <a:ea typeface="ＭＳ Ｐゴシック" charset="-128"/>
              </a:rPr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301 Moved Permanently</a:t>
            </a:r>
            <a:endParaRPr lang="en-US" altLang="en-US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charset="0"/>
                <a:ea typeface="ＭＳ Ｐゴシック" charset="-128"/>
              </a:rPr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400 Bad Request</a:t>
            </a:r>
            <a:endParaRPr lang="en-US" altLang="en-US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charset="0"/>
                <a:ea typeface="ＭＳ Ｐゴシック" charset="-128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404 Not Found</a:t>
            </a:r>
            <a:endParaRPr lang="en-US" altLang="en-US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charset="0"/>
                <a:ea typeface="ＭＳ Ｐゴシック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charset="0"/>
                <a:ea typeface="ＭＳ Ｐゴシック" charset="-128"/>
              </a:rPr>
              <a:t>505 HTTP Version Not Supported</a:t>
            </a:r>
            <a:endParaRPr lang="en-US" altLang="en-US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175110" name="Rectangle 5"/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buSzPct val="75000"/>
            </a:pPr>
            <a:r>
              <a:rPr lang="en-US" altLang="en-US">
                <a:latin typeface="Arial" charset="0"/>
              </a:rPr>
              <a:t>status code appears in 1st line in server-to-client response message.</a:t>
            </a:r>
          </a:p>
          <a:p>
            <a:pPr>
              <a:lnSpc>
                <a:spcPct val="100000"/>
              </a:lnSpc>
              <a:buSzPct val="75000"/>
            </a:pPr>
            <a:r>
              <a:rPr lang="en-US" altLang="en-US">
                <a:latin typeface="Arial" charset="0"/>
              </a:rPr>
              <a:t>some sample codes</a:t>
            </a:r>
            <a:r>
              <a:rPr lang="en-US" altLang="en-US" sz="2400">
                <a:latin typeface="Comic Sans MS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771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CFDBAB43-FC15-D94A-8A7C-B87A9CA8318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177155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6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Trying out HTTP (client side) for yourself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17715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>
              <a:ea typeface="ＭＳ Ｐゴシック" charset="-128"/>
            </a:endParaRPr>
          </a:p>
        </p:txBody>
      </p:sp>
      <p:sp>
        <p:nvSpPr>
          <p:cNvPr id="177158" name="Text Box 5"/>
          <p:cNvSpPr txBox="1">
            <a:spLocks noChangeArrowheads="1"/>
          </p:cNvSpPr>
          <p:nvPr/>
        </p:nvSpPr>
        <p:spPr bwMode="auto">
          <a:xfrm>
            <a:off x="3981450" y="2155825"/>
            <a:ext cx="44259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opens TCP connection to port 80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(default HTTP server port) at cis.poly.edu.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anything typed in sent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to port 80 at cis.poly.edu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177159" name="Text Box 6"/>
          <p:cNvSpPr txBox="1">
            <a:spLocks noChangeArrowheads="1"/>
          </p:cNvSpPr>
          <p:nvPr/>
        </p:nvSpPr>
        <p:spPr bwMode="auto">
          <a:xfrm>
            <a:off x="692150" y="2190750"/>
            <a:ext cx="318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charset="0"/>
              </a:rPr>
              <a:t>telnet cis.poly.edu 80</a:t>
            </a:r>
            <a:endParaRPr lang="en-US" altLang="en-US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177160" name="Rectangle 7"/>
          <p:cNvSpPr>
            <a:spLocks noChangeArrowheads="1"/>
          </p:cNvSpPr>
          <p:nvPr/>
        </p:nvSpPr>
        <p:spPr bwMode="auto">
          <a:xfrm>
            <a:off x="361950" y="3600450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2. type in a GET HTTP request:</a:t>
            </a:r>
          </a:p>
          <a:p>
            <a:pPr lvl="2">
              <a:buFontTx/>
              <a:buNone/>
            </a:pPr>
            <a:endParaRPr lang="en-US" altLang="en-US" sz="1800"/>
          </a:p>
        </p:txBody>
      </p:sp>
      <p:sp>
        <p:nvSpPr>
          <p:cNvPr id="177161" name="Text Box 8"/>
          <p:cNvSpPr txBox="1">
            <a:spLocks noChangeArrowheads="1"/>
          </p:cNvSpPr>
          <p:nvPr/>
        </p:nvSpPr>
        <p:spPr bwMode="auto">
          <a:xfrm>
            <a:off x="1382713" y="4184650"/>
            <a:ext cx="2914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charset="0"/>
              </a:rPr>
              <a:t>GET /~ross/ HTTP/1.1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charset="0"/>
              </a:rPr>
              <a:t>Host: cis.poly.edu</a:t>
            </a:r>
            <a:endParaRPr lang="en-US" altLang="en-US" sz="1800">
              <a:solidFill>
                <a:srgbClr val="CC0000"/>
              </a:solidFill>
              <a:latin typeface="Courier New" charset="0"/>
            </a:endParaRPr>
          </a:p>
        </p:txBody>
      </p:sp>
      <p:sp>
        <p:nvSpPr>
          <p:cNvPr id="177162" name="Text Box 11"/>
          <p:cNvSpPr txBox="1">
            <a:spLocks noChangeArrowheads="1"/>
          </p:cNvSpPr>
          <p:nvPr/>
        </p:nvSpPr>
        <p:spPr bwMode="auto">
          <a:xfrm>
            <a:off x="4848225" y="40989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by typing this in (hit carriage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return twice), you send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this minimal (but complete)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GET request to HTTP server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177163" name="Freeform 12"/>
          <p:cNvSpPr>
            <a:spLocks/>
          </p:cNvSpPr>
          <p:nvPr/>
        </p:nvSpPr>
        <p:spPr bwMode="auto">
          <a:xfrm>
            <a:off x="4029075" y="2162175"/>
            <a:ext cx="247650" cy="1181100"/>
          </a:xfrm>
          <a:custGeom>
            <a:avLst/>
            <a:gdLst>
              <a:gd name="T0" fmla="*/ 2147483646 w 162"/>
              <a:gd name="T1" fmla="*/ 2147483646 h 1428"/>
              <a:gd name="T2" fmla="*/ 0 w 162"/>
              <a:gd name="T3" fmla="*/ 0 h 1428"/>
              <a:gd name="T4" fmla="*/ 0 w 162"/>
              <a:gd name="T5" fmla="*/ 2147483646 h 1428"/>
              <a:gd name="T6" fmla="*/ 2147483646 w 162"/>
              <a:gd name="T7" fmla="*/ 2147483646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4" name="Freeform 13"/>
          <p:cNvSpPr>
            <a:spLocks/>
          </p:cNvSpPr>
          <p:nvPr/>
        </p:nvSpPr>
        <p:spPr bwMode="auto">
          <a:xfrm>
            <a:off x="4829175" y="4067175"/>
            <a:ext cx="257175" cy="1190625"/>
          </a:xfrm>
          <a:custGeom>
            <a:avLst/>
            <a:gdLst>
              <a:gd name="T0" fmla="*/ 2147483646 w 162"/>
              <a:gd name="T1" fmla="*/ 2147483646 h 1428"/>
              <a:gd name="T2" fmla="*/ 0 w 162"/>
              <a:gd name="T3" fmla="*/ 0 h 1428"/>
              <a:gd name="T4" fmla="*/ 0 w 162"/>
              <a:gd name="T5" fmla="*/ 2147483646 h 1428"/>
              <a:gd name="T6" fmla="*/ 2147483646 w 162"/>
              <a:gd name="T7" fmla="*/ 2147483646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5" name="Rectangle 14"/>
          <p:cNvSpPr>
            <a:spLocks noChangeArrowheads="1"/>
          </p:cNvSpPr>
          <p:nvPr/>
        </p:nvSpPr>
        <p:spPr bwMode="auto">
          <a:xfrm>
            <a:off x="361950" y="5429250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latin typeface="Arial" charset="0"/>
              </a:rPr>
              <a:t>3. look at response message sent by HTTP server!</a:t>
            </a:r>
          </a:p>
        </p:txBody>
      </p:sp>
      <p:sp>
        <p:nvSpPr>
          <p:cNvPr id="177166" name="Text Box 17"/>
          <p:cNvSpPr txBox="1">
            <a:spLocks noChangeArrowheads="1"/>
          </p:cNvSpPr>
          <p:nvPr/>
        </p:nvSpPr>
        <p:spPr bwMode="auto">
          <a:xfrm>
            <a:off x="409575" y="6029325"/>
            <a:ext cx="810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/>
              <a:t>(or use Wireshark to look at captured HTTP request/response)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792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DFAA224-425B-FB44-8374-F6D27C764781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792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User-server state: cookies</a:t>
            </a:r>
          </a:p>
        </p:txBody>
      </p:sp>
      <p:sp>
        <p:nvSpPr>
          <p:cNvPr id="17920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many Web sites use cookies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 sz="2000">
                <a:latin typeface="Gill Sans MT" charset="0"/>
                <a:ea typeface="ＭＳ Ｐゴシック" charset="-128"/>
              </a:rPr>
              <a:t>1) </a:t>
            </a:r>
            <a:r>
              <a:rPr lang="en-US" altLang="en-US">
                <a:latin typeface="Gill Sans MT" charset="0"/>
                <a:ea typeface="ＭＳ Ｐゴシック" charset="-128"/>
              </a:rPr>
              <a:t>cookie header line of HTTP </a:t>
            </a:r>
            <a:r>
              <a:rPr lang="en-US" altLang="en-US" i="1">
                <a:latin typeface="Gill Sans MT" charset="0"/>
                <a:ea typeface="ＭＳ Ｐゴシック" charset="-128"/>
              </a:rPr>
              <a:t>response</a:t>
            </a:r>
            <a:r>
              <a:rPr lang="en-US" altLang="en-US">
                <a:latin typeface="Gill Sans MT" charset="0"/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2) cookie header line in next HTTP </a:t>
            </a:r>
            <a:r>
              <a:rPr lang="en-US" altLang="en-US" i="1">
                <a:latin typeface="Gill Sans MT" charset="0"/>
                <a:ea typeface="ＭＳ Ｐゴシック" charset="-128"/>
              </a:rPr>
              <a:t>request</a:t>
            </a:r>
            <a:r>
              <a:rPr lang="en-US" altLang="en-US">
                <a:latin typeface="Gill Sans MT" charset="0"/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3) cookie file kept on user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host, managed by user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browser</a:t>
            </a:r>
          </a:p>
          <a:p>
            <a:pPr lvl="1">
              <a:lnSpc>
                <a:spcPct val="90000"/>
              </a:lnSpc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4) back-end database at Web site</a:t>
            </a:r>
          </a:p>
        </p:txBody>
      </p:sp>
      <p:sp>
        <p:nvSpPr>
          <p:cNvPr id="17920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example: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Susan always access Internet from PC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visits specific e-commerce site for first time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when initial HTTP requests arrives at site, site creates: 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unique ID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entry in backend database for ID</a:t>
            </a:r>
          </a:p>
        </p:txBody>
      </p:sp>
      <p:pic>
        <p:nvPicPr>
          <p:cNvPr id="17920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1996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742DD167-9D1C-254D-8420-CBC3AF353AA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19968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Outline</a:t>
            </a:r>
          </a:p>
        </p:txBody>
      </p:sp>
      <p:sp>
        <p:nvSpPr>
          <p:cNvPr id="19968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2.1 principles of network applications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architectures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requirements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2.2 Web and HTTP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2.3 FTP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2.4 electronic mail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SMTP, POP3, IMAP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2.5 DNS</a:t>
            </a:r>
          </a:p>
          <a:p>
            <a:pPr marL="457200" indent="-457200"/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19968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2.6 P2P applications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  <p:pic>
        <p:nvPicPr>
          <p:cNvPr id="199686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017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5582F94-C999-5649-B1C6-D5033F38248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01731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8" y="835025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2" name="Freeform 46"/>
          <p:cNvSpPr>
            <a:spLocks/>
          </p:cNvSpPr>
          <p:nvPr/>
        </p:nvSpPr>
        <p:spPr bwMode="auto">
          <a:xfrm>
            <a:off x="6161088" y="2220913"/>
            <a:ext cx="1100137" cy="282575"/>
          </a:xfrm>
          <a:custGeom>
            <a:avLst/>
            <a:gdLst>
              <a:gd name="T0" fmla="*/ 0 w 693"/>
              <a:gd name="T1" fmla="*/ 2147483646 h 178"/>
              <a:gd name="T2" fmla="*/ 2147483646 w 693"/>
              <a:gd name="T3" fmla="*/ 0 h 178"/>
              <a:gd name="T4" fmla="*/ 2147483646 w 693"/>
              <a:gd name="T5" fmla="*/ 0 h 178"/>
              <a:gd name="T6" fmla="*/ 2147483646 w 693"/>
              <a:gd name="T7" fmla="*/ 2147483646 h 178"/>
              <a:gd name="T8" fmla="*/ 0 w 693"/>
              <a:gd name="T9" fmla="*/ 2147483646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3"/>
              <a:gd name="T16" fmla="*/ 0 h 178"/>
              <a:gd name="T17" fmla="*/ 693 w 693"/>
              <a:gd name="T18" fmla="*/ 178 h 1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3" h="178">
                <a:moveTo>
                  <a:pt x="0" y="116"/>
                </a:moveTo>
                <a:lnTo>
                  <a:pt x="247" y="0"/>
                </a:lnTo>
                <a:lnTo>
                  <a:pt x="693" y="0"/>
                </a:lnTo>
                <a:lnTo>
                  <a:pt x="137" y="178"/>
                </a:lnTo>
                <a:lnTo>
                  <a:pt x="0" y="116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3" name="Freeform 43"/>
          <p:cNvSpPr>
            <a:spLocks/>
          </p:cNvSpPr>
          <p:nvPr/>
        </p:nvSpPr>
        <p:spPr bwMode="auto">
          <a:xfrm>
            <a:off x="2601913" y="2220913"/>
            <a:ext cx="1784350" cy="282575"/>
          </a:xfrm>
          <a:custGeom>
            <a:avLst/>
            <a:gdLst>
              <a:gd name="T0" fmla="*/ 0 w 1124"/>
              <a:gd name="T1" fmla="*/ 2147483646 h 178"/>
              <a:gd name="T2" fmla="*/ 2147483646 w 1124"/>
              <a:gd name="T3" fmla="*/ 2147483646 h 178"/>
              <a:gd name="T4" fmla="*/ 2147483646 w 1124"/>
              <a:gd name="T5" fmla="*/ 0 h 178"/>
              <a:gd name="T6" fmla="*/ 2147483646 w 1124"/>
              <a:gd name="T7" fmla="*/ 2147483646 h 178"/>
              <a:gd name="T8" fmla="*/ 0 w 1124"/>
              <a:gd name="T9" fmla="*/ 2147483646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24"/>
              <a:gd name="T16" fmla="*/ 0 h 178"/>
              <a:gd name="T17" fmla="*/ 1124 w 1124"/>
              <a:gd name="T18" fmla="*/ 178 h 1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24" h="178">
                <a:moveTo>
                  <a:pt x="0" y="178"/>
                </a:moveTo>
                <a:lnTo>
                  <a:pt x="41" y="7"/>
                </a:lnTo>
                <a:lnTo>
                  <a:pt x="1124" y="0"/>
                </a:lnTo>
                <a:lnTo>
                  <a:pt x="247" y="171"/>
                </a:lnTo>
                <a:lnTo>
                  <a:pt x="0" y="178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4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06375"/>
            <a:ext cx="7772400" cy="860425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FTP: the file transfer protocol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01735" name="Text Box 16"/>
          <p:cNvSpPr txBox="1">
            <a:spLocks noChangeArrowheads="1"/>
          </p:cNvSpPr>
          <p:nvPr/>
        </p:nvSpPr>
        <p:spPr bwMode="auto">
          <a:xfrm>
            <a:off x="4645025" y="1255713"/>
            <a:ext cx="17129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file transfer</a:t>
            </a:r>
          </a:p>
        </p:txBody>
      </p:sp>
      <p:grpSp>
        <p:nvGrpSpPr>
          <p:cNvPr id="201736" name="Group 17"/>
          <p:cNvGrpSpPr>
            <a:grpSpLocks/>
          </p:cNvGrpSpPr>
          <p:nvPr/>
        </p:nvGrpSpPr>
        <p:grpSpPr bwMode="auto">
          <a:xfrm>
            <a:off x="6537325" y="1411288"/>
            <a:ext cx="749300" cy="828675"/>
            <a:chOff x="3914" y="1386"/>
            <a:chExt cx="472" cy="522"/>
          </a:xfrm>
        </p:grpSpPr>
        <p:sp>
          <p:nvSpPr>
            <p:cNvPr id="201790" name="Rectangle 18"/>
            <p:cNvSpPr>
              <a:spLocks noChangeArrowheads="1"/>
            </p:cNvSpPr>
            <p:nvPr/>
          </p:nvSpPr>
          <p:spPr bwMode="auto">
            <a:xfrm>
              <a:off x="3930" y="1386"/>
              <a:ext cx="444" cy="522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01791" name="Text Box 19"/>
            <p:cNvSpPr txBox="1">
              <a:spLocks noChangeArrowheads="1"/>
            </p:cNvSpPr>
            <p:nvPr/>
          </p:nvSpPr>
          <p:spPr bwMode="auto">
            <a:xfrm>
              <a:off x="3914" y="1463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FTP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01737" name="Group 20"/>
          <p:cNvGrpSpPr>
            <a:grpSpLocks/>
          </p:cNvGrpSpPr>
          <p:nvPr/>
        </p:nvGrpSpPr>
        <p:grpSpPr bwMode="auto">
          <a:xfrm>
            <a:off x="2582863" y="1401763"/>
            <a:ext cx="1789112" cy="852487"/>
            <a:chOff x="1645" y="1326"/>
            <a:chExt cx="1127" cy="537"/>
          </a:xfrm>
        </p:grpSpPr>
        <p:sp>
          <p:nvSpPr>
            <p:cNvPr id="201786" name="Rectangle 21"/>
            <p:cNvSpPr>
              <a:spLocks noChangeArrowheads="1"/>
            </p:cNvSpPr>
            <p:nvPr/>
          </p:nvSpPr>
          <p:spPr bwMode="auto">
            <a:xfrm>
              <a:off x="2328" y="1326"/>
              <a:ext cx="444" cy="522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01787" name="Rectangle 22"/>
            <p:cNvSpPr>
              <a:spLocks noChangeArrowheads="1"/>
            </p:cNvSpPr>
            <p:nvPr/>
          </p:nvSpPr>
          <p:spPr bwMode="auto">
            <a:xfrm>
              <a:off x="1704" y="1332"/>
              <a:ext cx="606" cy="522"/>
            </a:xfrm>
            <a:prstGeom prst="rect">
              <a:avLst/>
            </a:prstGeom>
            <a:solidFill>
              <a:srgbClr val="33CCCC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01788" name="Text Box 23"/>
            <p:cNvSpPr txBox="1">
              <a:spLocks noChangeArrowheads="1"/>
            </p:cNvSpPr>
            <p:nvPr/>
          </p:nvSpPr>
          <p:spPr bwMode="auto">
            <a:xfrm>
              <a:off x="1645" y="1343"/>
              <a:ext cx="738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FTP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interface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201789" name="Text Box 24"/>
            <p:cNvSpPr txBox="1">
              <a:spLocks noChangeArrowheads="1"/>
            </p:cNvSpPr>
            <p:nvPr/>
          </p:nvSpPr>
          <p:spPr bwMode="auto">
            <a:xfrm>
              <a:off x="2341" y="1403"/>
              <a:ext cx="41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FTP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client</a:t>
              </a:r>
              <a:endParaRPr lang="en-US" altLang="en-US" sz="2400">
                <a:latin typeface="Arial" charset="0"/>
              </a:endParaRPr>
            </a:p>
          </p:txBody>
        </p:sp>
      </p:grpSp>
      <p:sp>
        <p:nvSpPr>
          <p:cNvPr id="201738" name="Text Box 32"/>
          <p:cNvSpPr txBox="1">
            <a:spLocks noChangeArrowheads="1"/>
          </p:cNvSpPr>
          <p:nvPr/>
        </p:nvSpPr>
        <p:spPr bwMode="auto">
          <a:xfrm>
            <a:off x="3881438" y="2522538"/>
            <a:ext cx="1076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local file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system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01739" name="Line 33"/>
          <p:cNvSpPr>
            <a:spLocks noChangeShapeType="1"/>
          </p:cNvSpPr>
          <p:nvPr/>
        </p:nvSpPr>
        <p:spPr bwMode="auto">
          <a:xfrm>
            <a:off x="3219450" y="2239963"/>
            <a:ext cx="32385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0" name="Line 34"/>
          <p:cNvSpPr>
            <a:spLocks noChangeShapeType="1"/>
          </p:cNvSpPr>
          <p:nvPr/>
        </p:nvSpPr>
        <p:spPr bwMode="auto">
          <a:xfrm flipH="1">
            <a:off x="3714750" y="2230438"/>
            <a:ext cx="333375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1" name="Text Box 41"/>
          <p:cNvSpPr txBox="1">
            <a:spLocks noChangeArrowheads="1"/>
          </p:cNvSpPr>
          <p:nvPr/>
        </p:nvSpPr>
        <p:spPr bwMode="auto">
          <a:xfrm>
            <a:off x="7161213" y="2333625"/>
            <a:ext cx="1457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remote file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system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01742" name="Line 42"/>
          <p:cNvSpPr>
            <a:spLocks noChangeShapeType="1"/>
          </p:cNvSpPr>
          <p:nvPr/>
        </p:nvSpPr>
        <p:spPr bwMode="auto">
          <a:xfrm>
            <a:off x="6915150" y="223996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01743" name="Picture 43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0663" y="1454150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44" name="Text Box 44"/>
          <p:cNvSpPr txBox="1">
            <a:spLocks noChangeArrowheads="1"/>
          </p:cNvSpPr>
          <p:nvPr/>
        </p:nvSpPr>
        <p:spPr bwMode="auto">
          <a:xfrm>
            <a:off x="1379538" y="2162175"/>
            <a:ext cx="9715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user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at host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01745" name="Line 45"/>
          <p:cNvSpPr>
            <a:spLocks noChangeShapeType="1"/>
          </p:cNvSpPr>
          <p:nvPr/>
        </p:nvSpPr>
        <p:spPr bwMode="auto">
          <a:xfrm>
            <a:off x="2028825" y="1849438"/>
            <a:ext cx="581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746" name="AutoShape 327"/>
          <p:cNvSpPr>
            <a:spLocks noChangeArrowheads="1"/>
          </p:cNvSpPr>
          <p:nvPr/>
        </p:nvSpPr>
        <p:spPr bwMode="auto">
          <a:xfrm>
            <a:off x="3333750" y="2673350"/>
            <a:ext cx="569913" cy="4286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201747" name="AutoShape 327"/>
          <p:cNvSpPr>
            <a:spLocks noChangeArrowheads="1"/>
          </p:cNvSpPr>
          <p:nvPr/>
        </p:nvSpPr>
        <p:spPr bwMode="auto">
          <a:xfrm>
            <a:off x="6665913" y="2628900"/>
            <a:ext cx="569912" cy="4286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201748" name="Rectangle 3"/>
          <p:cNvSpPr>
            <a:spLocks noChangeArrowheads="1"/>
          </p:cNvSpPr>
          <p:nvPr/>
        </p:nvSpPr>
        <p:spPr bwMode="auto">
          <a:xfrm>
            <a:off x="744538" y="3751263"/>
            <a:ext cx="8013700" cy="254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75000"/>
              </a:lnSpc>
            </a:pPr>
            <a:r>
              <a:rPr lang="en-US" altLang="en-US"/>
              <a:t>transfer file to/from remote host</a:t>
            </a:r>
          </a:p>
          <a:p>
            <a:pPr>
              <a:lnSpc>
                <a:spcPct val="75000"/>
              </a:lnSpc>
            </a:pPr>
            <a:r>
              <a:rPr lang="en-US" altLang="en-US"/>
              <a:t>client/server model</a:t>
            </a:r>
          </a:p>
          <a:p>
            <a:pPr lvl="1">
              <a:lnSpc>
                <a:spcPct val="90000"/>
              </a:lnSpc>
            </a:pPr>
            <a:r>
              <a:rPr lang="en-US" altLang="en-US" i="1">
                <a:solidFill>
                  <a:srgbClr val="CC0000"/>
                </a:solidFill>
              </a:rPr>
              <a:t>client:</a:t>
            </a:r>
            <a:r>
              <a:rPr lang="en-US" altLang="en-US"/>
              <a:t> side that initiates transfer (either to/from remote)</a:t>
            </a:r>
          </a:p>
          <a:p>
            <a:pPr lvl="1">
              <a:lnSpc>
                <a:spcPct val="90000"/>
              </a:lnSpc>
            </a:pPr>
            <a:r>
              <a:rPr lang="en-US" altLang="en-US" i="1">
                <a:solidFill>
                  <a:srgbClr val="CC0000"/>
                </a:solidFill>
              </a:rPr>
              <a:t>server:</a:t>
            </a:r>
            <a:r>
              <a:rPr lang="en-US" altLang="en-US"/>
              <a:t> remote host</a:t>
            </a:r>
          </a:p>
          <a:p>
            <a:pPr>
              <a:lnSpc>
                <a:spcPct val="75000"/>
              </a:lnSpc>
            </a:pPr>
            <a:r>
              <a:rPr lang="en-US" altLang="en-US"/>
              <a:t>ftp: RFC 959</a:t>
            </a:r>
          </a:p>
          <a:p>
            <a:pPr>
              <a:lnSpc>
                <a:spcPct val="75000"/>
              </a:lnSpc>
            </a:pPr>
            <a:r>
              <a:rPr lang="en-US" altLang="en-US"/>
              <a:t>ftp server: port 21</a:t>
            </a:r>
          </a:p>
        </p:txBody>
      </p:sp>
      <p:sp>
        <p:nvSpPr>
          <p:cNvPr id="201749" name="Line 49"/>
          <p:cNvSpPr>
            <a:spLocks noChangeShapeType="1"/>
          </p:cNvSpPr>
          <p:nvPr/>
        </p:nvSpPr>
        <p:spPr bwMode="auto">
          <a:xfrm>
            <a:off x="4365625" y="1714500"/>
            <a:ext cx="218757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1750" name="Group 51"/>
          <p:cNvGrpSpPr>
            <a:grpSpLocks/>
          </p:cNvGrpSpPr>
          <p:nvPr/>
        </p:nvGrpSpPr>
        <p:grpSpPr bwMode="auto">
          <a:xfrm>
            <a:off x="6008688" y="2327275"/>
            <a:ext cx="476250" cy="749300"/>
            <a:chOff x="4140" y="429"/>
            <a:chExt cx="1425" cy="2396"/>
          </a:xfrm>
        </p:grpSpPr>
        <p:sp>
          <p:nvSpPr>
            <p:cNvPr id="201754" name="Freeform 5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Rectangle 53"/>
            <p:cNvSpPr>
              <a:spLocks noChangeArrowheads="1"/>
            </p:cNvSpPr>
            <p:nvPr/>
          </p:nvSpPr>
          <p:spPr bwMode="auto">
            <a:xfrm>
              <a:off x="4207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56" name="Freeform 5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7" name="Freeform 5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8" name="Rectangle 56"/>
            <p:cNvSpPr>
              <a:spLocks noChangeArrowheads="1"/>
            </p:cNvSpPr>
            <p:nvPr/>
          </p:nvSpPr>
          <p:spPr bwMode="auto">
            <a:xfrm>
              <a:off x="4211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01759" name="Group 5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784" name="AutoShape 5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4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1785" name="AutoShape 5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1760" name="Rectangle 60"/>
            <p:cNvSpPr>
              <a:spLocks noChangeArrowheads="1"/>
            </p:cNvSpPr>
            <p:nvPr/>
          </p:nvSpPr>
          <p:spPr bwMode="auto">
            <a:xfrm>
              <a:off x="4226" y="1018"/>
              <a:ext cx="594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01761" name="Group 6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782" name="AutoShape 6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1783" name="AutoShape 63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88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1762" name="Rectangle 64"/>
            <p:cNvSpPr>
              <a:spLocks noChangeArrowheads="1"/>
            </p:cNvSpPr>
            <p:nvPr/>
          </p:nvSpPr>
          <p:spPr bwMode="auto">
            <a:xfrm>
              <a:off x="4216" y="1358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63" name="Rectangle 65"/>
            <p:cNvSpPr>
              <a:spLocks noChangeArrowheads="1"/>
            </p:cNvSpPr>
            <p:nvPr/>
          </p:nvSpPr>
          <p:spPr bwMode="auto">
            <a:xfrm>
              <a:off x="4230" y="1657"/>
              <a:ext cx="594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01764" name="Group 6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780" name="AutoShape 6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8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1781" name="AutoShape 68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1765" name="Freeform 6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6" name="Group 7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778" name="AutoShape 71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1779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1767" name="Rectangle 73"/>
            <p:cNvSpPr>
              <a:spLocks noChangeArrowheads="1"/>
            </p:cNvSpPr>
            <p:nvPr/>
          </p:nvSpPr>
          <p:spPr bwMode="auto">
            <a:xfrm>
              <a:off x="5252" y="429"/>
              <a:ext cx="67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68" name="Freeform 7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9" name="Freeform 7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70" name="Oval 76"/>
            <p:cNvSpPr>
              <a:spLocks noChangeArrowheads="1"/>
            </p:cNvSpPr>
            <p:nvPr/>
          </p:nvSpPr>
          <p:spPr bwMode="auto">
            <a:xfrm>
              <a:off x="5518" y="2612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71" name="Freeform 7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72" name="AutoShape 78"/>
            <p:cNvSpPr>
              <a:spLocks noChangeArrowheads="1"/>
            </p:cNvSpPr>
            <p:nvPr/>
          </p:nvSpPr>
          <p:spPr bwMode="auto">
            <a:xfrm>
              <a:off x="4140" y="2678"/>
              <a:ext cx="1197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73" name="AutoShape 79"/>
            <p:cNvSpPr>
              <a:spLocks noChangeArrowheads="1"/>
            </p:cNvSpPr>
            <p:nvPr/>
          </p:nvSpPr>
          <p:spPr bwMode="auto">
            <a:xfrm>
              <a:off x="4207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74" name="Oval 80"/>
            <p:cNvSpPr>
              <a:spLocks noChangeArrowheads="1"/>
            </p:cNvSpPr>
            <p:nvPr/>
          </p:nvSpPr>
          <p:spPr bwMode="auto">
            <a:xfrm>
              <a:off x="4306" y="2383"/>
              <a:ext cx="162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75" name="Oval 81"/>
            <p:cNvSpPr>
              <a:spLocks noChangeArrowheads="1"/>
            </p:cNvSpPr>
            <p:nvPr/>
          </p:nvSpPr>
          <p:spPr bwMode="auto">
            <a:xfrm>
              <a:off x="4487" y="2383"/>
              <a:ext cx="162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1776" name="Oval 82"/>
            <p:cNvSpPr>
              <a:spLocks noChangeArrowheads="1"/>
            </p:cNvSpPr>
            <p:nvPr/>
          </p:nvSpPr>
          <p:spPr bwMode="auto">
            <a:xfrm>
              <a:off x="4663" y="2383"/>
              <a:ext cx="157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1777" name="Rectangle 83"/>
            <p:cNvSpPr>
              <a:spLocks noChangeArrowheads="1"/>
            </p:cNvSpPr>
            <p:nvPr/>
          </p:nvSpPr>
          <p:spPr bwMode="auto">
            <a:xfrm>
              <a:off x="5062" y="1835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01751" name="Group 84"/>
          <p:cNvGrpSpPr>
            <a:grpSpLocks/>
          </p:cNvGrpSpPr>
          <p:nvPr/>
        </p:nvGrpSpPr>
        <p:grpSpPr bwMode="auto">
          <a:xfrm>
            <a:off x="2220913" y="2352675"/>
            <a:ext cx="830262" cy="849313"/>
            <a:chOff x="-44" y="1473"/>
            <a:chExt cx="981" cy="1105"/>
          </a:xfrm>
        </p:grpSpPr>
        <p:pic>
          <p:nvPicPr>
            <p:cNvPr id="201752" name="Picture 8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53" name="Freeform 8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037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9AD699B-5F7E-6E42-9292-1999535330E8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03779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163513"/>
            <a:ext cx="7772400" cy="925512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FTP: separate control, data connections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037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504950"/>
            <a:ext cx="4318000" cy="4964113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FTP client contacts FTP server at port 21, using TCP 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client authorized over control connection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client browses remote directory, sends commands over control connection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when server receives file transfer command, </a:t>
            </a:r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opens </a:t>
            </a:r>
            <a:r>
              <a:rPr lang="en-US" altLang="en-US" sz="2400" i="1">
                <a:latin typeface="Gill Sans MT" charset="0"/>
                <a:ea typeface="ＭＳ Ｐゴシック" charset="-128"/>
              </a:rPr>
              <a:t>2</a:t>
            </a:r>
            <a:r>
              <a:rPr lang="en-US" altLang="en-US" sz="2400" i="1" baseline="30000">
                <a:latin typeface="Gill Sans MT" charset="0"/>
                <a:ea typeface="ＭＳ Ｐゴシック" charset="-128"/>
              </a:rPr>
              <a:t>nd</a:t>
            </a:r>
            <a:r>
              <a:rPr lang="en-US" altLang="en-US" sz="2400" i="1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TCP data connection (for file) </a:t>
            </a:r>
            <a:r>
              <a:rPr lang="en-US" altLang="en-US" sz="2400" i="1">
                <a:latin typeface="Gill Sans MT" charset="0"/>
                <a:ea typeface="ＭＳ Ｐゴシック" charset="-128"/>
              </a:rPr>
              <a:t>to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client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after transferring one file, server closes data connection</a:t>
            </a:r>
          </a:p>
        </p:txBody>
      </p:sp>
      <p:sp>
        <p:nvSpPr>
          <p:cNvPr id="203781" name="Text Box 15"/>
          <p:cNvSpPr txBox="1">
            <a:spLocks noChangeArrowheads="1"/>
          </p:cNvSpPr>
          <p:nvPr/>
        </p:nvSpPr>
        <p:spPr bwMode="auto">
          <a:xfrm>
            <a:off x="4838700" y="2533650"/>
            <a:ext cx="7175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FTP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client</a:t>
            </a:r>
          </a:p>
        </p:txBody>
      </p:sp>
      <p:sp>
        <p:nvSpPr>
          <p:cNvPr id="203782" name="Text Box 16"/>
          <p:cNvSpPr txBox="1">
            <a:spLocks noChangeArrowheads="1"/>
          </p:cNvSpPr>
          <p:nvPr/>
        </p:nvSpPr>
        <p:spPr bwMode="auto">
          <a:xfrm>
            <a:off x="7856538" y="2543175"/>
            <a:ext cx="8191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FTP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server</a:t>
            </a:r>
          </a:p>
        </p:txBody>
      </p:sp>
      <p:sp>
        <p:nvSpPr>
          <p:cNvPr id="203783" name="Line 17"/>
          <p:cNvSpPr>
            <a:spLocks noChangeShapeType="1"/>
          </p:cNvSpPr>
          <p:nvPr/>
        </p:nvSpPr>
        <p:spPr bwMode="auto">
          <a:xfrm>
            <a:off x="5508625" y="2011363"/>
            <a:ext cx="2562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4" name="Line 18"/>
          <p:cNvSpPr>
            <a:spLocks noChangeShapeType="1"/>
          </p:cNvSpPr>
          <p:nvPr/>
        </p:nvSpPr>
        <p:spPr bwMode="auto">
          <a:xfrm flipV="1">
            <a:off x="5527675" y="2325688"/>
            <a:ext cx="2562225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785" name="Text Box 19"/>
          <p:cNvSpPr txBox="1">
            <a:spLocks noChangeArrowheads="1"/>
          </p:cNvSpPr>
          <p:nvPr/>
        </p:nvSpPr>
        <p:spPr bwMode="auto">
          <a:xfrm>
            <a:off x="5580063" y="1473200"/>
            <a:ext cx="2409825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charset="0"/>
              </a:rPr>
              <a:t>TCP control connection,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charset="0"/>
              </a:rPr>
              <a:t>server port 21</a:t>
            </a:r>
            <a:endParaRPr lang="en-US" altLang="en-US" sz="2400" i="1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3786" name="Text Box 20"/>
          <p:cNvSpPr txBox="1">
            <a:spLocks noChangeArrowheads="1"/>
          </p:cNvSpPr>
          <p:nvPr/>
        </p:nvSpPr>
        <p:spPr bwMode="auto">
          <a:xfrm>
            <a:off x="5554663" y="2400300"/>
            <a:ext cx="2409825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charset="0"/>
              </a:rPr>
              <a:t>TCP data connection,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charset="0"/>
              </a:rPr>
              <a:t>server port 20</a:t>
            </a:r>
            <a:endParaRPr lang="en-US" altLang="en-US" sz="2400" i="1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14037" name="Rectangle 21"/>
          <p:cNvSpPr>
            <a:spLocks noChangeArrowheads="1"/>
          </p:cNvSpPr>
          <p:nvPr/>
        </p:nvSpPr>
        <p:spPr bwMode="auto">
          <a:xfrm>
            <a:off x="4703763" y="3425825"/>
            <a:ext cx="4067175" cy="293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SzPct val="75000"/>
            </a:pPr>
            <a:r>
              <a:rPr lang="en-US" altLang="en-US" sz="2400"/>
              <a:t>server opens another TCP data connection to transfer another file</a:t>
            </a:r>
          </a:p>
          <a:p>
            <a:pPr>
              <a:buSzPct val="75000"/>
            </a:pPr>
            <a:r>
              <a:rPr lang="en-US" altLang="en-US" sz="2400"/>
              <a:t>control connection: </a:t>
            </a:r>
            <a:r>
              <a:rPr lang="ja-JP" altLang="en-US" sz="2400" i="1">
                <a:solidFill>
                  <a:srgbClr val="CC0000"/>
                </a:solidFill>
              </a:rPr>
              <a:t>“</a:t>
            </a:r>
            <a:r>
              <a:rPr lang="en-US" altLang="ja-JP" sz="2400" i="1">
                <a:solidFill>
                  <a:srgbClr val="CC0000"/>
                </a:solidFill>
              </a:rPr>
              <a:t>out of band</a:t>
            </a:r>
            <a:r>
              <a:rPr lang="ja-JP" altLang="en-US" sz="2400" i="1">
                <a:solidFill>
                  <a:srgbClr val="CC0000"/>
                </a:solidFill>
              </a:rPr>
              <a:t>”</a:t>
            </a:r>
            <a:endParaRPr lang="en-US" altLang="ja-JP" sz="2400" i="1">
              <a:solidFill>
                <a:srgbClr val="CC0000"/>
              </a:solidFill>
            </a:endParaRPr>
          </a:p>
          <a:p>
            <a:pPr>
              <a:buSzPct val="75000"/>
            </a:pPr>
            <a:r>
              <a:rPr lang="en-US" altLang="en-US" sz="2400"/>
              <a:t>FTP server maintains </a:t>
            </a:r>
            <a:r>
              <a:rPr lang="ja-JP" altLang="en-US" sz="2400"/>
              <a:t>“</a:t>
            </a:r>
            <a:r>
              <a:rPr lang="en-US" altLang="ja-JP" sz="2400"/>
              <a:t>state</a:t>
            </a:r>
            <a:r>
              <a:rPr lang="ja-JP" altLang="en-US" sz="2400"/>
              <a:t>”</a:t>
            </a:r>
            <a:r>
              <a:rPr lang="en-US" altLang="ja-JP" sz="2400"/>
              <a:t>: current directory, earlier authentication</a:t>
            </a:r>
            <a:endParaRPr lang="en-US" altLang="ja-JP" sz="2400">
              <a:solidFill>
                <a:srgbClr val="FF0000"/>
              </a:solidFill>
            </a:endParaRPr>
          </a:p>
          <a:p>
            <a:pPr>
              <a:lnSpc>
                <a:spcPct val="100000"/>
              </a:lnSpc>
              <a:buSzPct val="75000"/>
            </a:pPr>
            <a:endParaRPr lang="en-US" altLang="en-US" sz="2400">
              <a:solidFill>
                <a:srgbClr val="FF0000"/>
              </a:solidFill>
            </a:endParaRPr>
          </a:p>
        </p:txBody>
      </p:sp>
      <p:pic>
        <p:nvPicPr>
          <p:cNvPr id="203788" name="Picture 2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713" y="86836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9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790" name="Group 32"/>
          <p:cNvGrpSpPr>
            <a:grpSpLocks/>
          </p:cNvGrpSpPr>
          <p:nvPr/>
        </p:nvGrpSpPr>
        <p:grpSpPr bwMode="auto">
          <a:xfrm>
            <a:off x="8129588" y="1674813"/>
            <a:ext cx="444500" cy="728662"/>
            <a:chOff x="4140" y="429"/>
            <a:chExt cx="1425" cy="2396"/>
          </a:xfrm>
        </p:grpSpPr>
        <p:sp>
          <p:nvSpPr>
            <p:cNvPr id="203794" name="Freeform 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5" name="Rectangle 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796" name="Freeform 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7" name="Freeform 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8" name="Rectangle 37"/>
            <p:cNvSpPr>
              <a:spLocks noChangeArrowheads="1"/>
            </p:cNvSpPr>
            <p:nvPr/>
          </p:nvSpPr>
          <p:spPr bwMode="auto">
            <a:xfrm>
              <a:off x="4211" y="695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03799" name="Group 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3824" name="AutoShape 39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3825" name="AutoShape 40"/>
              <p:cNvSpPr>
                <a:spLocks noChangeArrowheads="1"/>
              </p:cNvSpPr>
              <p:nvPr/>
            </p:nvSpPr>
            <p:spPr bwMode="auto">
              <a:xfrm>
                <a:off x="635" y="2584"/>
                <a:ext cx="686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3800" name="Rectangle 41"/>
            <p:cNvSpPr>
              <a:spLocks noChangeArrowheads="1"/>
            </p:cNvSpPr>
            <p:nvPr/>
          </p:nvSpPr>
          <p:spPr bwMode="auto">
            <a:xfrm>
              <a:off x="4227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03801" name="Group 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822" name="AutoShape 43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3823" name="AutoShape 44"/>
              <p:cNvSpPr>
                <a:spLocks noChangeArrowheads="1"/>
              </p:cNvSpPr>
              <p:nvPr/>
            </p:nvSpPr>
            <p:spPr bwMode="auto">
              <a:xfrm>
                <a:off x="631" y="2583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3802" name="Rectangle 45"/>
            <p:cNvSpPr>
              <a:spLocks noChangeArrowheads="1"/>
            </p:cNvSpPr>
            <p:nvPr/>
          </p:nvSpPr>
          <p:spPr bwMode="auto">
            <a:xfrm>
              <a:off x="4216" y="1358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03" name="Rectangle 46"/>
            <p:cNvSpPr>
              <a:spLocks noChangeArrowheads="1"/>
            </p:cNvSpPr>
            <p:nvPr/>
          </p:nvSpPr>
          <p:spPr bwMode="auto">
            <a:xfrm>
              <a:off x="4227" y="1656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03804" name="Group 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3820" name="AutoShape 48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3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3821" name="AutoShape 4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3805" name="Freeform 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06" name="Group 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3818" name="AutoShape 5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03819" name="AutoShape 53"/>
              <p:cNvSpPr>
                <a:spLocks noChangeArrowheads="1"/>
              </p:cNvSpPr>
              <p:nvPr/>
            </p:nvSpPr>
            <p:spPr bwMode="auto">
              <a:xfrm>
                <a:off x="635" y="2584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3807" name="Rectangle 54"/>
            <p:cNvSpPr>
              <a:spLocks noChangeArrowheads="1"/>
            </p:cNvSpPr>
            <p:nvPr/>
          </p:nvSpPr>
          <p:spPr bwMode="auto">
            <a:xfrm>
              <a:off x="5249" y="429"/>
              <a:ext cx="66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08" name="Freeform 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9" name="Freeform 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0" name="Oval 57"/>
            <p:cNvSpPr>
              <a:spLocks noChangeArrowheads="1"/>
            </p:cNvSpPr>
            <p:nvPr/>
          </p:nvSpPr>
          <p:spPr bwMode="auto">
            <a:xfrm>
              <a:off x="5519" y="2611"/>
              <a:ext cx="46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11" name="Freeform 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2" name="AutoShape 59"/>
            <p:cNvSpPr>
              <a:spLocks noChangeArrowheads="1"/>
            </p:cNvSpPr>
            <p:nvPr/>
          </p:nvSpPr>
          <p:spPr bwMode="auto">
            <a:xfrm>
              <a:off x="4140" y="2679"/>
              <a:ext cx="1201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13" name="AutoShape 60"/>
            <p:cNvSpPr>
              <a:spLocks noChangeArrowheads="1"/>
            </p:cNvSpPr>
            <p:nvPr/>
          </p:nvSpPr>
          <p:spPr bwMode="auto">
            <a:xfrm>
              <a:off x="4206" y="2710"/>
              <a:ext cx="1069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14" name="Oval 61"/>
            <p:cNvSpPr>
              <a:spLocks noChangeArrowheads="1"/>
            </p:cNvSpPr>
            <p:nvPr/>
          </p:nvSpPr>
          <p:spPr bwMode="auto">
            <a:xfrm>
              <a:off x="4308" y="2381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15" name="Oval 62"/>
            <p:cNvSpPr>
              <a:spLocks noChangeArrowheads="1"/>
            </p:cNvSpPr>
            <p:nvPr/>
          </p:nvSpPr>
          <p:spPr bwMode="auto">
            <a:xfrm>
              <a:off x="4486" y="2387"/>
              <a:ext cx="158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3816" name="Oval 63"/>
            <p:cNvSpPr>
              <a:spLocks noChangeArrowheads="1"/>
            </p:cNvSpPr>
            <p:nvPr/>
          </p:nvSpPr>
          <p:spPr bwMode="auto">
            <a:xfrm>
              <a:off x="4664" y="2381"/>
              <a:ext cx="158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03817" name="Rectangle 64"/>
            <p:cNvSpPr>
              <a:spLocks noChangeArrowheads="1"/>
            </p:cNvSpPr>
            <p:nvPr/>
          </p:nvSpPr>
          <p:spPr bwMode="auto">
            <a:xfrm>
              <a:off x="5061" y="1833"/>
              <a:ext cx="87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03791" name="Group 65"/>
          <p:cNvGrpSpPr>
            <a:grpSpLocks/>
          </p:cNvGrpSpPr>
          <p:nvPr/>
        </p:nvGrpSpPr>
        <p:grpSpPr bwMode="auto">
          <a:xfrm>
            <a:off x="4656138" y="1665288"/>
            <a:ext cx="873125" cy="893762"/>
            <a:chOff x="-44" y="1473"/>
            <a:chExt cx="981" cy="1105"/>
          </a:xfrm>
        </p:grpSpPr>
        <p:pic>
          <p:nvPicPr>
            <p:cNvPr id="203792" name="Picture 6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793" name="Freeform 6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37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058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2F26CE4E-2A87-D34F-A852-13C2F902ED25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0582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9217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8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71463"/>
            <a:ext cx="7772400" cy="817562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FTP commands, responses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0582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3350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sample commands:</a:t>
            </a:r>
            <a:endParaRPr lang="en-US" altLang="en-US" sz="2400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sent as ASCII text over control channel</a:t>
            </a:r>
            <a:endParaRPr lang="en-US" altLang="en-US">
              <a:latin typeface="Gill Sans MT" charset="0"/>
              <a:ea typeface="ＭＳ Ｐゴシック" charset="-128"/>
            </a:endParaRP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USER </a:t>
            </a:r>
            <a:r>
              <a:rPr lang="en-US" altLang="en-US" sz="2400" b="1" i="1">
                <a:latin typeface="Courier New" charset="0"/>
                <a:ea typeface="ＭＳ Ｐゴシック" charset="-128"/>
              </a:rPr>
              <a:t>username</a:t>
            </a:r>
            <a:endParaRPr lang="en-US" altLang="en-US" i="1">
              <a:latin typeface="Gill Sans MT" charset="0"/>
              <a:ea typeface="ＭＳ Ｐゴシック" charset="-128"/>
            </a:endParaRP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PASS </a:t>
            </a:r>
            <a:r>
              <a:rPr lang="en-US" altLang="en-US" sz="2400" b="1" i="1">
                <a:latin typeface="Courier New" charset="0"/>
                <a:ea typeface="ＭＳ Ｐゴシック" charset="-128"/>
              </a:rPr>
              <a:t>password</a:t>
            </a:r>
            <a:endParaRPr lang="en-US" altLang="en-US" i="1">
              <a:latin typeface="Gill Sans MT" charset="0"/>
              <a:ea typeface="ＭＳ Ｐゴシック" charset="-128"/>
            </a:endParaRP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LIST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return list of file in current directory</a:t>
            </a:r>
            <a:endParaRPr lang="en-US" altLang="en-US">
              <a:latin typeface="Gill Sans MT" charset="0"/>
              <a:ea typeface="ＭＳ Ｐゴシック" charset="-128"/>
            </a:endParaRP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RETR filename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retrieves (gets) file</a:t>
            </a:r>
            <a:endParaRPr lang="en-US" altLang="en-US">
              <a:latin typeface="Gill Sans MT" charset="0"/>
              <a:ea typeface="ＭＳ Ｐゴシック" charset="-128"/>
            </a:endParaRP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STOR filename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stores (puts) file onto remote host</a:t>
            </a:r>
          </a:p>
        </p:txBody>
      </p:sp>
      <p:sp>
        <p:nvSpPr>
          <p:cNvPr id="20583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1400" y="133350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sample return codes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status code and phrase (as in HTTP)</a:t>
            </a:r>
            <a:endParaRPr lang="en-US" altLang="en-US">
              <a:latin typeface="Gill Sans MT" charset="0"/>
              <a:ea typeface="ＭＳ Ｐゴシック" charset="-128"/>
            </a:endParaRP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331 Username OK, password required</a:t>
            </a: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125 data connection already open; transfer starting</a:t>
            </a: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425 Can</a:t>
            </a:r>
            <a:r>
              <a:rPr lang="ja-JP" altLang="en-US" sz="2400" b="1">
                <a:latin typeface="Courier New" charset="0"/>
                <a:ea typeface="ＭＳ Ｐゴシック" charset="-128"/>
              </a:rPr>
              <a:t>’</a:t>
            </a:r>
            <a:r>
              <a:rPr lang="en-US" altLang="ja-JP" sz="2400" b="1">
                <a:latin typeface="Courier New" charset="0"/>
                <a:ea typeface="ＭＳ Ｐゴシック" charset="-128"/>
              </a:rPr>
              <a:t>t open data connection</a:t>
            </a:r>
          </a:p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452 Error writing file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078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17B178AF-CEE2-8649-BA56-B4BDC4F1457E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0787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Outline</a:t>
            </a:r>
          </a:p>
        </p:txBody>
      </p:sp>
      <p:sp>
        <p:nvSpPr>
          <p:cNvPr id="20787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2.1 principles of network applications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architectures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requirements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2.2 Web and HTTP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2.3 FTP 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2.4 electronic mail</a:t>
            </a:r>
          </a:p>
          <a:p>
            <a:pPr marL="912813" lvl="1"/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SMTP, POP3, IMAP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2.5 DNS</a:t>
            </a:r>
          </a:p>
          <a:p>
            <a:pPr marL="457200" indent="-457200"/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20787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2.6 P2P applications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  <p:pic>
        <p:nvPicPr>
          <p:cNvPr id="207878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What</a:t>
            </a:r>
            <a:r>
              <a:rPr lang="ja-JP" altLang="en-US" sz="3600">
                <a:ea typeface="ＭＳ Ｐゴシック" charset="-128"/>
              </a:rPr>
              <a:t>’</a:t>
            </a:r>
            <a:r>
              <a:rPr lang="en-US" altLang="ja-JP" sz="3600">
                <a:ea typeface="ＭＳ Ｐゴシック" charset="-128"/>
              </a:rPr>
              <a:t>s the Internet: a service view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4650" y="1655763"/>
            <a:ext cx="4435475" cy="4105275"/>
          </a:xfrm>
        </p:spPr>
        <p:txBody>
          <a:bodyPr/>
          <a:lstStyle/>
          <a:p>
            <a:pPr eaLnBrk="1" hangingPunct="1"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Infrastructure that provides services to applications:</a:t>
            </a:r>
            <a:endParaRPr lang="en-US" altLang="en-US" sz="2400">
              <a:ea typeface="ＭＳ Ｐゴシック" charset="-128"/>
            </a:endParaRPr>
          </a:p>
          <a:p>
            <a:pPr lvl="1" eaLnBrk="1" hangingPunct="1"/>
            <a:r>
              <a:rPr lang="en-US" altLang="en-US"/>
              <a:t>Web, VoIP, email, games, e-commerce, social nets, …</a:t>
            </a:r>
          </a:p>
          <a:p>
            <a:pPr eaLnBrk="1" hangingPunct="1">
              <a:buSzPct val="75000"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provides programming interface to apps</a:t>
            </a:r>
          </a:p>
          <a:p>
            <a:pPr lvl="1" eaLnBrk="1" hangingPunct="1"/>
            <a:r>
              <a:rPr lang="en-US" altLang="en-US"/>
              <a:t>hooks that allow sending and receiving  app programs to </a:t>
            </a:r>
            <a:r>
              <a:rPr lang="ja-JP" altLang="en-US">
                <a:ea typeface="ＭＳ Ｐゴシック" charset="-128"/>
              </a:rPr>
              <a:t>“</a:t>
            </a:r>
            <a:r>
              <a:rPr lang="en-US" altLang="ja-JP">
                <a:ea typeface="ＭＳ Ｐゴシック" charset="-128"/>
              </a:rPr>
              <a:t>connect</a:t>
            </a:r>
            <a:r>
              <a:rPr lang="ja-JP" altLang="en-US">
                <a:ea typeface="ＭＳ Ｐゴシック" charset="-128"/>
              </a:rPr>
              <a:t>”</a:t>
            </a:r>
            <a:r>
              <a:rPr lang="en-US" altLang="ja-JP">
                <a:ea typeface="ＭＳ Ｐゴシック" charset="-128"/>
              </a:rPr>
              <a:t> to Internet</a:t>
            </a:r>
          </a:p>
          <a:p>
            <a:pPr lvl="1" eaLnBrk="1" hangingPunct="1"/>
            <a:r>
              <a:rPr lang="en-US" altLang="en-US"/>
              <a:t>provides service options, analogous to postal service</a:t>
            </a:r>
          </a:p>
        </p:txBody>
      </p:sp>
      <p:pic>
        <p:nvPicPr>
          <p:cNvPr id="74755" name="Picture 6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782638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725"/>
          <p:cNvGrpSpPr>
            <a:grpSpLocks/>
          </p:cNvGrpSpPr>
          <p:nvPr/>
        </p:nvGrpSpPr>
        <p:grpSpPr bwMode="auto">
          <a:xfrm>
            <a:off x="5167313" y="1395413"/>
            <a:ext cx="3551237" cy="4743450"/>
            <a:chOff x="5202238" y="1384300"/>
            <a:chExt cx="3551237" cy="4743450"/>
          </a:xfrm>
        </p:grpSpPr>
        <p:sp>
          <p:nvSpPr>
            <p:cNvPr id="74759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6 w 828"/>
                <a:gd name="T1" fmla="*/ 2147483646 h 425"/>
                <a:gd name="T2" fmla="*/ 2147483646 w 828"/>
                <a:gd name="T3" fmla="*/ 2147483646 h 425"/>
                <a:gd name="T4" fmla="*/ 2147483646 w 828"/>
                <a:gd name="T5" fmla="*/ 2147483646 h 425"/>
                <a:gd name="T6" fmla="*/ 2147483646 w 828"/>
                <a:gd name="T7" fmla="*/ 2147483646 h 425"/>
                <a:gd name="T8" fmla="*/ 2147483646 w 828"/>
                <a:gd name="T9" fmla="*/ 2147483646 h 425"/>
                <a:gd name="T10" fmla="*/ 2147483646 w 828"/>
                <a:gd name="T11" fmla="*/ 2147483646 h 425"/>
                <a:gd name="T12" fmla="*/ 2147483646 w 828"/>
                <a:gd name="T13" fmla="*/ 2147483646 h 425"/>
                <a:gd name="T14" fmla="*/ 2147483646 w 828"/>
                <a:gd name="T15" fmla="*/ 2147483646 h 425"/>
                <a:gd name="T16" fmla="*/ 2147483646 w 828"/>
                <a:gd name="T17" fmla="*/ 2147483646 h 425"/>
                <a:gd name="T18" fmla="*/ 2147483646 w 828"/>
                <a:gd name="T19" fmla="*/ 2147483646 h 425"/>
                <a:gd name="T20" fmla="*/ 2147483646 w 828"/>
                <a:gd name="T21" fmla="*/ 2147483646 h 425"/>
                <a:gd name="T22" fmla="*/ 2147483646 w 828"/>
                <a:gd name="T23" fmla="*/ 2147483646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8"/>
            </a:xfrm>
            <a:custGeom>
              <a:avLst/>
              <a:gdLst>
                <a:gd name="T0" fmla="*/ 2147483646 w 765"/>
                <a:gd name="T1" fmla="*/ 2147483646 h 459"/>
                <a:gd name="T2" fmla="*/ 2147483646 w 765"/>
                <a:gd name="T3" fmla="*/ 2147483646 h 459"/>
                <a:gd name="T4" fmla="*/ 2147483646 w 765"/>
                <a:gd name="T5" fmla="*/ 2147483646 h 459"/>
                <a:gd name="T6" fmla="*/ 2147483646 w 765"/>
                <a:gd name="T7" fmla="*/ 2147483646 h 459"/>
                <a:gd name="T8" fmla="*/ 2147483646 w 765"/>
                <a:gd name="T9" fmla="*/ 2147483646 h 459"/>
                <a:gd name="T10" fmla="*/ 2147483646 w 765"/>
                <a:gd name="T11" fmla="*/ 2147483646 h 459"/>
                <a:gd name="T12" fmla="*/ 2147483646 w 765"/>
                <a:gd name="T13" fmla="*/ 2147483646 h 459"/>
                <a:gd name="T14" fmla="*/ 2147483646 w 765"/>
                <a:gd name="T15" fmla="*/ 2147483646 h 459"/>
                <a:gd name="T16" fmla="*/ 2147483646 w 765"/>
                <a:gd name="T17" fmla="*/ 2147483646 h 459"/>
                <a:gd name="T18" fmla="*/ 2147483646 w 765"/>
                <a:gd name="T19" fmla="*/ 2147483646 h 459"/>
                <a:gd name="T20" fmla="*/ 2147483646 w 765"/>
                <a:gd name="T21" fmla="*/ 2147483646 h 459"/>
                <a:gd name="T22" fmla="*/ 2147483646 w 765"/>
                <a:gd name="T23" fmla="*/ 2147483646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" name="Freeform 417"/>
            <p:cNvSpPr>
              <a:spLocks/>
            </p:cNvSpPr>
            <p:nvPr/>
          </p:nvSpPr>
          <p:spPr bwMode="auto">
            <a:xfrm>
              <a:off x="5202238" y="1709738"/>
              <a:ext cx="1736725" cy="107156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762" name="Group 418"/>
            <p:cNvGrpSpPr>
              <a:grpSpLocks/>
            </p:cNvGrpSpPr>
            <p:nvPr/>
          </p:nvGrpSpPr>
          <p:grpSpPr bwMode="auto">
            <a:xfrm>
              <a:off x="5278438" y="2974975"/>
              <a:ext cx="1458912" cy="933450"/>
              <a:chOff x="2889" y="1631"/>
              <a:chExt cx="980" cy="743"/>
            </a:xfrm>
          </p:grpSpPr>
          <p:sp>
            <p:nvSpPr>
              <p:cNvPr id="75112" name="Rectangle 41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5113" name="AutoShape 42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charset="0"/>
                </a:endParaRPr>
              </a:p>
            </p:txBody>
          </p:sp>
        </p:grpSp>
        <p:sp>
          <p:nvSpPr>
            <p:cNvPr id="7476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6" name="Line 424"/>
            <p:cNvSpPr>
              <a:spLocks noChangeShapeType="1"/>
            </p:cNvSpPr>
            <p:nvPr/>
          </p:nvSpPr>
          <p:spPr bwMode="auto">
            <a:xfrm>
              <a:off x="6427788" y="3740150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Line 425"/>
            <p:cNvSpPr>
              <a:spLocks noChangeShapeType="1"/>
            </p:cNvSpPr>
            <p:nvPr/>
          </p:nvSpPr>
          <p:spPr bwMode="auto">
            <a:xfrm>
              <a:off x="6723063" y="2587625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Line 426"/>
            <p:cNvSpPr>
              <a:spLocks noChangeShapeType="1"/>
            </p:cNvSpPr>
            <p:nvPr/>
          </p:nvSpPr>
          <p:spPr bwMode="auto">
            <a:xfrm>
              <a:off x="6289675" y="2403475"/>
              <a:ext cx="152400" cy="952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Freeform 427"/>
            <p:cNvSpPr>
              <a:spLocks/>
            </p:cNvSpPr>
            <p:nvPr/>
          </p:nvSpPr>
          <p:spPr bwMode="auto">
            <a:xfrm>
              <a:off x="5497513" y="4378325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Line 428"/>
            <p:cNvSpPr>
              <a:spLocks noChangeShapeType="1"/>
            </p:cNvSpPr>
            <p:nvPr/>
          </p:nvSpPr>
          <p:spPr bwMode="auto">
            <a:xfrm rot="-5400000">
              <a:off x="7845425" y="5159375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71" name="Line 429"/>
            <p:cNvSpPr>
              <a:spLocks noChangeShapeType="1"/>
            </p:cNvSpPr>
            <p:nvPr/>
          </p:nvSpPr>
          <p:spPr bwMode="auto">
            <a:xfrm rot="5400000" flipV="1">
              <a:off x="7991475" y="5440362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72" name="Line 430"/>
            <p:cNvSpPr>
              <a:spLocks noChangeShapeType="1"/>
            </p:cNvSpPr>
            <p:nvPr/>
          </p:nvSpPr>
          <p:spPr bwMode="auto">
            <a:xfrm rot="-5400000">
              <a:off x="8177213" y="5116512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73" name="Line 431"/>
            <p:cNvSpPr>
              <a:spLocks noChangeShapeType="1"/>
            </p:cNvSpPr>
            <p:nvPr/>
          </p:nvSpPr>
          <p:spPr bwMode="auto">
            <a:xfrm>
              <a:off x="7358063" y="4697412"/>
              <a:ext cx="390525" cy="184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Line 432"/>
            <p:cNvSpPr>
              <a:spLocks noChangeShapeType="1"/>
            </p:cNvSpPr>
            <p:nvPr/>
          </p:nvSpPr>
          <p:spPr bwMode="auto">
            <a:xfrm flipV="1">
              <a:off x="6737350" y="4684712"/>
              <a:ext cx="322263" cy="198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Line 433"/>
            <p:cNvSpPr>
              <a:spLocks noChangeShapeType="1"/>
            </p:cNvSpPr>
            <p:nvPr/>
          </p:nvSpPr>
          <p:spPr bwMode="auto">
            <a:xfrm flipV="1">
              <a:off x="6780213" y="4976812"/>
              <a:ext cx="971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Line 435"/>
            <p:cNvSpPr>
              <a:spLocks noChangeShapeType="1"/>
            </p:cNvSpPr>
            <p:nvPr/>
          </p:nvSpPr>
          <p:spPr bwMode="auto">
            <a:xfrm>
              <a:off x="6100763" y="4773612"/>
              <a:ext cx="263525" cy="85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Line 436"/>
            <p:cNvSpPr>
              <a:spLocks noChangeShapeType="1"/>
            </p:cNvSpPr>
            <p:nvPr/>
          </p:nvSpPr>
          <p:spPr bwMode="auto">
            <a:xfrm flipV="1">
              <a:off x="5842000" y="4983162"/>
              <a:ext cx="41275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Line 439"/>
            <p:cNvSpPr>
              <a:spLocks noChangeShapeType="1"/>
            </p:cNvSpPr>
            <p:nvPr/>
          </p:nvSpPr>
          <p:spPr bwMode="auto">
            <a:xfrm flipH="1">
              <a:off x="6267450" y="5070475"/>
              <a:ext cx="142875" cy="1984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Line 440"/>
            <p:cNvSpPr>
              <a:spLocks noChangeShapeType="1"/>
            </p:cNvSpPr>
            <p:nvPr/>
          </p:nvSpPr>
          <p:spPr bwMode="auto">
            <a:xfrm flipH="1" flipV="1">
              <a:off x="6588125" y="5097462"/>
              <a:ext cx="74613" cy="173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0" name="Line 441"/>
            <p:cNvSpPr>
              <a:spLocks noChangeShapeType="1"/>
            </p:cNvSpPr>
            <p:nvPr/>
          </p:nvSpPr>
          <p:spPr bwMode="auto">
            <a:xfrm>
              <a:off x="6743700" y="5053012"/>
              <a:ext cx="503238" cy="269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1" name="Line 443"/>
            <p:cNvSpPr>
              <a:spLocks noChangeShapeType="1"/>
            </p:cNvSpPr>
            <p:nvPr/>
          </p:nvSpPr>
          <p:spPr bwMode="auto">
            <a:xfrm>
              <a:off x="6281738" y="3522662"/>
              <a:ext cx="0" cy="1317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2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Line 445"/>
            <p:cNvSpPr>
              <a:spLocks noChangeShapeType="1"/>
            </p:cNvSpPr>
            <p:nvPr/>
          </p:nvSpPr>
          <p:spPr bwMode="auto">
            <a:xfrm>
              <a:off x="7405688" y="2665412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Line 447"/>
            <p:cNvSpPr>
              <a:spLocks noChangeShapeType="1"/>
            </p:cNvSpPr>
            <p:nvPr/>
          </p:nvSpPr>
          <p:spPr bwMode="auto">
            <a:xfrm>
              <a:off x="7942263" y="2560637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6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7" name="Line 449"/>
            <p:cNvSpPr>
              <a:spLocks noChangeShapeType="1"/>
            </p:cNvSpPr>
            <p:nvPr/>
          </p:nvSpPr>
          <p:spPr bwMode="auto">
            <a:xfrm flipV="1">
              <a:off x="5891213" y="3733800"/>
              <a:ext cx="168275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Line 541"/>
            <p:cNvSpPr>
              <a:spLocks noChangeShapeType="1"/>
            </p:cNvSpPr>
            <p:nvPr/>
          </p:nvSpPr>
          <p:spPr bwMode="auto">
            <a:xfrm flipV="1">
              <a:off x="7272338" y="4075112"/>
              <a:ext cx="227012" cy="436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792" name="Group 590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7" cy="373063"/>
              <a:chOff x="2839" y="3501"/>
              <a:chExt cx="755" cy="803"/>
            </a:xfrm>
          </p:grpSpPr>
          <p:pic>
            <p:nvPicPr>
              <p:cNvPr id="75110" name="Picture 59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111" name="Freeform 59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4793" name="Group 593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75108" name="Picture 5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109" name="Freeform 59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4794" name="Group 596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75106" name="Picture 5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107" name="Freeform 59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4795" name="Group 599"/>
            <p:cNvGrpSpPr>
              <a:grpSpLocks/>
            </p:cNvGrpSpPr>
            <p:nvPr/>
          </p:nvGrpSpPr>
          <p:grpSpPr bwMode="auto">
            <a:xfrm>
              <a:off x="6550025" y="5238750"/>
              <a:ext cx="427037" cy="350838"/>
              <a:chOff x="2839" y="3501"/>
              <a:chExt cx="755" cy="803"/>
            </a:xfrm>
          </p:grpSpPr>
          <p:pic>
            <p:nvPicPr>
              <p:cNvPr id="75104" name="Picture 60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105" name="Freeform 60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74796" name="Picture 603" descr="car_icon_smal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2063" y="172085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4797" name="Group 652"/>
            <p:cNvGrpSpPr>
              <a:grpSpLocks/>
            </p:cNvGrpSpPr>
            <p:nvPr/>
          </p:nvGrpSpPr>
          <p:grpSpPr bwMode="auto">
            <a:xfrm>
              <a:off x="5613400" y="1546225"/>
              <a:ext cx="415925" cy="385763"/>
              <a:chOff x="2751" y="1851"/>
              <a:chExt cx="462" cy="478"/>
            </a:xfrm>
          </p:grpSpPr>
          <p:pic>
            <p:nvPicPr>
              <p:cNvPr id="75102" name="Picture 653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103" name="Picture 654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4798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3"/>
              <a:chOff x="4650" y="1129"/>
              <a:chExt cx="246" cy="95"/>
            </a:xfrm>
          </p:grpSpPr>
          <p:sp>
            <p:nvSpPr>
              <p:cNvPr id="7509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9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9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97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100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101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98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99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799" name="Group 666"/>
            <p:cNvGrpSpPr>
              <a:grpSpLocks/>
            </p:cNvGrpSpPr>
            <p:nvPr/>
          </p:nvGrpSpPr>
          <p:grpSpPr bwMode="auto">
            <a:xfrm>
              <a:off x="7762875" y="2757488"/>
              <a:ext cx="390525" cy="176213"/>
              <a:chOff x="4650" y="1129"/>
              <a:chExt cx="246" cy="95"/>
            </a:xfrm>
          </p:grpSpPr>
          <p:sp>
            <p:nvSpPr>
              <p:cNvPr id="7508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8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8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89" name="Group 670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92" name="Freeform 67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93" name="Freeform 67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90" name="Line 673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91" name="Line 674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0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3"/>
              <a:chOff x="4650" y="1129"/>
              <a:chExt cx="246" cy="95"/>
            </a:xfrm>
          </p:grpSpPr>
          <p:sp>
            <p:nvSpPr>
              <p:cNvPr id="7507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7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8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81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84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85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82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83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1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3"/>
              <a:chOff x="4650" y="1129"/>
              <a:chExt cx="246" cy="95"/>
            </a:xfrm>
          </p:grpSpPr>
          <p:sp>
            <p:nvSpPr>
              <p:cNvPr id="7507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7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7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73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76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77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74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75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4802" name="Line 693"/>
            <p:cNvSpPr>
              <a:spLocks noChangeShapeType="1"/>
            </p:cNvSpPr>
            <p:nvPr/>
          </p:nvSpPr>
          <p:spPr bwMode="auto">
            <a:xfrm>
              <a:off x="8345488" y="2855912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803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7506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6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6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65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68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69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66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67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4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7505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5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5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57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60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61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58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59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5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7504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4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4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49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52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53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50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51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6" name="Group 730"/>
            <p:cNvGrpSpPr>
              <a:grpSpLocks/>
            </p:cNvGrpSpPr>
            <p:nvPr/>
          </p:nvGrpSpPr>
          <p:grpSpPr bwMode="auto">
            <a:xfrm>
              <a:off x="6962775" y="4505325"/>
              <a:ext cx="619125" cy="242888"/>
              <a:chOff x="4650" y="1129"/>
              <a:chExt cx="246" cy="95"/>
            </a:xfrm>
          </p:grpSpPr>
          <p:sp>
            <p:nvSpPr>
              <p:cNvPr id="7503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3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4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41" name="Group 734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44" name="Freeform 7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45" name="Freeform 7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42" name="Line 737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43" name="Line 738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7" name="Group 739"/>
            <p:cNvGrpSpPr>
              <a:grpSpLocks/>
            </p:cNvGrpSpPr>
            <p:nvPr/>
          </p:nvGrpSpPr>
          <p:grpSpPr bwMode="auto">
            <a:xfrm>
              <a:off x="7596188" y="4803775"/>
              <a:ext cx="619125" cy="242888"/>
              <a:chOff x="4650" y="1129"/>
              <a:chExt cx="246" cy="95"/>
            </a:xfrm>
          </p:grpSpPr>
          <p:sp>
            <p:nvSpPr>
              <p:cNvPr id="750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33" name="Group 743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36" name="Freeform 7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37" name="Freeform 7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34" name="Line 746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35" name="Line 747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8" name="Group 748"/>
            <p:cNvGrpSpPr>
              <a:grpSpLocks/>
            </p:cNvGrpSpPr>
            <p:nvPr/>
          </p:nvGrpSpPr>
          <p:grpSpPr bwMode="auto">
            <a:xfrm>
              <a:off x="6246813" y="4848225"/>
              <a:ext cx="619125" cy="242888"/>
              <a:chOff x="4650" y="1129"/>
              <a:chExt cx="246" cy="95"/>
            </a:xfrm>
          </p:grpSpPr>
          <p:sp>
            <p:nvSpPr>
              <p:cNvPr id="750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25" name="Group 752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28" name="Freeform 75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9" name="Freeform 75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26" name="Line 755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27" name="Line 756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09" name="Group 757"/>
            <p:cNvGrpSpPr>
              <a:grpSpLocks/>
            </p:cNvGrpSpPr>
            <p:nvPr/>
          </p:nvGrpSpPr>
          <p:grpSpPr bwMode="auto">
            <a:xfrm>
              <a:off x="6053138" y="3640138"/>
              <a:ext cx="390525" cy="169863"/>
              <a:chOff x="4650" y="1129"/>
              <a:chExt cx="246" cy="95"/>
            </a:xfrm>
          </p:grpSpPr>
          <p:sp>
            <p:nvSpPr>
              <p:cNvPr id="750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17" name="Group 76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20" name="Freeform 76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1" name="Freeform 76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18" name="Line 76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19" name="Line 76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10" name="Group 767"/>
            <p:cNvGrpSpPr>
              <a:grpSpLocks/>
            </p:cNvGrpSpPr>
            <p:nvPr/>
          </p:nvGrpSpPr>
          <p:grpSpPr bwMode="auto">
            <a:xfrm>
              <a:off x="6353175" y="2487613"/>
              <a:ext cx="390525" cy="169863"/>
              <a:chOff x="4650" y="1129"/>
              <a:chExt cx="246" cy="95"/>
            </a:xfrm>
          </p:grpSpPr>
          <p:sp>
            <p:nvSpPr>
              <p:cNvPr id="750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sp>
            <p:nvSpPr>
              <p:cNvPr id="750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Times New Roman" charset="0"/>
                </a:endParaRPr>
              </a:p>
            </p:txBody>
          </p:sp>
          <p:grpSp>
            <p:nvGrpSpPr>
              <p:cNvPr id="75009" name="Group 77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75012" name="Freeform 77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13" name="Freeform 77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010" name="Line 77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11" name="Line 77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11" name="Group 776"/>
            <p:cNvGrpSpPr>
              <a:grpSpLocks/>
            </p:cNvGrpSpPr>
            <p:nvPr/>
          </p:nvGrpSpPr>
          <p:grpSpPr bwMode="auto">
            <a:xfrm>
              <a:off x="5611813" y="3500438"/>
              <a:ext cx="506412" cy="352425"/>
              <a:chOff x="2967" y="478"/>
              <a:chExt cx="788" cy="625"/>
            </a:xfrm>
          </p:grpSpPr>
          <p:pic>
            <p:nvPicPr>
              <p:cNvPr id="75004" name="Picture 777" descr="access_point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005" name="Picture 778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4812" name="Group 779"/>
            <p:cNvGrpSpPr>
              <a:grpSpLocks/>
            </p:cNvGrpSpPr>
            <p:nvPr/>
          </p:nvGrpSpPr>
          <p:grpSpPr bwMode="auto">
            <a:xfrm>
              <a:off x="7132638" y="5003800"/>
              <a:ext cx="563562" cy="420688"/>
              <a:chOff x="2967" y="478"/>
              <a:chExt cx="788" cy="625"/>
            </a:xfrm>
          </p:grpSpPr>
          <p:pic>
            <p:nvPicPr>
              <p:cNvPr id="75002" name="Picture 780" descr="access_point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003" name="Picture 781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4813" name="Group 782"/>
            <p:cNvGrpSpPr>
              <a:grpSpLocks/>
            </p:cNvGrpSpPr>
            <p:nvPr/>
          </p:nvGrpSpPr>
          <p:grpSpPr bwMode="auto">
            <a:xfrm>
              <a:off x="6061075" y="1844675"/>
              <a:ext cx="457200" cy="631825"/>
              <a:chOff x="742" y="2409"/>
              <a:chExt cx="576" cy="881"/>
            </a:xfrm>
          </p:grpSpPr>
          <p:grpSp>
            <p:nvGrpSpPr>
              <p:cNvPr id="74984" name="Group 78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74987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88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89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0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1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2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3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4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5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6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7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8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4999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5000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75001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74985" name="Picture 799" descr="cell_tower_radiation copy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986" name="Oval 80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74814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mobile network</a:t>
              </a:r>
            </a:p>
          </p:txBody>
        </p:sp>
        <p:sp>
          <p:nvSpPr>
            <p:cNvPr id="74815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global ISP</a:t>
              </a:r>
            </a:p>
          </p:txBody>
        </p:sp>
        <p:sp>
          <p:nvSpPr>
            <p:cNvPr id="74816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regional ISP</a:t>
              </a:r>
            </a:p>
          </p:txBody>
        </p:sp>
        <p:sp>
          <p:nvSpPr>
            <p:cNvPr id="74817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home </a:t>
              </a:r>
            </a:p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network</a:t>
              </a:r>
            </a:p>
          </p:txBody>
        </p:sp>
        <p:sp>
          <p:nvSpPr>
            <p:cNvPr id="74818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institutional</a:t>
              </a:r>
            </a:p>
            <a:p>
              <a:pPr>
                <a:lnSpc>
                  <a:spcPct val="8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       network</a:t>
              </a:r>
            </a:p>
          </p:txBody>
        </p:sp>
        <p:grpSp>
          <p:nvGrpSpPr>
            <p:cNvPr id="74819" name="Group 950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3"/>
              <a:chOff x="4140" y="429"/>
              <a:chExt cx="1425" cy="2396"/>
            </a:xfrm>
          </p:grpSpPr>
          <p:sp>
            <p:nvSpPr>
              <p:cNvPr id="7495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5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5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5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5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495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98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8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5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495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98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8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6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6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496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97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7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6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96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97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7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6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6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6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6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6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7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7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7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7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7497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7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74820" name="Group 983"/>
            <p:cNvGrpSpPr>
              <a:grpSpLocks/>
            </p:cNvGrpSpPr>
            <p:nvPr/>
          </p:nvGrpSpPr>
          <p:grpSpPr bwMode="auto">
            <a:xfrm>
              <a:off x="7924800" y="5303838"/>
              <a:ext cx="227012" cy="481013"/>
              <a:chOff x="4140" y="429"/>
              <a:chExt cx="1425" cy="2396"/>
            </a:xfrm>
          </p:grpSpPr>
          <p:sp>
            <p:nvSpPr>
              <p:cNvPr id="74920" name="Freeform 9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5 w 354"/>
                  <a:gd name="T1" fmla="*/ 0 h 2742"/>
                  <a:gd name="T2" fmla="*/ 24 w 354"/>
                  <a:gd name="T3" fmla="*/ 38 h 2742"/>
                  <a:gd name="T4" fmla="*/ 24 w 354"/>
                  <a:gd name="T5" fmla="*/ 295 h 2742"/>
                  <a:gd name="T6" fmla="*/ 0 w 354"/>
                  <a:gd name="T7" fmla="*/ 309 h 2742"/>
                  <a:gd name="T8" fmla="*/ 5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21" name="Rectangle 9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22" name="Freeform 9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4 w 211"/>
                  <a:gd name="T3" fmla="*/ 25 h 2537"/>
                  <a:gd name="T4" fmla="*/ 2 w 211"/>
                  <a:gd name="T5" fmla="*/ 282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23" name="Freeform 9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5 h 226"/>
                  <a:gd name="T4" fmla="*/ 23 w 328"/>
                  <a:gd name="T5" fmla="*/ 27 h 226"/>
                  <a:gd name="T6" fmla="*/ 0 w 328"/>
                  <a:gd name="T7" fmla="*/ 1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24" name="Rectangle 9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4925" name="Group 9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950" name="AutoShape 9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51" name="AutoShape 9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26" name="Rectangle 9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4927" name="Group 9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948" name="AutoShape 9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49" name="AutoShape 9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28" name="Rectangle 9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29" name="Rectangle 9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grpSp>
            <p:nvGrpSpPr>
              <p:cNvPr id="74930" name="Group 9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946" name="AutoShape 9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47" name="AutoShape 10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31" name="Freeform 10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3 w 328"/>
                  <a:gd name="T3" fmla="*/ 14 h 226"/>
                  <a:gd name="T4" fmla="*/ 23 w 328"/>
                  <a:gd name="T5" fmla="*/ 25 h 226"/>
                  <a:gd name="T6" fmla="*/ 0 w 328"/>
                  <a:gd name="T7" fmla="*/ 10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932" name="Group 10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944" name="AutoShape 10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  <p:sp>
              <p:nvSpPr>
                <p:cNvPr id="74945" name="AutoShape 10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  <a:cs typeface="Arial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Arial" charset="0"/>
                      <a:cs typeface="Arial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Arial" charset="0"/>
                      <a:cs typeface="Arial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Arial" charset="0"/>
                      <a:cs typeface="Arial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400">
                    <a:latin typeface="Arial" charset="0"/>
                  </a:endParaRPr>
                </a:p>
              </p:txBody>
            </p:sp>
          </p:grpSp>
          <p:sp>
            <p:nvSpPr>
              <p:cNvPr id="74933" name="Rectangle 10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34" name="Freeform 10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1 w 296"/>
                  <a:gd name="T3" fmla="*/ 15 h 256"/>
                  <a:gd name="T4" fmla="*/ 21 w 296"/>
                  <a:gd name="T5" fmla="*/ 28 h 256"/>
                  <a:gd name="T6" fmla="*/ 0 w 296"/>
                  <a:gd name="T7" fmla="*/ 10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35" name="Freeform 10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2 w 304"/>
                  <a:gd name="T3" fmla="*/ 19 h 288"/>
                  <a:gd name="T4" fmla="*/ 20 w 304"/>
                  <a:gd name="T5" fmla="*/ 33 h 288"/>
                  <a:gd name="T6" fmla="*/ 2 w 304"/>
                  <a:gd name="T7" fmla="*/ 1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36" name="Oval 10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37" name="Freeform 10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3 h 240"/>
                  <a:gd name="T2" fmla="*/ 2 w 306"/>
                  <a:gd name="T3" fmla="*/ 28 h 240"/>
                  <a:gd name="T4" fmla="*/ 22 w 306"/>
                  <a:gd name="T5" fmla="*/ 13 h 240"/>
                  <a:gd name="T6" fmla="*/ 21 w 306"/>
                  <a:gd name="T7" fmla="*/ 0 h 240"/>
                  <a:gd name="T8" fmla="*/ 0 w 306"/>
                  <a:gd name="T9" fmla="*/ 1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38" name="AutoShape 10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39" name="AutoShape 10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40" name="Oval 10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41" name="Oval 10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74942" name="Oval 10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4943" name="Rectangle 10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74821" name="Group 1016"/>
            <p:cNvGrpSpPr>
              <a:grpSpLocks/>
            </p:cNvGrpSpPr>
            <p:nvPr/>
          </p:nvGrpSpPr>
          <p:grpSpPr bwMode="auto">
            <a:xfrm>
              <a:off x="5302250" y="2043113"/>
              <a:ext cx="534987" cy="407988"/>
              <a:chOff x="877" y="1008"/>
              <a:chExt cx="2747" cy="2591"/>
            </a:xfrm>
          </p:grpSpPr>
          <p:pic>
            <p:nvPicPr>
              <p:cNvPr id="74897" name="Picture 1017" descr="antenna_stylize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898" name="Picture 1018" descr="laptop_keyboard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99" name="Freeform 1019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4900" name="Picture 1020" descr="screen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901" name="Freeform 1021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02" name="Freeform 1022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03" name="Freeform 1023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04" name="Freeform 1024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05" name="Freeform 1025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06" name="Freeform 1026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907" name="Group 1027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4914" name="Freeform 1028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5" name="Freeform 1029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6" name="Freeform 1030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7" name="Freeform 1031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8" name="Freeform 1032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9" name="Freeform 1033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908" name="Freeform 1034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09" name="Freeform 1035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10" name="Freeform 1036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11" name="Freeform 1037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12" name="Freeform 1038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13" name="Freeform 1039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22" name="Group 1064"/>
            <p:cNvGrpSpPr>
              <a:grpSpLocks/>
            </p:cNvGrpSpPr>
            <p:nvPr/>
          </p:nvGrpSpPr>
          <p:grpSpPr bwMode="auto">
            <a:xfrm>
              <a:off x="6872288" y="5486400"/>
              <a:ext cx="474662" cy="407988"/>
              <a:chOff x="877" y="1008"/>
              <a:chExt cx="2747" cy="2591"/>
            </a:xfrm>
          </p:grpSpPr>
          <p:pic>
            <p:nvPicPr>
              <p:cNvPr id="74874" name="Picture 106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875" name="Picture 1066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76" name="Freeform 106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4877" name="Picture 1068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78" name="Freeform 106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79" name="Freeform 107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0" name="Freeform 107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1" name="Freeform 107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2" name="Freeform 107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3" name="Freeform 107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884" name="Group 107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4891" name="Freeform 107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2" name="Freeform 107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3" name="Freeform 107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4" name="Freeform 107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5" name="Freeform 108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6" name="Freeform 108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885" name="Freeform 108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6" name="Freeform 108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7" name="Freeform 108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8" name="Freeform 108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89" name="Freeform 108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90" name="Freeform 108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23" name="Group 1114"/>
            <p:cNvGrpSpPr>
              <a:grpSpLocks/>
            </p:cNvGrpSpPr>
            <p:nvPr/>
          </p:nvGrpSpPr>
          <p:grpSpPr bwMode="auto">
            <a:xfrm>
              <a:off x="5561013" y="3041650"/>
              <a:ext cx="444500" cy="407988"/>
              <a:chOff x="877" y="1008"/>
              <a:chExt cx="2747" cy="2591"/>
            </a:xfrm>
          </p:grpSpPr>
          <p:pic>
            <p:nvPicPr>
              <p:cNvPr id="74851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852" name="Picture 1116" descr="laptop_keyboard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53" name="Freeform 111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4854" name="Picture 1118" descr="screen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55" name="Freeform 111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6" name="Freeform 112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7" name="Freeform 112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8" name="Freeform 112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9" name="Freeform 112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0" name="Freeform 112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861" name="Group 112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4868" name="Freeform 112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9" name="Freeform 112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0" name="Freeform 112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1" name="Freeform 112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2" name="Freeform 113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3" name="Freeform 113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862" name="Freeform 113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3" name="Freeform 113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4" name="Freeform 113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5" name="Freeform 113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6" name="Freeform 113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7" name="Freeform 113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24" name="Group 1139"/>
            <p:cNvGrpSpPr>
              <a:grpSpLocks/>
            </p:cNvGrpSpPr>
            <p:nvPr/>
          </p:nvGrpSpPr>
          <p:grpSpPr bwMode="auto">
            <a:xfrm flipH="1">
              <a:off x="5940425" y="3222625"/>
              <a:ext cx="414337" cy="373063"/>
              <a:chOff x="2839" y="3501"/>
              <a:chExt cx="755" cy="803"/>
            </a:xfrm>
          </p:grpSpPr>
          <p:pic>
            <p:nvPicPr>
              <p:cNvPr id="74849" name="Picture 114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50" name="Freeform 114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74825" name="Group 1142"/>
            <p:cNvGrpSpPr>
              <a:grpSpLocks/>
            </p:cNvGrpSpPr>
            <p:nvPr/>
          </p:nvGrpSpPr>
          <p:grpSpPr bwMode="auto">
            <a:xfrm>
              <a:off x="7307263" y="5422900"/>
              <a:ext cx="474662" cy="407988"/>
              <a:chOff x="877" y="1008"/>
              <a:chExt cx="2747" cy="2591"/>
            </a:xfrm>
          </p:grpSpPr>
          <p:pic>
            <p:nvPicPr>
              <p:cNvPr id="74826" name="Picture 1143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827" name="Picture 1144" descr="laptop_keyboard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28" name="Freeform 11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6 w 2982"/>
                  <a:gd name="T5" fmla="*/ 2 h 2442"/>
                  <a:gd name="T6" fmla="*/ 7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4829" name="Picture 1146" descr="screen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830" name="Freeform 11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6 w 2528"/>
                  <a:gd name="T3" fmla="*/ 1 h 455"/>
                  <a:gd name="T4" fmla="*/ 6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1" name="Freeform 11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2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2" name="Freeform 11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2 w 756"/>
                  <a:gd name="T1" fmla="*/ 0 h 2184"/>
                  <a:gd name="T2" fmla="*/ 1 w 756"/>
                  <a:gd name="T3" fmla="*/ 2 h 2184"/>
                  <a:gd name="T4" fmla="*/ 0 w 756"/>
                  <a:gd name="T5" fmla="*/ 2 h 2184"/>
                  <a:gd name="T6" fmla="*/ 1 w 756"/>
                  <a:gd name="T7" fmla="*/ 1 h 2184"/>
                  <a:gd name="T8" fmla="*/ 2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3" name="Freeform 11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6 w 2773"/>
                  <a:gd name="T5" fmla="*/ 1 h 738"/>
                  <a:gd name="T6" fmla="*/ 6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4" name="Freeform 11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5 w 637"/>
                  <a:gd name="T1" fmla="*/ 0 h 1659"/>
                  <a:gd name="T2" fmla="*/ 5 w 637"/>
                  <a:gd name="T3" fmla="*/ 0 h 1659"/>
                  <a:gd name="T4" fmla="*/ 1 w 637"/>
                  <a:gd name="T5" fmla="*/ 30 h 1659"/>
                  <a:gd name="T6" fmla="*/ 0 w 637"/>
                  <a:gd name="T7" fmla="*/ 29 h 1659"/>
                  <a:gd name="T8" fmla="*/ 5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5" name="Freeform 11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9 w 2216"/>
                  <a:gd name="T5" fmla="*/ 10 h 550"/>
                  <a:gd name="T6" fmla="*/ 19 w 2216"/>
                  <a:gd name="T7" fmla="*/ 9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836" name="Group 11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74843" name="Freeform 11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4" name="Freeform 11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5" name="Freeform 11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6" name="Freeform 11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7" name="Freeform 11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8" name="Freeform 11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837" name="Freeform 11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4 h 792"/>
                  <a:gd name="T2" fmla="*/ 4 w 990"/>
                  <a:gd name="T3" fmla="*/ 0 h 792"/>
                  <a:gd name="T4" fmla="*/ 4 w 990"/>
                  <a:gd name="T5" fmla="*/ 1 h 792"/>
                  <a:gd name="T6" fmla="*/ 0 w 990"/>
                  <a:gd name="T7" fmla="*/ 4 h 792"/>
                  <a:gd name="T8" fmla="*/ 1 w 990"/>
                  <a:gd name="T9" fmla="*/ 4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8" name="Freeform 11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9 w 2532"/>
                  <a:gd name="T5" fmla="*/ 4 h 723"/>
                  <a:gd name="T6" fmla="*/ 9 w 2532"/>
                  <a:gd name="T7" fmla="*/ 4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9" name="Freeform 11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0" name="Freeform 11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4 w 1176"/>
                  <a:gd name="T1" fmla="*/ 0 h 606"/>
                  <a:gd name="T2" fmla="*/ 0 w 1176"/>
                  <a:gd name="T3" fmla="*/ 3 h 606"/>
                  <a:gd name="T4" fmla="*/ 1 w 1176"/>
                  <a:gd name="T5" fmla="*/ 3 h 606"/>
                  <a:gd name="T6" fmla="*/ 4 w 1176"/>
                  <a:gd name="T7" fmla="*/ 1 h 606"/>
                  <a:gd name="T8" fmla="*/ 4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1" name="Freeform 11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2" name="Freeform 11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4 h 723"/>
                  <a:gd name="T6" fmla="*/ 0 w 2532"/>
                  <a:gd name="T7" fmla="*/ 4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475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747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9A6FACAB-17AC-874C-BA53-8D5DE5E6DECC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6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099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5483A42-46D6-9A4A-9EB1-176DFA557223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09923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Electronic mail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099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Three major components:</a:t>
            </a: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user agents 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simple mail transfer protocol: SMTP</a:t>
            </a:r>
          </a:p>
          <a:p>
            <a:pPr>
              <a:buFont typeface="Wingdings" charset="2"/>
              <a:buNone/>
            </a:pPr>
            <a:r>
              <a:rPr lang="en-US" altLang="en-US" sz="32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User Agent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a.k.a.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mail reader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endParaRPr lang="en-US" altLang="ja-JP" sz="2400">
              <a:latin typeface="Gill Sans MT" charset="0"/>
              <a:ea typeface="ＭＳ Ｐゴシック" charset="-128"/>
            </a:endParaRP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composing, editing, reading mail messages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e.g., Outlook, Thunderbird, iPhone mail client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outgoing, incoming messages stored on server</a:t>
            </a:r>
          </a:p>
        </p:txBody>
      </p:sp>
      <p:sp>
        <p:nvSpPr>
          <p:cNvPr id="209925" name="Rectangle 280"/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grpSp>
        <p:nvGrpSpPr>
          <p:cNvPr id="209926" name="Group 279"/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210124" name="Text Box 263"/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 mailbox</a:t>
              </a: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210125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10128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129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30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31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32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33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34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35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10126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0127" name="Text Box 277"/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outgoing 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message queue</a:t>
              </a:r>
              <a:endParaRPr lang="en-US" altLang="en-US" sz="2400">
                <a:latin typeface="Arial" charset="0"/>
              </a:endParaRPr>
            </a:p>
          </p:txBody>
        </p:sp>
      </p:grpSp>
      <p:pic>
        <p:nvPicPr>
          <p:cNvPr id="209927" name="Picture 23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9928" name="Group 454"/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209929" name="Group 389"/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210092" name="Freeform 39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93" name="Rectangle 391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94" name="Freeform 39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95" name="Freeform 39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96" name="Rectangle 394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97" name="Group 39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0122" name="AutoShape 396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123" name="AutoShape 397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98" name="Rectangle 398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99" name="Group 39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0120" name="AutoShape 40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121" name="AutoShape 401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100" name="Rectangle 402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01" name="Rectangle 403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102" name="Group 40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0118" name="AutoShape 405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119" name="AutoShape 406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103" name="Freeform 40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0104" name="Group 40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0116" name="AutoShape 409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117" name="AutoShape 410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105" name="Rectangle 411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06" name="Freeform 41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07" name="Freeform 41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08" name="Oval 414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09" name="Freeform 41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10" name="AutoShape 416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11" name="AutoShape 417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12" name="Oval 418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13" name="Oval 419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0114" name="Oval 420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115" name="Rectangle 421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209930" name="Group 356"/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210060" name="Freeform 35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1" name="Rectangle 358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62" name="Freeform 35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3" name="Freeform 36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4" name="Rectangle 361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65" name="Group 36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0090" name="AutoShape 363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91" name="AutoShape 364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66" name="Rectangle 365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67" name="Group 36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0088" name="AutoShape 36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89" name="AutoShape 368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68" name="Rectangle 369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69" name="Rectangle 370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70" name="Group 37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0086" name="AutoShape 372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87" name="AutoShape 373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71" name="Freeform 37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0072" name="Group 37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0084" name="AutoShape 376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85" name="AutoShape 377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73" name="Rectangle 378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74" name="Freeform 37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75" name="Freeform 38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76" name="Oval 381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77" name="Freeform 38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78" name="AutoShape 383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79" name="AutoShape 384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80" name="Oval 385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81" name="Oval 386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0082" name="Oval 387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83" name="Rectangle 388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grpSp>
          <p:nvGrpSpPr>
            <p:cNvPr id="209931" name="Group 320"/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210028" name="Freeform 32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29" name="Rectangle 322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30" name="Freeform 32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31" name="Freeform 32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32" name="Rectangle 325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33" name="Group 32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0058" name="AutoShape 327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59" name="AutoShape 328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34" name="Rectangle 329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35" name="Group 33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0056" name="AutoShape 33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57" name="AutoShape 332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36" name="Rectangle 333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37" name="Rectangle 334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grpSp>
            <p:nvGrpSpPr>
              <p:cNvPr id="210038" name="Group 33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0054" name="AutoShape 336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55" name="AutoShape 337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39" name="Freeform 33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0040" name="Group 33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0052" name="AutoShape 340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  <p:sp>
              <p:nvSpPr>
                <p:cNvPr id="210053" name="AutoShape 341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charset="2"/>
                    <a:buChar char="v"/>
                    <a:defRPr sz="28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charset="2"/>
                    <a:buChar char="§"/>
                    <a:defRPr sz="2400">
                      <a:solidFill>
                        <a:schemeClr val="tx1"/>
                      </a:solidFill>
                      <a:latin typeface="Gill Sans MT" charset="0"/>
                      <a:ea typeface="ＭＳ Ｐゴシック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charset="0"/>
                      <a:ea typeface="ＭＳ Ｐゴシック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charset="0"/>
                      <a:ea typeface="ＭＳ Ｐゴシック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0"/>
                    <a:buNone/>
                  </a:pPr>
                  <a:endParaRPr lang="en-US" altLang="en-US" sz="2000">
                    <a:latin typeface="Arial" charset="0"/>
                  </a:endParaRPr>
                </a:p>
              </p:txBody>
            </p:sp>
          </p:grpSp>
          <p:sp>
            <p:nvSpPr>
              <p:cNvPr id="210041" name="Rectangle 342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42" name="Freeform 34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43" name="Freeform 34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44" name="Oval 345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45" name="Freeform 34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46" name="AutoShape 347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47" name="AutoShape 348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48" name="Oval 349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49" name="Oval 350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charset="0"/>
                </a:endParaRPr>
              </a:p>
            </p:txBody>
          </p:sp>
          <p:sp>
            <p:nvSpPr>
              <p:cNvPr id="210050" name="Oval 351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0051" name="Rectangle 352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09932" name="Line 9"/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9933" name="Group 19"/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210013" name="Rectangle 20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14" name="Text Box 21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server</a:t>
                </a: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15" name="Rectangle 22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16" name="Line 23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17" name="Line 24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18" name="Line 25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19" name="Line 26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20" name="Line 27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21" name="Line 28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22" name="Line 29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23" name="Rectangle 30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24" name="Rectangle 31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25" name="Rectangle 32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26" name="Rectangle 33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27" name="Rectangle 34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34" name="Group 60"/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209998" name="Rectangle 61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99" name="Text Box 62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server</a:t>
                </a: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00" name="Rectangle 63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01" name="Line 64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2" name="Line 65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3" name="Line 66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4" name="Line 67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5" name="Line 68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6" name="Line 69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7" name="Line 70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08" name="Rectangle 71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09" name="Rectangle 72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10" name="Rectangle 73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11" name="Rectangle 74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10012" name="Rectangle 75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35" name="Group 96"/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209983" name="Rectangle 97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84" name="Text Box 98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server</a:t>
                </a: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85" name="Rectangle 99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86" name="Line 100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87" name="Line 101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88" name="Line 102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89" name="Line 103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90" name="Line 104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91" name="Line 105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92" name="Line 106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93" name="Rectangle 107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94" name="Rectangle 108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95" name="Rectangle 109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96" name="Rectangle 110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97" name="Rectangle 111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209936" name="Line 117"/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937" name="Line 118"/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9938" name="Group 119"/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209981" name="Rectangle 120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82" name="Text Box 121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charset="0"/>
                  </a:rPr>
                  <a:t>SMTP</a:t>
                </a:r>
              </a:p>
            </p:txBody>
          </p:sp>
        </p:grpSp>
        <p:grpSp>
          <p:nvGrpSpPr>
            <p:cNvPr id="209939" name="Group 122"/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209979" name="Rectangle 123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80" name="Text Box 124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charset="0"/>
                  </a:rPr>
                  <a:t>SMTP</a:t>
                </a:r>
              </a:p>
            </p:txBody>
          </p:sp>
        </p:grpSp>
        <p:grpSp>
          <p:nvGrpSpPr>
            <p:cNvPr id="209940" name="Group 125"/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209977" name="Rectangle 126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78" name="Text Box 127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charset="0"/>
                  </a:rPr>
                  <a:t>SMTP</a:t>
                </a:r>
              </a:p>
            </p:txBody>
          </p:sp>
        </p:grpSp>
        <p:grpSp>
          <p:nvGrpSpPr>
            <p:cNvPr id="209941" name="Group 423"/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209972" name="Group 35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09975" name="Picture 35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9976" name="Freeform 35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7497 w 356"/>
                    <a:gd name="T3" fmla="*/ 469 h 368"/>
                    <a:gd name="T4" fmla="*/ 8894 w 356"/>
                    <a:gd name="T5" fmla="*/ 9780 h 368"/>
                    <a:gd name="T6" fmla="*/ 1960 w 356"/>
                    <a:gd name="T7" fmla="*/ 1223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209973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74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agent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42" name="Group 424"/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209967" name="Group 425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09970" name="Picture 426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9971" name="Freeform 427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7497 w 356"/>
                    <a:gd name="T3" fmla="*/ 469 h 368"/>
                    <a:gd name="T4" fmla="*/ 8894 w 356"/>
                    <a:gd name="T5" fmla="*/ 9780 h 368"/>
                    <a:gd name="T6" fmla="*/ 1960 w 356"/>
                    <a:gd name="T7" fmla="*/ 1223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209968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69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agent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43" name="Group 430"/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209962" name="Group 431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09965" name="Picture 432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9966" name="Freeform 433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7497 w 356"/>
                    <a:gd name="T3" fmla="*/ 469 h 368"/>
                    <a:gd name="T4" fmla="*/ 8894 w 356"/>
                    <a:gd name="T5" fmla="*/ 9780 h 368"/>
                    <a:gd name="T6" fmla="*/ 1960 w 356"/>
                    <a:gd name="T7" fmla="*/ 1223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209963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64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agent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44" name="Group 436"/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209957" name="Group 437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09960" name="Picture 438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9961" name="Freeform 439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7497 w 356"/>
                    <a:gd name="T3" fmla="*/ 469 h 368"/>
                    <a:gd name="T4" fmla="*/ 8894 w 356"/>
                    <a:gd name="T5" fmla="*/ 9780 h 368"/>
                    <a:gd name="T6" fmla="*/ 1960 w 356"/>
                    <a:gd name="T7" fmla="*/ 1223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209958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59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agent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45" name="Group 442"/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209952" name="Group 44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09955" name="Picture 44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9956" name="Freeform 44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7497 w 356"/>
                    <a:gd name="T3" fmla="*/ 469 h 368"/>
                    <a:gd name="T4" fmla="*/ 8894 w 356"/>
                    <a:gd name="T5" fmla="*/ 9780 h 368"/>
                    <a:gd name="T6" fmla="*/ 1960 w 356"/>
                    <a:gd name="T7" fmla="*/ 1223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209953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54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agent</a:t>
                </a:r>
                <a:endParaRPr lang="en-US" altLang="en-US" sz="2400">
                  <a:latin typeface="Arial" charset="0"/>
                </a:endParaRPr>
              </a:p>
            </p:txBody>
          </p:sp>
        </p:grpSp>
        <p:grpSp>
          <p:nvGrpSpPr>
            <p:cNvPr id="209946" name="Group 448"/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209947" name="Group 449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09950" name="Picture 450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09951" name="Freeform 451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7497 w 356"/>
                    <a:gd name="T3" fmla="*/ 469 h 368"/>
                    <a:gd name="T4" fmla="*/ 8894 w 356"/>
                    <a:gd name="T5" fmla="*/ 9780 h 368"/>
                    <a:gd name="T6" fmla="*/ 1960 w 356"/>
                    <a:gd name="T7" fmla="*/ 1223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209948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209949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charset="0"/>
                  </a:rPr>
                  <a:t>agent</a:t>
                </a:r>
                <a:endParaRPr lang="en-US" altLang="en-US" sz="2400">
                  <a:latin typeface="Arial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119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8EA27F6-A50F-5448-A239-17167CCE513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11971" name="Rectangle 2"/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Electronic mail: mail servers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119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mail servers: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mailbox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contains incoming messages for user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queue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of outgoing (to be sent) mail messages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SMTP protocol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between mail servers to send email messages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client: sending mail server</a:t>
            </a:r>
          </a:p>
          <a:p>
            <a:pPr lvl="1"/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server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: receiving mail server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pic>
        <p:nvPicPr>
          <p:cNvPr id="211973" name="Picture 1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4" name="Group 271"/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212137" name="Freeform 2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38" name="Rectangle 273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39" name="Freeform 2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40" name="Freeform 2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41" name="Rectangle 276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142" name="Group 2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2167" name="AutoShape 27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68" name="AutoShape 279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43" name="Rectangle 280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144" name="Group 2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2165" name="AutoShape 28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66" name="AutoShape 283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45" name="Rectangle 284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46" name="Rectangle 285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147" name="Group 2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2163" name="AutoShape 28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64" name="AutoShape 288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48" name="Freeform 2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2149" name="Group 2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2161" name="AutoShape 291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62" name="AutoShape 292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50" name="Rectangle 293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51" name="Freeform 2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52" name="Freeform 2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53" name="Oval 296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54" name="Freeform 2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55" name="AutoShape 298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56" name="AutoShape 299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57" name="Oval 300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58" name="Oval 301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2159" name="Oval 302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60" name="Rectangle 303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11975" name="Group 304"/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212105" name="Freeform 30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06" name="Rectangle 306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07" name="Freeform 30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08" name="Freeform 30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09" name="Rectangle 309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110" name="Group 31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2135" name="AutoShape 31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36" name="AutoShape 312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11" name="Rectangle 313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112" name="Group 31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2133" name="AutoShape 31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34" name="AutoShape 31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13" name="Rectangle 317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14" name="Rectangle 318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115" name="Group 31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2131" name="AutoShape 32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32" name="AutoShape 321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16" name="Freeform 32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2117" name="Group 32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2129" name="AutoShape 324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30" name="AutoShape 325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118" name="Rectangle 326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19" name="Freeform 32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20" name="Freeform 32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21" name="Oval 329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22" name="Freeform 33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23" name="AutoShape 331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24" name="AutoShape 332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25" name="Oval 333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26" name="Oval 334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2127" name="Oval 335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128" name="Rectangle 336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11976" name="Group 337"/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212073" name="Freeform 33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74" name="Rectangle 339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75" name="Freeform 34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76" name="Freeform 34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77" name="Rectangle 342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078" name="Group 34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2103" name="AutoShape 34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04" name="AutoShape 345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079" name="Rectangle 346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080" name="Group 34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2101" name="AutoShape 34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02" name="AutoShape 349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081" name="Rectangle 350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82" name="Rectangle 351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2083" name="Group 35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2099" name="AutoShape 353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100" name="AutoShape 354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084" name="Freeform 35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2085" name="Group 35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2097" name="AutoShape 357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2098" name="AutoShape 358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2086" name="Rectangle 359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87" name="Freeform 36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88" name="Freeform 36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89" name="Oval 362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90" name="Freeform 36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91" name="AutoShape 364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92" name="AutoShape 365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93" name="Oval 366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94" name="Oval 367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2095" name="Oval 368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2096" name="Rectangle 369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sp>
        <p:nvSpPr>
          <p:cNvPr id="211977" name="Line 9"/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1978" name="Group 19"/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212058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59" name="Text Box 21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212060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61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2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3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4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5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6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7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68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69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70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71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72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79" name="Group 60"/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212043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44" name="Text Box 6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212045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46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47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48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49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50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51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52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53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54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55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56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57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80" name="Group 96"/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212028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29" name="Text Box 98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212030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31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2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3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4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5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6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7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038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39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40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41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42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</p:grpSp>
      <p:sp>
        <p:nvSpPr>
          <p:cNvPr id="211981" name="Line 117"/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982" name="Line 118"/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11983" name="Group 119"/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212026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27" name="Text Box 121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charset="0"/>
                </a:rPr>
                <a:t>SMTP</a:t>
              </a:r>
            </a:p>
          </p:txBody>
        </p:sp>
      </p:grpSp>
      <p:grpSp>
        <p:nvGrpSpPr>
          <p:cNvPr id="211984" name="Group 122"/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212024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25" name="Text Box 124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charset="0"/>
                </a:rPr>
                <a:t>SMTP</a:t>
              </a:r>
            </a:p>
          </p:txBody>
        </p:sp>
      </p:grpSp>
      <p:grpSp>
        <p:nvGrpSpPr>
          <p:cNvPr id="211985" name="Group 125"/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212022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23" name="Text Box 127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charset="0"/>
                </a:rPr>
                <a:t>SMTP</a:t>
              </a:r>
            </a:p>
          </p:txBody>
        </p:sp>
      </p:grpSp>
      <p:grpSp>
        <p:nvGrpSpPr>
          <p:cNvPr id="211986" name="Group 430"/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212017" name="Group 43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2020" name="Picture 43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2021" name="Freeform 43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2018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19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87" name="Group 436"/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212012" name="Group 43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2015" name="Picture 4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2016" name="Freeform 43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201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14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88" name="Group 442"/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212007" name="Group 44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2010" name="Picture 44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2011" name="Freeform 44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2008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09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89" name="Group 448"/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212002" name="Group 449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2005" name="Picture 45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2006" name="Freeform 45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200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2004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90" name="Group 454"/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211997" name="Group 455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2000" name="Picture 4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2001" name="Freeform 4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1998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1999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1991" name="Group 460"/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211992" name="Group 46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1995" name="Picture 46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1996" name="Freeform 46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199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1994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140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1A48A176-EA8E-1B4F-BE1E-D262DE7D9E6D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14019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20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Electronic Mail: SMTP </a:t>
            </a:r>
            <a:r>
              <a:rPr lang="en-US" altLang="en-US" sz="3600">
                <a:latin typeface="Gill Sans MT" charset="0"/>
                <a:ea typeface="ＭＳ Ｐゴシック" charset="-128"/>
              </a:rPr>
              <a:t>[RFC 2821]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1402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uses TCP to reliably transfer email message from client to server, port 25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direct transfer: sending server to receiving server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three phases of transfer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handshaking (greeting)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transfer of messages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closure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command/response interaction (like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HTTP, FTP</a:t>
            </a:r>
            <a:r>
              <a:rPr lang="en-US" altLang="en-US">
                <a:latin typeface="Gill Sans MT" charset="0"/>
                <a:ea typeface="ＭＳ Ｐゴシック" charset="-128"/>
              </a:rPr>
              <a:t>)</a:t>
            </a:r>
            <a:endParaRPr lang="en-US" altLang="en-US">
              <a:solidFill>
                <a:schemeClr val="accent2"/>
              </a:solidFill>
              <a:latin typeface="Gill Sans MT" charset="0"/>
              <a:ea typeface="ＭＳ Ｐゴシック" charset="-128"/>
            </a:endParaRPr>
          </a:p>
          <a:p>
            <a:pPr lvl="1"/>
            <a:r>
              <a:rPr lang="en-US" altLang="en-US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commands:</a:t>
            </a:r>
            <a:r>
              <a:rPr lang="en-US" altLang="en-US">
                <a:latin typeface="Gill Sans MT" charset="0"/>
                <a:ea typeface="ＭＳ Ｐゴシック" charset="-128"/>
              </a:rPr>
              <a:t> ASCII text</a:t>
            </a:r>
          </a:p>
          <a:p>
            <a:pPr lvl="1"/>
            <a:r>
              <a:rPr lang="en-US" altLang="en-US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response:</a:t>
            </a:r>
            <a:r>
              <a:rPr lang="en-US" altLang="en-US">
                <a:latin typeface="Gill Sans MT" charset="0"/>
                <a:ea typeface="ＭＳ Ｐゴシック" charset="-128"/>
              </a:rPr>
              <a:t> status code and phrase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messages must be in 7-bit ASCI</a:t>
            </a:r>
            <a:endParaRPr lang="en-US" altLang="en-US" sz="3200">
              <a:latin typeface="Gill Sans MT" charset="0"/>
              <a:ea typeface="ＭＳ Ｐゴシック" charset="-128"/>
            </a:endParaRPr>
          </a:p>
          <a:p>
            <a:pPr lvl="1"/>
            <a:endParaRPr lang="en-US" altLang="en-US" sz="2000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160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0BB3C389-F0C3-7843-8091-A858F9193426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216067" name="Group 163"/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216189" name="Group 164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6192" name="Picture 16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6193" name="Freeform 16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619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9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16068" name="Group 130"/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216157" name="Freeform 1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8" name="Rectangle 13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59" name="Freeform 1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0" name="Freeform 1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1" name="Rectangle 13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6162" name="Group 1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187" name="AutoShape 13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88" name="AutoShape 13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63" name="Rectangle 13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6164" name="Group 1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185" name="AutoShape 14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86" name="AutoShape 14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65" name="Rectangle 14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66" name="Rectangle 14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6167" name="Group 1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183" name="AutoShape 14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84" name="AutoShape 14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68" name="Freeform 1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69" name="Group 1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181" name="AutoShape 15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82" name="AutoShape 15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70" name="Rectangle 15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71" name="Freeform 1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2" name="Freeform 1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3" name="Oval 15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74" name="Freeform 1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5" name="AutoShape 15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76" name="AutoShape 15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77" name="Oval 15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78" name="Oval 16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6179" name="Oval 16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80" name="Rectangle 16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16069" name="Group 97"/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216125" name="Freeform 9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6" name="Rectangle 99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27" name="Freeform 10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8" name="Freeform 10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9" name="Rectangle 102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6130" name="Group 10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6155" name="AutoShape 10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56" name="AutoShape 105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31" name="Rectangle 106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6132" name="Group 10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6153" name="AutoShape 10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54" name="AutoShape 10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33" name="Rectangle 110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34" name="Rectangle 111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16135" name="Group 11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6151" name="AutoShape 113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52" name="AutoShape 114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36" name="Freeform 11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37" name="Group 11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6149" name="AutoShape 11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16150" name="AutoShape 118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16138" name="Rectangle 119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39" name="Freeform 12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0" name="Freeform 12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1" name="Oval 122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42" name="Freeform 12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3" name="AutoShape 12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44" name="AutoShape 125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45" name="Oval 126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46" name="Oval 127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6147" name="Oval 128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16148" name="Rectangle 129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pic>
        <p:nvPicPr>
          <p:cNvPr id="216070" name="Picture 8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71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Scenario: Alice sends message to Bob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160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810000" cy="321945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1) Alice uses UA to compose message 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to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 </a:t>
            </a:r>
            <a:r>
              <a:rPr lang="en-US" altLang="ja-JP" sz="2200">
                <a:latin typeface="Courier New" charset="0"/>
                <a:ea typeface="ＭＳ Ｐゴシック" charset="-128"/>
              </a:rPr>
              <a:t>bob@someschool.edu</a:t>
            </a:r>
          </a:p>
          <a:p>
            <a:pPr>
              <a:buFont typeface="Wingdings" charset="2"/>
              <a:buNone/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2) Alice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UA sends message to her mail server; message placed in message queue</a:t>
            </a:r>
          </a:p>
          <a:p>
            <a:pPr>
              <a:buFont typeface="Wingdings" charset="2"/>
              <a:buNone/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3) client side of SMTP opens TCP connection with Bob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mail server</a:t>
            </a:r>
            <a:endParaRPr lang="en-US" altLang="en-US" sz="2200">
              <a:latin typeface="Gill Sans MT" charset="0"/>
              <a:ea typeface="ＭＳ Ｐゴシック" charset="-128"/>
            </a:endParaRPr>
          </a:p>
        </p:txBody>
      </p:sp>
      <p:sp>
        <p:nvSpPr>
          <p:cNvPr id="21607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4) SMTP client sends Alice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message over the TCP connection</a:t>
            </a:r>
          </a:p>
          <a:p>
            <a:pPr>
              <a:buFont typeface="Wingdings" charset="2"/>
              <a:buNone/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5) Bob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mail server places the message in Bob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mailbox</a:t>
            </a:r>
          </a:p>
          <a:p>
            <a:pPr>
              <a:buFont typeface="Wingdings" charset="2"/>
              <a:buNone/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6) Bob invokes his user agent to read message</a:t>
            </a:r>
          </a:p>
          <a:p>
            <a:pPr>
              <a:buFont typeface="Wingdings" charset="2"/>
              <a:buNone/>
            </a:pPr>
            <a:endParaRPr lang="en-US" altLang="en-US" sz="2200">
              <a:latin typeface="Gill Sans MT" charset="0"/>
              <a:ea typeface="ＭＳ Ｐゴシック" charset="-128"/>
            </a:endParaRPr>
          </a:p>
        </p:txBody>
      </p:sp>
      <p:grpSp>
        <p:nvGrpSpPr>
          <p:cNvPr id="216074" name="Group 20"/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216110" name="Rectangle 2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11" name="Text Box 2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216112" name="Rectangle 2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13" name="Line 2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14" name="Line 2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15" name="Line 2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16" name="Line 2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17" name="Line 2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18" name="Line 2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19" name="Line 3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20" name="Rectangle 3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21" name="Rectangle 3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22" name="Rectangle 3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23" name="Rectangle 3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24" name="Rectangle 3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</p:grpSp>
      <p:pic>
        <p:nvPicPr>
          <p:cNvPr id="216075" name="Picture 36" descr="Alic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6076" name="Picture 37" descr="Bo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6077" name="Group 48"/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216095" name="Rectangle 49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096" name="Text Box 50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  <p:sp>
          <p:nvSpPr>
            <p:cNvPr id="216097" name="Rectangle 51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098" name="Line 52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099" name="Line 53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00" name="Line 54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01" name="Line 55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02" name="Line 56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03" name="Line 57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04" name="Line 58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105" name="Rectangle 59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06" name="Rectangle 60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07" name="Rectangle 61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08" name="Rectangle 62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109" name="Rectangle 63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</p:grpSp>
      <p:sp>
        <p:nvSpPr>
          <p:cNvPr id="216078" name="Line 69"/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79" name="Line 70"/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80" name="Line 71"/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81" name="Oval 72"/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1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16082" name="Oval 74"/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2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16083" name="Oval 75"/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3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16084" name="Oval 76"/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4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16085" name="Oval 77"/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5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16086" name="Oval 78"/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6</a:t>
            </a:r>
            <a:endParaRPr lang="en-US" altLang="en-US" sz="2400">
              <a:latin typeface="Arial" charset="0"/>
            </a:endParaRPr>
          </a:p>
        </p:txBody>
      </p:sp>
      <p:sp>
        <p:nvSpPr>
          <p:cNvPr id="216087" name="Text Box 95"/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Alice</a:t>
            </a:r>
            <a:r>
              <a:rPr lang="ja-JP" altLang="en-US" sz="1600">
                <a:latin typeface="Arial" charset="0"/>
              </a:rPr>
              <a:t>’</a:t>
            </a:r>
            <a:r>
              <a:rPr lang="en-US" altLang="ja-JP" sz="1600">
                <a:latin typeface="Arial" charset="0"/>
              </a:rPr>
              <a:t>s mail server</a:t>
            </a:r>
            <a:endParaRPr lang="en-US" altLang="en-US" sz="1600">
              <a:latin typeface="Arial" charset="0"/>
            </a:endParaRPr>
          </a:p>
        </p:txBody>
      </p:sp>
      <p:sp>
        <p:nvSpPr>
          <p:cNvPr id="216088" name="Text Box 96"/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600">
                <a:latin typeface="Arial" charset="0"/>
              </a:rPr>
              <a:t>Bob</a:t>
            </a:r>
            <a:r>
              <a:rPr lang="ja-JP" altLang="en-US" sz="1600">
                <a:latin typeface="Arial" charset="0"/>
              </a:rPr>
              <a:t>’</a:t>
            </a:r>
            <a:r>
              <a:rPr lang="en-US" altLang="ja-JP" sz="1600">
                <a:latin typeface="Arial" charset="0"/>
              </a:rPr>
              <a:t>s mail server</a:t>
            </a:r>
            <a:endParaRPr lang="en-US" altLang="en-US" sz="1600">
              <a:latin typeface="Arial" charset="0"/>
            </a:endParaRPr>
          </a:p>
        </p:txBody>
      </p:sp>
      <p:grpSp>
        <p:nvGrpSpPr>
          <p:cNvPr id="216089" name="Group 169"/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216090" name="Group 170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16093" name="Picture 1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6094" name="Freeform 17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16091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16092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181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6522155D-90FB-C748-BB3E-70A2136A71C8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1811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Sample SMTP interaction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18117" name="Rectangle 3"/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220 hamburger.edu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HELO crepes.fr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250  Hello crepes.fr, pleased to meet you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MAIL FROM: &lt;alice@crepes.fr&gt;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250 alice@crepes.fr... Sender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RCPT TO: &lt;bob@hamburger.edu&gt;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250 bob@hamburger.edu ... Recipient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DATA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354 Enter mail, end with "." on a line by itself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Do you like ketchup?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How about pickles?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250 Message accepted for delivery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charset="0"/>
              </a:rPr>
              <a:t>     S: 221 hamburger.edu closing connection</a:t>
            </a:r>
            <a:endParaRPr lang="en-US" altLang="en-US" sz="2000">
              <a:latin typeface="Times New Roman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201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1F4698A4-FD2B-654F-ACCC-689F6B7E08F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2016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64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Try SMTP interaction for yourself: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201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en-US" sz="2400" b="1">
                <a:latin typeface="Courier New" charset="0"/>
                <a:ea typeface="ＭＳ Ｐゴシック" charset="-128"/>
              </a:rPr>
              <a:t>telnet servername 25</a:t>
            </a:r>
            <a:endParaRPr lang="en-US" altLang="en-US" sz="2400">
              <a:latin typeface="Gill Sans MT" charset="0"/>
              <a:ea typeface="ＭＳ Ｐゴシック" charset="-128"/>
            </a:endParaRP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see 220 reply from server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enter HELO, MAIL FROM, RCPT TO, DATA, QUIT commands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above lets you send email without using email client (reader)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222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E2E023BB-9604-894C-AD66-848682D4D041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2221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SMTP: final words</a:t>
            </a:r>
          </a:p>
        </p:txBody>
      </p:sp>
      <p:sp>
        <p:nvSpPr>
          <p:cNvPr id="22221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SMTP uses persistent connections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SMTP requires message (header &amp; body) to be in 7-bit ASCII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SMTP server uses </a:t>
            </a:r>
            <a:r>
              <a:rPr lang="en-US" altLang="en-US" sz="2400">
                <a:latin typeface="Courier New" charset="0"/>
                <a:ea typeface="ＭＳ Ｐゴシック" charset="-128"/>
              </a:rPr>
              <a:t>CRLF.CRLF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to determine end of message</a:t>
            </a:r>
          </a:p>
        </p:txBody>
      </p:sp>
      <p:sp>
        <p:nvSpPr>
          <p:cNvPr id="22221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both have ASCII command/response interaction, status codes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HTTP: each object encapsulated in its own response msg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SMTP: multiple objects sent in multipart msg</a:t>
            </a:r>
          </a:p>
        </p:txBody>
      </p:sp>
      <p:pic>
        <p:nvPicPr>
          <p:cNvPr id="22221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242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A740531D-D65D-D343-93BF-8F4CBF76AC3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242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Mail message format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2426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SMTP: protocol for exchanging email msgs</a:t>
            </a:r>
          </a:p>
          <a:p>
            <a:pPr>
              <a:buFont typeface="Wingdings" charset="2"/>
              <a:buNone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RFC 822: standard for text message format: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header lines, e.g.,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To: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From: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Subject:</a:t>
            </a:r>
          </a:p>
          <a:p>
            <a:pPr lvl="1">
              <a:buFont typeface="Wingdings" charset="2"/>
              <a:buNone/>
            </a:pPr>
            <a:r>
              <a:rPr lang="en-US" altLang="en-US" i="1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different</a:t>
            </a:r>
            <a:r>
              <a:rPr lang="en-US" altLang="en-US" i="1">
                <a:solidFill>
                  <a:srgbClr val="66FFCC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i="1">
                <a:latin typeface="Gill Sans MT" charset="0"/>
                <a:ea typeface="ＭＳ Ｐゴシック" charset="-128"/>
              </a:rPr>
              <a:t>from </a:t>
            </a:r>
            <a:r>
              <a:rPr lang="en-US" altLang="en-US" sz="2200">
                <a:latin typeface="Gill Sans MT" charset="0"/>
                <a:ea typeface="ＭＳ Ｐゴシック" charset="-128"/>
              </a:rPr>
              <a:t>SMTP MAIL FROM, RCPT TO:</a:t>
            </a:r>
            <a:r>
              <a:rPr lang="en-US" altLang="en-US">
                <a:latin typeface="Gill Sans MT" charset="0"/>
                <a:ea typeface="ＭＳ Ｐゴシック" charset="-128"/>
              </a:rPr>
              <a:t> commands!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Body: the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message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ASCII characters only</a:t>
            </a:r>
          </a:p>
        </p:txBody>
      </p:sp>
      <p:sp>
        <p:nvSpPr>
          <p:cNvPr id="224261" name="Rectangle 5"/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Arial" charset="0"/>
              </a:rPr>
              <a:t>header</a:t>
            </a:r>
          </a:p>
        </p:txBody>
      </p:sp>
      <p:sp>
        <p:nvSpPr>
          <p:cNvPr id="224262" name="Rectangle 7"/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Arial" charset="0"/>
              </a:rPr>
              <a:t>body</a:t>
            </a:r>
          </a:p>
        </p:txBody>
      </p:sp>
      <p:sp>
        <p:nvSpPr>
          <p:cNvPr id="224263" name="Rectangle 9"/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224264" name="Line 10"/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65" name="Line 11"/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266" name="Text Box 13"/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blank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charset="0"/>
              </a:rPr>
              <a:t>line</a:t>
            </a:r>
          </a:p>
        </p:txBody>
      </p:sp>
      <p:sp>
        <p:nvSpPr>
          <p:cNvPr id="224267" name="Line 14"/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24268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263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EDD32AA6-833B-7540-B670-FFFAEE3D7917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226307" name="Group 133"/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226399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0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01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2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3" name="Rectangle 138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26404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26429" name="AutoShape 14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430" name="AutoShape 141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405" name="Rectangle 142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26406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26427" name="AutoShape 144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428" name="AutoShape 145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407" name="Rectangle 146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08" name="Rectangle 147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26409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6425" name="AutoShape 149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426" name="AutoShape 150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410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6411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423" name="AutoShape 153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424" name="AutoShape 154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412" name="Rectangle 155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13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4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5" name="Oval 158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16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7" name="AutoShape 16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18" name="AutoShape 161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19" name="Oval 162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20" name="Oval 163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26421" name="Oval 164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422" name="Rectangle 165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26308" name="Group 100"/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226367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8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69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0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1" name="Rectangle 10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26372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26397" name="AutoShape 10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398" name="AutoShape 10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373" name="Rectangle 10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26374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26395" name="AutoShape 11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396" name="AutoShape 11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375" name="Rectangle 11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76" name="Rectangle 11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26377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6393" name="AutoShape 11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394" name="AutoShape 11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378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6379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391" name="AutoShape 12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26392" name="AutoShape 12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26380" name="Rectangle 12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81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2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3" name="Oval 12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84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5" name="AutoShape 12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86" name="AutoShape 12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87" name="Oval 12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88" name="Oval 13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26389" name="Oval 13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26390" name="Rectangle 13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pic>
        <p:nvPicPr>
          <p:cNvPr id="226309" name="Picture 9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6310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Mail access protocols</a:t>
            </a:r>
          </a:p>
        </p:txBody>
      </p:sp>
      <p:sp>
        <p:nvSpPr>
          <p:cNvPr id="22631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SMTP: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delivery/storage to receiver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s server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mail access protocol: retrieval from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POP:</a:t>
            </a:r>
            <a:r>
              <a:rPr lang="en-US" altLang="en-US" sz="2200">
                <a:latin typeface="Gill Sans MT" charset="0"/>
                <a:ea typeface="ＭＳ Ｐゴシック" charset="-128"/>
              </a:rPr>
              <a:t> Post Office Protocol [RFC 1939]: authorization, download 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IMAP:</a:t>
            </a:r>
            <a:r>
              <a:rPr lang="en-US" altLang="en-US" sz="2200">
                <a:latin typeface="Gill Sans MT" charset="0"/>
                <a:ea typeface="ＭＳ Ｐゴシック" charset="-128"/>
              </a:rPr>
              <a:t> Internet Mail Access Protocol [RFC 1730]: more features, including manipulation of stored msgs on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HTTP:</a:t>
            </a:r>
            <a:r>
              <a:rPr lang="en-US" altLang="en-US" sz="2200">
                <a:latin typeface="Gill Sans MT" charset="0"/>
                <a:ea typeface="ＭＳ Ｐゴシック" charset="-128"/>
              </a:rPr>
              <a:t> gmail, Hotmail, Yahoo! Mail, etc.</a:t>
            </a:r>
          </a:p>
          <a:p>
            <a:pPr lvl="1"/>
            <a:endParaRPr lang="en-US" altLang="en-US" sz="2200">
              <a:latin typeface="Gill Sans MT" charset="0"/>
              <a:ea typeface="ＭＳ Ｐゴシック" charset="-128"/>
            </a:endParaRPr>
          </a:p>
        </p:txBody>
      </p:sp>
      <p:grpSp>
        <p:nvGrpSpPr>
          <p:cNvPr id="226312" name="Group 158"/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226351" name="Text Box 95"/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sender</a:t>
              </a:r>
              <a:r>
                <a:rPr lang="ja-JP" altLang="en-US" sz="1600">
                  <a:latin typeface="Arial" charset="0"/>
                </a:rPr>
                <a:t>’</a:t>
              </a:r>
              <a:r>
                <a:rPr lang="en-US" altLang="ja-JP" sz="1600">
                  <a:latin typeface="Arial" charset="0"/>
                </a:rPr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server</a:t>
              </a: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226352" name="Group 157"/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226353" name="Rectangle 94"/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226354" name="Rectangle 96"/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226355" name="Line 97"/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56" name="Line 98"/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57" name="Line 99"/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58" name="Line 100"/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59" name="Line 101"/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60" name="Line 102"/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61" name="Line 103"/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6362" name="Rectangle 104"/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226363" name="Rectangle 105"/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226364" name="Rectangle 106"/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226365" name="Rectangle 107"/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  <p:sp>
            <p:nvSpPr>
              <p:cNvPr id="226366" name="Rectangle 108"/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Comic Sans MS" charset="0"/>
                </a:endParaRPr>
              </a:p>
            </p:txBody>
          </p:sp>
        </p:grpSp>
      </p:grpSp>
      <p:sp>
        <p:nvSpPr>
          <p:cNvPr id="226313" name="Text Box 121"/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SMTP</a:t>
            </a:r>
          </a:p>
        </p:txBody>
      </p:sp>
      <p:sp>
        <p:nvSpPr>
          <p:cNvPr id="226314" name="Rectangle 153"/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Comic Sans MS" charset="0"/>
            </a:endParaRPr>
          </a:p>
        </p:txBody>
      </p:sp>
      <p:sp>
        <p:nvSpPr>
          <p:cNvPr id="226315" name="Text Box 154"/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charset="0"/>
              </a:rPr>
              <a:t>SMTP</a:t>
            </a:r>
          </a:p>
        </p:txBody>
      </p:sp>
      <p:sp>
        <p:nvSpPr>
          <p:cNvPr id="226316" name="Text Box 156"/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charset="0"/>
              </a:rPr>
              <a:t>mail access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charset="0"/>
              </a:rPr>
              <a:t>protocol</a:t>
            </a:r>
            <a:endParaRPr lang="en-US" altLang="en-US" sz="18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26317" name="Text Box 160"/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receiver</a:t>
            </a:r>
            <a:r>
              <a:rPr lang="ja-JP" altLang="en-US" sz="1600">
                <a:latin typeface="Arial" charset="0"/>
              </a:rPr>
              <a:t>’</a:t>
            </a:r>
            <a:r>
              <a:rPr lang="en-US" altLang="ja-JP" sz="1600">
                <a:latin typeface="Arial" charset="0"/>
              </a:rPr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server</a:t>
            </a:r>
            <a:endParaRPr lang="en-US" altLang="en-US" sz="2400">
              <a:latin typeface="Arial" charset="0"/>
            </a:endParaRPr>
          </a:p>
        </p:txBody>
      </p:sp>
      <p:grpSp>
        <p:nvGrpSpPr>
          <p:cNvPr id="226318" name="Group 161"/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226337" name="Rectangle 162"/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26338" name="Rectangle 163"/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26339" name="Line 164"/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0" name="Line 165"/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1" name="Line 166"/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2" name="Line 167"/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3" name="Line 168"/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4" name="Line 169"/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5" name="Line 170"/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46" name="Rectangle 171"/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26347" name="Rectangle 172"/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26348" name="Rectangle 173"/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26349" name="Rectangle 174"/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  <p:sp>
          <p:nvSpPr>
            <p:cNvPr id="226350" name="Rectangle 175"/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Comic Sans MS" charset="0"/>
              </a:endParaRPr>
            </a:p>
          </p:txBody>
        </p:sp>
      </p:grpSp>
      <p:pic>
        <p:nvPicPr>
          <p:cNvPr id="226319" name="Picture 176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6320" name="Picture 179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6321" name="Line 94"/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2" name="Line 95"/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3" name="Line 96"/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4" name="Text Box 156"/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  <a:latin typeface="Arial" charset="0"/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  <a:latin typeface="Arial" charset="0"/>
              </a:rPr>
              <a:t>POP,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charset="0"/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  <a:latin typeface="Arial" charset="0"/>
              </a:rPr>
              <a:t>)</a:t>
            </a:r>
          </a:p>
        </p:txBody>
      </p:sp>
      <p:grpSp>
        <p:nvGrpSpPr>
          <p:cNvPr id="226325" name="Group 166"/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226332" name="Group 16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26335" name="Picture 1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336" name="Freeform 16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2633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26334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226326" name="Group 172"/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226327" name="Group 17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26330" name="Picture 1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331" name="Freeform 17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226328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26329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charset="0"/>
                </a:rPr>
                <a:t>agent</a:t>
              </a:r>
              <a:endParaRPr lang="en-US" altLang="en-US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283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6B69642F-5486-CA47-9DD8-C45FD45FE50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28355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6" name="Rectangle 2"/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POP3 protocol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2835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authorization phase</a:t>
            </a:r>
          </a:p>
          <a:p>
            <a:r>
              <a:rPr lang="en-US" altLang="en-US" sz="2000">
                <a:latin typeface="Gill Sans MT" charset="0"/>
                <a:ea typeface="ＭＳ Ｐゴシック" charset="-128"/>
              </a:rPr>
              <a:t>client commands: </a:t>
            </a:r>
          </a:p>
          <a:p>
            <a:pPr lvl="1"/>
            <a:r>
              <a:rPr lang="en-US" altLang="en-US" sz="2000" b="1">
                <a:latin typeface="Courier New" charset="0"/>
                <a:ea typeface="ＭＳ Ｐゴシック" charset="-128"/>
              </a:rPr>
              <a:t>user: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declare username</a:t>
            </a:r>
          </a:p>
          <a:p>
            <a:pPr lvl="1"/>
            <a:r>
              <a:rPr lang="en-US" altLang="en-US" sz="2000" b="1">
                <a:latin typeface="Courier New" charset="0"/>
                <a:ea typeface="ＭＳ Ｐゴシック" charset="-128"/>
              </a:rPr>
              <a:t>pass: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password</a:t>
            </a:r>
          </a:p>
          <a:p>
            <a:r>
              <a:rPr lang="en-US" altLang="en-US" sz="2000">
                <a:latin typeface="Gill Sans MT" charset="0"/>
                <a:ea typeface="ＭＳ Ｐゴシック" charset="-128"/>
              </a:rPr>
              <a:t>server responses</a:t>
            </a:r>
          </a:p>
          <a:p>
            <a:pPr lvl="1"/>
            <a:r>
              <a:rPr lang="en-US" altLang="en-US" sz="2000" b="1">
                <a:latin typeface="Courier New" charset="0"/>
                <a:ea typeface="ＭＳ Ｐゴシック" charset="-128"/>
              </a:rPr>
              <a:t>+OK</a:t>
            </a:r>
          </a:p>
          <a:p>
            <a:pPr lvl="1"/>
            <a:r>
              <a:rPr lang="en-US" altLang="en-US" sz="2000" b="1">
                <a:latin typeface="Courier New" charset="0"/>
                <a:ea typeface="ＭＳ Ｐゴシック" charset="-128"/>
              </a:rPr>
              <a:t>-ERR</a:t>
            </a:r>
            <a:endParaRPr lang="en-US" altLang="en-US" sz="1800"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transaction phase,</a:t>
            </a:r>
            <a:r>
              <a:rPr lang="en-US" altLang="en-US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solidFill>
                  <a:schemeClr val="tx2"/>
                </a:solidFill>
                <a:latin typeface="Gill Sans MT" charset="0"/>
                <a:ea typeface="ＭＳ Ｐゴシック" charset="-128"/>
              </a:rPr>
              <a:t>client:</a:t>
            </a:r>
            <a:endParaRPr lang="en-US" altLang="en-US" sz="2400">
              <a:latin typeface="Gill Sans MT" charset="0"/>
              <a:ea typeface="ＭＳ Ｐゴシック" charset="-128"/>
            </a:endParaRPr>
          </a:p>
          <a:p>
            <a:r>
              <a:rPr lang="en-US" altLang="en-US" sz="2000" b="1">
                <a:latin typeface="Courier New" charset="0"/>
                <a:ea typeface="ＭＳ Ｐゴシック" charset="-128"/>
              </a:rPr>
              <a:t>list: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list message numbers</a:t>
            </a:r>
          </a:p>
          <a:p>
            <a:r>
              <a:rPr lang="en-US" altLang="en-US" sz="2000" b="1">
                <a:latin typeface="Courier New" charset="0"/>
                <a:ea typeface="ＭＳ Ｐゴシック" charset="-128"/>
              </a:rPr>
              <a:t>retr: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retrieve message by number</a:t>
            </a:r>
          </a:p>
          <a:p>
            <a:r>
              <a:rPr lang="en-US" altLang="en-US" sz="2000" b="1">
                <a:latin typeface="Courier New" charset="0"/>
                <a:ea typeface="ＭＳ Ｐゴシック" charset="-128"/>
              </a:rPr>
              <a:t>dele: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delete</a:t>
            </a:r>
          </a:p>
          <a:p>
            <a:r>
              <a:rPr lang="en-US" altLang="en-US" sz="2000" b="1">
                <a:latin typeface="Courier New" charset="0"/>
                <a:ea typeface="ＭＳ Ｐゴシック" charset="-128"/>
              </a:rPr>
              <a:t>quit</a:t>
            </a:r>
            <a:endParaRPr lang="en-US" altLang="en-US" sz="2000">
              <a:latin typeface="Gill Sans MT" charset="0"/>
              <a:ea typeface="ＭＳ Ｐゴシック" charset="-128"/>
            </a:endParaRPr>
          </a:p>
        </p:txBody>
      </p:sp>
      <p:sp>
        <p:nvSpPr>
          <p:cNvPr id="228358" name="Text Box 7"/>
          <p:cNvSpPr txBox="1">
            <a:spLocks noChangeArrowheads="1"/>
          </p:cNvSpPr>
          <p:nvPr/>
        </p:nvSpPr>
        <p:spPr bwMode="auto">
          <a:xfrm>
            <a:off x="4340225" y="2309813"/>
            <a:ext cx="4268788" cy="402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charset="0"/>
              </a:rPr>
              <a:t>         </a:t>
            </a:r>
            <a:r>
              <a:rPr lang="en-US" altLang="en-US" sz="1800" b="1">
                <a:latin typeface="Courier New" charset="0"/>
              </a:rPr>
              <a:t>C: list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1 498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2 912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C: retr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C: dele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C: retr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C: dele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     S: +OK </a:t>
            </a:r>
            <a:r>
              <a:rPr lang="en-US" altLang="en-US" sz="1400" b="1">
                <a:latin typeface="Courier New" charset="0"/>
              </a:rPr>
              <a:t>POP3 server signing off</a:t>
            </a:r>
            <a:endParaRPr lang="en-US" altLang="en-US" sz="1800" b="1">
              <a:latin typeface="Courier New" charset="0"/>
            </a:endParaRPr>
          </a:p>
        </p:txBody>
      </p:sp>
      <p:sp>
        <p:nvSpPr>
          <p:cNvPr id="228359" name="Text Box 10"/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>
              <a:latin typeface="Courier New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S: +OK POP3 server ready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C: user bob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S: +OK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C: pass hungry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charset="0"/>
              </a:rPr>
              <a:t>S: +OK</a:t>
            </a:r>
            <a:r>
              <a:rPr lang="en-US" altLang="en-US" sz="1400" b="1">
                <a:latin typeface="Courier New" charset="0"/>
              </a:rPr>
              <a:t> user successfully logged on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228360" name="Freeform 11"/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61" name="Line 13"/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62" name="Freeform 14"/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8363" name="Line 15"/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pic>
        <p:nvPicPr>
          <p:cNvPr id="76802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What</a:t>
            </a:r>
            <a:r>
              <a:rPr lang="ja-JP" altLang="en-US">
                <a:ea typeface="ＭＳ Ｐゴシック" charset="-128"/>
              </a:rPr>
              <a:t>’</a:t>
            </a:r>
            <a:r>
              <a:rPr lang="en-US" altLang="ja-JP">
                <a:ea typeface="ＭＳ Ｐゴシック" charset="-128"/>
              </a:rPr>
              <a:t>s a protocol?</a:t>
            </a:r>
            <a:endParaRPr lang="en-US" altLang="en-US">
              <a:ea typeface="ＭＳ Ｐゴシック" charset="-128"/>
            </a:endParaRPr>
          </a:p>
        </p:txBody>
      </p:sp>
      <p:sp>
        <p:nvSpPr>
          <p:cNvPr id="7680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6100" y="1371600"/>
            <a:ext cx="3581400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human protocols:</a:t>
            </a:r>
          </a:p>
          <a:p>
            <a:pPr eaLnBrk="1" hangingPunct="1">
              <a:buSzPct val="75000"/>
            </a:pP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what</a:t>
            </a:r>
            <a:r>
              <a:rPr lang="ja-JP" altLang="en-US" sz="2400">
                <a:ea typeface="ＭＳ Ｐゴシック" charset="-128"/>
              </a:rPr>
              <a:t>’</a:t>
            </a:r>
            <a:r>
              <a:rPr lang="en-US" altLang="ja-JP" sz="2400">
                <a:ea typeface="ＭＳ Ｐゴシック" charset="-128"/>
              </a:rPr>
              <a:t>s the time?</a:t>
            </a:r>
            <a:r>
              <a:rPr lang="ja-JP" altLang="en-US" sz="2400">
                <a:ea typeface="ＭＳ Ｐゴシック" charset="-128"/>
              </a:rPr>
              <a:t>”</a:t>
            </a:r>
            <a:endParaRPr lang="en-US" altLang="ja-JP" sz="2400">
              <a:ea typeface="ＭＳ Ｐゴシック" charset="-128"/>
            </a:endParaRPr>
          </a:p>
          <a:p>
            <a:pPr eaLnBrk="1" hangingPunct="1">
              <a:buSzPct val="75000"/>
            </a:pPr>
            <a:r>
              <a:rPr lang="ja-JP" altLang="en-US" sz="2400">
                <a:ea typeface="ＭＳ Ｐゴシック" charset="-128"/>
              </a:rPr>
              <a:t>“</a:t>
            </a:r>
            <a:r>
              <a:rPr lang="en-US" altLang="ja-JP" sz="2400">
                <a:ea typeface="ＭＳ Ｐゴシック" charset="-128"/>
              </a:rPr>
              <a:t>I have a question</a:t>
            </a:r>
            <a:r>
              <a:rPr lang="ja-JP" altLang="en-US" sz="2400">
                <a:ea typeface="ＭＳ Ｐゴシック" charset="-128"/>
              </a:rPr>
              <a:t>”</a:t>
            </a:r>
            <a:endParaRPr lang="en-US" altLang="ja-JP" sz="2400">
              <a:ea typeface="ＭＳ Ｐゴシック" charset="-128"/>
            </a:endParaRPr>
          </a:p>
          <a:p>
            <a:pPr eaLnBrk="1" hangingPunct="1">
              <a:buSzPct val="75000"/>
            </a:pPr>
            <a:r>
              <a:rPr lang="en-US" altLang="en-US" sz="2400">
                <a:ea typeface="ＭＳ Ｐゴシック" charset="-128"/>
              </a:rPr>
              <a:t>introductions</a:t>
            </a:r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 sz="2000"/>
          </a:p>
          <a:p>
            <a:pPr eaLnBrk="1" hangingPunct="1">
              <a:buFont typeface="Wingdings" charset="2"/>
              <a:buNone/>
            </a:pPr>
            <a:r>
              <a:rPr lang="en-US" altLang="en-US" sz="2400">
                <a:ea typeface="ＭＳ Ｐゴシック" charset="-128"/>
              </a:rPr>
              <a:t>… specific msgs sent</a:t>
            </a:r>
          </a:p>
          <a:p>
            <a:pPr eaLnBrk="1" hangingPunct="1">
              <a:buFont typeface="Wingdings" charset="2"/>
              <a:buNone/>
            </a:pPr>
            <a:r>
              <a:rPr lang="en-US" altLang="en-US" sz="2400">
                <a:ea typeface="ＭＳ Ｐゴシック" charset="-128"/>
              </a:rPr>
              <a:t>… specific actions taken when msgs received, or other events</a:t>
            </a:r>
          </a:p>
        </p:txBody>
      </p:sp>
      <p:sp>
        <p:nvSpPr>
          <p:cNvPr id="7680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network protocols:</a:t>
            </a:r>
          </a:p>
          <a:p>
            <a:pPr eaLnBrk="1" hangingPunct="1">
              <a:buSzPct val="75000"/>
            </a:pPr>
            <a:r>
              <a:rPr lang="en-US" altLang="en-US" sz="2400">
                <a:ea typeface="ＭＳ Ｐゴシック" charset="-128"/>
              </a:rPr>
              <a:t>machines rather than humans</a:t>
            </a:r>
          </a:p>
          <a:p>
            <a:pPr eaLnBrk="1" hangingPunct="1">
              <a:buSzPct val="75000"/>
            </a:pPr>
            <a:r>
              <a:rPr lang="en-US" altLang="en-US" sz="2400">
                <a:ea typeface="ＭＳ Ｐゴシック" charset="-128"/>
              </a:rPr>
              <a:t>all communication activity in Internet governed by protocols</a:t>
            </a:r>
          </a:p>
        </p:txBody>
      </p:sp>
      <p:sp>
        <p:nvSpPr>
          <p:cNvPr id="76806" name="Rectangle 5"/>
          <p:cNvSpPr>
            <a:spLocks noChangeArrowheads="1"/>
          </p:cNvSpPr>
          <p:nvPr/>
        </p:nvSpPr>
        <p:spPr bwMode="auto">
          <a:xfrm>
            <a:off x="4343400" y="3962400"/>
            <a:ext cx="4267200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protocols</a:t>
            </a:r>
            <a:r>
              <a:rPr lang="en-US" altLang="en-US" i="1"/>
              <a:t> define </a:t>
            </a:r>
            <a:r>
              <a:rPr lang="en-US" altLang="en-US" i="1">
                <a:solidFill>
                  <a:srgbClr val="CC0000"/>
                </a:solidFill>
              </a:rPr>
              <a:t>format</a:t>
            </a:r>
            <a:r>
              <a:rPr lang="en-US" altLang="en-US" i="1"/>
              <a:t>, </a:t>
            </a:r>
            <a:r>
              <a:rPr lang="en-US" altLang="en-US" i="1">
                <a:solidFill>
                  <a:srgbClr val="CC0000"/>
                </a:solidFill>
              </a:rPr>
              <a:t>order</a:t>
            </a:r>
            <a:r>
              <a:rPr lang="en-US" altLang="en-US" i="1"/>
              <a:t> of </a:t>
            </a:r>
            <a:r>
              <a:rPr lang="en-US" altLang="en-US" i="1">
                <a:solidFill>
                  <a:srgbClr val="CC0000"/>
                </a:solidFill>
              </a:rPr>
              <a:t>msgs sent and received</a:t>
            </a:r>
            <a:r>
              <a:rPr lang="en-US" altLang="en-US" i="1"/>
              <a:t> among network entities, and </a:t>
            </a:r>
            <a:r>
              <a:rPr lang="en-US" altLang="en-US" i="1">
                <a:solidFill>
                  <a:srgbClr val="CC0000"/>
                </a:solidFill>
              </a:rPr>
              <a:t>actions taken</a:t>
            </a:r>
            <a:r>
              <a:rPr lang="en-US" altLang="en-US" i="1"/>
              <a:t> on msg transmission, receipt</a:t>
            </a:r>
            <a:r>
              <a:rPr lang="en-US" altLang="en-US" sz="2400" i="1">
                <a:solidFill>
                  <a:srgbClr val="FF0000"/>
                </a:solidFill>
                <a:latin typeface="Arial" charset="0"/>
              </a:rPr>
              <a:t> </a:t>
            </a:r>
          </a:p>
        </p:txBody>
      </p:sp>
      <p:sp>
        <p:nvSpPr>
          <p:cNvPr id="76807" name="Rectangle 6"/>
          <p:cNvSpPr>
            <a:spLocks noChangeArrowheads="1"/>
          </p:cNvSpPr>
          <p:nvPr/>
        </p:nvSpPr>
        <p:spPr bwMode="auto">
          <a:xfrm>
            <a:off x="4335463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Times New Roman" charset="0"/>
            </a:endParaRPr>
          </a:p>
        </p:txBody>
      </p:sp>
      <p:sp>
        <p:nvSpPr>
          <p:cNvPr id="7680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500F79A8-8685-B44E-8392-1A88B8E55330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7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304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0EE94DF-2E5C-F843-96C6-D4CDA9AC4E8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3040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0404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POP3 (more) and IMAP</a:t>
            </a:r>
          </a:p>
        </p:txBody>
      </p:sp>
      <p:sp>
        <p:nvSpPr>
          <p:cNvPr id="2304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more about POP3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previous example uses POP3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download and delete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 mode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Bob cannot re-read e-mail if he changes client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POP3 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download-and-keep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: copies of messages on different clients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POP3 is stateless across sessions</a:t>
            </a:r>
          </a:p>
        </p:txBody>
      </p:sp>
      <p:sp>
        <p:nvSpPr>
          <p:cNvPr id="23040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IMAP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keeps all messages in one place: at server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allows user to organize messages in folders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keeps user state across sessions: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names of folders and mappings between message IDs and folder name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324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1A329271-1B29-D24C-97FC-E2580CCC66DB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3245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Outline</a:t>
            </a:r>
          </a:p>
        </p:txBody>
      </p:sp>
      <p:sp>
        <p:nvSpPr>
          <p:cNvPr id="2324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2.1 principles of network applications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architectures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requirements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2.2 Web and HTTP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2.3 FTP 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2.4 electronic mail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SMTP, POP3, IMAP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2.5 DNS</a:t>
            </a:r>
          </a:p>
          <a:p>
            <a:pPr marL="457200" indent="-457200"/>
            <a:endParaRPr lang="en-US" altLang="en-US" sz="2400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3245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2.6 P2P applications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2.7 socket programming with UDP and TCP</a:t>
            </a:r>
          </a:p>
        </p:txBody>
      </p:sp>
      <p:pic>
        <p:nvPicPr>
          <p:cNvPr id="232454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344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47977B9-3BA5-E14C-8915-0AA56C8574C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3449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450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DNS: domain name system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345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people: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many identifiers: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SSN, name, passport #</a:t>
            </a:r>
          </a:p>
          <a:p>
            <a:pPr>
              <a:buFont typeface="Wingdings" charset="2"/>
              <a:buNone/>
            </a:pPr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Internet hosts, routers: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IP address (32 bit) - used for addressing datagrams</a:t>
            </a:r>
          </a:p>
          <a:p>
            <a:pPr lvl="1"/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name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latin typeface="Gill Sans MT" charset="0"/>
                <a:ea typeface="ＭＳ Ｐゴシック" charset="-128"/>
              </a:rPr>
              <a:t>, e.g., www.yahoo.com - used by humans</a:t>
            </a:r>
          </a:p>
          <a:p>
            <a:pPr>
              <a:buFont typeface="Wingdings" charset="2"/>
              <a:buNone/>
            </a:pPr>
            <a:r>
              <a:rPr lang="en-US" altLang="en-US" sz="2400" i="1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how to map between IP address and name, and vice versa ?</a:t>
            </a:r>
          </a:p>
        </p:txBody>
      </p:sp>
      <p:sp>
        <p:nvSpPr>
          <p:cNvPr id="23450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Domain Name System:</a:t>
            </a:r>
          </a:p>
          <a:p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distributed database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implemented in hierarchy of many </a:t>
            </a:r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name servers</a:t>
            </a:r>
            <a:endParaRPr lang="en-US" altLang="en-US" sz="2400">
              <a:solidFill>
                <a:srgbClr val="000099"/>
              </a:solidFill>
              <a:latin typeface="Gill Sans MT" charset="0"/>
              <a:ea typeface="ＭＳ Ｐゴシック" charset="-128"/>
            </a:endParaRPr>
          </a:p>
          <a:p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application-layer protocol: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hosts, name servers communicate to </a:t>
            </a:r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resolve</a:t>
            </a:r>
            <a:r>
              <a:rPr lang="en-US" altLang="en-US" sz="2400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>
                <a:latin typeface="Gill Sans MT" charset="0"/>
                <a:ea typeface="ＭＳ Ｐゴシック" charset="-128"/>
              </a:rPr>
              <a:t>complexity at network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edge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”</a:t>
            </a:r>
            <a:endParaRPr lang="en-US" altLang="en-US" sz="2200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365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906D693-9F8F-334E-9B87-4DB78FF72A75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36547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DNS: services, structure 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3654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1271588"/>
            <a:ext cx="4191000" cy="226377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why not centralize DNS?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single point of failure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traffic volume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distant centralized database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maintenance</a:t>
            </a:r>
          </a:p>
          <a:p>
            <a:pPr>
              <a:buFont typeface="Wingdings" charset="2"/>
              <a:buNone/>
            </a:pPr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236549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731838" y="1300163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DNS services</a:t>
            </a:r>
          </a:p>
          <a:p>
            <a:r>
              <a:rPr lang="en-US" altLang="en-US" sz="2400" dirty="0">
                <a:latin typeface="Gill Sans MT" charset="0"/>
                <a:ea typeface="ＭＳ Ｐゴシック" charset="-128"/>
              </a:rPr>
              <a:t>hostname to IP address translation</a:t>
            </a:r>
          </a:p>
          <a:p>
            <a:r>
              <a:rPr lang="en-US" altLang="en-US" sz="2400" dirty="0">
                <a:latin typeface="Gill Sans MT" charset="0"/>
                <a:ea typeface="ＭＳ Ｐゴシック" charset="-128"/>
              </a:rPr>
              <a:t>host aliasing</a:t>
            </a:r>
          </a:p>
          <a:p>
            <a:pPr lvl="1"/>
            <a:r>
              <a:rPr lang="en-US" altLang="en-US" sz="2000" dirty="0">
                <a:latin typeface="Gill Sans MT" charset="0"/>
                <a:ea typeface="ＭＳ Ｐゴシック" charset="-128"/>
              </a:rPr>
              <a:t>canonical, alias names</a:t>
            </a:r>
          </a:p>
          <a:p>
            <a:r>
              <a:rPr lang="en-US" altLang="en-US" sz="2400" dirty="0">
                <a:latin typeface="Gill Sans MT" charset="0"/>
                <a:ea typeface="ＭＳ Ｐゴシック" charset="-128"/>
              </a:rPr>
              <a:t>mail server aliasing</a:t>
            </a:r>
          </a:p>
          <a:p>
            <a:r>
              <a:rPr lang="en-US" altLang="en-US" sz="2400" dirty="0">
                <a:latin typeface="Gill Sans MT" charset="0"/>
                <a:ea typeface="ＭＳ Ｐゴシック" charset="-128"/>
              </a:rPr>
              <a:t>load distribution</a:t>
            </a:r>
          </a:p>
          <a:p>
            <a:pPr lvl="1"/>
            <a:r>
              <a:rPr lang="en-US" altLang="en-US" dirty="0">
                <a:latin typeface="Gill Sans MT" charset="0"/>
                <a:ea typeface="ＭＳ Ｐゴシック" charset="-128"/>
              </a:rPr>
              <a:t>replicated Web servers: many IP addresses correspond to one name</a:t>
            </a:r>
          </a:p>
          <a:p>
            <a:endParaRPr lang="en-US" altLang="en-US" sz="2400" dirty="0">
              <a:latin typeface="Gill Sans MT" charset="0"/>
              <a:ea typeface="ＭＳ Ｐゴシック" charset="-128"/>
            </a:endParaRPr>
          </a:p>
        </p:txBody>
      </p:sp>
      <p:pic>
        <p:nvPicPr>
          <p:cNvPr id="23655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5208588" y="3429000"/>
            <a:ext cx="27955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i="1">
                <a:latin typeface="Arial" charset="0"/>
              </a:rPr>
              <a:t>A: </a:t>
            </a:r>
            <a:r>
              <a:rPr lang="en-US" altLang="en-US" i="1">
                <a:solidFill>
                  <a:srgbClr val="CC0000"/>
                </a:solidFill>
                <a:latin typeface="Arial" charset="0"/>
              </a:rPr>
              <a:t>doesn</a:t>
            </a:r>
            <a:r>
              <a:rPr lang="ja-JP" altLang="en-US" i="1">
                <a:solidFill>
                  <a:srgbClr val="CC0000"/>
                </a:solidFill>
                <a:latin typeface="Arial" charset="0"/>
              </a:rPr>
              <a:t>’</a:t>
            </a:r>
            <a:r>
              <a:rPr lang="en-US" altLang="ja-JP" i="1">
                <a:solidFill>
                  <a:srgbClr val="CC0000"/>
                </a:solidFill>
                <a:latin typeface="Arial" charset="0"/>
              </a:rPr>
              <a:t>t scale!</a:t>
            </a:r>
            <a:endParaRPr lang="en-US" altLang="en-US" i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385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C52F56EB-9EA7-514B-A59B-4423856ED7FB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200">
              <a:latin typeface="Tahoma" charset="0"/>
            </a:endParaRPr>
          </a:p>
        </p:txBody>
      </p:sp>
      <p:grpSp>
        <p:nvGrpSpPr>
          <p:cNvPr id="238595" name="Group 23"/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238601" name="Text Box 2"/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Root DNS Servers</a:t>
              </a:r>
            </a:p>
          </p:txBody>
        </p:sp>
        <p:sp>
          <p:nvSpPr>
            <p:cNvPr id="238602" name="Text Box 4"/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com DNS servers</a:t>
              </a:r>
            </a:p>
          </p:txBody>
        </p:sp>
        <p:sp>
          <p:nvSpPr>
            <p:cNvPr id="238603" name="Text Box 5"/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org DNS servers</a:t>
              </a:r>
            </a:p>
          </p:txBody>
        </p:sp>
        <p:sp>
          <p:nvSpPr>
            <p:cNvPr id="238604" name="Text Box 6"/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edu DNS servers</a:t>
              </a:r>
            </a:p>
          </p:txBody>
        </p:sp>
        <p:sp>
          <p:nvSpPr>
            <p:cNvPr id="238605" name="Line 7"/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6" name="Line 8"/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7" name="Line 9"/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8" name="Text Box 10"/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poly.edu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DNS servers</a:t>
              </a:r>
            </a:p>
          </p:txBody>
        </p:sp>
        <p:sp>
          <p:nvSpPr>
            <p:cNvPr id="238609" name="Text Box 11"/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umass.edu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DNS servers</a:t>
              </a:r>
            </a:p>
          </p:txBody>
        </p:sp>
        <p:sp>
          <p:nvSpPr>
            <p:cNvPr id="238610" name="Line 12"/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1" name="Line 13"/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2" name="Text Box 14"/>
            <p:cNvSpPr txBox="1">
              <a:spLocks noChangeArrowheads="1"/>
            </p:cNvSpPr>
            <p:nvPr/>
          </p:nvSpPr>
          <p:spPr bwMode="auto">
            <a:xfrm>
              <a:off x="230" y="1848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yahoo.com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DNS servers</a:t>
              </a:r>
            </a:p>
          </p:txBody>
        </p:sp>
        <p:sp>
          <p:nvSpPr>
            <p:cNvPr id="238613" name="Text Box 15"/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amazon.com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DNS servers</a:t>
              </a:r>
            </a:p>
          </p:txBody>
        </p:sp>
        <p:sp>
          <p:nvSpPr>
            <p:cNvPr id="238614" name="Line 16"/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5" name="Line 17"/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6" name="Text Box 18"/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pbs.org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DNS servers</a:t>
              </a:r>
            </a:p>
          </p:txBody>
        </p:sp>
        <p:sp>
          <p:nvSpPr>
            <p:cNvPr id="238617" name="Line 19"/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8596" name="Rectangle 20"/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DNS: a distributed, hierarchical database</a:t>
            </a:r>
          </a:p>
        </p:txBody>
      </p:sp>
      <p:sp>
        <p:nvSpPr>
          <p:cNvPr id="238597" name="Rectangle 22"/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client wants IP for www.amazon.com; 1</a:t>
            </a:r>
            <a:r>
              <a:rPr lang="en-US" altLang="en-US" sz="2400" i="1" baseline="30000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st</a:t>
            </a:r>
            <a:r>
              <a:rPr lang="en-US" altLang="en-US" sz="2400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 approx:</a:t>
            </a:r>
          </a:p>
          <a:p>
            <a:r>
              <a:rPr lang="en-US" altLang="en-US" sz="2200">
                <a:latin typeface="Gill Sans MT" charset="0"/>
                <a:ea typeface="ＭＳ Ｐゴシック" charset="-128"/>
              </a:rPr>
              <a:t>client queries root server to find com DNS server</a:t>
            </a:r>
          </a:p>
          <a:p>
            <a:r>
              <a:rPr lang="en-US" altLang="en-US" sz="2200">
                <a:latin typeface="Gill Sans MT" charset="0"/>
                <a:ea typeface="ＭＳ Ｐゴシック" charset="-128"/>
              </a:rPr>
              <a:t>client queries .com DNS server to get amazon.com DNS server</a:t>
            </a:r>
          </a:p>
          <a:p>
            <a:r>
              <a:rPr lang="en-US" altLang="en-US" sz="2200">
                <a:latin typeface="Gill Sans MT" charset="0"/>
                <a:ea typeface="ＭＳ Ｐゴシック" charset="-128"/>
              </a:rPr>
              <a:t>client queries amazon.com DNS server to get  IP address for www.amazon.com</a:t>
            </a:r>
          </a:p>
        </p:txBody>
      </p:sp>
      <p:pic>
        <p:nvPicPr>
          <p:cNvPr id="238598" name="Picture 2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8599" name="Text Box 29"/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…</a:t>
            </a:r>
          </a:p>
        </p:txBody>
      </p:sp>
      <p:sp>
        <p:nvSpPr>
          <p:cNvPr id="238600" name="Text Box 30"/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406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6A059244-B4F1-0A41-B5A4-93C34691C51B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4064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DNS: root name servers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4064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4188" y="1362075"/>
            <a:ext cx="8478837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contacted by local name server that can not resolve name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root name server:</a:t>
            </a:r>
          </a:p>
          <a:p>
            <a:pPr lvl="1"/>
            <a:r>
              <a:rPr lang="en-US" altLang="en-US" sz="2200">
                <a:latin typeface="Gill Sans MT" charset="0"/>
                <a:ea typeface="ＭＳ Ｐゴシック" charset="-128"/>
              </a:rPr>
              <a:t>contacts authoritative name server if name mapping not known</a:t>
            </a:r>
          </a:p>
          <a:p>
            <a:pPr lvl="1"/>
            <a:r>
              <a:rPr lang="en-US" altLang="en-US" sz="2200">
                <a:latin typeface="Gill Sans MT" charset="0"/>
                <a:ea typeface="ＭＳ Ｐゴシック" charset="-128"/>
              </a:rPr>
              <a:t>gets mapping</a:t>
            </a:r>
          </a:p>
          <a:p>
            <a:pPr lvl="1"/>
            <a:r>
              <a:rPr lang="en-US" altLang="en-US" sz="2200">
                <a:latin typeface="Gill Sans MT" charset="0"/>
                <a:ea typeface="ＭＳ Ｐゴシック" charset="-128"/>
              </a:rPr>
              <a:t>returns mapping to local name server</a:t>
            </a:r>
          </a:p>
        </p:txBody>
      </p:sp>
      <p:sp>
        <p:nvSpPr>
          <p:cNvPr id="240645" name="Rectangle 20"/>
          <p:cNvSpPr>
            <a:spLocks noChangeArrowheads="1"/>
          </p:cNvSpPr>
          <p:nvPr/>
        </p:nvSpPr>
        <p:spPr bwMode="auto">
          <a:xfrm>
            <a:off x="6186488" y="5022850"/>
            <a:ext cx="2681287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i="1">
                <a:latin typeface="Arial" charset="0"/>
              </a:rPr>
              <a:t>    13 root name </a:t>
            </a:r>
            <a:r>
              <a:rPr lang="ja-JP" altLang="en-US" sz="2000" i="1">
                <a:latin typeface="Arial" charset="0"/>
              </a:rPr>
              <a:t>“</a:t>
            </a:r>
            <a:r>
              <a:rPr lang="en-US" altLang="ja-JP" sz="2000" i="1">
                <a:latin typeface="Arial" charset="0"/>
              </a:rPr>
              <a:t>servers</a:t>
            </a:r>
            <a:r>
              <a:rPr lang="ja-JP" altLang="en-US" sz="2000" i="1">
                <a:latin typeface="Arial" charset="0"/>
              </a:rPr>
              <a:t>”</a:t>
            </a:r>
            <a:r>
              <a:rPr lang="en-US" altLang="ja-JP" sz="2000" i="1">
                <a:latin typeface="Arial" charset="0"/>
              </a:rPr>
              <a:t> worldwide</a:t>
            </a:r>
            <a:endParaRPr lang="en-US" altLang="en-US" sz="2400" i="1">
              <a:latin typeface="Arial" charset="0"/>
            </a:endParaRPr>
          </a:p>
        </p:txBody>
      </p:sp>
      <p:sp>
        <p:nvSpPr>
          <p:cNvPr id="240646" name="AutoShape 22"/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Comic Sans MS" charset="0"/>
            </a:endParaRPr>
          </a:p>
        </p:txBody>
      </p:sp>
      <p:pic>
        <p:nvPicPr>
          <p:cNvPr id="240647" name="Picture 23" descr="world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0648" name="Text Box 25"/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a. Verisign, Los Angeles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   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b. USC-ISI Marina del Rey,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l. ICANN Los Angeles,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   (41 other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240649" name="Freeform 26"/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0" name="Text Box 27"/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e. NASA Mt View,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f. Internet Software C.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Palo Alto, CA (and 48 other  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240651" name="Freeform 28"/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2" name="Text Box 29"/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i. Netnod, Stockholm (37 other sites)</a:t>
            </a:r>
          </a:p>
        </p:txBody>
      </p:sp>
      <p:sp>
        <p:nvSpPr>
          <p:cNvPr id="240653" name="Freeform 30"/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6 w 666"/>
              <a:gd name="T1" fmla="*/ 0 h 1005"/>
              <a:gd name="T2" fmla="*/ 0 w 666"/>
              <a:gd name="T3" fmla="*/ 2147483646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4" name="Text Box 31"/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k. RIPE London (17 other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240655" name="Freeform 32"/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6 w 922"/>
              <a:gd name="T1" fmla="*/ 0 h 1448"/>
              <a:gd name="T2" fmla="*/ 0 w 922"/>
              <a:gd name="T3" fmla="*/ 2147483646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6" name="Text Box 33"/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m. WIDE Tokyo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(5 other sites)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240657" name="Freeform 34"/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6 w 252"/>
              <a:gd name="T1" fmla="*/ 0 h 462"/>
              <a:gd name="T2" fmla="*/ 0 w 252"/>
              <a:gd name="T3" fmla="*/ 2147483646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0658" name="Text Box 35"/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c. Cogent, Herndon, VA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d. U Maryland College Park,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h. ARL Aberdeen,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j. Verisign, Dulles VA (69 other sites )</a:t>
            </a:r>
            <a:endParaRPr lang="en-US" altLang="en-US" sz="2400">
              <a:latin typeface="Times New Roman" charset="0"/>
            </a:endParaRPr>
          </a:p>
        </p:txBody>
      </p:sp>
      <p:pic>
        <p:nvPicPr>
          <p:cNvPr id="240659" name="Picture 2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0660" name="Straight Arrow Connector 2"/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0661" name="Text Box 35"/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charset="0"/>
              </a:rPr>
              <a:t>g. US DoD Columbus, OH (5 other sites)</a:t>
            </a:r>
            <a:endParaRPr lang="en-US" altLang="en-US" sz="2400">
              <a:latin typeface="Times New Roman" charset="0"/>
            </a:endParaRPr>
          </a:p>
        </p:txBody>
      </p:sp>
      <p:cxnSp>
        <p:nvCxnSpPr>
          <p:cNvPr id="240662" name="Straight Arrow Connector 24"/>
          <p:cNvCxnSpPr>
            <a:cxnSpLocks noChangeShapeType="1"/>
            <a:stCxn id="240661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426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B25C5DC-C55A-D442-A78F-FB86182AC99B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426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TLD, authoritative servers</a:t>
            </a:r>
          </a:p>
        </p:txBody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top-level domain (TLD) servers: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responsible for com, org, net, edu, aero, jobs, museums, and all top-level country domains, e.g.: uk, fr, ca, jp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Network Solutions maintains servers for .com TLD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Educause for .edu TLD</a:t>
            </a:r>
          </a:p>
          <a:p>
            <a:pPr>
              <a:lnSpc>
                <a:spcPct val="90000"/>
              </a:lnSpc>
              <a:buFont typeface="Wingdings" charset="2"/>
              <a:buNone/>
            </a:pP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authoritative DNS servers:</a:t>
            </a:r>
            <a:r>
              <a:rPr lang="en-US" altLang="en-US">
                <a:latin typeface="Gill Sans MT" charset="0"/>
                <a:ea typeface="ＭＳ Ｐゴシック" charset="-128"/>
              </a:rPr>
              <a:t> 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organization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own DNS server(s), providing authoritative hostname to IP mappings for organization</a:t>
            </a:r>
            <a:r>
              <a:rPr lang="ja-JP" altLang="en-US">
                <a:latin typeface="Gill Sans MT" charset="0"/>
                <a:ea typeface="ＭＳ Ｐゴシック" charset="-128"/>
              </a:rPr>
              <a:t>’</a:t>
            </a:r>
            <a:r>
              <a:rPr lang="en-US" altLang="ja-JP">
                <a:latin typeface="Gill Sans MT" charset="0"/>
                <a:ea typeface="ＭＳ Ｐゴシック" charset="-128"/>
              </a:rPr>
              <a:t>s named hosts 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can be maintained by organization or service provider</a:t>
            </a:r>
          </a:p>
          <a:p>
            <a:pPr lvl="1"/>
            <a:endParaRPr lang="en-US" altLang="en-US">
              <a:latin typeface="Gill Sans MT" charset="0"/>
              <a:ea typeface="ＭＳ Ｐゴシック" charset="-128"/>
            </a:endParaRPr>
          </a:p>
        </p:txBody>
      </p:sp>
      <p:pic>
        <p:nvPicPr>
          <p:cNvPr id="24269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447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1C7F13A3-C4EA-1043-8832-EBE52B89066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4473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Local </a:t>
            </a:r>
            <a:r>
              <a:rPr lang="en-US" altLang="en-US" sz="4000">
                <a:latin typeface="Gill Sans MT" charset="0"/>
                <a:ea typeface="ＭＳ Ｐゴシック" charset="-128"/>
              </a:rPr>
              <a:t>DNS</a:t>
            </a:r>
            <a:r>
              <a:rPr lang="en-US" altLang="en-US">
                <a:latin typeface="Gill Sans MT" charset="0"/>
                <a:ea typeface="ＭＳ Ｐゴシック" charset="-128"/>
              </a:rPr>
              <a:t> name server</a:t>
            </a:r>
          </a:p>
        </p:txBody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does not strictly belong to hierarchy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each ISP (residential ISP, company, university) has one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also called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default name server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endParaRPr lang="en-US" altLang="ja-JP">
              <a:latin typeface="Gill Sans MT" charset="0"/>
              <a:ea typeface="ＭＳ Ｐゴシック" charset="-128"/>
            </a:endParaRP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when host makes DNS query, query is sent to its local DNS server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acts as proxy, forwards query into hierarchy</a:t>
            </a:r>
          </a:p>
          <a:p>
            <a:pPr lvl="1"/>
            <a:endParaRPr lang="en-US" altLang="en-US">
              <a:latin typeface="Gill Sans MT" charset="0"/>
              <a:ea typeface="ＭＳ Ｐゴシック" charset="-128"/>
            </a:endParaRPr>
          </a:p>
        </p:txBody>
      </p:sp>
      <p:pic>
        <p:nvPicPr>
          <p:cNvPr id="24474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467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BA8F0C26-469C-264F-8DAC-AD41B482D1ED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46787" name="Picture 7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788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requesting host</a:t>
            </a: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charset="0"/>
              </a:rPr>
              <a:t>cis.poly.edu</a:t>
            </a:r>
          </a:p>
        </p:txBody>
      </p:sp>
      <p:sp>
        <p:nvSpPr>
          <p:cNvPr id="246789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charset="0"/>
              </a:rPr>
              <a:t>gaia.cs.umass.edu</a:t>
            </a:r>
          </a:p>
        </p:txBody>
      </p:sp>
      <p:sp>
        <p:nvSpPr>
          <p:cNvPr id="246790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root DNS server</a:t>
            </a:r>
            <a:endParaRPr lang="en-US" altLang="en-US" sz="1600">
              <a:latin typeface="Arial" charset="0"/>
            </a:endParaRPr>
          </a:p>
        </p:txBody>
      </p:sp>
      <p:sp>
        <p:nvSpPr>
          <p:cNvPr id="202770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/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/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/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/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/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6797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246951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46952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local DNS server</a:t>
              </a:r>
              <a:endParaRPr lang="en-US" altLang="en-US" sz="24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charset="0"/>
                </a:rPr>
                <a:t>dns.poly.edu</a:t>
              </a:r>
            </a:p>
          </p:txBody>
        </p:sp>
      </p:grpSp>
      <p:sp>
        <p:nvSpPr>
          <p:cNvPr id="202779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1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0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2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1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3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2" name="Text Box 30"/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4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3" name="Text Box 31"/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5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784" name="Text Box 32"/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6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6804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authoritative DNS server</a:t>
            </a: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charset="0"/>
              </a:rPr>
              <a:t>dns.cs.umass.edu</a:t>
            </a:r>
            <a:endParaRPr lang="en-US" altLang="en-US" sz="1600">
              <a:latin typeface="Arial" charset="0"/>
            </a:endParaRPr>
          </a:p>
        </p:txBody>
      </p:sp>
      <p:sp>
        <p:nvSpPr>
          <p:cNvPr id="202813" name="Text Box 61"/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7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814" name="Text Box 62"/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8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02815" name="Line 63"/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/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09" name="Text Box 65"/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TLD DNS server</a:t>
            </a:r>
            <a:endParaRPr lang="en-US" altLang="en-US" sz="1600">
              <a:latin typeface="Arial" charset="0"/>
            </a:endParaRPr>
          </a:p>
        </p:txBody>
      </p:sp>
      <p:sp>
        <p:nvSpPr>
          <p:cNvPr id="246810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>
                <a:latin typeface="Gill Sans MT" charset="0"/>
                <a:ea typeface="ＭＳ Ｐゴシック" charset="-128"/>
              </a:rPr>
              <a:t>DNS name </a:t>
            </a:r>
            <a:br>
              <a:rPr lang="en-US" altLang="en-US" sz="4000">
                <a:latin typeface="Gill Sans MT" charset="0"/>
                <a:ea typeface="ＭＳ Ｐゴシック" charset="-128"/>
              </a:rPr>
            </a:br>
            <a:r>
              <a:rPr lang="en-US" altLang="en-US" sz="4000">
                <a:latin typeface="Gill Sans MT" charset="0"/>
                <a:ea typeface="ＭＳ Ｐゴシック" charset="-128"/>
              </a:rPr>
              <a:t>resolution example</a:t>
            </a:r>
          </a:p>
        </p:txBody>
      </p:sp>
      <p:sp>
        <p:nvSpPr>
          <p:cNvPr id="246811" name="Rectangle 67"/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en-US" sz="2400">
                <a:latin typeface="Gill Sans MT" charset="0"/>
                <a:ea typeface="ＭＳ Ｐゴシック" charset="-128"/>
              </a:rPr>
              <a:t>host at cis.poly.edu wants IP address for gaia.cs.umass.edu</a:t>
            </a:r>
          </a:p>
        </p:txBody>
      </p:sp>
      <p:sp>
        <p:nvSpPr>
          <p:cNvPr id="246812" name="Rectangle 69"/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i="1">
                <a:solidFill>
                  <a:srgbClr val="CC0000"/>
                </a:solidFill>
              </a:rPr>
              <a:t>iterated query:</a:t>
            </a:r>
          </a:p>
          <a:p>
            <a:pPr>
              <a:buSzPct val="75000"/>
            </a:pPr>
            <a:r>
              <a:rPr lang="en-US" altLang="en-US" sz="2400"/>
              <a:t>contacted server replies with name of server to contact</a:t>
            </a:r>
          </a:p>
          <a:p>
            <a:pPr>
              <a:buSzPct val="75000"/>
            </a:pPr>
            <a:r>
              <a:rPr lang="ja-JP" altLang="en-US" sz="2400"/>
              <a:t>“</a:t>
            </a:r>
            <a:r>
              <a:rPr lang="en-US" altLang="ja-JP" sz="2400"/>
              <a:t>I don</a:t>
            </a:r>
            <a:r>
              <a:rPr lang="ja-JP" altLang="en-US" sz="2400"/>
              <a:t>’</a:t>
            </a:r>
            <a:r>
              <a:rPr lang="en-US" altLang="ja-JP" sz="2400"/>
              <a:t>t know this name, but ask this server</a:t>
            </a:r>
            <a:r>
              <a:rPr lang="ja-JP" altLang="en-US" sz="2400"/>
              <a:t>”</a:t>
            </a:r>
            <a:endParaRPr lang="en-US" altLang="en-US" sz="2400"/>
          </a:p>
        </p:txBody>
      </p:sp>
      <p:grpSp>
        <p:nvGrpSpPr>
          <p:cNvPr id="246813" name="Group 86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246949" name="Picture 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6950" name="Freeform 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46814" name="Group 89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246947" name="Picture 9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6948" name="Freeform 9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46815" name="Group 125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246915" name="Freeform 12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6" name="Rectangle 12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17" name="Freeform 12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8" name="Freeform 12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9" name="Rectangle 13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920" name="Group 13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945" name="AutoShape 13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46" name="AutoShape 133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921" name="Rectangle 13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922" name="Group 13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6943" name="AutoShape 13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44" name="AutoShape 13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923" name="Rectangle 13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24" name="Rectangle 13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925" name="Group 14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6941" name="AutoShape 1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42" name="AutoShape 1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926" name="Freeform 14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927" name="Group 14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6939" name="AutoShape 14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40" name="AutoShape 146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928" name="Rectangle 14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29" name="Freeform 14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0" name="Freeform 14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1" name="Oval 15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32" name="Freeform 15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3" name="AutoShape 15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34" name="AutoShape 15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35" name="Oval 15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36" name="Oval 15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6937" name="Oval 15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38" name="Rectangle 15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46816" name="Group 158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246883" name="Freeform 15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4" name="Rectangle 160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85" name="Freeform 16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6" name="Freeform 16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7" name="Rectangle 163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88" name="Group 16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913" name="AutoShape 16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14" name="AutoShape 166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89" name="Rectangle 167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90" name="Group 16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6911" name="AutoShape 1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12" name="AutoShape 170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91" name="Rectangle 171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92" name="Rectangle 172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93" name="Group 17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6909" name="AutoShape 17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10" name="AutoShape 17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94" name="Freeform 17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895" name="Group 17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6907" name="AutoShape 178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908" name="AutoShape 179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96" name="Rectangle 180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97" name="Freeform 18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8" name="Freeform 18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9" name="Oval 183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00" name="Freeform 18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1" name="AutoShape 185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02" name="AutoShape 186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03" name="Oval 187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04" name="Oval 188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6905" name="Oval 189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906" name="Rectangle 190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46817" name="Group 224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246851" name="Freeform 22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2" name="Rectangle 226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53" name="Freeform 22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4" name="Freeform 22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5" name="Rectangle 229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56" name="Group 23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881" name="AutoShape 2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82" name="AutoShape 232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57" name="Rectangle 233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58" name="Group 23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6879" name="AutoShape 235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80" name="AutoShape 23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59" name="Rectangle 237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60" name="Rectangle 238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61" name="Group 23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6877" name="AutoShape 24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78" name="AutoShape 24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62" name="Freeform 24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863" name="Group 24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6875" name="AutoShape 244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76" name="AutoShape 245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64" name="Rectangle 246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65" name="Freeform 24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6" name="Freeform 24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7" name="Oval 249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68" name="Freeform 25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9" name="AutoShape 251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70" name="AutoShape 252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71" name="Oval 253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72" name="Oval 254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6873" name="Oval 255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74" name="Rectangle 256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46818" name="Group 257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246819" name="Freeform 2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0" name="Rectangle 259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21" name="Freeform 2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2" name="Freeform 2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3" name="Rectangle 262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24" name="Group 2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849" name="AutoShape 26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50" name="AutoShape 265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25" name="Rectangle 266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26" name="Group 2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6847" name="AutoShape 268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48" name="AutoShape 26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27" name="Rectangle 270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28" name="Rectangle 271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6829" name="Group 2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6845" name="AutoShape 27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46" name="AutoShape 274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30" name="Freeform 2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831" name="Group 2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6843" name="AutoShape 277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6844" name="AutoShape 278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6832" name="Rectangle 279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33" name="Freeform 2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4" name="Freeform 2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5" name="Oval 282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36" name="Freeform 2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7" name="AutoShape 28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38" name="AutoShape 285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39" name="Oval 286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40" name="Oval 287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6841" name="Oval 288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6842" name="Rectangle 289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0" grpId="0" animBg="1"/>
      <p:bldP spid="202771" grpId="0" animBg="1"/>
      <p:bldP spid="202772" grpId="0" animBg="1"/>
      <p:bldP spid="202773" grpId="0" animBg="1"/>
      <p:bldP spid="202774" grpId="0" animBg="1"/>
      <p:bldP spid="202775" grpId="0" animBg="1"/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  <p:bldP spid="202815" grpId="0" animBg="1"/>
      <p:bldP spid="202816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488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C3EDE59B-9CF7-EA43-916B-9217F129F75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48835" name="Text Box 24"/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4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36" name="Text Box 25"/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5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37" name="Text Box 26"/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6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38" name="Line 60"/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39" name="Line 61"/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0" name="Line 62"/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1" name="Text Box 63"/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3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42" name="Rectangle 67"/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i="1">
                <a:solidFill>
                  <a:srgbClr val="CC0000"/>
                </a:solidFill>
                <a:latin typeface="Comic Sans MS" charset="0"/>
              </a:rPr>
              <a:t>recursive query:</a:t>
            </a:r>
          </a:p>
          <a:p>
            <a:pPr>
              <a:lnSpc>
                <a:spcPct val="100000"/>
              </a:lnSpc>
              <a:buSzPct val="75000"/>
            </a:pPr>
            <a:r>
              <a:rPr lang="en-US" altLang="en-US" sz="2400"/>
              <a:t>puts burden of name resolution on contacted name server</a:t>
            </a:r>
          </a:p>
          <a:p>
            <a:pPr>
              <a:lnSpc>
                <a:spcPct val="100000"/>
              </a:lnSpc>
              <a:buSzPct val="75000"/>
            </a:pPr>
            <a:r>
              <a:rPr lang="en-US" altLang="en-US" sz="2400"/>
              <a:t>heavy load at upper levels of hierarchy?</a:t>
            </a:r>
          </a:p>
        </p:txBody>
      </p:sp>
      <p:sp>
        <p:nvSpPr>
          <p:cNvPr id="248843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requesting host</a:t>
            </a: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charset="0"/>
              </a:rPr>
              <a:t>cis.poly.edu</a:t>
            </a:r>
          </a:p>
        </p:txBody>
      </p:sp>
      <p:sp>
        <p:nvSpPr>
          <p:cNvPr id="248844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charset="0"/>
              </a:rPr>
              <a:t>gaia.cs.umass.edu</a:t>
            </a:r>
          </a:p>
        </p:txBody>
      </p:sp>
      <p:sp>
        <p:nvSpPr>
          <p:cNvPr id="248845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root DNS server</a:t>
            </a:r>
            <a:endParaRPr lang="en-US" altLang="en-US" sz="1600">
              <a:latin typeface="Arial" charset="0"/>
            </a:endParaRPr>
          </a:p>
        </p:txBody>
      </p:sp>
      <p:sp>
        <p:nvSpPr>
          <p:cNvPr id="248846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7" name="Line 19"/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8" name="Line 22"/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8849" name="Line 23"/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8850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248998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248999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charset="0"/>
                </a:rPr>
                <a:t>local DNS server</a:t>
              </a:r>
              <a:endParaRPr lang="en-US" altLang="en-US" sz="2400">
                <a:latin typeface="Arial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charset="0"/>
                </a:rPr>
                <a:t>dns.poly.edu</a:t>
              </a:r>
            </a:p>
          </p:txBody>
        </p:sp>
      </p:grpSp>
      <p:sp>
        <p:nvSpPr>
          <p:cNvPr id="248851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1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52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2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53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7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54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charset="0"/>
              </a:rPr>
              <a:t>authoritative DNS server</a:t>
            </a:r>
            <a:endParaRPr lang="en-US" altLang="en-US" sz="2400"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charset="0"/>
              </a:rPr>
              <a:t>dns.cs.umass.edu</a:t>
            </a:r>
            <a:endParaRPr lang="en-US" altLang="en-US" sz="1600">
              <a:latin typeface="Arial" charset="0"/>
            </a:endParaRPr>
          </a:p>
        </p:txBody>
      </p:sp>
      <p:sp>
        <p:nvSpPr>
          <p:cNvPr id="248855" name="Text Box 62"/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8</a:t>
            </a: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248856" name="Line 62"/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8857" name="Picture 1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8858" name="Rectangle 66"/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DNS name </a:t>
            </a:r>
            <a:br>
              <a:rPr lang="en-US" altLang="en-US" sz="4000">
                <a:solidFill>
                  <a:srgbClr val="000099"/>
                </a:solidFill>
              </a:rPr>
            </a:br>
            <a:r>
              <a:rPr lang="en-US" altLang="en-US" sz="4000">
                <a:solidFill>
                  <a:srgbClr val="000099"/>
                </a:solidFill>
              </a:rPr>
              <a:t>resolution example</a:t>
            </a:r>
          </a:p>
        </p:txBody>
      </p:sp>
      <p:sp>
        <p:nvSpPr>
          <p:cNvPr id="248859" name="Text Box 65"/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TLD DNS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server</a:t>
            </a:r>
            <a:endParaRPr lang="en-US" altLang="en-US" sz="1600">
              <a:latin typeface="Arial" charset="0"/>
            </a:endParaRPr>
          </a:p>
        </p:txBody>
      </p:sp>
      <p:grpSp>
        <p:nvGrpSpPr>
          <p:cNvPr id="248860" name="Group 140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248996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997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48861" name="Group 143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248994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995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48862" name="Group 146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248962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63" name="Rectangle 148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64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65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66" name="Rectangle 151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67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8992" name="AutoShape 15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93" name="AutoShape 154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68" name="Rectangle 155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69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8990" name="AutoShape 157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91" name="AutoShape 15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70" name="Rectangle 159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71" name="Rectangle 160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72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8988" name="AutoShape 16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89" name="AutoShape 16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73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8974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8986" name="AutoShape 166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87" name="AutoShape 167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75" name="Rectangle 168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76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77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78" name="Oval 171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79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80" name="AutoShape 173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81" name="AutoShape 174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82" name="Oval 175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83" name="Oval 176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8984" name="Oval 177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85" name="Rectangle 178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48863" name="Group 212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248930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31" name="Rectangle 214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32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33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34" name="Rectangle 217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35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8960" name="AutoShape 219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61" name="AutoShape 220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36" name="Rectangle 221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37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8958" name="AutoShape 223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59" name="AutoShape 224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38" name="Rectangle 225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39" name="Rectangle 226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40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8956" name="AutoShape 22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57" name="AutoShape 229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41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8942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8954" name="AutoShape 232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55" name="AutoShape 233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43" name="Rectangle 234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44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45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46" name="Oval 237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47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48" name="AutoShape 239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49" name="AutoShape 240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50" name="Oval 241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51" name="Oval 242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8952" name="Oval 243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53" name="Rectangle 244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48864" name="Group 245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248898" name="Freeform 24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99" name="Rectangle 24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00" name="Freeform 24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01" name="Freeform 24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02" name="Rectangle 25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03" name="Group 25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8928" name="AutoShape 25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29" name="AutoShape 253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04" name="Rectangle 25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05" name="Group 25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8926" name="AutoShape 25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27" name="AutoShape 25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06" name="Rectangle 25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07" name="Rectangle 25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908" name="Group 26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8924" name="AutoShape 26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25" name="AutoShape 26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09" name="Freeform 26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8910" name="Group 26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8922" name="AutoShape 26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923" name="AutoShape 266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911" name="Rectangle 26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12" name="Freeform 26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13" name="Freeform 26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14" name="Oval 27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15" name="Freeform 27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916" name="AutoShape 27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17" name="AutoShape 27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18" name="Oval 27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19" name="Oval 27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8920" name="Oval 27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921" name="Rectangle 27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grpSp>
        <p:nvGrpSpPr>
          <p:cNvPr id="248865" name="Group 311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248866" name="Freeform 31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67" name="Rectangle 313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68" name="Freeform 31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69" name="Freeform 31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70" name="Rectangle 316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871" name="Group 31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8896" name="AutoShape 31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897" name="AutoShape 319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872" name="Rectangle 320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873" name="Group 32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8894" name="AutoShape 322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895" name="AutoShape 323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874" name="Rectangle 324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75" name="Rectangle 325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grpSp>
          <p:nvGrpSpPr>
            <p:cNvPr id="248876" name="Group 32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8892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893" name="AutoShape 328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877" name="Freeform 32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8878" name="Group 33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8890" name="AutoShape 331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  <p:sp>
            <p:nvSpPr>
              <p:cNvPr id="248891" name="AutoShape 332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latin typeface="Arial" charset="0"/>
                </a:endParaRPr>
              </a:p>
            </p:txBody>
          </p:sp>
        </p:grpSp>
        <p:sp>
          <p:nvSpPr>
            <p:cNvPr id="248879" name="Rectangle 333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80" name="Freeform 33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81" name="Freeform 33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82" name="Oval 336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83" name="Freeform 33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84" name="AutoShape 338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85" name="AutoShape 339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86" name="Oval 340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87" name="Oval 341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8888" name="Oval 342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48889" name="Rectangle 343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Introduction</a:t>
            </a:r>
          </a:p>
        </p:txBody>
      </p:sp>
      <p:sp>
        <p:nvSpPr>
          <p:cNvPr id="788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>
                <a:ea typeface="ＭＳ Ｐゴシック" charset="-128"/>
              </a:rPr>
              <a:t>a human protocol and a computer network protocol:</a:t>
            </a:r>
          </a:p>
          <a:p>
            <a:pPr eaLnBrk="1" hangingPunct="1">
              <a:buFont typeface="Wingdings" charset="2"/>
              <a:buNone/>
            </a:pPr>
            <a:endParaRPr lang="en-US" altLang="en-US">
              <a:ea typeface="ＭＳ Ｐゴシック" charset="-128"/>
            </a:endParaRPr>
          </a:p>
        </p:txBody>
      </p:sp>
      <p:sp>
        <p:nvSpPr>
          <p:cNvPr id="78851" name="Rectangle 8"/>
          <p:cNvSpPr>
            <a:spLocks noChangeArrowheads="1"/>
          </p:cNvSpPr>
          <p:nvPr/>
        </p:nvSpPr>
        <p:spPr bwMode="auto">
          <a:xfrm>
            <a:off x="628650" y="5862638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Q:</a:t>
            </a:r>
            <a:r>
              <a:rPr lang="en-US" altLang="en-US"/>
              <a:t> other human protocols? </a:t>
            </a:r>
          </a:p>
        </p:txBody>
      </p:sp>
      <p:sp>
        <p:nvSpPr>
          <p:cNvPr id="78852" name="Line 10"/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78853" name="Picture 62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4" name="Picture 63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5" name="Text Box 64"/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solidFill>
                  <a:srgbClr val="CC0000"/>
                </a:solidFill>
                <a:latin typeface="Arial" charset="0"/>
              </a:rPr>
              <a:t>Hi</a:t>
            </a:r>
          </a:p>
        </p:txBody>
      </p:sp>
      <p:sp>
        <p:nvSpPr>
          <p:cNvPr id="78856" name="Line 66"/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7" name="Text Box 67"/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solidFill>
                  <a:srgbClr val="CC0000"/>
                </a:solidFill>
                <a:latin typeface="Arial" charset="0"/>
              </a:rPr>
              <a:t>Hi</a:t>
            </a:r>
          </a:p>
        </p:txBody>
      </p:sp>
      <p:sp>
        <p:nvSpPr>
          <p:cNvPr id="78858" name="Line 70"/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9" name="Group 72"/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78920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  <p:sp>
          <p:nvSpPr>
            <p:cNvPr id="78921" name="Text Box 69"/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charset="0"/>
                </a:rPr>
                <a:t>Got the</a:t>
              </a:r>
            </a:p>
            <a:p>
              <a:pPr algn="ctr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charset="0"/>
                </a:rPr>
                <a:t>time?</a:t>
              </a:r>
            </a:p>
          </p:txBody>
        </p:sp>
      </p:grpSp>
      <p:sp>
        <p:nvSpPr>
          <p:cNvPr id="78860" name="Line 73"/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61" name="Group 76"/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78918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  <p:sp>
          <p:nvSpPr>
            <p:cNvPr id="78919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charset="0"/>
                </a:rPr>
                <a:t>2:00</a:t>
              </a:r>
            </a:p>
          </p:txBody>
        </p:sp>
      </p:grpSp>
      <p:sp>
        <p:nvSpPr>
          <p:cNvPr id="78862" name="Line 85"/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3" name="Line 89"/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4" name="Line 90"/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5" name="Rectangle 92"/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78866" name="Text Box 91"/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TCP connection</a:t>
            </a:r>
          </a:p>
          <a:p>
            <a:pPr algn="ctr"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response</a:t>
            </a:r>
          </a:p>
        </p:txBody>
      </p:sp>
      <p:sp>
        <p:nvSpPr>
          <p:cNvPr id="78867" name="Line 94"/>
          <p:cNvSpPr>
            <a:spLocks noChangeShapeType="1"/>
          </p:cNvSpPr>
          <p:nvPr/>
        </p:nvSpPr>
        <p:spPr bwMode="auto">
          <a:xfrm>
            <a:off x="5165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68" name="Group 97"/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78916" name="Rectangle 96"/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  <p:sp>
          <p:nvSpPr>
            <p:cNvPr id="78917" name="Text Box 95"/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>Get</a:t>
              </a: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 http://www.awl.com/kurose-ross</a:t>
              </a: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sp>
        <p:nvSpPr>
          <p:cNvPr id="78869" name="Rectangle 99"/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solidFill>
                <a:srgbClr val="CC0000"/>
              </a:solidFill>
              <a:latin typeface="Arial" charset="0"/>
            </a:endParaRPr>
          </a:p>
        </p:txBody>
      </p:sp>
      <p:sp>
        <p:nvSpPr>
          <p:cNvPr id="78870" name="Text Box 100"/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>
                <a:solidFill>
                  <a:srgbClr val="CC0000"/>
                </a:solidFill>
                <a:latin typeface="Arial" charset="0"/>
              </a:rPr>
              <a:t>&lt;file&gt;</a:t>
            </a:r>
          </a:p>
        </p:txBody>
      </p:sp>
      <p:sp>
        <p:nvSpPr>
          <p:cNvPr id="78871" name="Line 101"/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72" name="Group 105"/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78914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Times New Roman" charset="0"/>
              </a:endParaRPr>
            </a:p>
          </p:txBody>
        </p:sp>
        <p:sp>
          <p:nvSpPr>
            <p:cNvPr id="78915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2000">
                  <a:solidFill>
                    <a:schemeClr val="bg2"/>
                  </a:solidFill>
                  <a:latin typeface="Arial" charset="0"/>
                </a:rPr>
                <a:t>time</a:t>
              </a:r>
            </a:p>
          </p:txBody>
        </p:sp>
      </p:grpSp>
      <p:sp>
        <p:nvSpPr>
          <p:cNvPr id="78873" name="Rectangle 52"/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Arial" charset="0"/>
            </a:endParaRPr>
          </a:p>
        </p:txBody>
      </p:sp>
      <p:sp>
        <p:nvSpPr>
          <p:cNvPr id="78874" name="Text Box 91"/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algn="ctr"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TCP connection</a:t>
            </a:r>
          </a:p>
          <a:p>
            <a:pPr algn="ctr"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request</a:t>
            </a:r>
          </a:p>
        </p:txBody>
      </p:sp>
      <p:pic>
        <p:nvPicPr>
          <p:cNvPr id="78875" name="Picture 53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76" name="Rectangle 2"/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4400">
                <a:solidFill>
                  <a:srgbClr val="000099"/>
                </a:solidFill>
              </a:rPr>
              <a:t>What</a:t>
            </a:r>
            <a:r>
              <a:rPr lang="ja-JP" altLang="en-US" sz="4400">
                <a:solidFill>
                  <a:srgbClr val="000099"/>
                </a:solidFill>
              </a:rPr>
              <a:t>’</a:t>
            </a:r>
            <a:r>
              <a:rPr lang="en-US" altLang="ja-JP" sz="4400">
                <a:solidFill>
                  <a:srgbClr val="000099"/>
                </a:solidFill>
              </a:rPr>
              <a:t>s a protocol?</a:t>
            </a:r>
            <a:endParaRPr lang="en-US" altLang="en-US" sz="4400">
              <a:solidFill>
                <a:srgbClr val="000099"/>
              </a:solidFill>
            </a:endParaRPr>
          </a:p>
        </p:txBody>
      </p:sp>
      <p:grpSp>
        <p:nvGrpSpPr>
          <p:cNvPr id="78877" name="Group 57"/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78882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5 w 354"/>
                <a:gd name="T1" fmla="*/ 0 h 2742"/>
                <a:gd name="T2" fmla="*/ 24 w 354"/>
                <a:gd name="T3" fmla="*/ 38 h 2742"/>
                <a:gd name="T4" fmla="*/ 24 w 354"/>
                <a:gd name="T5" fmla="*/ 295 h 2742"/>
                <a:gd name="T6" fmla="*/ 0 w 354"/>
                <a:gd name="T7" fmla="*/ 309 h 2742"/>
                <a:gd name="T8" fmla="*/ 5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3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884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4 w 211"/>
                <a:gd name="T3" fmla="*/ 25 h 2537"/>
                <a:gd name="T4" fmla="*/ 2 w 211"/>
                <a:gd name="T5" fmla="*/ 282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5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3 w 328"/>
                <a:gd name="T3" fmla="*/ 15 h 226"/>
                <a:gd name="T4" fmla="*/ 23 w 328"/>
                <a:gd name="T5" fmla="*/ 27 h 226"/>
                <a:gd name="T6" fmla="*/ 0 w 328"/>
                <a:gd name="T7" fmla="*/ 1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6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78887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8912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8913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78888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78889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8910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8911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78890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891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grpSp>
          <p:nvGrpSpPr>
            <p:cNvPr id="78892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8908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8909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78893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3 w 328"/>
                <a:gd name="T3" fmla="*/ 14 h 226"/>
                <a:gd name="T4" fmla="*/ 23 w 328"/>
                <a:gd name="T5" fmla="*/ 25 h 226"/>
                <a:gd name="T6" fmla="*/ 0 w 328"/>
                <a:gd name="T7" fmla="*/ 10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894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8906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  <p:sp>
            <p:nvSpPr>
              <p:cNvPr id="78907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  <a:cs typeface="Arial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Arial" charset="0"/>
                    <a:cs typeface="Arial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Arial" charset="0"/>
                    <a:cs typeface="Arial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Arial" charset="0"/>
                    <a:cs typeface="Arial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endParaRPr lang="en-US" altLang="en-US" sz="2400">
                  <a:latin typeface="Arial" charset="0"/>
                </a:endParaRPr>
              </a:p>
            </p:txBody>
          </p:sp>
        </p:grpSp>
        <p:sp>
          <p:nvSpPr>
            <p:cNvPr id="78895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896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1 w 296"/>
                <a:gd name="T3" fmla="*/ 15 h 256"/>
                <a:gd name="T4" fmla="*/ 21 w 296"/>
                <a:gd name="T5" fmla="*/ 28 h 256"/>
                <a:gd name="T6" fmla="*/ 0 w 296"/>
                <a:gd name="T7" fmla="*/ 10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7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2 w 304"/>
                <a:gd name="T3" fmla="*/ 19 h 288"/>
                <a:gd name="T4" fmla="*/ 20 w 304"/>
                <a:gd name="T5" fmla="*/ 33 h 288"/>
                <a:gd name="T6" fmla="*/ 2 w 304"/>
                <a:gd name="T7" fmla="*/ 14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8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899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3 h 240"/>
                <a:gd name="T2" fmla="*/ 2 w 306"/>
                <a:gd name="T3" fmla="*/ 28 h 240"/>
                <a:gd name="T4" fmla="*/ 22 w 306"/>
                <a:gd name="T5" fmla="*/ 13 h 240"/>
                <a:gd name="T6" fmla="*/ 21 w 306"/>
                <a:gd name="T7" fmla="*/ 0 h 240"/>
                <a:gd name="T8" fmla="*/ 0 w 306"/>
                <a:gd name="T9" fmla="*/ 1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0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901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902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903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180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78904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  <p:sp>
          <p:nvSpPr>
            <p:cNvPr id="78905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  <a:cs typeface="Arial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Arial" charset="0"/>
                  <a:cs typeface="Arial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Arial" charset="0"/>
                  <a:cs typeface="Arial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Arial" charset="0"/>
                  <a:cs typeface="Arial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400">
                <a:latin typeface="Arial" charset="0"/>
              </a:endParaRPr>
            </a:p>
          </p:txBody>
        </p:sp>
      </p:grpSp>
      <p:grpSp>
        <p:nvGrpSpPr>
          <p:cNvPr id="78878" name="Group 90"/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78880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881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0045 w 356"/>
                <a:gd name="T3" fmla="*/ 645 h 368"/>
                <a:gd name="T4" fmla="*/ 11917 w 356"/>
                <a:gd name="T5" fmla="*/ 13448 h 368"/>
                <a:gd name="T6" fmla="*/ 2626 w 356"/>
                <a:gd name="T7" fmla="*/ 1681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88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200">
                <a:latin typeface="Tahoma" charset="0"/>
              </a:rPr>
              <a:t>1-</a:t>
            </a:r>
            <a:fld id="{CFB2320D-38FB-6F49-A127-CC1484EF193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t>8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508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CDF9C8EB-60DC-9B48-AD02-EACF0DAA957C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5088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088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DNS: caching, updating records</a:t>
            </a:r>
          </a:p>
        </p:txBody>
      </p:sp>
      <p:sp>
        <p:nvSpPr>
          <p:cNvPr id="2508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once (any) name server learns mapping, it </a:t>
            </a:r>
            <a:r>
              <a:rPr lang="en-US" altLang="en-US" i="1">
                <a:solidFill>
                  <a:srgbClr val="000099"/>
                </a:solidFill>
                <a:latin typeface="Gill Sans MT" charset="0"/>
                <a:ea typeface="ＭＳ Ｐゴシック" charset="-128"/>
              </a:rPr>
              <a:t>caches</a:t>
            </a:r>
            <a:r>
              <a:rPr lang="en-US" altLang="en-US">
                <a:latin typeface="Gill Sans MT" charset="0"/>
                <a:ea typeface="ＭＳ Ｐゴシック" charset="-128"/>
              </a:rPr>
              <a:t> mapping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cache entries timeout (disappear) after some time (TTL)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TLD servers typically cached in local name servers</a:t>
            </a:r>
          </a:p>
          <a:p>
            <a:pPr lvl="2"/>
            <a:r>
              <a:rPr lang="en-US" altLang="en-US">
                <a:latin typeface="Gill Sans MT" charset="0"/>
                <a:ea typeface="ＭＳ Ｐゴシック" charset="-128"/>
              </a:rPr>
              <a:t>thus root name servers not often visited</a:t>
            </a:r>
            <a:endParaRPr lang="en-US" altLang="en-US">
              <a:ea typeface="ＭＳ Ｐゴシック" charset="-128"/>
            </a:endParaRP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cached entries may be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out-of-date</a:t>
            </a:r>
            <a:r>
              <a:rPr lang="en-US" altLang="en-US">
                <a:latin typeface="Gill Sans MT" charset="0"/>
                <a:ea typeface="ＭＳ Ｐゴシック" charset="-128"/>
              </a:rPr>
              <a:t> (best effort name-to-address translation!)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if name host changes IP address, may not be known Internet-wide until all TTLs expire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update/notify mechanisms proposed IETF standard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RFC 2136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529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3F7C6AA3-F443-744F-8C6D-13479BAF62C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52931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DNS records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5293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DNS: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distributed db storing resource records </a:t>
            </a: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(RR)</a:t>
            </a:r>
          </a:p>
        </p:txBody>
      </p:sp>
      <p:sp>
        <p:nvSpPr>
          <p:cNvPr id="2529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u="sng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type=NS</a:t>
            </a:r>
          </a:p>
          <a:p>
            <a:pPr lvl="1"/>
            <a:r>
              <a:rPr lang="en-US" altLang="en-US" sz="2000" b="1">
                <a:latin typeface="Courier New" charset="0"/>
                <a:ea typeface="ＭＳ Ｐゴシック" charset="-128"/>
              </a:rPr>
              <a:t>name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is domain (e.g., foo.com)</a:t>
            </a:r>
          </a:p>
          <a:p>
            <a:pPr lvl="1"/>
            <a:r>
              <a:rPr lang="en-US" altLang="en-US" sz="2000" b="1">
                <a:latin typeface="Courier New" charset="0"/>
                <a:ea typeface="ＭＳ Ｐゴシック" charset="-128"/>
              </a:rPr>
              <a:t>value</a:t>
            </a:r>
            <a:r>
              <a:rPr lang="en-US" altLang="en-US" sz="2000">
                <a:latin typeface="Gill Sans MT" charset="0"/>
                <a:ea typeface="ＭＳ Ｐゴシック" charset="-128"/>
              </a:rPr>
              <a:t> is hostname of authoritative name server for this domain</a:t>
            </a:r>
          </a:p>
          <a:p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sp>
        <p:nvSpPr>
          <p:cNvPr id="252934" name="Text Box 6"/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charset="0"/>
              </a:rPr>
              <a:t>RR format:</a:t>
            </a:r>
            <a:r>
              <a:rPr lang="en-US" altLang="en-US" sz="2400">
                <a:latin typeface="Comic Sans MS" charset="0"/>
              </a:rPr>
              <a:t> </a:t>
            </a:r>
            <a:r>
              <a:rPr lang="en-US" altLang="en-US" sz="1800" b="1">
                <a:latin typeface="Courier New" charset="0"/>
              </a:rPr>
              <a:t>(name, value, type, ttl)</a:t>
            </a:r>
            <a:endParaRPr lang="en-US" altLang="en-US" sz="2400">
              <a:latin typeface="Times New Roman" charset="0"/>
            </a:endParaRPr>
          </a:p>
        </p:txBody>
      </p:sp>
      <p:sp>
        <p:nvSpPr>
          <p:cNvPr id="252935" name="Rectangle 7"/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charset="0"/>
            </a:endParaRPr>
          </a:p>
        </p:txBody>
      </p:sp>
      <p:sp>
        <p:nvSpPr>
          <p:cNvPr id="252936" name="Rectangle 8"/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SzPct val="75000"/>
              <a:buFont typeface="Wingdings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type=A</a:t>
            </a:r>
          </a:p>
          <a:p>
            <a:pPr lvl="1">
              <a:lnSpc>
                <a:spcPct val="100000"/>
              </a:lnSpc>
            </a:pPr>
            <a:r>
              <a:rPr lang="en-US" altLang="en-US" sz="2000" b="1">
                <a:latin typeface="Courier New" charset="0"/>
              </a:rPr>
              <a:t>name</a:t>
            </a:r>
            <a:r>
              <a:rPr lang="en-US" altLang="en-US" sz="2000">
                <a:latin typeface="Comic Sans MS" charset="0"/>
              </a:rPr>
              <a:t> </a:t>
            </a:r>
            <a:r>
              <a:rPr lang="en-US" altLang="en-US" sz="2000"/>
              <a:t>is hostname</a:t>
            </a:r>
          </a:p>
          <a:p>
            <a:pPr lvl="1">
              <a:lnSpc>
                <a:spcPct val="100000"/>
              </a:lnSpc>
            </a:pPr>
            <a:r>
              <a:rPr lang="en-US" altLang="en-US" sz="2000" b="1">
                <a:latin typeface="Courier New" charset="0"/>
              </a:rPr>
              <a:t>value</a:t>
            </a:r>
            <a:r>
              <a:rPr lang="en-US" altLang="en-US" sz="2000">
                <a:latin typeface="Comic Sans MS" charset="0"/>
              </a:rPr>
              <a:t> </a:t>
            </a:r>
            <a:r>
              <a:rPr lang="en-US" altLang="en-US" sz="2000"/>
              <a:t>is IP address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en-US" sz="2400"/>
          </a:p>
        </p:txBody>
      </p:sp>
      <p:sp>
        <p:nvSpPr>
          <p:cNvPr id="252937" name="Rectangle 9"/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type=CNAME</a:t>
            </a:r>
          </a:p>
          <a:p>
            <a:pPr lvl="1">
              <a:lnSpc>
                <a:spcPct val="100000"/>
              </a:lnSpc>
            </a:pPr>
            <a:r>
              <a:rPr lang="en-US" altLang="en-US" sz="2000" b="1">
                <a:latin typeface="Courier New" charset="0"/>
              </a:rPr>
              <a:t>name</a:t>
            </a:r>
            <a:r>
              <a:rPr lang="en-US" altLang="en-US" sz="2000">
                <a:latin typeface="Comic Sans MS" charset="0"/>
              </a:rPr>
              <a:t> is </a:t>
            </a:r>
            <a:r>
              <a:rPr lang="en-US" altLang="en-US" sz="2000"/>
              <a:t>alias name for some </a:t>
            </a:r>
            <a:r>
              <a:rPr lang="ja-JP" altLang="en-US" sz="2000"/>
              <a:t>“</a:t>
            </a:r>
            <a:r>
              <a:rPr lang="en-US" altLang="ja-JP" sz="2000"/>
              <a:t>canonical</a:t>
            </a:r>
            <a:r>
              <a:rPr lang="ja-JP" altLang="en-US" sz="2000"/>
              <a:t>”</a:t>
            </a:r>
            <a:r>
              <a:rPr lang="en-US" altLang="ja-JP" sz="2000"/>
              <a:t> (the real) name</a:t>
            </a:r>
          </a:p>
          <a:p>
            <a:pPr lvl="1">
              <a:lnSpc>
                <a:spcPct val="100000"/>
              </a:lnSpc>
            </a:pPr>
            <a:r>
              <a:rPr lang="en-US" altLang="en-US" sz="1800" b="1">
                <a:latin typeface="Courier New" charset="0"/>
              </a:rPr>
              <a:t>www.ibm.com</a:t>
            </a:r>
            <a:r>
              <a:rPr lang="en-US" altLang="en-US" sz="1800">
                <a:latin typeface="Courier New" charset="0"/>
              </a:rPr>
              <a:t> </a:t>
            </a:r>
            <a:r>
              <a:rPr lang="en-US" altLang="en-US" sz="2000"/>
              <a:t>is really</a:t>
            </a:r>
            <a:endParaRPr lang="en-US" altLang="en-US" sz="1800"/>
          </a:p>
          <a:p>
            <a:pPr lvl="1">
              <a:lnSpc>
                <a:spcPct val="100000"/>
              </a:lnSpc>
              <a:buFont typeface="Wingdings" charset="2"/>
              <a:buNone/>
            </a:pPr>
            <a:r>
              <a:rPr lang="en-US" altLang="en-US" sz="1800">
                <a:latin typeface="Courier New" charset="0"/>
              </a:rPr>
              <a:t>  </a:t>
            </a:r>
            <a:r>
              <a:rPr lang="en-US" altLang="en-US" sz="1800" b="1">
                <a:latin typeface="Courier New" charset="0"/>
              </a:rPr>
              <a:t>servereast.backup2.ibm.com</a:t>
            </a:r>
          </a:p>
          <a:p>
            <a:pPr lvl="1">
              <a:lnSpc>
                <a:spcPct val="100000"/>
              </a:lnSpc>
            </a:pPr>
            <a:r>
              <a:rPr lang="en-US" altLang="en-US" sz="2000" b="1">
                <a:latin typeface="Courier New" charset="0"/>
              </a:rPr>
              <a:t>value</a:t>
            </a:r>
            <a:r>
              <a:rPr lang="en-US" altLang="en-US" sz="2000">
                <a:latin typeface="Comic Sans MS" charset="0"/>
              </a:rPr>
              <a:t> </a:t>
            </a:r>
            <a:r>
              <a:rPr lang="en-US" altLang="en-US" sz="2000"/>
              <a:t>is canonical name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en-US" sz="2400"/>
          </a:p>
        </p:txBody>
      </p:sp>
      <p:sp>
        <p:nvSpPr>
          <p:cNvPr id="252938" name="Rectangle 10"/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type=MX</a:t>
            </a:r>
          </a:p>
          <a:p>
            <a:pPr lvl="1">
              <a:lnSpc>
                <a:spcPct val="100000"/>
              </a:lnSpc>
            </a:pPr>
            <a:r>
              <a:rPr lang="en-US" altLang="en-US" sz="2000" b="1">
                <a:latin typeface="Courier New" charset="0"/>
              </a:rPr>
              <a:t>value</a:t>
            </a:r>
            <a:r>
              <a:rPr lang="en-US" altLang="en-US" sz="2000">
                <a:latin typeface="Comic Sans MS" charset="0"/>
              </a:rPr>
              <a:t> </a:t>
            </a:r>
            <a:r>
              <a:rPr lang="en-US" altLang="en-US" sz="2000"/>
              <a:t>is name of mailserver associated with</a:t>
            </a:r>
            <a:r>
              <a:rPr lang="en-US" altLang="en-US" sz="2000">
                <a:latin typeface="Comic Sans MS" charset="0"/>
              </a:rPr>
              <a:t> </a:t>
            </a:r>
            <a:r>
              <a:rPr lang="en-US" altLang="en-US" sz="2000" b="1">
                <a:latin typeface="Courier New" charset="0"/>
              </a:rPr>
              <a:t>name</a:t>
            </a:r>
            <a:endParaRPr lang="en-US" altLang="en-US" sz="2000">
              <a:latin typeface="Comic Sans MS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Char char="r"/>
            </a:pPr>
            <a:endParaRPr lang="en-US" altLang="en-US" sz="2400">
              <a:latin typeface="Comic Sans MS" charset="0"/>
            </a:endParaRPr>
          </a:p>
        </p:txBody>
      </p:sp>
      <p:pic>
        <p:nvPicPr>
          <p:cNvPr id="252939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549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F3697B1B-B17E-2048-91CF-F35BCD2B6A8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54979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4980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DNS protocol, messages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5498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query</a:t>
            </a:r>
            <a:r>
              <a:rPr lang="en-US" altLang="en-US">
                <a:solidFill>
                  <a:srgbClr val="FF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>
                <a:latin typeface="Gill Sans MT" charset="0"/>
                <a:ea typeface="ＭＳ Ｐゴシック" charset="-128"/>
              </a:rPr>
              <a:t>and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reply</a:t>
            </a:r>
            <a:r>
              <a:rPr lang="en-US" altLang="en-US">
                <a:latin typeface="Gill Sans MT" charset="0"/>
                <a:ea typeface="ＭＳ Ｐゴシック" charset="-128"/>
              </a:rPr>
              <a:t> messages, both with same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message format</a:t>
            </a: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54982" name="Rectangle 4"/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/>
              <a:t>msg header</a:t>
            </a:r>
          </a:p>
          <a:p>
            <a:pPr>
              <a:lnSpc>
                <a:spcPct val="100000"/>
              </a:lnSpc>
              <a:buSzPct val="75000"/>
            </a:pPr>
            <a:r>
              <a:rPr lang="en-US" altLang="en-US" sz="2000">
                <a:solidFill>
                  <a:srgbClr val="000099"/>
                </a:solidFill>
              </a:rPr>
              <a:t>identification:</a:t>
            </a:r>
            <a:r>
              <a:rPr lang="en-US" altLang="en-US" sz="2000"/>
              <a:t> 16 bit # for query, reply to query uses same #</a:t>
            </a:r>
          </a:p>
          <a:p>
            <a:pPr>
              <a:lnSpc>
                <a:spcPct val="100000"/>
              </a:lnSpc>
              <a:buSzPct val="75000"/>
            </a:pPr>
            <a:r>
              <a:rPr lang="en-US" altLang="en-US" sz="2000">
                <a:solidFill>
                  <a:srgbClr val="000099"/>
                </a:solidFill>
              </a:rPr>
              <a:t>flags: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query or reply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recursion desired 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recursion available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reply is authoritative</a:t>
            </a:r>
          </a:p>
        </p:txBody>
      </p:sp>
      <p:grpSp>
        <p:nvGrpSpPr>
          <p:cNvPr id="254983" name="Group 36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254994" name="Rectangle 33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54995" name="Rectangle 12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54996" name="Line 13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997" name="Line 14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998" name="Line 15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999" name="Line 16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0" name="Line 17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1" name="Line 18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2" name="Line 19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03" name="Text Box 20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identification</a:t>
              </a:r>
            </a:p>
          </p:txBody>
        </p:sp>
        <p:sp>
          <p:nvSpPr>
            <p:cNvPr id="255004" name="Text Box 21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flags</a:t>
              </a:r>
            </a:p>
          </p:txBody>
        </p:sp>
        <p:sp>
          <p:nvSpPr>
            <p:cNvPr id="255005" name="Text Box 22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questions</a:t>
              </a:r>
            </a:p>
          </p:txBody>
        </p:sp>
        <p:sp>
          <p:nvSpPr>
            <p:cNvPr id="255006" name="Text Box 23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questions (variable # of questions)</a:t>
              </a:r>
            </a:p>
          </p:txBody>
        </p:sp>
        <p:sp>
          <p:nvSpPr>
            <p:cNvPr id="255007" name="Text Box 26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additional RRs</a:t>
              </a:r>
            </a:p>
          </p:txBody>
        </p:sp>
        <p:sp>
          <p:nvSpPr>
            <p:cNvPr id="255008" name="Text Box 27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authority RRs</a:t>
              </a:r>
            </a:p>
          </p:txBody>
        </p:sp>
        <p:sp>
          <p:nvSpPr>
            <p:cNvPr id="255009" name="Text Box 28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answer RRs</a:t>
              </a:r>
            </a:p>
          </p:txBody>
        </p:sp>
        <p:sp>
          <p:nvSpPr>
            <p:cNvPr id="255010" name="Text Box 30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answers (variable # of RRs)</a:t>
              </a:r>
            </a:p>
          </p:txBody>
        </p:sp>
        <p:sp>
          <p:nvSpPr>
            <p:cNvPr id="255011" name="Text Box 31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authority (variable # of RRs)</a:t>
              </a:r>
            </a:p>
          </p:txBody>
        </p:sp>
        <p:sp>
          <p:nvSpPr>
            <p:cNvPr id="255012" name="Text Box 32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additional info (variable # of RRs)</a:t>
              </a:r>
            </a:p>
          </p:txBody>
        </p:sp>
      </p:grpSp>
      <p:sp>
        <p:nvSpPr>
          <p:cNvPr id="254984" name="Line 34"/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4985" name="Line 35"/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4986" name="Group 60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254991" name="Text Box 57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2 bytes</a:t>
              </a:r>
            </a:p>
          </p:txBody>
        </p:sp>
        <p:sp>
          <p:nvSpPr>
            <p:cNvPr id="254992" name="Line 58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993" name="Line 59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4987" name="Group 61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254988" name="Text Box 62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2 bytes</a:t>
              </a:r>
            </a:p>
          </p:txBody>
        </p:sp>
        <p:sp>
          <p:nvSpPr>
            <p:cNvPr id="254989" name="Line 63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990" name="Line 64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570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A3E78AE4-6112-0747-A6C3-2B9A5946F1AF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200">
              <a:latin typeface="Tahoma" charset="0"/>
            </a:endParaRPr>
          </a:p>
        </p:txBody>
      </p:sp>
      <p:sp>
        <p:nvSpPr>
          <p:cNvPr id="257027" name="Text Box 4"/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name, type fields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 for a query</a:t>
            </a:r>
            <a:endParaRPr lang="en-US" altLang="en-US" sz="2400"/>
          </a:p>
        </p:txBody>
      </p:sp>
      <p:sp>
        <p:nvSpPr>
          <p:cNvPr id="257028" name="Text Box 5"/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RRs in response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to query</a:t>
            </a:r>
            <a:endParaRPr lang="en-US" altLang="en-US" sz="2400"/>
          </a:p>
        </p:txBody>
      </p:sp>
      <p:sp>
        <p:nvSpPr>
          <p:cNvPr id="257029" name="Text Box 6"/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records for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authoritative servers</a:t>
            </a:r>
            <a:endParaRPr lang="en-US" altLang="en-US" sz="2400"/>
          </a:p>
        </p:txBody>
      </p:sp>
      <p:sp>
        <p:nvSpPr>
          <p:cNvPr id="257030" name="Text Box 7"/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additional </a:t>
            </a:r>
            <a:r>
              <a:rPr lang="ja-JP" altLang="en-US" sz="2000"/>
              <a:t>“</a:t>
            </a:r>
            <a:r>
              <a:rPr lang="en-US" altLang="ja-JP" sz="2000"/>
              <a:t>helpful</a:t>
            </a:r>
            <a:r>
              <a:rPr lang="ja-JP" altLang="en-US" sz="2000"/>
              <a:t>”</a:t>
            </a:r>
            <a:endParaRPr lang="en-US" altLang="ja-JP" sz="200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info that may be used</a:t>
            </a:r>
            <a:endParaRPr lang="en-US" altLang="en-US" sz="2400"/>
          </a:p>
        </p:txBody>
      </p:sp>
      <p:grpSp>
        <p:nvGrpSpPr>
          <p:cNvPr id="257031" name="Group 17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257046" name="Rectangle 18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57047" name="Rectangle 19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  <p:sp>
          <p:nvSpPr>
            <p:cNvPr id="257048" name="Line 20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9" name="Line 21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0" name="Line 22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1" name="Line 23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2" name="Line 24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3" name="Line 25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4" name="Line 26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5" name="Text Box 27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identification</a:t>
              </a:r>
            </a:p>
          </p:txBody>
        </p:sp>
        <p:sp>
          <p:nvSpPr>
            <p:cNvPr id="257056" name="Text Box 28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flags</a:t>
              </a:r>
            </a:p>
          </p:txBody>
        </p:sp>
        <p:sp>
          <p:nvSpPr>
            <p:cNvPr id="257057" name="Text Box 29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questions</a:t>
              </a:r>
            </a:p>
          </p:txBody>
        </p:sp>
        <p:sp>
          <p:nvSpPr>
            <p:cNvPr id="257058" name="Text Box 30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questions (variable # of questions)</a:t>
              </a:r>
            </a:p>
          </p:txBody>
        </p:sp>
        <p:sp>
          <p:nvSpPr>
            <p:cNvPr id="257059" name="Text Box 31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additional RRs</a:t>
              </a:r>
            </a:p>
          </p:txBody>
        </p:sp>
        <p:sp>
          <p:nvSpPr>
            <p:cNvPr id="257060" name="Text Box 32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authority RRs</a:t>
              </a:r>
            </a:p>
          </p:txBody>
        </p:sp>
        <p:sp>
          <p:nvSpPr>
            <p:cNvPr id="257061" name="Text Box 33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# answer RRs</a:t>
              </a:r>
            </a:p>
          </p:txBody>
        </p:sp>
        <p:sp>
          <p:nvSpPr>
            <p:cNvPr id="257062" name="Text Box 34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answers (variable # of RRs)</a:t>
              </a:r>
            </a:p>
          </p:txBody>
        </p:sp>
        <p:sp>
          <p:nvSpPr>
            <p:cNvPr id="257063" name="Text Box 35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authority (variable # of RRs)</a:t>
              </a:r>
            </a:p>
          </p:txBody>
        </p:sp>
        <p:sp>
          <p:nvSpPr>
            <p:cNvPr id="257064" name="Text Box 36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600">
                  <a:latin typeface="Arial" charset="0"/>
                </a:rPr>
                <a:t>additional info (variable # of RRs)</a:t>
              </a:r>
            </a:p>
          </p:txBody>
        </p:sp>
      </p:grpSp>
      <p:sp>
        <p:nvSpPr>
          <p:cNvPr id="257032" name="Line 37"/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3" name="Line 38"/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4" name="Line 39"/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5" name="Line 40"/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57036" name="Picture 4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37" name="Rectangle 2"/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DNS protocol, messages</a:t>
            </a:r>
            <a:endParaRPr lang="en-US" altLang="en-US" sz="4400">
              <a:solidFill>
                <a:srgbClr val="000099"/>
              </a:solidFill>
            </a:endParaRPr>
          </a:p>
        </p:txBody>
      </p:sp>
      <p:grpSp>
        <p:nvGrpSpPr>
          <p:cNvPr id="257038" name="Group 43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257043" name="Text Box 44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2 bytes</a:t>
              </a:r>
            </a:p>
          </p:txBody>
        </p:sp>
        <p:sp>
          <p:nvSpPr>
            <p:cNvPr id="257044" name="Line 45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5" name="Line 46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7039" name="Group 47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257040" name="Text Box 48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200">
                  <a:latin typeface="Arial" charset="0"/>
                </a:rPr>
                <a:t>2 bytes</a:t>
              </a:r>
            </a:p>
          </p:txBody>
        </p:sp>
        <p:sp>
          <p:nvSpPr>
            <p:cNvPr id="257041" name="Line 49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2" name="Line 50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Application Layer</a:t>
            </a:r>
          </a:p>
        </p:txBody>
      </p:sp>
      <p:sp>
        <p:nvSpPr>
          <p:cNvPr id="2590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FDBAE6A7-2639-F241-87B1-BD575260A402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59075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907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Inserting records into </a:t>
            </a:r>
            <a:r>
              <a:rPr lang="en-US" altLang="en-US" sz="4000">
                <a:latin typeface="Gill Sans MT" charset="0"/>
                <a:ea typeface="ＭＳ Ｐゴシック" charset="-128"/>
              </a:rPr>
              <a:t>DNS</a:t>
            </a:r>
          </a:p>
        </p:txBody>
      </p:sp>
      <p:sp>
        <p:nvSpPr>
          <p:cNvPr id="259077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example: new startup </a:t>
            </a:r>
            <a:r>
              <a:rPr lang="ja-JP" altLang="en-US"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latin typeface="Gill Sans MT" charset="0"/>
                <a:ea typeface="ＭＳ Ｐゴシック" charset="-128"/>
              </a:rPr>
              <a:t>Network Utopia</a:t>
            </a:r>
            <a:r>
              <a:rPr lang="ja-JP" altLang="en-US">
                <a:latin typeface="Gill Sans MT" charset="0"/>
                <a:ea typeface="ＭＳ Ｐゴシック" charset="-128"/>
              </a:rPr>
              <a:t>”</a:t>
            </a:r>
            <a:endParaRPr lang="en-US" altLang="ja-JP">
              <a:latin typeface="Gill Sans MT" charset="0"/>
              <a:ea typeface="ＭＳ Ｐゴシック" charset="-128"/>
            </a:endParaRP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register name networkuptopia.com at </a:t>
            </a: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DNS registrar</a:t>
            </a:r>
            <a:r>
              <a:rPr lang="en-US" altLang="en-US">
                <a:latin typeface="Gill Sans MT" charset="0"/>
                <a:ea typeface="ＭＳ Ｐゴシック" charset="-128"/>
              </a:rPr>
              <a:t> (e.g., Network Solutions)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registrar inserts two RRs into .com TLD server:</a:t>
            </a:r>
            <a:r>
              <a:rPr lang="en-US" altLang="en-US" sz="2800">
                <a:latin typeface="Gill Sans MT" charset="0"/>
                <a:ea typeface="ＭＳ Ｐゴシック" charset="-128"/>
              </a:rPr>
              <a:t/>
            </a:r>
            <a:br>
              <a:rPr lang="en-US" altLang="en-US" sz="2800">
                <a:latin typeface="Gill Sans MT" charset="0"/>
                <a:ea typeface="ＭＳ Ｐゴシック" charset="-128"/>
              </a:rPr>
            </a:br>
            <a:r>
              <a:rPr lang="en-US" altLang="en-US" sz="2000" b="1">
                <a:latin typeface="Courier New" charset="0"/>
                <a:ea typeface="ＭＳ Ｐゴシック" charset="-128"/>
              </a:rPr>
              <a:t>(networkutopia.com, dns1.networkutopia.com, NS)</a:t>
            </a:r>
          </a:p>
          <a:p>
            <a:pPr lvl="1">
              <a:buFont typeface="Wingdings" charset="2"/>
              <a:buNone/>
            </a:pPr>
            <a:r>
              <a:rPr lang="en-US" altLang="en-US" sz="2000" b="1">
                <a:latin typeface="Courier New" charset="0"/>
                <a:ea typeface="ＭＳ Ｐゴシック" charset="-128"/>
              </a:rPr>
              <a:t>  (dns1.networkutopia.com, 212.212.212.1, A)</a:t>
            </a:r>
            <a:endParaRPr lang="en-US" altLang="en-US">
              <a:solidFill>
                <a:schemeClr val="accent2"/>
              </a:solidFill>
              <a:latin typeface="Courier New" charset="0"/>
              <a:ea typeface="ＭＳ Ｐゴシック" charset="-128"/>
            </a:endParaRP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charset="2"/>
              <a:buNone/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Attacking DNS</a:t>
            </a:r>
          </a:p>
        </p:txBody>
      </p:sp>
      <p:sp>
        <p:nvSpPr>
          <p:cNvPr id="261122" name="Content Placeholder 5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DDoS attacks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Bombard root servers with traffic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Not successful to date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Traffic Filtering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Local DNS servers cache IPs of TLD servers, allowing root server bypass</a:t>
            </a:r>
          </a:p>
          <a:p>
            <a:r>
              <a:rPr lang="en-US" altLang="en-US">
                <a:latin typeface="Gill Sans MT" charset="0"/>
                <a:ea typeface="ＭＳ Ｐゴシック" charset="-128"/>
              </a:rPr>
              <a:t>Bombard TLD servers</a:t>
            </a:r>
          </a:p>
          <a:p>
            <a:pPr lvl="1"/>
            <a:r>
              <a:rPr lang="en-US" altLang="en-US">
                <a:latin typeface="Gill Sans MT" charset="0"/>
                <a:ea typeface="ＭＳ Ｐゴシック" charset="-128"/>
              </a:rPr>
              <a:t>Potentially more dangerous</a:t>
            </a:r>
          </a:p>
          <a:p>
            <a:pPr>
              <a:buFont typeface="Comic Sans MS" charset="0"/>
              <a:buAutoNum type="arabicPeriod"/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Redirect attacks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Man-in-middle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dirty="0" smtClean="0"/>
              <a:t>Intercept queries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DNS poisoning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dirty="0" smtClean="0"/>
              <a:t>Send bogus relies to DNS server, which caches</a:t>
            </a:r>
          </a:p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Exploit DNS for </a:t>
            </a:r>
            <a:r>
              <a:rPr lang="en-US" dirty="0" err="1" smtClean="0">
                <a:solidFill>
                  <a:schemeClr val="accent6">
                    <a:lumMod val="75000"/>
                  </a:schemeClr>
                </a:solidFill>
              </a:rPr>
              <a:t>DDoS</a:t>
            </a:r>
            <a:endParaRPr lang="en-US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Send queries with spoofed source address: target IP</a:t>
            </a:r>
          </a:p>
          <a:p>
            <a:pPr>
              <a:buFont typeface="Wingdings" pitchFamily="2" charset="2"/>
              <a:buChar char="v"/>
              <a:defRPr/>
            </a:pPr>
            <a:r>
              <a:rPr lang="en-US" dirty="0" smtClean="0"/>
              <a:t>Requires amplification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26112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2-</a:t>
            </a:r>
            <a:fld id="{F98EFCE0-1CA3-4643-ACD2-EF2147684969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261126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1050925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08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E3A283B2-9CFF-C14D-9CB3-E30F0E840354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9081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en-US">
                <a:latin typeface="Gill Sans MT" charset="0"/>
                <a:ea typeface="ＭＳ Ｐゴシック" charset="-128"/>
              </a:rPr>
              <a:t>Outline</a:t>
            </a:r>
          </a:p>
        </p:txBody>
      </p:sp>
      <p:sp>
        <p:nvSpPr>
          <p:cNvPr id="29082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2.1 principles of network applications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architectures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app requirements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2.2 Web and HTTP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2.3 FTP 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2.4 electronic mail</a:t>
            </a:r>
          </a:p>
          <a:p>
            <a:pPr marL="912813" lvl="1"/>
            <a:r>
              <a:rPr lang="en-US" altLang="en-US">
                <a:latin typeface="Gill Sans MT" charset="0"/>
                <a:ea typeface="ＭＳ Ｐゴシック" charset="-128"/>
              </a:rPr>
              <a:t>SMTP, POP3, IMAP</a:t>
            </a:r>
          </a:p>
          <a:p>
            <a:pPr marL="457200" indent="-457200">
              <a:buFont typeface="Wingdings" charset="2"/>
              <a:buNone/>
            </a:pPr>
            <a:r>
              <a:rPr lang="en-US" altLang="en-US">
                <a:latin typeface="Gill Sans MT" charset="0"/>
                <a:ea typeface="ＭＳ Ｐゴシック" charset="-128"/>
              </a:rPr>
              <a:t>2.5 DNS</a:t>
            </a:r>
          </a:p>
          <a:p>
            <a:pPr marL="457200" indent="-457200"/>
            <a:endParaRPr lang="en-US" altLang="en-US" sz="2400">
              <a:latin typeface="Gill Sans MT" charset="0"/>
              <a:ea typeface="ＭＳ Ｐゴシック" charset="-128"/>
            </a:endParaRPr>
          </a:p>
        </p:txBody>
      </p:sp>
      <p:pic>
        <p:nvPicPr>
          <p:cNvPr id="290822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18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2E181321-C255-AC46-918F-3596C3BBFB8A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91843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Socket programming 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goal:</a:t>
            </a:r>
            <a:r>
              <a:rPr lang="en-US" altLang="en-US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 learn how to build client/server applications that communicate using sockets</a:t>
            </a:r>
            <a:endParaRPr lang="en-US" altLang="en-US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socket:</a:t>
            </a:r>
            <a:r>
              <a:rPr lang="en-US" altLang="en-US">
                <a:latin typeface="Gill Sans MT" charset="0"/>
                <a:ea typeface="ＭＳ Ｐゴシック" charset="-128"/>
              </a:rPr>
              <a:t> door between application process and end-end-transport protocol </a:t>
            </a:r>
          </a:p>
        </p:txBody>
      </p:sp>
      <p:grpSp>
        <p:nvGrpSpPr>
          <p:cNvPr id="291845" name="Group 60"/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91847" name="Freeform 44"/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6 w 464"/>
                <a:gd name="T1" fmla="*/ 2147483646 h 1259"/>
                <a:gd name="T2" fmla="*/ 0 w 464"/>
                <a:gd name="T3" fmla="*/ 0 h 1259"/>
                <a:gd name="T4" fmla="*/ 2147483646 w 464"/>
                <a:gd name="T5" fmla="*/ 2147483646 h 1259"/>
                <a:gd name="T6" fmla="*/ 2147483646 w 464"/>
                <a:gd name="T7" fmla="*/ 2147483646 h 1259"/>
                <a:gd name="T8" fmla="*/ 2147483646 w 464"/>
                <a:gd name="T9" fmla="*/ 2147483646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48" name="Freeform 7"/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6 w 2135"/>
                <a:gd name="T1" fmla="*/ 2147483646 h 1662"/>
                <a:gd name="T2" fmla="*/ 2147483646 w 2135"/>
                <a:gd name="T3" fmla="*/ 2147483646 h 1662"/>
                <a:gd name="T4" fmla="*/ 2147483646 w 2135"/>
                <a:gd name="T5" fmla="*/ 2147483646 h 1662"/>
                <a:gd name="T6" fmla="*/ 2147483646 w 2135"/>
                <a:gd name="T7" fmla="*/ 2147483646 h 1662"/>
                <a:gd name="T8" fmla="*/ 2147483646 w 2135"/>
                <a:gd name="T9" fmla="*/ 2147483646 h 1662"/>
                <a:gd name="T10" fmla="*/ 2147483646 w 2135"/>
                <a:gd name="T11" fmla="*/ 2147483646 h 1662"/>
                <a:gd name="T12" fmla="*/ 2147483646 w 2135"/>
                <a:gd name="T13" fmla="*/ 2147483646 h 1662"/>
                <a:gd name="T14" fmla="*/ 2147483646 w 2135"/>
                <a:gd name="T15" fmla="*/ 2147483646 h 1662"/>
                <a:gd name="T16" fmla="*/ 2147483646 w 2135"/>
                <a:gd name="T17" fmla="*/ 2147483646 h 1662"/>
                <a:gd name="T18" fmla="*/ 2147483646 w 2135"/>
                <a:gd name="T19" fmla="*/ 2147483646 h 1662"/>
                <a:gd name="T20" fmla="*/ 2147483646 w 2135"/>
                <a:gd name="T21" fmla="*/ 2147483646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49" name="Text Box 51"/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charset="0"/>
                </a:rPr>
                <a:t>Internet</a:t>
              </a:r>
            </a:p>
          </p:txBody>
        </p:sp>
        <p:sp>
          <p:nvSpPr>
            <p:cNvPr id="291850" name="Line 52"/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51" name="Text Box 53"/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controlled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by OS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91852" name="Text Box 56"/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charset="0"/>
                </a:rPr>
                <a:t>app developer</a:t>
              </a:r>
            </a:p>
          </p:txBody>
        </p:sp>
        <p:sp>
          <p:nvSpPr>
            <p:cNvPr id="291853" name="Freeform 50"/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6 h 1258"/>
                <a:gd name="T2" fmla="*/ 2147483646 w 478"/>
                <a:gd name="T3" fmla="*/ 0 h 1258"/>
                <a:gd name="T4" fmla="*/ 2147483646 w 478"/>
                <a:gd name="T5" fmla="*/ 2147483646 h 1258"/>
                <a:gd name="T6" fmla="*/ 2147483646 w 478"/>
                <a:gd name="T7" fmla="*/ 2147483646 h 1258"/>
                <a:gd name="T8" fmla="*/ 0 w 478"/>
                <a:gd name="T9" fmla="*/ 2147483646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54" name="Rectangle 23"/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1855" name="Rectangle 24"/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1856" name="Line 25"/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57" name="Text Box 26"/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transport</a:t>
              </a:r>
            </a:p>
          </p:txBody>
        </p:sp>
        <p:sp>
          <p:nvSpPr>
            <p:cNvPr id="291858" name="Line 27"/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59" name="Line 28"/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60" name="Line 29"/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61" name="Text Box 26"/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charset="0"/>
                </a:rPr>
                <a:t>application</a:t>
              </a:r>
            </a:p>
          </p:txBody>
        </p:sp>
        <p:sp>
          <p:nvSpPr>
            <p:cNvPr id="291862" name="Text Box 26"/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physical</a:t>
              </a:r>
            </a:p>
          </p:txBody>
        </p:sp>
        <p:sp>
          <p:nvSpPr>
            <p:cNvPr id="291863" name="Text Box 26"/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link</a:t>
              </a:r>
            </a:p>
          </p:txBody>
        </p:sp>
        <p:sp>
          <p:nvSpPr>
            <p:cNvPr id="291864" name="Text Box 26"/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network</a:t>
              </a:r>
            </a:p>
          </p:txBody>
        </p:sp>
        <p:sp>
          <p:nvSpPr>
            <p:cNvPr id="291865" name="Oval 62"/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charset="0"/>
                </a:rPr>
                <a:t>process</a:t>
              </a:r>
            </a:p>
          </p:txBody>
        </p:sp>
        <p:grpSp>
          <p:nvGrpSpPr>
            <p:cNvPr id="291866" name="Group 63"/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91896" name="Rectangle 64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91897" name="Rectangle 65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91898" name="Rectangle 66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91899" name="Rectangle 67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291867" name="Rectangle 23"/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1868" name="Rectangle 24"/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1869" name="Line 25"/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70" name="Text Box 26"/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transport</a:t>
              </a:r>
            </a:p>
          </p:txBody>
        </p:sp>
        <p:sp>
          <p:nvSpPr>
            <p:cNvPr id="291871" name="Line 27"/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72" name="Line 28"/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73" name="Line 29"/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1874" name="Text Box 26"/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charset="0"/>
                </a:rPr>
                <a:t>application</a:t>
              </a:r>
            </a:p>
          </p:txBody>
        </p:sp>
        <p:sp>
          <p:nvSpPr>
            <p:cNvPr id="291875" name="Text Box 26"/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physical</a:t>
              </a:r>
            </a:p>
          </p:txBody>
        </p:sp>
        <p:sp>
          <p:nvSpPr>
            <p:cNvPr id="291876" name="Text Box 26"/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link</a:t>
              </a:r>
            </a:p>
          </p:txBody>
        </p:sp>
        <p:sp>
          <p:nvSpPr>
            <p:cNvPr id="291877" name="Text Box 26"/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charset="0"/>
                </a:rPr>
                <a:t>network</a:t>
              </a:r>
            </a:p>
          </p:txBody>
        </p:sp>
        <p:sp>
          <p:nvSpPr>
            <p:cNvPr id="291878" name="Oval 80"/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charset="0"/>
                </a:rPr>
                <a:t>process</a:t>
              </a:r>
            </a:p>
          </p:txBody>
        </p:sp>
        <p:grpSp>
          <p:nvGrpSpPr>
            <p:cNvPr id="291879" name="Group 81"/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91892" name="Rectangle 82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91893" name="Rectangle 83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91894" name="Rectangle 84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291895" name="Rectangle 85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0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291880" name="Line 87"/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1" name="Line 88"/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2" name="Line 89"/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3" name="Text Box 56"/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i="1">
                  <a:solidFill>
                    <a:srgbClr val="CC0000"/>
                  </a:solidFill>
                  <a:latin typeface="Arial" charset="0"/>
                </a:rPr>
                <a:t>socket</a:t>
              </a:r>
            </a:p>
          </p:txBody>
        </p:sp>
        <p:sp>
          <p:nvSpPr>
            <p:cNvPr id="291884" name="Line 91"/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5" name="Line 92"/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1886" name="Group 93"/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91890" name="Picture 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891" name="Freeform 9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176 w 356"/>
                  <a:gd name="T3" fmla="*/ 248 h 368"/>
                  <a:gd name="T4" fmla="*/ 4954 w 356"/>
                  <a:gd name="T5" fmla="*/ 5173 h 368"/>
                  <a:gd name="T6" fmla="*/ 1092 w 356"/>
                  <a:gd name="T7" fmla="*/ 646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91887" name="Group 96"/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91888" name="Picture 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889" name="Freeform 9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176 w 356"/>
                  <a:gd name="T3" fmla="*/ 248 h 368"/>
                  <a:gd name="T4" fmla="*/ 4954 w 356"/>
                  <a:gd name="T5" fmla="*/ 5173 h 368"/>
                  <a:gd name="T6" fmla="*/ 1092 w 356"/>
                  <a:gd name="T7" fmla="*/ 646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91846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28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CAABDED8-F6E9-0544-8EAD-09866D5E2EA1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92867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Socket programming 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charset="2"/>
              <a:buNone/>
            </a:pPr>
            <a:r>
              <a:rPr lang="en-US" altLang="en-US" sz="2800" i="1">
                <a:solidFill>
                  <a:srgbClr val="22228B"/>
                </a:solidFill>
                <a:latin typeface="Gill Sans MT" charset="0"/>
                <a:ea typeface="ＭＳ Ｐゴシック" charset="-128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UDP:</a:t>
            </a:r>
            <a:r>
              <a:rPr lang="en-US" altLang="en-US" sz="2800">
                <a:solidFill>
                  <a:srgbClr val="000000"/>
                </a:solidFill>
                <a:latin typeface="Gill Sans MT" charset="0"/>
                <a:ea typeface="ＭＳ Ｐゴシック" charset="-128"/>
              </a:rPr>
              <a:t> </a:t>
            </a:r>
            <a:r>
              <a:rPr lang="en-US" altLang="en-US" sz="2800">
                <a:latin typeface="Gill Sans MT" charset="0"/>
                <a:ea typeface="ＭＳ Ｐゴシック" charset="-128"/>
              </a:rPr>
              <a:t>unreliable datagram</a:t>
            </a:r>
            <a:endParaRPr lang="en-US" altLang="en-US" i="1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TCP:</a:t>
            </a:r>
            <a:r>
              <a:rPr lang="en-US" altLang="en-US" sz="2800">
                <a:latin typeface="Gill Sans MT" charset="0"/>
                <a:ea typeface="ＭＳ Ｐゴシック" charset="-128"/>
              </a:rPr>
              <a:t> reliable, byte stream-oriented </a:t>
            </a:r>
          </a:p>
          <a:p>
            <a:pPr>
              <a:buFont typeface="Wingdings" charset="2"/>
              <a:buNone/>
            </a:pPr>
            <a:endParaRPr lang="en-US" altLang="en-US">
              <a:latin typeface="Gill Sans MT" charset="0"/>
              <a:ea typeface="ＭＳ Ｐゴシック" charset="-128"/>
            </a:endParaRPr>
          </a:p>
        </p:txBody>
      </p:sp>
      <p:pic>
        <p:nvPicPr>
          <p:cNvPr id="292869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285750" y="2981325"/>
            <a:ext cx="802163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</a:t>
            </a:r>
            <a:r>
              <a:rPr lang="en-US" sz="2800" i="1" kern="0" dirty="0" err="1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pplication</a:t>
            </a: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 Example:</a:t>
            </a:r>
          </a:p>
          <a:p>
            <a:pPr marL="514350" indent="-5143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reads a line of characters (data) from its keyboard and sends the data to the server.</a:t>
            </a:r>
          </a:p>
          <a:p>
            <a:pPr marL="514350" indent="-5143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The server receives the data and converts characters to uppercase.</a:t>
            </a:r>
          </a:p>
          <a:p>
            <a:pPr marL="514350" indent="-5143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The server sends the modified data to the client.</a:t>
            </a:r>
          </a:p>
          <a:p>
            <a:pPr marL="514350" indent="-5143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The client receives the modified data and displays the line on its screen.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38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5BC325E0-3CEC-F544-A394-B945AA8217F1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293891" name="Picture 1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3892" name="Rectangle 2"/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Socket programming </a:t>
            </a:r>
            <a:r>
              <a:rPr lang="en-US" altLang="en-US" sz="40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with UDP</a:t>
            </a: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93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UDP: no </a:t>
            </a:r>
            <a:r>
              <a:rPr lang="ja-JP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connection</a:t>
            </a:r>
            <a:r>
              <a:rPr lang="ja-JP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”</a:t>
            </a:r>
            <a:r>
              <a:rPr lang="en-US" altLang="ja-JP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 between client &amp; server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no handshaking before sending data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sender explicitly attaches IP destination address and port # to each packet</a:t>
            </a:r>
          </a:p>
          <a:p>
            <a:r>
              <a:rPr lang="en-US" altLang="en-US" sz="2400">
                <a:latin typeface="Gill Sans MT" charset="0"/>
                <a:ea typeface="ＭＳ Ｐゴシック" charset="-128"/>
              </a:rPr>
              <a:t>rcvr extracts sender IP address and port# from received packet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UDP provides </a:t>
            </a:r>
            <a:r>
              <a:rPr lang="en-US" altLang="en-US" sz="2400" i="1">
                <a:latin typeface="Gill Sans MT" charset="0"/>
                <a:ea typeface="ＭＳ Ｐゴシック" charset="-128"/>
              </a:rPr>
              <a:t>unreliable</a:t>
            </a:r>
            <a:r>
              <a:rPr lang="en-US" altLang="en-US" sz="2400">
                <a:latin typeface="Gill Sans MT" charset="0"/>
                <a:ea typeface="ＭＳ Ｐゴシック" charset="-128"/>
              </a:rPr>
              <a:t> transfer  of groups of bytes (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“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datagrams</a:t>
            </a:r>
            <a:r>
              <a:rPr lang="ja-JP" altLang="en-US" sz="2400">
                <a:latin typeface="Gill Sans MT" charset="0"/>
                <a:ea typeface="ＭＳ Ｐゴシック" charset="-128"/>
              </a:rPr>
              <a:t>”</a:t>
            </a:r>
            <a:r>
              <a:rPr lang="en-US" altLang="ja-JP" sz="2400">
                <a:latin typeface="Gill Sans MT" charset="0"/>
                <a:ea typeface="ＭＳ Ｐゴシック" charset="-128"/>
              </a:rPr>
              <a:t>)  between client and server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charset="2"/>
              <a:buNone/>
            </a:pP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93894" name="Rectangle 7"/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0"/>
              <a:buNone/>
            </a:pPr>
            <a:endParaRPr lang="en-US" altLang="en-US" sz="2400">
              <a:solidFill>
                <a:srgbClr val="000000"/>
              </a:solidFill>
              <a:latin typeface="Comic Sans MS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charset="-128"/>
              </a:rPr>
              <a:t>Internet structure: network of networks</a:t>
            </a:r>
            <a:endParaRPr lang="en-US" altLang="en-US">
              <a:ea typeface="ＭＳ Ｐゴシック" charset="-128"/>
            </a:endParaRPr>
          </a:p>
        </p:txBody>
      </p:sp>
      <p:pic>
        <p:nvPicPr>
          <p:cNvPr id="80898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Rectangle 3"/>
          <p:cNvSpPr txBox="1">
            <a:spLocks noChangeArrowheads="1"/>
          </p:cNvSpPr>
          <p:nvPr/>
        </p:nvSpPr>
        <p:spPr bwMode="auto">
          <a:xfrm>
            <a:off x="481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  <a:cs typeface="Arial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Arial" charset="0"/>
                <a:cs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Arial" charset="0"/>
                <a:cs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Arial" charset="0"/>
                <a:cs typeface="Arial" charset="0"/>
              </a:defRPr>
            </a:lvl9pPr>
          </a:lstStyle>
          <a:p>
            <a:pPr eaLnBrk="1" hangingPunct="1">
              <a:buSzPct val="75000"/>
            </a:pPr>
            <a:r>
              <a:rPr lang="en-US" altLang="en-US" sz="2400"/>
              <a:t>End systems connect to Internet via </a:t>
            </a:r>
            <a:r>
              <a:rPr lang="en-US" altLang="en-US" sz="2400">
                <a:solidFill>
                  <a:srgbClr val="C00000"/>
                </a:solidFill>
              </a:rPr>
              <a:t>access ISPs </a:t>
            </a:r>
            <a:r>
              <a:rPr lang="en-US" altLang="en-US" sz="2400"/>
              <a:t>(Internet Service Providers)</a:t>
            </a:r>
          </a:p>
          <a:p>
            <a:pPr lvl="1" eaLnBrk="1" hangingPunct="1">
              <a:buSzPct val="85000"/>
            </a:pPr>
            <a:r>
              <a:rPr lang="en-US" altLang="en-US">
                <a:ea typeface="ＭＳ Ｐゴシック" charset="-128"/>
              </a:rPr>
              <a:t>Residential, company and university ISPs</a:t>
            </a:r>
          </a:p>
          <a:p>
            <a:pPr eaLnBrk="1" hangingPunct="1">
              <a:buSzPct val="75000"/>
            </a:pPr>
            <a:r>
              <a:rPr lang="en-US" altLang="en-US" sz="2400"/>
              <a:t>Access ISPs in turn must be interconnected. </a:t>
            </a:r>
          </a:p>
          <a:p>
            <a:pPr lvl="1" eaLnBrk="1" hangingPunct="1">
              <a:buSzPct val="75000"/>
              <a:buFont typeface="Wingdings" charset="2"/>
              <a:buChar char="v"/>
            </a:pPr>
            <a:r>
              <a:rPr lang="en-US" altLang="en-US">
                <a:ea typeface="ＭＳ Ｐゴシック" charset="-128"/>
              </a:rPr>
              <a:t>So that any two hosts can send packets to each other</a:t>
            </a:r>
          </a:p>
          <a:p>
            <a:pPr eaLnBrk="1" hangingPunct="1">
              <a:buSzPct val="75000"/>
            </a:pPr>
            <a:r>
              <a:rPr lang="en-US" altLang="en-US" sz="2400"/>
              <a:t>Resulting network of networks is very complex</a:t>
            </a:r>
          </a:p>
          <a:p>
            <a:pPr lvl="1" eaLnBrk="1" hangingPunct="1">
              <a:buSzPct val="75000"/>
              <a:buFont typeface="Wingdings" charset="2"/>
              <a:buChar char="v"/>
            </a:pPr>
            <a:r>
              <a:rPr lang="en-US" altLang="en-US">
                <a:ea typeface="ＭＳ Ｐゴシック" charset="-128"/>
              </a:rPr>
              <a:t>Evolution was driven by </a:t>
            </a:r>
            <a:r>
              <a:rPr lang="en-US" altLang="en-US">
                <a:solidFill>
                  <a:srgbClr val="C00000"/>
                </a:solidFill>
                <a:ea typeface="ＭＳ Ｐゴシック" charset="-128"/>
              </a:rPr>
              <a:t>economics</a:t>
            </a:r>
            <a:r>
              <a:rPr lang="en-US" altLang="en-US">
                <a:ea typeface="ＭＳ Ｐゴシック" charset="-128"/>
              </a:rPr>
              <a:t> and </a:t>
            </a:r>
            <a:r>
              <a:rPr lang="en-US" altLang="en-US">
                <a:solidFill>
                  <a:srgbClr val="C00000"/>
                </a:solidFill>
                <a:ea typeface="ＭＳ Ｐゴシック" charset="-128"/>
              </a:rPr>
              <a:t>national policies</a:t>
            </a:r>
          </a:p>
          <a:p>
            <a:pPr eaLnBrk="1" hangingPunct="1">
              <a:buSzPct val="75000"/>
            </a:pPr>
            <a:r>
              <a:rPr lang="en-US" altLang="en-US" sz="2400"/>
              <a:t>Let</a:t>
            </a:r>
            <a:r>
              <a:rPr lang="ja-JP" altLang="en-US" sz="2400"/>
              <a:t>’</a:t>
            </a:r>
            <a:r>
              <a:rPr lang="en-US" altLang="ja-JP" sz="2400"/>
              <a:t>s take a stepwise approach to describe current Internet structure</a:t>
            </a: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3" name="Rectangle 2"/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Client/server socket interaction: UDP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94938" name="Group 5"/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94940" name="Text Box 6"/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charset="0"/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  <a:latin typeface="Arial" charset="0"/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94941" name="Line 7"/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4942" name="Text Box 8"/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charset="0"/>
                  </a:rPr>
                  <a:t>read datagram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en-US" sz="18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94939" name="Line 9"/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94931" name="Group 11"/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94936" name="Text Box 12"/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charset="0"/>
                  </a:rPr>
                  <a:t>create socket: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94937" name="Text Box 13"/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charset="0"/>
                  </a:rPr>
                  <a:t>clientSocket =</a:t>
                </a:r>
              </a:p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charset="0"/>
                  </a:rPr>
                  <a:t>socket(AF_INET,SOCK_DGRAM)</a:t>
                </a:r>
                <a:endParaRPr lang="en-US" altLang="en-US" sz="18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94932" name="Text Box 14"/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4933" name="Text Box 15"/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Create datagram with server IP and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port=x; send datagram via</a:t>
              </a: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/>
              </a:r>
              <a:br>
                <a:rPr lang="en-US" altLang="en-US" sz="1800">
                  <a:solidFill>
                    <a:srgbClr val="CC0000"/>
                  </a:solidFill>
                  <a:latin typeface="Arial" charset="0"/>
                </a:rPr>
              </a:b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94934" name="Line 16"/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4935" name="Line 17"/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94916" name="Text Box 18"/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Arial" charset="0"/>
              </a:rPr>
              <a:t>create socket, port= x:</a:t>
            </a:r>
            <a:endParaRPr lang="en-US" altLang="en-US" sz="18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94917" name="Text Box 19"/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serverSocket =</a:t>
            </a:r>
          </a:p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solidFill>
                  <a:srgbClr val="CC0000"/>
                </a:solidFill>
                <a:latin typeface="Arial" charset="0"/>
              </a:rPr>
              <a:t>socket(AF_INET,SOCK_DGRAM)</a:t>
            </a:r>
            <a:endParaRPr lang="en-US" altLang="en-US" sz="1800">
              <a:solidFill>
                <a:srgbClr val="CC0000"/>
              </a:solidFill>
              <a:latin typeface="Times New Roman" charset="0"/>
            </a:endParaRPr>
          </a:p>
        </p:txBody>
      </p: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94929" name="Line 21"/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4930" name="Text Box 22"/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read datagram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charset="0"/>
              </a:endParaRPr>
            </a:p>
          </p:txBody>
        </p: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94926" name="Text Box 24"/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>serverSocket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  <a:latin typeface="Arial" charset="0"/>
                </a:rPr>
              </a:b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client address,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charset="0"/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4927" name="Line 25"/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4928" name="Line 26"/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94920" name="Footer Placeholder 2"/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Arial" charset="0"/>
              </a:rPr>
              <a:t>Application  2-</a:t>
            </a:r>
            <a:fld id="{3D2B30E1-472C-8B4B-BFA2-AEFA281A1432}" type="slidenum">
              <a:rPr lang="en-US" altLang="en-US" sz="1200">
                <a:solidFill>
                  <a:srgbClr val="000000"/>
                </a:solidFill>
                <a:latin typeface="Arial" charset="0"/>
              </a:rPr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20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94921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4922" name="Text Box 22"/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server</a:t>
            </a:r>
            <a:r>
              <a:rPr lang="en-US" altLang="en-US" sz="2400">
                <a:solidFill>
                  <a:srgbClr val="000000"/>
                </a:solidFill>
              </a:rPr>
              <a:t> (running</a:t>
            </a:r>
            <a:r>
              <a:rPr lang="en-US" altLang="en-US" sz="2000">
                <a:solidFill>
                  <a:srgbClr val="000000"/>
                </a:solidFill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charset="0"/>
              </a:rPr>
              <a:t> serverIP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94923" name="Text Box 23"/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client</a:t>
            </a:r>
          </a:p>
        </p:txBody>
      </p:sp>
      <p:sp>
        <p:nvSpPr>
          <p:cNvPr id="294924" name="Line 35"/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25" name="Line 36"/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59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0C178D5A-89AF-2342-8853-5A2F921AA767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95939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UDP client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95940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6167438" cy="464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serverName = ‘hostname’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clientSocket = socket(socket.AF_INET, 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                                   socket.SOCK_DGRAM)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message = raw_input(’Input lowercase sentence:’)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clientSocket.sendto</a:t>
            </a:r>
            <a:r>
              <a:rPr lang="en-US" altLang="en-US" sz="1800">
                <a:latin typeface="Arial" charset="0"/>
              </a:rPr>
              <a:t>(message,(serverName,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modifiedMessage, serverAddress = 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                                   clientSocket.recvfrom(2048)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print modifiedMessage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clientSocket.close()</a:t>
            </a:r>
          </a:p>
        </p:txBody>
      </p:sp>
      <p:sp>
        <p:nvSpPr>
          <p:cNvPr id="295941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charset="0"/>
              </a:rPr>
              <a:t>Python UDPClient</a:t>
            </a: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95960" name="TextBox 3"/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include Python’s socket 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library</a:t>
              </a:r>
            </a:p>
          </p:txBody>
        </p:sp>
        <p:cxnSp>
          <p:nvCxnSpPr>
            <p:cNvPr id="295961" name="Straight Connector 10"/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95958" name="TextBox 31"/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create UDP socket for server</a:t>
              </a:r>
            </a:p>
          </p:txBody>
        </p:sp>
        <p:cxnSp>
          <p:nvCxnSpPr>
            <p:cNvPr id="295959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/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95956" name="TextBox 34"/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get user keyboard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input </a:t>
              </a:r>
            </a:p>
          </p:txBody>
        </p:sp>
        <p:cxnSp>
          <p:nvCxnSpPr>
            <p:cNvPr id="295957" name="Straight Connector 35"/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/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95954" name="TextBox 36"/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Attach server name, port to message; send into socket</a:t>
              </a:r>
            </a:p>
          </p:txBody>
        </p:sp>
        <p:cxnSp>
          <p:nvCxnSpPr>
            <p:cNvPr id="295955" name="Straight Connector 39"/>
            <p:cNvCxnSpPr>
              <a:cxnSpLocks noChangeShapeType="1"/>
            </p:cNvCxnSpPr>
            <p:nvPr/>
          </p:nvCxnSpPr>
          <p:spPr bwMode="auto">
            <a:xfrm>
              <a:off x="2069589" y="4443249"/>
              <a:ext cx="665741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214313" y="5472113"/>
            <a:ext cx="2511425" cy="523875"/>
            <a:chOff x="214386" y="5472277"/>
            <a:chExt cx="2511708" cy="523220"/>
          </a:xfrm>
        </p:grpSpPr>
        <p:sp>
          <p:nvSpPr>
            <p:cNvPr id="295952" name="TextBox 61"/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print out received string and close socket</a:t>
              </a:r>
            </a:p>
          </p:txBody>
        </p:sp>
        <p:cxnSp>
          <p:nvCxnSpPr>
            <p:cNvPr id="295953" name="Straight Connector 62"/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/>
          <p:cNvGrpSpPr>
            <a:grpSpLocks/>
          </p:cNvGrpSpPr>
          <p:nvPr/>
        </p:nvGrpSpPr>
        <p:grpSpPr bwMode="auto">
          <a:xfrm>
            <a:off x="-157163" y="4530725"/>
            <a:ext cx="2900363" cy="677863"/>
            <a:chOff x="-157119" y="4530536"/>
            <a:chExt cx="2900123" cy="678317"/>
          </a:xfrm>
        </p:grpSpPr>
        <p:sp>
          <p:nvSpPr>
            <p:cNvPr id="295949" name="TextBox 56"/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read reply characters from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socket into string</a:t>
              </a:r>
            </a:p>
          </p:txBody>
        </p:sp>
        <p:cxnSp>
          <p:nvCxnSpPr>
            <p:cNvPr id="295950" name="Straight Connector 59"/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5951" name="TextBox 53"/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endParaRPr lang="en-US" altLang="en-US" sz="2000">
                <a:latin typeface="Arial" charset="0"/>
              </a:endParaRPr>
            </a:p>
          </p:txBody>
        </p:sp>
      </p:grpSp>
      <p:pic>
        <p:nvPicPr>
          <p:cNvPr id="29594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69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C48FD0AA-B9DE-5249-9BFE-EE94BDA19A33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96963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UDP server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96964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6143625" cy="363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serverSocket = socket(AF_INET,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serverSocket.bind((</a:t>
            </a:r>
            <a:r>
              <a:rPr lang="fr-FR" altLang="en-US" sz="2000">
                <a:latin typeface="Arial" charset="0"/>
              </a:rPr>
              <a:t>''</a:t>
            </a:r>
            <a:r>
              <a:rPr lang="en-US" altLang="en-US" sz="2000">
                <a:latin typeface="Arial" charset="0"/>
              </a:rPr>
              <a:t>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print </a:t>
            </a:r>
            <a:r>
              <a:rPr lang="ja-JP" altLang="en-US" sz="2000">
                <a:latin typeface="Arial" charset="0"/>
              </a:rPr>
              <a:t>“</a:t>
            </a:r>
            <a:r>
              <a:rPr lang="en-US" altLang="ja-JP" sz="2000" i="1">
                <a:latin typeface="Arial" charset="0"/>
              </a:rPr>
              <a:t>The server is ready to receive</a:t>
            </a:r>
            <a:r>
              <a:rPr lang="en-US" altLang="en-US" sz="2000">
                <a:latin typeface="Arial" charset="0"/>
              </a:rPr>
              <a:t>”</a:t>
            </a:r>
            <a:endParaRPr lang="en-US" altLang="ja-JP" sz="2000">
              <a:latin typeface="Arial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>
                <a:latin typeface="Arial" charset="0"/>
              </a:rPr>
              <a:t>while 1: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latin typeface="Arial" charset="0"/>
              </a:rPr>
              <a:t>    message, clientAddress = serverSocket.recvfrom(2048)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latin typeface="Arial" charset="0"/>
              </a:rPr>
              <a:t>    modifiedMessage = message.upper()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1800">
                <a:latin typeface="Arial" charset="0"/>
              </a:rPr>
              <a:t>    serverSocket.sendto(modifiedMessage, clientAddress)</a:t>
            </a:r>
          </a:p>
        </p:txBody>
      </p:sp>
      <p:sp>
        <p:nvSpPr>
          <p:cNvPr id="296965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86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charset="0"/>
              </a:rPr>
              <a:t>Python UDPServer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96980" name="TextBox 31"/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create UDP socket</a:t>
              </a:r>
            </a:p>
          </p:txBody>
        </p:sp>
        <p:cxnSp>
          <p:nvCxnSpPr>
            <p:cNvPr id="296981" name="Straight Connector 32"/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96978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bind socket to local port number 12000</a:t>
              </a:r>
            </a:p>
          </p:txBody>
        </p:sp>
        <p:cxnSp>
          <p:nvCxnSpPr>
            <p:cNvPr id="296979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96976" name="TextBox 34"/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loop forever</a:t>
              </a:r>
            </a:p>
          </p:txBody>
        </p:sp>
        <p:cxnSp>
          <p:nvCxnSpPr>
            <p:cNvPr id="296977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96974" name="TextBox 36"/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296975" name="Straight Connector 39"/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96972" name="TextBox 61"/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send upper case string back to this client</a:t>
              </a:r>
            </a:p>
          </p:txBody>
        </p:sp>
        <p:cxnSp>
          <p:nvCxnSpPr>
            <p:cNvPr id="296973" name="Straight Connector 62"/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96971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79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D0057867-4D9A-3E4A-A4B5-586E1DCA5AC2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pic>
        <p:nvPicPr>
          <p:cNvPr id="297987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988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en-US" sz="4000">
                <a:latin typeface="Gill Sans MT" charset="0"/>
                <a:ea typeface="ＭＳ Ｐゴシック" charset="-128"/>
              </a:rPr>
              <a:t>Socket programming </a:t>
            </a:r>
            <a:r>
              <a:rPr lang="en-US" altLang="en-US" sz="40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with TCP</a:t>
            </a:r>
            <a:endParaRPr lang="en-US" altLang="en-US">
              <a:solidFill>
                <a:srgbClr val="CC0000"/>
              </a:solidFill>
              <a:latin typeface="Gill Sans MT" charset="0"/>
              <a:ea typeface="ＭＳ Ｐゴシック" charset="-128"/>
            </a:endParaRPr>
          </a:p>
        </p:txBody>
      </p:sp>
      <p:sp>
        <p:nvSpPr>
          <p:cNvPr id="297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must contact server</a:t>
            </a:r>
          </a:p>
          <a:p>
            <a:r>
              <a:rPr lang="en-US" altLang="en-US" sz="2200">
                <a:latin typeface="Gill Sans MT" charset="0"/>
                <a:ea typeface="ＭＳ Ｐゴシック" charset="-128"/>
              </a:rPr>
              <a:t>server process must first be running</a:t>
            </a:r>
          </a:p>
          <a:p>
            <a:r>
              <a:rPr lang="en-US" altLang="en-US" sz="2200">
                <a:latin typeface="Gill Sans MT" charset="0"/>
                <a:ea typeface="ＭＳ Ｐゴシック" charset="-128"/>
              </a:rPr>
              <a:t>server must have created socket (door) that welcomes client</a:t>
            </a:r>
            <a:r>
              <a:rPr lang="ja-JP" altLang="en-US" sz="2200">
                <a:latin typeface="Gill Sans MT" charset="0"/>
                <a:ea typeface="ＭＳ Ｐゴシック" charset="-128"/>
              </a:rPr>
              <a:t>’</a:t>
            </a:r>
            <a:r>
              <a:rPr lang="en-US" altLang="ja-JP" sz="2200">
                <a:latin typeface="Gill Sans MT" charset="0"/>
                <a:ea typeface="ＭＳ Ｐゴシック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client contacts server by:</a:t>
            </a:r>
          </a:p>
          <a:p>
            <a:r>
              <a:rPr lang="en-US" altLang="en-US" sz="2200">
                <a:latin typeface="Gill Sans MT" charset="0"/>
                <a:ea typeface="ＭＳ Ｐゴシック" charset="-128"/>
              </a:rPr>
              <a:t>Creating TCP socket, specifying IP address, port number of server process</a:t>
            </a:r>
          </a:p>
          <a:p>
            <a:r>
              <a:rPr lang="en-US" altLang="en-US" sz="22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when client creates socket:</a:t>
            </a:r>
            <a:r>
              <a:rPr lang="en-US" altLang="en-US" sz="2200">
                <a:latin typeface="Gill Sans MT" charset="0"/>
                <a:ea typeface="ＭＳ Ｐゴシック" charset="-128"/>
              </a:rPr>
              <a:t> client TCP establishes connection to server TCP</a:t>
            </a:r>
          </a:p>
          <a:p>
            <a:endParaRPr lang="en-US" altLang="en-US" sz="2000">
              <a:latin typeface="Gill Sans MT" charset="0"/>
              <a:ea typeface="ＭＳ Ｐゴシック" charset="-128"/>
            </a:endParaRPr>
          </a:p>
        </p:txBody>
      </p:sp>
      <p:sp>
        <p:nvSpPr>
          <p:cNvPr id="2979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en-US" sz="2200">
                <a:latin typeface="Gill Sans MT" charset="0"/>
                <a:ea typeface="ＭＳ Ｐゴシック" charset="-128"/>
              </a:rPr>
              <a:t>when contacted by client, </a:t>
            </a:r>
            <a:r>
              <a:rPr lang="en-US" altLang="en-US" sz="2200" i="1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server TCP creates new socket</a:t>
            </a:r>
            <a:r>
              <a:rPr lang="en-US" altLang="en-US" sz="2200">
                <a:latin typeface="Gill Sans MT" charset="0"/>
                <a:ea typeface="ＭＳ Ｐゴシック" charset="-128"/>
              </a:rPr>
              <a:t> for server process to communicate with that particular client</a:t>
            </a:r>
          </a:p>
          <a:p>
            <a:pPr lvl="1"/>
            <a:r>
              <a:rPr lang="en-US" altLang="en-US" sz="2200">
                <a:latin typeface="Gill Sans MT" charset="0"/>
                <a:ea typeface="ＭＳ Ｐゴシック" charset="-128"/>
              </a:rPr>
              <a:t>allows server to talk with multiple clients</a:t>
            </a:r>
          </a:p>
          <a:p>
            <a:pPr lvl="1"/>
            <a:r>
              <a:rPr lang="en-US" altLang="en-US" sz="2200">
                <a:latin typeface="Gill Sans MT" charset="0"/>
                <a:ea typeface="ＭＳ Ｐゴシック" charset="-128"/>
              </a:rPr>
              <a:t>source port numbers used to distinguish clients (more in Chap 3)</a:t>
            </a:r>
            <a:endParaRPr lang="en-US" altLang="en-US" sz="2200" i="1">
              <a:latin typeface="Gill Sans MT" charset="0"/>
              <a:ea typeface="ＭＳ Ｐゴシック" charset="-128"/>
            </a:endParaRPr>
          </a:p>
        </p:txBody>
      </p:sp>
      <p:sp>
        <p:nvSpPr>
          <p:cNvPr id="297991" name="Text Box 6"/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TCP provides reliable, in-order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pipe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between client and server</a:t>
            </a:r>
          </a:p>
        </p:txBody>
      </p:sp>
      <p:grpSp>
        <p:nvGrpSpPr>
          <p:cNvPr id="297992" name="Group 8"/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97993" name="Rectangle 9"/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rgbClr val="3333CC"/>
                </a:buClr>
                <a:buSzPct val="85000"/>
                <a:buFont typeface="ZapfDingbats" charset="0"/>
                <a:buNone/>
              </a:pPr>
              <a:endParaRPr lang="en-US" altLang="en-US" sz="2400">
                <a:solidFill>
                  <a:srgbClr val="000000"/>
                </a:solidFill>
                <a:latin typeface="Comic Sans MS" charset="0"/>
              </a:endParaRPr>
            </a:p>
          </p:txBody>
        </p:sp>
        <p:sp>
          <p:nvSpPr>
            <p:cNvPr id="297994" name="Text Box 10"/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application viewpoint: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2990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5E6F87CA-4965-C84F-AC5E-93E00E18E4B4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299011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en-US" sz="3600">
                <a:latin typeface="Gill Sans MT" charset="0"/>
                <a:ea typeface="ＭＳ Ｐゴシック" charset="-128"/>
              </a:rPr>
              <a:t>Client/server socket interaction: TCP</a:t>
            </a:r>
            <a:endParaRPr lang="en-US" altLang="en-US">
              <a:latin typeface="Gill Sans MT" charset="0"/>
              <a:ea typeface="ＭＳ Ｐゴシック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99049" name="Text Box 4"/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wait for incoming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9050" name="Text Box 5"/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connectionSocket =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99045" name="Group 7"/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99047" name="Text Box 8"/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charset="0"/>
                  </a:rPr>
                  <a:t>create socket,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charset="0"/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  <a:latin typeface="Arial" charset="0"/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299048" name="Text Box 9"/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0"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charset="0"/>
                  </a:rPr>
                  <a:t>serverSocket = socket()</a:t>
                </a:r>
                <a:endParaRPr lang="en-US" altLang="en-US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</p:grpSp>
        <p:sp>
          <p:nvSpPr>
            <p:cNvPr id="299046" name="Line 10"/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/>
          <p:cNvGrpSpPr>
            <a:grpSpLocks/>
          </p:cNvGrpSpPr>
          <p:nvPr/>
        </p:nvGrpSpPr>
        <p:grpSpPr bwMode="auto">
          <a:xfrm>
            <a:off x="5135563" y="3024188"/>
            <a:ext cx="2357437" cy="728662"/>
            <a:chOff x="3333" y="1204"/>
            <a:chExt cx="1485" cy="459"/>
          </a:xfrm>
        </p:grpSpPr>
        <p:sp>
          <p:nvSpPr>
            <p:cNvPr id="299043" name="Text Box 12"/>
            <p:cNvSpPr txBox="1">
              <a:spLocks noChangeArrowheads="1"/>
            </p:cNvSpPr>
            <p:nvPr/>
          </p:nvSpPr>
          <p:spPr bwMode="auto">
            <a:xfrm>
              <a:off x="3335" y="1204"/>
              <a:ext cx="145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create socket,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connect to </a:t>
              </a:r>
              <a:r>
                <a:rPr lang="en-US" altLang="en-US" sz="1400" b="1">
                  <a:solidFill>
                    <a:srgbClr val="000000"/>
                  </a:solidFill>
                  <a:latin typeface="Courier New" charset="0"/>
                </a:rPr>
                <a:t>hostid</a:t>
              </a: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, port=</a:t>
              </a:r>
              <a:r>
                <a:rPr lang="en-US" altLang="en-US" sz="1400" b="1">
                  <a:solidFill>
                    <a:srgbClr val="000000"/>
                  </a:solidFill>
                  <a:latin typeface="Courier New" charset="0"/>
                </a:rPr>
                <a:t>x</a:t>
              </a: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9044" name="Text Box 13"/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</p:grpSp>
      <p:sp>
        <p:nvSpPr>
          <p:cNvPr id="299015" name="Text Box 22"/>
          <p:cNvSpPr txBox="1">
            <a:spLocks noChangeArrowheads="1"/>
          </p:cNvSpPr>
          <p:nvPr/>
        </p:nvSpPr>
        <p:spPr bwMode="auto">
          <a:xfrm>
            <a:off x="725488" y="1139825"/>
            <a:ext cx="3530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server</a:t>
            </a:r>
            <a:r>
              <a:rPr lang="en-US" altLang="en-US" sz="2400">
                <a:solidFill>
                  <a:srgbClr val="000000"/>
                </a:solidFill>
              </a:rPr>
              <a:t> (running</a:t>
            </a:r>
            <a:r>
              <a:rPr lang="en-US" altLang="en-US" sz="2000">
                <a:solidFill>
                  <a:srgbClr val="000000"/>
                </a:solidFill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charset="0"/>
              </a:rPr>
              <a:t> </a:t>
            </a:r>
            <a:r>
              <a:rPr lang="en-US" altLang="en-US" sz="1800" b="1">
                <a:solidFill>
                  <a:srgbClr val="000000"/>
                </a:solidFill>
                <a:latin typeface="Courier New" charset="0"/>
              </a:rPr>
              <a:t>hostid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99016" name="Text Box 23"/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client</a:t>
            </a:r>
          </a:p>
        </p:txBody>
      </p: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2978150" y="3808413"/>
            <a:ext cx="4041775" cy="1371600"/>
            <a:chOff x="1848" y="2526"/>
            <a:chExt cx="2546" cy="864"/>
          </a:xfrm>
        </p:grpSpPr>
        <p:sp>
          <p:nvSpPr>
            <p:cNvPr id="299038" name="Line 25"/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99039" name="Group 26"/>
            <p:cNvGrpSpPr>
              <a:grpSpLocks/>
            </p:cNvGrpSpPr>
            <p:nvPr/>
          </p:nvGrpSpPr>
          <p:grpSpPr bwMode="auto">
            <a:xfrm>
              <a:off x="1848" y="2526"/>
              <a:ext cx="2546" cy="516"/>
              <a:chOff x="1848" y="2526"/>
              <a:chExt cx="2546" cy="516"/>
            </a:xfrm>
          </p:grpSpPr>
          <p:sp>
            <p:nvSpPr>
              <p:cNvPr id="299040" name="Text Box 27"/>
              <p:cNvSpPr txBox="1">
                <a:spLocks noChangeArrowheads="1"/>
              </p:cNvSpPr>
              <p:nvPr/>
            </p:nvSpPr>
            <p:spPr bwMode="auto">
              <a:xfrm>
                <a:off x="3335" y="2675"/>
                <a:ext cx="1059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charset="0"/>
                  </a:rPr>
                  <a:t>send request using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99041" name="Line 28"/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9042" name="Line 29"/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347788" y="3903663"/>
            <a:ext cx="4097337" cy="1487487"/>
            <a:chOff x="821" y="2586"/>
            <a:chExt cx="2581" cy="937"/>
          </a:xfrm>
        </p:grpSpPr>
        <p:sp>
          <p:nvSpPr>
            <p:cNvPr id="299033" name="Text Box 31"/>
            <p:cNvSpPr txBox="1">
              <a:spLocks noChangeArrowheads="1"/>
            </p:cNvSpPr>
            <p:nvPr/>
          </p:nvSpPr>
          <p:spPr bwMode="auto">
            <a:xfrm>
              <a:off x="821" y="2789"/>
              <a:ext cx="99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read request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299034" name="Text Box 32"/>
            <p:cNvSpPr txBox="1">
              <a:spLocks noChangeArrowheads="1"/>
            </p:cNvSpPr>
            <p:nvPr/>
          </p:nvSpPr>
          <p:spPr bwMode="auto">
            <a:xfrm>
              <a:off x="851" y="3197"/>
              <a:ext cx="99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99035" name="Line 33"/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9036" name="Line 34"/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9037" name="Line 35"/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99019" name="Picture 4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9020" name="Line 49"/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/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99031" name="Line 37"/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99032" name="Text Box 38"/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charset="0"/>
                </a:rPr>
                <a:t>connection setup</a:t>
              </a:r>
              <a:endParaRPr lang="en-US" altLang="en-US" sz="2400">
                <a:solidFill>
                  <a:srgbClr val="CC0000"/>
                </a:solidFill>
                <a:latin typeface="Arial" charset="0"/>
              </a:endParaRPr>
            </a:p>
          </p:txBody>
        </p:sp>
      </p:grpSp>
      <p:sp>
        <p:nvSpPr>
          <p:cNvPr id="299022" name="Line 50"/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/>
          <p:cNvGrpSpPr>
            <a:grpSpLocks/>
          </p:cNvGrpSpPr>
          <p:nvPr/>
        </p:nvGrpSpPr>
        <p:grpSpPr bwMode="auto">
          <a:xfrm>
            <a:off x="1298575" y="4251325"/>
            <a:ext cx="5440363" cy="1951038"/>
            <a:chOff x="832" y="2713"/>
            <a:chExt cx="3427" cy="1229"/>
          </a:xfrm>
        </p:grpSpPr>
        <p:sp>
          <p:nvSpPr>
            <p:cNvPr id="299024" name="Text Box 15"/>
            <p:cNvSpPr txBox="1">
              <a:spLocks noChangeArrowheads="1"/>
            </p:cNvSpPr>
            <p:nvPr/>
          </p:nvSpPr>
          <p:spPr bwMode="auto">
            <a:xfrm>
              <a:off x="867" y="3514"/>
              <a:ext cx="99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charset="0"/>
                </a:rPr>
                <a:t>close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charset="0"/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charset="0"/>
              </a:endParaRPr>
            </a:p>
          </p:txBody>
        </p:sp>
        <p:sp>
          <p:nvSpPr>
            <p:cNvPr id="299025" name="Line 16"/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99026" name="Freeform 17"/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99027" name="Group 18"/>
            <p:cNvGrpSpPr>
              <a:grpSpLocks/>
            </p:cNvGrpSpPr>
            <p:nvPr/>
          </p:nvGrpSpPr>
          <p:grpSpPr bwMode="auto">
            <a:xfrm>
              <a:off x="3393" y="3250"/>
              <a:ext cx="866" cy="692"/>
              <a:chOff x="3365" y="3377"/>
              <a:chExt cx="866" cy="692"/>
            </a:xfrm>
          </p:grpSpPr>
          <p:sp>
            <p:nvSpPr>
              <p:cNvPr id="299028" name="Text Box 19"/>
              <p:cNvSpPr txBox="1">
                <a:spLocks noChangeArrowheads="1"/>
              </p:cNvSpPr>
              <p:nvPr/>
            </p:nvSpPr>
            <p:spPr bwMode="auto">
              <a:xfrm>
                <a:off x="3365" y="3377"/>
                <a:ext cx="8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charset="0"/>
                  </a:rPr>
                  <a:t>read reply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99029" name="Text Box 20"/>
              <p:cNvSpPr txBox="1">
                <a:spLocks noChangeArrowheads="1"/>
              </p:cNvSpPr>
              <p:nvPr/>
            </p:nvSpPr>
            <p:spPr bwMode="auto">
              <a:xfrm>
                <a:off x="3389" y="3743"/>
                <a:ext cx="719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charset="2"/>
                  <a:buChar char="v"/>
                  <a:defRPr sz="28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charset="2"/>
                  <a:buChar char="§"/>
                  <a:defRPr sz="2400">
                    <a:solidFill>
                      <a:schemeClr val="tx1"/>
                    </a:solidFill>
                    <a:latin typeface="Gill Sans MT" charset="0"/>
                    <a:ea typeface="ＭＳ Ｐゴシック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charset="0"/>
                    <a:ea typeface="ＭＳ Ｐゴシック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charset="0"/>
                </a:endParaRPr>
              </a:p>
            </p:txBody>
          </p:sp>
          <p:sp>
            <p:nvSpPr>
              <p:cNvPr id="299030" name="Line 21"/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3000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72415D18-5AF2-3C46-838D-08D35377AFAA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300035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 app: TCP client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300036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serverName</a:t>
            </a:r>
            <a:r>
              <a:rPr lang="en-US" altLang="en-US" sz="2000" dirty="0">
                <a:latin typeface="Arial" charset="0"/>
              </a:rPr>
              <a:t> = </a:t>
            </a:r>
            <a:r>
              <a:rPr lang="en-US" altLang="en-US" sz="2000" dirty="0" smtClean="0">
                <a:latin typeface="Arial" charset="0"/>
              </a:rPr>
              <a:t>‘127.0.0.1’</a:t>
            </a:r>
            <a:endParaRPr lang="en-US" altLang="ja-JP" sz="2000" dirty="0">
              <a:latin typeface="Arial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serverPort</a:t>
            </a:r>
            <a:r>
              <a:rPr lang="en-US" altLang="en-US" sz="2000" dirty="0">
                <a:latin typeface="Arial" charset="0"/>
              </a:rPr>
              <a:t>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clientSocket</a:t>
            </a:r>
            <a:r>
              <a:rPr lang="en-US" altLang="en-US" sz="2000" dirty="0">
                <a:latin typeface="Arial" charset="0"/>
              </a:rPr>
              <a:t> = socket(AF_INET, SOCK_STREAM)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clientSocket.connect</a:t>
            </a:r>
            <a:r>
              <a:rPr lang="en-US" altLang="en-US" sz="2000" dirty="0">
                <a:latin typeface="Arial" charset="0"/>
              </a:rPr>
              <a:t>((</a:t>
            </a:r>
            <a:r>
              <a:rPr lang="en-US" altLang="en-US" sz="2000" dirty="0" err="1">
                <a:latin typeface="Arial" charset="0"/>
              </a:rPr>
              <a:t>serverName,serverPort</a:t>
            </a:r>
            <a:r>
              <a:rPr lang="en-US" altLang="en-US" sz="2000" dirty="0">
                <a:latin typeface="Arial" charset="0"/>
              </a:rPr>
              <a:t>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sentence = </a:t>
            </a:r>
            <a:r>
              <a:rPr lang="en-US" altLang="en-US" sz="2000" dirty="0" err="1">
                <a:latin typeface="Arial" charset="0"/>
              </a:rPr>
              <a:t>raw_input</a:t>
            </a:r>
            <a:r>
              <a:rPr lang="en-US" altLang="en-US" sz="2000" dirty="0">
                <a:latin typeface="Arial" charset="0"/>
              </a:rPr>
              <a:t>(‘Input lowercase sentence:’)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clientSocket.send</a:t>
            </a:r>
            <a:r>
              <a:rPr lang="en-US" altLang="en-US" sz="2000" dirty="0">
                <a:latin typeface="Arial" charset="0"/>
              </a:rPr>
              <a:t>(sentence)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modifiedSentence</a:t>
            </a:r>
            <a:r>
              <a:rPr lang="en-US" altLang="en-US" sz="2000" dirty="0">
                <a:latin typeface="Arial" charset="0"/>
              </a:rPr>
              <a:t> = </a:t>
            </a:r>
            <a:r>
              <a:rPr lang="en-US" altLang="en-US" sz="2000" dirty="0" err="1">
                <a:latin typeface="Arial" charset="0"/>
              </a:rPr>
              <a:t>clientSocket.recv</a:t>
            </a:r>
            <a:r>
              <a:rPr lang="en-US" altLang="en-US" sz="2000" dirty="0">
                <a:latin typeface="Arial" charset="0"/>
              </a:rPr>
              <a:t>(1024)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print ‘From Server:’, </a:t>
            </a:r>
            <a:r>
              <a:rPr lang="en-US" altLang="en-US" sz="2000" dirty="0" err="1">
                <a:latin typeface="Arial" charset="0"/>
              </a:rPr>
              <a:t>modifiedSentence</a:t>
            </a:r>
            <a:endParaRPr lang="en-US" altLang="en-US" sz="2000" dirty="0">
              <a:latin typeface="Arial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clientSocket.close</a:t>
            </a:r>
            <a:r>
              <a:rPr lang="en-US" altLang="en-US" sz="2000" dirty="0">
                <a:latin typeface="Arial" charset="0"/>
              </a:rPr>
              <a:t>()</a:t>
            </a:r>
          </a:p>
        </p:txBody>
      </p:sp>
      <p:sp>
        <p:nvSpPr>
          <p:cNvPr id="300037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charset="0"/>
              </a:rPr>
              <a:t>Python TCPClient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300044" name="TextBox 31"/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create TCP socket for server, remote port 12000</a:t>
              </a:r>
            </a:p>
          </p:txBody>
        </p:sp>
        <p:cxnSp>
          <p:nvCxnSpPr>
            <p:cNvPr id="300045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endParaRPr lang="en-US" altLang="en-US" sz="2400">
              <a:latin typeface="Comic Sans MS" charset="0"/>
            </a:endParaRPr>
          </a:p>
        </p:txBody>
      </p:sp>
      <p:pic>
        <p:nvPicPr>
          <p:cNvPr id="300040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300042" name="TextBox 31"/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No need to attach server name, port </a:t>
              </a:r>
            </a:p>
          </p:txBody>
        </p:sp>
        <p:cxnSp>
          <p:nvCxnSpPr>
            <p:cNvPr id="300043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Application Layer</a:t>
            </a:r>
          </a:p>
        </p:txBody>
      </p:sp>
      <p:sp>
        <p:nvSpPr>
          <p:cNvPr id="3010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charset="0"/>
              </a:rPr>
              <a:t>2-</a:t>
            </a:r>
            <a:fld id="{8FC8A527-3A20-7C4E-A1EA-FA6EC0B91974}" type="slidenum">
              <a:rPr lang="en-US" altLang="en-US" sz="1200">
                <a:solidFill>
                  <a:srgbClr val="000000"/>
                </a:solidFill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200">
              <a:solidFill>
                <a:srgbClr val="000000"/>
              </a:solidFill>
              <a:latin typeface="Tahoma" charset="0"/>
            </a:endParaRPr>
          </a:p>
        </p:txBody>
      </p:sp>
      <p:sp>
        <p:nvSpPr>
          <p:cNvPr id="301059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TCP server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301060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5997575" cy="483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from socket import *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serverPort</a:t>
            </a:r>
            <a:r>
              <a:rPr lang="en-US" altLang="en-US" sz="2000" dirty="0">
                <a:latin typeface="Arial" charset="0"/>
              </a:rPr>
              <a:t> = 12000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serverSocket</a:t>
            </a:r>
            <a:r>
              <a:rPr lang="en-US" altLang="en-US" sz="2000" dirty="0">
                <a:latin typeface="Arial" charset="0"/>
              </a:rPr>
              <a:t> = socket(AF_INET,SOCK_STREAM)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serverSocket.bind</a:t>
            </a:r>
            <a:r>
              <a:rPr lang="en-US" altLang="en-US" sz="2000" dirty="0" smtClean="0">
                <a:latin typeface="Arial" charset="0"/>
              </a:rPr>
              <a:t>((‘ ’,</a:t>
            </a:r>
            <a:r>
              <a:rPr lang="en-US" altLang="en-US" sz="2000" dirty="0" err="1">
                <a:latin typeface="Arial" charset="0"/>
              </a:rPr>
              <a:t>serverPort</a:t>
            </a:r>
            <a:r>
              <a:rPr lang="en-US" altLang="en-US" sz="2000" dirty="0">
                <a:latin typeface="Arial" charset="0"/>
              </a:rPr>
              <a:t>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 err="1">
                <a:latin typeface="Arial" charset="0"/>
              </a:rPr>
              <a:t>serverSocket.listen</a:t>
            </a:r>
            <a:r>
              <a:rPr lang="en-US" altLang="en-US" sz="2000" dirty="0">
                <a:latin typeface="Arial" charset="0"/>
              </a:rPr>
              <a:t>(1)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print ‘The server is ready to receive’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while 1: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    </a:t>
            </a:r>
            <a:r>
              <a:rPr lang="en-US" altLang="en-US" sz="2000" dirty="0" err="1">
                <a:latin typeface="Arial" charset="0"/>
              </a:rPr>
              <a:t>connectionSocket</a:t>
            </a:r>
            <a:r>
              <a:rPr lang="en-US" altLang="en-US" sz="2000" dirty="0">
                <a:latin typeface="Arial" charset="0"/>
              </a:rPr>
              <a:t>, </a:t>
            </a:r>
            <a:r>
              <a:rPr lang="en-US" altLang="en-US" sz="2000" dirty="0" err="1">
                <a:latin typeface="Arial" charset="0"/>
              </a:rPr>
              <a:t>addr</a:t>
            </a:r>
            <a:r>
              <a:rPr lang="en-US" altLang="en-US" sz="2000" dirty="0">
                <a:latin typeface="Arial" charset="0"/>
              </a:rPr>
              <a:t> = </a:t>
            </a:r>
            <a:r>
              <a:rPr lang="en-US" altLang="en-US" sz="2000" dirty="0" err="1">
                <a:latin typeface="Arial" charset="0"/>
              </a:rPr>
              <a:t>serverSocket.accept</a:t>
            </a:r>
            <a:r>
              <a:rPr lang="en-US" altLang="en-US" sz="2000" dirty="0">
                <a:latin typeface="Arial" charset="0"/>
              </a:rPr>
              <a:t>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   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    sentence = </a:t>
            </a:r>
            <a:r>
              <a:rPr lang="en-US" altLang="en-US" sz="2000" dirty="0" err="1">
                <a:latin typeface="Arial" charset="0"/>
              </a:rPr>
              <a:t>connectionSocket.recv</a:t>
            </a:r>
            <a:r>
              <a:rPr lang="en-US" altLang="en-US" sz="2000" dirty="0">
                <a:latin typeface="Arial" charset="0"/>
              </a:rPr>
              <a:t>(1024)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    </a:t>
            </a:r>
            <a:r>
              <a:rPr lang="en-US" altLang="en-US" sz="2000" dirty="0" err="1">
                <a:latin typeface="Arial" charset="0"/>
              </a:rPr>
              <a:t>capitalizedSentence</a:t>
            </a:r>
            <a:r>
              <a:rPr lang="en-US" altLang="en-US" sz="2000" dirty="0">
                <a:latin typeface="Arial" charset="0"/>
              </a:rPr>
              <a:t> = </a:t>
            </a:r>
            <a:r>
              <a:rPr lang="en-US" altLang="en-US" sz="2000" dirty="0" err="1">
                <a:latin typeface="Arial" charset="0"/>
              </a:rPr>
              <a:t>sentence.upper</a:t>
            </a:r>
            <a:r>
              <a:rPr lang="en-US" altLang="en-US" sz="2000" dirty="0">
                <a:latin typeface="Arial" charset="0"/>
              </a:rPr>
              <a:t>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    </a:t>
            </a:r>
            <a:r>
              <a:rPr lang="en-US" altLang="en-US" sz="2000" dirty="0" err="1">
                <a:latin typeface="Arial" charset="0"/>
              </a:rPr>
              <a:t>connectionSocket.send</a:t>
            </a:r>
            <a:r>
              <a:rPr lang="en-US" altLang="en-US" sz="2000" dirty="0">
                <a:latin typeface="Arial" charset="0"/>
              </a:rPr>
              <a:t>(</a:t>
            </a:r>
            <a:r>
              <a:rPr lang="en-US" altLang="en-US" sz="2000" dirty="0" err="1">
                <a:latin typeface="Arial" charset="0"/>
              </a:rPr>
              <a:t>capitalizedSentence</a:t>
            </a:r>
            <a:r>
              <a:rPr lang="en-US" altLang="en-US" sz="2000" dirty="0">
                <a:latin typeface="Arial" charset="0"/>
              </a:rPr>
              <a:t>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000" dirty="0">
                <a:latin typeface="Arial" charset="0"/>
              </a:rPr>
              <a:t>     </a:t>
            </a:r>
            <a:r>
              <a:rPr lang="en-US" altLang="en-US" sz="2000" dirty="0" err="1">
                <a:latin typeface="Arial" charset="0"/>
              </a:rPr>
              <a:t>connectionSocket.close</a:t>
            </a:r>
            <a:r>
              <a:rPr lang="en-US" altLang="en-US" sz="2000" dirty="0">
                <a:latin typeface="Arial" charset="0"/>
              </a:rPr>
              <a:t>()</a:t>
            </a:r>
            <a:endParaRPr lang="en-US" altLang="en-US" sz="1800" dirty="0">
              <a:latin typeface="Arial" charset="0"/>
            </a:endParaRPr>
          </a:p>
        </p:txBody>
      </p:sp>
      <p:sp>
        <p:nvSpPr>
          <p:cNvPr id="301061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827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charset="0"/>
              </a:rPr>
              <a:t>Python TCPServer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52400" y="2173288"/>
            <a:ext cx="2559050" cy="566737"/>
            <a:chOff x="151614" y="2173972"/>
            <a:chExt cx="2559082" cy="566309"/>
          </a:xfrm>
        </p:grpSpPr>
        <p:sp>
          <p:nvSpPr>
            <p:cNvPr id="301079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create TCP welcoming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socket</a:t>
              </a:r>
            </a:p>
          </p:txBody>
        </p:sp>
        <p:cxnSp>
          <p:nvCxnSpPr>
            <p:cNvPr id="301080" name="Straight Connector 32"/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31763" y="3036888"/>
            <a:ext cx="2540000" cy="523875"/>
            <a:chOff x="169076" y="2884812"/>
            <a:chExt cx="2541127" cy="523220"/>
          </a:xfrm>
        </p:grpSpPr>
        <p:sp>
          <p:nvSpPr>
            <p:cNvPr id="301077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server begins listening for  incoming TCP requests</a:t>
              </a:r>
            </a:p>
          </p:txBody>
        </p:sp>
        <p:cxnSp>
          <p:nvCxnSpPr>
            <p:cNvPr id="301078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528638" y="3816350"/>
            <a:ext cx="2155825" cy="298450"/>
            <a:chOff x="553383" y="3714241"/>
            <a:chExt cx="2157273" cy="299227"/>
          </a:xfrm>
        </p:grpSpPr>
        <p:sp>
          <p:nvSpPr>
            <p:cNvPr id="301075" name="TextBox 34"/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loop forever</a:t>
              </a:r>
            </a:p>
          </p:txBody>
        </p:sp>
        <p:cxnSp>
          <p:nvCxnSpPr>
            <p:cNvPr id="301076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98438" y="4176713"/>
            <a:ext cx="2813050" cy="752475"/>
            <a:chOff x="380319" y="3965998"/>
            <a:chExt cx="2392469" cy="752685"/>
          </a:xfrm>
        </p:grpSpPr>
        <p:sp>
          <p:nvSpPr>
            <p:cNvPr id="301073" name="TextBox 36"/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server waits on accept()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for incoming requests, new socket created on return</a:t>
              </a:r>
            </a:p>
          </p:txBody>
        </p:sp>
        <p:cxnSp>
          <p:nvCxnSpPr>
            <p:cNvPr id="301074" name="Straight Connector 39"/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258763" y="5149850"/>
            <a:ext cx="2860675" cy="523875"/>
            <a:chOff x="316741" y="4661874"/>
            <a:chExt cx="2859521" cy="524153"/>
          </a:xfrm>
        </p:grpSpPr>
        <p:sp>
          <p:nvSpPr>
            <p:cNvPr id="301071" name="TextBox 61"/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read bytes from socket (but not address as in UDP)</a:t>
              </a:r>
            </a:p>
          </p:txBody>
        </p:sp>
        <p:cxnSp>
          <p:nvCxnSpPr>
            <p:cNvPr id="301072" name="Straight Connector 62"/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/>
          <p:cNvGrpSpPr>
            <a:grpSpLocks/>
          </p:cNvGrpSpPr>
          <p:nvPr/>
        </p:nvGrpSpPr>
        <p:grpSpPr bwMode="auto">
          <a:xfrm>
            <a:off x="127000" y="5759450"/>
            <a:ext cx="2878138" cy="738188"/>
            <a:chOff x="162014" y="4686636"/>
            <a:chExt cx="2878315" cy="738664"/>
          </a:xfrm>
        </p:grpSpPr>
        <p:sp>
          <p:nvSpPr>
            <p:cNvPr id="301069" name="TextBox 29"/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2"/>
                <a:buChar char="v"/>
                <a:defRPr sz="28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charset="2"/>
                <a:buChar char="§"/>
                <a:defRPr sz="2400">
                  <a:solidFill>
                    <a:schemeClr val="tx1"/>
                  </a:solidFill>
                  <a:latin typeface="Gill Sans MT" charset="0"/>
                  <a:ea typeface="ＭＳ Ｐゴシック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charset="0"/>
                  <a:ea typeface="ＭＳ Ｐゴシック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charset="0"/>
                  <a:ea typeface="ＭＳ Ｐゴシック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0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close connection to this client (but </a:t>
              </a:r>
              <a:r>
                <a:rPr lang="en-US" altLang="en-US" sz="1400" i="1">
                  <a:solidFill>
                    <a:srgbClr val="000099"/>
                  </a:solidFill>
                  <a:latin typeface="Arial" charset="0"/>
                </a:rPr>
                <a:t>not</a:t>
              </a:r>
              <a:r>
                <a:rPr lang="en-US" altLang="en-US" sz="1400">
                  <a:solidFill>
                    <a:srgbClr val="000099"/>
                  </a:solidFill>
                  <a:latin typeface="Arial" charset="0"/>
                </a:rPr>
                <a:t> welcoming socket)</a:t>
              </a:r>
            </a:p>
          </p:txBody>
        </p:sp>
        <p:cxnSp>
          <p:nvCxnSpPr>
            <p:cNvPr id="301070" name="Straight Connector 33"/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301068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1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 eaLnBrk="1" hangingPunct="1"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altLang="en-US" sz="4400">
                <a:solidFill>
                  <a:srgbClr val="000099"/>
                </a:solidFill>
              </a:rPr>
              <a:t>Network Layer</a:t>
            </a:r>
          </a:p>
        </p:txBody>
      </p:sp>
      <p:sp>
        <p:nvSpPr>
          <p:cNvPr id="302083" name="Text Box 6"/>
          <p:cNvSpPr txBox="1">
            <a:spLocks noChangeArrowheads="1"/>
          </p:cNvSpPr>
          <p:nvPr/>
        </p:nvSpPr>
        <p:spPr bwMode="auto">
          <a:xfrm>
            <a:off x="369888" y="3268663"/>
            <a:ext cx="5378450" cy="1481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charset="0"/>
              </a:rPr>
              <a:t>A note on the use of these ppt slides: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We</a:t>
            </a:r>
            <a:r>
              <a:rPr lang="ja-JP" altLang="en-US" sz="1200">
                <a:latin typeface="Arial" charset="0"/>
              </a:rPr>
              <a:t>’</a:t>
            </a:r>
            <a:r>
              <a:rPr lang="en-US" altLang="ja-JP" sz="1200">
                <a:latin typeface="Arial" charset="0"/>
              </a:rPr>
              <a:t>re making these slides freely available to all (faculty, students, readers). They</a:t>
            </a:r>
            <a:r>
              <a:rPr lang="ja-JP" altLang="en-US" sz="1200">
                <a:latin typeface="Arial" charset="0"/>
              </a:rPr>
              <a:t>’</a:t>
            </a:r>
            <a:r>
              <a:rPr lang="en-US" altLang="ja-JP" sz="1200">
                <a:latin typeface="Arial" charset="0"/>
              </a:rPr>
              <a:t>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latin typeface="Arial" charset="0"/>
              </a:rPr>
              <a:t>lot</a:t>
            </a:r>
            <a:r>
              <a:rPr lang="en-US" altLang="ja-JP" sz="1200">
                <a:latin typeface="Arial" charset="0"/>
              </a:rPr>
              <a:t> of work on our part. In return for use, we only ask the following: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latin typeface="Arial" charset="0"/>
            </a:endParaRPr>
          </a:p>
        </p:txBody>
      </p:sp>
      <p:sp>
        <p:nvSpPr>
          <p:cNvPr id="302084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/>
          </a:p>
          <a:p>
            <a:pPr>
              <a:lnSpc>
                <a:spcPct val="100000"/>
              </a:lnSpc>
              <a:spcBef>
                <a:spcPct val="0"/>
              </a:spcBef>
              <a:buSzPct val="75000"/>
            </a:pPr>
            <a:r>
              <a:rPr lang="en-US" altLang="en-US" sz="1200">
                <a:latin typeface="Arial" charset="0"/>
              </a:rPr>
              <a:t>If you use these slides (e.g., in a class) that you mention their source (after all, we</a:t>
            </a:r>
            <a:r>
              <a:rPr lang="ja-JP" altLang="en-US" sz="1200">
                <a:latin typeface="Arial" charset="0"/>
              </a:rPr>
              <a:t>’</a:t>
            </a:r>
            <a:r>
              <a:rPr lang="en-US" altLang="ja-JP" sz="1200">
                <a:latin typeface="Arial" charset="0"/>
              </a:rPr>
              <a:t>d like people to use our book!)</a:t>
            </a:r>
          </a:p>
          <a:p>
            <a:pPr>
              <a:lnSpc>
                <a:spcPct val="100000"/>
              </a:lnSpc>
              <a:spcBef>
                <a:spcPct val="0"/>
              </a:spcBef>
              <a:buSzPct val="75000"/>
            </a:pPr>
            <a:r>
              <a:rPr lang="en-US" altLang="en-US" sz="1200">
                <a:latin typeface="Arial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100000"/>
              </a:lnSpc>
              <a:spcBef>
                <a:spcPct val="0"/>
              </a:spcBef>
              <a:buClr>
                <a:schemeClr val="accent2"/>
              </a:buClr>
              <a:buSzTx/>
              <a:buFont typeface="Wingdings" charset="2"/>
              <a:buChar char="q"/>
            </a:pPr>
            <a:endParaRPr lang="en-US" altLang="en-US" sz="1200">
              <a:latin typeface="Arial" charset="0"/>
            </a:endParaRPr>
          </a:p>
          <a:p>
            <a:pPr>
              <a:spcBef>
                <a:spcPct val="0"/>
              </a:spcBef>
              <a:buClr>
                <a:schemeClr val="accent2"/>
              </a:buClr>
              <a:buSzTx/>
              <a:buFont typeface="Wingdings" charset="2"/>
              <a:buNone/>
            </a:pPr>
            <a:r>
              <a:rPr lang="en-US" altLang="en-US" sz="1200">
                <a:latin typeface="Arial" charset="0"/>
              </a:rPr>
              <a:t>Thanks and enjoy!  JFK/KWR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200">
              <a:latin typeface="Arial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All material copyright 1996-2012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Arial" charset="0"/>
              </a:rPr>
              <a:t>     J.F Kurose and K.W. Ross, All Rights Reserved</a:t>
            </a:r>
          </a:p>
        </p:txBody>
      </p:sp>
      <p:pic>
        <p:nvPicPr>
          <p:cNvPr id="302085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2086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2088" name="TextBox 2"/>
          <p:cNvSpPr txBox="1">
            <a:spLocks noChangeArrowheads="1"/>
          </p:cNvSpPr>
          <p:nvPr/>
        </p:nvSpPr>
        <p:spPr bwMode="auto">
          <a:xfrm>
            <a:off x="-1995488" y="3043238"/>
            <a:ext cx="1841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latin typeface="Tahoma" charset="0"/>
            </a:endParaRPr>
          </a:p>
        </p:txBody>
      </p:sp>
      <p:sp>
        <p:nvSpPr>
          <p:cNvPr id="30208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209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29FC86F3-9C31-1648-85FA-4C6BA0290533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200">
              <a:latin typeface="Tahoma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310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062D2264-C9B1-9C4D-B632-353DF0CDEFE1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03107" name="Picture 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400" y="102711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cs typeface="+mj-cs"/>
              </a:rPr>
              <a:t>Network </a:t>
            </a:r>
            <a:r>
              <a:rPr lang="en-US" dirty="0">
                <a:cs typeface="+mj-cs"/>
              </a:rPr>
              <a:t>layer</a:t>
            </a:r>
          </a:p>
        </p:txBody>
      </p:sp>
      <p:sp>
        <p:nvSpPr>
          <p:cNvPr id="20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0645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3200" i="1">
                <a:solidFill>
                  <a:srgbClr val="CC0000"/>
                </a:solidFill>
                <a:cs typeface="+mn-cs"/>
              </a:rPr>
              <a:t>chapter goals:</a:t>
            </a:r>
            <a:r>
              <a:rPr lang="en-US" sz="3200">
                <a:solidFill>
                  <a:srgbClr val="CC0000"/>
                </a:solidFill>
                <a:cs typeface="+mn-cs"/>
              </a:rPr>
              <a:t> 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understand principles behind network layer services: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network layer service models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forwarding versus routing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how a router works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routing (path selection)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/>
              <a:t>broadcast, multicast</a:t>
            </a:r>
          </a:p>
          <a:p>
            <a:pPr>
              <a:buFont typeface="Wingdings" charset="0"/>
              <a:buChar char="v"/>
              <a:defRPr/>
            </a:pPr>
            <a:r>
              <a:rPr lang="en-US">
                <a:cs typeface="+mn-cs"/>
              </a:rPr>
              <a:t>instantiation, implementation in the Internet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29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Network Layer</a:t>
            </a:r>
          </a:p>
        </p:txBody>
      </p:sp>
      <p:sp>
        <p:nvSpPr>
          <p:cNvPr id="30413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charset="0"/>
              </a:rPr>
              <a:t>4-</a:t>
            </a:r>
            <a:fld id="{39F6352B-F6B2-FB40-A2D9-7266AD582FE4}" type="slidenum">
              <a:rPr lang="en-US" altLang="en-US" sz="1200">
                <a:latin typeface="Tahoma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en-US" sz="1200">
              <a:latin typeface="Tahoma" charset="0"/>
            </a:endParaRPr>
          </a:p>
        </p:txBody>
      </p:sp>
      <p:pic>
        <p:nvPicPr>
          <p:cNvPr id="304131" name="Picture 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413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charset="0"/>
                <a:ea typeface="ＭＳ Ｐゴシック" charset="-128"/>
              </a:rPr>
              <a:t>4.1 introduction</a:t>
            </a:r>
          </a:p>
          <a:p>
            <a:pPr>
              <a:buFont typeface="Wingdings" charset="2"/>
              <a:buNone/>
            </a:pPr>
            <a:r>
              <a:rPr lang="en-US" altLang="en-US" sz="2400">
                <a:latin typeface="Gill Sans MT" charset="0"/>
                <a:ea typeface="ＭＳ Ｐゴシック" charset="-128"/>
              </a:rPr>
              <a:t>4.2IP: Internet Protocol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datagram format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IPv4 addressing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ICMP</a:t>
            </a:r>
          </a:p>
          <a:p>
            <a:pPr lvl="1"/>
            <a:r>
              <a:rPr lang="en-US" altLang="en-US" sz="2000">
                <a:latin typeface="Gill Sans MT" charset="0"/>
                <a:ea typeface="ＭＳ Ｐゴシック" charset="-128"/>
              </a:rPr>
              <a:t>IPv6</a:t>
            </a:r>
          </a:p>
        </p:txBody>
      </p:sp>
      <p:sp>
        <p:nvSpPr>
          <p:cNvPr id="3078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 smtClean="0">
                <a:cs typeface="+mn-cs"/>
              </a:rPr>
              <a:t>4.3 </a:t>
            </a:r>
            <a:r>
              <a:rPr lang="en-US" sz="2400" dirty="0">
                <a:cs typeface="+mn-cs"/>
              </a:rPr>
              <a:t>routing algorithms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 dirty="0"/>
              <a:t>link state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 dirty="0"/>
              <a:t>distance vector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 dirty="0"/>
              <a:t>hierarchical routing</a:t>
            </a:r>
          </a:p>
          <a:p>
            <a:pPr>
              <a:buFont typeface="Wingdings" charset="0"/>
              <a:buNone/>
              <a:defRPr/>
            </a:pPr>
            <a:r>
              <a:rPr lang="en-US" sz="2400" dirty="0" smtClean="0">
                <a:cs typeface="+mn-cs"/>
              </a:rPr>
              <a:t>4.4 </a:t>
            </a:r>
            <a:r>
              <a:rPr lang="en-US" sz="2400" dirty="0">
                <a:cs typeface="+mn-cs"/>
              </a:rPr>
              <a:t>routing in the Internet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 dirty="0"/>
              <a:t>RIP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 dirty="0"/>
              <a:t>OSPF</a:t>
            </a:r>
          </a:p>
          <a:p>
            <a:pPr lvl="1">
              <a:buFont typeface="Wingdings" charset="0"/>
              <a:buChar char="§"/>
              <a:defRPr/>
            </a:pPr>
            <a:r>
              <a:rPr lang="en-US" sz="2000" dirty="0"/>
              <a:t>BGP</a:t>
            </a:r>
          </a:p>
          <a:p>
            <a:pPr>
              <a:buFont typeface="Wingdings" charset="0"/>
              <a:buNone/>
              <a:defRPr/>
            </a:pPr>
            <a:r>
              <a:rPr lang="en-US" sz="2400" dirty="0" smtClean="0">
                <a:cs typeface="+mn-cs"/>
              </a:rPr>
              <a:t>4.5 </a:t>
            </a:r>
            <a:r>
              <a:rPr lang="en-US" sz="2400" dirty="0">
                <a:cs typeface="+mn-cs"/>
              </a:rPr>
              <a:t>broadcast and multicast routing</a:t>
            </a:r>
          </a:p>
          <a:p>
            <a:pPr>
              <a:buFont typeface="Wingdings" charset="0"/>
              <a:buChar char="v"/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304134" name="Rectangle 2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  <a:defRPr sz="28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defRPr sz="2400">
                <a:solidFill>
                  <a:schemeClr val="tx1"/>
                </a:solidFill>
                <a:latin typeface="Gill Sans MT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charset="0"/>
                <a:ea typeface="ＭＳ Ｐゴシック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</a:rPr>
              <a:t>Outline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9050" cap="flat" cmpd="sng" algn="ctr">
          <a:solidFill>
            <a:srgbClr val="000099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509</TotalTime>
  <Words>8686</Words>
  <Application>Microsoft Macintosh PowerPoint</Application>
  <PresentationFormat>On-screen Show (4:3)</PresentationFormat>
  <Paragraphs>2416</Paragraphs>
  <Slides>115</Slides>
  <Notes>81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115</vt:i4>
      </vt:variant>
    </vt:vector>
  </HeadingPairs>
  <TitlesOfParts>
    <vt:vector size="127" baseType="lpstr">
      <vt:lpstr>Arial</vt:lpstr>
      <vt:lpstr>Comic Sans MS</vt:lpstr>
      <vt:lpstr>Courier New</vt:lpstr>
      <vt:lpstr>Gill Sans MT</vt:lpstr>
      <vt:lpstr>ＭＳ Ｐゴシック</vt:lpstr>
      <vt:lpstr>Tahoma</vt:lpstr>
      <vt:lpstr>Times New Roman</vt:lpstr>
      <vt:lpstr>Wingdings</vt:lpstr>
      <vt:lpstr>ZapfDingbats</vt:lpstr>
      <vt:lpstr>Default Design</vt:lpstr>
      <vt:lpstr>2_Default Design</vt:lpstr>
      <vt:lpstr>12_Default Design</vt:lpstr>
      <vt:lpstr>PowerPoint Presentation</vt:lpstr>
      <vt:lpstr>Introduction</vt:lpstr>
      <vt:lpstr>What’s the Internet: “nuts and bolts” view</vt:lpstr>
      <vt:lpstr>“Fun” internet appliances</vt:lpstr>
      <vt:lpstr>PowerPoint Presentation</vt:lpstr>
      <vt:lpstr>What’s the Internet: a service view</vt:lpstr>
      <vt:lpstr>What’s a protocol?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PowerPoint Presentation</vt:lpstr>
      <vt:lpstr> Outline</vt:lpstr>
      <vt:lpstr>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Course Code for  google class room</vt:lpstr>
      <vt:lpstr>Internet transport protocols services</vt:lpstr>
      <vt:lpstr>Internet apps:  application, transport protocols</vt:lpstr>
      <vt:lpstr>Securing TCP</vt:lpstr>
      <vt:lpstr>Outline</vt:lpstr>
      <vt:lpstr>Web and HTTP</vt:lpstr>
      <vt:lpstr>HTTP overview</vt:lpstr>
      <vt:lpstr>HTTP overview (continued)</vt:lpstr>
      <vt:lpstr>HTTP connections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Outline</vt:lpstr>
      <vt:lpstr>FTP: the file transfer protocol</vt:lpstr>
      <vt:lpstr>FTP: separate control, data connections</vt:lpstr>
      <vt:lpstr>FTP commands, responses</vt:lpstr>
      <vt:lpstr>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PowerPoint Presentation</vt:lpstr>
      <vt:lpstr>Network layer</vt:lpstr>
      <vt:lpstr>PowerPoint Presentation</vt:lpstr>
      <vt:lpstr>Network layer</vt:lpstr>
      <vt:lpstr>Two key network-layer functions</vt:lpstr>
      <vt:lpstr>Connection setup</vt:lpstr>
      <vt:lpstr>Network service model</vt:lpstr>
      <vt:lpstr>Connection, connection-less service</vt:lpstr>
      <vt:lpstr>Datagram networks</vt:lpstr>
      <vt:lpstr>PowerPoint Presentation</vt:lpstr>
      <vt:lpstr>IP datagram format</vt:lpstr>
      <vt:lpstr>IP addressing: introduction</vt:lpstr>
      <vt:lpstr>DHCP: more than IP addresses</vt:lpstr>
      <vt:lpstr>DHCP: example</vt:lpstr>
      <vt:lpstr>DHCP: example</vt:lpstr>
      <vt:lpstr>DHCP: Wireshark output (home LAN)</vt:lpstr>
      <vt:lpstr>IP addressing: the last word...</vt:lpstr>
      <vt:lpstr>ICMP: internet control message protocol</vt:lpstr>
      <vt:lpstr>Traceroute and ICMP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nebfikru nebfikru</cp:lastModifiedBy>
  <cp:revision>7</cp:revision>
  <cp:lastPrinted>2011-09-19T12:20:55Z</cp:lastPrinted>
  <dcterms:created xsi:type="dcterms:W3CDTF">2018-03-05T09:44:19Z</dcterms:created>
  <dcterms:modified xsi:type="dcterms:W3CDTF">2019-10-07T06:58:12Z</dcterms:modified>
</cp:coreProperties>
</file>