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7" r:id="rId3"/>
    <p:sldId id="296" r:id="rId4"/>
    <p:sldId id="302" r:id="rId5"/>
    <p:sldId id="300" r:id="rId6"/>
    <p:sldId id="288" r:id="rId7"/>
    <p:sldId id="258" r:id="rId8"/>
    <p:sldId id="285" r:id="rId9"/>
    <p:sldId id="299" r:id="rId10"/>
    <p:sldId id="298" r:id="rId11"/>
    <p:sldId id="259" r:id="rId12"/>
    <p:sldId id="290" r:id="rId13"/>
    <p:sldId id="291" r:id="rId14"/>
    <p:sldId id="289" r:id="rId15"/>
    <p:sldId id="293" r:id="rId16"/>
    <p:sldId id="287" r:id="rId17"/>
    <p:sldId id="263" r:id="rId18"/>
    <p:sldId id="264" r:id="rId19"/>
    <p:sldId id="301" r:id="rId20"/>
    <p:sldId id="28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3/20/2018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commons.bcit.ca/update/files/2014/05/trolley.jp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Applied &amp; Descriptive Ethics\picture.jpg"/>
          <p:cNvPicPr>
            <a:picLocks noChangeAspect="1" noChangeArrowheads="1"/>
          </p:cNvPicPr>
          <p:nvPr/>
        </p:nvPicPr>
        <p:blipFill>
          <a:blip r:embed="rId2"/>
          <a:srcRect/>
          <a:stretch>
            <a:fillRect/>
          </a:stretch>
        </p:blipFill>
        <p:spPr bwMode="auto">
          <a:xfrm>
            <a:off x="0" y="0"/>
            <a:ext cx="9144000" cy="6934200"/>
          </a:xfrm>
          <a:prstGeom prst="rect">
            <a:avLst/>
          </a:prstGeom>
          <a:noFill/>
        </p:spPr>
      </p:pic>
      <p:sp>
        <p:nvSpPr>
          <p:cNvPr id="5" name="Rectangle 4"/>
          <p:cNvSpPr/>
          <p:nvPr/>
        </p:nvSpPr>
        <p:spPr>
          <a:xfrm>
            <a:off x="0" y="2438400"/>
            <a:ext cx="9144000" cy="1938992"/>
          </a:xfrm>
          <a:prstGeom prst="rect">
            <a:avLst/>
          </a:prstGeom>
          <a:noFill/>
        </p:spPr>
        <p:txBody>
          <a:bodyPr wrap="square" lIns="91440" tIns="45720" rIns="91440" bIns="45720">
            <a:spAutoFit/>
          </a:bodyPr>
          <a:lstStyle/>
          <a:p>
            <a:pPr algn="ctr"/>
            <a:r>
              <a:rPr lang="en-US" sz="60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Applied &amp; Descriptive Ethics</a:t>
            </a:r>
            <a:endParaRPr lang="en-US" sz="60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buNone/>
            </a:pPr>
            <a:endParaRPr lang="en-US" sz="800" b="1" dirty="0" smtClean="0">
              <a:latin typeface="Times New Roman" pitchFamily="18" charset="0"/>
              <a:cs typeface="Times New Roman" pitchFamily="18" charset="0"/>
            </a:endParaRPr>
          </a:p>
          <a:p>
            <a:pPr algn="just">
              <a:buFont typeface="Wingdings" pitchFamily="2" charset="2"/>
              <a:buChar char="Ø"/>
            </a:pPr>
            <a:r>
              <a:rPr lang="en-US" b="1" dirty="0" smtClean="0">
                <a:latin typeface="Times New Roman" pitchFamily="18" charset="0"/>
                <a:cs typeface="Times New Roman" pitchFamily="18" charset="0"/>
              </a:rPr>
              <a:t>Deontological ethics</a:t>
            </a:r>
            <a:r>
              <a:rPr lang="en-US" dirty="0" smtClean="0">
                <a:latin typeface="Times New Roman" pitchFamily="18" charset="0"/>
                <a:cs typeface="Times New Roman" pitchFamily="18" charset="0"/>
              </a:rPr>
              <a:t>, planning based on 'rules' i.e. that there is a commitment to perform the 'right' action, regardless of actual consequences.</a:t>
            </a:r>
          </a:p>
          <a:p>
            <a:pPr algn="just">
              <a:buFont typeface="Wingdings" pitchFamily="2" charset="2"/>
              <a:buChar char="Ø"/>
            </a:pPr>
            <a:endParaRPr lang="en-US" sz="800"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	Advantages:</a:t>
            </a:r>
          </a:p>
          <a:p>
            <a:pPr algn="just">
              <a:buNone/>
            </a:pPr>
            <a:r>
              <a:rPr lang="en-US" dirty="0" smtClean="0">
                <a:latin typeface="Times New Roman" pitchFamily="18" charset="0"/>
                <a:cs typeface="Times New Roman" pitchFamily="18" charset="0"/>
              </a:rPr>
              <a:t>	Stresses the role of duty and respect for persons.</a:t>
            </a:r>
          </a:p>
          <a:p>
            <a:pPr algn="just">
              <a:buNone/>
            </a:pPr>
            <a:endParaRPr lang="en-US" sz="800"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	Disadvantages:</a:t>
            </a:r>
          </a:p>
          <a:p>
            <a:pPr algn="just">
              <a:buNone/>
            </a:pPr>
            <a:r>
              <a:rPr lang="en-US" dirty="0" smtClean="0">
                <a:latin typeface="Times New Roman" pitchFamily="18" charset="0"/>
                <a:cs typeface="Times New Roman" pitchFamily="18" charset="0"/>
              </a:rPr>
              <a:t>	Underestimate the importance of happiness and social utility.</a:t>
            </a:r>
          </a:p>
          <a:p>
            <a:pPr algn="just">
              <a:buNone/>
            </a:pPr>
            <a:endParaRPr lang="en-US" sz="10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Example: </a:t>
            </a:r>
            <a:r>
              <a:rPr lang="en-US" dirty="0" smtClean="0">
                <a:latin typeface="Times New Roman" pitchFamily="18" charset="0"/>
                <a:cs typeface="Times New Roman" pitchFamily="18" charset="0"/>
              </a:rPr>
              <a:t>Human rights should be respected for all people; applied universally.</a:t>
            </a:r>
          </a:p>
          <a:p>
            <a:pPr algn="just">
              <a:buFont typeface="Wingdings" pitchFamily="2" charset="2"/>
              <a:buChar char="Ø"/>
            </a:pPr>
            <a:endParaRPr lang="en-US"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sz="6500" b="1"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Major subfields</a:t>
            </a:r>
          </a:p>
          <a:p>
            <a:pPr algn="just">
              <a:buNone/>
            </a:pPr>
            <a:r>
              <a:rPr lang="en-US" dirty="0" smtClean="0">
                <a:latin typeface="Times New Roman" pitchFamily="18" charset="0"/>
                <a:cs typeface="Times New Roman" pitchFamily="18" charset="0"/>
              </a:rPr>
              <a:t>	Applied ethics can be found in almost all kinds of professional fields or social practices. </a:t>
            </a:r>
          </a:p>
          <a:p>
            <a:pPr algn="just">
              <a:buNone/>
            </a:pPr>
            <a:r>
              <a:rPr lang="en-US" dirty="0" smtClean="0">
                <a:latin typeface="Times New Roman" pitchFamily="18" charset="0"/>
                <a:cs typeface="Times New Roman" pitchFamily="18" charset="0"/>
              </a:rPr>
              <a:t>	While </a:t>
            </a:r>
            <a:r>
              <a:rPr lang="en-US" b="1" dirty="0" smtClean="0">
                <a:solidFill>
                  <a:srgbClr val="FF0000"/>
                </a:solidFill>
                <a:latin typeface="Times New Roman" pitchFamily="18" charset="0"/>
                <a:cs typeface="Times New Roman" pitchFamily="18" charset="0"/>
              </a:rPr>
              <a:t>medical ethics</a:t>
            </a:r>
            <a:r>
              <a:rPr lang="en-US" dirty="0" smtClean="0">
                <a:latin typeface="Times New Roman" pitchFamily="18" charset="0"/>
                <a:cs typeface="Times New Roman" pitchFamily="18" charset="0"/>
              </a:rPr>
              <a:t>, </a:t>
            </a:r>
            <a:r>
              <a:rPr lang="en-US" b="1" dirty="0" smtClean="0">
                <a:solidFill>
                  <a:srgbClr val="00B050"/>
                </a:solidFill>
                <a:latin typeface="Times New Roman" pitchFamily="18" charset="0"/>
                <a:cs typeface="Times New Roman" pitchFamily="18" charset="0"/>
              </a:rPr>
              <a:t>environmental ethics</a:t>
            </a: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a:t>
            </a:r>
            <a:r>
              <a:rPr lang="en-US" b="1" dirty="0" smtClean="0">
                <a:solidFill>
                  <a:srgbClr val="002060"/>
                </a:solidFill>
                <a:latin typeface="Times New Roman" pitchFamily="18" charset="0"/>
                <a:cs typeface="Times New Roman" pitchFamily="18" charset="0"/>
              </a:rPr>
              <a:t>business ethics</a:t>
            </a:r>
            <a:r>
              <a:rPr lang="en-US" dirty="0" smtClean="0">
                <a:latin typeface="Times New Roman" pitchFamily="18" charset="0"/>
                <a:cs typeface="Times New Roman" pitchFamily="18" charset="0"/>
              </a:rPr>
              <a:t>, and </a:t>
            </a:r>
            <a:r>
              <a:rPr lang="en-US" b="1" dirty="0" smtClean="0">
                <a:solidFill>
                  <a:srgbClr val="7030A0"/>
                </a:solidFill>
                <a:latin typeface="Times New Roman" pitchFamily="18" charset="0"/>
                <a:cs typeface="Times New Roman" pitchFamily="18" charset="0"/>
              </a:rPr>
              <a:t>legal ethics</a:t>
            </a:r>
            <a:r>
              <a:rPr lang="en-US" dirty="0" smtClean="0">
                <a:latin typeface="Times New Roman" pitchFamily="18" charset="0"/>
                <a:cs typeface="Times New Roman" pitchFamily="18" charset="0"/>
              </a:rPr>
              <a:t> are major subfields. </a:t>
            </a:r>
          </a:p>
          <a:p>
            <a:pPr>
              <a:buNone/>
            </a:pPr>
            <a:endParaRPr lang="en-US" sz="10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Applied ethics is found in </a:t>
            </a:r>
          </a:p>
          <a:p>
            <a:pPr algn="just">
              <a:buNone/>
            </a:pPr>
            <a:r>
              <a:rPr lang="en-US" dirty="0" smtClean="0">
                <a:latin typeface="Times New Roman" pitchFamily="18" charset="0"/>
                <a:cs typeface="Times New Roman" pitchFamily="18" charset="0"/>
              </a:rPr>
              <a:t>	</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human rights, war, media, communication, sports, academic research, publication, and other areas</a:t>
            </a:r>
            <a:r>
              <a:rPr lang="en-US" dirty="0" smtClean="0">
                <a:latin typeface="Times New Roman" pitchFamily="18" charset="0"/>
                <a:cs typeface="Times New Roman" pitchFamily="18" charset="0"/>
              </a:rPr>
              <a:t>.</a:t>
            </a:r>
          </a:p>
          <a:p>
            <a:pPr>
              <a:buNone/>
            </a:pPr>
            <a:r>
              <a:rPr lang="en-US" sz="5800" b="1" dirty="0" smtClean="0">
                <a:latin typeface="Times New Roman" pitchFamily="18" charset="0"/>
                <a:cs typeface="Times New Roman" pitchFamily="18" charset="0"/>
              </a:rPr>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ER\Desktop\Applied &amp; Descriptive Ethics\thumbl_980x340_002.png"/>
          <p:cNvPicPr>
            <a:picLocks noChangeAspect="1" noChangeArrowheads="1"/>
          </p:cNvPicPr>
          <p:nvPr/>
        </p:nvPicPr>
        <p:blipFill>
          <a:blip r:embed="rId2">
            <a:lum bright="74000"/>
          </a:blip>
          <a:srcRect/>
          <a:stretch>
            <a:fillRect/>
          </a:stretch>
        </p:blipFill>
        <p:spPr bwMode="auto">
          <a:xfrm>
            <a:off x="0" y="0"/>
            <a:ext cx="9144000" cy="6858000"/>
          </a:xfrm>
          <a:prstGeom prst="rect">
            <a:avLst/>
          </a:prstGeom>
          <a:noFill/>
        </p:spPr>
      </p:pic>
      <p:sp>
        <p:nvSpPr>
          <p:cNvPr id="6" name="Rectangle 5"/>
          <p:cNvSpPr/>
          <p:nvPr/>
        </p:nvSpPr>
        <p:spPr>
          <a:xfrm>
            <a:off x="0" y="0"/>
            <a:ext cx="9144000" cy="6063198"/>
          </a:xfrm>
          <a:prstGeom prst="rect">
            <a:avLst/>
          </a:prstGeom>
        </p:spPr>
        <p:txBody>
          <a:bodyPr wrap="square">
            <a:spAutoFit/>
          </a:bodyPr>
          <a:lstStyle/>
          <a:p>
            <a:pPr>
              <a:buNone/>
            </a:pPr>
            <a:r>
              <a:rPr lang="en-US" sz="3600" b="1" dirty="0" smtClean="0">
                <a:latin typeface="Times New Roman" pitchFamily="18" charset="0"/>
                <a:cs typeface="Times New Roman" pitchFamily="18" charset="0"/>
              </a:rPr>
              <a:t>Business ethics</a:t>
            </a:r>
            <a:endParaRPr lang="en-US" sz="3600" dirty="0" smtClean="0">
              <a:latin typeface="Times New Roman" pitchFamily="18" charset="0"/>
              <a:cs typeface="Times New Roman" pitchFamily="18" charset="0"/>
            </a:endParaRPr>
          </a:p>
          <a:p>
            <a:pPr algn="just">
              <a:buNone/>
            </a:pPr>
            <a:r>
              <a:rPr lang="en-US" sz="3200" b="1" dirty="0" smtClean="0">
                <a:latin typeface="Times New Roman" pitchFamily="18" charset="0"/>
                <a:cs typeface="Times New Roman" pitchFamily="18" charset="0"/>
              </a:rPr>
              <a:t>Business ethics</a:t>
            </a:r>
            <a:r>
              <a:rPr lang="en-US" sz="3200" dirty="0" smtClean="0">
                <a:latin typeface="Times New Roman" pitchFamily="18" charset="0"/>
                <a:cs typeface="Times New Roman" pitchFamily="18" charset="0"/>
              </a:rPr>
              <a:t> examines ethical principles and         moral or ethical problems that arise in a business environment or economic activities.</a:t>
            </a:r>
          </a:p>
          <a:p>
            <a:pPr>
              <a:buNone/>
            </a:pPr>
            <a:endParaRPr lang="en-US" sz="3200" dirty="0" smtClean="0">
              <a:latin typeface="Times New Roman" pitchFamily="18" charset="0"/>
              <a:cs typeface="Times New Roman" pitchFamily="18" charset="0"/>
            </a:endParaRPr>
          </a:p>
          <a:p>
            <a:pPr algn="just">
              <a:buNone/>
            </a:pPr>
            <a:r>
              <a:rPr lang="en-US" sz="3200" dirty="0" smtClean="0">
                <a:latin typeface="Times New Roman" pitchFamily="18" charset="0"/>
                <a:cs typeface="Times New Roman" pitchFamily="18" charset="0"/>
              </a:rPr>
              <a:t>Business ethics also discusses ethical question in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marketing, accounting, labor including child labor and abusive labor practices, human resource management, political contributions, business acquisitions such as hostile take-overs, production, use of toxic material, intellectual property, information management including information leak, and others.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USER\Desktop\Applied &amp; Descriptive Ethics\picture.jpg"/>
          <p:cNvPicPr>
            <a:picLocks noGrp="1" noChangeAspect="1" noChangeArrowheads="1"/>
          </p:cNvPicPr>
          <p:nvPr>
            <p:ph idx="1"/>
          </p:nvPr>
        </p:nvPicPr>
        <p:blipFill>
          <a:blip r:embed="rId2">
            <a:lum bright="69000"/>
          </a:blip>
          <a:srcRect/>
          <a:stretch>
            <a:fillRect/>
          </a:stretch>
        </p:blipFill>
        <p:spPr bwMode="auto">
          <a:xfrm>
            <a:off x="0" y="0"/>
            <a:ext cx="9144000" cy="6858000"/>
          </a:xfrm>
          <a:prstGeom prst="rect">
            <a:avLst/>
          </a:prstGeom>
          <a:noFill/>
        </p:spPr>
      </p:pic>
      <p:sp>
        <p:nvSpPr>
          <p:cNvPr id="5" name="Rectangle 4"/>
          <p:cNvSpPr/>
          <p:nvPr/>
        </p:nvSpPr>
        <p:spPr>
          <a:xfrm>
            <a:off x="0" y="0"/>
            <a:ext cx="9144000" cy="6863417"/>
          </a:xfrm>
          <a:prstGeom prst="rect">
            <a:avLst/>
          </a:prstGeom>
        </p:spPr>
        <p:txBody>
          <a:bodyPr wrap="square">
            <a:spAutoFit/>
          </a:bodyPr>
          <a:lstStyle/>
          <a:p>
            <a:pPr>
              <a:buNone/>
            </a:pPr>
            <a:r>
              <a:rPr lang="en-US" sz="3200" b="1" dirty="0" smtClean="0">
                <a:latin typeface="Times New Roman" pitchFamily="18" charset="0"/>
                <a:cs typeface="Times New Roman" pitchFamily="18" charset="0"/>
              </a:rPr>
              <a:t>Legal ethics</a:t>
            </a:r>
            <a:endParaRPr lang="en-US" sz="32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Legal ethics refers to an ethical code governing the conduct of people engaged in the practice of law. </a:t>
            </a:r>
          </a:p>
          <a:p>
            <a:pPr algn="just">
              <a:buNone/>
            </a:pPr>
            <a:r>
              <a:rPr lang="en-US" sz="2400" dirty="0" smtClean="0">
                <a:latin typeface="Times New Roman" pitchFamily="18" charset="0"/>
                <a:cs typeface="Times New Roman" pitchFamily="18" charset="0"/>
              </a:rPr>
              <a:t>In the United States, for example, the American Bar Association has promulgated model rules that have been influential in many jurisdictions. </a:t>
            </a:r>
          </a:p>
          <a:p>
            <a:pPr>
              <a:buNone/>
            </a:pPr>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The model rules address the </a:t>
            </a:r>
            <a:r>
              <a:rPr lang="en-US" sz="2400" i="1" dirty="0" smtClean="0">
                <a:latin typeface="Times New Roman" pitchFamily="18" charset="0"/>
                <a:cs typeface="Times New Roman" pitchFamily="18" charset="0"/>
              </a:rPr>
              <a:t>client-lawyer relationship</a:t>
            </a:r>
            <a:r>
              <a:rPr lang="en-US" sz="2400" dirty="0" smtClean="0">
                <a:latin typeface="Times New Roman" pitchFamily="18" charset="0"/>
                <a:cs typeface="Times New Roman" pitchFamily="18" charset="0"/>
              </a:rPr>
              <a:t>, duties of a lawyer as </a:t>
            </a:r>
            <a:r>
              <a:rPr lang="en-US" sz="2400" i="1" dirty="0" smtClean="0">
                <a:latin typeface="Times New Roman" pitchFamily="18" charset="0"/>
                <a:cs typeface="Times New Roman" pitchFamily="18" charset="0"/>
              </a:rPr>
              <a:t>advocate</a:t>
            </a:r>
            <a:r>
              <a:rPr lang="en-US" sz="2400" dirty="0" smtClean="0">
                <a:latin typeface="Times New Roman" pitchFamily="18" charset="0"/>
                <a:cs typeface="Times New Roman" pitchFamily="18" charset="0"/>
              </a:rPr>
              <a:t> in adversary proceedings, dealings </a:t>
            </a:r>
            <a:r>
              <a:rPr lang="en-US" sz="2400" i="1" dirty="0" smtClean="0">
                <a:latin typeface="Times New Roman" pitchFamily="18" charset="0"/>
                <a:cs typeface="Times New Roman" pitchFamily="18" charset="0"/>
              </a:rPr>
              <a:t>with persons other than clients</a:t>
            </a:r>
            <a:r>
              <a:rPr lang="en-US" sz="2400"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law firms and associations</a:t>
            </a:r>
            <a:r>
              <a:rPr lang="en-US" sz="2400"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public service</a:t>
            </a:r>
            <a:r>
              <a:rPr lang="en-US" sz="2400"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advertising</a:t>
            </a:r>
            <a:r>
              <a:rPr lang="en-US" sz="2400" dirty="0" smtClean="0">
                <a:latin typeface="Times New Roman" pitchFamily="18" charset="0"/>
                <a:cs typeface="Times New Roman" pitchFamily="18" charset="0"/>
              </a:rPr>
              <a:t>, and </a:t>
            </a:r>
            <a:r>
              <a:rPr lang="en-US" sz="2400" i="1" dirty="0" smtClean="0">
                <a:latin typeface="Times New Roman" pitchFamily="18" charset="0"/>
                <a:cs typeface="Times New Roman" pitchFamily="18" charset="0"/>
              </a:rPr>
              <a:t>maintaining the integrity of the profession</a:t>
            </a:r>
            <a:r>
              <a:rPr lang="en-US" sz="2400" dirty="0" smtClean="0">
                <a:latin typeface="Times New Roman" pitchFamily="18" charset="0"/>
                <a:cs typeface="Times New Roman" pitchFamily="18" charset="0"/>
              </a:rPr>
              <a:t>. </a:t>
            </a:r>
          </a:p>
          <a:p>
            <a:pPr>
              <a:buNone/>
            </a:pPr>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Respect of client confidences, candor toward the tribunal, truthfulness in statements to others, and professional independence are some of the defining features of legal ethics.</a:t>
            </a:r>
          </a:p>
          <a:p>
            <a:pPr>
              <a:buNone/>
            </a:pPr>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American law schools are required to offer a course in professional responsibility, which encompasses both legal ethics and matters of professionalism that do not present ethical concerns.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Applied &amp; Descriptive Ethics\image-9.jpg"/>
          <p:cNvPicPr>
            <a:picLocks noChangeAspect="1" noChangeArrowheads="1"/>
          </p:cNvPicPr>
          <p:nvPr/>
        </p:nvPicPr>
        <p:blipFill>
          <a:blip r:embed="rId2">
            <a:lum bright="52000" contrast="-62000"/>
          </a:blip>
          <a:srcRect/>
          <a:stretch>
            <a:fillRect/>
          </a:stretch>
        </p:blipFill>
        <p:spPr bwMode="auto">
          <a:xfrm>
            <a:off x="0" y="0"/>
            <a:ext cx="9144000" cy="6858000"/>
          </a:xfrm>
          <a:prstGeom prst="rect">
            <a:avLst/>
          </a:prstGeom>
          <a:noFill/>
        </p:spPr>
      </p:pic>
      <p:sp>
        <p:nvSpPr>
          <p:cNvPr id="6" name="Rectangle 5"/>
          <p:cNvSpPr/>
          <p:nvPr/>
        </p:nvSpPr>
        <p:spPr>
          <a:xfrm>
            <a:off x="0" y="0"/>
            <a:ext cx="9144000" cy="6186309"/>
          </a:xfrm>
          <a:prstGeom prst="rect">
            <a:avLst/>
          </a:prstGeom>
        </p:spPr>
        <p:txBody>
          <a:bodyPr wrap="square">
            <a:spAutoFit/>
          </a:bodyPr>
          <a:lstStyle/>
          <a:p>
            <a:pPr>
              <a:buNone/>
            </a:pPr>
            <a:r>
              <a:rPr lang="en-US" sz="3200" b="1" dirty="0" smtClean="0">
                <a:latin typeface="Times New Roman" pitchFamily="18" charset="0"/>
                <a:cs typeface="Times New Roman" pitchFamily="18" charset="0"/>
              </a:rPr>
              <a:t>Environmental ethics</a:t>
            </a:r>
          </a:p>
          <a:p>
            <a:pPr algn="just">
              <a:buNone/>
            </a:pPr>
            <a:r>
              <a:rPr lang="en-US" sz="2800" b="1" dirty="0" smtClean="0">
                <a:latin typeface="Times New Roman" pitchFamily="18" charset="0"/>
                <a:cs typeface="Times New Roman" pitchFamily="18" charset="0"/>
              </a:rPr>
              <a:t>Environmental ethics is the part of environmental philosophy which considers the ethical relationship between human beings and the natural environment. It put forth influence on a large range of disciplines including law, sociology, theology, economics, ecology and geography.</a:t>
            </a:r>
          </a:p>
          <a:p>
            <a:pPr algn="just">
              <a:buNone/>
            </a:pPr>
            <a:r>
              <a:rPr lang="en-US" sz="2800" b="1" dirty="0" smtClean="0">
                <a:latin typeface="Times New Roman" pitchFamily="18" charset="0"/>
                <a:cs typeface="Times New Roman" pitchFamily="18" charset="0"/>
              </a:rPr>
              <a:t>	</a:t>
            </a:r>
          </a:p>
          <a:p>
            <a:pPr algn="just">
              <a:buNone/>
            </a:pPr>
            <a:r>
              <a:rPr lang="en-US" sz="2800" b="1" dirty="0" smtClean="0">
                <a:latin typeface="Times New Roman" pitchFamily="18" charset="0"/>
                <a:cs typeface="Times New Roman" pitchFamily="18" charset="0"/>
              </a:rPr>
              <a:t>Some of the main topics are global warming, pollution, and issues are closely tied to those of poverty, sustainability, and economic and social justice. Furthermore, since environmental problems often affect beyond the boundaries of nation-states, the issues are tied to the fields of international relations and global governance.</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USER\Desktop\Applied &amp; Descriptive Ethics\gw_ethiek_bio-ethiek_800x390.jpg"/>
          <p:cNvPicPr>
            <a:picLocks noChangeAspect="1" noChangeArrowheads="1"/>
          </p:cNvPicPr>
          <p:nvPr/>
        </p:nvPicPr>
        <p:blipFill>
          <a:blip r:embed="rId2">
            <a:lum bright="45000"/>
          </a:blip>
          <a:srcRect/>
          <a:stretch>
            <a:fillRect/>
          </a:stretch>
        </p:blipFill>
        <p:spPr bwMode="auto">
          <a:xfrm>
            <a:off x="0" y="0"/>
            <a:ext cx="9144000" cy="6858000"/>
          </a:xfrm>
          <a:prstGeom prst="rect">
            <a:avLst/>
          </a:prstGeom>
          <a:noFill/>
        </p:spPr>
      </p:pic>
      <p:sp>
        <p:nvSpPr>
          <p:cNvPr id="6" name="Rectangle 5"/>
          <p:cNvSpPr/>
          <p:nvPr/>
        </p:nvSpPr>
        <p:spPr>
          <a:xfrm>
            <a:off x="0" y="0"/>
            <a:ext cx="9144000" cy="6678751"/>
          </a:xfrm>
          <a:prstGeom prst="rect">
            <a:avLst/>
          </a:prstGeom>
        </p:spPr>
        <p:txBody>
          <a:bodyPr wrap="square">
            <a:spAutoFit/>
          </a:bodyPr>
          <a:lstStyle/>
          <a:p>
            <a:pPr>
              <a:buNone/>
            </a:pPr>
            <a:r>
              <a:rPr lang="en-US" sz="3600" b="1" dirty="0" smtClean="0">
                <a:latin typeface="Times New Roman" pitchFamily="18" charset="0"/>
                <a:cs typeface="Times New Roman" pitchFamily="18" charset="0"/>
              </a:rPr>
              <a:t>Medical ethics and Bioethics</a:t>
            </a:r>
            <a:endParaRPr lang="en-US" sz="3600" dirty="0" smtClean="0">
              <a:latin typeface="Times New Roman" pitchFamily="18" charset="0"/>
              <a:cs typeface="Times New Roman" pitchFamily="18" charset="0"/>
            </a:endParaRPr>
          </a:p>
          <a:p>
            <a:pPr algn="just">
              <a:buNone/>
            </a:pPr>
            <a:r>
              <a:rPr lang="en-US" sz="2800" dirty="0" smtClean="0">
                <a:latin typeface="Times New Roman" pitchFamily="18" charset="0"/>
                <a:cs typeface="Times New Roman" pitchFamily="18" charset="0"/>
              </a:rPr>
              <a:t>Medical ethics deals with study of moral values and judgments as they apply to medicine. As a scholarly discipline, medical ethics encompasses its practical application in clinical settings as well as work on its history, philosophy, theology, and sociology. Medical ethics shares many principles with other branches of healthcare ethics, such as nursing ethics.</a:t>
            </a:r>
          </a:p>
          <a:p>
            <a:pPr>
              <a:buNone/>
            </a:pPr>
            <a:endParaRPr lang="en-US" sz="2800" dirty="0" smtClean="0">
              <a:latin typeface="Times New Roman" pitchFamily="18" charset="0"/>
              <a:cs typeface="Times New Roman" pitchFamily="18" charset="0"/>
            </a:endParaRPr>
          </a:p>
          <a:p>
            <a:pPr algn="just">
              <a:buNone/>
            </a:pPr>
            <a:r>
              <a:rPr lang="en-US" sz="2800" dirty="0" smtClean="0">
                <a:latin typeface="Times New Roman" pitchFamily="18" charset="0"/>
                <a:cs typeface="Times New Roman" pitchFamily="18" charset="0"/>
              </a:rPr>
              <a:t>Medical ethics tends to be understood narrowly as an applied professional ethics, whereas bioethics appears to have worked more expansive concerns, touching upon the philosophy of science and the critique of biotechnology and life science. Still, the two fields often overlap and the distinction is more a matter of style than professional consensus. Some topics include abortion, cloning, euthanasia, eugenics, and others.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438400"/>
            <a:ext cx="9143999"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8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Descriptive Ethics</a:t>
            </a:r>
            <a:endParaRPr lang="en-US" sz="8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en-US"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Descriptive ethics </a:t>
            </a:r>
            <a:r>
              <a:rPr lang="en-US" dirty="0" smtClean="0">
                <a:latin typeface="Times New Roman" pitchFamily="18" charset="0"/>
                <a:cs typeface="Times New Roman" pitchFamily="18" charset="0"/>
              </a:rPr>
              <a:t>is sometimes referred to as comparative ethics because so much activity can involve comparing ethical systems: </a:t>
            </a:r>
          </a:p>
          <a:p>
            <a:endParaRPr lang="en-US" sz="8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C</a:t>
            </a:r>
            <a:r>
              <a:rPr lang="en-US" dirty="0" smtClean="0">
                <a:latin typeface="Times New Roman" pitchFamily="18" charset="0"/>
                <a:cs typeface="Times New Roman" pitchFamily="18" charset="0"/>
              </a:rPr>
              <a:t>omparing the ethics of the past to the present,</a:t>
            </a:r>
          </a:p>
          <a:p>
            <a:pPr>
              <a:buNone/>
            </a:pPr>
            <a:endParaRPr lang="en-US" sz="8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b="1" dirty="0" smtClean="0">
                <a:solidFill>
                  <a:srgbClr val="00B050"/>
                </a:solidFill>
                <a:latin typeface="Times New Roman" pitchFamily="18" charset="0"/>
                <a:cs typeface="Times New Roman" pitchFamily="18" charset="0"/>
              </a:rPr>
              <a:t>C</a:t>
            </a:r>
            <a:r>
              <a:rPr lang="en-US" dirty="0" smtClean="0">
                <a:latin typeface="Times New Roman" pitchFamily="18" charset="0"/>
                <a:cs typeface="Times New Roman" pitchFamily="18" charset="0"/>
              </a:rPr>
              <a:t>omparing the ethics of one society to another and</a:t>
            </a:r>
          </a:p>
          <a:p>
            <a:pPr>
              <a:buNone/>
            </a:pPr>
            <a:endParaRPr lang="en-US" sz="8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en-US" b="1" dirty="0" smtClean="0">
                <a:solidFill>
                  <a:srgbClr val="002060"/>
                </a:solidFill>
                <a:latin typeface="Times New Roman" pitchFamily="18" charset="0"/>
                <a:cs typeface="Times New Roman" pitchFamily="18" charset="0"/>
              </a:rPr>
              <a:t>C</a:t>
            </a:r>
            <a:r>
              <a:rPr lang="en-US" dirty="0" smtClean="0">
                <a:latin typeface="Times New Roman" pitchFamily="18" charset="0"/>
                <a:cs typeface="Times New Roman" pitchFamily="18" charset="0"/>
              </a:rPr>
              <a:t>omparing the ethics which people claim to follow with the actual rules of conduct which do describe their actions.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p>
          <a:p>
            <a:pPr>
              <a:buNone/>
            </a:pPr>
            <a:r>
              <a:rPr lang="en-US" sz="3600" b="1" dirty="0" smtClean="0">
                <a:latin typeface="Times New Roman" pitchFamily="18" charset="0"/>
                <a:cs typeface="Times New Roman" pitchFamily="18" charset="0"/>
              </a:rPr>
              <a:t>	What is descriptive ethics?</a:t>
            </a:r>
          </a:p>
          <a:p>
            <a:pPr>
              <a:buNone/>
            </a:pPr>
            <a:endParaRPr lang="en-US" sz="800"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Descriptive ethics is a form of practical research into the attitudes of individuals or groups of people. </a:t>
            </a:r>
          </a:p>
          <a:p>
            <a:endParaRPr lang="en-US" sz="800"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Research into descriptive ethics may also investigate people's ethical ideals or what actions societies reward or punish in law or politics.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Summed up:</a:t>
            </a:r>
          </a:p>
          <a:p>
            <a:pPr>
              <a:buNone/>
            </a:pPr>
            <a:endParaRPr lang="en-US" sz="1000" b="1"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Meta Ethics: </a:t>
            </a:r>
            <a:r>
              <a:rPr lang="en-US" dirty="0" smtClean="0">
                <a:latin typeface="Times New Roman" pitchFamily="18" charset="0"/>
                <a:cs typeface="Times New Roman" pitchFamily="18" charset="0"/>
              </a:rPr>
              <a:t>Focuses on the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nature</a:t>
            </a:r>
            <a:r>
              <a:rPr lang="en-US" dirty="0" smtClean="0">
                <a:latin typeface="Times New Roman" pitchFamily="18" charset="0"/>
                <a:cs typeface="Times New Roman" pitchFamily="18" charset="0"/>
              </a:rPr>
              <a:t> of morality.</a:t>
            </a:r>
          </a:p>
          <a:p>
            <a:endParaRPr lang="en-US" sz="1000"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Normative Ethics: </a:t>
            </a:r>
            <a:r>
              <a:rPr lang="en-US" dirty="0" smtClean="0">
                <a:latin typeface="Times New Roman" pitchFamily="18" charset="0"/>
                <a:cs typeface="Times New Roman" pitchFamily="18" charset="0"/>
              </a:rPr>
              <a:t>Focuses on the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Content</a:t>
            </a:r>
            <a:r>
              <a:rPr lang="en-US" dirty="0" smtClean="0">
                <a:latin typeface="Times New Roman" pitchFamily="18" charset="0"/>
                <a:cs typeface="Times New Roman" pitchFamily="18" charset="0"/>
              </a:rPr>
              <a:t> of morality.</a:t>
            </a:r>
          </a:p>
          <a:p>
            <a:endParaRPr lang="en-US" sz="1000"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Applied Ethics: </a:t>
            </a:r>
            <a:r>
              <a:rPr lang="en-US" dirty="0" smtClean="0">
                <a:latin typeface="Times New Roman" pitchFamily="18" charset="0"/>
                <a:cs typeface="Times New Roman" pitchFamily="18" charset="0"/>
              </a:rPr>
              <a:t>Focuses on the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Application</a:t>
            </a:r>
            <a:r>
              <a:rPr lang="en-US" dirty="0" smtClean="0">
                <a:latin typeface="Times New Roman" pitchFamily="18" charset="0"/>
                <a:cs typeface="Times New Roman" pitchFamily="18" charset="0"/>
              </a:rPr>
              <a:t> of morality.</a:t>
            </a:r>
          </a:p>
          <a:p>
            <a:endParaRPr lang="en-US" sz="1000"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Descriptive Ethics: </a:t>
            </a:r>
            <a:r>
              <a:rPr lang="en-US" dirty="0" smtClean="0">
                <a:latin typeface="Times New Roman" pitchFamily="18" charset="0"/>
                <a:cs typeface="Times New Roman" pitchFamily="18" charset="0"/>
              </a:rPr>
              <a:t>Focuses on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how</a:t>
            </a:r>
            <a:r>
              <a:rPr lang="en-US" dirty="0" smtClean="0">
                <a:solidFill>
                  <a:srgbClr val="FF0000"/>
                </a:solidFill>
                <a:latin typeface="Times New Roman" pitchFamily="18" charset="0"/>
                <a:cs typeface="Times New Roman" pitchFamily="18" charset="0"/>
              </a:rPr>
              <a:t> </a:t>
            </a:r>
            <a:r>
              <a:rPr lang="en-US" dirty="0" smtClean="0">
                <a:latin typeface="Times New Roman" pitchFamily="18" charset="0"/>
                <a:cs typeface="Times New Roman" pitchFamily="18" charset="0"/>
              </a:rPr>
              <a:t>people behave.</a:t>
            </a: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520x252_IDEA_CETLshutterstock_102276466.jpg"/>
          <p:cNvPicPr>
            <a:picLocks noChangeAspect="1" noChangeArrowheads="1"/>
          </p:cNvPicPr>
          <p:nvPr/>
        </p:nvPicPr>
        <p:blipFill>
          <a:blip r:embed="rId2">
            <a:lum bright="63000" contrast="-81000"/>
          </a:blip>
          <a:srcRect/>
          <a:stretch>
            <a:fillRect/>
          </a:stretch>
        </p:blipFill>
        <p:spPr bwMode="auto">
          <a:xfrm>
            <a:off x="0" y="0"/>
            <a:ext cx="9144000" cy="6858000"/>
          </a:xfrm>
          <a:prstGeom prst="rect">
            <a:avLst/>
          </a:prstGeom>
          <a:noFill/>
        </p:spPr>
      </p:pic>
      <p:sp>
        <p:nvSpPr>
          <p:cNvPr id="5" name="Rectangle 4"/>
          <p:cNvSpPr/>
          <p:nvPr/>
        </p:nvSpPr>
        <p:spPr>
          <a:xfrm>
            <a:off x="0" y="76200"/>
            <a:ext cx="9144000" cy="6001643"/>
          </a:xfrm>
          <a:prstGeom prst="rect">
            <a:avLst/>
          </a:prstGeom>
        </p:spPr>
        <p:txBody>
          <a:bodyPr wrap="square">
            <a:spAutoFit/>
          </a:bodyPr>
          <a:lstStyle/>
          <a:p>
            <a:pPr>
              <a:buNone/>
            </a:pPr>
            <a:endParaRPr lang="en-US" sz="800" b="1" dirty="0" smtClean="0">
              <a:latin typeface="Times New Roman" pitchFamily="18" charset="0"/>
              <a:cs typeface="Times New Roman" pitchFamily="18" charset="0"/>
            </a:endParaRPr>
          </a:p>
          <a:p>
            <a:pPr>
              <a:buNone/>
            </a:pPr>
            <a:r>
              <a:rPr lang="en-US" sz="3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Applied ethics:</a:t>
            </a:r>
          </a:p>
          <a:p>
            <a:pPr>
              <a:buNone/>
            </a:pPr>
            <a:endParaRPr lang="en-US" sz="800" b="1" dirty="0" smtClean="0">
              <a:latin typeface="Times New Roman" pitchFamily="18" charset="0"/>
              <a:cs typeface="Times New Roman" pitchFamily="18" charset="0"/>
            </a:endParaRPr>
          </a:p>
          <a:p>
            <a:pPr>
              <a:buNone/>
            </a:pPr>
            <a:endParaRPr lang="en-US" sz="800" b="1" dirty="0" smtClean="0">
              <a:latin typeface="Times New Roman" pitchFamily="18" charset="0"/>
              <a:cs typeface="Times New Roman" pitchFamily="18" charset="0"/>
            </a:endParaRPr>
          </a:p>
          <a:p>
            <a:pPr algn="just">
              <a:buNone/>
            </a:pPr>
            <a:r>
              <a:rPr lang="en-US" sz="3200" b="1" dirty="0" smtClean="0">
                <a:latin typeface="Times New Roman" pitchFamily="18" charset="0"/>
                <a:cs typeface="Times New Roman" pitchFamily="18" charset="0"/>
              </a:rPr>
              <a:t>Applied ethics</a:t>
            </a:r>
            <a:r>
              <a:rPr lang="en-US" sz="3200" dirty="0" smtClean="0">
                <a:latin typeface="Times New Roman" pitchFamily="18" charset="0"/>
                <a:cs typeface="Times New Roman" pitchFamily="18" charset="0"/>
              </a:rPr>
              <a:t> is a field of ethics that </a:t>
            </a:r>
            <a:r>
              <a:rPr lang="en-US" sz="3200"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deals</a:t>
            </a:r>
            <a:r>
              <a:rPr lang="en-US" sz="3200" dirty="0" smtClean="0">
                <a:latin typeface="Times New Roman" pitchFamily="18" charset="0"/>
                <a:cs typeface="Times New Roman" pitchFamily="18" charset="0"/>
              </a:rPr>
              <a:t> with </a:t>
            </a:r>
            <a:r>
              <a:rPr lang="en-US" sz="3200"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ethical questions </a:t>
            </a:r>
            <a:r>
              <a:rPr lang="en-US" sz="3200" dirty="0" smtClean="0">
                <a:latin typeface="Times New Roman" pitchFamily="18" charset="0"/>
                <a:cs typeface="Times New Roman" pitchFamily="18" charset="0"/>
              </a:rPr>
              <a:t>specific to a </a:t>
            </a:r>
          </a:p>
          <a:p>
            <a:pPr lvl="1" algn="just">
              <a:lnSpc>
                <a:spcPct val="150000"/>
              </a:lnSpc>
            </a:pPr>
            <a:r>
              <a:rPr lang="en-US" sz="3200" b="1" dirty="0" smtClean="0">
                <a:solidFill>
                  <a:schemeClr val="bg1">
                    <a:lumMod val="50000"/>
                  </a:schemeClr>
                </a:solidFill>
                <a:effectLst>
                  <a:outerShdw blurRad="38100" dist="38100" dir="2700000" algn="tl">
                    <a:srgbClr val="000000">
                      <a:alpha val="43137"/>
                    </a:srgbClr>
                  </a:outerShdw>
                </a:effectLst>
                <a:latin typeface="Comic Sans MS" pitchFamily="66" charset="0"/>
                <a:cs typeface="Times New Roman" pitchFamily="18" charset="0"/>
              </a:rPr>
              <a:t>Professional</a:t>
            </a:r>
            <a:r>
              <a:rPr lang="en-US" sz="3200" dirty="0" smtClean="0">
                <a:latin typeface="Times New Roman" pitchFamily="18" charset="0"/>
                <a:cs typeface="Times New Roman" pitchFamily="18" charset="0"/>
              </a:rPr>
              <a:t>, </a:t>
            </a:r>
          </a:p>
          <a:p>
            <a:pPr lvl="1" algn="just">
              <a:lnSpc>
                <a:spcPct val="150000"/>
              </a:lnSpc>
            </a:pPr>
            <a:r>
              <a:rPr lang="en-US" sz="3200" b="1" dirty="0" smtClean="0">
                <a:solidFill>
                  <a:schemeClr val="accent6">
                    <a:lumMod val="75000"/>
                  </a:schemeClr>
                </a:solidFill>
                <a:effectLst>
                  <a:outerShdw blurRad="38100" dist="38100" dir="2700000" algn="tl">
                    <a:srgbClr val="000000">
                      <a:alpha val="43137"/>
                    </a:srgbClr>
                  </a:outerShdw>
                </a:effectLst>
                <a:latin typeface="Comic Sans MS" pitchFamily="66" charset="0"/>
                <a:cs typeface="Times New Roman" pitchFamily="18" charset="0"/>
              </a:rPr>
              <a:t>Disciplinary</a:t>
            </a:r>
            <a:r>
              <a:rPr lang="en-US" sz="3200" dirty="0" smtClean="0">
                <a:latin typeface="Times New Roman" pitchFamily="18" charset="0"/>
                <a:cs typeface="Times New Roman" pitchFamily="18" charset="0"/>
              </a:rPr>
              <a:t>, or </a:t>
            </a:r>
          </a:p>
          <a:p>
            <a:pPr lvl="1" algn="just">
              <a:lnSpc>
                <a:spcPct val="150000"/>
              </a:lnSpc>
            </a:pPr>
            <a:r>
              <a:rPr lang="en-US" sz="3200" b="1" dirty="0" smtClean="0">
                <a:solidFill>
                  <a:schemeClr val="accent5">
                    <a:lumMod val="75000"/>
                  </a:schemeClr>
                </a:solidFill>
                <a:effectLst>
                  <a:outerShdw blurRad="38100" dist="38100" dir="2700000" algn="tl">
                    <a:srgbClr val="000000">
                      <a:alpha val="43137"/>
                    </a:srgbClr>
                  </a:outerShdw>
                </a:effectLst>
                <a:latin typeface="Comic Sans MS" pitchFamily="66" charset="0"/>
                <a:cs typeface="Times New Roman" pitchFamily="18" charset="0"/>
              </a:rPr>
              <a:t>Practical field</a:t>
            </a:r>
            <a:r>
              <a:rPr lang="en-US" sz="3200" dirty="0" smtClean="0">
                <a:latin typeface="Times New Roman" pitchFamily="18" charset="0"/>
                <a:cs typeface="Times New Roman" pitchFamily="18" charset="0"/>
              </a:rPr>
              <a:t>. </a:t>
            </a:r>
          </a:p>
          <a:p>
            <a:pPr>
              <a:buNone/>
            </a:pPr>
            <a:endParaRPr lang="en-US" sz="10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Or</a:t>
            </a:r>
          </a:p>
          <a:p>
            <a:pPr>
              <a:buNone/>
            </a:pPr>
            <a:endParaRPr lang="en-US" sz="1000" dirty="0" smtClean="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Deals with difficult moral questions and controversial</a:t>
            </a:r>
          </a:p>
          <a:p>
            <a:pPr algn="just"/>
            <a:r>
              <a:rPr lang="en-US" sz="3200" dirty="0" smtClean="0">
                <a:latin typeface="Times New Roman" pitchFamily="18" charset="0"/>
                <a:cs typeface="Times New Roman" pitchFamily="18" charset="0"/>
              </a:rPr>
              <a:t>moral issues that people actually face in their real lives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s://encrypted-tbn2.gstatic.com/images?q=tbn:ANd9GcSZT3uTNIxmJQ8d_hBO_2aG_9t0-bLTj3xhA95ks2koEXbW_WyGyQ"/>
          <p:cNvPicPr>
            <a:picLocks noGrp="1"/>
          </p:cNvPicPr>
          <p:nvPr>
            <p:ph idx="1"/>
          </p:nvPr>
        </p:nvPicPr>
        <p:blipFill>
          <a:blip r:embed="rId2"/>
          <a:srcRect/>
          <a:stretch>
            <a:fillRect/>
          </a:stretch>
        </p:blipFill>
        <p:spPr bwMode="auto">
          <a:xfrm>
            <a:off x="0" y="0"/>
            <a:ext cx="9143999" cy="6858000"/>
          </a:xfrm>
          <a:prstGeom prst="rect">
            <a:avLst/>
          </a:prstGeom>
          <a:noFill/>
          <a:ln w="9525">
            <a:noFill/>
            <a:miter lim="800000"/>
            <a:headEnd/>
            <a:tailEnd/>
          </a:ln>
        </p:spPr>
      </p:pic>
      <p:sp>
        <p:nvSpPr>
          <p:cNvPr id="5" name="Rectangle 4"/>
          <p:cNvSpPr/>
          <p:nvPr/>
        </p:nvSpPr>
        <p:spPr>
          <a:xfrm rot="20565440">
            <a:off x="1456039" y="2644170"/>
            <a:ext cx="5989717" cy="1569660"/>
          </a:xfrm>
          <a:prstGeom prst="rect">
            <a:avLst/>
          </a:prstGeom>
          <a:noFill/>
        </p:spPr>
        <p:txBody>
          <a:bodyPr wrap="none" lIns="91440" tIns="45720" rIns="91440" bIns="45720">
            <a:spAutoFit/>
          </a:bodyPr>
          <a:lstStyle/>
          <a:p>
            <a:pPr algn="ctr"/>
            <a:r>
              <a:rPr lang="en-US" sz="9600" b="1"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Thank You</a:t>
            </a:r>
            <a:endParaRPr lang="en-US" sz="9600" b="1"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buNone/>
            </a:pPr>
            <a:r>
              <a:rPr lang="en-US" dirty="0" smtClean="0">
                <a:latin typeface="Times New Roman" pitchFamily="18" charset="0"/>
                <a:cs typeface="Times New Roman" pitchFamily="18" charset="0"/>
              </a:rPr>
              <a:t>Examples: the moral issues regarding…</a:t>
            </a:r>
          </a:p>
          <a:p>
            <a:pPr>
              <a:spcBef>
                <a:spcPts val="1800"/>
              </a:spcBef>
            </a:pPr>
            <a:r>
              <a:rPr lang="en-US"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Abortion</a:t>
            </a:r>
          </a:p>
          <a:p>
            <a:pPr>
              <a:spcBef>
                <a:spcPts val="1800"/>
              </a:spcBef>
            </a:pPr>
            <a:r>
              <a:rPr lang="en-US"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Euthanasia</a:t>
            </a:r>
          </a:p>
          <a:p>
            <a:pPr>
              <a:spcBef>
                <a:spcPts val="1800"/>
              </a:spcBef>
            </a:pPr>
            <a:r>
              <a:rPr lang="en-US" dirty="0" smtClean="0">
                <a:solidFill>
                  <a:srgbClr val="FFC000"/>
                </a:solidFill>
                <a:effectLst>
                  <a:outerShdw blurRad="38100" dist="38100" dir="2700000" algn="tl">
                    <a:srgbClr val="000000">
                      <a:alpha val="43137"/>
                    </a:srgbClr>
                  </a:outerShdw>
                </a:effectLst>
                <a:latin typeface="Comic Sans MS" pitchFamily="66" charset="0"/>
                <a:cs typeface="Times New Roman" pitchFamily="18" charset="0"/>
              </a:rPr>
              <a:t>Giving to the poor</a:t>
            </a:r>
          </a:p>
          <a:p>
            <a:pPr>
              <a:spcBef>
                <a:spcPts val="1800"/>
              </a:spcBef>
            </a:pPr>
            <a:r>
              <a:rPr lang="en-US"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Sex before marriage</a:t>
            </a:r>
          </a:p>
          <a:p>
            <a:pPr>
              <a:spcBef>
                <a:spcPts val="1800"/>
              </a:spcBef>
            </a:pPr>
            <a:r>
              <a:rPr lang="en-US" dirty="0" smtClean="0">
                <a:solidFill>
                  <a:srgbClr val="0070C0"/>
                </a:solidFill>
                <a:effectLst>
                  <a:outerShdw blurRad="38100" dist="38100" dir="2700000" algn="tl">
                    <a:srgbClr val="000000">
                      <a:alpha val="43137"/>
                    </a:srgbClr>
                  </a:outerShdw>
                </a:effectLst>
                <a:latin typeface="Comic Sans MS" pitchFamily="66" charset="0"/>
                <a:cs typeface="Times New Roman" pitchFamily="18" charset="0"/>
              </a:rPr>
              <a:t>Death penalty</a:t>
            </a:r>
          </a:p>
          <a:p>
            <a:pPr>
              <a:spcBef>
                <a:spcPts val="1800"/>
              </a:spcBef>
            </a:pPr>
            <a:r>
              <a:rPr lang="en-US" dirty="0" smtClean="0">
                <a:solidFill>
                  <a:schemeClr val="bg1">
                    <a:lumMod val="50000"/>
                  </a:schemeClr>
                </a:solidFill>
                <a:effectLst>
                  <a:outerShdw blurRad="38100" dist="38100" dir="2700000" algn="tl">
                    <a:srgbClr val="000000">
                      <a:alpha val="43137"/>
                    </a:srgbClr>
                  </a:outerShdw>
                </a:effectLst>
                <a:latin typeface="Comic Sans MS" pitchFamily="66" charset="0"/>
                <a:cs typeface="Times New Roman" pitchFamily="18" charset="0"/>
              </a:rPr>
              <a:t>Gay/Lesbian marriage </a:t>
            </a:r>
            <a:endParaRPr lang="en-US" dirty="0" smtClean="0">
              <a:solidFill>
                <a:schemeClr val="bg1">
                  <a:lumMod val="50000"/>
                </a:schemeClr>
              </a:solidFill>
              <a:latin typeface="Times New Roman" pitchFamily="18" charset="0"/>
              <a:cs typeface="Times New Roman" pitchFamily="18" charset="0"/>
            </a:endParaRPr>
          </a:p>
          <a:p>
            <a:pPr>
              <a:spcBef>
                <a:spcPts val="1800"/>
              </a:spcBef>
            </a:pPr>
            <a:r>
              <a:rPr lang="en-US" dirty="0" smtClean="0">
                <a:solidFill>
                  <a:schemeClr val="accent6">
                    <a:lumMod val="75000"/>
                  </a:schemeClr>
                </a:solidFill>
                <a:effectLst>
                  <a:outerShdw blurRad="38100" dist="38100" dir="2700000" algn="tl">
                    <a:srgbClr val="000000">
                      <a:alpha val="43137"/>
                    </a:srgbClr>
                  </a:outerShdw>
                </a:effectLst>
                <a:latin typeface="Comic Sans MS" pitchFamily="66" charset="0"/>
                <a:cs typeface="Times New Roman" pitchFamily="18" charset="0"/>
              </a:rPr>
              <a:t>War tactics</a:t>
            </a:r>
          </a:p>
          <a:p>
            <a:pPr>
              <a:spcBef>
                <a:spcPts val="1800"/>
              </a:spcBef>
            </a:pPr>
            <a:r>
              <a:rPr lang="en-US" dirty="0" smtClean="0">
                <a:solidFill>
                  <a:schemeClr val="accent5">
                    <a:lumMod val="75000"/>
                  </a:schemeClr>
                </a:solidFill>
                <a:effectLst>
                  <a:outerShdw blurRad="38100" dist="38100" dir="2700000" algn="tl">
                    <a:srgbClr val="000000">
                      <a:alpha val="43137"/>
                    </a:srgbClr>
                  </a:outerShdw>
                </a:effectLst>
                <a:latin typeface="Comic Sans MS" pitchFamily="66" charset="0"/>
                <a:cs typeface="Times New Roman" pitchFamily="18" charset="0"/>
              </a:rPr>
              <a:t>Censorship</a:t>
            </a:r>
          </a:p>
          <a:p>
            <a:pPr>
              <a:spcBef>
                <a:spcPts val="1800"/>
              </a:spcBef>
            </a:pPr>
            <a:r>
              <a:rPr lang="en-US" dirty="0" smtClean="0">
                <a:effectLst>
                  <a:outerShdw blurRad="38100" dist="38100" dir="2700000" algn="tl">
                    <a:srgbClr val="000000">
                      <a:alpha val="43137"/>
                    </a:srgbClr>
                  </a:outerShdw>
                </a:effectLst>
                <a:latin typeface="Comic Sans MS" pitchFamily="66" charset="0"/>
                <a:cs typeface="Times New Roman" pitchFamily="18" charset="0"/>
              </a:rPr>
              <a:t>so-called </a:t>
            </a:r>
            <a:r>
              <a:rPr lang="en-US" dirty="0" smtClean="0">
                <a:solidFill>
                  <a:srgbClr val="7030A0"/>
                </a:solidFill>
                <a:effectLst>
                  <a:outerShdw blurRad="38100" dist="38100" dir="2700000" algn="tl">
                    <a:srgbClr val="000000">
                      <a:alpha val="43137"/>
                    </a:srgbClr>
                  </a:outerShdw>
                </a:effectLst>
                <a:latin typeface="Comic Sans MS" pitchFamily="66" charset="0"/>
                <a:cs typeface="Times New Roman" pitchFamily="18" charset="0"/>
              </a:rPr>
              <a:t>“white lies”</a:t>
            </a:r>
            <a:r>
              <a:rPr lang="en-US" dirty="0" smtClean="0">
                <a:effectLst>
                  <a:outerShdw blurRad="38100" dist="38100" dir="2700000" algn="tl">
                    <a:srgbClr val="000000">
                      <a:alpha val="43137"/>
                    </a:srgbClr>
                  </a:outerShdw>
                </a:effectLst>
                <a:latin typeface="Comic Sans MS" pitchFamily="66" charset="0"/>
                <a:cs typeface="Times New Roman" pitchFamily="18" charset="0"/>
              </a:rPr>
              <a:t>etc.</a:t>
            </a:r>
            <a:endParaRPr lang="en-US" dirty="0">
              <a:effectLst>
                <a:outerShdw blurRad="38100" dist="38100" dir="2700000" algn="tl">
                  <a:srgbClr val="000000">
                    <a:alpha val="43137"/>
                  </a:srgbClr>
                </a:outerShdw>
              </a:effectLst>
              <a:latin typeface="Comic Sans MS" pitchFamily="66" charset="0"/>
              <a:cs typeface="Times New Roman" pitchFamily="18" charset="0"/>
            </a:endParaRPr>
          </a:p>
        </p:txBody>
      </p:sp>
      <p:pic>
        <p:nvPicPr>
          <p:cNvPr id="4" name="Picture 2" descr="C:\Users\USER\Desktop\images.jpg"/>
          <p:cNvPicPr>
            <a:picLocks noChangeAspect="1" noChangeArrowheads="1"/>
          </p:cNvPicPr>
          <p:nvPr/>
        </p:nvPicPr>
        <p:blipFill>
          <a:blip r:embed="rId2"/>
          <a:srcRect/>
          <a:stretch>
            <a:fillRect/>
          </a:stretch>
        </p:blipFill>
        <p:spPr bwMode="auto">
          <a:xfrm>
            <a:off x="7010400" y="0"/>
            <a:ext cx="2133600" cy="1143000"/>
          </a:xfrm>
          <a:prstGeom prst="rect">
            <a:avLst/>
          </a:prstGeom>
          <a:noFill/>
        </p:spPr>
      </p:pic>
      <p:pic>
        <p:nvPicPr>
          <p:cNvPr id="2052" name="Picture 4" descr="C:\Users\USER\Desktop\euthanasia.jpg"/>
          <p:cNvPicPr>
            <a:picLocks noChangeAspect="1" noChangeArrowheads="1"/>
          </p:cNvPicPr>
          <p:nvPr/>
        </p:nvPicPr>
        <p:blipFill>
          <a:blip r:embed="rId3"/>
          <a:srcRect/>
          <a:stretch>
            <a:fillRect/>
          </a:stretch>
        </p:blipFill>
        <p:spPr bwMode="auto">
          <a:xfrm>
            <a:off x="6934200" y="1143000"/>
            <a:ext cx="2209800" cy="1066800"/>
          </a:xfrm>
          <a:prstGeom prst="rect">
            <a:avLst/>
          </a:prstGeom>
          <a:noFill/>
        </p:spPr>
      </p:pic>
      <p:pic>
        <p:nvPicPr>
          <p:cNvPr id="2053" name="Picture 5" descr="C:\Users\USER\Desktop\Generous.jpg"/>
          <p:cNvPicPr>
            <a:picLocks noChangeAspect="1" noChangeArrowheads="1"/>
          </p:cNvPicPr>
          <p:nvPr/>
        </p:nvPicPr>
        <p:blipFill>
          <a:blip r:embed="rId4"/>
          <a:srcRect/>
          <a:stretch>
            <a:fillRect/>
          </a:stretch>
        </p:blipFill>
        <p:spPr bwMode="auto">
          <a:xfrm>
            <a:off x="7010400" y="2209800"/>
            <a:ext cx="2133600" cy="1219200"/>
          </a:xfrm>
          <a:prstGeom prst="rect">
            <a:avLst/>
          </a:prstGeom>
          <a:noFill/>
        </p:spPr>
      </p:pic>
      <p:pic>
        <p:nvPicPr>
          <p:cNvPr id="2054" name="Picture 6" descr="C:\Users\USER\Desktop\user328831_pic13387_1344133818.jpg"/>
          <p:cNvPicPr>
            <a:picLocks noChangeAspect="1" noChangeArrowheads="1"/>
          </p:cNvPicPr>
          <p:nvPr/>
        </p:nvPicPr>
        <p:blipFill>
          <a:blip r:embed="rId5"/>
          <a:srcRect/>
          <a:stretch>
            <a:fillRect/>
          </a:stretch>
        </p:blipFill>
        <p:spPr bwMode="auto">
          <a:xfrm>
            <a:off x="7010400" y="3429000"/>
            <a:ext cx="2133600" cy="1600200"/>
          </a:xfrm>
          <a:prstGeom prst="rect">
            <a:avLst/>
          </a:prstGeom>
          <a:noFill/>
        </p:spPr>
      </p:pic>
      <p:pic>
        <p:nvPicPr>
          <p:cNvPr id="2055" name="Picture 7" descr="C:\Users\USER\Desktop\death-penalty2.jpg"/>
          <p:cNvPicPr>
            <a:picLocks noChangeAspect="1" noChangeArrowheads="1"/>
          </p:cNvPicPr>
          <p:nvPr/>
        </p:nvPicPr>
        <p:blipFill>
          <a:blip r:embed="rId6"/>
          <a:srcRect/>
          <a:stretch>
            <a:fillRect/>
          </a:stretch>
        </p:blipFill>
        <p:spPr bwMode="auto">
          <a:xfrm>
            <a:off x="7000875" y="5029200"/>
            <a:ext cx="2143125" cy="18288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498068"/>
            <a:ext cx="9144000" cy="1077218"/>
          </a:xfrm>
          <a:prstGeom prst="rect">
            <a:avLst/>
          </a:prstGeom>
        </p:spPr>
        <p:txBody>
          <a:bodyPr wrap="square">
            <a:spAutoFit/>
          </a:bodyPr>
          <a:lstStyle/>
          <a:p>
            <a:pPr algn="just"/>
            <a:r>
              <a:rPr lang="en-US" sz="3200" dirty="0" smtClean="0">
                <a:latin typeface="Times New Roman" pitchFamily="18" charset="0"/>
                <a:cs typeface="Times New Roman" pitchFamily="18" charset="0"/>
              </a:rPr>
              <a:t>A </a:t>
            </a:r>
            <a:r>
              <a:rPr lang="en-US" sz="3200"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​lie</a:t>
            </a:r>
            <a:r>
              <a:rPr lang="en-US" sz="3200" dirty="0" smtClean="0">
                <a:latin typeface="Times New Roman" pitchFamily="18" charset="0"/>
                <a:cs typeface="Times New Roman" pitchFamily="18" charset="0"/>
              </a:rPr>
              <a:t> that is </a:t>
            </a:r>
            <a:r>
              <a:rPr lang="en-US" sz="3200" dirty="0" smtClean="0">
                <a:solidFill>
                  <a:srgbClr val="FFC000"/>
                </a:solidFill>
                <a:effectLst>
                  <a:outerShdw blurRad="38100" dist="38100" dir="2700000" algn="tl">
                    <a:srgbClr val="000000">
                      <a:alpha val="43137"/>
                    </a:srgbClr>
                  </a:outerShdw>
                </a:effectLst>
                <a:latin typeface="Comic Sans MS" pitchFamily="66" charset="0"/>
                <a:cs typeface="Times New Roman" pitchFamily="18" charset="0"/>
              </a:rPr>
              <a:t>told</a:t>
            </a:r>
            <a:r>
              <a:rPr lang="en-US" sz="3200" dirty="0" smtClean="0">
                <a:latin typeface="Times New Roman" pitchFamily="18" charset="0"/>
                <a:cs typeface="Times New Roman" pitchFamily="18" charset="0"/>
              </a:rPr>
              <a:t> in ​order to be ​polite or to </a:t>
            </a:r>
            <a:r>
              <a:rPr lang="en-US" sz="3200"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​stop</a:t>
            </a:r>
            <a:r>
              <a:rPr lang="en-US" sz="3200" dirty="0" smtClean="0">
                <a:latin typeface="Times New Roman" pitchFamily="18" charset="0"/>
                <a:cs typeface="Times New Roman" pitchFamily="18" charset="0"/>
              </a:rPr>
              <a:t> someone from being </a:t>
            </a:r>
            <a:r>
              <a:rPr lang="en-US" sz="3200" dirty="0" smtClean="0">
                <a:solidFill>
                  <a:srgbClr val="0070C0"/>
                </a:solidFill>
                <a:latin typeface="Times New Roman" pitchFamily="18" charset="0"/>
                <a:cs typeface="Times New Roman" pitchFamily="18" charset="0"/>
              </a:rPr>
              <a:t>​</a:t>
            </a:r>
            <a:r>
              <a:rPr lang="en-US" sz="3200" dirty="0" smtClean="0">
                <a:solidFill>
                  <a:srgbClr val="0070C0"/>
                </a:solidFill>
                <a:effectLst>
                  <a:outerShdw blurRad="38100" dist="38100" dir="2700000" algn="tl">
                    <a:srgbClr val="000000">
                      <a:alpha val="43137"/>
                    </a:srgbClr>
                  </a:outerShdw>
                </a:effectLst>
                <a:latin typeface="Comic Sans MS" pitchFamily="66" charset="0"/>
                <a:cs typeface="Times New Roman" pitchFamily="18" charset="0"/>
              </a:rPr>
              <a:t>upset </a:t>
            </a:r>
            <a:r>
              <a:rPr lang="en-US" sz="3200" dirty="0" smtClean="0">
                <a:latin typeface="Times New Roman" pitchFamily="18" charset="0"/>
                <a:cs typeface="Times New Roman" pitchFamily="18" charset="0"/>
              </a:rPr>
              <a:t>by the ​</a:t>
            </a:r>
            <a:r>
              <a:rPr lang="en-US" sz="3200" dirty="0" smtClean="0">
                <a:solidFill>
                  <a:srgbClr val="7030A0"/>
                </a:solidFill>
                <a:effectLst>
                  <a:outerShdw blurRad="38100" dist="38100" dir="2700000" algn="tl">
                    <a:srgbClr val="000000">
                      <a:alpha val="43137"/>
                    </a:srgbClr>
                  </a:outerShdw>
                </a:effectLst>
                <a:latin typeface="Comic Sans MS" pitchFamily="66" charset="0"/>
                <a:cs typeface="Times New Roman" pitchFamily="18" charset="0"/>
              </a:rPr>
              <a:t>truth.</a:t>
            </a:r>
            <a:endParaRPr lang="en-US" sz="3200" dirty="0">
              <a:solidFill>
                <a:srgbClr val="7030A0"/>
              </a:solidFill>
              <a:effectLst>
                <a:outerShdw blurRad="38100" dist="38100" dir="2700000" algn="tl">
                  <a:srgbClr val="000000">
                    <a:alpha val="43137"/>
                  </a:srgbClr>
                </a:outerShdw>
              </a:effectLst>
              <a:latin typeface="Comic Sans MS" pitchFamily="66" charset="0"/>
              <a:cs typeface="Times New Roman" pitchFamily="18" charset="0"/>
            </a:endParaRPr>
          </a:p>
        </p:txBody>
      </p:sp>
      <p:pic>
        <p:nvPicPr>
          <p:cNvPr id="1026" name="Picture 2" descr="C:\Users\USER\Desktop\little green lies_0.jpg"/>
          <p:cNvPicPr>
            <a:picLocks noChangeAspect="1" noChangeArrowheads="1"/>
          </p:cNvPicPr>
          <p:nvPr/>
        </p:nvPicPr>
        <p:blipFill>
          <a:blip r:embed="rId2"/>
          <a:srcRect/>
          <a:stretch>
            <a:fillRect/>
          </a:stretch>
        </p:blipFill>
        <p:spPr bwMode="auto">
          <a:xfrm>
            <a:off x="0" y="0"/>
            <a:ext cx="9144000" cy="5486400"/>
          </a:xfrm>
          <a:prstGeom prst="rect">
            <a:avLst/>
          </a:prstGeom>
          <a:noFill/>
        </p:spPr>
      </p:pic>
      <p:sp>
        <p:nvSpPr>
          <p:cNvPr id="6" name="Rectangle 5"/>
          <p:cNvSpPr/>
          <p:nvPr/>
        </p:nvSpPr>
        <p:spPr>
          <a:xfrm>
            <a:off x="0" y="0"/>
            <a:ext cx="3657600"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white lies</a:t>
            </a:r>
            <a:endParaRPr lang="en-US" sz="5400" b="1" cap="none" spc="0" dirty="0">
              <a:ln w="1143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p>
          <a:p>
            <a:pPr algn="just">
              <a:spcBef>
                <a:spcPts val="1800"/>
              </a:spcBef>
              <a:buNone/>
            </a:pPr>
            <a:r>
              <a:rPr lang="en-US" dirty="0" smtClean="0">
                <a:latin typeface="Times New Roman" pitchFamily="18" charset="0"/>
                <a:cs typeface="Times New Roman" pitchFamily="18" charset="0"/>
              </a:rPr>
              <a:t>	</a:t>
            </a:r>
            <a:r>
              <a:rPr lang="en-US" sz="3600"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P</a:t>
            </a:r>
            <a:r>
              <a:rPr lang="en-US"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hilosophers</a:t>
            </a:r>
            <a:r>
              <a:rPr lang="en-US" dirty="0" smtClean="0">
                <a:latin typeface="Times New Roman" pitchFamily="18" charset="0"/>
                <a:cs typeface="Times New Roman" pitchFamily="18" charset="0"/>
              </a:rPr>
              <a:t> who study applied ethics </a:t>
            </a:r>
            <a:r>
              <a:rPr lang="en-US" dirty="0" smtClean="0">
                <a:solidFill>
                  <a:srgbClr val="FFC000"/>
                </a:solidFill>
                <a:effectLst>
                  <a:outerShdw blurRad="38100" dist="38100" dir="2700000" algn="tl">
                    <a:srgbClr val="000000">
                      <a:alpha val="43137"/>
                    </a:srgbClr>
                  </a:outerShdw>
                </a:effectLst>
                <a:latin typeface="Comic Sans MS" pitchFamily="66" charset="0"/>
                <a:cs typeface="Times New Roman" pitchFamily="18" charset="0"/>
              </a:rPr>
              <a:t>look</a:t>
            </a:r>
            <a:r>
              <a:rPr lang="en-US" dirty="0" smtClean="0">
                <a:latin typeface="Times New Roman" pitchFamily="18" charset="0"/>
                <a:cs typeface="Times New Roman" pitchFamily="18" charset="0"/>
              </a:rPr>
              <a:t> to the </a:t>
            </a:r>
            <a:r>
              <a:rPr lang="en-US" sz="3600"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w</a:t>
            </a:r>
            <a:r>
              <a:rPr lang="en-US"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orld</a:t>
            </a:r>
            <a:r>
              <a:rPr lang="en-US" dirty="0" smtClean="0">
                <a:latin typeface="Times New Roman" pitchFamily="18" charset="0"/>
                <a:cs typeface="Times New Roman" pitchFamily="18" charset="0"/>
              </a:rPr>
              <a:t> around them and </a:t>
            </a:r>
            <a:r>
              <a:rPr lang="en-US" dirty="0" smtClean="0">
                <a:solidFill>
                  <a:srgbClr val="0070C0"/>
                </a:solidFill>
                <a:effectLst>
                  <a:outerShdw blurRad="38100" dist="38100" dir="2700000" algn="tl">
                    <a:srgbClr val="000000">
                      <a:alpha val="43137"/>
                    </a:srgbClr>
                  </a:outerShdw>
                </a:effectLst>
                <a:latin typeface="Comic Sans MS" pitchFamily="66" charset="0"/>
                <a:cs typeface="Times New Roman" pitchFamily="18" charset="0"/>
              </a:rPr>
              <a:t>analyze</a:t>
            </a:r>
            <a:r>
              <a:rPr lang="en-US" dirty="0" smtClean="0">
                <a:latin typeface="Times New Roman" pitchFamily="18" charset="0"/>
                <a:cs typeface="Times New Roman" pitchFamily="18" charset="0"/>
              </a:rPr>
              <a:t> the ethical </a:t>
            </a:r>
            <a:r>
              <a:rPr lang="en-US" sz="3600" dirty="0" smtClean="0">
                <a:solidFill>
                  <a:srgbClr val="7030A0"/>
                </a:solidFill>
                <a:effectLst>
                  <a:outerShdw blurRad="38100" dist="38100" dir="2700000" algn="tl">
                    <a:srgbClr val="000000">
                      <a:alpha val="43137"/>
                    </a:srgbClr>
                  </a:outerShdw>
                </a:effectLst>
                <a:latin typeface="Comic Sans MS" pitchFamily="66" charset="0"/>
                <a:cs typeface="Times New Roman" pitchFamily="18" charset="0"/>
              </a:rPr>
              <a:t>p</a:t>
            </a:r>
            <a:r>
              <a:rPr lang="en-US" dirty="0" smtClean="0">
                <a:solidFill>
                  <a:srgbClr val="7030A0"/>
                </a:solidFill>
                <a:effectLst>
                  <a:outerShdw blurRad="38100" dist="38100" dir="2700000" algn="tl">
                    <a:srgbClr val="000000">
                      <a:alpha val="43137"/>
                    </a:srgbClr>
                  </a:outerShdw>
                </a:effectLst>
                <a:latin typeface="Comic Sans MS" pitchFamily="66" charset="0"/>
                <a:cs typeface="Times New Roman" pitchFamily="18" charset="0"/>
              </a:rPr>
              <a:t>roblems</a:t>
            </a:r>
            <a:r>
              <a:rPr lang="en-US" dirty="0" smtClean="0">
                <a:latin typeface="Times New Roman" pitchFamily="18" charset="0"/>
                <a:cs typeface="Times New Roman" pitchFamily="18" charset="0"/>
              </a:rPr>
              <a:t> they </a:t>
            </a:r>
            <a:r>
              <a:rPr lang="en-US" dirty="0" smtClean="0">
                <a:effectLst>
                  <a:outerShdw blurRad="38100" dist="38100" dir="2700000" algn="tl">
                    <a:srgbClr val="000000">
                      <a:alpha val="43137"/>
                    </a:srgbClr>
                  </a:outerShdw>
                </a:effectLst>
                <a:latin typeface="Comic Sans MS" pitchFamily="66" charset="0"/>
                <a:cs typeface="Times New Roman" pitchFamily="18" charset="0"/>
              </a:rPr>
              <a:t>find</a:t>
            </a:r>
            <a:r>
              <a:rPr lang="en-US" dirty="0" smtClean="0">
                <a:latin typeface="Times New Roman" pitchFamily="18" charset="0"/>
                <a:cs typeface="Times New Roman" pitchFamily="18" charset="0"/>
              </a:rPr>
              <a:t>. </a:t>
            </a:r>
          </a:p>
          <a:p>
            <a:pPr>
              <a:buNone/>
            </a:pPr>
            <a:endParaRPr lang="en-US" sz="1400" dirty="0" smtClean="0">
              <a:latin typeface="Times New Roman" pitchFamily="18" charset="0"/>
              <a:cs typeface="Times New Roman" pitchFamily="18" charset="0"/>
            </a:endParaRPr>
          </a:p>
          <a:p>
            <a:pPr algn="just">
              <a:spcBef>
                <a:spcPts val="1800"/>
              </a:spcBef>
              <a:buNone/>
            </a:pPr>
            <a:r>
              <a:rPr lang="en-US" dirty="0" smtClean="0">
                <a:latin typeface="Times New Roman" pitchFamily="18" charset="0"/>
                <a:cs typeface="Times New Roman" pitchFamily="18" charset="0"/>
              </a:rPr>
              <a:t>	By doing so, the applied ethicist is able to </a:t>
            </a:r>
            <a:r>
              <a:rPr lang="en-US" sz="3600" dirty="0" smtClean="0">
                <a:solidFill>
                  <a:schemeClr val="bg1">
                    <a:lumMod val="50000"/>
                  </a:schemeClr>
                </a:solidFill>
                <a:effectLst>
                  <a:outerShdw blurRad="38100" dist="38100" dir="2700000" algn="tl">
                    <a:srgbClr val="000000">
                      <a:alpha val="43137"/>
                    </a:srgbClr>
                  </a:outerShdw>
                </a:effectLst>
                <a:latin typeface="Comic Sans MS" pitchFamily="66" charset="0"/>
                <a:cs typeface="Times New Roman" pitchFamily="18" charset="0"/>
              </a:rPr>
              <a:t>u</a:t>
            </a:r>
            <a:r>
              <a:rPr lang="en-US" dirty="0" smtClean="0">
                <a:solidFill>
                  <a:schemeClr val="bg1">
                    <a:lumMod val="50000"/>
                  </a:schemeClr>
                </a:solidFill>
                <a:effectLst>
                  <a:outerShdw blurRad="38100" dist="38100" dir="2700000" algn="tl">
                    <a:srgbClr val="000000">
                      <a:alpha val="43137"/>
                    </a:srgbClr>
                  </a:outerShdw>
                </a:effectLst>
                <a:latin typeface="Comic Sans MS" pitchFamily="66" charset="0"/>
                <a:cs typeface="Times New Roman" pitchFamily="18" charset="0"/>
              </a:rPr>
              <a:t>se </a:t>
            </a:r>
            <a:r>
              <a:rPr lang="en-US" sz="3600" dirty="0" smtClean="0">
                <a:solidFill>
                  <a:schemeClr val="bg1">
                    <a:lumMod val="50000"/>
                  </a:schemeClr>
                </a:solidFill>
                <a:effectLst>
                  <a:outerShdw blurRad="38100" dist="38100" dir="2700000" algn="tl">
                    <a:srgbClr val="000000">
                      <a:alpha val="43137"/>
                    </a:srgbClr>
                  </a:outerShdw>
                </a:effectLst>
                <a:latin typeface="Comic Sans MS" pitchFamily="66" charset="0"/>
                <a:cs typeface="Times New Roman" pitchFamily="18" charset="0"/>
              </a:rPr>
              <a:t>p</a:t>
            </a:r>
            <a:r>
              <a:rPr lang="en-US" dirty="0" smtClean="0">
                <a:solidFill>
                  <a:schemeClr val="bg1">
                    <a:lumMod val="50000"/>
                  </a:schemeClr>
                </a:solidFill>
                <a:effectLst>
                  <a:outerShdw blurRad="38100" dist="38100" dir="2700000" algn="tl">
                    <a:srgbClr val="000000">
                      <a:alpha val="43137"/>
                    </a:srgbClr>
                  </a:outerShdw>
                </a:effectLst>
                <a:latin typeface="Comic Sans MS" pitchFamily="66" charset="0"/>
                <a:cs typeface="Times New Roman" pitchFamily="18" charset="0"/>
              </a:rPr>
              <a:t>hilosophy</a:t>
            </a:r>
            <a:r>
              <a:rPr lang="en-US" dirty="0" smtClean="0">
                <a:latin typeface="Times New Roman" pitchFamily="18" charset="0"/>
                <a:cs typeface="Times New Roman" pitchFamily="18" charset="0"/>
              </a:rPr>
              <a:t> as a </a:t>
            </a:r>
            <a:r>
              <a:rPr lang="en-US" dirty="0" smtClean="0">
                <a:solidFill>
                  <a:schemeClr val="accent6">
                    <a:lumMod val="75000"/>
                  </a:schemeClr>
                </a:solidFill>
                <a:effectLst>
                  <a:outerShdw blurRad="38100" dist="38100" dir="2700000" algn="tl">
                    <a:srgbClr val="000000">
                      <a:alpha val="43137"/>
                    </a:srgbClr>
                  </a:outerShdw>
                </a:effectLst>
                <a:latin typeface="Comic Sans MS" pitchFamily="66" charset="0"/>
                <a:cs typeface="Times New Roman" pitchFamily="18" charset="0"/>
              </a:rPr>
              <a:t>tool</a:t>
            </a:r>
            <a:r>
              <a:rPr lang="en-US" dirty="0" smtClean="0">
                <a:latin typeface="Times New Roman" pitchFamily="18" charset="0"/>
                <a:cs typeface="Times New Roman" pitchFamily="18" charset="0"/>
              </a:rPr>
              <a:t> to </a:t>
            </a:r>
            <a:r>
              <a:rPr lang="en-US" dirty="0" smtClean="0">
                <a:solidFill>
                  <a:schemeClr val="accent5">
                    <a:lumMod val="75000"/>
                  </a:schemeClr>
                </a:solidFill>
                <a:effectLst>
                  <a:outerShdw blurRad="38100" dist="38100" dir="2700000" algn="tl">
                    <a:srgbClr val="000000">
                      <a:alpha val="43137"/>
                    </a:srgbClr>
                  </a:outerShdw>
                </a:effectLst>
                <a:latin typeface="Comic Sans MS" pitchFamily="66" charset="0"/>
                <a:cs typeface="Times New Roman" pitchFamily="18" charset="0"/>
              </a:rPr>
              <a:t>address</a:t>
            </a:r>
            <a:r>
              <a:rPr lang="en-US" dirty="0" smtClean="0">
                <a:latin typeface="Times New Roman" pitchFamily="18" charset="0"/>
                <a:cs typeface="Times New Roman" pitchFamily="18" charset="0"/>
              </a:rPr>
              <a:t> important </a:t>
            </a:r>
            <a:r>
              <a:rPr lang="en-US" dirty="0" smtClean="0">
                <a:solidFill>
                  <a:srgbClr val="7030A0"/>
                </a:solidFill>
                <a:effectLst>
                  <a:outerShdw blurRad="38100" dist="38100" dir="2700000" algn="tl">
                    <a:srgbClr val="000000">
                      <a:alpha val="43137"/>
                    </a:srgbClr>
                  </a:outerShdw>
                </a:effectLst>
                <a:latin typeface="Comic Sans MS" pitchFamily="66" charset="0"/>
                <a:cs typeface="Times New Roman" pitchFamily="18" charset="0"/>
              </a:rPr>
              <a:t>moral </a:t>
            </a:r>
            <a:r>
              <a:rPr lang="en-US" sz="3600" dirty="0" smtClean="0">
                <a:solidFill>
                  <a:srgbClr val="7030A0"/>
                </a:solidFill>
                <a:effectLst>
                  <a:outerShdw blurRad="38100" dist="38100" dir="2700000" algn="tl">
                    <a:srgbClr val="000000">
                      <a:alpha val="43137"/>
                    </a:srgbClr>
                  </a:outerShdw>
                </a:effectLst>
                <a:latin typeface="Comic Sans MS" pitchFamily="66" charset="0"/>
                <a:cs typeface="Times New Roman" pitchFamily="18" charset="0"/>
              </a:rPr>
              <a:t>i</a:t>
            </a:r>
            <a:r>
              <a:rPr lang="en-US" dirty="0" smtClean="0">
                <a:solidFill>
                  <a:srgbClr val="7030A0"/>
                </a:solidFill>
                <a:effectLst>
                  <a:outerShdw blurRad="38100" dist="38100" dir="2700000" algn="tl">
                    <a:srgbClr val="000000">
                      <a:alpha val="43137"/>
                    </a:srgbClr>
                  </a:outerShdw>
                </a:effectLst>
                <a:latin typeface="Comic Sans MS" pitchFamily="66" charset="0"/>
                <a:cs typeface="Times New Roman" pitchFamily="18" charset="0"/>
              </a:rPr>
              <a:t>ssues</a:t>
            </a:r>
            <a:r>
              <a:rPr lang="en-US" dirty="0" smtClean="0">
                <a:latin typeface="Times New Roman" pitchFamily="18" charset="0"/>
                <a:cs typeface="Times New Roman" pitchFamily="18" charset="0"/>
              </a:rPr>
              <a:t> in various </a:t>
            </a:r>
            <a:r>
              <a:rPr lang="en-US"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practical</a:t>
            </a:r>
            <a:r>
              <a:rPr lang="en-US" dirty="0" smtClean="0">
                <a:latin typeface="Times New Roman" pitchFamily="18" charset="0"/>
                <a:cs typeface="Times New Roman" pitchFamily="18" charset="0"/>
              </a:rPr>
              <a:t> disciplines.</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rolley">
            <a:hlinkClick r:id="rId2"/>
          </p:cNvPr>
          <p:cNvPicPr>
            <a:picLocks noGrp="1"/>
          </p:cNvPicPr>
          <p:nvPr>
            <p:ph idx="1"/>
          </p:nvPr>
        </p:nvPicPr>
        <p:blipFill>
          <a:blip r:embed="rId3"/>
          <a:srcRect/>
          <a:stretch>
            <a:fillRect/>
          </a:stretch>
        </p:blipFill>
        <p:spPr bwMode="auto">
          <a:xfrm>
            <a:off x="0" y="2057400"/>
            <a:ext cx="9144000" cy="4800600"/>
          </a:xfrm>
          <a:prstGeom prst="rect">
            <a:avLst/>
          </a:prstGeom>
          <a:noFill/>
          <a:ln w="9525">
            <a:noFill/>
            <a:miter lim="800000"/>
            <a:headEnd/>
            <a:tailEnd/>
          </a:ln>
        </p:spPr>
      </p:pic>
      <p:sp>
        <p:nvSpPr>
          <p:cNvPr id="6" name="Rectangle 5"/>
          <p:cNvSpPr/>
          <p:nvPr/>
        </p:nvSpPr>
        <p:spPr>
          <a:xfrm>
            <a:off x="0" y="640140"/>
            <a:ext cx="9144000" cy="1569660"/>
          </a:xfrm>
          <a:prstGeom prst="rect">
            <a:avLst/>
          </a:prstGeom>
        </p:spPr>
        <p:txBody>
          <a:bodyPr wrap="square">
            <a:spAutoFit/>
          </a:bodyPr>
          <a:lstStyle/>
          <a:p>
            <a:pPr algn="just"/>
            <a:r>
              <a:rPr lang="en-US" sz="3200" dirty="0" smtClean="0">
                <a:latin typeface="Times New Roman" pitchFamily="18" charset="0"/>
                <a:cs typeface="Times New Roman" pitchFamily="18" charset="0"/>
              </a:rPr>
              <a:t>Applied ethics is the </a:t>
            </a:r>
            <a:r>
              <a:rPr lang="en-US" sz="3200"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actual application </a:t>
            </a:r>
            <a:r>
              <a:rPr lang="en-US" sz="3200" dirty="0" smtClean="0">
                <a:latin typeface="Times New Roman" pitchFamily="18" charset="0"/>
                <a:cs typeface="Times New Roman" pitchFamily="18" charset="0"/>
              </a:rPr>
              <a:t>of </a:t>
            </a:r>
            <a:r>
              <a:rPr lang="en-US" sz="3200" dirty="0" smtClean="0">
                <a:solidFill>
                  <a:srgbClr val="FFC000"/>
                </a:solidFill>
                <a:effectLst>
                  <a:outerShdw blurRad="38100" dist="38100" dir="2700000" algn="tl">
                    <a:srgbClr val="000000">
                      <a:alpha val="43137"/>
                    </a:srgbClr>
                  </a:outerShdw>
                </a:effectLst>
                <a:latin typeface="Comic Sans MS" pitchFamily="66" charset="0"/>
                <a:cs typeface="Times New Roman" pitchFamily="18" charset="0"/>
              </a:rPr>
              <a:t>ethical theory</a:t>
            </a:r>
            <a:r>
              <a:rPr lang="en-US" sz="3200" dirty="0" smtClean="0">
                <a:effectLst>
                  <a:outerShdw blurRad="38100" dist="38100" dir="2700000" algn="tl">
                    <a:srgbClr val="000000">
                      <a:alpha val="43137"/>
                    </a:srgbClr>
                  </a:outerShdw>
                </a:effectLst>
                <a:latin typeface="Comic Sans MS" pitchFamily="66" charset="0"/>
                <a:cs typeface="Times New Roman" pitchFamily="18" charset="0"/>
              </a:rPr>
              <a:t> </a:t>
            </a:r>
            <a:r>
              <a:rPr lang="en-US" sz="3200" dirty="0" smtClean="0">
                <a:latin typeface="Times New Roman" pitchFamily="18" charset="0"/>
                <a:cs typeface="Times New Roman" pitchFamily="18" charset="0"/>
              </a:rPr>
              <a:t>for the </a:t>
            </a:r>
            <a:r>
              <a:rPr lang="en-US" sz="3200"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purpose</a:t>
            </a:r>
            <a:r>
              <a:rPr lang="en-US" sz="3200" dirty="0" smtClean="0">
                <a:latin typeface="Times New Roman" pitchFamily="18" charset="0"/>
                <a:cs typeface="Times New Roman" pitchFamily="18" charset="0"/>
              </a:rPr>
              <a:t> of </a:t>
            </a:r>
            <a:r>
              <a:rPr lang="en-US" sz="3200" dirty="0" smtClean="0">
                <a:solidFill>
                  <a:srgbClr val="0070C0"/>
                </a:solidFill>
                <a:effectLst>
                  <a:outerShdw blurRad="38100" dist="38100" dir="2700000" algn="tl">
                    <a:srgbClr val="000000">
                      <a:alpha val="43137"/>
                    </a:srgbClr>
                  </a:outerShdw>
                </a:effectLst>
                <a:latin typeface="Comic Sans MS" pitchFamily="66" charset="0"/>
                <a:cs typeface="Times New Roman" pitchFamily="18" charset="0"/>
              </a:rPr>
              <a:t>choosing</a:t>
            </a:r>
            <a:r>
              <a:rPr lang="en-US" sz="3200" dirty="0" smtClean="0">
                <a:latin typeface="Times New Roman" pitchFamily="18" charset="0"/>
                <a:cs typeface="Times New Roman" pitchFamily="18" charset="0"/>
              </a:rPr>
              <a:t> an </a:t>
            </a:r>
            <a:r>
              <a:rPr lang="en-US" sz="3200" dirty="0" smtClean="0">
                <a:solidFill>
                  <a:srgbClr val="7030A0"/>
                </a:solidFill>
                <a:effectLst>
                  <a:outerShdw blurRad="38100" dist="38100" dir="2700000" algn="tl">
                    <a:srgbClr val="000000">
                      <a:alpha val="43137"/>
                    </a:srgbClr>
                  </a:outerShdw>
                </a:effectLst>
                <a:latin typeface="Comic Sans MS" pitchFamily="66" charset="0"/>
                <a:cs typeface="Times New Roman" pitchFamily="18" charset="0"/>
              </a:rPr>
              <a:t>ethical action</a:t>
            </a:r>
            <a:r>
              <a:rPr lang="en-US" sz="3200" dirty="0" smtClean="0">
                <a:effectLst>
                  <a:outerShdw blurRad="38100" dist="38100" dir="2700000" algn="tl">
                    <a:srgbClr val="000000">
                      <a:alpha val="43137"/>
                    </a:srgbClr>
                  </a:outerShdw>
                </a:effectLst>
                <a:latin typeface="Comic Sans MS" pitchFamily="66" charset="0"/>
                <a:cs typeface="Times New Roman" pitchFamily="18" charset="0"/>
              </a:rPr>
              <a:t> </a:t>
            </a:r>
            <a:r>
              <a:rPr lang="en-US" sz="3200" dirty="0" smtClean="0">
                <a:latin typeface="Times New Roman" pitchFamily="18" charset="0"/>
                <a:cs typeface="Times New Roman" pitchFamily="18" charset="0"/>
              </a:rPr>
              <a:t>in a given issue.</a:t>
            </a:r>
            <a:endParaRPr lang="en-US" sz="3200" dirty="0"/>
          </a:p>
        </p:txBody>
      </p:sp>
      <p:sp>
        <p:nvSpPr>
          <p:cNvPr id="5" name="Rectangle 4"/>
          <p:cNvSpPr/>
          <p:nvPr/>
        </p:nvSpPr>
        <p:spPr>
          <a:xfrm>
            <a:off x="0" y="0"/>
            <a:ext cx="3095719" cy="64633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b="1" dirty="0" smtClean="0">
                <a:ln w="11430"/>
                <a:solidFill>
                  <a:srgbClr val="002060"/>
                </a:solidFill>
                <a:effectLst>
                  <a:outerShdw blurRad="50800" dist="39000" dir="5460000" algn="tl">
                    <a:srgbClr val="000000">
                      <a:alpha val="38000"/>
                    </a:srgbClr>
                  </a:outerShdw>
                </a:effectLst>
                <a:latin typeface="Times New Roman" pitchFamily="18" charset="0"/>
                <a:cs typeface="Times New Roman" pitchFamily="18" charset="0"/>
              </a:rPr>
              <a:t>Applied Ethics</a:t>
            </a:r>
            <a:endParaRPr lang="en-US" sz="3600" b="1" cap="none" spc="0" dirty="0">
              <a:ln w="11430"/>
              <a:solidFill>
                <a:srgbClr val="002060"/>
              </a:soli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buNone/>
            </a:pPr>
            <a:r>
              <a:rPr lang="en-US" b="1" dirty="0" smtClean="0">
                <a:latin typeface="Times New Roman" pitchFamily="18" charset="0"/>
                <a:cs typeface="Times New Roman" pitchFamily="18" charset="0"/>
              </a:rPr>
              <a:t>	There are generally two approaches taken in applied ethics. </a:t>
            </a:r>
          </a:p>
          <a:p>
            <a:endParaRPr lang="en-US" b="1" dirty="0" smtClean="0">
              <a:latin typeface="Times New Roman" pitchFamily="18" charset="0"/>
              <a:cs typeface="Times New Roman" pitchFamily="18" charset="0"/>
            </a:endParaRPr>
          </a:p>
          <a:p>
            <a:pPr algn="just">
              <a:buFont typeface="Wingdings" pitchFamily="2" charset="2"/>
              <a:buChar char="Ø"/>
            </a:pPr>
            <a:r>
              <a:rPr lang="en-US" dirty="0" smtClean="0">
                <a:latin typeface="Times New Roman" pitchFamily="18" charset="0"/>
                <a:cs typeface="Times New Roman" pitchFamily="18" charset="0"/>
              </a:rPr>
              <a:t>	The first is to apply ethical principles such as </a:t>
            </a:r>
          </a:p>
          <a:p>
            <a:pPr>
              <a:buNone/>
            </a:pPr>
            <a:r>
              <a:rPr lang="en-US" b="1" i="1" dirty="0" smtClean="0">
                <a:latin typeface="Times New Roman" pitchFamily="18" charset="0"/>
                <a:cs typeface="Times New Roman" pitchFamily="18" charset="0"/>
              </a:rPr>
              <a:t>	</a:t>
            </a:r>
            <a:r>
              <a:rPr lang="en-US" b="1" i="1" dirty="0" smtClean="0">
                <a:solidFill>
                  <a:srgbClr val="FF0000"/>
                </a:solidFill>
                <a:latin typeface="Times New Roman" pitchFamily="18" charset="0"/>
                <a:cs typeface="Times New Roman" pitchFamily="18" charset="0"/>
              </a:rPr>
              <a:t>utilitarianism</a:t>
            </a:r>
            <a:r>
              <a:rPr lang="en-US" dirty="0" smtClean="0">
                <a:latin typeface="Times New Roman" pitchFamily="18" charset="0"/>
                <a:cs typeface="Times New Roman" pitchFamily="18" charset="0"/>
              </a:rPr>
              <a:t> and </a:t>
            </a:r>
            <a:r>
              <a:rPr lang="en-US" b="1" i="1" dirty="0" smtClean="0">
                <a:solidFill>
                  <a:srgbClr val="00B050"/>
                </a:solidFill>
                <a:latin typeface="Times New Roman" pitchFamily="18" charset="0"/>
                <a:cs typeface="Times New Roman" pitchFamily="18" charset="0"/>
              </a:rPr>
              <a:t>deontological ethics</a:t>
            </a:r>
            <a:r>
              <a:rPr lang="en-US" dirty="0" smtClean="0">
                <a:latin typeface="Times New Roman" pitchFamily="18" charset="0"/>
                <a:cs typeface="Times New Roman" pitchFamily="18" charset="0"/>
              </a:rPr>
              <a:t> to each </a:t>
            </a:r>
          </a:p>
          <a:p>
            <a:pPr>
              <a:buNone/>
            </a:pPr>
            <a:r>
              <a:rPr lang="en-US" dirty="0" smtClean="0">
                <a:latin typeface="Times New Roman" pitchFamily="18" charset="0"/>
                <a:cs typeface="Times New Roman" pitchFamily="18" charset="0"/>
              </a:rPr>
              <a:t>	issue or question.</a:t>
            </a:r>
          </a:p>
          <a:p>
            <a:pPr>
              <a:buNone/>
            </a:pPr>
            <a:endParaRPr lang="en-US" dirty="0" smtClean="0">
              <a:latin typeface="Times New Roman" pitchFamily="18" charset="0"/>
              <a:cs typeface="Times New Roman" pitchFamily="18" charset="0"/>
            </a:endParaRPr>
          </a:p>
          <a:p>
            <a:pPr algn="just">
              <a:buFont typeface="Wingdings" pitchFamily="2" charset="2"/>
              <a:buChar char="Ø"/>
            </a:pPr>
            <a:r>
              <a:rPr lang="en-US" dirty="0" smtClean="0">
                <a:latin typeface="Times New Roman" pitchFamily="18" charset="0"/>
                <a:cs typeface="Times New Roman" pitchFamily="18" charset="0"/>
              </a:rPr>
              <a:t>	The second is to generate a situation-based conversation that uses multiple ethical theories.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US" sz="800" b="1" dirty="0" smtClean="0">
              <a:latin typeface="Times New Roman" pitchFamily="18" charset="0"/>
              <a:cs typeface="Times New Roman" pitchFamily="18" charset="0"/>
            </a:endParaRPr>
          </a:p>
          <a:p>
            <a:pPr algn="just">
              <a:buFont typeface="Wingdings" pitchFamily="2" charset="2"/>
              <a:buChar char="Ø"/>
            </a:pPr>
            <a:r>
              <a:rPr lang="en-US" b="1" dirty="0" smtClean="0">
                <a:latin typeface="Times New Roman" pitchFamily="18" charset="0"/>
                <a:cs typeface="Times New Roman" pitchFamily="18" charset="0"/>
              </a:rPr>
              <a:t>Utilitarianism</a:t>
            </a:r>
            <a:r>
              <a:rPr lang="en-US" dirty="0" smtClean="0">
                <a:latin typeface="Times New Roman" pitchFamily="18" charset="0"/>
                <a:cs typeface="Times New Roman" pitchFamily="18" charset="0"/>
              </a:rPr>
              <a:t>, where the practical consequences of various policies are evaluated on the assumption that the right policy will be the one which results in the </a:t>
            </a:r>
            <a:r>
              <a:rPr lang="en-US"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greatest happiness</a:t>
            </a:r>
            <a:r>
              <a:rPr lang="en-US" dirty="0" smtClean="0">
                <a:latin typeface="Times New Roman" pitchFamily="18" charset="0"/>
                <a:cs typeface="Times New Roman" pitchFamily="18" charset="0"/>
              </a:rPr>
              <a:t>.</a:t>
            </a:r>
          </a:p>
          <a:p>
            <a:pPr algn="just">
              <a:buFont typeface="Wingdings" pitchFamily="2" charset="2"/>
              <a:buChar char="Ø"/>
            </a:pPr>
            <a:endParaRPr lang="en-US" sz="800"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	Advantages:</a:t>
            </a:r>
          </a:p>
          <a:p>
            <a:pPr algn="just">
              <a:buNone/>
            </a:pPr>
            <a:r>
              <a:rPr lang="en-US" dirty="0" smtClean="0">
                <a:latin typeface="Times New Roman" pitchFamily="18" charset="0"/>
                <a:cs typeface="Times New Roman" pitchFamily="18" charset="0"/>
              </a:rPr>
              <a:t>	Stresses promotion of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happiness</a:t>
            </a:r>
            <a:r>
              <a:rPr lang="en-US" dirty="0" smtClean="0">
                <a:latin typeface="Times New Roman" pitchFamily="18" charset="0"/>
                <a:cs typeface="Times New Roman" pitchFamily="18" charset="0"/>
              </a:rPr>
              <a:t> and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utility</a:t>
            </a:r>
            <a:r>
              <a:rPr lang="en-US" dirty="0" smtClean="0">
                <a:latin typeface="Times New Roman" pitchFamily="18" charset="0"/>
                <a:cs typeface="Times New Roman" pitchFamily="18" charset="0"/>
              </a:rPr>
              <a:t>.</a:t>
            </a:r>
          </a:p>
          <a:p>
            <a:pPr algn="just">
              <a:buNone/>
            </a:pPr>
            <a:endParaRPr lang="en-US" sz="1200"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	Disadvantages:</a:t>
            </a:r>
          </a:p>
          <a:p>
            <a:pPr algn="just">
              <a:buNone/>
            </a:pPr>
            <a:r>
              <a:rPr lang="en-US" dirty="0" smtClean="0">
                <a:latin typeface="Times New Roman" pitchFamily="18" charset="0"/>
                <a:cs typeface="Times New Roman" pitchFamily="18" charset="0"/>
              </a:rPr>
              <a:t>	</a:t>
            </a:r>
            <a:r>
              <a:rPr lang="en-US"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Ignores</a:t>
            </a:r>
            <a:r>
              <a:rPr lang="en-US" dirty="0" smtClean="0">
                <a:latin typeface="Times New Roman" pitchFamily="18" charset="0"/>
                <a:cs typeface="Times New Roman" pitchFamily="18" charset="0"/>
              </a:rPr>
              <a:t> concerns of </a:t>
            </a:r>
            <a:r>
              <a:rPr lang="en-US"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justice</a:t>
            </a:r>
            <a:r>
              <a:rPr lang="en-US" dirty="0" smtClean="0">
                <a:latin typeface="Times New Roman" pitchFamily="18" charset="0"/>
                <a:cs typeface="Times New Roman" pitchFamily="18" charset="0"/>
              </a:rPr>
              <a:t> for the </a:t>
            </a:r>
            <a:r>
              <a:rPr lang="en-US"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minority population.</a:t>
            </a:r>
          </a:p>
          <a:p>
            <a:pPr>
              <a:buFont typeface="Wingdings" pitchFamily="2" charset="2"/>
              <a:buChar char="Ø"/>
            </a:pP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	Utilitarianism Example:</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use of torture in interrogation. </a:t>
            </a:r>
          </a:p>
          <a:p>
            <a:pPr algn="just"/>
            <a:r>
              <a:rPr lang="en-US" dirty="0" smtClean="0">
                <a:latin typeface="Times New Roman" pitchFamily="18" charset="0"/>
                <a:cs typeface="Times New Roman" pitchFamily="18" charset="0"/>
              </a:rPr>
              <a:t>A utilitarian would consider any action justified if it benefits the greatest number of people. they would hold the view that a criminal or prisoner of war, could be tortured and have his/her rights violated, if doing so would for instance, provide intelligence information that could make the majority of people safer. </a:t>
            </a:r>
          </a:p>
          <a:p>
            <a:r>
              <a:rPr lang="en-US" dirty="0" smtClean="0">
                <a:latin typeface="Times New Roman" pitchFamily="18" charset="0"/>
                <a:cs typeface="Times New Roman" pitchFamily="18" charset="0"/>
              </a:rPr>
              <a:t>The Basic Idea of Utilitarianism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The Greatest Happiness Principle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954</TotalTime>
  <Words>227</Words>
  <Application>Microsoft Office PowerPoint</Application>
  <PresentationFormat>On-screen Show (4:3)</PresentationFormat>
  <Paragraphs>115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Manjunath</dc:creator>
  <cp:lastModifiedBy>USER</cp:lastModifiedBy>
  <cp:revision>120</cp:revision>
  <dcterms:created xsi:type="dcterms:W3CDTF">2006-08-16T00:00:00Z</dcterms:created>
  <dcterms:modified xsi:type="dcterms:W3CDTF">2018-03-20T15:40:33Z</dcterms:modified>
</cp:coreProperties>
</file>