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320" r:id="rId4"/>
    <p:sldId id="326" r:id="rId5"/>
    <p:sldId id="257" r:id="rId6"/>
    <p:sldId id="258" r:id="rId7"/>
    <p:sldId id="341" r:id="rId8"/>
    <p:sldId id="342" r:id="rId9"/>
    <p:sldId id="316" r:id="rId10"/>
    <p:sldId id="321" r:id="rId11"/>
    <p:sldId id="327" r:id="rId12"/>
    <p:sldId id="338" r:id="rId13"/>
    <p:sldId id="339" r:id="rId14"/>
    <p:sldId id="329" r:id="rId15"/>
    <p:sldId id="343" r:id="rId16"/>
    <p:sldId id="330" r:id="rId17"/>
    <p:sldId id="331" r:id="rId18"/>
    <p:sldId id="332" r:id="rId19"/>
    <p:sldId id="333" r:id="rId20"/>
    <p:sldId id="334" r:id="rId21"/>
    <p:sldId id="325" r:id="rId22"/>
    <p:sldId id="315" r:id="rId23"/>
    <p:sldId id="322" r:id="rId24"/>
    <p:sldId id="269" r:id="rId25"/>
    <p:sldId id="273" r:id="rId26"/>
    <p:sldId id="323" r:id="rId27"/>
    <p:sldId id="274" r:id="rId28"/>
    <p:sldId id="275" r:id="rId29"/>
    <p:sldId id="276" r:id="rId30"/>
    <p:sldId id="301" r:id="rId31"/>
    <p:sldId id="278" r:id="rId32"/>
    <p:sldId id="280" r:id="rId33"/>
    <p:sldId id="302" r:id="rId34"/>
    <p:sldId id="303" r:id="rId35"/>
    <p:sldId id="304" r:id="rId36"/>
    <p:sldId id="319" r:id="rId37"/>
    <p:sldId id="313" r:id="rId38"/>
    <p:sldId id="32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Values2.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quotes-about-honest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fontAlgn="base"/>
            <a:endParaRPr lang="en-US" sz="800" b="1" dirty="0" smtClean="0">
              <a:latin typeface="Times New Roman" pitchFamily="18" charset="0"/>
              <a:cs typeface="Times New Roman" pitchFamily="18" charset="0"/>
            </a:endParaRPr>
          </a:p>
          <a:p>
            <a:pPr algn="just" fontAlgn="base">
              <a:buNone/>
            </a:pPr>
            <a:r>
              <a:rPr lang="en-US" sz="3600"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What Are Your Values? </a:t>
            </a:r>
          </a:p>
          <a:p>
            <a:pPr algn="just" fontAlgn="base">
              <a:buNone/>
            </a:pPr>
            <a:endParaRPr lang="en-US" sz="800" b="1" dirty="0" smtClean="0">
              <a:latin typeface="Times New Roman" pitchFamily="18" charset="0"/>
              <a:cs typeface="Times New Roman" pitchFamily="18" charset="0"/>
            </a:endParaRPr>
          </a:p>
          <a:p>
            <a:pPr algn="just" fontAlgn="base">
              <a:buNone/>
            </a:pPr>
            <a:r>
              <a:rPr lang="en-US" sz="3600" b="1" dirty="0" smtClean="0">
                <a:latin typeface="Times New Roman" pitchFamily="18" charset="0"/>
                <a:cs typeface="Times New Roman" pitchFamily="18" charset="0"/>
              </a:rPr>
              <a:t>	</a:t>
            </a:r>
            <a:r>
              <a:rPr lang="en-US"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How would you define your values?</a:t>
            </a:r>
          </a:p>
          <a:p>
            <a:pPr algn="just" fontAlgn="base">
              <a:buNone/>
            </a:pPr>
            <a:endParaRPr lang="en-US" sz="800" b="1" dirty="0" smtClean="0">
              <a:latin typeface="Times New Roman" pitchFamily="18" charset="0"/>
              <a:cs typeface="Times New Roman" pitchFamily="18" charset="0"/>
            </a:endParaRPr>
          </a:p>
          <a:p>
            <a:pPr algn="just" fontAlgn="base"/>
            <a:endParaRPr lang="en-US" sz="800" b="1"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Before you answer this question, you need to know what, in general, values are.</a:t>
            </a:r>
          </a:p>
          <a:p>
            <a:pPr algn="just" fontAlgn="base"/>
            <a:endParaRPr lang="en-US" sz="800" dirty="0" smtClean="0">
              <a:latin typeface="Times New Roman" pitchFamily="18" charset="0"/>
              <a:cs typeface="Times New Roman" pitchFamily="18" charset="0"/>
            </a:endParaRPr>
          </a:p>
          <a:p>
            <a:pPr algn="just" fontAlgn="base"/>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Y</a:t>
            </a:r>
            <a:r>
              <a:rPr lang="en-US" dirty="0" smtClean="0">
                <a:latin typeface="Times New Roman" pitchFamily="18" charset="0"/>
                <a:cs typeface="Times New Roman" pitchFamily="18" charset="0"/>
              </a:rPr>
              <a:t>our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values</a:t>
            </a:r>
            <a:r>
              <a:rPr lang="en-US" dirty="0" smtClean="0">
                <a:latin typeface="Times New Roman" pitchFamily="18" charset="0"/>
                <a:cs typeface="Times New Roman" pitchFamily="18" charset="0"/>
              </a:rPr>
              <a:t> are the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things</a:t>
            </a:r>
            <a:r>
              <a:rPr lang="en-US" dirty="0" smtClean="0">
                <a:latin typeface="Times New Roman" pitchFamily="18" charset="0"/>
                <a:cs typeface="Times New Roman" pitchFamily="18" charset="0"/>
              </a:rPr>
              <a:t> that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you believe </a:t>
            </a:r>
            <a:r>
              <a:rPr lang="en-US" dirty="0" smtClean="0">
                <a:latin typeface="Times New Roman" pitchFamily="18" charset="0"/>
                <a:cs typeface="Times New Roman" pitchFamily="18" charset="0"/>
              </a:rPr>
              <a:t>are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important</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dirty="0" smtClean="0">
                <a:latin typeface="Times New Roman" pitchFamily="18" charset="0"/>
                <a:cs typeface="Times New Roman" pitchFamily="18" charset="0"/>
              </a:rPr>
              <a:t>in the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way</a:t>
            </a:r>
            <a:r>
              <a:rPr lang="en-US" dirty="0" smtClean="0">
                <a:latin typeface="Times New Roman" pitchFamily="18" charset="0"/>
                <a:cs typeface="Times New Roman" pitchFamily="18" charset="0"/>
              </a:rPr>
              <a:t> you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live</a:t>
            </a:r>
            <a:r>
              <a:rPr lang="en-US" dirty="0" smtClean="0">
                <a:latin typeface="Times New Roman" pitchFamily="18" charset="0"/>
                <a:cs typeface="Times New Roman" pitchFamily="18" charset="0"/>
              </a:rPr>
              <a:t> and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work.</a:t>
            </a:r>
          </a:p>
          <a:p>
            <a:pPr fontAlgn="base"/>
            <a:endParaRPr lang="en-US" sz="800"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They (should) determine your priorities, and, deep down, they're probably the measures you use to tell if your life is turning out the way you want it to.</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fontAlgn="base"/>
            <a:r>
              <a:rPr lang="en-US" dirty="0" smtClean="0">
                <a:latin typeface="Times New Roman" pitchFamily="18" charset="0"/>
                <a:cs typeface="Times New Roman" pitchFamily="18" charset="0"/>
              </a:rPr>
              <a:t>When the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things</a:t>
            </a:r>
            <a:r>
              <a:rPr lang="en-US" dirty="0" smtClean="0">
                <a:latin typeface="Times New Roman" pitchFamily="18" charset="0"/>
                <a:cs typeface="Times New Roman" pitchFamily="18" charset="0"/>
              </a:rPr>
              <a:t> that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you do </a:t>
            </a:r>
            <a:r>
              <a:rPr lang="en-US" dirty="0" smtClean="0">
                <a:latin typeface="Times New Roman" pitchFamily="18" charset="0"/>
                <a:cs typeface="Times New Roman" pitchFamily="18" charset="0"/>
              </a:rPr>
              <a:t>and the way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you behave</a:t>
            </a:r>
            <a:r>
              <a:rPr lang="en-US" dirty="0" smtClean="0">
                <a:latin typeface="Times New Roman" pitchFamily="18" charset="0"/>
                <a:cs typeface="Times New Roman" pitchFamily="18" charset="0"/>
              </a:rPr>
              <a:t> match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your values</a:t>
            </a:r>
            <a:r>
              <a:rPr lang="en-US" dirty="0" smtClean="0">
                <a:latin typeface="Times New Roman" pitchFamily="18" charset="0"/>
                <a:cs typeface="Times New Roman" pitchFamily="18" charset="0"/>
              </a:rPr>
              <a:t>, life is usually </a:t>
            </a:r>
            <a:r>
              <a:rPr lang="en-US" dirty="0" smtClean="0">
                <a:solidFill>
                  <a:schemeClr val="bg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good</a:t>
            </a:r>
            <a:r>
              <a:rPr lang="en-US" dirty="0" smtClean="0">
                <a:latin typeface="Times New Roman" pitchFamily="18" charset="0"/>
                <a:cs typeface="Times New Roman" pitchFamily="18" charset="0"/>
              </a:rPr>
              <a:t> – you're </a:t>
            </a:r>
            <a:r>
              <a:rPr lang="en-US" dirty="0" smtClean="0">
                <a:solidFill>
                  <a:schemeClr val="bg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satisfied</a:t>
            </a:r>
            <a:r>
              <a:rPr lang="en-US" dirty="0" smtClean="0">
                <a:latin typeface="Times New Roman" pitchFamily="18" charset="0"/>
                <a:cs typeface="Times New Roman" pitchFamily="18" charset="0"/>
              </a:rPr>
              <a:t> and </a:t>
            </a:r>
            <a:r>
              <a:rPr lang="en-US" dirty="0" smtClean="0">
                <a:solidFill>
                  <a:schemeClr val="bg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content</a:t>
            </a:r>
            <a:r>
              <a:rPr lang="en-US" dirty="0" smtClean="0">
                <a:latin typeface="Times New Roman" pitchFamily="18" charset="0"/>
                <a:cs typeface="Times New Roman" pitchFamily="18" charset="0"/>
              </a:rPr>
              <a:t>. </a:t>
            </a:r>
          </a:p>
          <a:p>
            <a:pPr algn="just" fontAlgn="base">
              <a:buNone/>
            </a:pPr>
            <a:endParaRPr lang="en-US" sz="800"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But when these don't align with your personal values, that's when things feel... wrong. This can be a real source of unhappiness.</a:t>
            </a:r>
          </a:p>
          <a:p>
            <a:pPr algn="just" fontAlgn="base"/>
            <a:endParaRPr lang="en-US" sz="800"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This is why making a conscious effort to identify your values is so important.</a:t>
            </a:r>
          </a:p>
          <a:p>
            <a:endParaRPr lang="en-US" dirty="0"/>
          </a:p>
        </p:txBody>
      </p:sp>
      <p:pic>
        <p:nvPicPr>
          <p:cNvPr id="4100" name="Picture 4" descr="C:\Users\USER\Desktop\v-a-l-u-e-s1.jpg"/>
          <p:cNvPicPr>
            <a:picLocks noChangeAspect="1" noChangeArrowheads="1"/>
          </p:cNvPicPr>
          <p:nvPr/>
        </p:nvPicPr>
        <p:blipFill>
          <a:blip r:embed="rId2"/>
          <a:srcRect/>
          <a:stretch>
            <a:fillRect/>
          </a:stretch>
        </p:blipFill>
        <p:spPr bwMode="auto">
          <a:xfrm>
            <a:off x="0" y="4953000"/>
            <a:ext cx="9144000" cy="190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10-Values-That-Last-Web-Banner-01.png"/>
          <p:cNvPicPr>
            <a:picLocks noChangeAspect="1" noChangeArrowheads="1"/>
          </p:cNvPicPr>
          <p:nvPr/>
        </p:nvPicPr>
        <p:blipFill>
          <a:blip r:embed="rId2"/>
          <a:srcRect/>
          <a:stretch>
            <a:fillRect/>
          </a:stretch>
        </p:blipFill>
        <p:spPr bwMode="auto">
          <a:xfrm>
            <a:off x="-76200" y="1"/>
            <a:ext cx="9220200" cy="6934200"/>
          </a:xfrm>
          <a:prstGeom prst="rect">
            <a:avLst/>
          </a:prstGeom>
          <a:noFill/>
        </p:spPr>
      </p:pic>
      <p:sp>
        <p:nvSpPr>
          <p:cNvPr id="5" name="TextBox 4"/>
          <p:cNvSpPr txBox="1"/>
          <p:nvPr/>
        </p:nvSpPr>
        <p:spPr>
          <a:xfrm>
            <a:off x="0" y="990600"/>
            <a:ext cx="4191000" cy="1754326"/>
          </a:xfrm>
          <a:prstGeom prst="rect">
            <a:avLst/>
          </a:prstGeom>
          <a:noFill/>
        </p:spPr>
        <p:txBody>
          <a:bodyPr wrap="square" rtlCol="0">
            <a:spAutoFit/>
          </a:bodyPr>
          <a:lstStyle/>
          <a:p>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Building our Life</a:t>
            </a:r>
          </a:p>
          <a:p>
            <a:pPr algn="ct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By</a:t>
            </a:r>
          </a:p>
          <a:p>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Defining our values</a:t>
            </a:r>
            <a:endParaRPr lang="en-US"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stand-out-from-the-crowd-defining-your-companys-value-proposition-6-638.jpg"/>
          <p:cNvPicPr>
            <a:picLocks noChangeAspect="1" noChangeArrowheads="1"/>
          </p:cNvPicPr>
          <p:nvPr/>
        </p:nvPicPr>
        <p:blipFill>
          <a:blip r:embed="rId2"/>
          <a:srcRect/>
          <a:stretch>
            <a:fillRect/>
          </a:stretch>
        </p:blipFill>
        <p:spPr bwMode="auto">
          <a:xfrm>
            <a:off x="0" y="4114800"/>
            <a:ext cx="9144000" cy="2743200"/>
          </a:xfrm>
          <a:prstGeom prst="rect">
            <a:avLst/>
          </a:prstGeom>
          <a:noFill/>
        </p:spPr>
      </p:pic>
      <p:sp>
        <p:nvSpPr>
          <p:cNvPr id="3" name="Content Placeholder 2"/>
          <p:cNvSpPr>
            <a:spLocks noGrp="1"/>
          </p:cNvSpPr>
          <p:nvPr>
            <p:ph idx="1"/>
          </p:nvPr>
        </p:nvSpPr>
        <p:spPr>
          <a:xfrm>
            <a:off x="0" y="0"/>
            <a:ext cx="9144000" cy="6858000"/>
          </a:xfrm>
        </p:spPr>
        <p:txBody>
          <a:bodyPr/>
          <a:lstStyle/>
          <a:p>
            <a:pPr fontAlgn="base">
              <a:buNone/>
            </a:pPr>
            <a:r>
              <a:rPr lang="en-US" sz="3600"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Defining Your Values</a:t>
            </a:r>
          </a:p>
          <a:p>
            <a:pPr fontAlgn="base"/>
            <a:endParaRPr lang="en-US" sz="1000" b="1"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When you define your personal values, you discover what's truly important to you. </a:t>
            </a:r>
          </a:p>
          <a:p>
            <a:pPr algn="just" fontAlgn="base">
              <a:buNone/>
            </a:pPr>
            <a:endParaRPr lang="en-US" sz="800"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A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good way </a:t>
            </a:r>
            <a:r>
              <a:rPr lang="en-US" dirty="0" smtClean="0">
                <a:latin typeface="Times New Roman" pitchFamily="18" charset="0"/>
                <a:cs typeface="Times New Roman" pitchFamily="18" charset="0"/>
              </a:rPr>
              <a:t>of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starting</a:t>
            </a:r>
            <a:r>
              <a:rPr lang="en-US" dirty="0" smtClean="0">
                <a:latin typeface="Times New Roman" pitchFamily="18" charset="0"/>
                <a:cs typeface="Times New Roman" pitchFamily="18" charset="0"/>
              </a:rPr>
              <a:t> to do this is to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look back </a:t>
            </a:r>
            <a:r>
              <a:rPr lang="en-US" dirty="0" smtClean="0">
                <a:latin typeface="Times New Roman" pitchFamily="18" charset="0"/>
                <a:cs typeface="Times New Roman" pitchFamily="18" charset="0"/>
              </a:rPr>
              <a:t>on your life – to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identify</a:t>
            </a:r>
            <a:r>
              <a:rPr lang="en-US" dirty="0" smtClean="0">
                <a:latin typeface="Times New Roman" pitchFamily="18" charset="0"/>
                <a:cs typeface="Times New Roman" pitchFamily="18" charset="0"/>
              </a:rPr>
              <a:t> when you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felt</a:t>
            </a:r>
            <a:r>
              <a:rPr lang="en-US" dirty="0" smtClean="0">
                <a:latin typeface="Times New Roman" pitchFamily="18" charset="0"/>
                <a:cs typeface="Times New Roman" pitchFamily="18" charset="0"/>
              </a:rPr>
              <a:t> really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good</a:t>
            </a:r>
            <a:r>
              <a:rPr lang="en-US" dirty="0" smtClean="0">
                <a:latin typeface="Times New Roman" pitchFamily="18" charset="0"/>
                <a:cs typeface="Times New Roman" pitchFamily="18" charset="0"/>
              </a:rPr>
              <a:t>, and really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confident</a:t>
            </a:r>
            <a:r>
              <a:rPr lang="en-US" dirty="0" smtClean="0">
                <a:latin typeface="Times New Roman" pitchFamily="18" charset="0"/>
                <a:cs typeface="Times New Roman" pitchFamily="18" charset="0"/>
              </a:rPr>
              <a:t> that you were making good choices.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2b05fd8.jpg"/>
          <p:cNvPicPr>
            <a:picLocks noChangeAspect="1" noChangeArrowheads="1"/>
          </p:cNvPicPr>
          <p:nvPr/>
        </p:nvPicPr>
        <p:blipFill>
          <a:blip r:embed="rId2"/>
          <a:srcRect/>
          <a:stretch>
            <a:fillRect/>
          </a:stretch>
        </p:blipFill>
        <p:spPr bwMode="auto">
          <a:xfrm>
            <a:off x="0" y="4572000"/>
            <a:ext cx="9144000" cy="2286000"/>
          </a:xfrm>
          <a:prstGeom prst="rect">
            <a:avLst/>
          </a:prstGeom>
          <a:noFill/>
        </p:spPr>
      </p:pic>
      <p:sp>
        <p:nvSpPr>
          <p:cNvPr id="3" name="Content Placeholder 2"/>
          <p:cNvSpPr>
            <a:spLocks noGrp="1"/>
          </p:cNvSpPr>
          <p:nvPr>
            <p:ph idx="1"/>
          </p:nvPr>
        </p:nvSpPr>
        <p:spPr>
          <a:xfrm>
            <a:off x="0" y="0"/>
            <a:ext cx="9144000" cy="6858000"/>
          </a:xfrm>
        </p:spPr>
        <p:txBody>
          <a:bodyPr/>
          <a:lstStyle/>
          <a:p>
            <a:pPr fontAlgn="base"/>
            <a:endParaRPr lang="en-US" sz="800" b="1" dirty="0" smtClean="0">
              <a:latin typeface="Times New Roman" pitchFamily="18" charset="0"/>
              <a:cs typeface="Times New Roman" pitchFamily="18" charset="0"/>
            </a:endParaRPr>
          </a:p>
          <a:p>
            <a:pPr fontAlgn="base">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Step 1: Identify the times when you were happiest</a:t>
            </a:r>
          </a:p>
          <a:p>
            <a:pPr fontAlgn="base"/>
            <a:endParaRPr lang="en-US" sz="800" b="1"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Find examples from both your career and personal life. This will ensure some balance in your answers.</a:t>
            </a:r>
          </a:p>
          <a:p>
            <a:pPr algn="just" fontAlgn="base"/>
            <a:endParaRPr lang="en-US" sz="800"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What were you doing?</a:t>
            </a:r>
          </a:p>
          <a:p>
            <a:pPr fontAlgn="base"/>
            <a:endParaRPr lang="en-US" sz="800"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Were you with other people? Who?</a:t>
            </a:r>
          </a:p>
          <a:p>
            <a:pPr fontAlgn="base"/>
            <a:endParaRPr lang="en-US" sz="800"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What other factors contributed to your happiness?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steve-jobs_650x400_41444591728.jpg"/>
          <p:cNvPicPr>
            <a:picLocks noChangeAspect="1" noChangeArrowheads="1"/>
          </p:cNvPicPr>
          <p:nvPr/>
        </p:nvPicPr>
        <p:blipFill>
          <a:blip r:embed="rId2"/>
          <a:srcRect/>
          <a:stretch>
            <a:fillRect/>
          </a:stretch>
        </p:blipFill>
        <p:spPr bwMode="auto">
          <a:xfrm>
            <a:off x="0" y="3962400"/>
            <a:ext cx="9144000" cy="2895600"/>
          </a:xfrm>
          <a:prstGeom prst="rect">
            <a:avLst/>
          </a:prstGeom>
          <a:noFill/>
        </p:spPr>
      </p:pic>
      <p:sp>
        <p:nvSpPr>
          <p:cNvPr id="3" name="Content Placeholder 2"/>
          <p:cNvSpPr>
            <a:spLocks noGrp="1"/>
          </p:cNvSpPr>
          <p:nvPr>
            <p:ph idx="1"/>
          </p:nvPr>
        </p:nvSpPr>
        <p:spPr>
          <a:xfrm>
            <a:off x="0" y="0"/>
            <a:ext cx="9144000" cy="6858000"/>
          </a:xfrm>
        </p:spPr>
        <p:txBody>
          <a:bodyPr/>
          <a:lstStyle/>
          <a:p>
            <a:pPr algn="just" fontAlgn="base">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Step 2: Identify the times when you were most proud</a:t>
            </a:r>
          </a:p>
          <a:p>
            <a:pPr algn="just" fontAlgn="base"/>
            <a:r>
              <a:rPr lang="en-US" dirty="0" smtClean="0">
                <a:latin typeface="Times New Roman" pitchFamily="18" charset="0"/>
                <a:cs typeface="Times New Roman" pitchFamily="18" charset="0"/>
              </a:rPr>
              <a:t>Use examples from your career and personal life.</a:t>
            </a:r>
          </a:p>
          <a:p>
            <a:pPr fontAlgn="base"/>
            <a:r>
              <a:rPr lang="en-US" dirty="0" smtClean="0">
                <a:latin typeface="Times New Roman" pitchFamily="18" charset="0"/>
                <a:cs typeface="Times New Roman" pitchFamily="18" charset="0"/>
              </a:rPr>
              <a:t>Why were you proud?</a:t>
            </a:r>
          </a:p>
          <a:p>
            <a:pPr fontAlgn="base"/>
            <a:r>
              <a:rPr lang="en-US" dirty="0" smtClean="0">
                <a:latin typeface="Times New Roman" pitchFamily="18" charset="0"/>
                <a:cs typeface="Times New Roman" pitchFamily="18" charset="0"/>
              </a:rPr>
              <a:t>Did other people share your pride? Who?</a:t>
            </a:r>
          </a:p>
          <a:p>
            <a:pPr algn="just" fontAlgn="base"/>
            <a:r>
              <a:rPr lang="en-US" dirty="0" smtClean="0">
                <a:latin typeface="Times New Roman" pitchFamily="18" charset="0"/>
                <a:cs typeface="Times New Roman" pitchFamily="18" charset="0"/>
              </a:rPr>
              <a:t>What other factors contributed to your feelings of pride?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latin typeface="Times New Roman" pitchFamily="18" charset="0"/>
              <a:cs typeface="Times New Roman" pitchFamily="18" charset="0"/>
            </a:endParaRPr>
          </a:p>
        </p:txBody>
      </p:sp>
      <p:pic>
        <p:nvPicPr>
          <p:cNvPr id="9218" name="Picture 2" descr="C:\Users\USER\Desktop\AAEAAQAAAAAAAAKXAAAAJGUxYmIwNDkwLWNhYjAtNDIxYi04OGM0LWYzNTcyNjViNGYyYw.jpg"/>
          <p:cNvPicPr>
            <a:picLocks noChangeAspect="1" noChangeArrowheads="1"/>
          </p:cNvPicPr>
          <p:nvPr/>
        </p:nvPicPr>
        <p:blipFill>
          <a:blip r:embed="rId2">
            <a:lum bright="25000"/>
          </a:blip>
          <a:srcRect/>
          <a:stretch>
            <a:fillRect/>
          </a:stretch>
        </p:blipFill>
        <p:spPr bwMode="auto">
          <a:xfrm>
            <a:off x="0" y="0"/>
            <a:ext cx="9144000" cy="6858001"/>
          </a:xfrm>
          <a:prstGeom prst="rect">
            <a:avLst/>
          </a:prstGeom>
          <a:noFill/>
        </p:spPr>
      </p:pic>
      <p:sp>
        <p:nvSpPr>
          <p:cNvPr id="4" name="Rectangle 3"/>
          <p:cNvSpPr/>
          <p:nvPr/>
        </p:nvSpPr>
        <p:spPr>
          <a:xfrm>
            <a:off x="0" y="1689080"/>
            <a:ext cx="9144000" cy="3416320"/>
          </a:xfrm>
          <a:prstGeom prst="rect">
            <a:avLst/>
          </a:prstGeom>
        </p:spPr>
        <p:txBody>
          <a:bodyPr wrap="square">
            <a:spAutoFit/>
          </a:bodyPr>
          <a:lstStyle/>
          <a:p>
            <a:pPr algn="just" fontAlgn="base"/>
            <a:r>
              <a:rPr lang="en-US" sz="3200" dirty="0" smtClean="0">
                <a:latin typeface="Times New Roman" pitchFamily="18" charset="0"/>
                <a:cs typeface="Times New Roman" pitchFamily="18" charset="0"/>
              </a:rPr>
              <a:t>Again, use both work and pe</a:t>
            </a:r>
            <a:r>
              <a:rPr lang="en-US" sz="3200" dirty="0" smtClean="0">
                <a:solidFill>
                  <a:schemeClr val="bg1"/>
                </a:solidFill>
                <a:latin typeface="Times New Roman" pitchFamily="18" charset="0"/>
                <a:cs typeface="Times New Roman" pitchFamily="18" charset="0"/>
              </a:rPr>
              <a:t>rsonal</a:t>
            </a:r>
            <a:r>
              <a:rPr lang="en-US" sz="3200" dirty="0" smtClean="0">
                <a:latin typeface="Times New Roman" pitchFamily="18" charset="0"/>
                <a:cs typeface="Times New Roman" pitchFamily="18" charset="0"/>
              </a:rPr>
              <a:t> examples.</a:t>
            </a:r>
          </a:p>
          <a:p>
            <a:pPr algn="just" fontAlgn="base"/>
            <a:endParaRPr lang="en-US" sz="800" dirty="0" smtClean="0">
              <a:latin typeface="Times New Roman" pitchFamily="18" charset="0"/>
              <a:cs typeface="Times New Roman" pitchFamily="18" charset="0"/>
            </a:endParaRPr>
          </a:p>
          <a:p>
            <a:pPr algn="just" fontAlgn="base"/>
            <a:r>
              <a:rPr lang="en-US" sz="3200" dirty="0" smtClean="0">
                <a:latin typeface="Times New Roman" pitchFamily="18" charset="0"/>
                <a:cs typeface="Times New Roman" pitchFamily="18" charset="0"/>
              </a:rPr>
              <a:t>What need or desire was fulf</a:t>
            </a:r>
            <a:r>
              <a:rPr lang="en-US" sz="3200" dirty="0" smtClean="0">
                <a:solidFill>
                  <a:schemeClr val="bg1"/>
                </a:solidFill>
                <a:latin typeface="Times New Roman" pitchFamily="18" charset="0"/>
                <a:cs typeface="Times New Roman" pitchFamily="18" charset="0"/>
              </a:rPr>
              <a:t>illed?</a:t>
            </a:r>
          </a:p>
          <a:p>
            <a:pPr algn="just" fontAlgn="base"/>
            <a:endParaRPr lang="en-US" sz="800" dirty="0" smtClean="0">
              <a:solidFill>
                <a:schemeClr val="bg1"/>
              </a:solidFill>
              <a:latin typeface="Times New Roman" pitchFamily="18" charset="0"/>
              <a:cs typeface="Times New Roman" pitchFamily="18" charset="0"/>
            </a:endParaRPr>
          </a:p>
          <a:p>
            <a:pPr algn="just" fontAlgn="base"/>
            <a:r>
              <a:rPr lang="en-US" sz="3200" dirty="0" smtClean="0">
                <a:latin typeface="Times New Roman" pitchFamily="18" charset="0"/>
                <a:cs typeface="Times New Roman" pitchFamily="18" charset="0"/>
              </a:rPr>
              <a:t>How and why did the e</a:t>
            </a:r>
            <a:r>
              <a:rPr lang="en-US" sz="3200" dirty="0" smtClean="0">
                <a:solidFill>
                  <a:schemeClr val="bg1"/>
                </a:solidFill>
                <a:latin typeface="Times New Roman" pitchFamily="18" charset="0"/>
                <a:cs typeface="Times New Roman" pitchFamily="18" charset="0"/>
              </a:rPr>
              <a:t>xperien</a:t>
            </a:r>
            <a:r>
              <a:rPr lang="en-US" sz="3200" dirty="0" smtClean="0">
                <a:latin typeface="Times New Roman" pitchFamily="18" charset="0"/>
                <a:cs typeface="Times New Roman" pitchFamily="18" charset="0"/>
              </a:rPr>
              <a:t>ce give your life meaning?</a:t>
            </a:r>
          </a:p>
          <a:p>
            <a:pPr algn="just" fontAlgn="base"/>
            <a:endParaRPr lang="en-US" sz="800" dirty="0" smtClean="0">
              <a:latin typeface="Times New Roman" pitchFamily="18" charset="0"/>
              <a:cs typeface="Times New Roman" pitchFamily="18" charset="0"/>
            </a:endParaRPr>
          </a:p>
          <a:p>
            <a:pPr algn="just" fontAlgn="base"/>
            <a:r>
              <a:rPr lang="en-US" sz="3200" dirty="0" smtClean="0">
                <a:latin typeface="Times New Roman" pitchFamily="18" charset="0"/>
                <a:cs typeface="Times New Roman" pitchFamily="18" charset="0"/>
              </a:rPr>
              <a:t>What other factors contri</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t>
            </a:r>
            <a:r>
              <a:rPr lang="en-US" sz="3200" dirty="0" smtClean="0">
                <a:solidFill>
                  <a:schemeClr val="bg1"/>
                </a:solidFill>
                <a:latin typeface="Times New Roman" pitchFamily="18" charset="0"/>
                <a:cs typeface="Times New Roman" pitchFamily="18" charset="0"/>
              </a:rPr>
              <a:t>uted to yo</a:t>
            </a:r>
            <a:r>
              <a:rPr lang="en-US" sz="3200" dirty="0" smtClean="0">
                <a:latin typeface="Times New Roman" pitchFamily="18" charset="0"/>
                <a:cs typeface="Times New Roman" pitchFamily="18" charset="0"/>
              </a:rPr>
              <a:t>ur feelings of fulfillment?</a:t>
            </a:r>
          </a:p>
        </p:txBody>
      </p:sp>
      <p:sp>
        <p:nvSpPr>
          <p:cNvPr id="5" name="Rectangle 4"/>
          <p:cNvSpPr/>
          <p:nvPr/>
        </p:nvSpPr>
        <p:spPr>
          <a:xfrm>
            <a:off x="0" y="247471"/>
            <a:ext cx="9144000" cy="1200329"/>
          </a:xfrm>
          <a:prstGeom prst="rect">
            <a:avLst/>
          </a:prstGeom>
        </p:spPr>
        <p:txBody>
          <a:bodyPr wrap="square">
            <a:spAutoFit/>
          </a:bodyPr>
          <a:lstStyle/>
          <a:p>
            <a:pPr algn="just" fontAlgn="base"/>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Step 3: Identify the tim</a:t>
            </a:r>
            <a:r>
              <a:rPr lang="en-US" sz="3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when you were most fulfilled and satisfie</a:t>
            </a:r>
            <a:r>
              <a:rPr lang="en-US" sz="3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bbbbbb.jpg"/>
          <p:cNvPicPr>
            <a:picLocks noChangeAspect="1" noChangeArrowheads="1"/>
          </p:cNvPicPr>
          <p:nvPr/>
        </p:nvPicPr>
        <p:blipFill>
          <a:blip r:embed="rId2"/>
          <a:srcRect/>
          <a:stretch>
            <a:fillRect/>
          </a:stretch>
        </p:blipFill>
        <p:spPr bwMode="auto">
          <a:xfrm>
            <a:off x="2514600" y="5105400"/>
            <a:ext cx="4648200" cy="1752600"/>
          </a:xfrm>
          <a:prstGeom prst="rect">
            <a:avLst/>
          </a:prstGeom>
          <a:noFill/>
        </p:spPr>
      </p:pic>
      <p:sp>
        <p:nvSpPr>
          <p:cNvPr id="3" name="Content Placeholder 2"/>
          <p:cNvSpPr>
            <a:spLocks noGrp="1"/>
          </p:cNvSpPr>
          <p:nvPr>
            <p:ph idx="1"/>
          </p:nvPr>
        </p:nvSpPr>
        <p:spPr>
          <a:xfrm>
            <a:off x="0" y="0"/>
            <a:ext cx="9144000" cy="6858000"/>
          </a:xfrm>
        </p:spPr>
        <p:txBody>
          <a:bodyPr/>
          <a:lstStyle/>
          <a:p>
            <a:pPr algn="just" fontAlgn="base">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Step 4: Determine your top values, based on your experiences of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happiness</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pride</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fulfillment</a:t>
            </a:r>
          </a:p>
          <a:p>
            <a:pPr algn="just" fontAlgn="base"/>
            <a:r>
              <a:rPr lang="en-US" dirty="0" smtClean="0">
                <a:latin typeface="Times New Roman" pitchFamily="18" charset="0"/>
                <a:cs typeface="Times New Roman" pitchFamily="18" charset="0"/>
              </a:rPr>
              <a:t>Why is each experience truly important and memorable? Use the following list of common personal values to help you get started – and aim for about 10 top values. </a:t>
            </a:r>
          </a:p>
          <a:p>
            <a:pPr algn="just" fontAlgn="base"/>
            <a:r>
              <a:rPr lang="en-US" dirty="0" smtClean="0">
                <a:latin typeface="Times New Roman" pitchFamily="18" charset="0"/>
                <a:cs typeface="Times New Roman" pitchFamily="18" charset="0"/>
              </a:rPr>
              <a:t>(As you work through, you may find that some of these naturally combine. For instance, if you value philanthropy, community, and generosity, you might say that service to others is one of your top values.)</a:t>
            </a: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fontAlgn="base">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Step 5: Prioritize your top values</a:t>
            </a:r>
          </a:p>
          <a:p>
            <a:pPr algn="just" fontAlgn="base"/>
            <a:r>
              <a:rPr lang="en-US" dirty="0" smtClean="0">
                <a:latin typeface="Times New Roman" pitchFamily="18" charset="0"/>
                <a:cs typeface="Times New Roman" pitchFamily="18" charset="0"/>
              </a:rPr>
              <a:t>Write down your top values, not in any particular order.</a:t>
            </a:r>
          </a:p>
          <a:p>
            <a:pPr algn="just" fontAlgn="base"/>
            <a:r>
              <a:rPr lang="en-US" dirty="0" smtClean="0">
                <a:latin typeface="Times New Roman" pitchFamily="18" charset="0"/>
                <a:cs typeface="Times New Roman" pitchFamily="18" charset="0"/>
              </a:rPr>
              <a:t>Look at the first two values and ask yourself, "If I could satisfy only one of these, which would I choose?" It might help to visualize a situation in which you would have to make that choice</a:t>
            </a:r>
          </a:p>
          <a:p>
            <a:pPr algn="just" fontAlgn="base"/>
            <a:r>
              <a:rPr lang="en-US" dirty="0" smtClean="0">
                <a:latin typeface="Times New Roman" pitchFamily="18" charset="0"/>
                <a:cs typeface="Times New Roman" pitchFamily="18" charset="0"/>
              </a:rPr>
              <a:t>Keep working through the list, by comparing each value with each other value, until your list is in the correct order.</a:t>
            </a:r>
          </a:p>
          <a:p>
            <a:endParaRPr lang="en-US" dirty="0"/>
          </a:p>
        </p:txBody>
      </p:sp>
      <p:pic>
        <p:nvPicPr>
          <p:cNvPr id="11266" name="Picture 2" descr="C:\Users\USER\Desktop\prioritize-check-dart-illustration-design-over-white-background-50150508.jpg"/>
          <p:cNvPicPr>
            <a:picLocks noChangeAspect="1" noChangeArrowheads="1"/>
          </p:cNvPicPr>
          <p:nvPr/>
        </p:nvPicPr>
        <p:blipFill>
          <a:blip r:embed="rId2"/>
          <a:srcRect/>
          <a:stretch>
            <a:fillRect/>
          </a:stretch>
        </p:blipFill>
        <p:spPr bwMode="auto">
          <a:xfrm rot="5400000">
            <a:off x="6553200" y="4267200"/>
            <a:ext cx="2209800" cy="297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4287470_f520.jpg"/>
          <p:cNvPicPr>
            <a:picLocks noChangeAspect="1" noChangeArrowheads="1"/>
          </p:cNvPicPr>
          <p:nvPr/>
        </p:nvPicPr>
        <p:blipFill>
          <a:blip r:embed="rId2"/>
          <a:srcRect/>
          <a:stretch>
            <a:fillRect/>
          </a:stretch>
        </p:blipFill>
        <p:spPr bwMode="auto">
          <a:xfrm>
            <a:off x="0" y="3886200"/>
            <a:ext cx="9144000" cy="29718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Definition of Value:</a:t>
            </a:r>
          </a:p>
          <a:p>
            <a:pPr>
              <a:buNone/>
            </a:pPr>
            <a:endParaRPr lang="en-US" sz="800" b="1"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Values are </a:t>
            </a:r>
            <a:r>
              <a:rPr lang="en-US" sz="36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rinciples</a:t>
            </a:r>
            <a:r>
              <a:rPr lang="en-US" dirty="0" smtClean="0">
                <a:latin typeface="Times New Roman" pitchFamily="18" charset="0"/>
                <a:cs typeface="Times New Roman" pitchFamily="18" charset="0"/>
              </a:rPr>
              <a:t> that allow us to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guide</a:t>
            </a:r>
            <a:r>
              <a:rPr lang="en-US" dirty="0" smtClean="0">
                <a:latin typeface="Times New Roman" pitchFamily="18" charset="0"/>
                <a:cs typeface="Times New Roman" pitchFamily="18" charset="0"/>
              </a:rPr>
              <a:t> our </a:t>
            </a:r>
            <a:r>
              <a:rPr lang="en-US" sz="36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b</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ehavior</a:t>
            </a:r>
            <a:r>
              <a:rPr lang="en-US" dirty="0" smtClean="0">
                <a:latin typeface="Times New Roman" pitchFamily="18" charset="0"/>
                <a:cs typeface="Times New Roman" pitchFamily="18" charset="0"/>
              </a:rPr>
              <a:t> to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fulfill</a:t>
            </a:r>
            <a:r>
              <a:rPr lang="en-US" dirty="0" smtClean="0">
                <a:solidFill>
                  <a:srgbClr val="0070C0"/>
                </a:solidFill>
                <a:latin typeface="Times New Roman" pitchFamily="18" charset="0"/>
                <a:cs typeface="Times New Roman" pitchFamily="18" charset="0"/>
              </a:rPr>
              <a:t> </a:t>
            </a:r>
            <a:r>
              <a:rPr lang="en-US" dirty="0" smtClean="0">
                <a:latin typeface="Times New Roman" pitchFamily="18" charset="0"/>
                <a:cs typeface="Times New Roman" pitchFamily="18" charset="0"/>
              </a:rPr>
              <a:t>ourselves as individuals.</a:t>
            </a:r>
          </a:p>
          <a:p>
            <a:pPr algn="just">
              <a:buNone/>
            </a:pPr>
            <a:endParaRPr lang="en-US" sz="800" dirty="0" smtClean="0">
              <a:latin typeface="Times New Roman" pitchFamily="18" charset="0"/>
              <a:cs typeface="Times New Roman" pitchFamily="18" charset="0"/>
            </a:endParaRPr>
          </a:p>
          <a:p>
            <a:pPr algn="just">
              <a:buNone/>
            </a:pPr>
            <a:r>
              <a:rPr lang="en-US" b="1" dirty="0" smtClean="0">
                <a:solidFill>
                  <a:srgbClr val="FF0000"/>
                </a:solidFill>
                <a:latin typeface="Times New Roman" pitchFamily="18" charset="0"/>
                <a:cs typeface="Times New Roman" pitchFamily="18" charset="0"/>
              </a:rPr>
              <a:t>	</a:t>
            </a:r>
            <a:r>
              <a:rPr lang="en-US"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V</a:t>
            </a:r>
            <a:r>
              <a:rPr lang="en-US" dirty="0" smtClean="0">
                <a:latin typeface="Times New Roman" pitchFamily="18" charset="0"/>
                <a:cs typeface="Times New Roman" pitchFamily="18" charset="0"/>
              </a:rPr>
              <a:t>alues have major </a:t>
            </a:r>
            <a:r>
              <a:rPr lang="en-US" sz="3600" b="1"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i</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nfluence</a:t>
            </a:r>
            <a:r>
              <a:rPr lang="en-US" dirty="0" smtClean="0">
                <a:latin typeface="Times New Roman" pitchFamily="18" charset="0"/>
                <a:cs typeface="Times New Roman" pitchFamily="18" charset="0"/>
              </a:rPr>
              <a:t> on person's </a:t>
            </a:r>
            <a:r>
              <a:rPr lang="en-US" sz="3600" b="1"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b</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ehavior</a:t>
            </a:r>
            <a:r>
              <a:rPr lang="en-US" dirty="0" smtClean="0">
                <a:latin typeface="Times New Roman" pitchFamily="18" charset="0"/>
                <a:cs typeface="Times New Roman" pitchFamily="18" charset="0"/>
              </a:rPr>
              <a:t> and </a:t>
            </a:r>
            <a:r>
              <a:rPr lang="en-US" b="1"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a</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ttitude</a:t>
            </a:r>
            <a:r>
              <a:rPr lang="en-US" dirty="0" smtClean="0">
                <a:latin typeface="Times New Roman" pitchFamily="18" charset="0"/>
                <a:cs typeface="Times New Roman" pitchFamily="18" charset="0"/>
              </a:rPr>
              <a:t> and serve as broad </a:t>
            </a:r>
            <a:r>
              <a:rPr lang="en-US" sz="3600"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uidelines in all situations.  </a:t>
            </a:r>
            <a:endParaRPr lang="en-US" dirty="0" smtClean="0"/>
          </a:p>
          <a:p>
            <a:pPr algn="just">
              <a:buNone/>
            </a:pPr>
            <a:endParaRPr lang="en-US" dirty="0" smtClean="0">
              <a:latin typeface="Times New Roman" pitchFamily="18" charset="0"/>
              <a:cs typeface="Times New Roman" pitchFamily="18" charset="0"/>
            </a:endParaRPr>
          </a:p>
          <a:p>
            <a:pPr algn="just">
              <a:buNone/>
            </a:pPr>
            <a:endParaRPr lang="en-US" sz="800" dirty="0" smtClean="0">
              <a:latin typeface="Times New Roman" pitchFamily="18" charset="0"/>
              <a:cs typeface="Times New Roman" pitchFamily="18" charset="0"/>
            </a:endParaRPr>
          </a:p>
          <a:p>
            <a:pPr algn="just">
              <a:spcBef>
                <a:spcPts val="0"/>
              </a:spcBef>
              <a:buNone/>
            </a:pPr>
            <a:r>
              <a:rPr lang="en-US" b="1" dirty="0" smtClean="0">
                <a:solidFill>
                  <a:srgbClr val="FF000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spcBef>
                <a:spcPts val="0"/>
              </a:spcBef>
              <a:buNone/>
            </a:pP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gn="just" fontAlgn="base">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Step 6: Reaffirm your values</a:t>
            </a:r>
          </a:p>
          <a:p>
            <a:pPr algn="just" fontAlgn="base"/>
            <a:r>
              <a:rPr lang="en-US" dirty="0" smtClean="0">
                <a:latin typeface="Times New Roman" pitchFamily="18" charset="0"/>
                <a:cs typeface="Times New Roman" pitchFamily="18" charset="0"/>
              </a:rPr>
              <a:t>Check your top-priority values, and make sure they fit with your life and your vision for yourself.</a:t>
            </a:r>
          </a:p>
          <a:p>
            <a:pPr algn="just" fontAlgn="base"/>
            <a:r>
              <a:rPr lang="en-US" dirty="0" smtClean="0">
                <a:latin typeface="Times New Roman" pitchFamily="18" charset="0"/>
                <a:cs typeface="Times New Roman" pitchFamily="18" charset="0"/>
              </a:rPr>
              <a:t>Do these values make you feel good about yourself?</a:t>
            </a:r>
          </a:p>
          <a:p>
            <a:pPr algn="just" fontAlgn="base"/>
            <a:r>
              <a:rPr lang="en-US" dirty="0" smtClean="0">
                <a:latin typeface="Times New Roman" pitchFamily="18" charset="0"/>
                <a:cs typeface="Times New Roman" pitchFamily="18" charset="0"/>
              </a:rPr>
              <a:t>Are you proud of your top three values?</a:t>
            </a:r>
          </a:p>
          <a:p>
            <a:pPr algn="just" fontAlgn="base"/>
            <a:r>
              <a:rPr lang="en-US" dirty="0" smtClean="0">
                <a:latin typeface="Times New Roman" pitchFamily="18" charset="0"/>
                <a:cs typeface="Times New Roman" pitchFamily="18" charset="0"/>
              </a:rPr>
              <a:t>Would you be comfortable and proud to tell your values to people you respect and admire?</a:t>
            </a:r>
          </a:p>
          <a:p>
            <a:pPr algn="just" fontAlgn="base"/>
            <a:r>
              <a:rPr lang="en-US" dirty="0" smtClean="0">
                <a:latin typeface="Times New Roman" pitchFamily="18" charset="0"/>
                <a:cs typeface="Times New Roman" pitchFamily="18" charset="0"/>
              </a:rPr>
              <a:t>Do these values represent things you would support, even if your choice isn't popular, and it puts you in the minority?</a:t>
            </a:r>
          </a:p>
          <a:p>
            <a:pPr algn="just" fontAlgn="base"/>
            <a:r>
              <a:rPr lang="en-US" dirty="0" smtClean="0">
                <a:latin typeface="Times New Roman" pitchFamily="18" charset="0"/>
                <a:cs typeface="Times New Roman" pitchFamily="18" charset="0"/>
              </a:rPr>
              <a:t>When you consider your values in decision making, you can be sure to keep your sense of integrity and what you know is right, and approach decisions with confidence and clarity. You'll also know that what you're doing is best for your current and future happiness and satisfaction.</a:t>
            </a:r>
          </a:p>
          <a:p>
            <a:pPr algn="just" fontAlgn="base"/>
            <a:r>
              <a:rPr lang="en-US" dirty="0" smtClean="0">
                <a:latin typeface="Times New Roman" pitchFamily="18" charset="0"/>
                <a:cs typeface="Times New Roman" pitchFamily="18" charset="0"/>
              </a:rPr>
              <a:t>Making value-based choices may not always be easy. However, making a choice that you know is right is a lot less difficult in the long run.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endParaRPr lang="en-US" sz="900" b="1" dirty="0" smtClean="0">
              <a:latin typeface="Times New Roman" pitchFamily="18" charset="0"/>
              <a:cs typeface="Times New Roman" pitchFamily="18" charset="0"/>
            </a:endParaRPr>
          </a:p>
          <a:p>
            <a:pPr>
              <a:buNone/>
            </a:pPr>
            <a:r>
              <a:rPr lang="en-US" sz="4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Important Values For Every One</a:t>
            </a:r>
          </a:p>
          <a:p>
            <a:pPr>
              <a:lnSpc>
                <a:spcPct val="170000"/>
              </a:lnSpc>
              <a:spcBef>
                <a:spcPts val="0"/>
              </a:spcBef>
              <a:buNone/>
            </a:pPr>
            <a:r>
              <a:rPr lang="en-US" sz="3500" dirty="0" smtClean="0">
                <a:latin typeface="Times New Roman" pitchFamily="18" charset="0"/>
                <a:cs typeface="Times New Roman" pitchFamily="18" charset="0"/>
              </a:rPr>
              <a:t>	A few basic values in order to survive.</a:t>
            </a:r>
            <a:br>
              <a:rPr lang="en-US" sz="3500" dirty="0" smtClean="0">
                <a:latin typeface="Times New Roman" pitchFamily="18" charset="0"/>
                <a:cs typeface="Times New Roman" pitchFamily="18" charset="0"/>
              </a:rPr>
            </a:br>
            <a:r>
              <a:rPr lang="en-US" sz="35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Honesty</a:t>
            </a:r>
            <a: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t/>
            </a:r>
            <a:b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br>
            <a:r>
              <a:rPr lang="en-US" sz="35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Respect</a:t>
            </a:r>
            <a: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t/>
            </a:r>
            <a:b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br>
            <a:r>
              <a:rPr lang="en-US" sz="35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Manners and Discipline</a:t>
            </a:r>
            <a: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t/>
            </a:r>
            <a:b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br>
            <a:r>
              <a:rPr lang="en-US" sz="3500" b="1"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Sharing</a:t>
            </a:r>
            <a: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t/>
            </a:r>
            <a:b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br>
            <a:r>
              <a:rPr lang="en-US" sz="3500" b="1"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Take Responsibility for Your Actions</a:t>
            </a:r>
            <a: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t/>
            </a:r>
            <a:br>
              <a:rPr lang="en-US" sz="3500" b="1" dirty="0" smtClean="0">
                <a:effectLst>
                  <a:outerShdw blurRad="38100" dist="38100" dir="2700000" algn="tl">
                    <a:srgbClr val="000000">
                      <a:alpha val="43137"/>
                    </a:srgbClr>
                  </a:outerShdw>
                </a:effectLst>
                <a:latin typeface="Comic Sans MS" pitchFamily="66" charset="0"/>
                <a:cs typeface="Times New Roman" pitchFamily="18" charset="0"/>
              </a:rPr>
            </a:br>
            <a:r>
              <a:rPr lang="en-US" sz="3500" b="1"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Love</a:t>
            </a:r>
            <a:r>
              <a:rPr lang="en-US" sz="3500" dirty="0" smtClean="0">
                <a:effectLst>
                  <a:outerShdw blurRad="38100" dist="38100" dir="2700000" algn="tl">
                    <a:srgbClr val="000000">
                      <a:alpha val="43137"/>
                    </a:srgbClr>
                  </a:outerShdw>
                </a:effectLst>
                <a:latin typeface="Comic Sans MS" pitchFamily="66" charset="0"/>
              </a:rPr>
              <a:t/>
            </a:r>
            <a:br>
              <a:rPr lang="en-US" sz="3500" dirty="0" smtClean="0">
                <a:effectLst>
                  <a:outerShdw blurRad="38100" dist="38100" dir="2700000" algn="tl">
                    <a:srgbClr val="000000">
                      <a:alpha val="43137"/>
                    </a:srgbClr>
                  </a:outerShdw>
                </a:effectLst>
                <a:latin typeface="Comic Sans MS" pitchFamily="66" charset="0"/>
              </a:rPr>
            </a:br>
            <a:endParaRPr lang="en-US" sz="3500"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CulturePlan.gif"/>
          <p:cNvPicPr>
            <a:picLocks noChangeAspect="1" noChangeArrowheads="1"/>
          </p:cNvPicPr>
          <p:nvPr/>
        </p:nvPicPr>
        <p:blipFill>
          <a:blip r:embed="rId2"/>
          <a:srcRect/>
          <a:stretch>
            <a:fillRect/>
          </a:stretch>
        </p:blipFill>
        <p:spPr bwMode="auto">
          <a:xfrm>
            <a:off x="0" y="0"/>
            <a:ext cx="9144000" cy="3200400"/>
          </a:xfrm>
          <a:prstGeom prst="rect">
            <a:avLst/>
          </a:prstGeom>
          <a:noFill/>
        </p:spPr>
      </p:pic>
      <p:sp>
        <p:nvSpPr>
          <p:cNvPr id="5" name="Rectangle 4"/>
          <p:cNvSpPr/>
          <p:nvPr/>
        </p:nvSpPr>
        <p:spPr>
          <a:xfrm>
            <a:off x="2362200" y="3200400"/>
            <a:ext cx="4953000" cy="1828800"/>
          </a:xfrm>
          <a:prstGeom prst="rect">
            <a:avLst/>
          </a:prstGeom>
          <a:noFill/>
        </p:spPr>
        <p:txBody>
          <a:bodyPr wrap="none" lIns="91440" tIns="45720" rIns="91440" bIns="45720">
            <a:prstTxWarp prst="textCan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Culture</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0" y="5334000"/>
            <a:ext cx="9144000" cy="400110"/>
          </a:xfrm>
          <a:prstGeom prst="rect">
            <a:avLst/>
          </a:prstGeom>
          <a:noFill/>
        </p:spPr>
        <p:txBody>
          <a:bodyPr wrap="square" rtlCol="0">
            <a:spAutoFit/>
          </a:bodyPr>
          <a:lstStyle/>
          <a:p>
            <a:pPr algn="ctr"/>
            <a:r>
              <a:rPr lang="en-US" sz="2000" b="1" dirty="0" smtClean="0">
                <a:solidFill>
                  <a:srgbClr val="FF0000"/>
                </a:solidFill>
                <a:latin typeface="Aatrix OCR A Extended" pitchFamily="1" charset="0"/>
              </a:rPr>
              <a:t>   Culture is Something that unites people</a:t>
            </a:r>
            <a:endParaRPr lang="en-US" sz="2000" b="1" dirty="0">
              <a:solidFill>
                <a:srgbClr val="FF0000"/>
              </a:solidFill>
              <a:latin typeface="Aatrix OCR A Extended" pitchFamily="1"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pplied &amp; Descriptive Ethics\banner_culture.gif"/>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600" b="1" dirty="0" smtClean="0">
                <a:solidFill>
                  <a:srgbClr val="FF0000"/>
                </a:solidFill>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Culture:</a:t>
            </a:r>
          </a:p>
          <a:p>
            <a:pPr algn="just">
              <a:buNone/>
            </a:pPr>
            <a:r>
              <a:rPr lang="en-US" dirty="0" smtClean="0">
                <a:latin typeface="Times New Roman" pitchFamily="18" charset="0"/>
                <a:cs typeface="Times New Roman" pitchFamily="18" charset="0"/>
              </a:rPr>
              <a:t>	Culture ... is that complex whole which includes</a:t>
            </a:r>
          </a:p>
          <a:p>
            <a:pPr>
              <a:buNone/>
            </a:pPr>
            <a:r>
              <a:rPr lang="en-US" dirty="0" smtClean="0">
                <a:latin typeface="Times New Roman" pitchFamily="18" charset="0"/>
                <a:cs typeface="Times New Roman" pitchFamily="18" charset="0"/>
              </a:rPr>
              <a:t>	</a:t>
            </a:r>
            <a:r>
              <a:rPr lang="en-US" sz="36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k</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nowledge</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p>
          <a:p>
            <a:pPr>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sz="36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b</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elief</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p>
          <a:p>
            <a:pPr>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sz="36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a</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rt</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p>
          <a:p>
            <a:pPr>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sz="36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m</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orals</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t>
            </a:r>
          </a:p>
          <a:p>
            <a:pPr>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sz="36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l</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aw</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p>
          <a:p>
            <a:pPr>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sz="3600"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c</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ustom</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p>
          <a:p>
            <a:pPr algn="just">
              <a:buNone/>
            </a:pPr>
            <a:r>
              <a:rPr lang="en-US" dirty="0" smtClean="0">
                <a:latin typeface="Times New Roman" pitchFamily="18" charset="0"/>
                <a:cs typeface="Times New Roman" pitchFamily="18" charset="0"/>
              </a:rPr>
              <a:t>	and any other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capabilities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habits</a:t>
            </a:r>
            <a:r>
              <a:rPr lang="en-US" dirty="0" smtClean="0">
                <a:latin typeface="Times New Roman" pitchFamily="18" charset="0"/>
                <a:cs typeface="Times New Roman" pitchFamily="18" charset="0"/>
              </a:rPr>
              <a:t> acquired by man as a </a:t>
            </a:r>
            <a:r>
              <a:rPr lang="en-US"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member of society</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solidFill>
                  <a:srgbClr val="FF0000"/>
                </a:solidFill>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Culture:</a:t>
            </a:r>
          </a:p>
          <a:p>
            <a:pPr>
              <a:buNone/>
            </a:pPr>
            <a:endParaRPr lang="en-US" sz="8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the set of </a:t>
            </a:r>
          </a:p>
          <a:p>
            <a:pPr>
              <a:lnSpc>
                <a:spcPct val="150000"/>
              </a:lnSpc>
              <a:buNone/>
            </a:pPr>
            <a:r>
              <a:rPr lang="en-US" dirty="0" smtClean="0">
                <a:latin typeface="Times New Roman" pitchFamily="18" charset="0"/>
                <a:cs typeface="Times New Roman" pitchFamily="18" charset="0"/>
              </a:rPr>
              <a:t>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attitudes</a:t>
            </a:r>
            <a:r>
              <a:rPr lang="en-US" dirty="0" smtClean="0">
                <a:latin typeface="Times New Roman" pitchFamily="18" charset="0"/>
                <a:cs typeface="Times New Roman" pitchFamily="18" charset="0"/>
              </a:rPr>
              <a:t>, </a:t>
            </a:r>
          </a:p>
          <a:p>
            <a:pPr>
              <a:lnSpc>
                <a:spcPct val="150000"/>
              </a:lnSpc>
              <a:buNone/>
            </a:pPr>
            <a:r>
              <a:rPr lang="en-US" dirty="0" smtClean="0">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values</a:t>
            </a:r>
            <a:r>
              <a:rPr lang="en-US" dirty="0" smtClean="0">
                <a:latin typeface="Times New Roman" pitchFamily="18" charset="0"/>
                <a:cs typeface="Times New Roman" pitchFamily="18" charset="0"/>
              </a:rPr>
              <a:t>, </a:t>
            </a:r>
          </a:p>
          <a:p>
            <a:pPr>
              <a:lnSpc>
                <a:spcPct val="150000"/>
              </a:lnSpc>
              <a:buNone/>
            </a:pP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beliefs</a:t>
            </a:r>
            <a:r>
              <a:rPr lang="en-US" dirty="0" smtClean="0">
                <a:latin typeface="Times New Roman" pitchFamily="18" charset="0"/>
                <a:cs typeface="Times New Roman" pitchFamily="18" charset="0"/>
              </a:rPr>
              <a:t>, and </a:t>
            </a:r>
          </a:p>
          <a:p>
            <a:pPr algn="just">
              <a:lnSpc>
                <a:spcPct val="150000"/>
              </a:lnSpc>
              <a:buNone/>
            </a:pPr>
            <a:r>
              <a:rPr lang="en-US" dirty="0" smtClean="0">
                <a:latin typeface="Times New Roman" pitchFamily="18" charset="0"/>
                <a:cs typeface="Times New Roman" pitchFamily="18" charset="0"/>
              </a:rPr>
              <a:t>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behaviors</a:t>
            </a:r>
            <a:r>
              <a:rPr lang="en-US" dirty="0" smtClean="0">
                <a:latin typeface="Times New Roman" pitchFamily="18" charset="0"/>
                <a:cs typeface="Times New Roman" pitchFamily="18" charset="0"/>
              </a:rPr>
              <a:t> </a:t>
            </a:r>
          </a:p>
          <a:p>
            <a:pPr algn="just">
              <a:lnSpc>
                <a:spcPct val="150000"/>
              </a:lnSpc>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shared</a:t>
            </a:r>
            <a:r>
              <a:rPr lang="en-US" dirty="0" smtClean="0">
                <a:latin typeface="Times New Roman" pitchFamily="18" charset="0"/>
                <a:cs typeface="Times New Roman" pitchFamily="18" charset="0"/>
              </a:rPr>
              <a:t> by a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group of people</a:t>
            </a:r>
            <a:r>
              <a:rPr lang="en-US" dirty="0" smtClean="0">
                <a:latin typeface="Times New Roman" pitchFamily="18" charset="0"/>
                <a:cs typeface="Times New Roman" pitchFamily="18" charset="0"/>
              </a:rPr>
              <a:t>, but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different</a:t>
            </a:r>
            <a:r>
              <a:rPr lang="en-US" dirty="0" smtClean="0">
                <a:latin typeface="Times New Roman" pitchFamily="18" charset="0"/>
                <a:cs typeface="Times New Roman" pitchFamily="18" charset="0"/>
              </a:rPr>
              <a:t> for each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individual</a:t>
            </a:r>
            <a:r>
              <a:rPr lang="en-US" dirty="0" smtClean="0">
                <a:latin typeface="Times New Roman" pitchFamily="18" charset="0"/>
                <a:cs typeface="Times New Roman"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communicated from one generation to the next.</a:t>
            </a:r>
            <a:r>
              <a:rPr lang="en-US" dirty="0" smtClean="0">
                <a:solidFill>
                  <a:schemeClr val="accent5">
                    <a:lumMod val="75000"/>
                  </a:schemeClr>
                </a:solidFill>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culture-and-exporting.jpg"/>
          <p:cNvPicPr>
            <a:picLocks noChangeAspect="1" noChangeArrowheads="1"/>
          </p:cNvPicPr>
          <p:nvPr/>
        </p:nvPicPr>
        <p:blipFill>
          <a:blip r:embed="rId2" cstate="print"/>
          <a:srcRect/>
          <a:stretch>
            <a:fillRect/>
          </a:stretch>
        </p:blipFill>
        <p:spPr bwMode="auto">
          <a:xfrm>
            <a:off x="0" y="-1"/>
            <a:ext cx="9144000" cy="5715001"/>
          </a:xfrm>
          <a:prstGeom prst="rect">
            <a:avLst/>
          </a:prstGeom>
          <a:noFill/>
        </p:spPr>
      </p:pic>
      <p:sp>
        <p:nvSpPr>
          <p:cNvPr id="6" name="TextBox 5"/>
          <p:cNvSpPr txBox="1"/>
          <p:nvPr/>
        </p:nvSpPr>
        <p:spPr>
          <a:xfrm>
            <a:off x="0" y="5410201"/>
            <a:ext cx="9144000" cy="120032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Comic Sans MS" pitchFamily="66" charset="0"/>
              </a:rPr>
              <a:t>Culture is the way you </a:t>
            </a:r>
            <a:r>
              <a:rPr lang="en-US" sz="3600" b="1" dirty="0" smtClean="0">
                <a:solidFill>
                  <a:srgbClr val="FF0000"/>
                </a:solidFill>
                <a:effectLst>
                  <a:outerShdw blurRad="38100" dist="38100" dir="2700000" algn="tl">
                    <a:srgbClr val="000000">
                      <a:alpha val="43137"/>
                    </a:srgbClr>
                  </a:outerShdw>
                </a:effectLst>
                <a:latin typeface="Comic Sans MS" pitchFamily="66" charset="0"/>
              </a:rPr>
              <a:t>think</a:t>
            </a:r>
            <a:r>
              <a:rPr lang="en-US" sz="3600" b="1" dirty="0" smtClean="0">
                <a:effectLst>
                  <a:outerShdw blurRad="38100" dist="38100" dir="2700000" algn="tl">
                    <a:srgbClr val="000000">
                      <a:alpha val="43137"/>
                    </a:srgbClr>
                  </a:outerShdw>
                </a:effectLst>
                <a:latin typeface="Comic Sans MS" pitchFamily="66" charset="0"/>
              </a:rPr>
              <a:t>, </a:t>
            </a:r>
            <a:r>
              <a:rPr lang="en-US" sz="3600" b="1" dirty="0" smtClean="0">
                <a:solidFill>
                  <a:srgbClr val="FFC000"/>
                </a:solidFill>
                <a:effectLst>
                  <a:outerShdw blurRad="38100" dist="38100" dir="2700000" algn="tl">
                    <a:srgbClr val="000000">
                      <a:alpha val="43137"/>
                    </a:srgbClr>
                  </a:outerShdw>
                </a:effectLst>
                <a:latin typeface="Comic Sans MS" pitchFamily="66" charset="0"/>
              </a:rPr>
              <a:t>act</a:t>
            </a:r>
            <a:r>
              <a:rPr lang="en-US" sz="3600" b="1" dirty="0" smtClean="0">
                <a:effectLst>
                  <a:outerShdw blurRad="38100" dist="38100" dir="2700000" algn="tl">
                    <a:srgbClr val="000000">
                      <a:alpha val="43137"/>
                    </a:srgbClr>
                  </a:outerShdw>
                </a:effectLst>
                <a:latin typeface="Comic Sans MS" pitchFamily="66" charset="0"/>
              </a:rPr>
              <a:t>, and </a:t>
            </a:r>
            <a:r>
              <a:rPr lang="en-US" sz="3600" b="1" dirty="0" smtClean="0">
                <a:solidFill>
                  <a:srgbClr val="00B050"/>
                </a:solidFill>
                <a:effectLst>
                  <a:outerShdw blurRad="38100" dist="38100" dir="2700000" algn="tl">
                    <a:srgbClr val="000000">
                      <a:alpha val="43137"/>
                    </a:srgbClr>
                  </a:outerShdw>
                </a:effectLst>
                <a:latin typeface="Comic Sans MS" pitchFamily="66" charset="0"/>
              </a:rPr>
              <a:t>interact</a:t>
            </a:r>
            <a:r>
              <a:rPr lang="en-US" sz="3600" b="1" dirty="0" smtClean="0">
                <a:effectLst>
                  <a:outerShdw blurRad="38100" dist="38100" dir="2700000" algn="tl">
                    <a:srgbClr val="000000">
                      <a:alpha val="43137"/>
                    </a:srgbClr>
                  </a:outerShdw>
                </a:effectLst>
                <a:latin typeface="Comic Sans MS" pitchFamily="66" charset="0"/>
              </a:rPr>
              <a:t>.</a:t>
            </a:r>
            <a:endParaRPr lang="en-US" sz="3600" b="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latin typeface="Times New Roman" pitchFamily="18" charset="0"/>
                <a:cs typeface="Times New Roman" pitchFamily="18" charset="0"/>
              </a:rPr>
              <a:t>	</a:t>
            </a:r>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Some Key Characteristics of Culture</a:t>
            </a:r>
          </a:p>
          <a:p>
            <a:pPr>
              <a:buNone/>
            </a:pPr>
            <a:endParaRPr lang="en-US" sz="1400"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1. </a:t>
            </a:r>
            <a:r>
              <a:rPr lang="en-US"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Culture is shown at different layers of depth</a:t>
            </a:r>
          </a:p>
          <a:p>
            <a:pPr algn="just">
              <a:buNone/>
            </a:pPr>
            <a:r>
              <a:rPr lang="en-US" dirty="0" smtClean="0">
                <a:latin typeface="Times New Roman" pitchFamily="18" charset="0"/>
                <a:cs typeface="Times New Roman" pitchFamily="18" charset="0"/>
              </a:rPr>
              <a:t>		In analyzing the culture of a particular group or 	organization it is desirable to distinguish three 	fundamental levels at which culture displays 	itself:</a:t>
            </a:r>
          </a:p>
          <a:p>
            <a:pPr>
              <a:buNone/>
            </a:pPr>
            <a:endParaRPr lang="en-US" sz="10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observable work of art</a:t>
            </a:r>
            <a:r>
              <a:rPr lang="en-US" dirty="0" smtClean="0">
                <a:latin typeface="Times New Roman" pitchFamily="18" charset="0"/>
                <a:cs typeface="Times New Roman" pitchFamily="18" charset="0"/>
              </a:rPr>
              <a:t>, </a:t>
            </a:r>
          </a:p>
          <a:p>
            <a:pPr>
              <a:buNone/>
            </a:pPr>
            <a:endParaRPr lang="en-US" sz="9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(b)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values</a:t>
            </a:r>
            <a:r>
              <a:rPr lang="en-US" dirty="0" smtClean="0">
                <a:latin typeface="Times New Roman" pitchFamily="18" charset="0"/>
                <a:cs typeface="Times New Roman" pitchFamily="18" charset="0"/>
              </a:rPr>
              <a:t>, and</a:t>
            </a:r>
          </a:p>
          <a:p>
            <a:pPr>
              <a:buNone/>
            </a:pPr>
            <a:endParaRPr lang="en-US" sz="9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(c)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basic underlying assumptions</a:t>
            </a:r>
            <a:r>
              <a:rPr lang="en-US" dirty="0" smtClean="0">
                <a:latin typeface="Times New Roman" pitchFamily="18" charset="0"/>
                <a:cs typeface="Times New Roman" pitchFamily="18" charset="0"/>
              </a:rPr>
              <a:t>.</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dirty="0" smtClean="0">
                <a:latin typeface="Times New Roman" pitchFamily="18" charset="0"/>
                <a:cs typeface="Times New Roman" pitchFamily="18" charset="0"/>
              </a:rPr>
              <a:t>	When one enters an organization one observes and feels its artifacts. </a:t>
            </a:r>
          </a:p>
          <a:p>
            <a:pPr>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This category includes: </a:t>
            </a:r>
          </a:p>
          <a:p>
            <a:pPr>
              <a:spcBef>
                <a:spcPts val="600"/>
              </a:spcBef>
              <a:buNone/>
            </a:pPr>
            <a:r>
              <a:rPr lang="en-US" dirty="0" smtClean="0">
                <a:latin typeface="Times New Roman" pitchFamily="18" charset="0"/>
                <a:cs typeface="Times New Roman" pitchFamily="18" charset="0"/>
              </a:rPr>
              <a:t>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everything from the physical layout</a:t>
            </a:r>
            <a:r>
              <a:rPr lang="en-US" dirty="0" smtClean="0">
                <a:latin typeface="Times New Roman" pitchFamily="18" charset="0"/>
                <a:cs typeface="Times New Roman" pitchFamily="18" charset="0"/>
              </a:rPr>
              <a:t>,</a:t>
            </a:r>
          </a:p>
          <a:p>
            <a:pPr>
              <a:spcBef>
                <a:spcPts val="600"/>
              </a:spcBef>
              <a:buNone/>
            </a:pP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the dress code</a:t>
            </a:r>
            <a:r>
              <a:rPr lang="en-US" dirty="0" smtClean="0">
                <a:latin typeface="Times New Roman" pitchFamily="18" charset="0"/>
                <a:cs typeface="Times New Roman" pitchFamily="18" charset="0"/>
              </a:rPr>
              <a:t>,</a:t>
            </a:r>
          </a:p>
          <a:p>
            <a:pPr>
              <a:spcBef>
                <a:spcPts val="600"/>
              </a:spcBef>
              <a:buNone/>
            </a:pPr>
            <a:r>
              <a:rPr lang="en-US" dirty="0" smtClean="0">
                <a:latin typeface="Times New Roman" pitchFamily="18" charset="0"/>
                <a:cs typeface="Times New Roman" pitchFamily="18" charset="0"/>
              </a:rPr>
              <a:t> 	</a:t>
            </a:r>
            <a:r>
              <a:rPr lang="en-US"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the manner in which people address each other</a:t>
            </a:r>
            <a:r>
              <a:rPr lang="en-US" dirty="0" smtClean="0">
                <a:latin typeface="Times New Roman" pitchFamily="18" charset="0"/>
                <a:cs typeface="Times New Roman" pitchFamily="18" charset="0"/>
              </a:rPr>
              <a:t>,</a:t>
            </a:r>
          </a:p>
          <a:p>
            <a:pPr>
              <a:spcBef>
                <a:spcPts val="600"/>
              </a:spcBef>
              <a:buNone/>
            </a:pPr>
            <a:r>
              <a:rPr lang="en-US" dirty="0" smtClean="0">
                <a:latin typeface="Times New Roman" pitchFamily="18" charset="0"/>
                <a:cs typeface="Times New Roman" pitchFamily="18" charset="0"/>
              </a:rPr>
              <a:t>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the smell and feel of the place</a:t>
            </a:r>
            <a:r>
              <a:rPr lang="en-US" dirty="0" smtClean="0">
                <a:latin typeface="Times New Roman" pitchFamily="18" charset="0"/>
                <a:cs typeface="Times New Roman" pitchFamily="18" charset="0"/>
              </a:rPr>
              <a:t>, </a:t>
            </a:r>
          </a:p>
          <a:p>
            <a:pPr algn="just">
              <a:spcBef>
                <a:spcPts val="600"/>
              </a:spcBef>
              <a:buNone/>
            </a:pPr>
            <a:r>
              <a:rPr lang="en-US" dirty="0" smtClean="0">
                <a:latin typeface="Times New Roman" pitchFamily="18" charset="0"/>
                <a:cs typeface="Times New Roman" pitchFamily="18" charset="0"/>
              </a:rPr>
              <a:t>	</a:t>
            </a:r>
            <a:r>
              <a:rPr lang="en-US" dirty="0" smtClean="0">
                <a:solidFill>
                  <a:schemeClr val="accent3">
                    <a:lumMod val="75000"/>
                  </a:schemeClr>
                </a:solidFill>
                <a:effectLst>
                  <a:outerShdw blurRad="38100" dist="38100" dir="2700000" algn="tl">
                    <a:srgbClr val="000000">
                      <a:alpha val="43137"/>
                    </a:srgbClr>
                  </a:outerShdw>
                </a:effectLst>
                <a:latin typeface="Comic Sans MS" pitchFamily="66" charset="0"/>
                <a:cs typeface="Times New Roman" pitchFamily="18" charset="0"/>
              </a:rPr>
              <a:t>its emotional intensity</a:t>
            </a:r>
            <a:r>
              <a:rPr lang="en-US" dirty="0" smtClean="0">
                <a:latin typeface="Times New Roman" pitchFamily="18" charset="0"/>
                <a:cs typeface="Times New Roman" pitchFamily="18" charset="0"/>
              </a:rPr>
              <a:t>, and other phenomena,</a:t>
            </a:r>
          </a:p>
          <a:p>
            <a:pPr algn="just">
              <a:spcBef>
                <a:spcPts val="600"/>
              </a:spcBef>
              <a:buNone/>
            </a:pPr>
            <a:r>
              <a:rPr lang="en-US" dirty="0" smtClean="0">
                <a:latin typeface="Times New Roman" pitchFamily="18" charset="0"/>
                <a:cs typeface="Times New Roman" pitchFamily="18" charset="0"/>
              </a:rPr>
              <a:t>	to the more permanent archival manifestations such as </a:t>
            </a:r>
            <a:r>
              <a:rPr lang="en-US" b="1" dirty="0" smtClean="0">
                <a:latin typeface="Times New Roman" pitchFamily="18" charset="0"/>
                <a:cs typeface="Times New Roman" pitchFamily="18" charset="0"/>
              </a:rPr>
              <a:t>company records, products, statements of philosophy, </a:t>
            </a: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rPr>
              <a:t>annual reports.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Culture influence behavior</a:t>
            </a:r>
          </a:p>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For example</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 gesture such as the ‘ring gesture’ (thumb and forefinger touching) may be interpreted as conveying agreement, approval or acceptance in the USA, the UK and Canada, but as an insult or obscene gesture in several Mediterranean countries. </a:t>
            </a:r>
          </a:p>
          <a:p>
            <a:pPr>
              <a:buNone/>
            </a:pPr>
            <a:endParaRPr lang="en-US" sz="20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Similarly, choice of clothing can be interpreted differently by different groups of people, in terms of indications of wealth, ostentation, appropriateness, and so 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NL.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buNone/>
            </a:pPr>
            <a:r>
              <a:rPr lang="en-US" sz="3900" dirty="0" smtClean="0">
                <a:latin typeface="Times New Roman" pitchFamily="18" charset="0"/>
                <a:cs typeface="Times New Roman" pitchFamily="18" charset="0"/>
              </a:rPr>
              <a:t>	</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3.Culture can be differentiated from both universal human nature and unique individual personality</a:t>
            </a:r>
          </a:p>
          <a:p>
            <a:pPr>
              <a:buNone/>
            </a:pPr>
            <a:r>
              <a:rPr lang="en-US" dirty="0" smtClean="0">
                <a:latin typeface="Times New Roman" pitchFamily="18" charset="0"/>
                <a:cs typeface="Times New Roman" pitchFamily="18" charset="0"/>
              </a:rPr>
              <a:t>	</a:t>
            </a:r>
            <a:r>
              <a:rPr lang="en-US" sz="1600" b="1" dirty="0" smtClean="0">
                <a:solidFill>
                  <a:srgbClr val="7030A0"/>
                </a:solidFill>
                <a:latin typeface="Times New Roman" pitchFamily="18" charset="0"/>
                <a:cs typeface="Times New Roman" pitchFamily="18" charset="0"/>
              </a:rPr>
              <a:t>Culture is learned, not inherited. It derives from one’s social environment, not from one’s genes. </a:t>
            </a:r>
          </a:p>
          <a:p>
            <a:pPr>
              <a:buNone/>
            </a:pPr>
            <a:r>
              <a:rPr lang="en-US" sz="1600" dirty="0" smtClean="0">
                <a:latin typeface="Times New Roman" pitchFamily="18" charset="0"/>
                <a:cs typeface="Times New Roman" pitchFamily="18" charset="0"/>
              </a:rPr>
              <a:t>	Culture should be distinguished from human nature on one side, and from an individual’s personality on the other (see Fig. 2), although exactly where the borders lie between human nature and culture, and between culture and personality, is a matter of discussion among social scientists.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pSp>
        <p:nvGrpSpPr>
          <p:cNvPr id="4" name="Group 14"/>
          <p:cNvGrpSpPr/>
          <p:nvPr/>
        </p:nvGrpSpPr>
        <p:grpSpPr>
          <a:xfrm>
            <a:off x="1371600" y="2590800"/>
            <a:ext cx="6019800" cy="3429000"/>
            <a:chOff x="1981200" y="2743200"/>
            <a:chExt cx="6019800" cy="3429000"/>
          </a:xfrm>
        </p:grpSpPr>
        <p:sp>
          <p:nvSpPr>
            <p:cNvPr id="3" name="Isosceles Triangle 2"/>
            <p:cNvSpPr/>
            <p:nvPr/>
          </p:nvSpPr>
          <p:spPr>
            <a:xfrm>
              <a:off x="1981200" y="2743200"/>
              <a:ext cx="6019800" cy="3429000"/>
            </a:xfrm>
            <a:prstGeom prst="triangle">
              <a:avLst>
                <a:gd name="adj" fmla="val 50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HUMAN NATURE</a:t>
              </a:r>
              <a:endParaRPr lang="en-US" sz="2400" b="1" dirty="0">
                <a:solidFill>
                  <a:schemeClr val="tx1"/>
                </a:solidFill>
                <a:latin typeface="Times New Roman" pitchFamily="18" charset="0"/>
                <a:cs typeface="Times New Roman" pitchFamily="18" charset="0"/>
              </a:endParaRPr>
            </a:p>
          </p:txBody>
        </p:sp>
        <p:cxnSp>
          <p:nvCxnSpPr>
            <p:cNvPr id="5" name="Straight Connector 4"/>
            <p:cNvCxnSpPr/>
            <p:nvPr/>
          </p:nvCxnSpPr>
          <p:spPr>
            <a:xfrm>
              <a:off x="3962400" y="3962400"/>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495300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46780" y="4267200"/>
              <a:ext cx="1419491" cy="400110"/>
            </a:xfrm>
            <a:prstGeom prst="rect">
              <a:avLst/>
            </a:prstGeom>
            <a:noFill/>
            <a:ln>
              <a:noFill/>
            </a:ln>
          </p:spPr>
          <p:txBody>
            <a:bodyPr wrap="none" rtlCol="0">
              <a:spAutoFit/>
            </a:bodyPr>
            <a:lstStyle/>
            <a:p>
              <a:r>
                <a:rPr lang="en-US" sz="2000" b="1" dirty="0" smtClean="0">
                  <a:latin typeface="Times New Roman" pitchFamily="18" charset="0"/>
                  <a:cs typeface="Times New Roman" pitchFamily="18" charset="0"/>
                </a:rPr>
                <a:t>CULTURE</a:t>
              </a:r>
              <a:endParaRPr lang="en-US" sz="2000" b="1" dirty="0">
                <a:latin typeface="Times New Roman" pitchFamily="18" charset="0"/>
                <a:cs typeface="Times New Roman" pitchFamily="18" charset="0"/>
              </a:endParaRPr>
            </a:p>
          </p:txBody>
        </p:sp>
        <p:sp>
          <p:nvSpPr>
            <p:cNvPr id="12" name="TextBox 11"/>
            <p:cNvSpPr txBox="1"/>
            <p:nvPr/>
          </p:nvSpPr>
          <p:spPr>
            <a:xfrm>
              <a:off x="4114800" y="3505200"/>
              <a:ext cx="1851789"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PERSONALITY</a:t>
              </a:r>
              <a:endParaRPr lang="en-US" b="1" dirty="0">
                <a:latin typeface="Times New Roman" pitchFamily="18" charset="0"/>
                <a:cs typeface="Times New Roman" pitchFamily="18" charset="0"/>
              </a:endParaRPr>
            </a:p>
          </p:txBody>
        </p:sp>
      </p:grpSp>
      <p:sp>
        <p:nvSpPr>
          <p:cNvPr id="16" name="TextBox 15"/>
          <p:cNvSpPr txBox="1"/>
          <p:nvPr/>
        </p:nvSpPr>
        <p:spPr>
          <a:xfrm>
            <a:off x="7239000" y="5257800"/>
            <a:ext cx="150554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INHERITED</a:t>
            </a:r>
            <a:endParaRPr lang="en-US" b="1" dirty="0">
              <a:latin typeface="Times New Roman" pitchFamily="18" charset="0"/>
              <a:cs typeface="Times New Roman" pitchFamily="18" charset="0"/>
            </a:endParaRPr>
          </a:p>
        </p:txBody>
      </p:sp>
      <p:sp>
        <p:nvSpPr>
          <p:cNvPr id="17" name="TextBox 16"/>
          <p:cNvSpPr txBox="1"/>
          <p:nvPr/>
        </p:nvSpPr>
        <p:spPr>
          <a:xfrm>
            <a:off x="6324600" y="4191000"/>
            <a:ext cx="131318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LEARNED</a:t>
            </a:r>
            <a:endParaRPr lang="en-US" b="1" dirty="0">
              <a:latin typeface="Times New Roman" pitchFamily="18" charset="0"/>
              <a:cs typeface="Times New Roman" pitchFamily="18" charset="0"/>
            </a:endParaRPr>
          </a:p>
        </p:txBody>
      </p:sp>
      <p:sp>
        <p:nvSpPr>
          <p:cNvPr id="18" name="TextBox 17"/>
          <p:cNvSpPr txBox="1"/>
          <p:nvPr/>
        </p:nvSpPr>
        <p:spPr>
          <a:xfrm>
            <a:off x="5334000" y="3048000"/>
            <a:ext cx="294183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INHERITED &amp; LEARNED</a:t>
            </a:r>
            <a:endParaRPr lang="en-US" b="1" dirty="0">
              <a:latin typeface="Times New Roman" pitchFamily="18" charset="0"/>
              <a:cs typeface="Times New Roman" pitchFamily="18" charset="0"/>
            </a:endParaRPr>
          </a:p>
        </p:txBody>
      </p:sp>
      <p:sp>
        <p:nvSpPr>
          <p:cNvPr id="19" name="TextBox 18"/>
          <p:cNvSpPr txBox="1"/>
          <p:nvPr/>
        </p:nvSpPr>
        <p:spPr>
          <a:xfrm>
            <a:off x="609600" y="3124200"/>
            <a:ext cx="3125856"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SPECIFIC TO INDIVIDUAL</a:t>
            </a:r>
            <a:endParaRPr lang="en-US" b="1" dirty="0">
              <a:latin typeface="Times New Roman" pitchFamily="18" charset="0"/>
              <a:cs typeface="Times New Roman" pitchFamily="18" charset="0"/>
            </a:endParaRPr>
          </a:p>
        </p:txBody>
      </p:sp>
      <p:sp>
        <p:nvSpPr>
          <p:cNvPr id="20" name="TextBox 19"/>
          <p:cNvSpPr txBox="1"/>
          <p:nvPr/>
        </p:nvSpPr>
        <p:spPr>
          <a:xfrm>
            <a:off x="353546" y="3962400"/>
            <a:ext cx="2390783" cy="646331"/>
          </a:xfrm>
          <a:prstGeom prst="rect">
            <a:avLst/>
          </a:prstGeom>
          <a:noFill/>
        </p:spPr>
        <p:txBody>
          <a:bodyPr wrap="none" rtlCol="0">
            <a:spAutoFit/>
          </a:bodyPr>
          <a:lstStyle/>
          <a:p>
            <a:pPr algn="ctr"/>
            <a:r>
              <a:rPr lang="en-US" b="1" dirty="0" smtClean="0">
                <a:latin typeface="Times New Roman" pitchFamily="18" charset="0"/>
                <a:cs typeface="Times New Roman" pitchFamily="18" charset="0"/>
              </a:rPr>
              <a:t>SPECIFIC TO </a:t>
            </a:r>
          </a:p>
          <a:p>
            <a:pPr algn="ctr"/>
            <a:r>
              <a:rPr lang="en-US" b="1" dirty="0" smtClean="0">
                <a:latin typeface="Times New Roman" pitchFamily="18" charset="0"/>
                <a:cs typeface="Times New Roman" pitchFamily="18" charset="0"/>
              </a:rPr>
              <a:t>GROUP/CATEGORY</a:t>
            </a:r>
            <a:endParaRPr lang="en-US" b="1" dirty="0">
              <a:latin typeface="Times New Roman" pitchFamily="18" charset="0"/>
              <a:cs typeface="Times New Roman" pitchFamily="18" charset="0"/>
            </a:endParaRPr>
          </a:p>
        </p:txBody>
      </p:sp>
      <p:sp>
        <p:nvSpPr>
          <p:cNvPr id="21" name="TextBox 20"/>
          <p:cNvSpPr txBox="1"/>
          <p:nvPr/>
        </p:nvSpPr>
        <p:spPr>
          <a:xfrm>
            <a:off x="152400" y="5269468"/>
            <a:ext cx="1544012"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UNIVERSAL</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4.Culture influences biological processes</a:t>
            </a:r>
          </a:p>
          <a:p>
            <a:pPr algn="just">
              <a:buNone/>
            </a:pPr>
            <a:r>
              <a:rPr lang="en-US" dirty="0" smtClean="0">
                <a:latin typeface="Times New Roman" pitchFamily="18" charset="0"/>
                <a:cs typeface="Times New Roman" pitchFamily="18" charset="0"/>
              </a:rPr>
              <a:t>	If we stop to consider it, the great majority of our conscious behavior is acquired through learning and interacting with other members of our culture. </a:t>
            </a:r>
          </a:p>
          <a:p>
            <a:pPr algn="just">
              <a:buNone/>
            </a:pPr>
            <a:r>
              <a:rPr lang="en-US" dirty="0" smtClean="0">
                <a:latin typeface="Times New Roman" pitchFamily="18" charset="0"/>
                <a:cs typeface="Times New Roman" pitchFamily="18" charset="0"/>
              </a:rPr>
              <a:t>	Even those responses to our purely biological needs (that is, eating, coughing, defecating) are frequently influenced by our cultures. </a:t>
            </a:r>
          </a:p>
          <a:p>
            <a:pPr algn="just">
              <a:buNone/>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For example</a:t>
            </a:r>
            <a:r>
              <a:rPr lang="en-US" dirty="0" smtClean="0">
                <a:latin typeface="Times New Roman" pitchFamily="18" charset="0"/>
                <a:cs typeface="Times New Roman" pitchFamily="18" charset="0"/>
              </a:rPr>
              <a:t>, all people share a biological need for food. Unless a minimum number of calories is consumed, starvation will occur. Therefore, all people eat. But what we eat, how often we eat, how much we eat, with whom we eat, and according to what set of rules are regulated, at least in part, by our culture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5.Culture is learned</a:t>
            </a:r>
          </a:p>
          <a:p>
            <a:pPr algn="just">
              <a:buNone/>
            </a:pPr>
            <a:r>
              <a:rPr lang="en-US" dirty="0" smtClean="0">
                <a:latin typeface="Times New Roman" pitchFamily="18" charset="0"/>
                <a:cs typeface="Times New Roman" pitchFamily="18" charset="0"/>
              </a:rPr>
              <a:t>	Culture is learned from the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people</a:t>
            </a:r>
            <a:r>
              <a:rPr lang="en-US" dirty="0" smtClean="0">
                <a:latin typeface="Times New Roman" pitchFamily="18" charset="0"/>
                <a:cs typeface="Times New Roman" pitchFamily="18" charset="0"/>
              </a:rPr>
              <a:t> you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interact</a:t>
            </a:r>
            <a:r>
              <a:rPr lang="en-US" dirty="0" smtClean="0">
                <a:latin typeface="Times New Roman" pitchFamily="18" charset="0"/>
                <a:cs typeface="Times New Roman" pitchFamily="18" charset="0"/>
              </a:rPr>
              <a:t> with as you are socialized</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Watching </a:t>
            </a:r>
            <a:r>
              <a:rPr lang="en-US" dirty="0" smtClean="0">
                <a:latin typeface="Times New Roman" pitchFamily="18" charset="0"/>
                <a:cs typeface="Times New Roman" pitchFamily="18" charset="0"/>
              </a:rPr>
              <a:t>how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adults react </a:t>
            </a:r>
            <a:r>
              <a:rPr lang="en-US" dirty="0" smtClean="0">
                <a:latin typeface="Times New Roman" pitchFamily="18" charset="0"/>
                <a:cs typeface="Times New Roman" pitchFamily="18" charset="0"/>
              </a:rPr>
              <a:t>and talk to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new babies</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 </a:t>
            </a:r>
            <a:r>
              <a:rPr lang="en-US" dirty="0" smtClean="0">
                <a:latin typeface="Times New Roman" pitchFamily="18" charset="0"/>
                <a:cs typeface="Times New Roman" pitchFamily="18" charset="0"/>
              </a:rPr>
              <a:t>is an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excellent way </a:t>
            </a:r>
            <a:r>
              <a:rPr lang="en-US" dirty="0" smtClean="0">
                <a:latin typeface="Times New Roman" pitchFamily="18" charset="0"/>
                <a:cs typeface="Times New Roman" pitchFamily="18" charset="0"/>
              </a:rPr>
              <a:t>to see the actual symbolic transmission of culture among people.</a:t>
            </a:r>
          </a:p>
          <a:p>
            <a:pPr algn="just">
              <a:buNone/>
            </a:pPr>
            <a:r>
              <a:rPr lang="en-US" dirty="0" smtClean="0">
                <a:latin typeface="Times New Roman" pitchFamily="18" charset="0"/>
                <a:cs typeface="Times New Roman" pitchFamily="18" charset="0"/>
              </a:rPr>
              <a:t> 	People from different cultures would complete the blank in contrasting ways. The people with whom the children interact will praise and encourage particular kinds of behaviors (such as crying or not crying, being quiet or being talkative). </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fontAlgn="base">
              <a:buNone/>
            </a:pPr>
            <a:r>
              <a:rPr lang="en-US"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What is the difference between Values and Culture in a Company?</a:t>
            </a:r>
          </a:p>
          <a:p>
            <a:pPr fontAlgn="base">
              <a:buNone/>
            </a:pPr>
            <a:endParaRPr lang="en-US" sz="900" b="1" dirty="0" smtClean="0">
              <a:latin typeface="Times New Roman" pitchFamily="18" charset="0"/>
              <a:cs typeface="Times New Roman" pitchFamily="18" charset="0"/>
            </a:endParaRPr>
          </a:p>
          <a:p>
            <a:pPr fontAlgn="base">
              <a:lnSpc>
                <a:spcPct val="150000"/>
              </a:lnSpc>
              <a:buNone/>
            </a:pPr>
            <a:r>
              <a:rPr lang="en-US" dirty="0" smtClean="0">
                <a:latin typeface="Times New Roman" pitchFamily="18" charset="0"/>
                <a:cs typeface="Times New Roman" pitchFamily="18" charset="0"/>
              </a:rPr>
              <a:t>	</a:t>
            </a:r>
            <a:r>
              <a:rPr lang="en-US"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Culture:</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fontAlgn="base">
              <a:lnSpc>
                <a:spcPct val="150000"/>
              </a:lnSpc>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Culture </a:t>
            </a:r>
            <a:r>
              <a:rPr lang="en-US" dirty="0" smtClean="0">
                <a:latin typeface="Times New Roman" pitchFamily="18" charset="0"/>
                <a:cs typeface="Times New Roman" pitchFamily="18" charset="0"/>
              </a:rPr>
              <a:t>is something man created in order to suit our natural desires</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Value: </a:t>
            </a:r>
          </a:p>
          <a:p>
            <a:pPr fontAlgn="base">
              <a:lnSpc>
                <a:spcPct val="150000"/>
              </a:lnSpc>
              <a:buNone/>
            </a:pPr>
            <a:r>
              <a:rPr lang="en-US" dirty="0" smtClean="0">
                <a:latin typeface="Times New Roman" pitchFamily="18" charset="0"/>
                <a:cs typeface="Times New Roman" pitchFamily="18" charset="0"/>
              </a:rPr>
              <a:t>	principles or standards of behavior; </a:t>
            </a:r>
          </a:p>
          <a:p>
            <a:pPr fontAlgn="base">
              <a:lnSpc>
                <a:spcPct val="150000"/>
              </a:lnSpc>
              <a:buNone/>
            </a:pPr>
            <a:r>
              <a:rPr lang="en-US" dirty="0" smtClean="0">
                <a:latin typeface="Times New Roman" pitchFamily="18" charset="0"/>
                <a:cs typeface="Times New Roman" pitchFamily="18" charset="0"/>
              </a:rPr>
              <a:t>	one's judgement of what is important in life.</a:t>
            </a:r>
          </a:p>
          <a:p>
            <a:pPr fontAlgn="base">
              <a:buNone/>
            </a:pPr>
            <a:endParaRPr lang="en-US"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fontAlgn="base">
              <a:buNone/>
            </a:pPr>
            <a:r>
              <a:rPr lang="en-US" b="1" dirty="0" smtClean="0">
                <a:latin typeface="Times New Roman" pitchFamily="18" charset="0"/>
                <a:cs typeface="Times New Roman" pitchFamily="18" charset="0"/>
              </a:rPr>
              <a:t>	</a:t>
            </a:r>
          </a:p>
          <a:p>
            <a:pPr algn="just" fontAlgn="base">
              <a:buNone/>
            </a:pPr>
            <a:r>
              <a:rPr lang="en-US"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What is the difference between society and culture?</a:t>
            </a:r>
            <a:endParaRPr lang="en-US" sz="36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	</a:t>
            </a:r>
          </a:p>
          <a:p>
            <a:pPr fontAlgn="base">
              <a:buNone/>
            </a:pPr>
            <a:r>
              <a:rPr lang="en-US" dirty="0" smtClean="0">
                <a:latin typeface="Times New Roman" pitchFamily="18" charset="0"/>
                <a:cs typeface="Times New Roman" pitchFamily="18" charset="0"/>
              </a:rPr>
              <a:t>	</a:t>
            </a:r>
            <a:r>
              <a:rPr lang="en-US" sz="36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People living together is society</a:t>
            </a:r>
            <a:r>
              <a:rPr lang="en-US" sz="3600" dirty="0" smtClean="0">
                <a:latin typeface="Times New Roman" pitchFamily="18" charset="0"/>
                <a:cs typeface="Times New Roman" pitchFamily="18" charset="0"/>
              </a:rPr>
              <a:t>.</a:t>
            </a:r>
          </a:p>
          <a:p>
            <a:pPr fontAlgn="base">
              <a:buNone/>
            </a:pPr>
            <a:r>
              <a:rPr lang="en-US" dirty="0" smtClean="0">
                <a:latin typeface="Times New Roman" pitchFamily="18" charset="0"/>
                <a:cs typeface="Times New Roman" pitchFamily="18" charset="0"/>
              </a:rPr>
              <a:t>	 </a:t>
            </a:r>
          </a:p>
          <a:p>
            <a:pPr algn="just" fontAlgn="base">
              <a:buNone/>
            </a:pPr>
            <a:r>
              <a:rPr lang="en-US" dirty="0" smtClean="0">
                <a:latin typeface="Times New Roman" pitchFamily="18" charset="0"/>
                <a:cs typeface="Times New Roman" pitchFamily="18" charset="0"/>
              </a:rPr>
              <a:t>	</a:t>
            </a:r>
            <a:r>
              <a:rPr lang="en-US" sz="3600"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The culture helps us in maintain traditions and conventions to enhance social relations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Types of values</a:t>
            </a:r>
          </a:p>
          <a:p>
            <a:pPr>
              <a:spcBef>
                <a:spcPts val="2400"/>
              </a:spcBef>
              <a:buFont typeface="Wingdings" pitchFamily="2" charset="2"/>
              <a:buChar char="§"/>
            </a:pPr>
            <a:r>
              <a:rPr lang="en-US" sz="36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Personal values</a:t>
            </a:r>
          </a:p>
          <a:p>
            <a:pPr>
              <a:spcBef>
                <a:spcPts val="2400"/>
              </a:spcBef>
              <a:buFont typeface="Wingdings" pitchFamily="2" charset="2"/>
              <a:buChar char="§"/>
            </a:pPr>
            <a:r>
              <a:rPr lang="en-US" sz="36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Family values</a:t>
            </a:r>
          </a:p>
          <a:p>
            <a:pPr>
              <a:spcBef>
                <a:spcPts val="2400"/>
              </a:spcBef>
              <a:buFont typeface="Wingdings" pitchFamily="2" charset="2"/>
              <a:buChar char="§"/>
            </a:pPr>
            <a:r>
              <a:rPr lang="en-US" sz="36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Social-cultural values</a:t>
            </a:r>
          </a:p>
          <a:p>
            <a:pPr>
              <a:spcBef>
                <a:spcPts val="2400"/>
              </a:spcBef>
              <a:buFont typeface="Wingdings" pitchFamily="2" charset="2"/>
              <a:buChar char="§"/>
            </a:pPr>
            <a:r>
              <a:rPr lang="en-US" sz="36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Material values</a:t>
            </a:r>
          </a:p>
          <a:p>
            <a:pPr>
              <a:spcBef>
                <a:spcPts val="2400"/>
              </a:spcBef>
              <a:buFont typeface="Wingdings" pitchFamily="2" charset="2"/>
              <a:buChar char="§"/>
            </a:pPr>
            <a:r>
              <a:rPr lang="en-US" sz="36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Spiritual values</a:t>
            </a:r>
          </a:p>
          <a:p>
            <a:pPr>
              <a:spcBef>
                <a:spcPts val="2400"/>
              </a:spcBef>
              <a:buFont typeface="Wingdings" pitchFamily="2" charset="2"/>
              <a:buChar char="§"/>
            </a:pPr>
            <a:r>
              <a:rPr lang="en-US" sz="3600" dirty="0" smtClean="0">
                <a:solidFill>
                  <a:schemeClr val="bg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Moral values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https://encrypted-tbn0.gstatic.com/images?q=tbn:ANd9GcSWiLNG28iCqIevjhk0c86SEHVSlkXg2Amv7eWwA8uB745ZDQg"/>
          <p:cNvPicPr>
            <a:picLocks/>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encrypted-tbn0.gstatic.com/images?q=tbn:ANd9GcRhNnzQL-nMyDj_umW10-rxInQWoxtfC9IHctqnUvC6vOoYHiHWI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Applied &amp; Descriptive Ethics\examination-funny-picture-of-the-da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Box 6"/>
          <p:cNvSpPr txBox="1"/>
          <p:nvPr/>
        </p:nvSpPr>
        <p:spPr>
          <a:xfrm>
            <a:off x="0" y="0"/>
            <a:ext cx="913712" cy="6858000"/>
          </a:xfrm>
          <a:prstGeom prst="rect">
            <a:avLst/>
          </a:prstGeom>
          <a:noFill/>
        </p:spPr>
        <p:txBody>
          <a:bodyPr vert="wordArtVert"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PP_Who_Am_I_graphic.jpg"/>
          <p:cNvPicPr>
            <a:picLocks noChangeAspect="1" noChangeArrowheads="1"/>
          </p:cNvPicPr>
          <p:nvPr/>
        </p:nvPicPr>
        <p:blipFill>
          <a:blip r:embed="rId2">
            <a:lum bright="58000" contrast="12000"/>
          </a:blip>
          <a:srcRect/>
          <a:stretch>
            <a:fillRect/>
          </a:stretch>
        </p:blipFill>
        <p:spPr bwMode="auto">
          <a:xfrm>
            <a:off x="0" y="0"/>
            <a:ext cx="9144000" cy="6858000"/>
          </a:xfrm>
          <a:prstGeom prst="rect">
            <a:avLst/>
          </a:prstGeom>
          <a:noFill/>
        </p:spPr>
      </p:pic>
      <p:sp>
        <p:nvSpPr>
          <p:cNvPr id="5" name="Rectangle 4"/>
          <p:cNvSpPr/>
          <p:nvPr/>
        </p:nvSpPr>
        <p:spPr>
          <a:xfrm>
            <a:off x="0" y="2286000"/>
            <a:ext cx="91440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Understanding your Values</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If I was to ask you what are </a:t>
            </a:r>
            <a:r>
              <a:rPr lang="en-US" sz="4000" b="1" i="1" dirty="0" smtClean="0">
                <a:solidFill>
                  <a:srgbClr val="FF0000"/>
                </a:solidFill>
                <a:latin typeface="Times New Roman" pitchFamily="18" charset="0"/>
                <a:cs typeface="Times New Roman" pitchFamily="18" charset="0"/>
              </a:rPr>
              <a:t>your Values</a:t>
            </a:r>
            <a:r>
              <a:rPr lang="en-US" sz="4000" b="1" dirty="0" smtClean="0">
                <a:latin typeface="Times New Roman" pitchFamily="18" charset="0"/>
                <a:cs typeface="Times New Roman" pitchFamily="18" charset="0"/>
              </a:rPr>
              <a:t>, would you know </a:t>
            </a:r>
            <a:r>
              <a:rPr lang="en-US" sz="4000" b="1" i="1" dirty="0" smtClean="0">
                <a:solidFill>
                  <a:srgbClr val="00B050"/>
                </a:solidFill>
                <a:latin typeface="Times New Roman" pitchFamily="18" charset="0"/>
                <a:cs typeface="Times New Roman" pitchFamily="18" charset="0"/>
              </a:rPr>
              <a:t>what they are</a:t>
            </a:r>
            <a:r>
              <a:rPr lang="en-US" sz="4000" b="1" dirty="0" smtClean="0">
                <a:latin typeface="Times New Roman" pitchFamily="18" charset="0"/>
                <a:cs typeface="Times New Roman" pitchFamily="18" charset="0"/>
              </a:rPr>
              <a:t>? </a:t>
            </a:r>
          </a:p>
          <a:p>
            <a:pPr algn="just">
              <a:buNone/>
            </a:pPr>
            <a:r>
              <a:rPr lang="en-US" sz="4000" b="1" dirty="0" smtClean="0">
                <a:latin typeface="Times New Roman" pitchFamily="18" charset="0"/>
                <a:cs typeface="Times New Roman" pitchFamily="18" charset="0"/>
              </a:rPr>
              <a:t>	And </a:t>
            </a:r>
          </a:p>
          <a:p>
            <a:pPr algn="just">
              <a:buNone/>
            </a:pPr>
            <a:r>
              <a:rPr lang="en-US" sz="4000" b="1" dirty="0" smtClean="0">
                <a:latin typeface="Times New Roman" pitchFamily="18" charset="0"/>
                <a:cs typeface="Times New Roman" pitchFamily="18" charset="0"/>
              </a:rPr>
              <a:t>	more importantly, would you know </a:t>
            </a:r>
            <a:r>
              <a:rPr lang="en-US" sz="4000" b="1" i="1" dirty="0" smtClean="0">
                <a:solidFill>
                  <a:srgbClr val="002060"/>
                </a:solidFill>
                <a:latin typeface="Times New Roman" pitchFamily="18" charset="0"/>
                <a:cs typeface="Times New Roman" pitchFamily="18" charset="0"/>
              </a:rPr>
              <a:t>how to utilize them</a:t>
            </a:r>
            <a:r>
              <a:rPr lang="en-US" sz="4000" b="1" dirty="0" smtClean="0">
                <a:latin typeface="Times New Roman" pitchFamily="18" charset="0"/>
                <a:cs typeface="Times New Roman" pitchFamily="18" charset="0"/>
              </a:rPr>
              <a:t>?</a:t>
            </a:r>
          </a:p>
          <a:p>
            <a:pPr algn="just"/>
            <a:endParaRPr lang="en-US" dirty="0"/>
          </a:p>
        </p:txBody>
      </p:sp>
      <p:pic>
        <p:nvPicPr>
          <p:cNvPr id="2050" name="Picture 2" descr="C:\Users\USER\Desktop\keytobetterdecisions.jpg"/>
          <p:cNvPicPr>
            <a:picLocks noChangeAspect="1" noChangeArrowheads="1"/>
          </p:cNvPicPr>
          <p:nvPr/>
        </p:nvPicPr>
        <p:blipFill>
          <a:blip r:embed="rId2">
            <a:lum bright="-35000" contrast="-28000"/>
          </a:blip>
          <a:srcRect/>
          <a:stretch>
            <a:fillRect/>
          </a:stretch>
        </p:blipFill>
        <p:spPr bwMode="auto">
          <a:xfrm>
            <a:off x="0" y="0"/>
            <a:ext cx="9144000" cy="6934200"/>
          </a:xfrm>
          <a:prstGeom prst="rect">
            <a:avLst/>
          </a:prstGeom>
          <a:noFill/>
        </p:spPr>
      </p:pic>
      <p:sp>
        <p:nvSpPr>
          <p:cNvPr id="4" name="Rectangle 3"/>
          <p:cNvSpPr/>
          <p:nvPr/>
        </p:nvSpPr>
        <p:spPr>
          <a:xfrm>
            <a:off x="0" y="0"/>
            <a:ext cx="9144000" cy="5016758"/>
          </a:xfrm>
          <a:prstGeom prst="rect">
            <a:avLst/>
          </a:prstGeom>
        </p:spPr>
        <p:txBody>
          <a:bodyPr wrap="square">
            <a:spAutoFit/>
          </a:bodyPr>
          <a:lstStyle/>
          <a:p>
            <a:pPr algn="just">
              <a:buNone/>
            </a:pPr>
            <a:endPar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If I was to ask you what are </a:t>
            </a:r>
            <a:r>
              <a:rPr lang="en-US" sz="4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your Values</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would you know </a:t>
            </a:r>
            <a:r>
              <a:rPr lang="en-US" sz="4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what they are</a:t>
            </a:r>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buNone/>
            </a:pPr>
            <a:endPar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And </a:t>
            </a:r>
          </a:p>
          <a:p>
            <a:pPr algn="just">
              <a:buNone/>
            </a:pPr>
            <a:endPar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more importantly, would you know </a:t>
            </a:r>
            <a:r>
              <a:rPr lang="en-US" sz="4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how to utilize them</a:t>
            </a:r>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Applied &amp; Descriptive Ethics\values-value-system-25173842.jpg"/>
          <p:cNvPicPr>
            <a:picLocks noChangeAspect="1" noChangeArrowheads="1"/>
          </p:cNvPicPr>
          <p:nvPr/>
        </p:nvPicPr>
        <p:blipFill>
          <a:blip r:embed="rId2"/>
          <a:srcRect/>
          <a:stretch>
            <a:fillRect/>
          </a:stretch>
        </p:blipFill>
        <p:spPr bwMode="auto">
          <a:xfrm>
            <a:off x="8077200" y="0"/>
            <a:ext cx="1066800" cy="49530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endParaRPr lang="en-US" sz="900" dirty="0" smtClean="0">
              <a:latin typeface="Times New Roman" pitchFamily="18" charset="0"/>
              <a:cs typeface="Times New Roman" pitchFamily="18" charset="0"/>
            </a:endParaRPr>
          </a:p>
          <a:p>
            <a:pPr>
              <a:spcBef>
                <a:spcPts val="0"/>
              </a:spcBef>
            </a:pPr>
            <a:r>
              <a:rPr lang="en-US" dirty="0" smtClean="0">
                <a:latin typeface="Times New Roman" pitchFamily="18" charset="0"/>
                <a:cs typeface="Times New Roman" pitchFamily="18" charset="0"/>
              </a:rPr>
              <a:t>When it comes to </a:t>
            </a:r>
            <a:r>
              <a:rPr lang="en-US" sz="40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H</a:t>
            </a:r>
            <a:r>
              <a:rPr lang="en-US" dirty="0" smtClean="0">
                <a:latin typeface="Times New Roman" pitchFamily="18" charset="0"/>
                <a:cs typeface="Times New Roman" pitchFamily="18" charset="0"/>
              </a:rPr>
              <a:t>appiness, </a:t>
            </a:r>
            <a:r>
              <a:rPr lang="en-US" sz="40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u</a:t>
            </a:r>
            <a:r>
              <a:rPr lang="en-US" dirty="0" smtClean="0">
                <a:latin typeface="Times New Roman" pitchFamily="18" charset="0"/>
                <a:cs typeface="Times New Roman" pitchFamily="18" charset="0"/>
              </a:rPr>
              <a:t>nderstanding </a:t>
            </a:r>
          </a:p>
          <a:p>
            <a:pPr>
              <a:spcBef>
                <a:spcPts val="0"/>
              </a:spcBef>
              <a:buNone/>
            </a:pPr>
            <a:r>
              <a:rPr lang="en-US" dirty="0" smtClean="0">
                <a:latin typeface="Times New Roman" pitchFamily="18" charset="0"/>
                <a:cs typeface="Times New Roman" pitchFamily="18" charset="0"/>
              </a:rPr>
              <a:t>	your </a:t>
            </a:r>
            <a:r>
              <a:rPr lang="en-US" sz="40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v</a:t>
            </a:r>
            <a:r>
              <a:rPr lang="en-US" dirty="0" smtClean="0">
                <a:latin typeface="Times New Roman" pitchFamily="18" charset="0"/>
                <a:cs typeface="Times New Roman" pitchFamily="18" charset="0"/>
              </a:rPr>
              <a:t>alues is a fundamental building block. </a:t>
            </a:r>
          </a:p>
          <a:p>
            <a:r>
              <a:rPr lang="en-US" dirty="0" smtClean="0">
                <a:latin typeface="Times New Roman" pitchFamily="18" charset="0"/>
                <a:cs typeface="Times New Roman" pitchFamily="18" charset="0"/>
              </a:rPr>
              <a:t>Your values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influence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your </a:t>
            </a:r>
            <a:r>
              <a:rPr lang="en-US" sz="4000"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b</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ehaviors</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your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c</a:t>
            </a:r>
            <a:r>
              <a:rPr lang="en-US" dirty="0" smtClean="0">
                <a:effectLst>
                  <a:outerShdw blurRad="38100" dist="38100" dir="2700000" algn="tl">
                    <a:srgbClr val="000000">
                      <a:alpha val="43137"/>
                    </a:srgbClr>
                  </a:outerShdw>
                </a:effectLst>
                <a:latin typeface="Comic Sans MS" pitchFamily="66" charset="0"/>
                <a:cs typeface="Times New Roman" pitchFamily="18" charset="0"/>
              </a:rPr>
              <a:t>hoices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your </a:t>
            </a:r>
            <a:r>
              <a:rPr lang="en-US" sz="40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e</a:t>
            </a:r>
            <a:r>
              <a:rPr lang="en-US" dirty="0" smtClean="0">
                <a:effectLst>
                  <a:outerShdw blurRad="38100" dist="38100" dir="2700000" algn="tl">
                    <a:srgbClr val="000000">
                      <a:alpha val="43137"/>
                    </a:srgbClr>
                  </a:outerShdw>
                </a:effectLst>
                <a:latin typeface="Comic Sans MS" pitchFamily="66" charset="0"/>
                <a:cs typeface="Times New Roman" pitchFamily="18" charset="0"/>
              </a:rPr>
              <a:t>motions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your </a:t>
            </a:r>
            <a:r>
              <a:rPr lang="en-US" sz="4000" dirty="0" smtClean="0">
                <a:solidFill>
                  <a:srgbClr val="92D050"/>
                </a:solidFill>
                <a:effectLst>
                  <a:outerShdw blurRad="38100" dist="38100" dir="2700000" algn="tl">
                    <a:srgbClr val="000000">
                      <a:alpha val="43137"/>
                    </a:srgbClr>
                  </a:outerShdw>
                </a:effectLst>
                <a:latin typeface="Comic Sans MS" pitchFamily="66" charset="0"/>
                <a:cs typeface="Times New Roman" pitchFamily="18" charset="0"/>
              </a:rPr>
              <a:t>h</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abits</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your </a:t>
            </a:r>
            <a:r>
              <a:rPr lang="en-US" sz="40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l</a:t>
            </a:r>
            <a:r>
              <a:rPr lang="en-US" dirty="0" smtClean="0">
                <a:effectLst>
                  <a:outerShdw blurRad="38100" dist="38100" dir="2700000" algn="tl">
                    <a:srgbClr val="000000">
                      <a:alpha val="43137"/>
                    </a:srgbClr>
                  </a:outerShdw>
                </a:effectLst>
                <a:latin typeface="Comic Sans MS" pitchFamily="66" charset="0"/>
                <a:cs typeface="Times New Roman" pitchFamily="18" charset="0"/>
              </a:rPr>
              <a:t>ifestyle </a:t>
            </a:r>
            <a:r>
              <a:rPr lang="en-US" dirty="0" smtClean="0">
                <a:latin typeface="Times New Roman" pitchFamily="18" charset="0"/>
                <a:cs typeface="Times New Roman" pitchFamily="18" charset="0"/>
              </a:rPr>
              <a:t>and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your </a:t>
            </a:r>
            <a:r>
              <a:rPr lang="en-US" sz="40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s</a:t>
            </a:r>
            <a:r>
              <a:rPr lang="en-US" dirty="0" smtClean="0">
                <a:effectLst>
                  <a:outerShdw blurRad="38100" dist="38100" dir="2700000" algn="tl">
                    <a:srgbClr val="000000">
                      <a:alpha val="43137"/>
                    </a:srgbClr>
                  </a:outerShdw>
                </a:effectLst>
                <a:latin typeface="Comic Sans MS" pitchFamily="66" charset="0"/>
                <a:cs typeface="Times New Roman" pitchFamily="18" charset="0"/>
              </a:rPr>
              <a:t>ocial experiences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Your values are your motivators and give you purpose for getting up in the morning.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fontAlgn="base">
              <a:buNone/>
            </a:pPr>
            <a:r>
              <a:rPr lang="en-US" sz="3400" b="1" dirty="0" smtClean="0">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How Values Help You?</a:t>
            </a:r>
          </a:p>
          <a:p>
            <a:pPr fontAlgn="base"/>
            <a:endParaRPr lang="en-US" sz="800" b="1" dirty="0" smtClean="0">
              <a:latin typeface="Times New Roman" pitchFamily="18" charset="0"/>
              <a:cs typeface="Times New Roman" pitchFamily="18" charset="0"/>
            </a:endParaRPr>
          </a:p>
          <a:p>
            <a:pPr algn="just" fontAlgn="base"/>
            <a:r>
              <a:rPr lang="en-US" sz="3600" dirty="0" smtClean="0">
                <a:effectLst>
                  <a:outerShdw blurRad="38100" dist="38100" dir="2700000" algn="tl">
                    <a:srgbClr val="000000">
                      <a:alpha val="43137"/>
                    </a:srgbClr>
                  </a:outerShdw>
                </a:effectLst>
                <a:latin typeface="Comic Sans MS" pitchFamily="66" charset="0"/>
                <a:cs typeface="Times New Roman" pitchFamily="18" charset="0"/>
              </a:rPr>
              <a:t>V</a:t>
            </a:r>
            <a:r>
              <a:rPr lang="en-US" dirty="0" smtClean="0">
                <a:latin typeface="Times New Roman" pitchFamily="18" charset="0"/>
                <a:cs typeface="Times New Roman" pitchFamily="18" charset="0"/>
              </a:rPr>
              <a:t>alues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exist</a:t>
            </a:r>
            <a:r>
              <a:rPr lang="en-US" dirty="0" smtClean="0">
                <a:latin typeface="Times New Roman" pitchFamily="18" charset="0"/>
                <a:cs typeface="Times New Roman" pitchFamily="18" charset="0"/>
              </a:rPr>
              <a:t>, whether you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recognize</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dirty="0" smtClean="0">
                <a:latin typeface="Times New Roman" pitchFamily="18" charset="0"/>
                <a:cs typeface="Times New Roman" pitchFamily="18" charset="0"/>
              </a:rPr>
              <a:t>them or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not</a:t>
            </a:r>
            <a:r>
              <a:rPr lang="en-US" dirty="0" smtClean="0">
                <a:latin typeface="Times New Roman" pitchFamily="18" charset="0"/>
                <a:cs typeface="Times New Roman" pitchFamily="18" charset="0"/>
              </a:rPr>
              <a:t>.</a:t>
            </a:r>
          </a:p>
          <a:p>
            <a:pPr algn="just" fontAlgn="base"/>
            <a:endParaRPr lang="en-US" sz="900" dirty="0" smtClean="0">
              <a:latin typeface="Times New Roman" pitchFamily="18" charset="0"/>
              <a:cs typeface="Times New Roman" pitchFamily="18" charset="0"/>
            </a:endParaRPr>
          </a:p>
          <a:p>
            <a:pPr algn="just" fontAlgn="base"/>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Life</a:t>
            </a:r>
            <a:r>
              <a:rPr lang="en-US"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can be much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easier</a:t>
            </a:r>
            <a:r>
              <a:rPr lang="en-US" dirty="0" smtClean="0">
                <a:latin typeface="Times New Roman" pitchFamily="18" charset="0"/>
                <a:cs typeface="Times New Roman" pitchFamily="18" charset="0"/>
              </a:rPr>
              <a:t> when you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acknowledge</a:t>
            </a:r>
            <a:r>
              <a:rPr lang="en-US" dirty="0" smtClean="0">
                <a:latin typeface="Times New Roman" pitchFamily="18" charset="0"/>
                <a:cs typeface="Times New Roman" pitchFamily="18" charset="0"/>
              </a:rPr>
              <a:t>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your values </a:t>
            </a:r>
            <a:r>
              <a:rPr lang="en-US" dirty="0" smtClean="0">
                <a:latin typeface="Times New Roman" pitchFamily="18" charset="0"/>
                <a:cs typeface="Times New Roman" pitchFamily="18" charset="0"/>
              </a:rPr>
              <a:t>– and when you make plans and decisions that honor them.</a:t>
            </a:r>
          </a:p>
          <a:p>
            <a:pPr algn="just" fontAlgn="base"/>
            <a:endParaRPr lang="en-US" sz="900" dirty="0" smtClean="0">
              <a:latin typeface="Times New Roman" pitchFamily="18" charset="0"/>
              <a:cs typeface="Times New Roman" pitchFamily="18" charset="0"/>
            </a:endParaRPr>
          </a:p>
          <a:p>
            <a:pPr algn="just" fontAlgn="base">
              <a:buNone/>
            </a:pPr>
            <a:r>
              <a:rPr lang="en-US" b="1" dirty="0" smtClean="0">
                <a:solidFill>
                  <a:srgbClr val="FF0000"/>
                </a:solidFill>
                <a:latin typeface="Times New Roman" pitchFamily="18" charset="0"/>
                <a:cs typeface="Times New Roman" pitchFamily="18" charset="0"/>
              </a:rPr>
              <a:t>	Example:</a:t>
            </a:r>
          </a:p>
          <a:p>
            <a:pPr algn="just" fontAlgn="base"/>
            <a:r>
              <a:rPr lang="en-US" dirty="0" smtClean="0">
                <a:latin typeface="Times New Roman" pitchFamily="18" charset="0"/>
                <a:cs typeface="Times New Roman" pitchFamily="18" charset="0"/>
              </a:rPr>
              <a:t>If you value family, but you have to work 70-hour weeks in your job, will you feel internal stress and conflict? </a:t>
            </a:r>
          </a:p>
          <a:p>
            <a:pPr algn="just" fontAlgn="base"/>
            <a:endParaRPr lang="en-US" sz="800"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And if you don't value competition, and you work in a highly competitive sales environment, are you likely to be satisfied with your job?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fontAlgn="base"/>
            <a:r>
              <a:rPr lang="en-US" dirty="0" smtClean="0">
                <a:latin typeface="Times New Roman" pitchFamily="18" charset="0"/>
                <a:cs typeface="Times New Roman" pitchFamily="18" charset="0"/>
              </a:rPr>
              <a:t>In these types of situations, understanding your values can really help. </a:t>
            </a:r>
          </a:p>
          <a:p>
            <a:pPr algn="just" fontAlgn="base"/>
            <a:r>
              <a:rPr lang="en-US" dirty="0" smtClean="0">
                <a:latin typeface="Times New Roman" pitchFamily="18" charset="0"/>
                <a:cs typeface="Times New Roman" pitchFamily="18" charset="0"/>
              </a:rPr>
              <a:t>When you know your own values, you can use them to make decisions about how to live your life, and you can answer questions like these:</a:t>
            </a:r>
          </a:p>
          <a:p>
            <a:pPr fontAlgn="base"/>
            <a:r>
              <a:rPr lang="en-US" dirty="0" smtClean="0">
                <a:solidFill>
                  <a:srgbClr val="C00000"/>
                </a:solidFill>
                <a:latin typeface="Times New Roman" pitchFamily="18" charset="0"/>
                <a:cs typeface="Times New Roman" pitchFamily="18" charset="0"/>
              </a:rPr>
              <a:t>What job should I pursue?</a:t>
            </a:r>
          </a:p>
          <a:p>
            <a:pPr fontAlgn="base"/>
            <a:r>
              <a:rPr lang="en-US" dirty="0" smtClean="0">
                <a:solidFill>
                  <a:srgbClr val="00B050"/>
                </a:solidFill>
                <a:latin typeface="Times New Roman" pitchFamily="18" charset="0"/>
                <a:cs typeface="Times New Roman" pitchFamily="18" charset="0"/>
              </a:rPr>
              <a:t>Should I accept this promotion?</a:t>
            </a:r>
          </a:p>
          <a:p>
            <a:pPr fontAlgn="base"/>
            <a:r>
              <a:rPr lang="en-US" dirty="0" smtClean="0">
                <a:solidFill>
                  <a:srgbClr val="FF0000"/>
                </a:solidFill>
                <a:latin typeface="Times New Roman" pitchFamily="18" charset="0"/>
                <a:cs typeface="Times New Roman" pitchFamily="18" charset="0"/>
              </a:rPr>
              <a:t>Should I start my own business?</a:t>
            </a:r>
          </a:p>
          <a:p>
            <a:pPr fontAlgn="base"/>
            <a:r>
              <a:rPr lang="en-US" dirty="0" smtClean="0">
                <a:solidFill>
                  <a:srgbClr val="FFC000"/>
                </a:solidFill>
                <a:latin typeface="Times New Roman" pitchFamily="18" charset="0"/>
                <a:cs typeface="Times New Roman" pitchFamily="18" charset="0"/>
              </a:rPr>
              <a:t>Should I compromise, or be firm with my position?</a:t>
            </a:r>
          </a:p>
          <a:p>
            <a:pPr fontAlgn="base"/>
            <a:r>
              <a:rPr lang="en-US" dirty="0" smtClean="0">
                <a:solidFill>
                  <a:srgbClr val="7030A0"/>
                </a:solidFill>
                <a:latin typeface="Times New Roman" pitchFamily="18" charset="0"/>
                <a:cs typeface="Times New Roman" pitchFamily="18" charset="0"/>
              </a:rPr>
              <a:t>Should I follow tradition, or travel down a new path?</a:t>
            </a:r>
          </a:p>
          <a:p>
            <a:pPr algn="just" fontAlgn="base"/>
            <a:r>
              <a:rPr lang="en-US" dirty="0" smtClean="0">
                <a:latin typeface="Times New Roman" pitchFamily="18" charset="0"/>
                <a:cs typeface="Times New Roman" pitchFamily="18" charset="0"/>
              </a:rPr>
              <a:t>So, take the time to understand the real priorities in your life, and you'll be able to determine the best direction for you and your </a:t>
            </a:r>
            <a:r>
              <a:rPr lang="en-US" b="1" dirty="0" smtClean="0">
                <a:latin typeface="Times New Roman" pitchFamily="18" charset="0"/>
                <a:cs typeface="Times New Roman" pitchFamily="18" charset="0"/>
              </a:rPr>
              <a:t>life goals</a:t>
            </a:r>
            <a:r>
              <a:rPr lang="en-US" dirty="0" smtClean="0">
                <a:latin typeface="Times New Roman" pitchFamily="18" charset="0"/>
                <a:cs typeface="Times New Roman" pitchFamily="18" charset="0"/>
              </a:rPr>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	</a:t>
            </a:r>
            <a:r>
              <a:rPr lang="en-US" spc="300" dirty="0" smtClean="0">
                <a:effectLst>
                  <a:outerShdw blurRad="38100" dist="38100" dir="2700000" algn="tl">
                    <a:srgbClr val="000000">
                      <a:alpha val="43137"/>
                    </a:srgbClr>
                  </a:outerShdw>
                </a:effectLst>
                <a:latin typeface="Times New Roman" pitchFamily="18" charset="0"/>
                <a:cs typeface="Times New Roman" pitchFamily="18" charset="0"/>
              </a:rPr>
              <a:t>Examples of values are: </a:t>
            </a:r>
          </a:p>
          <a:p>
            <a:pPr>
              <a:lnSpc>
                <a:spcPct val="150000"/>
              </a:lnSpc>
              <a:buNone/>
            </a:pPr>
            <a:r>
              <a:rPr lang="en-US" dirty="0" smtClean="0">
                <a:latin typeface="Times New Roman" pitchFamily="18" charset="0"/>
                <a:cs typeface="Times New Roman" pitchFamily="18" charset="0"/>
              </a:rPr>
              <a:t>	</a:t>
            </a:r>
            <a:r>
              <a:rPr lang="en-US"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success</a:t>
            </a:r>
            <a:r>
              <a:rPr lang="en-US" b="1" dirty="0" smtClean="0">
                <a:solidFill>
                  <a:srgbClr val="FF0000"/>
                </a:solidFill>
                <a:latin typeface="Times New Roman" pitchFamily="18" charset="0"/>
                <a:cs typeface="Times New Roman" pitchFamily="18" charset="0"/>
              </a:rPr>
              <a:t>, </a:t>
            </a:r>
          </a:p>
          <a:p>
            <a:pPr>
              <a:lnSpc>
                <a:spcPct val="150000"/>
              </a:lnSpc>
              <a:buNone/>
            </a:pPr>
            <a:r>
              <a:rPr lang="en-US" dirty="0" smtClean="0">
                <a:latin typeface="Times New Roman" pitchFamily="18" charset="0"/>
                <a:cs typeface="Times New Roman" pitchFamily="18" charset="0"/>
              </a:rPr>
              <a:t>	</a:t>
            </a:r>
          </a:p>
          <a:p>
            <a:pPr>
              <a:lnSpc>
                <a:spcPct val="150000"/>
              </a:lnSpc>
              <a:buNone/>
            </a:pPr>
            <a:r>
              <a:rPr lang="en-US" b="1" dirty="0" smtClean="0">
                <a:solidFill>
                  <a:srgbClr val="00B050"/>
                </a:solidFill>
                <a:latin typeface="Times New Roman" pitchFamily="18" charset="0"/>
                <a:cs typeface="Times New Roman" pitchFamily="18" charset="0"/>
              </a:rPr>
              <a:t>	</a:t>
            </a:r>
            <a:r>
              <a:rPr lang="en-US"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honesty</a:t>
            </a:r>
            <a:r>
              <a:rPr lang="en-US" b="1" dirty="0" smtClean="0">
                <a:solidFill>
                  <a:srgbClr val="00B050"/>
                </a:solidFill>
                <a:latin typeface="Times New Roman" pitchFamily="18" charset="0"/>
                <a:cs typeface="Times New Roman" pitchFamily="18" charset="0"/>
              </a:rPr>
              <a:t>, </a:t>
            </a:r>
          </a:p>
          <a:p>
            <a:pPr>
              <a:lnSpc>
                <a:spcPct val="150000"/>
              </a:lnSpc>
              <a:buNone/>
            </a:pPr>
            <a:r>
              <a:rPr lang="en-US" dirty="0" smtClean="0">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	</a:t>
            </a:r>
          </a:p>
          <a:p>
            <a:pPr>
              <a:lnSpc>
                <a:spcPct val="150000"/>
              </a:lnSpc>
              <a:buNone/>
            </a:pPr>
            <a:r>
              <a:rPr lang="en-US" b="1" dirty="0" smtClean="0">
                <a:solidFill>
                  <a:srgbClr val="002060"/>
                </a:solidFill>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belonging and health</a:t>
            </a:r>
            <a:r>
              <a:rPr lang="en-US" b="1" dirty="0" smtClean="0">
                <a:solidFill>
                  <a:srgbClr val="002060"/>
                </a:solidFill>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Some people suggest that other activities such as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reading</a:t>
            </a: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swimming</a:t>
            </a:r>
            <a:r>
              <a:rPr lang="en-US" dirty="0" smtClean="0">
                <a:latin typeface="Times New Roman" pitchFamily="18" charset="0"/>
                <a:cs typeface="Times New Roman" pitchFamily="18" charset="0"/>
              </a:rPr>
              <a:t> or </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socializing</a:t>
            </a:r>
            <a:r>
              <a:rPr lang="en-US" dirty="0" smtClean="0">
                <a:latin typeface="Times New Roman" pitchFamily="18" charset="0"/>
                <a:cs typeface="Times New Roman" pitchFamily="18" charset="0"/>
              </a:rPr>
              <a:t> are values, however these would be symptoms of your values. </a:t>
            </a:r>
          </a:p>
          <a:p>
            <a:pPr>
              <a:buNone/>
            </a:pPr>
            <a:endParaRPr lang="en-US" dirty="0"/>
          </a:p>
        </p:txBody>
      </p:sp>
      <p:pic>
        <p:nvPicPr>
          <p:cNvPr id="1026" name="Picture 2" descr="C:\Users\USER\Desktop\images.jpeg"/>
          <p:cNvPicPr>
            <a:picLocks noChangeAspect="1" noChangeArrowheads="1"/>
          </p:cNvPicPr>
          <p:nvPr/>
        </p:nvPicPr>
        <p:blipFill>
          <a:blip r:embed="rId2">
            <a:lum bright="25000"/>
          </a:blip>
          <a:srcRect/>
          <a:stretch>
            <a:fillRect/>
          </a:stretch>
        </p:blipFill>
        <p:spPr bwMode="auto">
          <a:xfrm>
            <a:off x="5791200" y="3276600"/>
            <a:ext cx="3352800" cy="1657350"/>
          </a:xfrm>
          <a:prstGeom prst="rect">
            <a:avLst/>
          </a:prstGeom>
          <a:noFill/>
        </p:spPr>
      </p:pic>
      <p:pic>
        <p:nvPicPr>
          <p:cNvPr id="3075" name="Picture 3" descr="C:\Users\USER\Desktop\images.jpg"/>
          <p:cNvPicPr>
            <a:picLocks noChangeAspect="1" noChangeArrowheads="1"/>
          </p:cNvPicPr>
          <p:nvPr/>
        </p:nvPicPr>
        <p:blipFill>
          <a:blip r:embed="rId3"/>
          <a:srcRect/>
          <a:stretch>
            <a:fillRect/>
          </a:stretch>
        </p:blipFill>
        <p:spPr bwMode="auto">
          <a:xfrm>
            <a:off x="5715000" y="0"/>
            <a:ext cx="3429000" cy="1524000"/>
          </a:xfrm>
          <a:prstGeom prst="rect">
            <a:avLst/>
          </a:prstGeom>
          <a:noFill/>
        </p:spPr>
      </p:pic>
      <p:pic>
        <p:nvPicPr>
          <p:cNvPr id="3077" name="Picture 5" descr="C:\Users\USER\Desktop\elements_of_harmony_and_cutie_marks_irl__honesty_by_standingleaf-d6vrpao.jpg"/>
          <p:cNvPicPr>
            <a:picLocks noChangeAspect="1" noChangeArrowheads="1"/>
          </p:cNvPicPr>
          <p:nvPr/>
        </p:nvPicPr>
        <p:blipFill>
          <a:blip r:embed="rId4"/>
          <a:srcRect/>
          <a:stretch>
            <a:fillRect/>
          </a:stretch>
        </p:blipFill>
        <p:spPr bwMode="auto">
          <a:xfrm>
            <a:off x="5715000" y="1524000"/>
            <a:ext cx="3429000" cy="170638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315</Words>
  <Application>Microsoft Office PowerPoint</Application>
  <PresentationFormat>On-screen Show (4:3)</PresentationFormat>
  <Paragraphs>208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Manjunath</dc:creator>
  <cp:lastModifiedBy>USER</cp:lastModifiedBy>
  <cp:revision>198</cp:revision>
  <dcterms:created xsi:type="dcterms:W3CDTF">2006-08-16T00:00:00Z</dcterms:created>
  <dcterms:modified xsi:type="dcterms:W3CDTF">2018-04-03T04:55:41Z</dcterms:modified>
</cp:coreProperties>
</file>