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303" r:id="rId3"/>
    <p:sldId id="304" r:id="rId4"/>
    <p:sldId id="329" r:id="rId5"/>
    <p:sldId id="305" r:id="rId6"/>
    <p:sldId id="307" r:id="rId7"/>
    <p:sldId id="289" r:id="rId8"/>
    <p:sldId id="290" r:id="rId9"/>
    <p:sldId id="321" r:id="rId10"/>
    <p:sldId id="291" r:id="rId11"/>
    <p:sldId id="292" r:id="rId12"/>
    <p:sldId id="293" r:id="rId13"/>
    <p:sldId id="294" r:id="rId14"/>
    <p:sldId id="332" r:id="rId15"/>
    <p:sldId id="295" r:id="rId16"/>
    <p:sldId id="333" r:id="rId17"/>
    <p:sldId id="296" r:id="rId18"/>
    <p:sldId id="334" r:id="rId19"/>
    <p:sldId id="297" r:id="rId20"/>
    <p:sldId id="298" r:id="rId21"/>
    <p:sldId id="299" r:id="rId22"/>
    <p:sldId id="335" r:id="rId23"/>
    <p:sldId id="300" r:id="rId24"/>
    <p:sldId id="308" r:id="rId25"/>
    <p:sldId id="301" r:id="rId26"/>
    <p:sldId id="259" r:id="rId27"/>
    <p:sldId id="309" r:id="rId28"/>
    <p:sldId id="310" r:id="rId29"/>
    <p:sldId id="311" r:id="rId30"/>
    <p:sldId id="313" r:id="rId31"/>
    <p:sldId id="314" r:id="rId32"/>
    <p:sldId id="315" r:id="rId33"/>
    <p:sldId id="316" r:id="rId34"/>
    <p:sldId id="317" r:id="rId35"/>
    <p:sldId id="318" r:id="rId36"/>
    <p:sldId id="319" r:id="rId37"/>
    <p:sldId id="325" r:id="rId38"/>
    <p:sldId id="326" r:id="rId39"/>
    <p:sldId id="330" r:id="rId40"/>
    <p:sldId id="328" r:id="rId41"/>
    <p:sldId id="323" r:id="rId42"/>
    <p:sldId id="331" r:id="rId43"/>
    <p:sldId id="324" r:id="rId44"/>
    <p:sldId id="32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1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Quebec_Bridge" TargetMode="External"/><Relationship Id="rId3" Type="http://schemas.openxmlformats.org/officeDocument/2006/relationships/image" Target="../media/image6.jpeg"/><Relationship Id="rId7" Type="http://schemas.openxmlformats.org/officeDocument/2006/relationships/hyperlink" Target="http://en.wikipedia.org/wiki/Tay_Bridge_disaster" TargetMode="External"/><Relationship Id="rId2" Type="http://schemas.openxmlformats.org/officeDocument/2006/relationships/hyperlink" Target="http://en.wikipedia.org/wiki/File:Original_Tay_Bridge_before_the_1879_collapse.jpg" TargetMode="External"/><Relationship Id="rId1" Type="http://schemas.openxmlformats.org/officeDocument/2006/relationships/slideLayout" Target="../slideLayouts/slideLayout2.xml"/><Relationship Id="rId6" Type="http://schemas.openxmlformats.org/officeDocument/2006/relationships/hyperlink" Target="http://en.wikipedia.org/wiki/Ashtabula_River_Railroad_Disaster" TargetMode="External"/><Relationship Id="rId5" Type="http://schemas.openxmlformats.org/officeDocument/2006/relationships/hyperlink" Target="http://en.wikipedia.org/wiki/List_of_bridge_disasters" TargetMode="External"/><Relationship Id="rId4" Type="http://schemas.openxmlformats.org/officeDocument/2006/relationships/hyperlink" Target="http://en.wikipedia.org/wiki/Structural_failur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Applied &amp; Descriptive Ethics\Consciousnes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2209800"/>
            <a:ext cx="9144000" cy="1446550"/>
          </a:xfrm>
          <a:prstGeom prst="rect">
            <a:avLst/>
          </a:prstGeom>
          <a:effectLst>
            <a:innerShdw blurRad="63500" dist="50800" dir="13500000">
              <a:prstClr val="black">
                <a:alpha val="50000"/>
              </a:prstClr>
            </a:innerShdw>
          </a:effectLst>
        </p:spPr>
        <p:txBody>
          <a:bodyPr wrap="square">
            <a:spAutoFit/>
          </a:bodyPr>
          <a:lstStyle/>
          <a:p>
            <a:pPr algn="ctr"/>
            <a:r>
              <a:rPr lang="en-US" sz="88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Professional ethics</a:t>
            </a:r>
            <a:endParaRPr lang="en-US" sz="8800" b="1"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just"/>
            <a:r>
              <a:rPr lang="en-US" dirty="0" smtClean="0">
                <a:latin typeface="Times New Roman" pitchFamily="18" charset="0"/>
                <a:cs typeface="Times New Roman" pitchFamily="18" charset="0"/>
              </a:rPr>
              <a:t>One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response</a:t>
            </a:r>
            <a:r>
              <a:rPr lang="en-US" b="1"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was the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development</a:t>
            </a:r>
            <a:r>
              <a:rPr lang="en-US" dirty="0" smtClean="0">
                <a:latin typeface="Times New Roman" pitchFamily="18" charset="0"/>
                <a:cs typeface="Times New Roman" pitchFamily="18" charset="0"/>
              </a:rPr>
              <a:t> of formal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codes</a:t>
            </a:r>
            <a:r>
              <a:rPr lang="en-US" dirty="0" smtClean="0">
                <a:latin typeface="Times New Roman" pitchFamily="18" charset="0"/>
                <a:cs typeface="Times New Roman" pitchFamily="18" charset="0"/>
              </a:rPr>
              <a:t> of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ethics</a:t>
            </a:r>
            <a:r>
              <a:rPr lang="en-US" dirty="0" smtClean="0">
                <a:latin typeface="Times New Roman" pitchFamily="18" charset="0"/>
                <a:cs typeface="Times New Roman" pitchFamily="18" charset="0"/>
              </a:rPr>
              <a:t> by three of the four founding engineering societies.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AIEE</a:t>
            </a:r>
            <a:r>
              <a:rPr lang="en-US" dirty="0" smtClean="0">
                <a:latin typeface="Times New Roman" pitchFamily="18" charset="0"/>
                <a:cs typeface="Times New Roman" pitchFamily="18" charset="0"/>
              </a:rPr>
              <a:t> adopted theirs in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1912</a:t>
            </a:r>
            <a:r>
              <a:rPr lang="en-US" dirty="0" smtClean="0">
                <a:latin typeface="Times New Roman" pitchFamily="18" charset="0"/>
                <a:cs typeface="Times New Roman" pitchFamily="18" charset="0"/>
              </a:rPr>
              <a:t>.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ASCE</a:t>
            </a:r>
            <a:r>
              <a:rPr lang="en-US" dirty="0" smtClean="0">
                <a:latin typeface="Times New Roman" pitchFamily="18" charset="0"/>
                <a:cs typeface="Times New Roman" pitchFamily="18" charset="0"/>
              </a:rPr>
              <a:t> and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ASME</a:t>
            </a:r>
            <a:r>
              <a:rPr lang="en-US" dirty="0" smtClean="0">
                <a:latin typeface="Times New Roman" pitchFamily="18" charset="0"/>
                <a:cs typeface="Times New Roman" pitchFamily="18" charset="0"/>
              </a:rPr>
              <a:t> did so in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1914</a:t>
            </a:r>
            <a:r>
              <a:rPr lang="en-US" dirty="0" smtClean="0">
                <a:latin typeface="Times New Roman" pitchFamily="18" charset="0"/>
                <a:cs typeface="Times New Roman" pitchFamily="18" charset="0"/>
              </a:rPr>
              <a:t>.</a:t>
            </a:r>
          </a:p>
          <a:p>
            <a:pPr>
              <a:buNone/>
            </a:pPr>
            <a:endParaRPr lang="en-US" sz="800"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US model </a:t>
            </a:r>
            <a:r>
              <a:rPr lang="en-US" dirty="0" smtClean="0">
                <a:latin typeface="Times New Roman" pitchFamily="18" charset="0"/>
                <a:cs typeface="Times New Roman" pitchFamily="18" charset="0"/>
              </a:rPr>
              <a:t>has generally been only to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require</a:t>
            </a:r>
            <a:r>
              <a:rPr lang="en-US" dirty="0" smtClean="0">
                <a:latin typeface="Times New Roman" pitchFamily="18" charset="0"/>
                <a:cs typeface="Times New Roman" pitchFamily="18" charset="0"/>
              </a:rPr>
              <a:t> those practicing independently (i.e. consulting engineers) to be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licensed</a:t>
            </a:r>
            <a:r>
              <a:rPr lang="en-US" dirty="0" smtClean="0">
                <a:latin typeface="Times New Roman" pitchFamily="18" charset="0"/>
                <a:cs typeface="Times New Roman" pitchFamily="18" charset="0"/>
              </a:rPr>
              <a:t>, while engineers working in industry, education, and sometimes government need not be licensed. </a:t>
            </a:r>
          </a:p>
          <a:p>
            <a:pPr>
              <a:buNone/>
            </a:pPr>
            <a:endParaRPr lang="en-US" sz="800"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This has perpetuated the split between professional engineers and those in industry.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endParaRPr lang="en-US" sz="800"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Professional societies have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adopted</a:t>
            </a:r>
            <a:r>
              <a:rPr lang="en-US" dirty="0" smtClean="0">
                <a:latin typeface="Times New Roman" pitchFamily="18" charset="0"/>
                <a:cs typeface="Times New Roman" pitchFamily="18" charset="0"/>
              </a:rPr>
              <a:t> generally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uniform codes</a:t>
            </a:r>
            <a:r>
              <a:rPr lang="en-US" dirty="0" smtClean="0">
                <a:solidFill>
                  <a:srgbClr val="FFC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of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ethics.</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 </a:t>
            </a:r>
          </a:p>
          <a:p>
            <a:pPr>
              <a:buNone/>
            </a:pPr>
            <a:endParaRPr lang="en-US" sz="1000"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On the other hand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technical societies </a:t>
            </a:r>
            <a:r>
              <a:rPr lang="en-US" dirty="0" smtClean="0">
                <a:latin typeface="Times New Roman" pitchFamily="18" charset="0"/>
                <a:cs typeface="Times New Roman" pitchFamily="18" charset="0"/>
              </a:rPr>
              <a:t>have generally </a:t>
            </a:r>
            <a:r>
              <a:rPr lang="en-US"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not</a:t>
            </a:r>
            <a:r>
              <a:rPr lang="en-US" dirty="0" smtClean="0">
                <a:latin typeface="Times New Roman" pitchFamily="18" charset="0"/>
                <a:cs typeface="Times New Roman" pitchFamily="18" charset="0"/>
              </a:rPr>
              <a:t> adopted these, but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instead</a:t>
            </a:r>
            <a:r>
              <a:rPr lang="en-US" dirty="0" smtClean="0">
                <a:latin typeface="Times New Roman" pitchFamily="18" charset="0"/>
                <a:cs typeface="Times New Roman" pitchFamily="18" charset="0"/>
              </a:rPr>
              <a:t> sometimes </a:t>
            </a:r>
            <a:r>
              <a:rPr lang="en-US"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offer</a:t>
            </a:r>
            <a:r>
              <a:rPr lang="en-US" dirty="0" smtClean="0">
                <a:solidFill>
                  <a:schemeClr val="bg1">
                    <a:lumMod val="50000"/>
                  </a:schemeClr>
                </a:solidFill>
                <a:latin typeface="Times New Roman" pitchFamily="18" charset="0"/>
                <a:cs typeface="Times New Roman" pitchFamily="18" charset="0"/>
              </a:rPr>
              <a:t> </a:t>
            </a:r>
            <a:r>
              <a:rPr lang="en-US"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ethics education</a:t>
            </a:r>
            <a:r>
              <a:rPr lang="en-US" dirty="0" smtClean="0">
                <a:solidFill>
                  <a:schemeClr val="bg1">
                    <a:lumMod val="50000"/>
                  </a:schemeClr>
                </a:solidFill>
                <a:latin typeface="Times New Roman" pitchFamily="18" charset="0"/>
                <a:cs typeface="Times New Roman" pitchFamily="18" charset="0"/>
              </a:rPr>
              <a:t> </a:t>
            </a:r>
            <a:r>
              <a:rPr lang="en-US" dirty="0" smtClean="0">
                <a:latin typeface="Times New Roman" pitchFamily="18" charset="0"/>
                <a:cs typeface="Times New Roman" pitchFamily="18" charset="0"/>
              </a:rPr>
              <a:t>and resources to </a:t>
            </a:r>
            <a:r>
              <a:rPr lang="en-US"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members</a:t>
            </a:r>
            <a:r>
              <a:rPr lang="en-US" dirty="0" smtClean="0">
                <a:latin typeface="Times New Roman" pitchFamily="18" charset="0"/>
                <a:cs typeface="Times New Roman" pitchFamily="18" charset="0"/>
              </a:rPr>
              <a:t> similar to those of the </a:t>
            </a:r>
            <a:r>
              <a:rPr lang="en-US" dirty="0" smtClean="0">
                <a:solidFill>
                  <a:schemeClr val="accent5">
                    <a:lumMod val="75000"/>
                  </a:schemeClr>
                </a:solidFill>
                <a:effectLst>
                  <a:outerShdw blurRad="38100" dist="38100" dir="2700000" algn="tl">
                    <a:srgbClr val="000000">
                      <a:alpha val="43137"/>
                    </a:srgbClr>
                  </a:outerShdw>
                </a:effectLst>
                <a:latin typeface="Comic Sans MS" pitchFamily="66" charset="0"/>
                <a:cs typeface="Times New Roman" pitchFamily="18" charset="0"/>
              </a:rPr>
              <a:t>professional societies. </a:t>
            </a:r>
          </a:p>
          <a:p>
            <a:endParaRPr lang="en-US" sz="2000"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This is not uniform, and the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question</a:t>
            </a:r>
            <a:r>
              <a:rPr lang="en-US" dirty="0" smtClean="0">
                <a:latin typeface="Times New Roman" pitchFamily="18" charset="0"/>
                <a:cs typeface="Times New Roman" pitchFamily="18" charset="0"/>
              </a:rPr>
              <a:t> of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who</a:t>
            </a:r>
            <a:r>
              <a:rPr lang="en-US" dirty="0" smtClean="0">
                <a:latin typeface="Times New Roman" pitchFamily="18" charset="0"/>
                <a:cs typeface="Times New Roman" pitchFamily="18" charset="0"/>
              </a:rPr>
              <a:t> is to be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held</a:t>
            </a:r>
            <a:r>
              <a:rPr lang="en-US" dirty="0" smtClean="0">
                <a:latin typeface="Times New Roman" pitchFamily="18" charset="0"/>
                <a:cs typeface="Times New Roman" pitchFamily="18" charset="0"/>
              </a:rPr>
              <a:t> in the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highest regard</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i="1" dirty="0" smtClean="0">
                <a:effectLst>
                  <a:outerShdw blurRad="38100" dist="38100" dir="2700000" algn="tl">
                    <a:srgbClr val="000000">
                      <a:alpha val="43137"/>
                    </a:srgbClr>
                  </a:outerShdw>
                </a:effectLst>
                <a:latin typeface="Times New Roman" pitchFamily="18" charset="0"/>
                <a:cs typeface="Times New Roman" pitchFamily="18" charset="0"/>
              </a:rPr>
              <a:t>the public or the employer</a:t>
            </a:r>
            <a:r>
              <a:rPr lang="en-US" dirty="0" smtClean="0">
                <a:latin typeface="Times New Roman" pitchFamily="18" charset="0"/>
                <a:cs typeface="Times New Roman" pitchFamily="18" charset="0"/>
              </a:rPr>
              <a:t>, is still an open one in industry, and sometimes in professional practice.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fontScale="92500" lnSpcReduction="10000"/>
          </a:bodyPr>
          <a:lstStyle/>
          <a:p>
            <a:pPr>
              <a:buNone/>
            </a:pPr>
            <a:r>
              <a:rPr lang="en-US" b="1" dirty="0" smtClean="0">
                <a:latin typeface="Times New Roman" pitchFamily="18" charset="0"/>
                <a:cs typeface="Times New Roman" pitchFamily="18" charset="0"/>
              </a:rPr>
              <a:t>	</a:t>
            </a:r>
            <a:r>
              <a:rPr lang="en-US" sz="39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Recent developments</a:t>
            </a:r>
          </a:p>
          <a:p>
            <a:r>
              <a:rPr lang="en-US" dirty="0" smtClean="0">
                <a:effectLst>
                  <a:outerShdw blurRad="38100" dist="38100" dir="2700000" algn="tl">
                    <a:srgbClr val="000000">
                      <a:alpha val="43137"/>
                    </a:srgbClr>
                  </a:outerShdw>
                </a:effectLst>
                <a:latin typeface="Comic Sans MS" pitchFamily="66" charset="0"/>
                <a:cs typeface="Times New Roman" pitchFamily="18" charset="0"/>
              </a:rPr>
              <a:t>Efforts</a:t>
            </a:r>
            <a:r>
              <a:rPr lang="en-US" dirty="0" smtClean="0">
                <a:latin typeface="Times New Roman" pitchFamily="18" charset="0"/>
                <a:cs typeface="Times New Roman" pitchFamily="18" charset="0"/>
              </a:rPr>
              <a:t> to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promote ethical practice continue. </a:t>
            </a:r>
          </a:p>
          <a:p>
            <a:pPr algn="just"/>
            <a:r>
              <a:rPr lang="en-US" dirty="0" smtClean="0">
                <a:latin typeface="Times New Roman" pitchFamily="18" charset="0"/>
                <a:cs typeface="Times New Roman" pitchFamily="18" charset="0"/>
              </a:rPr>
              <a:t>In addition to the professional societies and chartering organizations efforts with their members, the Canadian Iron Ring and American Order of the Engineer trace their roots to the 1907 Quebec Bridge collapse. </a:t>
            </a:r>
            <a:r>
              <a:rPr lang="en-US" dirty="0" smtClean="0">
                <a:solidFill>
                  <a:srgbClr val="0070C0"/>
                </a:solidFill>
                <a:latin typeface="Times New Roman" pitchFamily="18" charset="0"/>
                <a:cs typeface="Times New Roman" pitchFamily="18" charset="0"/>
              </a:rPr>
              <a:t>Both require members to swear an oath to uphold ethical practice and wear a symbolic ring as a reminder.</a:t>
            </a:r>
          </a:p>
          <a:p>
            <a:pPr algn="just"/>
            <a:r>
              <a:rPr lang="en-US" dirty="0" smtClean="0">
                <a:latin typeface="Times New Roman" pitchFamily="18" charset="0"/>
                <a:cs typeface="Times New Roman" pitchFamily="18" charset="0"/>
              </a:rPr>
              <a:t>Currently,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bribery</a:t>
            </a:r>
            <a:r>
              <a:rPr lang="en-US" dirty="0" smtClean="0">
                <a:latin typeface="Times New Roman" pitchFamily="18" charset="0"/>
                <a:cs typeface="Times New Roman" pitchFamily="18" charset="0"/>
              </a:rPr>
              <a:t> and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political corruption </a:t>
            </a:r>
            <a:r>
              <a:rPr lang="en-US" dirty="0" smtClean="0">
                <a:latin typeface="Times New Roman" pitchFamily="18" charset="0"/>
                <a:cs typeface="Times New Roman" pitchFamily="18" charset="0"/>
              </a:rPr>
              <a:t>is being addressed very directly by several professional societies and business groups around the world. However, new issues have arisen, such as </a:t>
            </a:r>
            <a:r>
              <a:rPr lang="en-US" dirty="0" err="1" smtClean="0">
                <a:latin typeface="Times New Roman" pitchFamily="18" charset="0"/>
                <a:cs typeface="Times New Roman" pitchFamily="18" charset="0"/>
              </a:rPr>
              <a:t>offshoring</a:t>
            </a:r>
            <a:r>
              <a:rPr lang="en-US" dirty="0" smtClean="0">
                <a:latin typeface="Times New Roman" pitchFamily="18" charset="0"/>
                <a:cs typeface="Times New Roman" pitchFamily="18" charset="0"/>
              </a:rPr>
              <a:t>, sustainable development, and environmental protection, that the profession is having to consider and address.</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just">
              <a:lnSpc>
                <a:spcPct val="150000"/>
              </a:lnSpc>
              <a:buNone/>
            </a:pPr>
            <a:r>
              <a:rPr lang="en-US" b="1" i="1" dirty="0" smtClean="0">
                <a:latin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Codes</a:t>
            </a:r>
            <a:r>
              <a:rPr lang="en-US" dirty="0" smtClean="0">
                <a:latin typeface="Times New Roman" pitchFamily="18" charset="0"/>
                <a:cs typeface="Times New Roman" pitchFamily="18" charset="0"/>
              </a:rPr>
              <a:t> of engineering ethics </a:t>
            </a:r>
            <a:r>
              <a:rPr lang="en-US"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identify</a:t>
            </a:r>
            <a:r>
              <a:rPr lang="en-US" dirty="0" smtClean="0">
                <a:latin typeface="Times New Roman" pitchFamily="18" charset="0"/>
                <a:cs typeface="Times New Roman" pitchFamily="18" charset="0"/>
              </a:rPr>
              <a:t> a </a:t>
            </a:r>
            <a:r>
              <a:rPr lang="en-US"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specific preference</a:t>
            </a:r>
            <a:r>
              <a:rPr lang="en-US" dirty="0" smtClean="0">
                <a:latin typeface="Times New Roman" pitchFamily="18" charset="0"/>
                <a:cs typeface="Times New Roman" pitchFamily="18" charset="0"/>
              </a:rPr>
              <a:t> with respect to the engineer's consideration </a:t>
            </a:r>
            <a:r>
              <a:rPr lang="en-US" dirty="0" smtClean="0">
                <a:solidFill>
                  <a:schemeClr val="accent5">
                    <a:lumMod val="75000"/>
                  </a:schemeClr>
                </a:solidFill>
                <a:effectLst>
                  <a:outerShdw blurRad="38100" dist="38100" dir="2700000" algn="tl">
                    <a:srgbClr val="000000">
                      <a:alpha val="43137"/>
                    </a:srgbClr>
                  </a:outerShdw>
                </a:effectLst>
                <a:latin typeface="Comic Sans MS" pitchFamily="66" charset="0"/>
                <a:cs typeface="Times New Roman" pitchFamily="18" charset="0"/>
              </a:rPr>
              <a:t>for</a:t>
            </a:r>
            <a:r>
              <a:rPr lang="en-US" dirty="0" smtClean="0">
                <a:latin typeface="Times New Roman" pitchFamily="18" charset="0"/>
                <a:cs typeface="Times New Roman" pitchFamily="18" charset="0"/>
              </a:rPr>
              <a:t>  </a:t>
            </a:r>
          </a:p>
          <a:p>
            <a:pPr algn="ctr">
              <a:buNone/>
            </a:pPr>
            <a:r>
              <a:rPr lang="en-US" sz="39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public</a:t>
            </a: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 </a:t>
            </a:r>
          </a:p>
          <a:p>
            <a:pPr algn="ctr">
              <a:lnSpc>
                <a:spcPct val="170000"/>
              </a:lnSpc>
              <a:buNone/>
            </a:pPr>
            <a:r>
              <a:rPr lang="en-US" sz="3900" b="1"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clients</a:t>
            </a: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 </a:t>
            </a:r>
          </a:p>
          <a:p>
            <a:pPr algn="ctr">
              <a:lnSpc>
                <a:spcPct val="170000"/>
              </a:lnSpc>
              <a:buNone/>
            </a:pPr>
            <a:r>
              <a:rPr lang="en-US" sz="3900" b="1"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employers</a:t>
            </a: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 </a:t>
            </a:r>
            <a:r>
              <a:rPr lang="en-US" sz="3900" dirty="0" smtClean="0">
                <a:latin typeface="Comic Sans MS" pitchFamily="66" charset="0"/>
                <a:cs typeface="Times New Roman" pitchFamily="18" charset="0"/>
              </a:rPr>
              <a:t>and </a:t>
            </a: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 </a:t>
            </a:r>
          </a:p>
          <a:p>
            <a:pPr algn="ctr">
              <a:lnSpc>
                <a:spcPct val="170000"/>
              </a:lnSpc>
              <a:buNone/>
            </a:pPr>
            <a:r>
              <a:rPr lang="en-US" sz="3900" b="1"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profession</a:t>
            </a:r>
            <a:r>
              <a:rPr lang="en-US" sz="3900" b="1" dirty="0" smtClean="0">
                <a:effectLst>
                  <a:outerShdw blurRad="38100" dist="38100" dir="2700000" algn="tl">
                    <a:srgbClr val="000000">
                      <a:alpha val="43137"/>
                    </a:srgbClr>
                  </a:outerShdw>
                </a:effectLst>
                <a:latin typeface="Comic Sans MS" pitchFamily="66" charset="0"/>
                <a:cs typeface="Times New Roman" pitchFamily="18" charset="0"/>
              </a:rPr>
              <a:t>.</a:t>
            </a:r>
          </a:p>
          <a:p>
            <a:pPr>
              <a:buNone/>
            </a:pPr>
            <a:endParaRPr lang="en-US" sz="5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3900" b="1" dirty="0" smtClean="0">
                <a:solidFill>
                  <a:srgbClr val="0070C0"/>
                </a:solidFill>
                <a:latin typeface="Times New Roman" pitchFamily="18" charset="0"/>
                <a:cs typeface="Times New Roman" pitchFamily="18" charset="0"/>
              </a:rPr>
              <a:t>	</a:t>
            </a:r>
            <a:r>
              <a:rPr lang="en-US" sz="39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Responsibility of engineers</a:t>
            </a:r>
          </a:p>
          <a:p>
            <a:endParaRPr lang="en-US" sz="900" b="1"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engineer recognizes that the greatest merit is the work and exercises his profession committed to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serving society</a:t>
            </a:r>
            <a:r>
              <a:rPr lang="en-US" dirty="0" smtClean="0">
                <a:latin typeface="Times New Roman" pitchFamily="18" charset="0"/>
                <a:cs typeface="Times New Roman" pitchFamily="18" charset="0"/>
              </a:rPr>
              <a:t>, attending to the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welfare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latin typeface="Times New Roman" pitchFamily="18" charset="0"/>
                <a:cs typeface="Times New Roman" pitchFamily="18" charset="0"/>
              </a:rPr>
              <a:t>and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progress of the majority. </a:t>
            </a:r>
          </a:p>
          <a:p>
            <a:pPr algn="just">
              <a:buNone/>
            </a:pPr>
            <a:endParaRPr lang="en-US" sz="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By transforming nature for the benefit of mankind,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the engineer must increase his awareness of the world as the residence of man</a:t>
            </a:r>
            <a:r>
              <a:rPr lang="en-US" dirty="0" smtClean="0">
                <a:latin typeface="Times New Roman" pitchFamily="18" charset="0"/>
                <a:cs typeface="Times New Roman" pitchFamily="18" charset="0"/>
              </a:rPr>
              <a:t>, his interest in the universe as a guarantee of overcoming his spirit, and knowledge of reality to make the world fairer and happier.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just">
              <a:lnSpc>
                <a:spcPct val="150000"/>
              </a:lnSpc>
            </a:pPr>
            <a:r>
              <a:rPr lang="en-US" dirty="0" smtClean="0">
                <a:latin typeface="Times New Roman" pitchFamily="18" charset="0"/>
                <a:cs typeface="Times New Roman" pitchFamily="18" charset="0"/>
              </a:rPr>
              <a:t>The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engineer</a:t>
            </a:r>
            <a:r>
              <a:rPr lang="en-US" dirty="0" smtClean="0">
                <a:latin typeface="Times New Roman" pitchFamily="18" charset="0"/>
                <a:cs typeface="Times New Roman" pitchFamily="18" charset="0"/>
              </a:rPr>
              <a:t> should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reject any paper </a:t>
            </a:r>
            <a:r>
              <a:rPr lang="en-US" dirty="0" smtClean="0">
                <a:latin typeface="Times New Roman" pitchFamily="18" charset="0"/>
                <a:cs typeface="Times New Roman" pitchFamily="18" charset="0"/>
              </a:rPr>
              <a:t>that is intended to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harm</a:t>
            </a:r>
            <a:r>
              <a:rPr lang="en-US" dirty="0" smtClean="0">
                <a:latin typeface="Times New Roman" pitchFamily="18" charset="0"/>
                <a:cs typeface="Times New Roman" pitchFamily="18" charset="0"/>
              </a:rPr>
              <a:t> the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general interest</a:t>
            </a:r>
            <a:r>
              <a:rPr lang="en-US" dirty="0" smtClean="0">
                <a:latin typeface="Times New Roman" pitchFamily="18" charset="0"/>
                <a:cs typeface="Times New Roman" pitchFamily="18" charset="0"/>
              </a:rPr>
              <a:t>, </a:t>
            </a:r>
          </a:p>
          <a:p>
            <a:pPr algn="just">
              <a:lnSpc>
                <a:spcPct val="150000"/>
              </a:lnSpc>
              <a:buNone/>
            </a:pPr>
            <a:r>
              <a:rPr lang="en-US" dirty="0" smtClean="0">
                <a:latin typeface="Times New Roman" pitchFamily="18" charset="0"/>
                <a:cs typeface="Times New Roman" pitchFamily="18" charset="0"/>
              </a:rPr>
              <a:t>	thus </a:t>
            </a:r>
            <a:r>
              <a:rPr lang="en-US"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avoiding</a:t>
            </a:r>
            <a:r>
              <a:rPr lang="en-US" dirty="0" smtClean="0">
                <a:latin typeface="Times New Roman" pitchFamily="18" charset="0"/>
                <a:cs typeface="Times New Roman" pitchFamily="18" charset="0"/>
              </a:rPr>
              <a:t> a </a:t>
            </a:r>
            <a:r>
              <a:rPr lang="en-US"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situation</a:t>
            </a:r>
            <a:r>
              <a:rPr lang="en-US" dirty="0" smtClean="0">
                <a:latin typeface="Times New Roman" pitchFamily="18" charset="0"/>
                <a:cs typeface="Times New Roman" pitchFamily="18" charset="0"/>
              </a:rPr>
              <a:t> that might be </a:t>
            </a:r>
            <a:r>
              <a:rPr lang="en-US" dirty="0" smtClean="0">
                <a:solidFill>
                  <a:schemeClr val="accent5">
                    <a:lumMod val="75000"/>
                  </a:schemeClr>
                </a:solidFill>
                <a:effectLst>
                  <a:outerShdw blurRad="38100" dist="38100" dir="2700000" algn="tl">
                    <a:srgbClr val="000000">
                      <a:alpha val="43137"/>
                    </a:srgbClr>
                  </a:outerShdw>
                </a:effectLst>
                <a:latin typeface="Comic Sans MS" pitchFamily="66" charset="0"/>
                <a:cs typeface="Times New Roman" pitchFamily="18" charset="0"/>
              </a:rPr>
              <a:t>hazardous</a:t>
            </a:r>
            <a:r>
              <a:rPr lang="en-US" dirty="0" smtClean="0">
                <a:latin typeface="Times New Roman" pitchFamily="18" charset="0"/>
                <a:cs typeface="Times New Roman" pitchFamily="18" charset="0"/>
              </a:rPr>
              <a:t> or threatening to </a:t>
            </a:r>
          </a:p>
          <a:p>
            <a:pPr lvl="1" algn="just">
              <a:lnSpc>
                <a:spcPct val="150000"/>
              </a:lnSpc>
              <a:buFont typeface="Wingdings" pitchFamily="2" charset="2"/>
              <a:buChar char="Ø"/>
            </a:pPr>
            <a:r>
              <a:rPr lang="en-US" sz="3200" dirty="0" smtClean="0">
                <a:latin typeface="Times New Roman" pitchFamily="18" charset="0"/>
                <a:cs typeface="Times New Roman" pitchFamily="18" charset="0"/>
              </a:rPr>
              <a:t>the </a:t>
            </a:r>
            <a:r>
              <a:rPr lang="en-US" sz="3200" dirty="0" smtClean="0">
                <a:solidFill>
                  <a:schemeClr val="bg2">
                    <a:lumMod val="25000"/>
                  </a:schemeClr>
                </a:solidFill>
                <a:effectLst>
                  <a:outerShdw blurRad="38100" dist="38100" dir="2700000" algn="tl">
                    <a:srgbClr val="000000">
                      <a:alpha val="43137"/>
                    </a:srgbClr>
                  </a:outerShdw>
                </a:effectLst>
                <a:latin typeface="Comic Sans MS" pitchFamily="66" charset="0"/>
                <a:cs typeface="Times New Roman" pitchFamily="18" charset="0"/>
              </a:rPr>
              <a:t>environment</a:t>
            </a:r>
            <a:r>
              <a:rPr lang="en-US" sz="3200" dirty="0" smtClean="0">
                <a:latin typeface="Times New Roman" pitchFamily="18" charset="0"/>
                <a:cs typeface="Times New Roman" pitchFamily="18" charset="0"/>
              </a:rPr>
              <a:t>, </a:t>
            </a:r>
          </a:p>
          <a:p>
            <a:pPr lvl="1" algn="just">
              <a:lnSpc>
                <a:spcPct val="150000"/>
              </a:lnSpc>
              <a:buFont typeface="Wingdings" pitchFamily="2" charset="2"/>
              <a:buChar char="Ø"/>
            </a:pPr>
            <a:r>
              <a:rPr lang="en-US" sz="3200" dirty="0" smtClean="0">
                <a:solidFill>
                  <a:schemeClr val="accent2">
                    <a:lumMod val="75000"/>
                  </a:schemeClr>
                </a:solidFill>
                <a:effectLst>
                  <a:outerShdw blurRad="38100" dist="38100" dir="2700000" algn="tl">
                    <a:srgbClr val="000000">
                      <a:alpha val="43137"/>
                    </a:srgbClr>
                  </a:outerShdw>
                </a:effectLst>
                <a:latin typeface="Comic Sans MS" pitchFamily="66" charset="0"/>
                <a:cs typeface="Times New Roman" pitchFamily="18" charset="0"/>
              </a:rPr>
              <a:t>life</a:t>
            </a:r>
            <a:r>
              <a:rPr lang="en-US" sz="3200" dirty="0" smtClean="0">
                <a:latin typeface="Times New Roman" pitchFamily="18" charset="0"/>
                <a:cs typeface="Times New Roman" pitchFamily="18" charset="0"/>
              </a:rPr>
              <a:t>, </a:t>
            </a:r>
          </a:p>
          <a:p>
            <a:pPr lvl="1" algn="just">
              <a:lnSpc>
                <a:spcPct val="150000"/>
              </a:lnSpc>
              <a:buFont typeface="Wingdings" pitchFamily="2" charset="2"/>
              <a:buChar char="Ø"/>
            </a:pPr>
            <a:r>
              <a:rPr lang="en-US" sz="3200"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rPr>
              <a:t>health</a:t>
            </a:r>
            <a:r>
              <a:rPr lang="en-US" sz="3200" dirty="0" smtClean="0">
                <a:latin typeface="Times New Roman" pitchFamily="18" charset="0"/>
                <a:cs typeface="Times New Roman" pitchFamily="18" charset="0"/>
              </a:rPr>
              <a:t>, or </a:t>
            </a:r>
          </a:p>
          <a:p>
            <a:pPr lvl="1" algn="just">
              <a:lnSpc>
                <a:spcPct val="150000"/>
              </a:lnSpc>
              <a:buFont typeface="Wingdings" pitchFamily="2" charset="2"/>
              <a:buChar char="Ø"/>
            </a:pPr>
            <a:r>
              <a:rPr lang="en-US" sz="3200" dirty="0" smtClean="0">
                <a:latin typeface="Times New Roman" pitchFamily="18" charset="0"/>
                <a:cs typeface="Times New Roman" pitchFamily="18" charset="0"/>
              </a:rPr>
              <a:t>other </a:t>
            </a:r>
            <a:r>
              <a:rPr lang="en-US" sz="3200" dirty="0" smtClean="0">
                <a:solidFill>
                  <a:schemeClr val="accent6">
                    <a:lumMod val="50000"/>
                  </a:schemeClr>
                </a:solidFill>
                <a:effectLst>
                  <a:outerShdw blurRad="38100" dist="38100" dir="2700000" algn="tl">
                    <a:srgbClr val="000000">
                      <a:alpha val="43137"/>
                    </a:srgbClr>
                  </a:outerShdw>
                </a:effectLst>
                <a:latin typeface="Comic Sans MS" pitchFamily="66" charset="0"/>
                <a:cs typeface="Times New Roman" pitchFamily="18" charset="0"/>
              </a:rPr>
              <a:t>rights</a:t>
            </a:r>
            <a:r>
              <a:rPr lang="en-US" sz="3200" dirty="0" smtClean="0">
                <a:latin typeface="Times New Roman" pitchFamily="18" charset="0"/>
                <a:cs typeface="Times New Roman" pitchFamily="18" charset="0"/>
              </a:rPr>
              <a:t> of </a:t>
            </a:r>
            <a:r>
              <a:rPr lang="en-US" sz="3200" dirty="0" smtClean="0">
                <a:solidFill>
                  <a:schemeClr val="accent6">
                    <a:lumMod val="50000"/>
                  </a:schemeClr>
                </a:solidFill>
                <a:effectLst>
                  <a:outerShdw blurRad="38100" dist="38100" dir="2700000" algn="tl">
                    <a:srgbClr val="000000">
                      <a:alpha val="43137"/>
                    </a:srgbClr>
                  </a:outerShdw>
                </a:effectLst>
                <a:latin typeface="Comic Sans MS" pitchFamily="66" charset="0"/>
                <a:cs typeface="Times New Roman" pitchFamily="18" charset="0"/>
              </a:rPr>
              <a:t>human beings</a:t>
            </a:r>
            <a:r>
              <a:rPr lang="en-US" sz="3200" dirty="0" smtClean="0">
                <a:latin typeface="Times New Roman" pitchFamily="18" charset="0"/>
                <a:cs typeface="Times New Roman" pitchFamily="18" charset="0"/>
              </a:rPr>
              <a:t>.</a:t>
            </a:r>
          </a:p>
          <a:p>
            <a:endParaRPr lang="en-US" sz="1600"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lnSpc>
                <a:spcPct val="150000"/>
              </a:lnSpc>
            </a:pPr>
            <a:r>
              <a:rPr lang="en-US" dirty="0" smtClean="0">
                <a:effectLst>
                  <a:outerShdw blurRad="38100" dist="38100" dir="2700000" algn="tl">
                    <a:srgbClr val="000000">
                      <a:alpha val="43137"/>
                    </a:srgbClr>
                  </a:outerShdw>
                </a:effectLst>
                <a:latin typeface="Comic Sans MS" pitchFamily="66" charset="0"/>
                <a:cs typeface="Times New Roman" pitchFamily="18" charset="0"/>
              </a:rPr>
              <a:t>It</a:t>
            </a:r>
            <a:r>
              <a:rPr lang="en-US" dirty="0" smtClean="0">
                <a:latin typeface="Times New Roman" pitchFamily="18" charset="0"/>
                <a:cs typeface="Times New Roman" pitchFamily="18" charset="0"/>
              </a:rPr>
              <a:t> is an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inescapable duty </a:t>
            </a:r>
            <a:r>
              <a:rPr lang="en-US" dirty="0" smtClean="0">
                <a:latin typeface="Times New Roman" pitchFamily="18" charset="0"/>
                <a:cs typeface="Times New Roman" pitchFamily="18" charset="0"/>
              </a:rPr>
              <a:t>of the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engineer</a:t>
            </a:r>
            <a:r>
              <a:rPr lang="en-US" dirty="0" smtClean="0">
                <a:latin typeface="Times New Roman" pitchFamily="18" charset="0"/>
                <a:cs typeface="Times New Roman" pitchFamily="18" charset="0"/>
              </a:rPr>
              <a:t> to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uphold</a:t>
            </a:r>
            <a:r>
              <a:rPr lang="en-US" dirty="0" smtClean="0">
                <a:latin typeface="Times New Roman" pitchFamily="18" charset="0"/>
                <a:cs typeface="Times New Roman" pitchFamily="18" charset="0"/>
              </a:rPr>
              <a:t> the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prestige</a:t>
            </a:r>
            <a:r>
              <a:rPr lang="en-US" dirty="0" smtClean="0">
                <a:latin typeface="Times New Roman" pitchFamily="18" charset="0"/>
                <a:cs typeface="Times New Roman" pitchFamily="18" charset="0"/>
              </a:rPr>
              <a:t> of the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profession</a:t>
            </a:r>
            <a:r>
              <a:rPr lang="en-US" dirty="0" smtClean="0">
                <a:latin typeface="Times New Roman" pitchFamily="18" charset="0"/>
                <a:cs typeface="Times New Roman" pitchFamily="18" charset="0"/>
              </a:rPr>
              <a:t>, to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ensure</a:t>
            </a:r>
            <a:r>
              <a:rPr lang="en-US" dirty="0" smtClean="0">
                <a:latin typeface="Times New Roman" pitchFamily="18" charset="0"/>
                <a:cs typeface="Times New Roman" pitchFamily="18" charset="0"/>
              </a:rPr>
              <a:t> its </a:t>
            </a:r>
            <a:r>
              <a:rPr lang="en-US"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proper discharge</a:t>
            </a:r>
            <a:r>
              <a:rPr lang="en-US" dirty="0" smtClean="0">
                <a:latin typeface="Times New Roman" pitchFamily="18" charset="0"/>
                <a:cs typeface="Times New Roman" pitchFamily="18" charset="0"/>
              </a:rPr>
              <a:t>, and to maintain a professional demeanor rooted in </a:t>
            </a:r>
            <a:r>
              <a:rPr lang="en-US"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ability</a:t>
            </a:r>
            <a:r>
              <a:rPr lang="en-US" dirty="0" smtClean="0">
                <a:latin typeface="Times New Roman" pitchFamily="18" charset="0"/>
                <a:cs typeface="Times New Roman" pitchFamily="18" charset="0"/>
              </a:rPr>
              <a:t>, </a:t>
            </a:r>
            <a:r>
              <a:rPr lang="en-US"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honesty</a:t>
            </a:r>
            <a:r>
              <a:rPr lang="en-US" dirty="0" smtClean="0">
                <a:latin typeface="Times New Roman" pitchFamily="18" charset="0"/>
                <a:cs typeface="Times New Roman" pitchFamily="18" charset="0"/>
              </a:rPr>
              <a:t>, </a:t>
            </a:r>
            <a:r>
              <a:rPr lang="en-US" dirty="0" smtClean="0">
                <a:solidFill>
                  <a:schemeClr val="accent5">
                    <a:lumMod val="75000"/>
                  </a:schemeClr>
                </a:solidFill>
                <a:effectLst>
                  <a:outerShdw blurRad="38100" dist="38100" dir="2700000" algn="tl">
                    <a:srgbClr val="000000">
                      <a:alpha val="43137"/>
                    </a:srgbClr>
                  </a:outerShdw>
                </a:effectLst>
                <a:latin typeface="Comic Sans MS" pitchFamily="66" charset="0"/>
                <a:cs typeface="Times New Roman" pitchFamily="18" charset="0"/>
              </a:rPr>
              <a:t>fortitude</a:t>
            </a:r>
            <a:r>
              <a:rPr lang="en-US" dirty="0" smtClean="0">
                <a:latin typeface="Times New Roman" pitchFamily="18" charset="0"/>
                <a:cs typeface="Times New Roman" pitchFamily="18" charset="0"/>
              </a:rPr>
              <a:t>, </a:t>
            </a:r>
            <a:r>
              <a:rPr lang="en-US"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rPr>
              <a:t>temperance</a:t>
            </a:r>
            <a:r>
              <a:rPr lang="en-US" dirty="0" smtClean="0">
                <a:latin typeface="Times New Roman" pitchFamily="18" charset="0"/>
                <a:cs typeface="Times New Roman" pitchFamily="18" charset="0"/>
              </a:rPr>
              <a:t>, </a:t>
            </a:r>
            <a:r>
              <a:rPr lang="en-US" dirty="0" smtClean="0">
                <a:solidFill>
                  <a:schemeClr val="accent3">
                    <a:lumMod val="75000"/>
                  </a:schemeClr>
                </a:solidFill>
                <a:effectLst>
                  <a:outerShdw blurRad="38100" dist="38100" dir="2700000" algn="tl">
                    <a:srgbClr val="000000">
                      <a:alpha val="43137"/>
                    </a:srgbClr>
                  </a:outerShdw>
                </a:effectLst>
                <a:latin typeface="Comic Sans MS" pitchFamily="66" charset="0"/>
                <a:cs typeface="Times New Roman" pitchFamily="18" charset="0"/>
              </a:rPr>
              <a:t>magnanimity</a:t>
            </a:r>
            <a:r>
              <a:rPr lang="en-US" dirty="0" smtClean="0">
                <a:latin typeface="Times New Roman" pitchFamily="18" charset="0"/>
                <a:cs typeface="Times New Roman" pitchFamily="18" charset="0"/>
              </a:rPr>
              <a:t>, </a:t>
            </a:r>
            <a:r>
              <a:rPr lang="en-US" dirty="0" smtClean="0">
                <a:solidFill>
                  <a:schemeClr val="accent2">
                    <a:lumMod val="75000"/>
                  </a:schemeClr>
                </a:solidFill>
                <a:effectLst>
                  <a:outerShdw blurRad="38100" dist="38100" dir="2700000" algn="tl">
                    <a:srgbClr val="000000">
                      <a:alpha val="43137"/>
                    </a:srgbClr>
                  </a:outerShdw>
                </a:effectLst>
                <a:latin typeface="Comic Sans MS" pitchFamily="66" charset="0"/>
                <a:cs typeface="Times New Roman" pitchFamily="18" charset="0"/>
              </a:rPr>
              <a:t>modesty</a:t>
            </a:r>
            <a:r>
              <a:rPr lang="en-US" dirty="0" smtClean="0">
                <a:latin typeface="Times New Roman" pitchFamily="18" charset="0"/>
                <a:cs typeface="Times New Roman" pitchFamily="18" charset="0"/>
              </a:rPr>
              <a:t>, </a:t>
            </a:r>
            <a:r>
              <a:rPr lang="en-US" dirty="0" smtClean="0">
                <a:solidFill>
                  <a:schemeClr val="accent1">
                    <a:lumMod val="75000"/>
                  </a:schemeClr>
                </a:solidFill>
                <a:effectLst>
                  <a:outerShdw blurRad="38100" dist="38100" dir="2700000" algn="tl">
                    <a:srgbClr val="000000">
                      <a:alpha val="43137"/>
                    </a:srgbClr>
                  </a:outerShdw>
                </a:effectLst>
                <a:latin typeface="Comic Sans MS" pitchFamily="66" charset="0"/>
                <a:cs typeface="Times New Roman" pitchFamily="18" charset="0"/>
              </a:rPr>
              <a:t>honesty</a:t>
            </a:r>
            <a:r>
              <a:rPr lang="en-US" dirty="0" smtClean="0">
                <a:effectLst>
                  <a:outerShdw blurRad="38100" dist="38100" dir="2700000" algn="tl">
                    <a:srgbClr val="000000">
                      <a:alpha val="43137"/>
                    </a:srgbClr>
                  </a:outerShdw>
                </a:effectLst>
                <a:latin typeface="Comic Sans MS" pitchFamily="66" charset="0"/>
                <a:cs typeface="Times New Roman" pitchFamily="18" charset="0"/>
              </a:rPr>
              <a:t>,</a:t>
            </a:r>
            <a:r>
              <a:rPr lang="en-US" dirty="0" smtClean="0">
                <a:latin typeface="Times New Roman" pitchFamily="18" charset="0"/>
                <a:cs typeface="Times New Roman" pitchFamily="18" charset="0"/>
              </a:rPr>
              <a:t> and </a:t>
            </a:r>
            <a:r>
              <a:rPr lang="en-US" dirty="0" smtClean="0">
                <a:solidFill>
                  <a:schemeClr val="tx2">
                    <a:lumMod val="75000"/>
                  </a:schemeClr>
                </a:solidFill>
                <a:effectLst>
                  <a:outerShdw blurRad="38100" dist="38100" dir="2700000" algn="tl">
                    <a:srgbClr val="000000">
                      <a:alpha val="43137"/>
                    </a:srgbClr>
                  </a:outerShdw>
                </a:effectLst>
                <a:latin typeface="Comic Sans MS" pitchFamily="66" charset="0"/>
                <a:cs typeface="Times New Roman" pitchFamily="18" charset="0"/>
              </a:rPr>
              <a:t>justice</a:t>
            </a:r>
            <a:r>
              <a:rPr lang="en-US" dirty="0" smtClean="0">
                <a:latin typeface="Times New Roman" pitchFamily="18" charset="0"/>
                <a:cs typeface="Times New Roman" pitchFamily="18" charset="0"/>
              </a:rPr>
              <a:t>; with the consciousness of individual well-being subordinate to the social good.</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just">
              <a:lnSpc>
                <a:spcPct val="150000"/>
              </a:lnSpc>
              <a:buNone/>
            </a:pPr>
            <a:r>
              <a:rPr lang="en-US" dirty="0" smtClean="0">
                <a:latin typeface="Times New Roman" pitchFamily="18" charset="0"/>
                <a:cs typeface="Times New Roman" pitchFamily="18" charset="0"/>
              </a:rPr>
              <a:t>	The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engineer</a:t>
            </a:r>
            <a:r>
              <a:rPr lang="en-US" dirty="0" smtClean="0">
                <a:latin typeface="Times New Roman" pitchFamily="18" charset="0"/>
                <a:cs typeface="Times New Roman" pitchFamily="18" charset="0"/>
              </a:rPr>
              <a:t> and his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employer</a:t>
            </a:r>
            <a:r>
              <a:rPr lang="en-US" dirty="0" smtClean="0">
                <a:latin typeface="Times New Roman" pitchFamily="18" charset="0"/>
                <a:cs typeface="Times New Roman" pitchFamily="18" charset="0"/>
              </a:rPr>
              <a:t> must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ensure </a:t>
            </a:r>
          </a:p>
          <a:p>
            <a:pPr lvl="1" algn="just">
              <a:buFont typeface="Wingdings" pitchFamily="2" charset="2"/>
              <a:buChar char="Ø"/>
            </a:pPr>
            <a:r>
              <a:rPr lang="en-US" sz="3200" dirty="0" smtClean="0">
                <a:latin typeface="Times New Roman" pitchFamily="18" charset="0"/>
                <a:cs typeface="Times New Roman" pitchFamily="18" charset="0"/>
              </a:rPr>
              <a:t>The continuous improvement of his </a:t>
            </a:r>
            <a:r>
              <a:rPr lang="en-US" sz="3200"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knowledge</a:t>
            </a:r>
            <a:r>
              <a:rPr lang="en-US" sz="3200" dirty="0" smtClean="0">
                <a:latin typeface="Times New Roman" pitchFamily="18" charset="0"/>
                <a:cs typeface="Times New Roman" pitchFamily="18" charset="0"/>
              </a:rPr>
              <a:t>,</a:t>
            </a:r>
          </a:p>
          <a:p>
            <a:pPr lvl="1" algn="just">
              <a:buFont typeface="Wingdings" pitchFamily="2" charset="2"/>
              <a:buChar char="Ø"/>
            </a:pPr>
            <a:r>
              <a:rPr lang="en-US" sz="3200" dirty="0" smtClean="0">
                <a:latin typeface="Times New Roman" pitchFamily="18" charset="0"/>
                <a:cs typeface="Times New Roman" pitchFamily="18" charset="0"/>
              </a:rPr>
              <a:t>Particularly of his </a:t>
            </a:r>
            <a:r>
              <a:rPr lang="en-US" sz="32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profession</a:t>
            </a:r>
            <a:r>
              <a:rPr lang="en-US" sz="3200" dirty="0" smtClean="0">
                <a:latin typeface="Times New Roman" pitchFamily="18" charset="0"/>
                <a:cs typeface="Times New Roman" pitchFamily="18" charset="0"/>
              </a:rPr>
              <a:t>, </a:t>
            </a:r>
          </a:p>
          <a:p>
            <a:pPr lvl="1" algn="just">
              <a:buFont typeface="Wingdings" pitchFamily="2" charset="2"/>
              <a:buChar char="Ø"/>
            </a:pPr>
            <a:r>
              <a:rPr lang="en-US" sz="3200" dirty="0" smtClean="0">
                <a:latin typeface="Times New Roman" pitchFamily="18" charset="0"/>
                <a:cs typeface="Times New Roman" pitchFamily="18" charset="0"/>
              </a:rPr>
              <a:t>Disseminate his </a:t>
            </a:r>
            <a:r>
              <a:rPr lang="en-US" sz="3200"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knowledge</a:t>
            </a:r>
            <a:r>
              <a:rPr lang="en-US" sz="3200" dirty="0" smtClean="0">
                <a:latin typeface="Times New Roman" pitchFamily="18" charset="0"/>
                <a:cs typeface="Times New Roman" pitchFamily="18" charset="0"/>
              </a:rPr>
              <a:t>, </a:t>
            </a:r>
          </a:p>
          <a:p>
            <a:pPr lvl="1" algn="just">
              <a:buFont typeface="Wingdings" pitchFamily="2" charset="2"/>
              <a:buChar char="Ø"/>
            </a:pPr>
            <a:r>
              <a:rPr lang="en-US" sz="3200" dirty="0" smtClean="0">
                <a:latin typeface="Times New Roman" pitchFamily="18" charset="0"/>
                <a:cs typeface="Times New Roman" pitchFamily="18" charset="0"/>
              </a:rPr>
              <a:t>Share his </a:t>
            </a:r>
            <a:r>
              <a:rPr lang="en-US" sz="3200"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experience</a:t>
            </a:r>
            <a:r>
              <a:rPr lang="en-US" sz="3200" dirty="0" smtClean="0">
                <a:latin typeface="Times New Roman" pitchFamily="18" charset="0"/>
                <a:cs typeface="Times New Roman" pitchFamily="18" charset="0"/>
              </a:rPr>
              <a:t>, </a:t>
            </a:r>
          </a:p>
          <a:p>
            <a:pPr lvl="1" algn="just">
              <a:buFont typeface="Wingdings" pitchFamily="2" charset="2"/>
              <a:buChar char="Ø"/>
            </a:pPr>
            <a:r>
              <a:rPr lang="en-US" sz="3200" dirty="0" smtClean="0">
                <a:latin typeface="Times New Roman" pitchFamily="18" charset="0"/>
                <a:cs typeface="Times New Roman" pitchFamily="18" charset="0"/>
              </a:rPr>
              <a:t>Provide </a:t>
            </a:r>
            <a:r>
              <a:rPr lang="en-US" sz="3200"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opportunities</a:t>
            </a:r>
            <a:r>
              <a:rPr lang="en-US" sz="3200" dirty="0" smtClean="0">
                <a:latin typeface="Times New Roman" pitchFamily="18" charset="0"/>
                <a:cs typeface="Times New Roman" pitchFamily="18" charset="0"/>
              </a:rPr>
              <a:t> for education and training of workers, </a:t>
            </a:r>
          </a:p>
          <a:p>
            <a:pPr lvl="1" algn="just">
              <a:buFont typeface="Wingdings" pitchFamily="2" charset="2"/>
              <a:buChar char="Ø"/>
            </a:pPr>
            <a:r>
              <a:rPr lang="en-US" sz="3200" dirty="0" smtClean="0">
                <a:latin typeface="Times New Roman" pitchFamily="18" charset="0"/>
                <a:cs typeface="Times New Roman" pitchFamily="18" charset="0"/>
              </a:rPr>
              <a:t>Provide </a:t>
            </a:r>
            <a:r>
              <a:rPr lang="en-US" sz="3200"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recognition</a:t>
            </a:r>
            <a:r>
              <a:rPr lang="en-US" sz="3200" dirty="0" smtClean="0">
                <a:latin typeface="Times New Roman" pitchFamily="18" charset="0"/>
                <a:cs typeface="Times New Roman" pitchFamily="18" charset="0"/>
              </a:rPr>
              <a:t>, </a:t>
            </a:r>
          </a:p>
          <a:p>
            <a:pPr lvl="1" algn="just">
              <a:buFont typeface="Wingdings" pitchFamily="2" charset="2"/>
              <a:buChar char="Ø"/>
            </a:pPr>
            <a:r>
              <a:rPr lang="en-US" sz="3200" dirty="0" smtClean="0">
                <a:latin typeface="Times New Roman" pitchFamily="18" charset="0"/>
                <a:cs typeface="Times New Roman" pitchFamily="18" charset="0"/>
              </a:rPr>
              <a:t>Moral and material </a:t>
            </a:r>
            <a:r>
              <a:rPr lang="en-US" sz="3200" dirty="0" smtClean="0">
                <a:solidFill>
                  <a:schemeClr val="accent5">
                    <a:lumMod val="75000"/>
                  </a:schemeClr>
                </a:solidFill>
                <a:effectLst>
                  <a:outerShdw blurRad="38100" dist="38100" dir="2700000" algn="tl">
                    <a:srgbClr val="000000">
                      <a:alpha val="43137"/>
                    </a:srgbClr>
                  </a:outerShdw>
                </a:effectLst>
                <a:latin typeface="Comic Sans MS" pitchFamily="66" charset="0"/>
                <a:cs typeface="Times New Roman" pitchFamily="18" charset="0"/>
              </a:rPr>
              <a:t>support</a:t>
            </a:r>
            <a:r>
              <a:rPr lang="en-US" sz="3200" dirty="0" smtClean="0">
                <a:latin typeface="Times New Roman" pitchFamily="18" charset="0"/>
                <a:cs typeface="Times New Roman" pitchFamily="18" charset="0"/>
              </a:rPr>
              <a:t> to the school where he studied, thus returning the benefits and opportunities he and his employer have received. </a:t>
            </a:r>
          </a:p>
          <a:p>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lnSpc>
                <a:spcPct val="150000"/>
              </a:lnSpc>
              <a:buNone/>
            </a:pPr>
            <a:endParaRPr lang="en-US" sz="800" dirty="0" smtClean="0">
              <a:latin typeface="Times New Roman" pitchFamily="18" charset="0"/>
              <a:cs typeface="Times New Roman" pitchFamily="18" charset="0"/>
            </a:endParaRPr>
          </a:p>
          <a:p>
            <a:pPr algn="just">
              <a:lnSpc>
                <a:spcPct val="150000"/>
              </a:lnSpc>
            </a:pPr>
            <a:r>
              <a:rPr lang="en-US" dirty="0" smtClean="0">
                <a:effectLst>
                  <a:outerShdw blurRad="38100" dist="38100" dir="2700000" algn="tl">
                    <a:srgbClr val="000000">
                      <a:alpha val="43137"/>
                    </a:srgbClr>
                  </a:outerShdw>
                </a:effectLst>
                <a:latin typeface="Comic Sans MS" pitchFamily="66" charset="0"/>
                <a:cs typeface="Times New Roman" pitchFamily="18" charset="0"/>
              </a:rPr>
              <a:t>It </a:t>
            </a:r>
            <a:r>
              <a:rPr lang="en-US" dirty="0" smtClean="0">
                <a:latin typeface="Times New Roman" pitchFamily="18" charset="0"/>
                <a:cs typeface="Times New Roman" pitchFamily="18" charset="0"/>
              </a:rPr>
              <a:t>is the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responsibility</a:t>
            </a:r>
            <a:r>
              <a:rPr lang="en-US" dirty="0" smtClean="0">
                <a:latin typeface="Times New Roman" pitchFamily="18" charset="0"/>
                <a:cs typeface="Times New Roman" pitchFamily="18" charset="0"/>
              </a:rPr>
              <a:t> of the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engineer</a:t>
            </a:r>
            <a:r>
              <a:rPr lang="en-US" dirty="0" smtClean="0">
                <a:latin typeface="Times New Roman" pitchFamily="18" charset="0"/>
                <a:cs typeface="Times New Roman" pitchFamily="18" charset="0"/>
              </a:rPr>
              <a:t> to carry out his work</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efficiently</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latin typeface="Times New Roman" pitchFamily="18" charset="0"/>
                <a:cs typeface="Times New Roman" pitchFamily="18" charset="0"/>
              </a:rPr>
              <a:t>and to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support the law</a:t>
            </a:r>
            <a:r>
              <a:rPr lang="en-US" dirty="0" smtClean="0">
                <a:latin typeface="Times New Roman" pitchFamily="18" charset="0"/>
                <a:cs typeface="Times New Roman" pitchFamily="18" charset="0"/>
              </a:rPr>
              <a:t>. </a:t>
            </a:r>
          </a:p>
          <a:p>
            <a:pPr algn="just">
              <a:lnSpc>
                <a:spcPct val="150000"/>
              </a:lnSpc>
              <a:buNone/>
            </a:pPr>
            <a:endParaRPr lang="en-US" sz="800"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In particular, he must </a:t>
            </a:r>
            <a:r>
              <a:rPr lang="en-US"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ensure</a:t>
            </a:r>
            <a:r>
              <a:rPr lang="en-US" dirty="0" smtClean="0">
                <a:latin typeface="Times New Roman" pitchFamily="18" charset="0"/>
                <a:cs typeface="Times New Roman" pitchFamily="18" charset="0"/>
              </a:rPr>
              <a:t> compliance with the standards of </a:t>
            </a:r>
            <a:r>
              <a:rPr lang="en-US" dirty="0" smtClean="0">
                <a:solidFill>
                  <a:srgbClr val="002060"/>
                </a:solidFill>
                <a:effectLst>
                  <a:outerShdw blurRad="38100" dist="38100" dir="2700000" algn="tl">
                    <a:srgbClr val="000000">
                      <a:alpha val="43137"/>
                    </a:srgbClr>
                  </a:outerShdw>
                </a:effectLst>
                <a:latin typeface="Comic Sans MS" pitchFamily="66" charset="0"/>
                <a:cs typeface="Times New Roman" pitchFamily="18" charset="0"/>
              </a:rPr>
              <a:t>worker protection </a:t>
            </a:r>
            <a:r>
              <a:rPr lang="en-US" dirty="0" smtClean="0">
                <a:latin typeface="Times New Roman" pitchFamily="18" charset="0"/>
                <a:cs typeface="Times New Roman" pitchFamily="18" charset="0"/>
              </a:rPr>
              <a:t>as provided by the law. </a:t>
            </a:r>
          </a:p>
          <a:p>
            <a:pPr algn="just">
              <a:lnSpc>
                <a:spcPct val="150000"/>
              </a:lnSpc>
              <a:buNone/>
            </a:pPr>
            <a:endParaRPr lang="en-US" sz="800"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As a professional, the engineer is </a:t>
            </a:r>
            <a:r>
              <a:rPr lang="en-US"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expected</a:t>
            </a:r>
            <a:r>
              <a:rPr lang="en-US" dirty="0" smtClean="0">
                <a:latin typeface="Times New Roman" pitchFamily="18" charset="0"/>
                <a:cs typeface="Times New Roman" pitchFamily="18" charset="0"/>
              </a:rPr>
              <a:t> to </a:t>
            </a:r>
            <a:r>
              <a:rPr lang="en-US"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commit</a:t>
            </a:r>
            <a:r>
              <a:rPr lang="en-US" dirty="0" smtClean="0">
                <a:latin typeface="Times New Roman" pitchFamily="18" charset="0"/>
                <a:cs typeface="Times New Roman" pitchFamily="18" charset="0"/>
              </a:rPr>
              <a:t> himself to </a:t>
            </a:r>
            <a:r>
              <a:rPr lang="en-US" dirty="0" smtClean="0">
                <a:solidFill>
                  <a:schemeClr val="accent5">
                    <a:lumMod val="75000"/>
                  </a:schemeClr>
                </a:solidFill>
                <a:effectLst>
                  <a:outerShdw blurRad="38100" dist="38100" dir="2700000" algn="tl">
                    <a:srgbClr val="000000">
                      <a:alpha val="43137"/>
                    </a:srgbClr>
                  </a:outerShdw>
                </a:effectLst>
                <a:latin typeface="Comic Sans MS" pitchFamily="66" charset="0"/>
                <a:cs typeface="Times New Roman" pitchFamily="18" charset="0"/>
              </a:rPr>
              <a:t>high standards </a:t>
            </a:r>
            <a:r>
              <a:rPr lang="en-US" dirty="0" smtClean="0">
                <a:latin typeface="Times New Roman" pitchFamily="18" charset="0"/>
                <a:cs typeface="Times New Roman" pitchFamily="18" charset="0"/>
              </a:rPr>
              <a:t>of conduct.</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buNone/>
            </a:pPr>
            <a:endParaRPr lang="en-US" sz="5400" b="1" dirty="0" smtClean="0">
              <a:latin typeface="Times New Roman" pitchFamily="18" charset="0"/>
              <a:cs typeface="Times New Roman" pitchFamily="18" charset="0"/>
            </a:endParaRPr>
          </a:p>
          <a:p>
            <a:pPr>
              <a:buNone/>
            </a:pPr>
            <a:endParaRPr lang="en-US" sz="5400" b="1" dirty="0" smtClean="0">
              <a:latin typeface="Times New Roman" pitchFamily="18" charset="0"/>
              <a:cs typeface="Times New Roman" pitchFamily="18" charset="0"/>
            </a:endParaRPr>
          </a:p>
          <a:p>
            <a:pPr>
              <a:buNone/>
            </a:pPr>
            <a:endParaRPr lang="en-US" sz="5400"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dirty="0"/>
          </a:p>
        </p:txBody>
      </p:sp>
      <p:pic>
        <p:nvPicPr>
          <p:cNvPr id="7170" name="Picture 2" descr="C:\Users\USER\Desktop\Applied &amp; Descriptive Ethics\1417533140169_0570x0374_14175332039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899279"/>
            <a:ext cx="9144000" cy="3139321"/>
          </a:xfrm>
          <a:prstGeom prst="rect">
            <a:avLst/>
          </a:prstGeom>
        </p:spPr>
        <p:txBody>
          <a:bodyPr wrap="square">
            <a:spAutoFit/>
          </a:bodyPr>
          <a:lstStyle/>
          <a:p>
            <a:pPr algn="ctr">
              <a:buNone/>
            </a:pPr>
            <a:r>
              <a:rPr lang="en-US" sz="6600" b="1" dirty="0" smtClean="0">
                <a:latin typeface="Times New Roman" pitchFamily="18" charset="0"/>
                <a:cs typeface="Times New Roman" pitchFamily="18" charset="0"/>
              </a:rPr>
              <a:t>Code </a:t>
            </a:r>
          </a:p>
          <a:p>
            <a:pPr algn="ctr">
              <a:buNone/>
            </a:pPr>
            <a:r>
              <a:rPr lang="en-US" sz="6600" b="1" dirty="0" smtClean="0">
                <a:latin typeface="Times New Roman" pitchFamily="18" charset="0"/>
                <a:cs typeface="Times New Roman" pitchFamily="18" charset="0"/>
              </a:rPr>
              <a:t>of </a:t>
            </a:r>
          </a:p>
          <a:p>
            <a:pPr algn="ctr">
              <a:buNone/>
            </a:pPr>
            <a:r>
              <a:rPr lang="en-US" sz="6600" b="1" dirty="0" smtClean="0">
                <a:latin typeface="Times New Roman" pitchFamily="18" charset="0"/>
                <a:cs typeface="Times New Roman" pitchFamily="18" charset="0"/>
              </a:rPr>
              <a:t>professional ethics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Applied &amp; Descriptive Ethics\thumbl_980x340_002.png"/>
          <p:cNvPicPr>
            <a:picLocks noChangeAspect="1" noChangeArrowheads="1"/>
          </p:cNvPicPr>
          <p:nvPr/>
        </p:nvPicPr>
        <p:blipFill>
          <a:blip r:embed="rId2">
            <a:lum bright="89000" contrast="-50000"/>
          </a:blip>
          <a:srcRect/>
          <a:stretch>
            <a:fillRect/>
          </a:stretch>
        </p:blipFill>
        <p:spPr bwMode="auto">
          <a:xfrm>
            <a:off x="0" y="0"/>
            <a:ext cx="9144000" cy="6858000"/>
          </a:xfrm>
          <a:prstGeom prst="rect">
            <a:avLst/>
          </a:prstGeom>
          <a:noFill/>
        </p:spPr>
      </p:pic>
      <p:sp>
        <p:nvSpPr>
          <p:cNvPr id="5" name="Rectangle 4"/>
          <p:cNvSpPr/>
          <p:nvPr/>
        </p:nvSpPr>
        <p:spPr>
          <a:xfrm>
            <a:off x="0" y="0"/>
            <a:ext cx="9144000" cy="6858000"/>
          </a:xfrm>
          <a:prstGeom prst="rect">
            <a:avLst/>
          </a:prstGeom>
        </p:spPr>
        <p:txBody>
          <a:bodyPr wrap="square">
            <a:spAutoFit/>
          </a:bodyPr>
          <a:lstStyle/>
          <a:p>
            <a:pPr>
              <a:buNone/>
            </a:pPr>
            <a:endParaRPr lang="en-US" sz="1000" b="1" dirty="0" smtClean="0">
              <a:solidFill>
                <a:srgbClr val="002060"/>
              </a:solidFill>
              <a:latin typeface="Times New Roman" pitchFamily="18" charset="0"/>
              <a:cs typeface="Times New Roman" pitchFamily="18" charset="0"/>
            </a:endParaRPr>
          </a:p>
          <a:p>
            <a:pPr>
              <a:buNone/>
            </a:pPr>
            <a:r>
              <a:rPr lang="en-US" sz="3600" b="1" dirty="0" smtClean="0">
                <a:solidFill>
                  <a:srgbClr val="002060"/>
                </a:solidFill>
                <a:latin typeface="Times New Roman" pitchFamily="18" charset="0"/>
                <a:cs typeface="Times New Roman" pitchFamily="18" charset="0"/>
              </a:rPr>
              <a:t>Professional ethics</a:t>
            </a:r>
            <a:r>
              <a:rPr lang="en-US" sz="3600" dirty="0" smtClean="0">
                <a:solidFill>
                  <a:srgbClr val="002060"/>
                </a:solidFill>
                <a:latin typeface="Times New Roman" pitchFamily="18" charset="0"/>
                <a:cs typeface="Times New Roman" pitchFamily="18" charset="0"/>
              </a:rPr>
              <a:t> :</a:t>
            </a:r>
          </a:p>
          <a:p>
            <a:pPr>
              <a:buNone/>
            </a:pPr>
            <a:endParaRPr lang="en-US" sz="1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It includes the </a:t>
            </a:r>
            <a:r>
              <a:rPr lang="en-US" sz="40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p</a:t>
            </a:r>
            <a:r>
              <a:rPr lang="en-US" sz="32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ersonal</a:t>
            </a:r>
            <a:r>
              <a:rPr lang="en-US" sz="3200" b="1" dirty="0" smtClean="0">
                <a:latin typeface="Times New Roman" pitchFamily="18" charset="0"/>
                <a:cs typeface="Times New Roman" pitchFamily="18" charset="0"/>
              </a:rPr>
              <a:t>, </a:t>
            </a:r>
            <a:r>
              <a:rPr lang="en-US" sz="4000"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o</a:t>
            </a:r>
            <a:r>
              <a:rPr lang="en-US" sz="3200"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rganizational</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and </a:t>
            </a:r>
            <a:r>
              <a:rPr lang="en-US" sz="40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c</a:t>
            </a:r>
            <a:r>
              <a:rPr lang="en-US" sz="32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orporate</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standards of </a:t>
            </a:r>
            <a:r>
              <a:rPr lang="en-US" sz="4000"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b</a:t>
            </a:r>
            <a:r>
              <a:rPr lang="en-US" sz="3200"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ehavior.</a:t>
            </a:r>
          </a:p>
          <a:p>
            <a:pPr>
              <a:buNone/>
            </a:pPr>
            <a:endParaRPr lang="en-US" sz="20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Professionals, and those working in acknowledged professions, exercise </a:t>
            </a:r>
            <a:r>
              <a:rPr lang="en-US" sz="4000"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s</a:t>
            </a:r>
            <a:r>
              <a:rPr lang="en-US" sz="3200"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pecialist </a:t>
            </a:r>
            <a:r>
              <a:rPr lang="en-US" sz="4000"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k</a:t>
            </a:r>
            <a:r>
              <a:rPr lang="en-US" sz="3200"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nowledge </a:t>
            </a:r>
            <a:r>
              <a:rPr lang="en-US" sz="3200" dirty="0" smtClean="0">
                <a:latin typeface="Times New Roman" pitchFamily="18" charset="0"/>
                <a:cs typeface="Times New Roman" pitchFamily="18" charset="0"/>
              </a:rPr>
              <a:t>and </a:t>
            </a:r>
            <a:r>
              <a:rPr lang="en-US" sz="4000"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s</a:t>
            </a:r>
            <a:r>
              <a:rPr lang="en-US" sz="3200"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kill.</a:t>
            </a:r>
            <a:r>
              <a:rPr lang="en-US" sz="3200" dirty="0" smtClean="0">
                <a:latin typeface="Times New Roman" pitchFamily="18" charset="0"/>
                <a:cs typeface="Times New Roman" pitchFamily="18" charset="0"/>
              </a:rPr>
              <a:t> </a:t>
            </a:r>
          </a:p>
          <a:p>
            <a:pPr>
              <a:buNone/>
            </a:pPr>
            <a:endParaRPr lang="en-US" sz="2000" dirty="0" smtClean="0">
              <a:latin typeface="Times New Roman" pitchFamily="18" charset="0"/>
              <a:cs typeface="Times New Roman" pitchFamily="18" charset="0"/>
            </a:endParaRPr>
          </a:p>
          <a:p>
            <a:pPr algn="just"/>
            <a:r>
              <a:rPr lang="en-US" sz="4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a:t>
            </a:r>
            <a:r>
              <a:rPr lang="en-US" sz="3200" dirty="0" smtClean="0">
                <a:latin typeface="Times New Roman" pitchFamily="18" charset="0"/>
                <a:cs typeface="Times New Roman" pitchFamily="18" charset="0"/>
              </a:rPr>
              <a:t>ow the </a:t>
            </a:r>
            <a:r>
              <a:rPr lang="en-US" sz="3200"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use</a:t>
            </a:r>
            <a:r>
              <a:rPr lang="en-US" sz="3200" dirty="0" smtClean="0">
                <a:latin typeface="Times New Roman" pitchFamily="18" charset="0"/>
                <a:cs typeface="Times New Roman" pitchFamily="18" charset="0"/>
              </a:rPr>
              <a:t> of this </a:t>
            </a:r>
            <a:r>
              <a:rPr lang="en-US" sz="3200"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knowledge</a:t>
            </a:r>
            <a:r>
              <a:rPr lang="en-US" sz="3200" dirty="0" smtClean="0">
                <a:latin typeface="Times New Roman" pitchFamily="18" charset="0"/>
                <a:cs typeface="Times New Roman" pitchFamily="18" charset="0"/>
              </a:rPr>
              <a:t> should be </a:t>
            </a:r>
            <a:r>
              <a:rPr lang="en-US" sz="3200" dirty="0" smtClean="0">
                <a:solidFill>
                  <a:schemeClr val="accent5">
                    <a:lumMod val="75000"/>
                  </a:schemeClr>
                </a:solidFill>
                <a:effectLst>
                  <a:outerShdw blurRad="38100" dist="38100" dir="2700000" algn="tl">
                    <a:srgbClr val="000000">
                      <a:alpha val="43137"/>
                    </a:srgbClr>
                  </a:outerShdw>
                </a:effectLst>
                <a:latin typeface="Comic Sans MS" pitchFamily="66" charset="0"/>
                <a:cs typeface="Times New Roman" pitchFamily="18" charset="0"/>
              </a:rPr>
              <a:t>governed</a:t>
            </a:r>
            <a:r>
              <a:rPr lang="en-US" sz="3200" dirty="0" smtClean="0">
                <a:solidFill>
                  <a:schemeClr val="accent5">
                    <a:lumMod val="75000"/>
                  </a:schemeClr>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when </a:t>
            </a:r>
            <a:r>
              <a:rPr lang="en-US" sz="3200" dirty="0" smtClean="0">
                <a:solidFill>
                  <a:schemeClr val="bg2">
                    <a:lumMod val="25000"/>
                  </a:schemeClr>
                </a:solidFill>
                <a:effectLst>
                  <a:outerShdw blurRad="38100" dist="38100" dir="2700000" algn="tl">
                    <a:srgbClr val="000000">
                      <a:alpha val="43137"/>
                    </a:srgbClr>
                  </a:outerShdw>
                </a:effectLst>
                <a:latin typeface="Comic Sans MS" pitchFamily="66" charset="0"/>
                <a:cs typeface="Times New Roman" pitchFamily="18" charset="0"/>
              </a:rPr>
              <a:t>providing</a:t>
            </a:r>
            <a:r>
              <a:rPr lang="en-US" sz="3200" dirty="0" smtClean="0">
                <a:latin typeface="Times New Roman" pitchFamily="18" charset="0"/>
                <a:cs typeface="Times New Roman" pitchFamily="18" charset="0"/>
              </a:rPr>
              <a:t> a </a:t>
            </a:r>
            <a:r>
              <a:rPr lang="en-US" sz="3200" dirty="0" smtClean="0">
                <a:solidFill>
                  <a:schemeClr val="tx2">
                    <a:lumMod val="75000"/>
                  </a:schemeClr>
                </a:solidFill>
                <a:effectLst>
                  <a:outerShdw blurRad="38100" dist="38100" dir="2700000" algn="tl">
                    <a:srgbClr val="000000">
                      <a:alpha val="43137"/>
                    </a:srgbClr>
                  </a:outerShdw>
                </a:effectLst>
                <a:latin typeface="Comic Sans MS" pitchFamily="66" charset="0"/>
                <a:cs typeface="Times New Roman" pitchFamily="18" charset="0"/>
              </a:rPr>
              <a:t>service</a:t>
            </a:r>
            <a:r>
              <a:rPr lang="en-US" sz="3200" dirty="0" smtClean="0">
                <a:latin typeface="Times New Roman" pitchFamily="18" charset="0"/>
                <a:cs typeface="Times New Roman" pitchFamily="18" charset="0"/>
              </a:rPr>
              <a:t> to the </a:t>
            </a:r>
            <a:r>
              <a:rPr lang="en-US" sz="3200" dirty="0" smtClean="0">
                <a:solidFill>
                  <a:schemeClr val="accent2">
                    <a:lumMod val="75000"/>
                  </a:schemeClr>
                </a:solidFill>
                <a:effectLst>
                  <a:outerShdw blurRad="38100" dist="38100" dir="2700000" algn="tl">
                    <a:srgbClr val="000000">
                      <a:alpha val="43137"/>
                    </a:srgbClr>
                  </a:outerShdw>
                </a:effectLst>
                <a:latin typeface="Comic Sans MS" pitchFamily="66" charset="0"/>
                <a:cs typeface="Times New Roman" pitchFamily="18" charset="0"/>
              </a:rPr>
              <a:t>public</a:t>
            </a:r>
            <a:r>
              <a:rPr lang="en-US" sz="3200" dirty="0" smtClean="0">
                <a:latin typeface="Times New Roman" pitchFamily="18" charset="0"/>
                <a:cs typeface="Times New Roman" pitchFamily="18" charset="0"/>
              </a:rPr>
              <a:t> can be considered a </a:t>
            </a:r>
            <a:r>
              <a:rPr lang="en-US" sz="3200" dirty="0" smtClean="0">
                <a:solidFill>
                  <a:srgbClr val="C00000"/>
                </a:solidFill>
                <a:effectLst>
                  <a:outerShdw blurRad="38100" dist="38100" dir="2700000" algn="tl">
                    <a:srgbClr val="000000">
                      <a:alpha val="43137"/>
                    </a:srgbClr>
                  </a:outerShdw>
                </a:effectLst>
                <a:latin typeface="Comic Sans MS" pitchFamily="66" charset="0"/>
                <a:cs typeface="Times New Roman" pitchFamily="18" charset="0"/>
              </a:rPr>
              <a:t>moral issue </a:t>
            </a:r>
            <a:r>
              <a:rPr lang="en-US" sz="3200" dirty="0" smtClean="0">
                <a:latin typeface="Times New Roman" pitchFamily="18" charset="0"/>
                <a:cs typeface="Times New Roman" pitchFamily="18" charset="0"/>
              </a:rPr>
              <a:t>and is termed </a:t>
            </a:r>
            <a:r>
              <a:rPr lang="en-US" sz="3200" dirty="0" smtClean="0">
                <a:solidFill>
                  <a:schemeClr val="accent3">
                    <a:lumMod val="50000"/>
                  </a:schemeClr>
                </a:solidFill>
                <a:effectLst>
                  <a:outerShdw blurRad="38100" dist="38100" dir="2700000" algn="tl">
                    <a:srgbClr val="000000">
                      <a:alpha val="43137"/>
                    </a:srgbClr>
                  </a:outerShdw>
                </a:effectLst>
                <a:latin typeface="Comic Sans MS" pitchFamily="66" charset="0"/>
                <a:cs typeface="Times New Roman" pitchFamily="18" charset="0"/>
              </a:rPr>
              <a:t>professional ethics.</a:t>
            </a:r>
            <a:endParaRPr lang="en-US" sz="3200" dirty="0">
              <a:solidFill>
                <a:schemeClr val="accent3">
                  <a:lumMod val="50000"/>
                </a:schemeClr>
              </a:solidFill>
              <a:effectLst>
                <a:outerShdw blurRad="38100" dist="38100" dir="2700000" algn="tl">
                  <a:srgbClr val="000000">
                    <a:alpha val="43137"/>
                  </a:srgbClr>
                </a:outerShdw>
              </a:effectLst>
              <a:latin typeface="Comic Sans MS" pitchFamily="66"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r>
              <a:rPr lang="en-US" b="1" dirty="0" smtClean="0">
                <a:solidFill>
                  <a:srgbClr val="0070C0"/>
                </a:solidFill>
                <a:latin typeface="Times New Roman" pitchFamily="18" charset="0"/>
                <a:cs typeface="Times New Roman" pitchFamily="18" charset="0"/>
              </a:rPr>
              <a:t>	</a:t>
            </a: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I. Purpose and Scope</a:t>
            </a:r>
          </a:p>
          <a:p>
            <a:pPr algn="just">
              <a:buNone/>
            </a:pPr>
            <a:r>
              <a:rPr lang="en-US" dirty="0" smtClean="0">
                <a:latin typeface="Times New Roman" pitchFamily="18" charset="0"/>
                <a:cs typeface="Times New Roman" pitchFamily="18" charset="0"/>
              </a:rPr>
              <a:t>	This Code of Professional Ethics lays down the standards of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integrity</a:t>
            </a:r>
            <a:r>
              <a:rPr lang="en-US" dirty="0" smtClean="0">
                <a:latin typeface="Times New Roman" pitchFamily="18" charset="0"/>
                <a:cs typeface="Times New Roman" pitchFamily="18" charset="0"/>
              </a:rPr>
              <a:t>,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professionalism</a:t>
            </a:r>
            <a:r>
              <a:rPr lang="en-US" dirty="0" smtClean="0">
                <a:latin typeface="Times New Roman" pitchFamily="18" charset="0"/>
                <a:cs typeface="Times New Roman" pitchFamily="18" charset="0"/>
              </a:rPr>
              <a:t> and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confidentiality</a:t>
            </a:r>
            <a:r>
              <a:rPr lang="en-US" dirty="0" smtClean="0">
                <a:latin typeface="Times New Roman" pitchFamily="18" charset="0"/>
                <a:cs typeface="Times New Roman" pitchFamily="18" charset="0"/>
              </a:rPr>
              <a:t> which all members of the Association shall be bound to respect in their work as conference interpreters.</a:t>
            </a:r>
          </a:p>
          <a:p>
            <a:pPr>
              <a:buNone/>
            </a:pPr>
            <a:endParaRPr lang="en-US" sz="8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Candidates</a:t>
            </a:r>
            <a:r>
              <a:rPr lang="en-US" dirty="0" smtClean="0">
                <a:latin typeface="Times New Roman" pitchFamily="18" charset="0"/>
                <a:cs typeface="Times New Roman" pitchFamily="18" charset="0"/>
              </a:rPr>
              <a:t> and </a:t>
            </a:r>
            <a:r>
              <a:rPr lang="en-US"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pre-candidates</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 </a:t>
            </a:r>
            <a:r>
              <a:rPr lang="en-US" dirty="0" smtClean="0">
                <a:latin typeface="Times New Roman" pitchFamily="18" charset="0"/>
                <a:cs typeface="Times New Roman" pitchFamily="18" charset="0"/>
              </a:rPr>
              <a:t>shall also undertake to hold on to the provisions of this Code.</a:t>
            </a:r>
          </a:p>
          <a:p>
            <a:pPr>
              <a:buNone/>
            </a:pPr>
            <a:endParaRPr lang="en-US" sz="8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The </a:t>
            </a:r>
            <a:r>
              <a:rPr lang="en-US"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Disciplinary</a:t>
            </a:r>
            <a:r>
              <a:rPr lang="en-US" dirty="0" smtClean="0">
                <a:latin typeface="Times New Roman" pitchFamily="18" charset="0"/>
                <a:cs typeface="Times New Roman" pitchFamily="18" charset="0"/>
              </a:rPr>
              <a:t> and </a:t>
            </a:r>
            <a:r>
              <a:rPr lang="en-US"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Disputes Committee</a:t>
            </a:r>
            <a:r>
              <a:rPr lang="en-US" dirty="0" smtClean="0">
                <a:latin typeface="Times New Roman" pitchFamily="18" charset="0"/>
                <a:cs typeface="Times New Roman" pitchFamily="18" charset="0"/>
              </a:rPr>
              <a:t>, acting in accordance with the provisions of the law, shall </a:t>
            </a:r>
            <a:r>
              <a:rPr lang="en-US" dirty="0" smtClean="0">
                <a:solidFill>
                  <a:schemeClr val="accent5">
                    <a:lumMod val="75000"/>
                  </a:schemeClr>
                </a:solidFill>
                <a:effectLst>
                  <a:outerShdw blurRad="38100" dist="38100" dir="2700000" algn="tl">
                    <a:srgbClr val="000000">
                      <a:alpha val="43137"/>
                    </a:srgbClr>
                  </a:outerShdw>
                </a:effectLst>
                <a:latin typeface="Comic Sans MS" pitchFamily="66" charset="0"/>
                <a:cs typeface="Times New Roman" pitchFamily="18" charset="0"/>
              </a:rPr>
              <a:t>impose penalties </a:t>
            </a:r>
            <a:r>
              <a:rPr lang="en-US" dirty="0" smtClean="0">
                <a:latin typeface="Times New Roman" pitchFamily="18" charset="0"/>
                <a:cs typeface="Times New Roman" pitchFamily="18" charset="0"/>
              </a:rPr>
              <a:t>for any </a:t>
            </a:r>
            <a:r>
              <a:rPr lang="en-US"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rPr>
              <a:t>breach</a:t>
            </a:r>
            <a:r>
              <a:rPr lang="en-US" dirty="0" smtClean="0">
                <a:latin typeface="Times New Roman" pitchFamily="18" charset="0"/>
                <a:cs typeface="Times New Roman" pitchFamily="18" charset="0"/>
              </a:rPr>
              <a:t> of the </a:t>
            </a:r>
            <a:r>
              <a:rPr lang="en-US" dirty="0" smtClean="0">
                <a:solidFill>
                  <a:srgbClr val="C00000"/>
                </a:solidFill>
                <a:effectLst>
                  <a:outerShdw blurRad="38100" dist="38100" dir="2700000" algn="tl">
                    <a:srgbClr val="000000">
                      <a:alpha val="43137"/>
                    </a:srgbClr>
                  </a:outerShdw>
                </a:effectLst>
                <a:latin typeface="Comic Sans MS" pitchFamily="66" charset="0"/>
                <a:cs typeface="Times New Roman" pitchFamily="18" charset="0"/>
              </a:rPr>
              <a:t>rules</a:t>
            </a:r>
            <a:r>
              <a:rPr lang="en-US" dirty="0" smtClean="0">
                <a:solidFill>
                  <a:srgbClr val="C0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of the profession as defined in this Code.</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r>
              <a:rPr lang="en-US" b="1" dirty="0" smtClean="0">
                <a:latin typeface="Times New Roman" pitchFamily="18" charset="0"/>
                <a:cs typeface="Times New Roman" pitchFamily="18" charset="0"/>
              </a:rPr>
              <a:t>	</a:t>
            </a:r>
            <a:r>
              <a:rPr lang="en-US" sz="39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II. Code of Honour</a:t>
            </a:r>
          </a:p>
          <a:p>
            <a:pPr lvl="0" algn="just"/>
            <a:r>
              <a:rPr lang="en-US" dirty="0" smtClean="0">
                <a:effectLst>
                  <a:outerShdw blurRad="38100" dist="38100" dir="2700000" algn="tl">
                    <a:srgbClr val="000000">
                      <a:alpha val="43137"/>
                    </a:srgbClr>
                  </a:outerShdw>
                </a:effectLst>
                <a:latin typeface="Comic Sans MS" pitchFamily="66" charset="0"/>
                <a:cs typeface="Times New Roman" pitchFamily="18" charset="0"/>
              </a:rPr>
              <a:t>Members of the Association shall be bound by the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strictest secrecy</a:t>
            </a:r>
            <a:r>
              <a:rPr lang="en-US" dirty="0" smtClean="0">
                <a:latin typeface="Times New Roman" pitchFamily="18" charset="0"/>
                <a:cs typeface="Times New Roman" pitchFamily="18" charset="0"/>
              </a:rPr>
              <a:t>, which must be observed towards all persons and with regard to all information disclosed in the course of the practice of the profession at any gathering not open to the public.</a:t>
            </a:r>
          </a:p>
          <a:p>
            <a:pPr lvl="0" algn="just"/>
            <a:r>
              <a:rPr lang="en-US" dirty="0" smtClean="0">
                <a:latin typeface="Times New Roman" pitchFamily="18" charset="0"/>
                <a:cs typeface="Times New Roman" pitchFamily="18" charset="0"/>
              </a:rPr>
              <a:t>Members shall refrain from deriving any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personal gain </a:t>
            </a:r>
            <a:r>
              <a:rPr lang="en-US" dirty="0" smtClean="0">
                <a:latin typeface="Times New Roman" pitchFamily="18" charset="0"/>
                <a:cs typeface="Times New Roman" pitchFamily="18" charset="0"/>
              </a:rPr>
              <a:t>whatsoever from confidential information they may have acquired in the exercise of their duties as conference interpreters.</a:t>
            </a:r>
          </a:p>
          <a:p>
            <a:pPr lvl="0" algn="just"/>
            <a:endPar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lgn="just"/>
            <a:endParaRPr lang="en-US" dirty="0" smtClean="0">
              <a:effectLst>
                <a:outerShdw blurRad="38100" dist="38100" dir="2700000" algn="tl">
                  <a:srgbClr val="000000">
                    <a:alpha val="43137"/>
                  </a:srgbClr>
                </a:outerShdw>
              </a:effectLst>
              <a:latin typeface="Comic Sans MS" pitchFamily="66" charset="0"/>
              <a:cs typeface="Times New Roman" pitchFamily="18" charset="0"/>
            </a:endParaRPr>
          </a:p>
          <a:p>
            <a:pPr lvl="0" algn="just"/>
            <a:r>
              <a:rPr lang="en-US" dirty="0" smtClean="0">
                <a:effectLst>
                  <a:outerShdw blurRad="38100" dist="38100" dir="2700000" algn="tl">
                    <a:srgbClr val="000000">
                      <a:alpha val="43137"/>
                    </a:srgbClr>
                  </a:outerShdw>
                </a:effectLst>
                <a:latin typeface="Comic Sans MS" pitchFamily="66" charset="0"/>
                <a:cs typeface="Times New Roman" pitchFamily="18" charset="0"/>
              </a:rPr>
              <a:t>Members of the Association shall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not accept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any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assignment</a:t>
            </a:r>
            <a:r>
              <a:rPr lang="en-US" dirty="0" smtClean="0">
                <a:effectLst>
                  <a:outerShdw blurRad="38100" dist="38100" dir="2700000" algn="tl">
                    <a:srgbClr val="000000">
                      <a:alpha val="43137"/>
                    </a:srgbClr>
                  </a:outerShdw>
                </a:effectLst>
                <a:latin typeface="Comic Sans MS" pitchFamily="66" charset="0"/>
                <a:cs typeface="Times New Roman" pitchFamily="18" charset="0"/>
              </a:rPr>
              <a:t> for which they are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not qualified</a:t>
            </a:r>
            <a:r>
              <a:rPr lang="en-US" dirty="0" smtClean="0">
                <a:latin typeface="Comic Sans MS" pitchFamily="66" charset="0"/>
                <a:cs typeface="Times New Roman" pitchFamily="18" charset="0"/>
              </a:rPr>
              <a:t>. </a:t>
            </a:r>
          </a:p>
          <a:p>
            <a:pPr lvl="0" algn="just">
              <a:buNone/>
            </a:pPr>
            <a:endParaRPr lang="en-US" sz="800" dirty="0" smtClean="0">
              <a:latin typeface="Comic Sans MS" pitchFamily="66" charset="0"/>
              <a:cs typeface="Times New Roman" pitchFamily="18" charset="0"/>
            </a:endParaRPr>
          </a:p>
          <a:p>
            <a:pPr lvl="0" algn="just"/>
            <a:r>
              <a:rPr lang="en-US" dirty="0" smtClean="0">
                <a:latin typeface="Times New Roman" pitchFamily="18" charset="0"/>
                <a:cs typeface="Times New Roman" pitchFamily="18" charset="0"/>
              </a:rPr>
              <a:t>Acceptance of an assignment shall imply a moral undertaking on the member's part to work with all due professionalism.</a:t>
            </a:r>
          </a:p>
          <a:p>
            <a:pPr lvl="0" algn="just">
              <a:buNone/>
            </a:pPr>
            <a:endParaRPr lang="en-US" sz="800" dirty="0" smtClean="0">
              <a:latin typeface="Times New Roman" pitchFamily="18" charset="0"/>
              <a:cs typeface="Times New Roman" pitchFamily="18" charset="0"/>
            </a:endParaRPr>
          </a:p>
          <a:p>
            <a:pPr lvl="0" algn="just"/>
            <a:r>
              <a:rPr lang="en-US" dirty="0" smtClean="0">
                <a:effectLst>
                  <a:outerShdw blurRad="38100" dist="38100" dir="2700000" algn="tl">
                    <a:srgbClr val="000000">
                      <a:alpha val="43137"/>
                    </a:srgbClr>
                  </a:outerShdw>
                </a:effectLst>
                <a:latin typeface="Comic Sans MS" pitchFamily="66" charset="0"/>
                <a:cs typeface="Times New Roman" pitchFamily="18" charset="0"/>
              </a:rPr>
              <a:t>Members of the Association shall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not accept more than one assignment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for the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same period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of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time.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fontScale="85000" lnSpcReduction="10000"/>
          </a:bodyPr>
          <a:lstStyle/>
          <a:p>
            <a:pPr>
              <a:buNone/>
            </a:pPr>
            <a:r>
              <a:rPr lang="en-US" b="1" dirty="0" smtClean="0">
                <a:latin typeface="Times New Roman" pitchFamily="18" charset="0"/>
                <a:cs typeface="Times New Roman" pitchFamily="18" charset="0"/>
              </a:rPr>
              <a:t>	</a:t>
            </a:r>
            <a:r>
              <a:rPr lang="en-US" sz="4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III. Working Conditions</a:t>
            </a:r>
          </a:p>
          <a:p>
            <a:pPr algn="just"/>
            <a:r>
              <a:rPr lang="en-US" dirty="0" smtClean="0">
                <a:latin typeface="Times New Roman" pitchFamily="18" charset="0"/>
                <a:cs typeface="Times New Roman" pitchFamily="18" charset="0"/>
              </a:rPr>
              <a:t>With a view to ensuring the best quality interpretation, members of the Association:</a:t>
            </a:r>
          </a:p>
          <a:p>
            <a:pPr lvl="0" algn="just"/>
            <a:r>
              <a:rPr lang="en-US" dirty="0" smtClean="0">
                <a:latin typeface="Times New Roman" pitchFamily="18" charset="0"/>
                <a:cs typeface="Times New Roman" pitchFamily="18" charset="0"/>
              </a:rPr>
              <a:t>shall endeavour always to secure satisfactory conditions of sound, visibility and comfort, having particular regard to the Professional Standards as adopted by the Association as well as any technical standards drawn up or approved by it;</a:t>
            </a:r>
          </a:p>
          <a:p>
            <a:pPr lvl="0" algn="just"/>
            <a:r>
              <a:rPr lang="en-US" dirty="0" smtClean="0">
                <a:latin typeface="Times New Roman" pitchFamily="18" charset="0"/>
                <a:cs typeface="Times New Roman" pitchFamily="18" charset="0"/>
              </a:rPr>
              <a:t>shall not, as a general rule, when interpreting simultaneously in a booth, work either alone or without the availability of a colleague to relieve them should the need arise;</a:t>
            </a:r>
          </a:p>
          <a:p>
            <a:pPr lvl="0" algn="just"/>
            <a:r>
              <a:rPr lang="en-US" dirty="0" smtClean="0">
                <a:latin typeface="Times New Roman" pitchFamily="18" charset="0"/>
                <a:cs typeface="Times New Roman" pitchFamily="18" charset="0"/>
              </a:rPr>
              <a:t>shall try to ensure that teams of conference interpreters are formed in such a way as to avoid the systematic use of relay;</a:t>
            </a:r>
          </a:p>
          <a:p>
            <a:pPr lvl="0" algn="just"/>
            <a:r>
              <a:rPr lang="en-US" dirty="0" smtClean="0">
                <a:latin typeface="Times New Roman" pitchFamily="18" charset="0"/>
                <a:cs typeface="Times New Roman" pitchFamily="18" charset="0"/>
              </a:rPr>
              <a:t>shall not agree to undertake either simultaneous interpretation without a booth or whispered interpretation unless the circumstances are exceptional and the quality of interpretation work is not thereby impaired;</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lvl="0" algn="just"/>
            <a:r>
              <a:rPr lang="en-US" dirty="0" smtClean="0">
                <a:latin typeface="Times New Roman" pitchFamily="18" charset="0"/>
                <a:cs typeface="Times New Roman" pitchFamily="18" charset="0"/>
              </a:rPr>
              <a:t>require a direct view of the speaker and the room and therefore will not agree to working from screens except in exceptional circumstances where a direct view is not possible, provided the arrangements comply with the Association's appropriate technical specifications and rules;</a:t>
            </a:r>
          </a:p>
          <a:p>
            <a:pPr lvl="0" algn="just"/>
            <a:r>
              <a:rPr lang="en-US" dirty="0" smtClean="0">
                <a:latin typeface="Times New Roman" pitchFamily="18" charset="0"/>
                <a:cs typeface="Times New Roman" pitchFamily="18" charset="0"/>
              </a:rPr>
              <a:t>shall require that working documents and texts to be read out at the conference be sent to them in advance;</a:t>
            </a:r>
          </a:p>
          <a:p>
            <a:pPr lvl="0" algn="just"/>
            <a:r>
              <a:rPr lang="en-US" dirty="0" smtClean="0">
                <a:latin typeface="Times New Roman" pitchFamily="18" charset="0"/>
                <a:cs typeface="Times New Roman" pitchFamily="18" charset="0"/>
              </a:rPr>
              <a:t>shall request a briefing session whenever appropriate;</a:t>
            </a:r>
          </a:p>
          <a:p>
            <a:pPr lvl="0" algn="just"/>
            <a:r>
              <a:rPr lang="en-US" dirty="0" smtClean="0">
                <a:latin typeface="Times New Roman" pitchFamily="18" charset="0"/>
                <a:cs typeface="Times New Roman" pitchFamily="18" charset="0"/>
              </a:rPr>
              <a:t>shall not perform any other duties except that of conference interpreter at conferences for which they have been taken on as interpreters.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buNone/>
            </a:pPr>
            <a:r>
              <a:rPr lang="en-US" b="1" dirty="0" smtClean="0">
                <a:solidFill>
                  <a:srgbClr val="0070C0"/>
                </a:solidFill>
                <a:latin typeface="Times New Roman" pitchFamily="18" charset="0"/>
                <a:cs typeface="Times New Roman" pitchFamily="18" charset="0"/>
              </a:rPr>
              <a:t>	</a:t>
            </a: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IV. Amendment Procedure</a:t>
            </a:r>
          </a:p>
          <a:p>
            <a:pPr algn="just"/>
            <a:r>
              <a:rPr lang="en-US" dirty="0" smtClean="0">
                <a:latin typeface="Times New Roman" pitchFamily="18" charset="0"/>
                <a:cs typeface="Times New Roman" pitchFamily="18" charset="0"/>
              </a:rPr>
              <a:t>This Code may be modified by a decision of the Assembly taken with a two-thirds majority of votes cast and, if appropriate, after having sought a legal opinion on the proposals.</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US" sz="7200" b="1" dirty="0" smtClean="0">
              <a:latin typeface="Times New Roman" pitchFamily="18" charset="0"/>
              <a:cs typeface="Times New Roman" pitchFamily="18" charset="0"/>
            </a:endParaRPr>
          </a:p>
          <a:p>
            <a:pPr algn="ctr">
              <a:buNone/>
            </a:pPr>
            <a:r>
              <a:rPr lang="en-US" sz="8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Organization Ethics</a:t>
            </a:r>
            <a:endParaRPr lang="en-US" sz="8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descr="C:\Users\USER\Desktop\images (1).jpg"/>
          <p:cNvPicPr>
            <a:picLocks noChangeAspect="1" noChangeArrowheads="1"/>
          </p:cNvPicPr>
          <p:nvPr/>
        </p:nvPicPr>
        <p:blipFill>
          <a:blip r:embed="rId2"/>
          <a:srcRect/>
          <a:stretch>
            <a:fillRect/>
          </a:stretch>
        </p:blipFill>
        <p:spPr bwMode="auto">
          <a:xfrm>
            <a:off x="0" y="2819400"/>
            <a:ext cx="9144000" cy="4038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3600" b="1" dirty="0" smtClean="0">
                <a:latin typeface="Times New Roman" pitchFamily="18" charset="0"/>
                <a:cs typeface="Times New Roman" pitchFamily="18" charset="0"/>
              </a:rPr>
              <a:t>	Organization Ethics </a:t>
            </a:r>
            <a:r>
              <a:rPr lang="en-US"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Meaning and its Importance</a:t>
            </a:r>
          </a:p>
          <a:p>
            <a:endParaRPr lang="en-US" sz="800"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An organization is </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a:t>
            </a:r>
            <a:r>
              <a:rPr lang="en-US" dirty="0" smtClean="0">
                <a:latin typeface="Times New Roman" pitchFamily="18" charset="0"/>
                <a:cs typeface="Times New Roman" pitchFamily="18" charset="0"/>
              </a:rPr>
              <a:t>ormed when </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en-US" dirty="0" smtClean="0">
                <a:latin typeface="Times New Roman" pitchFamily="18" charset="0"/>
                <a:cs typeface="Times New Roman" pitchFamily="18" charset="0"/>
              </a:rPr>
              <a:t>ndividuals from </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a:t>
            </a:r>
            <a:r>
              <a:rPr lang="en-US" dirty="0" smtClean="0">
                <a:latin typeface="Times New Roman" pitchFamily="18" charset="0"/>
                <a:cs typeface="Times New Roman" pitchFamily="18" charset="0"/>
              </a:rPr>
              <a:t>ifferent </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a:t>
            </a:r>
            <a:r>
              <a:rPr lang="en-US" dirty="0" smtClean="0">
                <a:latin typeface="Times New Roman" pitchFamily="18" charset="0"/>
                <a:cs typeface="Times New Roman" pitchFamily="18" charset="0"/>
              </a:rPr>
              <a:t>ackgrounds and </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a:t>
            </a:r>
            <a:r>
              <a:rPr lang="en-US" dirty="0" smtClean="0">
                <a:latin typeface="Times New Roman" pitchFamily="18" charset="0"/>
                <a:cs typeface="Times New Roman" pitchFamily="18" charset="0"/>
              </a:rPr>
              <a:t>aried </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en-US" dirty="0" smtClean="0">
                <a:latin typeface="Times New Roman" pitchFamily="18" charset="0"/>
                <a:cs typeface="Times New Roman" pitchFamily="18" charset="0"/>
              </a:rPr>
              <a:t>nterests come </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a:t>
            </a:r>
            <a:r>
              <a:rPr lang="en-US" dirty="0" smtClean="0">
                <a:latin typeface="Times New Roman" pitchFamily="18" charset="0"/>
                <a:cs typeface="Times New Roman" pitchFamily="18" charset="0"/>
              </a:rPr>
              <a:t>ogether on a </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a:t>
            </a:r>
            <a:r>
              <a:rPr lang="en-US" dirty="0" smtClean="0">
                <a:latin typeface="Times New Roman" pitchFamily="18" charset="0"/>
                <a:cs typeface="Times New Roman" pitchFamily="18" charset="0"/>
              </a:rPr>
              <a:t>ommon </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a:t>
            </a:r>
            <a:r>
              <a:rPr lang="en-US" dirty="0" smtClean="0">
                <a:latin typeface="Times New Roman" pitchFamily="18" charset="0"/>
                <a:cs typeface="Times New Roman" pitchFamily="18" charset="0"/>
              </a:rPr>
              <a:t>latform and work towards predefined goals and objectives.</a:t>
            </a:r>
          </a:p>
          <a:p>
            <a:pPr algn="just"/>
            <a:endParaRPr lang="en-US" sz="1000" dirty="0" smtClean="0">
              <a:latin typeface="Times New Roman" pitchFamily="18" charset="0"/>
              <a:cs typeface="Times New Roman" pitchFamily="18" charset="0"/>
            </a:endParaRPr>
          </a:p>
          <a:p>
            <a:pPr algn="just"/>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a:t>
            </a:r>
            <a:r>
              <a:rPr lang="en-US" dirty="0" smtClean="0">
                <a:latin typeface="Times New Roman" pitchFamily="18" charset="0"/>
                <a:cs typeface="Times New Roman" pitchFamily="18" charset="0"/>
              </a:rPr>
              <a:t>mployees are the </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a:t>
            </a:r>
            <a:r>
              <a:rPr lang="en-US" dirty="0" smtClean="0">
                <a:latin typeface="Times New Roman" pitchFamily="18" charset="0"/>
                <a:cs typeface="Times New Roman" pitchFamily="18" charset="0"/>
              </a:rPr>
              <a:t>ssets of an </a:t>
            </a:r>
            <a:r>
              <a:rPr lang="en-US"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a:t>
            </a:r>
            <a:r>
              <a:rPr lang="en-US" dirty="0" smtClean="0">
                <a:latin typeface="Times New Roman" pitchFamily="18" charset="0"/>
                <a:cs typeface="Times New Roman" pitchFamily="18" charset="0"/>
              </a:rPr>
              <a:t>rganization and it is essential for them to maintain the etiquette and ambience of the workplace.</a:t>
            </a:r>
          </a:p>
          <a:p>
            <a:endParaRPr lang="en-US" dirty="0"/>
          </a:p>
        </p:txBody>
      </p:sp>
      <p:pic>
        <p:nvPicPr>
          <p:cNvPr id="1026" name="Picture 2" descr="C:\Users\USER\Desktop\Applied &amp; Descriptive Ethics\657277-travel_picture-racial_tolerance.jpg"/>
          <p:cNvPicPr>
            <a:picLocks noChangeAspect="1" noChangeArrowheads="1"/>
          </p:cNvPicPr>
          <p:nvPr/>
        </p:nvPicPr>
        <p:blipFill>
          <a:blip r:embed="rId2"/>
          <a:srcRect/>
          <a:stretch>
            <a:fillRect/>
          </a:stretch>
        </p:blipFill>
        <p:spPr bwMode="auto">
          <a:xfrm>
            <a:off x="0" y="4572000"/>
            <a:ext cx="9144000" cy="2286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	</a:t>
            </a: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What is organization Ethics ?</a:t>
            </a:r>
          </a:p>
          <a:p>
            <a:pPr>
              <a:buNone/>
            </a:pPr>
            <a:endParaRPr lang="en-US" sz="800" b="1"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sz="4000" dirty="0" smtClean="0">
                <a:effectLst>
                  <a:outerShdw blurRad="38100" dist="38100" dir="2700000" algn="tl">
                    <a:srgbClr val="000000">
                      <a:alpha val="43137"/>
                    </a:srgbClr>
                  </a:outerShdw>
                </a:effectLst>
                <a:latin typeface="Comic Sans MS" pitchFamily="66" charset="0"/>
                <a:cs typeface="Times New Roman" pitchFamily="18" charset="0"/>
              </a:rPr>
              <a:t>w</a:t>
            </a:r>
            <a:r>
              <a:rPr lang="en-US" dirty="0" smtClean="0">
                <a:effectLst>
                  <a:outerShdw blurRad="38100" dist="38100" dir="2700000" algn="tl">
                    <a:srgbClr val="000000">
                      <a:alpha val="43137"/>
                    </a:srgbClr>
                  </a:outerShdw>
                </a:effectLst>
                <a:latin typeface="Comic Sans MS" pitchFamily="66" charset="0"/>
                <a:cs typeface="Times New Roman" pitchFamily="18" charset="0"/>
              </a:rPr>
              <a:t>ay</a:t>
            </a:r>
            <a:r>
              <a:rPr lang="en-US" dirty="0" smtClean="0">
                <a:latin typeface="Times New Roman" pitchFamily="18" charset="0"/>
                <a:cs typeface="Times New Roman" pitchFamily="18" charset="0"/>
              </a:rPr>
              <a:t> an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organization</a:t>
            </a:r>
            <a:r>
              <a:rPr lang="en-US" dirty="0" smtClean="0">
                <a:latin typeface="Times New Roman" pitchFamily="18" charset="0"/>
                <a:cs typeface="Times New Roman" pitchFamily="18" charset="0"/>
              </a:rPr>
              <a:t> should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respond</a:t>
            </a:r>
            <a:r>
              <a:rPr lang="en-US" dirty="0" smtClean="0">
                <a:latin typeface="Times New Roman" pitchFamily="18" charset="0"/>
                <a:cs typeface="Times New Roman" pitchFamily="18" charset="0"/>
              </a:rPr>
              <a:t> to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external environment</a:t>
            </a:r>
            <a:r>
              <a:rPr lang="en-US" dirty="0" smtClean="0">
                <a:solidFill>
                  <a:srgbClr val="00B050"/>
                </a:solidFill>
                <a:latin typeface="Times New Roman" pitchFamily="18" charset="0"/>
                <a:cs typeface="Times New Roman" pitchFamily="18" charset="0"/>
              </a:rPr>
              <a:t> </a:t>
            </a:r>
            <a:r>
              <a:rPr lang="en-US" dirty="0" smtClean="0">
                <a:latin typeface="Times New Roman" pitchFamily="18" charset="0"/>
                <a:cs typeface="Times New Roman" pitchFamily="18" charset="0"/>
              </a:rPr>
              <a:t>refers to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organization ethics</a:t>
            </a:r>
            <a:r>
              <a:rPr lang="en-US" dirty="0" smtClean="0">
                <a:solidFill>
                  <a:srgbClr val="0070C0"/>
                </a:solidFill>
                <a:latin typeface="Times New Roman" pitchFamily="18" charset="0"/>
                <a:cs typeface="Times New Roman" pitchFamily="18" charset="0"/>
              </a:rPr>
              <a:t>.</a:t>
            </a:r>
          </a:p>
          <a:p>
            <a:pPr algn="just">
              <a:buNone/>
            </a:pPr>
            <a:endParaRPr lang="en-US" sz="1000"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Organization ethics </a:t>
            </a:r>
            <a:r>
              <a:rPr lang="en-US"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includes</a:t>
            </a:r>
            <a:r>
              <a:rPr lang="en-US" dirty="0" smtClean="0">
                <a:latin typeface="Times New Roman" pitchFamily="18" charset="0"/>
                <a:cs typeface="Times New Roman" pitchFamily="18" charset="0"/>
              </a:rPr>
              <a:t> various </a:t>
            </a:r>
            <a:r>
              <a:rPr lang="en-US"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guidelines</a:t>
            </a:r>
            <a:r>
              <a:rPr lang="en-US" dirty="0" smtClean="0">
                <a:solidFill>
                  <a:schemeClr val="accent6">
                    <a:lumMod val="75000"/>
                  </a:schemeClr>
                </a:solidFill>
                <a:latin typeface="Times New Roman" pitchFamily="18" charset="0"/>
                <a:cs typeface="Times New Roman" pitchFamily="18" charset="0"/>
              </a:rPr>
              <a:t> </a:t>
            </a:r>
            <a:r>
              <a:rPr lang="en-US" dirty="0" smtClean="0">
                <a:latin typeface="Times New Roman" pitchFamily="18" charset="0"/>
                <a:cs typeface="Times New Roman" pitchFamily="18" charset="0"/>
              </a:rPr>
              <a:t>and </a:t>
            </a:r>
            <a:r>
              <a:rPr lang="en-US" dirty="0" smtClean="0">
                <a:solidFill>
                  <a:schemeClr val="accent5">
                    <a:lumMod val="75000"/>
                  </a:schemeClr>
                </a:solidFill>
                <a:effectLst>
                  <a:outerShdw blurRad="38100" dist="38100" dir="2700000" algn="tl">
                    <a:srgbClr val="000000">
                      <a:alpha val="43137"/>
                    </a:srgbClr>
                  </a:outerShdw>
                </a:effectLst>
                <a:latin typeface="Comic Sans MS" pitchFamily="66" charset="0"/>
                <a:cs typeface="Times New Roman" pitchFamily="18" charset="0"/>
              </a:rPr>
              <a:t>principles</a:t>
            </a:r>
            <a:r>
              <a:rPr lang="en-US" dirty="0" smtClean="0">
                <a:latin typeface="Times New Roman" pitchFamily="18" charset="0"/>
                <a:cs typeface="Times New Roman" pitchFamily="18" charset="0"/>
              </a:rPr>
              <a:t> which decide the way individuals should behave at the workplace.</a:t>
            </a:r>
          </a:p>
          <a:p>
            <a:pPr algn="just">
              <a:buNone/>
            </a:pPr>
            <a:endParaRPr lang="en-US" sz="1000"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also refers to the </a:t>
            </a:r>
            <a:r>
              <a:rPr lang="en-US" dirty="0" smtClean="0">
                <a:solidFill>
                  <a:srgbClr val="002060"/>
                </a:solidFill>
                <a:effectLst>
                  <a:outerShdw blurRad="38100" dist="38100" dir="2700000" algn="tl">
                    <a:srgbClr val="000000">
                      <a:alpha val="43137"/>
                    </a:srgbClr>
                  </a:outerShdw>
                </a:effectLst>
                <a:latin typeface="Comic Sans MS" pitchFamily="66" charset="0"/>
                <a:cs typeface="Times New Roman" pitchFamily="18" charset="0"/>
              </a:rPr>
              <a:t>code of conduct </a:t>
            </a:r>
            <a:r>
              <a:rPr lang="en-US" dirty="0" smtClean="0">
                <a:latin typeface="Times New Roman" pitchFamily="18" charset="0"/>
                <a:cs typeface="Times New Roman" pitchFamily="18" charset="0"/>
              </a:rPr>
              <a:t>of the individuals working in a particular organization.</a:t>
            </a:r>
          </a:p>
          <a:p>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lnSpc>
                <a:spcPct val="150000"/>
              </a:lnSpc>
            </a:pPr>
            <a:r>
              <a:rPr lang="en-US" dirty="0" smtClean="0">
                <a:latin typeface="Times New Roman" pitchFamily="18" charset="0"/>
                <a:cs typeface="Times New Roman" pitchFamily="18" charset="0"/>
              </a:rPr>
              <a:t>Every organization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runs</a:t>
            </a:r>
            <a:r>
              <a:rPr lang="en-US" dirty="0" smtClean="0">
                <a:latin typeface="Times New Roman" pitchFamily="18" charset="0"/>
                <a:cs typeface="Times New Roman" pitchFamily="18" charset="0"/>
              </a:rPr>
              <a:t> to earn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profits</a:t>
            </a:r>
            <a:r>
              <a:rPr lang="en-US" dirty="0" smtClean="0">
                <a:latin typeface="Times New Roman" pitchFamily="18" charset="0"/>
                <a:cs typeface="Times New Roman" pitchFamily="18" charset="0"/>
              </a:rPr>
              <a:t> but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how</a:t>
            </a:r>
            <a:r>
              <a:rPr lang="en-US" dirty="0" smtClean="0">
                <a:latin typeface="Times New Roman" pitchFamily="18" charset="0"/>
                <a:cs typeface="Times New Roman" pitchFamily="18" charset="0"/>
              </a:rPr>
              <a:t> it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makes money </a:t>
            </a:r>
            <a:r>
              <a:rPr lang="en-US" dirty="0" smtClean="0">
                <a:latin typeface="Times New Roman" pitchFamily="18" charset="0"/>
                <a:cs typeface="Times New Roman" pitchFamily="18" charset="0"/>
              </a:rPr>
              <a:t>is more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important.</a:t>
            </a:r>
            <a:r>
              <a:rPr lang="en-US" dirty="0" smtClean="0">
                <a:effectLst>
                  <a:outerShdw blurRad="38100" dist="38100" dir="2700000" algn="tl">
                    <a:srgbClr val="000000">
                      <a:alpha val="43137"/>
                    </a:srgbClr>
                  </a:outerShdw>
                </a:effectLst>
                <a:latin typeface="Comic Sans MS" pitchFamily="66" charset="0"/>
                <a:cs typeface="Times New Roman" pitchFamily="18" charset="0"/>
              </a:rPr>
              <a:t> </a:t>
            </a:r>
          </a:p>
          <a:p>
            <a:pPr algn="just"/>
            <a:endParaRPr lang="en-US" sz="1200" dirty="0" smtClean="0">
              <a:latin typeface="Times New Roman" pitchFamily="18" charset="0"/>
              <a:cs typeface="Times New Roman" pitchFamily="18" charset="0"/>
            </a:endParaRPr>
          </a:p>
          <a:p>
            <a:pPr algn="just"/>
            <a:r>
              <a:rPr lang="en-US"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No</a:t>
            </a:r>
            <a:r>
              <a:rPr lang="en-US" dirty="0" smtClean="0">
                <a:latin typeface="Times New Roman" pitchFamily="18" charset="0"/>
                <a:cs typeface="Times New Roman" pitchFamily="18" charset="0"/>
              </a:rPr>
              <a:t> organization should </a:t>
            </a:r>
            <a:r>
              <a:rPr lang="en-US"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depend</a:t>
            </a:r>
            <a:r>
              <a:rPr lang="en-US" dirty="0" smtClean="0">
                <a:latin typeface="Times New Roman" pitchFamily="18" charset="0"/>
                <a:cs typeface="Times New Roman" pitchFamily="18" charset="0"/>
              </a:rPr>
              <a:t> on </a:t>
            </a:r>
            <a:r>
              <a:rPr lang="en-US"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unfair</a:t>
            </a:r>
            <a:r>
              <a:rPr lang="en-US" dirty="0" smtClean="0">
                <a:solidFill>
                  <a:schemeClr val="accent6">
                    <a:lumMod val="75000"/>
                  </a:schemeClr>
                </a:solidFill>
                <a:latin typeface="Times New Roman" pitchFamily="18" charset="0"/>
                <a:cs typeface="Times New Roman" pitchFamily="18" charset="0"/>
              </a:rPr>
              <a:t> </a:t>
            </a:r>
            <a:r>
              <a:rPr lang="en-US" dirty="0" smtClean="0">
                <a:latin typeface="Times New Roman" pitchFamily="18" charset="0"/>
                <a:cs typeface="Times New Roman" pitchFamily="18" charset="0"/>
              </a:rPr>
              <a:t>means to </a:t>
            </a:r>
            <a:r>
              <a:rPr lang="en-US" dirty="0" smtClean="0">
                <a:solidFill>
                  <a:schemeClr val="accent5">
                    <a:lumMod val="75000"/>
                  </a:schemeClr>
                </a:solidFill>
                <a:effectLst>
                  <a:outerShdw blurRad="38100" dist="38100" dir="2700000" algn="tl">
                    <a:srgbClr val="000000">
                      <a:alpha val="43137"/>
                    </a:srgbClr>
                  </a:outerShdw>
                </a:effectLst>
                <a:latin typeface="Comic Sans MS" pitchFamily="66" charset="0"/>
                <a:cs typeface="Times New Roman" pitchFamily="18" charset="0"/>
              </a:rPr>
              <a:t>earn money. </a:t>
            </a:r>
          </a:p>
          <a:p>
            <a:pPr algn="just"/>
            <a:endParaRPr lang="en-US" sz="1200"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One must understand that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money</a:t>
            </a:r>
            <a:r>
              <a:rPr lang="en-US" dirty="0" smtClean="0">
                <a:latin typeface="Times New Roman" pitchFamily="18" charset="0"/>
                <a:cs typeface="Times New Roman" pitchFamily="18" charset="0"/>
              </a:rPr>
              <a:t> is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not</a:t>
            </a:r>
            <a:r>
              <a:rPr lang="en-US" dirty="0" smtClean="0">
                <a:latin typeface="Times New Roman" pitchFamily="18" charset="0"/>
                <a:cs typeface="Times New Roman" pitchFamily="18" charset="0"/>
              </a:rPr>
              <a:t> the </a:t>
            </a:r>
            <a:r>
              <a:rPr lang="en-US" dirty="0" smtClean="0">
                <a:solidFill>
                  <a:schemeClr val="bg2">
                    <a:lumMod val="50000"/>
                  </a:schemeClr>
                </a:solidFill>
                <a:effectLst>
                  <a:outerShdw blurRad="38100" dist="38100" dir="2700000" algn="tl">
                    <a:srgbClr val="000000">
                      <a:alpha val="43137"/>
                    </a:srgbClr>
                  </a:outerShdw>
                </a:effectLst>
                <a:latin typeface="Comic Sans MS" pitchFamily="66" charset="0"/>
                <a:cs typeface="Times New Roman" pitchFamily="18" charset="0"/>
              </a:rPr>
              <a:t>only important</a:t>
            </a:r>
            <a:r>
              <a:rPr lang="en-US" dirty="0" smtClean="0">
                <a:latin typeface="Times New Roman" pitchFamily="18" charset="0"/>
                <a:cs typeface="Times New Roman" pitchFamily="18" charset="0"/>
              </a:rPr>
              <a:t> thing;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pride</a:t>
            </a:r>
            <a:r>
              <a:rPr lang="en-US" dirty="0" smtClean="0">
                <a:latin typeface="Times New Roman" pitchFamily="18" charset="0"/>
                <a:cs typeface="Times New Roman" pitchFamily="18" charset="0"/>
              </a:rPr>
              <a:t> and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honor</a:t>
            </a:r>
            <a:r>
              <a:rPr lang="en-US" dirty="0" smtClean="0">
                <a:latin typeface="Times New Roman" pitchFamily="18" charset="0"/>
                <a:cs typeface="Times New Roman" pitchFamily="18" charset="0"/>
              </a:rPr>
              <a:t> are </a:t>
            </a:r>
            <a:r>
              <a:rPr lang="en-US" dirty="0" smtClean="0">
                <a:solidFill>
                  <a:schemeClr val="bg2">
                    <a:lumMod val="50000"/>
                  </a:schemeClr>
                </a:solidFill>
                <a:effectLst>
                  <a:outerShdw blurRad="38100" dist="38100" dir="2700000" algn="tl">
                    <a:srgbClr val="000000">
                      <a:alpha val="43137"/>
                    </a:srgbClr>
                  </a:outerShdw>
                </a:effectLst>
                <a:latin typeface="Comic Sans MS" pitchFamily="66" charset="0"/>
                <a:cs typeface="Times New Roman" pitchFamily="18" charset="0"/>
              </a:rPr>
              <a:t>more important. </a:t>
            </a:r>
          </a:p>
          <a:p>
            <a:pPr algn="just"/>
            <a:endParaRPr lang="en-US" sz="1200"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An individual’s first priority can be to make money but he should not bend too low just to be able to do that.</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Applied &amp; Descriptive Ethics\images (13).jpg"/>
          <p:cNvPicPr>
            <a:picLocks noChangeAspect="1" noChangeArrowheads="1"/>
          </p:cNvPicPr>
          <p:nvPr/>
        </p:nvPicPr>
        <p:blipFill>
          <a:blip r:embed="rId2">
            <a:lum bright="73000" contrast="-73000"/>
          </a:blip>
          <a:srcRect/>
          <a:stretch>
            <a:fillRect/>
          </a:stretch>
        </p:blipFill>
        <p:spPr bwMode="auto">
          <a:xfrm>
            <a:off x="0" y="0"/>
            <a:ext cx="9144000" cy="6858000"/>
          </a:xfrm>
          <a:prstGeom prst="rect">
            <a:avLst/>
          </a:prstGeom>
          <a:noFill/>
        </p:spPr>
      </p:pic>
      <p:sp>
        <p:nvSpPr>
          <p:cNvPr id="5" name="Rectangle 4"/>
          <p:cNvSpPr/>
          <p:nvPr/>
        </p:nvSpPr>
        <p:spPr>
          <a:xfrm>
            <a:off x="0" y="0"/>
            <a:ext cx="9144000" cy="6740307"/>
          </a:xfrm>
          <a:prstGeom prst="rect">
            <a:avLst/>
          </a:prstGeom>
        </p:spPr>
        <p:txBody>
          <a:bodyPr wrap="square">
            <a:spAutoFit/>
          </a:bodyPr>
          <a:lstStyle/>
          <a:p>
            <a:pPr algn="just">
              <a:lnSpc>
                <a:spcPct val="150000"/>
              </a:lnSpc>
              <a:buNone/>
            </a:pPr>
            <a:r>
              <a:rPr lang="en-US" sz="3200" dirty="0" smtClean="0">
                <a:latin typeface="Times New Roman" pitchFamily="18" charset="0"/>
                <a:cs typeface="Times New Roman" pitchFamily="18" charset="0"/>
              </a:rPr>
              <a:t>Professionals are </a:t>
            </a:r>
            <a:r>
              <a:rPr lang="en-US" sz="4000" dirty="0" smtClean="0">
                <a:effectLst>
                  <a:outerShdw blurRad="38100" dist="38100" dir="2700000" algn="tl">
                    <a:srgbClr val="000000">
                      <a:alpha val="43137"/>
                    </a:srgbClr>
                  </a:outerShdw>
                </a:effectLst>
                <a:latin typeface="Comic Sans MS" pitchFamily="66" charset="0"/>
                <a:cs typeface="Times New Roman" pitchFamily="18" charset="0"/>
              </a:rPr>
              <a:t>c</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apable</a:t>
            </a:r>
            <a:r>
              <a:rPr lang="en-US" sz="3200" dirty="0" smtClean="0">
                <a:latin typeface="Times New Roman" pitchFamily="18" charset="0"/>
                <a:cs typeface="Times New Roman" pitchFamily="18" charset="0"/>
              </a:rPr>
              <a:t> of  </a:t>
            </a:r>
            <a:r>
              <a:rPr lang="en-US" sz="32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making judgments</a:t>
            </a:r>
            <a:r>
              <a:rPr lang="en-US" sz="3200" dirty="0" smtClean="0">
                <a:latin typeface="Times New Roman" pitchFamily="18" charset="0"/>
                <a:cs typeface="Times New Roman" pitchFamily="18" charset="0"/>
              </a:rPr>
              <a:t>, </a:t>
            </a:r>
          </a:p>
          <a:p>
            <a:pPr algn="just">
              <a:lnSpc>
                <a:spcPct val="150000"/>
              </a:lnSpc>
              <a:buNone/>
            </a:pPr>
            <a:r>
              <a:rPr lang="en-US" sz="32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applying their skills </a:t>
            </a:r>
            <a:r>
              <a:rPr lang="en-US" sz="3200" dirty="0" smtClean="0">
                <a:latin typeface="Times New Roman" pitchFamily="18" charset="0"/>
                <a:cs typeface="Times New Roman" pitchFamily="18" charset="0"/>
              </a:rPr>
              <a:t>and </a:t>
            </a:r>
            <a:r>
              <a:rPr lang="en-US" sz="3200"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reaching informed decisions </a:t>
            </a:r>
            <a:r>
              <a:rPr lang="en-US" sz="3200" dirty="0" smtClean="0">
                <a:latin typeface="Times New Roman" pitchFamily="18" charset="0"/>
                <a:cs typeface="Times New Roman" pitchFamily="18" charset="0"/>
              </a:rPr>
              <a:t>in </a:t>
            </a:r>
            <a:r>
              <a:rPr lang="en-US" sz="4000" dirty="0" smtClean="0">
                <a:solidFill>
                  <a:srgbClr val="002060"/>
                </a:solidFill>
                <a:effectLst>
                  <a:outerShdw blurRad="38100" dist="38100" dir="2700000" algn="tl">
                    <a:srgbClr val="000000">
                      <a:alpha val="43137"/>
                    </a:srgbClr>
                  </a:outerShdw>
                </a:effectLst>
                <a:latin typeface="Comic Sans MS" pitchFamily="66" charset="0"/>
                <a:cs typeface="Times New Roman" pitchFamily="18" charset="0"/>
              </a:rPr>
              <a:t>s</a:t>
            </a:r>
            <a:r>
              <a:rPr lang="en-US" sz="3200" dirty="0" smtClean="0">
                <a:solidFill>
                  <a:srgbClr val="002060"/>
                </a:solidFill>
                <a:effectLst>
                  <a:outerShdw blurRad="38100" dist="38100" dir="2700000" algn="tl">
                    <a:srgbClr val="000000">
                      <a:alpha val="43137"/>
                    </a:srgbClr>
                  </a:outerShdw>
                </a:effectLst>
                <a:latin typeface="Comic Sans MS" pitchFamily="66" charset="0"/>
                <a:cs typeface="Times New Roman" pitchFamily="18" charset="0"/>
              </a:rPr>
              <a:t>ituations</a:t>
            </a:r>
            <a:r>
              <a:rPr lang="en-US" sz="3200" dirty="0" smtClean="0">
                <a:latin typeface="Times New Roman" pitchFamily="18" charset="0"/>
                <a:cs typeface="Times New Roman" pitchFamily="18" charset="0"/>
              </a:rPr>
              <a:t> that the </a:t>
            </a:r>
            <a:r>
              <a:rPr lang="en-US" sz="4000"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g</a:t>
            </a:r>
            <a:r>
              <a:rPr lang="en-US" sz="3200"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eneral </a:t>
            </a:r>
            <a:r>
              <a:rPr lang="en-US" sz="4000"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p</a:t>
            </a:r>
            <a:r>
              <a:rPr lang="en-US" sz="3200"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ublic </a:t>
            </a:r>
            <a:r>
              <a:rPr lang="en-US" sz="4000"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c</a:t>
            </a:r>
            <a:r>
              <a:rPr lang="en-US" sz="3200"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annot</a:t>
            </a:r>
            <a:r>
              <a:rPr lang="en-US" sz="3200" dirty="0" smtClean="0">
                <a:latin typeface="Times New Roman" pitchFamily="18" charset="0"/>
                <a:cs typeface="Times New Roman" pitchFamily="18" charset="0"/>
              </a:rPr>
              <a:t>, because they have not received the relevant training.</a:t>
            </a:r>
          </a:p>
          <a:p>
            <a:pPr algn="just">
              <a:lnSpc>
                <a:spcPct val="150000"/>
              </a:lnSpc>
              <a:buNone/>
            </a:pPr>
            <a:endParaRPr lang="en-US" sz="800" dirty="0" smtClean="0">
              <a:latin typeface="Times New Roman" pitchFamily="18" charset="0"/>
              <a:cs typeface="Times New Roman" pitchFamily="18" charset="0"/>
            </a:endParaRPr>
          </a:p>
          <a:p>
            <a:pPr algn="just">
              <a:lnSpc>
                <a:spcPct val="150000"/>
              </a:lnSpc>
              <a:buNone/>
            </a:pPr>
            <a:r>
              <a:rPr lang="en-US" sz="3200" dirty="0" smtClean="0">
                <a:latin typeface="Times New Roman" pitchFamily="18" charset="0"/>
                <a:cs typeface="Times New Roman" pitchFamily="18" charset="0"/>
              </a:rPr>
              <a:t>	One of the earliest examples of professional ethics is the </a:t>
            </a: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Hippocratic oath</a:t>
            </a:r>
            <a:r>
              <a:rPr lang="en-US" sz="3200" dirty="0" smtClean="0">
                <a:latin typeface="Times New Roman" pitchFamily="18" charset="0"/>
                <a:cs typeface="Times New Roman" pitchFamily="18" charset="0"/>
              </a:rPr>
              <a:t> to which medical doctors still adhere to this day.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Applied &amp; Descriptive Ethics\download (1).jpg"/>
          <p:cNvPicPr>
            <a:picLocks noGrp="1" noChangeAspect="1" noChangeArrowheads="1"/>
          </p:cNvPicPr>
          <p:nvPr>
            <p:ph idx="1"/>
          </p:nvPr>
        </p:nvPicPr>
        <p:blipFill>
          <a:blip r:embed="rId2">
            <a:lum bright="19000" contrast="-24000"/>
          </a:blip>
          <a:srcRect/>
          <a:stretch>
            <a:fillRect/>
          </a:stretch>
        </p:blipFill>
        <p:spPr bwMode="auto">
          <a:xfrm>
            <a:off x="0" y="0"/>
            <a:ext cx="9144000" cy="6858000"/>
          </a:xfrm>
          <a:prstGeom prst="rect">
            <a:avLst/>
          </a:prstGeom>
          <a:noFill/>
        </p:spPr>
      </p:pic>
      <p:sp>
        <p:nvSpPr>
          <p:cNvPr id="4" name="Rectangle 3"/>
          <p:cNvSpPr/>
          <p:nvPr/>
        </p:nvSpPr>
        <p:spPr>
          <a:xfrm>
            <a:off x="0" y="4303455"/>
            <a:ext cx="9144000" cy="2554545"/>
          </a:xfrm>
          <a:prstGeom prst="rect">
            <a:avLst/>
          </a:prstGeom>
        </p:spPr>
        <p:txBody>
          <a:bodyPr wrap="square">
            <a:spAutoFit/>
          </a:bodyPr>
          <a:lstStyle/>
          <a:p>
            <a:pPr algn="just"/>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Children below </a:t>
            </a:r>
            <a:r>
              <a:rPr lang="en-US" sz="32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fourteen years </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of age must not be employed to work in any organization. </a:t>
            </a:r>
          </a:p>
          <a:p>
            <a:pPr algn="just"/>
            <a:endParaRPr lang="en-US" sz="3200" dirty="0" smtClean="0">
              <a:solidFill>
                <a:schemeClr val="bg1"/>
              </a:solidFill>
              <a:latin typeface="Times New Roman" pitchFamily="18" charset="0"/>
              <a:cs typeface="Times New Roman" pitchFamily="18" charset="0"/>
            </a:endParaRPr>
          </a:p>
          <a:p>
            <a:pPr algn="just"/>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Childhood is the best phase of one’s life and no child should be deprived of his childhood</a:t>
            </a:r>
            <a:r>
              <a:rPr lang="en-US"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US" b="1" dirty="0" smtClean="0">
                <a:latin typeface="Times New Roman" pitchFamily="18" charset="0"/>
                <a:cs typeface="Times New Roman" pitchFamily="18" charset="0"/>
              </a:rPr>
              <a:t>	Employees should not indulge in destruction or manipulation of information to get results</a:t>
            </a:r>
            <a:r>
              <a:rPr lang="en-US" dirty="0" smtClean="0">
                <a:latin typeface="Times New Roman" pitchFamily="18" charset="0"/>
                <a:cs typeface="Times New Roman" pitchFamily="18" charset="0"/>
              </a:rPr>
              <a:t>. </a:t>
            </a:r>
          </a:p>
          <a:p>
            <a:pPr algn="just"/>
            <a:r>
              <a:rPr lang="en-US" dirty="0" smtClean="0">
                <a:effectLst>
                  <a:outerShdw blurRad="38100" dist="38100" dir="2700000" algn="tl">
                    <a:srgbClr val="000000">
                      <a:alpha val="43137"/>
                    </a:srgbClr>
                  </a:outerShdw>
                </a:effectLst>
                <a:latin typeface="Times New Roman" pitchFamily="18" charset="0"/>
                <a:cs typeface="Times New Roman" pitchFamily="18" charset="0"/>
              </a:rPr>
              <a:t>Data Tampering </a:t>
            </a:r>
            <a:r>
              <a:rPr lang="en-US" dirty="0" smtClean="0">
                <a:latin typeface="Times New Roman" pitchFamily="18" charset="0"/>
                <a:cs typeface="Times New Roman" pitchFamily="18" charset="0"/>
              </a:rPr>
              <a:t>is considered strictly unethical and unprofessional in the corporate world. </a:t>
            </a:r>
          </a:p>
          <a:p>
            <a:pPr algn="just"/>
            <a:r>
              <a:rPr lang="en-US" b="1" i="1" dirty="0" smtClean="0">
                <a:solidFill>
                  <a:srgbClr val="7030A0"/>
                </a:solidFill>
                <a:latin typeface="Times New Roman" pitchFamily="18" charset="0"/>
                <a:cs typeface="Times New Roman" pitchFamily="18" charset="0"/>
              </a:rPr>
              <a:t>Remember if one is honest, things will always be in his favor</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Employees should not pass on company’s information to any of the external parties. </a:t>
            </a:r>
          </a:p>
          <a:p>
            <a:pPr algn="just"/>
            <a:r>
              <a:rPr lang="en-US" dirty="0" smtClean="0">
                <a:latin typeface="Times New Roman" pitchFamily="18" charset="0"/>
                <a:cs typeface="Times New Roman" pitchFamily="18" charset="0"/>
              </a:rPr>
              <a:t>Do not share any of your organization’s policies and guidelines with others. It is better not to discuss official matters with friends and relatives. </a:t>
            </a:r>
            <a:r>
              <a:rPr lang="en-US" b="1" i="1" dirty="0" smtClean="0">
                <a:solidFill>
                  <a:srgbClr val="7030A0"/>
                </a:solidFill>
                <a:latin typeface="Times New Roman" pitchFamily="18" charset="0"/>
                <a:cs typeface="Times New Roman" pitchFamily="18" charset="0"/>
              </a:rPr>
              <a:t>Confidential data or information must not be leaked under any circumstances.</a:t>
            </a:r>
          </a:p>
          <a:p>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r>
              <a:rPr lang="en-US" b="1" dirty="0" smtClean="0">
                <a:latin typeface="Times New Roman" pitchFamily="18" charset="0"/>
                <a:cs typeface="Times New Roman" pitchFamily="18" charset="0"/>
              </a:rPr>
              <a:t>There must be absolute fairness in financial transactions and all kinds of trading</a:t>
            </a:r>
            <a:r>
              <a:rPr lang="en-US" dirty="0" smtClean="0">
                <a:latin typeface="Times New Roman" pitchFamily="18" charset="0"/>
                <a:cs typeface="Times New Roman" pitchFamily="18" charset="0"/>
              </a:rPr>
              <a:t>. Never ever cheat your clients.</a:t>
            </a:r>
          </a:p>
          <a:p>
            <a:pPr algn="just"/>
            <a:r>
              <a:rPr lang="en-US" dirty="0" smtClean="0">
                <a:latin typeface="Times New Roman" pitchFamily="18" charset="0"/>
                <a:cs typeface="Times New Roman" pitchFamily="18" charset="0"/>
              </a:rPr>
              <a:t>Organizations must not </a:t>
            </a:r>
            <a:r>
              <a:rPr lang="en-US" sz="4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a:t>
            </a:r>
            <a:r>
              <a:rPr lang="en-US" dirty="0" smtClean="0">
                <a:latin typeface="Times New Roman" pitchFamily="18" charset="0"/>
                <a:cs typeface="Times New Roman" pitchFamily="18" charset="0"/>
              </a:rPr>
              <a:t>ategorize any </a:t>
            </a:r>
            <a:r>
              <a:rPr lang="en-US" sz="4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a:t>
            </a:r>
            <a:r>
              <a:rPr lang="en-US" dirty="0" smtClean="0">
                <a:latin typeface="Times New Roman" pitchFamily="18" charset="0"/>
                <a:cs typeface="Times New Roman" pitchFamily="18" charset="0"/>
              </a:rPr>
              <a:t>mployee on the grounds of </a:t>
            </a:r>
            <a:r>
              <a:rPr lang="en-US" dirty="0" smtClean="0">
                <a:solidFill>
                  <a:srgbClr val="FF0000"/>
                </a:solidFill>
                <a:latin typeface="Times New Roman" pitchFamily="18" charset="0"/>
                <a:cs typeface="Times New Roman" pitchFamily="18" charset="0"/>
              </a:rPr>
              <a:t>sex</a:t>
            </a:r>
            <a:r>
              <a:rPr lang="en-US" dirty="0" smtClean="0">
                <a:latin typeface="Times New Roman" pitchFamily="18" charset="0"/>
                <a:cs typeface="Times New Roman" pitchFamily="18" charset="0"/>
              </a:rPr>
              <a:t>, </a:t>
            </a:r>
            <a:r>
              <a:rPr lang="en-US" dirty="0" smtClean="0">
                <a:solidFill>
                  <a:srgbClr val="00B050"/>
                </a:solidFill>
                <a:latin typeface="Times New Roman" pitchFamily="18" charset="0"/>
                <a:cs typeface="Times New Roman" pitchFamily="18" charset="0"/>
              </a:rPr>
              <a:t>physical appearance</a:t>
            </a:r>
            <a:r>
              <a:rPr lang="en-US" dirty="0" smtClean="0">
                <a:latin typeface="Times New Roman" pitchFamily="18" charset="0"/>
                <a:cs typeface="Times New Roman" pitchFamily="18" charset="0"/>
              </a:rPr>
              <a:t>, </a:t>
            </a:r>
            <a:r>
              <a:rPr lang="en-US" dirty="0" smtClean="0">
                <a:solidFill>
                  <a:srgbClr val="0070C0"/>
                </a:solidFill>
                <a:latin typeface="Times New Roman" pitchFamily="18" charset="0"/>
                <a:cs typeface="Times New Roman" pitchFamily="18" charset="0"/>
              </a:rPr>
              <a:t>age</a:t>
            </a:r>
            <a:r>
              <a:rPr lang="en-US" dirty="0" smtClean="0">
                <a:latin typeface="Times New Roman" pitchFamily="18" charset="0"/>
                <a:cs typeface="Times New Roman" pitchFamily="18" charset="0"/>
              </a:rPr>
              <a:t> or </a:t>
            </a:r>
            <a:r>
              <a:rPr lang="en-US" dirty="0" smtClean="0">
                <a:solidFill>
                  <a:schemeClr val="accent6">
                    <a:lumMod val="75000"/>
                  </a:schemeClr>
                </a:solidFill>
                <a:latin typeface="Times New Roman" pitchFamily="18" charset="0"/>
                <a:cs typeface="Times New Roman" pitchFamily="18" charset="0"/>
              </a:rPr>
              <a:t>family background</a:t>
            </a:r>
            <a:r>
              <a:rPr lang="en-US" dirty="0" smtClean="0">
                <a:latin typeface="Times New Roman" pitchFamily="18" charset="0"/>
                <a:cs typeface="Times New Roman" pitchFamily="18" charset="0"/>
              </a:rPr>
              <a:t>. </a:t>
            </a:r>
          </a:p>
          <a:p>
            <a:pPr algn="just"/>
            <a:r>
              <a:rPr lang="en-US"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Female employees must be treated with respect. Don’t ask your female employees to stay back late at work. </a:t>
            </a:r>
          </a:p>
          <a:p>
            <a:pPr algn="just"/>
            <a:r>
              <a:rPr lang="en-US" dirty="0" smtClean="0">
                <a:latin typeface="Times New Roman" pitchFamily="18" charset="0"/>
                <a:cs typeface="Times New Roman" pitchFamily="18" charset="0"/>
              </a:rPr>
              <a:t>It is unethical to discriminate employees just because they do not belong to an wealthy background. </a:t>
            </a:r>
          </a:p>
          <a:p>
            <a:pPr algn="just"/>
            <a:r>
              <a:rPr lang="en-US"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Employees should be judged by their work and nothing else</a:t>
            </a:r>
            <a:r>
              <a:rPr lang="en-US" dirty="0" smtClean="0">
                <a:latin typeface="Times New Roman" pitchFamily="18" charset="0"/>
                <a:cs typeface="Times New Roman" pitchFamily="18" charset="0"/>
              </a:rPr>
              <a:t>.</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endParaRPr lang="en-US" b="1"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Organization must not exploit any of the employees</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The employees must be paid according to their hard work and efforts. </a:t>
            </a:r>
          </a:p>
          <a:p>
            <a:pPr algn="just"/>
            <a:r>
              <a:rPr lang="en-US" dirty="0" smtClean="0">
                <a:latin typeface="Times New Roman" pitchFamily="18" charset="0"/>
                <a:cs typeface="Times New Roman" pitchFamily="18" charset="0"/>
              </a:rPr>
              <a:t>If individuals are working late at night, make sure overtimes are paid. </a:t>
            </a:r>
          </a:p>
          <a:p>
            <a:pPr algn="just"/>
            <a:r>
              <a:rPr lang="en-US" dirty="0" smtClean="0">
                <a:latin typeface="Times New Roman" pitchFamily="18" charset="0"/>
                <a:cs typeface="Times New Roman" pitchFamily="18" charset="0"/>
              </a:rPr>
              <a:t>The management must ensure employees get their arrears, bonus, incentives and other reimbursements on time.</a:t>
            </a:r>
          </a:p>
          <a:p>
            <a:pPr algn="just"/>
            <a:r>
              <a:rPr lang="en-US" dirty="0" smtClean="0">
                <a:latin typeface="Times New Roman" pitchFamily="18" charset="0"/>
                <a:cs typeface="Times New Roman" pitchFamily="18" charset="0"/>
              </a:rPr>
              <a:t>Stealing office property is strictly unethical.</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b="1" dirty="0" smtClean="0">
                <a:latin typeface="Times New Roman" pitchFamily="18" charset="0"/>
                <a:cs typeface="Times New Roman" pitchFamily="18" charset="0"/>
              </a:rPr>
              <a:t>Organization must take care of the safety of the employees</a:t>
            </a:r>
            <a:r>
              <a:rPr lang="en-US" dirty="0" smtClean="0">
                <a:latin typeface="Times New Roman" pitchFamily="18" charset="0"/>
                <a:cs typeface="Times New Roman" pitchFamily="18" charset="0"/>
              </a:rPr>
              <a:t>. Individuals should not be exposed to hazardous conditions.</a:t>
            </a:r>
          </a:p>
          <a:p>
            <a:pPr algn="just"/>
            <a:r>
              <a:rPr lang="en-US" b="1" dirty="0" smtClean="0">
                <a:latin typeface="Times New Roman" pitchFamily="18" charset="0"/>
                <a:cs typeface="Times New Roman" pitchFamily="18" charset="0"/>
              </a:rPr>
              <a:t>Never lie to your customers</a:t>
            </a:r>
            <a:r>
              <a:rPr lang="en-US" dirty="0" smtClean="0">
                <a:latin typeface="Times New Roman" pitchFamily="18" charset="0"/>
                <a:cs typeface="Times New Roman" pitchFamily="18" charset="0"/>
              </a:rPr>
              <a:t>. It is unprofessional to make false promises to the consumers. The advertisements must give a clear picture of the product. Do not commit anything which your organization can’t offer. It is important to be honest with your customers to expect loyalty from them. It is absolutely unethical to fool the customers.</a:t>
            </a:r>
          </a:p>
          <a:p>
            <a:pPr algn="just"/>
            <a:r>
              <a:rPr lang="en-US" dirty="0" smtClean="0">
                <a:latin typeface="Times New Roman" pitchFamily="18" charset="0"/>
                <a:cs typeface="Times New Roman" pitchFamily="18" charset="0"/>
              </a:rPr>
              <a:t>The products should not pose a threat to environment and mankind.</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Employees on probation period can be terminated anytime but organizations need to give one month notice before firing the permanent ones. </a:t>
            </a:r>
          </a:p>
          <a:p>
            <a:pPr algn="just"/>
            <a:endParaRPr lang="en-US" sz="2000"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In the same way permanent employees need to serve one month notice before resigning from the current services. </a:t>
            </a:r>
          </a:p>
          <a:p>
            <a:pPr algn="just"/>
            <a:endParaRPr lang="en-US" sz="2000"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Employees can’t stop coming to office all of a sudden.</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	Example of Organizational Ethics</a:t>
            </a:r>
          </a:p>
          <a:p>
            <a:pPr lvl="3"/>
            <a:r>
              <a:rPr lang="en-US" sz="3200" b="1" dirty="0" smtClean="0">
                <a:latin typeface="Times New Roman" pitchFamily="18" charset="0"/>
                <a:cs typeface="Times New Roman" pitchFamily="18" charset="0"/>
              </a:rPr>
              <a:t>Uniform Treatment</a:t>
            </a:r>
          </a:p>
          <a:p>
            <a:pPr lvl="3"/>
            <a:r>
              <a:rPr lang="en-US" sz="3200" b="1" dirty="0" smtClean="0">
                <a:latin typeface="Times New Roman" pitchFamily="18" charset="0"/>
                <a:cs typeface="Times New Roman" pitchFamily="18" charset="0"/>
              </a:rPr>
              <a:t>Social Responsibility</a:t>
            </a:r>
          </a:p>
          <a:p>
            <a:pPr lvl="3"/>
            <a:r>
              <a:rPr lang="en-US" sz="3200" b="1" dirty="0" smtClean="0">
                <a:latin typeface="Times New Roman" pitchFamily="18" charset="0"/>
                <a:cs typeface="Times New Roman" pitchFamily="18" charset="0"/>
              </a:rPr>
              <a:t>Financial Ethics</a:t>
            </a:r>
          </a:p>
          <a:p>
            <a:pPr lvl="3"/>
            <a:r>
              <a:rPr lang="en-US" sz="3200" b="1" dirty="0" smtClean="0">
                <a:latin typeface="Times New Roman" pitchFamily="18" charset="0"/>
                <a:cs typeface="Times New Roman" pitchFamily="18" charset="0"/>
              </a:rPr>
              <a:t>Considerations</a:t>
            </a:r>
          </a:p>
          <a:p>
            <a:endParaRPr lang="en-US"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Finally,</a:t>
            </a:r>
          </a:p>
          <a:p>
            <a:pPr algn="just"/>
            <a:r>
              <a:rPr lang="en-US" dirty="0" smtClean="0">
                <a:latin typeface="Times New Roman" pitchFamily="18" charset="0"/>
                <a:cs typeface="Times New Roman" pitchFamily="18" charset="0"/>
              </a:rPr>
              <a:t>One of the best ways to communicate organizational ethics is by training employees on company standards.</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r>
              <a:rPr lang="en-US" b="1" dirty="0" smtClean="0">
                <a:latin typeface="Times New Roman" pitchFamily="18" charset="0"/>
                <a:cs typeface="Times New Roman" pitchFamily="18" charset="0"/>
              </a:rPr>
              <a:t>	What Happens to an Employee if He Violated the Code of Conduct?</a:t>
            </a:r>
          </a:p>
          <a:p>
            <a:pPr algn="just">
              <a:buNone/>
            </a:pPr>
            <a:r>
              <a:rPr lang="en-US" dirty="0" smtClean="0">
                <a:latin typeface="Times New Roman" pitchFamily="18" charset="0"/>
                <a:cs typeface="Times New Roman" pitchFamily="18" charset="0"/>
              </a:rPr>
              <a:t>	Employers of all stripes want their employees to behave according to their rules, and these rules are commonly referred to as the "code of conduct." </a:t>
            </a:r>
          </a:p>
          <a:p>
            <a:pPr algn="just">
              <a:buNone/>
            </a:pPr>
            <a:endParaRPr lang="en-US" sz="12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This code determines what is and is not acceptable behavior for an employee, and it may include behavior that occurs outside of the confines of the organization's walls. </a:t>
            </a:r>
          </a:p>
          <a:p>
            <a:pPr>
              <a:buNone/>
            </a:pPr>
            <a:endParaRPr lang="en-US" sz="12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Breaking the code of conduct guarantees a response by the organization -- and the consequences may be severe.</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fontAlgn="base">
              <a:buNone/>
            </a:pPr>
            <a:r>
              <a:rPr lang="en-US" b="1" dirty="0" smtClean="0">
                <a:latin typeface="Times New Roman" pitchFamily="18" charset="0"/>
                <a:cs typeface="Times New Roman" pitchFamily="18" charset="0"/>
              </a:rPr>
              <a:t>Reading the Handbook</a:t>
            </a:r>
          </a:p>
          <a:p>
            <a:pPr algn="just" fontAlgn="base"/>
            <a:r>
              <a:rPr lang="en-US" dirty="0" smtClean="0">
                <a:latin typeface="Times New Roman" pitchFamily="18" charset="0"/>
                <a:cs typeface="Times New Roman" pitchFamily="18" charset="0"/>
              </a:rPr>
              <a:t>Your first and best resource for determining the consequences of a code of conduct violation is to read the employee handbook or manual. </a:t>
            </a:r>
          </a:p>
          <a:p>
            <a:pPr algn="just" fontAlgn="base"/>
            <a:r>
              <a:rPr lang="en-US" dirty="0" smtClean="0">
                <a:latin typeface="Times New Roman" pitchFamily="18" charset="0"/>
                <a:cs typeface="Times New Roman" pitchFamily="18" charset="0"/>
              </a:rPr>
              <a:t>The handbook will identify what does and does not constitute a violation. </a:t>
            </a:r>
          </a:p>
          <a:p>
            <a:pPr algn="just" fontAlgn="base"/>
            <a:r>
              <a:rPr lang="en-US" dirty="0" smtClean="0">
                <a:latin typeface="Times New Roman" pitchFamily="18" charset="0"/>
                <a:cs typeface="Times New Roman" pitchFamily="18" charset="0"/>
              </a:rPr>
              <a:t>It may also describe the consequences that befall an employee who breaks the rules. Because many violations may not be severe in nature, the employer may use a certain amount of subjectivity when determining the consequences; while a chronic violator may find his employment suspended or terminated, another may get a verbal warning.</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fontAlgn="base">
              <a:buNone/>
            </a:pPr>
            <a:r>
              <a:rPr lang="en-US" b="1" dirty="0" smtClean="0">
                <a:latin typeface="Times New Roman" pitchFamily="18" charset="0"/>
                <a:cs typeface="Times New Roman" pitchFamily="18" charset="0"/>
              </a:rPr>
              <a:t>Severe Infractions</a:t>
            </a:r>
          </a:p>
          <a:p>
            <a:pPr algn="just" fontAlgn="base"/>
            <a:r>
              <a:rPr lang="en-US" dirty="0" smtClean="0">
                <a:latin typeface="Times New Roman" pitchFamily="18" charset="0"/>
                <a:cs typeface="Times New Roman" pitchFamily="18" charset="0"/>
              </a:rPr>
              <a:t>Employees who commit severe infractions of the code of conduct may find their employment terminated even if it's a first offense. </a:t>
            </a:r>
          </a:p>
          <a:p>
            <a:pPr algn="just" fontAlgn="base"/>
            <a:r>
              <a:rPr lang="en-US" dirty="0" smtClean="0">
                <a:latin typeface="Times New Roman" pitchFamily="18" charset="0"/>
                <a:cs typeface="Times New Roman" pitchFamily="18" charset="0"/>
              </a:rPr>
              <a:t>Theft or violence may result in immediate termination; it may also involve the police and criminal charges if the infraction is serious enough.</a:t>
            </a:r>
          </a:p>
          <a:p>
            <a:pPr algn="just" fontAlgn="base"/>
            <a:r>
              <a:rPr lang="en-US" dirty="0" smtClean="0">
                <a:latin typeface="Times New Roman" pitchFamily="18" charset="0"/>
                <a:cs typeface="Times New Roman" pitchFamily="18" charset="0"/>
              </a:rPr>
              <a:t> Some companies may also have a policy about employees who commit a severe infraction outside the workplace. </a:t>
            </a:r>
          </a:p>
          <a:p>
            <a:pPr algn="just" fontAlgn="base"/>
            <a:r>
              <a:rPr lang="en-US" dirty="0" smtClean="0">
                <a:latin typeface="Times New Roman" pitchFamily="18" charset="0"/>
                <a:cs typeface="Times New Roman" pitchFamily="18" charset="0"/>
              </a:rPr>
              <a:t>The employee handbook may require the employee to report arrests and incidents to the employer. Top level executives, especially fiduciaries, may find termination is the result of breaking the law.</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Why Doctors wear a mask when they do an Operation?</a:t>
            </a:r>
          </a:p>
          <a:p>
            <a:pPr algn="just">
              <a:buNone/>
            </a:pPr>
            <a:r>
              <a:rPr lang="en-US" dirty="0" smtClean="0">
                <a:latin typeface="Times New Roman" pitchFamily="18" charset="0"/>
                <a:cs typeface="Times New Roman" pitchFamily="18" charset="0"/>
              </a:rPr>
              <a:t>	Ans:</a:t>
            </a:r>
          </a:p>
          <a:p>
            <a:pPr algn="just">
              <a:buNone/>
            </a:pPr>
            <a:r>
              <a:rPr lang="en-US" dirty="0" smtClean="0">
                <a:latin typeface="Times New Roman" pitchFamily="18" charset="0"/>
                <a:cs typeface="Times New Roman" pitchFamily="18" charset="0"/>
              </a:rPr>
              <a:t>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For Safety. </a:t>
            </a:r>
          </a:p>
          <a:p>
            <a:pPr algn="just">
              <a:buNone/>
            </a:pPr>
            <a:r>
              <a:rPr lang="en-US" dirty="0" smtClean="0">
                <a:effectLst>
                  <a:outerShdw blurRad="38100" dist="38100" dir="2700000" algn="tl">
                    <a:srgbClr val="000000">
                      <a:alpha val="43137"/>
                    </a:srgbClr>
                  </a:outerShdw>
                </a:effectLst>
                <a:latin typeface="Comic Sans MS" pitchFamily="66" charset="0"/>
                <a:cs typeface="Times New Roman" pitchFamily="18" charset="0"/>
              </a:rPr>
              <a:t>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If the patient dies, others can not find out who did the operation.</a:t>
            </a:r>
            <a:endParaRPr lang="en-US" dirty="0">
              <a:solidFill>
                <a:srgbClr val="FFC000"/>
              </a:solidFill>
              <a:effectLst>
                <a:outerShdw blurRad="38100" dist="38100" dir="2700000" algn="tl">
                  <a:srgbClr val="000000">
                    <a:alpha val="43137"/>
                  </a:srgbClr>
                </a:outerShdw>
              </a:effectLst>
              <a:latin typeface="Comic Sans MS" pitchFamily="66"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ox(in)">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fontAlgn="base">
              <a:buNone/>
            </a:pPr>
            <a:r>
              <a:rPr lang="en-US" b="1" dirty="0" smtClean="0">
                <a:latin typeface="Times New Roman" pitchFamily="18" charset="0"/>
                <a:cs typeface="Times New Roman" pitchFamily="18" charset="0"/>
              </a:rPr>
              <a:t>	Wrist Slap</a:t>
            </a:r>
          </a:p>
          <a:p>
            <a:pPr algn="just" fontAlgn="base">
              <a:buNone/>
            </a:pPr>
            <a:r>
              <a:rPr lang="en-US" dirty="0" smtClean="0">
                <a:latin typeface="Times New Roman" pitchFamily="18" charset="0"/>
                <a:cs typeface="Times New Roman" pitchFamily="18" charset="0"/>
              </a:rPr>
              <a:t>	For most employees, a verbal warning is all that's required to correct the behavior and ensure that it doesn't happen again. Many employees may not even be aware that they've violated the code of conduct. </a:t>
            </a:r>
          </a:p>
          <a:p>
            <a:pPr algn="just" fontAlgn="base">
              <a:buNone/>
            </a:pPr>
            <a:r>
              <a:rPr lang="en-US" dirty="0" smtClean="0">
                <a:latin typeface="Times New Roman" pitchFamily="18" charset="0"/>
                <a:cs typeface="Times New Roman" pitchFamily="18" charset="0"/>
              </a:rPr>
              <a:t>	For example, if an employee uses his corporate card to make a personal purchase but pays for the purchase on his own when the bill arrives, it's a common violation of the code of conduct. </a:t>
            </a:r>
          </a:p>
          <a:p>
            <a:pPr algn="just" fontAlgn="base">
              <a:buNone/>
            </a:pPr>
            <a:r>
              <a:rPr lang="en-US" dirty="0" smtClean="0">
                <a:latin typeface="Times New Roman" pitchFamily="18" charset="0"/>
                <a:cs typeface="Times New Roman" pitchFamily="18" charset="0"/>
              </a:rPr>
              <a:t>	A one-time violation may not be cause for termination, but repeated violations -- despite clear verbal and written warnings -- may be.</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lnSpcReduction="10000"/>
          </a:bodyPr>
          <a:lstStyle/>
          <a:p>
            <a:pPr>
              <a:buNone/>
            </a:pPr>
            <a:r>
              <a:rPr lang="en-US" b="1" dirty="0" smtClean="0">
                <a:latin typeface="Times New Roman" pitchFamily="18" charset="0"/>
                <a:cs typeface="Times New Roman" pitchFamily="18" charset="0"/>
              </a:rPr>
              <a:t>	Why Is Professionalism Important?</a:t>
            </a:r>
          </a:p>
          <a:p>
            <a:pPr algn="just">
              <a:buNone/>
            </a:pPr>
            <a:r>
              <a:rPr lang="en-US" dirty="0" smtClean="0">
                <a:latin typeface="Times New Roman" pitchFamily="18" charset="0"/>
                <a:cs typeface="Times New Roman" pitchFamily="18" charset="0"/>
              </a:rPr>
              <a:t>	Professionalism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encompasses</a:t>
            </a:r>
            <a:r>
              <a:rPr lang="en-US" dirty="0" smtClean="0">
                <a:latin typeface="Times New Roman" pitchFamily="18" charset="0"/>
                <a:cs typeface="Times New Roman" pitchFamily="18" charset="0"/>
              </a:rPr>
              <a:t> a worker’s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behavior</a:t>
            </a:r>
            <a:r>
              <a:rPr lang="en-US" dirty="0" smtClean="0">
                <a:latin typeface="Times New Roman" pitchFamily="18" charset="0"/>
                <a:cs typeface="Times New Roman" pitchFamily="18" charset="0"/>
              </a:rPr>
              <a:t>,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appearance</a:t>
            </a:r>
            <a:r>
              <a:rPr lang="en-US" dirty="0" smtClean="0">
                <a:latin typeface="Times New Roman" pitchFamily="18" charset="0"/>
                <a:cs typeface="Times New Roman" pitchFamily="18" charset="0"/>
              </a:rPr>
              <a:t>, and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workplace ethics</a:t>
            </a:r>
            <a:r>
              <a:rPr lang="en-US" dirty="0" smtClean="0">
                <a:latin typeface="Times New Roman" pitchFamily="18" charset="0"/>
                <a:cs typeface="Times New Roman" pitchFamily="18" charset="0"/>
              </a:rPr>
              <a:t>. </a:t>
            </a:r>
          </a:p>
          <a:p>
            <a:pPr algn="just">
              <a:buNone/>
            </a:pPr>
            <a:endParaRPr lang="en-US" sz="9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Employees who have high standards of professionalism are frequently perceived as being more credible and reliable than their co-workers. As a result, professional employees are frequently regarded as their company’s leaders.</a:t>
            </a:r>
          </a:p>
          <a:p>
            <a:pPr algn="just">
              <a:buNone/>
            </a:pPr>
            <a:endParaRPr lang="en-US" sz="900" dirty="0" smtClean="0">
              <a:latin typeface="Times New Roman" pitchFamily="18" charset="0"/>
              <a:cs typeface="Times New Roman" pitchFamily="18" charset="0"/>
            </a:endParaRPr>
          </a:p>
          <a:p>
            <a:pPr algn="just" fontAlgn="t">
              <a:buNone/>
            </a:pPr>
            <a:r>
              <a:rPr lang="en-US" dirty="0" smtClean="0">
                <a:latin typeface="Times New Roman" pitchFamily="18" charset="0"/>
                <a:cs typeface="Times New Roman" pitchFamily="18" charset="0"/>
              </a:rPr>
              <a:t>	Professionalism is important because it can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lead</a:t>
            </a:r>
            <a:r>
              <a:rPr lang="en-US" dirty="0" smtClean="0">
                <a:latin typeface="Times New Roman" pitchFamily="18" charset="0"/>
                <a:cs typeface="Times New Roman" pitchFamily="18" charset="0"/>
              </a:rPr>
              <a:t> to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better</a:t>
            </a:r>
            <a:r>
              <a:rPr lang="en-US" dirty="0" smtClean="0">
                <a:latin typeface="Times New Roman" pitchFamily="18" charset="0"/>
                <a:cs typeface="Times New Roman" pitchFamily="18" charset="0"/>
              </a:rPr>
              <a:t> company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standards</a:t>
            </a:r>
            <a:r>
              <a:rPr lang="en-US" dirty="0" smtClean="0">
                <a:latin typeface="Times New Roman" pitchFamily="18" charset="0"/>
                <a:cs typeface="Times New Roman" pitchFamily="18" charset="0"/>
              </a:rPr>
              <a:t> and higher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success rate </a:t>
            </a:r>
            <a:r>
              <a:rPr lang="en-US" dirty="0" smtClean="0">
                <a:latin typeface="Times New Roman" pitchFamily="18" charset="0"/>
                <a:cs typeface="Times New Roman" pitchFamily="18" charset="0"/>
              </a:rPr>
              <a:t>for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employees</a:t>
            </a:r>
            <a:r>
              <a:rPr lang="en-US" dirty="0" smtClean="0">
                <a:latin typeface="Times New Roman" pitchFamily="18" charset="0"/>
                <a:cs typeface="Times New Roman" pitchFamily="18" charset="0"/>
              </a:rPr>
              <a:t> and can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help</a:t>
            </a:r>
            <a:r>
              <a:rPr lang="en-US" dirty="0" smtClean="0">
                <a:latin typeface="Times New Roman" pitchFamily="18" charset="0"/>
                <a:cs typeface="Times New Roman" pitchFamily="18" charset="0"/>
              </a:rPr>
              <a:t> to create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better relationships</a:t>
            </a:r>
            <a:r>
              <a:rPr lang="en-US" dirty="0" smtClean="0">
                <a:latin typeface="Times New Roman" pitchFamily="18" charset="0"/>
                <a:cs typeface="Times New Roman" pitchFamily="18" charset="0"/>
              </a:rPr>
              <a:t> with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clients</a:t>
            </a:r>
            <a:r>
              <a:rPr lang="en-US" dirty="0" smtClean="0">
                <a:latin typeface="Times New Roman" pitchFamily="18" charset="0"/>
                <a:cs typeface="Times New Roman" pitchFamily="18" charset="0"/>
              </a:rPr>
              <a:t> and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coworkers. </a:t>
            </a:r>
          </a:p>
          <a:p>
            <a:pPr algn="just" fontAlgn="t">
              <a:buNone/>
            </a:pPr>
            <a:r>
              <a:rPr lang="en-US" dirty="0" smtClean="0">
                <a:latin typeface="Times New Roman" pitchFamily="18" charset="0"/>
                <a:cs typeface="Times New Roman" pitchFamily="18" charset="0"/>
              </a:rPr>
              <a:t>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sz="1000" b="1"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a:t>
            </a:r>
            <a:r>
              <a:rPr 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Credibility</a:t>
            </a:r>
          </a:p>
          <a:p>
            <a:pPr algn="just">
              <a:buNone/>
            </a:pPr>
            <a:r>
              <a:rPr lang="en-US" dirty="0" smtClean="0">
                <a:latin typeface="Times New Roman" pitchFamily="18" charset="0"/>
                <a:cs typeface="Times New Roman" pitchFamily="18" charset="0"/>
              </a:rPr>
              <a:t>	Professionalism includes a worker’s candor, drive, and willingness to improve his/her performance. Thus, professional employees have more credibility in their workplace.</a:t>
            </a:r>
          </a:p>
          <a:p>
            <a:pPr algn="just">
              <a:buNone/>
            </a:pPr>
            <a:endParaRPr lang="en-US" sz="1000"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a:t>
            </a:r>
            <a:r>
              <a:rPr 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Work Environment</a:t>
            </a:r>
          </a:p>
          <a:p>
            <a:pPr algn="just">
              <a:buNone/>
            </a:pPr>
            <a:r>
              <a:rPr lang="en-US" dirty="0" smtClean="0">
                <a:latin typeface="Times New Roman" pitchFamily="18" charset="0"/>
                <a:cs typeface="Times New Roman" pitchFamily="18" charset="0"/>
              </a:rPr>
              <a:t>	Because professional employees focus on the workplace before their personal problems and agendas, professionalism makes the workplace more comfortable for employees and clients alike.</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lnSpcReduction="10000"/>
          </a:bodyPr>
          <a:lstStyle/>
          <a:p>
            <a:pPr fontAlgn="base">
              <a:buNone/>
            </a:pPr>
            <a:r>
              <a:rPr lang="en-US" sz="2800" b="1" dirty="0" smtClean="0">
                <a:latin typeface="Times New Roman" pitchFamily="18" charset="0"/>
                <a:cs typeface="Times New Roman" pitchFamily="18" charset="0"/>
              </a:rPr>
              <a:t>	</a:t>
            </a:r>
            <a:r>
              <a:rPr 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Ethics</a:t>
            </a:r>
          </a:p>
          <a:p>
            <a:pPr algn="just" fontAlgn="base">
              <a:buNone/>
            </a:pPr>
            <a:r>
              <a:rPr lang="en-US" dirty="0" smtClean="0">
                <a:latin typeface="Times New Roman" pitchFamily="18" charset="0"/>
                <a:cs typeface="Times New Roman" pitchFamily="18" charset="0"/>
              </a:rPr>
              <a:t>	Professionalism encompasses a strong sense of ethics, which is crucial to running a successful business and avoiding legal problems.</a:t>
            </a:r>
          </a:p>
          <a:p>
            <a:pPr fontAlgn="base">
              <a:buNone/>
            </a:pPr>
            <a:r>
              <a:rPr lang="en-US" b="1" dirty="0" smtClean="0">
                <a:latin typeface="Times New Roman" pitchFamily="18" charset="0"/>
                <a:cs typeface="Times New Roman" pitchFamily="18" charset="0"/>
              </a:rPr>
              <a:t>	</a:t>
            </a:r>
            <a:r>
              <a:rPr 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Productivity</a:t>
            </a:r>
          </a:p>
          <a:p>
            <a:pPr algn="just" fontAlgn="base">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Workers with a professional attitude are able to focus on their work and avoid unnecessary distractions, which allows them to contribute more to the company.</a:t>
            </a:r>
          </a:p>
          <a:p>
            <a:pPr fontAlgn="base">
              <a:buNone/>
            </a:pPr>
            <a:r>
              <a:rPr lang="en-US" b="1" dirty="0" smtClean="0">
                <a:latin typeface="Times New Roman" pitchFamily="18" charset="0"/>
                <a:cs typeface="Times New Roman" pitchFamily="18" charset="0"/>
              </a:rPr>
              <a:t>	</a:t>
            </a:r>
            <a:r>
              <a:rPr 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Perceptions of Professional Workers</a:t>
            </a:r>
          </a:p>
          <a:p>
            <a:pPr algn="just" fontAlgn="base">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Employees who behave professionally are often perceived to be more competent and valuable to the company, which leads these workers to receive pay raises and promotions.</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USER\Desktop\Applied &amp; Descriptive Ethics\Engineering-Students.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1828800" y="2967335"/>
            <a:ext cx="5334000" cy="923330"/>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Thank You</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Applied &amp; Descriptive Ethics\hqdefault.jpg"/>
          <p:cNvPicPr>
            <a:picLocks noChangeAspect="1" noChangeArrowheads="1"/>
          </p:cNvPicPr>
          <p:nvPr/>
        </p:nvPicPr>
        <p:blipFill>
          <a:blip r:embed="rId2">
            <a:lum bright="60000" contrast="-66000"/>
          </a:blip>
          <a:srcRect/>
          <a:stretch>
            <a:fillRect/>
          </a:stretch>
        </p:blipFill>
        <p:spPr bwMode="auto">
          <a:xfrm>
            <a:off x="0" y="0"/>
            <a:ext cx="9144000" cy="6858000"/>
          </a:xfrm>
          <a:prstGeom prst="rect">
            <a:avLst/>
          </a:prstGeom>
          <a:noFill/>
        </p:spPr>
      </p:pic>
      <p:sp>
        <p:nvSpPr>
          <p:cNvPr id="5" name="Rectangle 4"/>
          <p:cNvSpPr/>
          <p:nvPr/>
        </p:nvSpPr>
        <p:spPr>
          <a:xfrm>
            <a:off x="0" y="1"/>
            <a:ext cx="9144000" cy="6647974"/>
          </a:xfrm>
          <a:prstGeom prst="rect">
            <a:avLst/>
          </a:prstGeom>
        </p:spPr>
        <p:txBody>
          <a:bodyPr wrap="square">
            <a:spAutoFit/>
          </a:bodyPr>
          <a:lstStyle/>
          <a:p>
            <a:pPr>
              <a:buNone/>
            </a:pPr>
            <a:r>
              <a:rPr lang="en-US"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Engineering ethics:</a:t>
            </a:r>
          </a:p>
          <a:p>
            <a:pPr>
              <a:buNone/>
            </a:pPr>
            <a:endParaRPr lang="en-US" sz="1000" b="1"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Engineering ethics is the field of </a:t>
            </a:r>
            <a:r>
              <a:rPr lang="en-US" sz="32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applied ethics</a:t>
            </a:r>
            <a:r>
              <a:rPr lang="en-US" sz="3200" dirty="0" smtClean="0">
                <a:latin typeface="Times New Roman" pitchFamily="18" charset="0"/>
                <a:cs typeface="Times New Roman" pitchFamily="18" charset="0"/>
              </a:rPr>
              <a:t> and </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a:t>
            </a:r>
            <a:r>
              <a:rPr lang="en-US" sz="3200" dirty="0" smtClean="0">
                <a:latin typeface="Times New Roman" pitchFamily="18" charset="0"/>
                <a:cs typeface="Times New Roman" pitchFamily="18" charset="0"/>
              </a:rPr>
              <a:t>ystem of </a:t>
            </a:r>
            <a:r>
              <a:rPr lang="en-US" sz="3200"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moral principles </a:t>
            </a:r>
            <a:r>
              <a:rPr lang="en-US" sz="3200" dirty="0" smtClean="0">
                <a:latin typeface="Times New Roman" pitchFamily="18" charset="0"/>
                <a:cs typeface="Times New Roman" pitchFamily="18" charset="0"/>
              </a:rPr>
              <a:t>that apply to the practice of engineering. </a:t>
            </a:r>
          </a:p>
          <a:p>
            <a:pPr>
              <a:buNone/>
            </a:pPr>
            <a:endParaRPr lang="en-US" sz="10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	The field </a:t>
            </a:r>
            <a:r>
              <a:rPr lang="en-US" sz="40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e</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xamines</a:t>
            </a:r>
            <a:r>
              <a:rPr lang="en-US" sz="3200" dirty="0" smtClean="0">
                <a:latin typeface="Times New Roman" pitchFamily="18" charset="0"/>
                <a:cs typeface="Times New Roman" pitchFamily="18" charset="0"/>
              </a:rPr>
              <a:t> and sets the </a:t>
            </a:r>
            <a:r>
              <a:rPr lang="en-US" sz="40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c</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ommitment</a:t>
            </a:r>
            <a:r>
              <a:rPr lang="en-US" sz="3200" dirty="0" smtClean="0">
                <a:latin typeface="Times New Roman" pitchFamily="18" charset="0"/>
                <a:cs typeface="Times New Roman" pitchFamily="18" charset="0"/>
              </a:rPr>
              <a:t>  by </a:t>
            </a:r>
            <a:r>
              <a:rPr lang="en-US" sz="40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e</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ngineers </a:t>
            </a:r>
            <a:r>
              <a:rPr lang="en-US" sz="3200" dirty="0" smtClean="0">
                <a:latin typeface="Times New Roman" pitchFamily="18" charset="0"/>
                <a:cs typeface="Times New Roman" pitchFamily="18" charset="0"/>
              </a:rPr>
              <a:t>to </a:t>
            </a:r>
            <a:r>
              <a:rPr lang="en-US" sz="40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s</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ociety</a:t>
            </a:r>
            <a:r>
              <a:rPr lang="en-US" sz="3200" dirty="0" smtClean="0">
                <a:latin typeface="Times New Roman" pitchFamily="18" charset="0"/>
                <a:cs typeface="Times New Roman" pitchFamily="18" charset="0"/>
              </a:rPr>
              <a:t>, to their </a:t>
            </a:r>
            <a:r>
              <a:rPr lang="en-US" sz="40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c</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lients</a:t>
            </a:r>
            <a:r>
              <a:rPr lang="en-US" sz="3200" dirty="0" smtClean="0">
                <a:latin typeface="Times New Roman" pitchFamily="18" charset="0"/>
                <a:cs typeface="Times New Roman" pitchFamily="18" charset="0"/>
              </a:rPr>
              <a:t>, and to the </a:t>
            </a:r>
            <a:r>
              <a:rPr lang="en-US" sz="40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p</a:t>
            </a:r>
            <a:r>
              <a:rPr lang="en-US" sz="3200" dirty="0" smtClean="0">
                <a:effectLst>
                  <a:outerShdw blurRad="38100" dist="38100" dir="2700000" algn="tl">
                    <a:srgbClr val="000000">
                      <a:alpha val="43137"/>
                    </a:srgbClr>
                  </a:outerShdw>
                </a:effectLst>
                <a:latin typeface="Comic Sans MS" pitchFamily="66" charset="0"/>
                <a:cs typeface="Times New Roman" pitchFamily="18" charset="0"/>
              </a:rPr>
              <a:t>rofession</a:t>
            </a:r>
            <a:r>
              <a:rPr lang="en-US" sz="3200" dirty="0" smtClean="0">
                <a:latin typeface="Times New Roman" pitchFamily="18" charset="0"/>
                <a:cs typeface="Times New Roman" pitchFamily="18" charset="0"/>
              </a:rPr>
              <a:t>. </a:t>
            </a:r>
          </a:p>
          <a:p>
            <a:pPr>
              <a:buNone/>
            </a:pPr>
            <a:endParaRPr lang="en-US" sz="10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	As a scholarly discipline, it is closely related to subjects such as the </a:t>
            </a:r>
            <a:r>
              <a:rPr lang="en-US" sz="32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philosophy of science</a:t>
            </a:r>
            <a:r>
              <a:rPr lang="en-US" sz="3200" dirty="0" smtClean="0">
                <a:latin typeface="Times New Roman" pitchFamily="18" charset="0"/>
                <a:cs typeface="Times New Roman" pitchFamily="18" charset="0"/>
              </a:rPr>
              <a:t>, the </a:t>
            </a:r>
            <a:r>
              <a:rPr lang="en-US" sz="3200"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philosophy of engineering</a:t>
            </a:r>
            <a:r>
              <a:rPr lang="en-US" sz="3200" dirty="0" smtClean="0">
                <a:latin typeface="Times New Roman" pitchFamily="18" charset="0"/>
                <a:cs typeface="Times New Roman" pitchFamily="18" charset="0"/>
              </a:rPr>
              <a:t>, and the </a:t>
            </a:r>
            <a:r>
              <a:rPr lang="en-US" sz="3200"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ethics of technology.</a:t>
            </a:r>
          </a:p>
          <a:p>
            <a:pPr>
              <a:buNone/>
            </a:pPr>
            <a:endParaRPr lang="en-US" sz="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Applied &amp; Descriptive Ethics\BuildingBridges.jpg"/>
          <p:cNvPicPr>
            <a:picLocks noChangeAspect="1" noChangeArrowheads="1"/>
          </p:cNvPicPr>
          <p:nvPr/>
        </p:nvPicPr>
        <p:blipFill>
          <a:blip r:embed="rId2">
            <a:lum bright="56000" contrast="-56000"/>
          </a:blip>
          <a:srcRect/>
          <a:stretch>
            <a:fillRect/>
          </a:stretch>
        </p:blipFill>
        <p:spPr bwMode="auto">
          <a:xfrm>
            <a:off x="0" y="0"/>
            <a:ext cx="9144000" cy="6857999"/>
          </a:xfrm>
          <a:prstGeom prst="rect">
            <a:avLst/>
          </a:prstGeom>
          <a:noFill/>
        </p:spPr>
      </p:pic>
      <p:sp>
        <p:nvSpPr>
          <p:cNvPr id="5" name="Rectangle 4"/>
          <p:cNvSpPr/>
          <p:nvPr/>
        </p:nvSpPr>
        <p:spPr>
          <a:xfrm>
            <a:off x="0" y="0"/>
            <a:ext cx="9144000" cy="5078313"/>
          </a:xfrm>
          <a:prstGeom prst="rect">
            <a:avLst/>
          </a:prstGeom>
        </p:spPr>
        <p:txBody>
          <a:bodyPr wrap="square">
            <a:spAutoFit/>
          </a:bodyPr>
          <a:lstStyle/>
          <a:p>
            <a:pPr>
              <a:buNone/>
            </a:pPr>
            <a:r>
              <a:rPr lang="en-US" sz="3600" b="1" dirty="0" smtClean="0">
                <a:latin typeface="Times New Roman" pitchFamily="18" charset="0"/>
                <a:cs typeface="Times New Roman" pitchFamily="18" charset="0"/>
              </a:rPr>
              <a:t>Background and origins</a:t>
            </a:r>
          </a:p>
          <a:p>
            <a:pPr>
              <a:buNone/>
            </a:pPr>
            <a:endParaRPr lang="en-US" sz="3200" b="1"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	As engineering rose as a distinct profession during the </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19</a:t>
            </a:r>
            <a:r>
              <a:rPr lang="en-US" sz="3200" dirty="0" smtClean="0">
                <a:latin typeface="Times New Roman" pitchFamily="18" charset="0"/>
                <a:cs typeface="Times New Roman" pitchFamily="18" charset="0"/>
              </a:rPr>
              <a:t>th century, engineers saw themselves as either independent professional practitioners or technical employees of large enterprises. </a:t>
            </a:r>
          </a:p>
          <a:p>
            <a:pPr>
              <a:buNone/>
            </a:pPr>
            <a:endParaRPr lang="en-US" sz="3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	There was considerable tension between the two sides as large industrial employers fought to maintain control of their employees.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fontScale="92500" lnSpcReduction="20000"/>
          </a:bodyPr>
          <a:lstStyle/>
          <a:p>
            <a:pPr algn="just"/>
            <a:r>
              <a:rPr lang="en-US" dirty="0" smtClean="0">
                <a:latin typeface="Times New Roman" pitchFamily="18" charset="0"/>
                <a:cs typeface="Times New Roman" pitchFamily="18" charset="0"/>
              </a:rPr>
              <a:t>In the United States growing professionalism gave rise to the development of four founding engineering societies: </a:t>
            </a:r>
          </a:p>
          <a:p>
            <a:pPr algn="just"/>
            <a:r>
              <a:rPr lang="en-US" dirty="0" smtClean="0">
                <a:latin typeface="Times New Roman" pitchFamily="18" charset="0"/>
                <a:cs typeface="Times New Roman" pitchFamily="18" charset="0"/>
              </a:rPr>
              <a:t>The </a:t>
            </a:r>
            <a:r>
              <a:rPr lang="en-US" dirty="0" smtClean="0">
                <a:solidFill>
                  <a:srgbClr val="FF0000"/>
                </a:solidFill>
                <a:latin typeface="Times New Roman" pitchFamily="18" charset="0"/>
                <a:cs typeface="Times New Roman" pitchFamily="18" charset="0"/>
              </a:rPr>
              <a:t>American Society of Civil Engineers </a:t>
            </a:r>
            <a:r>
              <a:rPr lang="en-US" dirty="0" smtClean="0">
                <a:latin typeface="Times New Roman" pitchFamily="18" charset="0"/>
                <a:cs typeface="Times New Roman" pitchFamily="18" charset="0"/>
              </a:rPr>
              <a:t>(</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ASCE</a:t>
            </a:r>
            <a:r>
              <a:rPr lang="en-US" dirty="0" smtClean="0">
                <a:latin typeface="Times New Roman" pitchFamily="18" charset="0"/>
                <a:cs typeface="Times New Roman" pitchFamily="18" charset="0"/>
              </a:rPr>
              <a:t>) (1851), the </a:t>
            </a:r>
            <a:r>
              <a:rPr lang="en-US" dirty="0" smtClean="0">
                <a:solidFill>
                  <a:srgbClr val="00B050"/>
                </a:solidFill>
                <a:latin typeface="Times New Roman" pitchFamily="18" charset="0"/>
                <a:cs typeface="Times New Roman" pitchFamily="18" charset="0"/>
              </a:rPr>
              <a:t>American Institute of Electrical Engineers</a:t>
            </a:r>
            <a:r>
              <a:rPr lang="en-US" dirty="0" smtClean="0">
                <a:latin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AIEE</a:t>
            </a:r>
            <a:r>
              <a:rPr lang="en-US" dirty="0" smtClean="0">
                <a:latin typeface="Times New Roman" pitchFamily="18" charset="0"/>
                <a:cs typeface="Times New Roman" pitchFamily="18" charset="0"/>
              </a:rPr>
              <a:t>) (1884), the </a:t>
            </a:r>
            <a:r>
              <a:rPr lang="en-US" dirty="0" smtClean="0">
                <a:solidFill>
                  <a:srgbClr val="0070C0"/>
                </a:solidFill>
                <a:latin typeface="Times New Roman" pitchFamily="18" charset="0"/>
                <a:cs typeface="Times New Roman" pitchFamily="18" charset="0"/>
              </a:rPr>
              <a:t>American Society of Mechanical Engineers</a:t>
            </a:r>
            <a:r>
              <a:rPr lang="en-US" dirty="0" smtClean="0">
                <a:latin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ASME</a:t>
            </a:r>
            <a:r>
              <a:rPr lang="en-US" dirty="0" smtClean="0">
                <a:latin typeface="Times New Roman" pitchFamily="18" charset="0"/>
                <a:cs typeface="Times New Roman" pitchFamily="18" charset="0"/>
              </a:rPr>
              <a:t>) (1880), and the </a:t>
            </a:r>
            <a:r>
              <a:rPr lang="en-US" dirty="0" smtClean="0">
                <a:solidFill>
                  <a:srgbClr val="7030A0"/>
                </a:solidFill>
                <a:latin typeface="Times New Roman" pitchFamily="18" charset="0"/>
                <a:cs typeface="Times New Roman" pitchFamily="18" charset="0"/>
              </a:rPr>
              <a:t>American Institute of Mining Engineers</a:t>
            </a:r>
            <a:r>
              <a:rPr lang="en-US" dirty="0" smtClean="0">
                <a:latin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AIME</a:t>
            </a:r>
            <a:r>
              <a:rPr lang="en-US" dirty="0" smtClean="0">
                <a:latin typeface="Times New Roman" pitchFamily="18" charset="0"/>
                <a:cs typeface="Times New Roman" pitchFamily="18" charset="0"/>
              </a:rPr>
              <a:t>) (1871), </a:t>
            </a:r>
            <a:r>
              <a:rPr lang="en-US"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Association of Computer Professionals</a:t>
            </a:r>
            <a:r>
              <a:rPr lang="en-US" dirty="0" smtClean="0">
                <a:latin typeface="Times New Roman" pitchFamily="18" charset="0"/>
                <a:cs typeface="Times New Roman" pitchFamily="18" charset="0"/>
              </a:rPr>
              <a:t>(</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ACP</a:t>
            </a:r>
            <a:r>
              <a:rPr lang="en-US" dirty="0" smtClean="0">
                <a:latin typeface="Times New Roman" pitchFamily="18" charset="0"/>
                <a:cs typeface="Times New Roman" pitchFamily="18" charset="0"/>
              </a:rPr>
              <a:t>).</a:t>
            </a:r>
          </a:p>
          <a:p>
            <a:pPr algn="just"/>
            <a:endParaRPr lang="en-US" sz="1700"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ASCE and AIEE were more closely identified with the engineer as learned professional, where ASME, to an extent, and AIME almost entirely, identified with the view that the engineer is a technical employee.</a:t>
            </a:r>
          </a:p>
          <a:p>
            <a:pPr algn="just"/>
            <a:endParaRPr lang="en-US" sz="1300" dirty="0" smtClean="0">
              <a:latin typeface="Times New Roman" pitchFamily="18" charset="0"/>
              <a:cs typeface="Times New Roman" pitchFamily="18" charset="0"/>
            </a:endParaRPr>
          </a:p>
          <a:p>
            <a:pPr algn="just"/>
            <a:r>
              <a:rPr lang="en-US" b="1" i="1" dirty="0" smtClean="0">
                <a:solidFill>
                  <a:srgbClr val="C00000"/>
                </a:solidFill>
                <a:latin typeface="Times New Roman" pitchFamily="18" charset="0"/>
                <a:cs typeface="Times New Roman" pitchFamily="18" charset="0"/>
              </a:rPr>
              <a:t>Even so, at that time ethics was viewed as a personal rather than a broad professional concern</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http://upload.wikimedia.org/wikipedia/commons/thumb/c/c3/Original_Tay_Bridge_before_the_1879_collapse.jpg/220px-Original_Tay_Bridge_before_the_1879_collapse.jpg">
            <a:hlinkClick r:id="rId2"/>
          </p:cNvPr>
          <p:cNvPicPr>
            <a:picLocks noGrp="1"/>
          </p:cNvPicPr>
          <p:nvPr>
            <p:ph idx="1"/>
          </p:nvPr>
        </p:nvPicPr>
        <p:blipFill>
          <a:blip r:embed="rId3"/>
          <a:srcRect/>
          <a:stretch>
            <a:fillRect/>
          </a:stretch>
        </p:blipFill>
        <p:spPr bwMode="auto">
          <a:xfrm>
            <a:off x="0" y="457200"/>
            <a:ext cx="9144000" cy="2819400"/>
          </a:xfrm>
          <a:prstGeom prst="rect">
            <a:avLst/>
          </a:prstGeom>
          <a:noFill/>
          <a:ln w="9525">
            <a:noFill/>
            <a:miter lim="800000"/>
            <a:headEnd/>
            <a:tailEnd/>
          </a:ln>
        </p:spPr>
      </p:pic>
      <p:sp>
        <p:nvSpPr>
          <p:cNvPr id="4" name="Rectangle 3"/>
          <p:cNvSpPr/>
          <p:nvPr/>
        </p:nvSpPr>
        <p:spPr>
          <a:xfrm>
            <a:off x="0" y="0"/>
            <a:ext cx="9144000" cy="523220"/>
          </a:xfrm>
          <a:prstGeom prst="rect">
            <a:avLst/>
          </a:prstGeom>
        </p:spPr>
        <p:txBody>
          <a:bodyPr wrap="square">
            <a:spAutoFit/>
          </a:bodyPr>
          <a:lstStyle/>
          <a:p>
            <a:pPr algn="ctr"/>
            <a:r>
              <a:rPr lang="en-US" sz="2800" dirty="0" smtClean="0">
                <a:latin typeface="Times New Roman" pitchFamily="18" charset="0"/>
                <a:cs typeface="Times New Roman" pitchFamily="18" charset="0"/>
              </a:rPr>
              <a:t>The first </a:t>
            </a:r>
            <a:r>
              <a:rPr lang="en-US" sz="2800"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Tay Bridge collapsed</a:t>
            </a:r>
            <a:r>
              <a:rPr lang="en-US" sz="2800" dirty="0" smtClean="0">
                <a:latin typeface="Times New Roman" pitchFamily="18" charset="0"/>
                <a:cs typeface="Times New Roman" pitchFamily="18" charset="0"/>
              </a:rPr>
              <a:t> in </a:t>
            </a:r>
            <a:r>
              <a:rPr lang="en-US" sz="2800"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1879</a:t>
            </a:r>
            <a:r>
              <a:rPr lang="en-US" sz="2800" dirty="0" smtClean="0">
                <a:latin typeface="Times New Roman" pitchFamily="18" charset="0"/>
                <a:cs typeface="Times New Roman" pitchFamily="18" charset="0"/>
              </a:rPr>
              <a:t>. Sixty were killed</a:t>
            </a:r>
            <a:endParaRPr lang="en-US" sz="2800" dirty="0">
              <a:latin typeface="Times New Roman" pitchFamily="18" charset="0"/>
              <a:cs typeface="Times New Roman" pitchFamily="18" charset="0"/>
            </a:endParaRPr>
          </a:p>
        </p:txBody>
      </p:sp>
      <p:sp>
        <p:nvSpPr>
          <p:cNvPr id="44033" name="Rectangle 1"/>
          <p:cNvSpPr>
            <a:spLocks noChangeArrowheads="1"/>
          </p:cNvSpPr>
          <p:nvPr/>
        </p:nvSpPr>
        <p:spPr bwMode="auto">
          <a:xfrm>
            <a:off x="0" y="3318570"/>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When the 19th century drew to a close and the 20th century began, there had been series of significant </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hlinkClick r:id="rId4" tooltip="Structural failure"/>
              </a:rPr>
              <a:t>structural failures</a:t>
            </a:r>
            <a:r>
              <a:rPr kumimoji="0" lang="en-US" sz="28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including some spectacular </a:t>
            </a:r>
            <a:r>
              <a:rPr kumimoji="0" lang="en-US" sz="2800" b="0"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5" tooltip="List of bridge disasters"/>
              </a:rPr>
              <a:t>bridge failures</a:t>
            </a:r>
            <a:r>
              <a:rPr kumimoji="0" lang="en-US" sz="28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notably the </a:t>
            </a:r>
            <a:r>
              <a:rPr kumimoji="0" lang="en-US" sz="2800" b="0"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6" tooltip="Ashtabula River Railroad Disaster"/>
              </a:rPr>
              <a:t>Ashtabula River Railroad Disaster</a:t>
            </a:r>
            <a:r>
              <a:rPr kumimoji="0" lang="en-US" sz="28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(1876), </a:t>
            </a:r>
            <a:r>
              <a:rPr kumimoji="0" lang="en-US" sz="2800" b="0"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7" tooltip="Tay Bridge disaster"/>
              </a:rPr>
              <a:t>Tay Bridge Disaster</a:t>
            </a:r>
            <a:r>
              <a:rPr kumimoji="0" lang="en-US" sz="28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(1879), and the </a:t>
            </a:r>
            <a:r>
              <a:rPr kumimoji="0" lang="en-US" sz="2800" b="0"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8" tooltip="Quebec Bridge"/>
              </a:rPr>
              <a:t>Quebec Bridge collapse</a:t>
            </a:r>
            <a:r>
              <a:rPr kumimoji="0" lang="en-US" sz="28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 (1907).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252525"/>
                </a:solidFill>
                <a:effectLst/>
                <a:latin typeface="Times New Roman" pitchFamily="18" charset="0"/>
                <a:ea typeface="Times New Roman" pitchFamily="18" charset="0"/>
                <a:cs typeface="Times New Roman" pitchFamily="18" charset="0"/>
              </a:rPr>
              <a:t>These had a profound effect on engineers and forced the profession to confront shortcomings in technical and construction practice, as well as ethical standards.</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Applied &amp; Descriptive Ethics\nepal_784ba68274ee76c31fdb76733add778f.jpg"/>
          <p:cNvPicPr>
            <a:picLocks noChangeAspect="1" noChangeArrowheads="1"/>
          </p:cNvPicPr>
          <p:nvPr/>
        </p:nvPicPr>
        <p:blipFill>
          <a:blip r:embed="rId2" cstate="print"/>
          <a:srcRect/>
          <a:stretch>
            <a:fillRect/>
          </a:stretch>
        </p:blipFill>
        <p:spPr bwMode="auto">
          <a:xfrm>
            <a:off x="0" y="1"/>
            <a:ext cx="4267200" cy="3200400"/>
          </a:xfrm>
          <a:prstGeom prst="rect">
            <a:avLst/>
          </a:prstGeom>
          <a:noFill/>
        </p:spPr>
      </p:pic>
      <p:pic>
        <p:nvPicPr>
          <p:cNvPr id="1028" name="Picture 4" descr="C:\Users\USER\Desktop\Applied &amp; Descriptive Ethics\150502-nepal-survivor-1457_3cbbf17db681a29cbac011b4a3da4969.jpg"/>
          <p:cNvPicPr>
            <a:picLocks noChangeAspect="1" noChangeArrowheads="1"/>
          </p:cNvPicPr>
          <p:nvPr/>
        </p:nvPicPr>
        <p:blipFill>
          <a:blip r:embed="rId3" cstate="print"/>
          <a:srcRect/>
          <a:stretch>
            <a:fillRect/>
          </a:stretch>
        </p:blipFill>
        <p:spPr bwMode="auto">
          <a:xfrm>
            <a:off x="4267200" y="0"/>
            <a:ext cx="4876800" cy="3200399"/>
          </a:xfrm>
          <a:prstGeom prst="rect">
            <a:avLst/>
          </a:prstGeom>
          <a:noFill/>
        </p:spPr>
      </p:pic>
      <p:pic>
        <p:nvPicPr>
          <p:cNvPr id="1029" name="Picture 5" descr="C:\Users\USER\Desktop\Applied &amp; Descriptive Ethics\ss-150425-nepal-earthquake-018.nbcnews-ux-1040-700.jpg"/>
          <p:cNvPicPr>
            <a:picLocks noChangeAspect="1" noChangeArrowheads="1"/>
          </p:cNvPicPr>
          <p:nvPr/>
        </p:nvPicPr>
        <p:blipFill>
          <a:blip r:embed="rId4"/>
          <a:srcRect/>
          <a:stretch>
            <a:fillRect/>
          </a:stretch>
        </p:blipFill>
        <p:spPr bwMode="auto">
          <a:xfrm>
            <a:off x="0" y="3200400"/>
            <a:ext cx="4267200" cy="3657600"/>
          </a:xfrm>
          <a:prstGeom prst="rect">
            <a:avLst/>
          </a:prstGeom>
          <a:noFill/>
        </p:spPr>
      </p:pic>
      <p:pic>
        <p:nvPicPr>
          <p:cNvPr id="1032" name="Picture 8" descr="C:\Users\USER\Desktop\Applied &amp; Descriptive Ethics\1371957200_kedarnath2.jpg"/>
          <p:cNvPicPr>
            <a:picLocks noChangeAspect="1" noChangeArrowheads="1"/>
          </p:cNvPicPr>
          <p:nvPr/>
        </p:nvPicPr>
        <p:blipFill>
          <a:blip r:embed="rId5"/>
          <a:srcRect/>
          <a:stretch>
            <a:fillRect/>
          </a:stretch>
        </p:blipFill>
        <p:spPr bwMode="auto">
          <a:xfrm>
            <a:off x="4267200" y="3200401"/>
            <a:ext cx="4876800" cy="3657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963</TotalTime>
  <Words>984</Words>
  <Application>Microsoft Office PowerPoint</Application>
  <PresentationFormat>On-screen Show (4:3)</PresentationFormat>
  <Paragraphs>215</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Manjunath</dc:creator>
  <cp:lastModifiedBy>USER</cp:lastModifiedBy>
  <cp:revision>184</cp:revision>
  <dcterms:created xsi:type="dcterms:W3CDTF">2006-08-16T00:00:00Z</dcterms:created>
  <dcterms:modified xsi:type="dcterms:W3CDTF">2018-05-14T14:02:48Z</dcterms:modified>
</cp:coreProperties>
</file>