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29" r:id="rId3"/>
    <p:sldId id="257" r:id="rId4"/>
    <p:sldId id="258" r:id="rId5"/>
    <p:sldId id="259" r:id="rId6"/>
    <p:sldId id="260" r:id="rId7"/>
    <p:sldId id="261" r:id="rId8"/>
    <p:sldId id="328"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307" r:id="rId22"/>
    <p:sldId id="330" r:id="rId23"/>
    <p:sldId id="308" r:id="rId24"/>
    <p:sldId id="276" r:id="rId25"/>
    <p:sldId id="310" r:id="rId26"/>
    <p:sldId id="311" r:id="rId27"/>
    <p:sldId id="279" r:id="rId28"/>
    <p:sldId id="283" r:id="rId29"/>
    <p:sldId id="284" r:id="rId30"/>
    <p:sldId id="285" r:id="rId31"/>
    <p:sldId id="286" r:id="rId32"/>
    <p:sldId id="289" r:id="rId33"/>
    <p:sldId id="290" r:id="rId34"/>
    <p:sldId id="291" r:id="rId35"/>
    <p:sldId id="313" r:id="rId36"/>
    <p:sldId id="318" r:id="rId37"/>
    <p:sldId id="319" r:id="rId38"/>
    <p:sldId id="320" r:id="rId39"/>
    <p:sldId id="292" r:id="rId40"/>
    <p:sldId id="314" r:id="rId41"/>
    <p:sldId id="321" r:id="rId42"/>
    <p:sldId id="322" r:id="rId43"/>
    <p:sldId id="293" r:id="rId44"/>
    <p:sldId id="294" r:id="rId45"/>
    <p:sldId id="326" r:id="rId46"/>
    <p:sldId id="295" r:id="rId47"/>
    <p:sldId id="296" r:id="rId48"/>
    <p:sldId id="297" r:id="rId49"/>
    <p:sldId id="327" r:id="rId5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18E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66" d="100"/>
          <a:sy n="66" d="100"/>
        </p:scale>
        <p:origin x="-1506" y="-14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5/16/2018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5/16/2018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5/16/2018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5/16/2018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5/16/2018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http://ollie.dcccd.edu/MGMT1374/images/probdec.gif" TargetMode="External"/><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Desktop\Applied &amp; Descriptive Ethics\professionalism1-e1349168568829.jpg"/>
          <p:cNvPicPr>
            <a:picLocks noChangeAspect="1" noChangeArrowheads="1"/>
          </p:cNvPicPr>
          <p:nvPr/>
        </p:nvPicPr>
        <p:blipFill>
          <a:blip r:embed="rId2">
            <a:lum bright="25000" contrast="-25000"/>
          </a:blip>
          <a:srcRect/>
          <a:stretch>
            <a:fillRect/>
          </a:stretch>
        </p:blipFill>
        <p:spPr bwMode="auto">
          <a:xfrm>
            <a:off x="0" y="0"/>
            <a:ext cx="9144000" cy="6858000"/>
          </a:xfrm>
          <a:prstGeom prst="rect">
            <a:avLst/>
          </a:prstGeom>
          <a:noFill/>
        </p:spPr>
      </p:pic>
      <p:sp>
        <p:nvSpPr>
          <p:cNvPr id="5" name="Rectangle 4"/>
          <p:cNvSpPr/>
          <p:nvPr/>
        </p:nvSpPr>
        <p:spPr>
          <a:xfrm>
            <a:off x="0" y="1447800"/>
            <a:ext cx="9144000" cy="4524315"/>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9600" b="1" cap="none" spc="50" dirty="0" smtClean="0">
                <a:ln w="11430"/>
                <a:solidFill>
                  <a:schemeClr val="accent6">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Principles </a:t>
            </a:r>
          </a:p>
          <a:p>
            <a:pPr algn="ctr"/>
            <a:r>
              <a:rPr lang="en-US" sz="9600" b="1" cap="none" spc="50" dirty="0" smtClean="0">
                <a:ln w="11430"/>
                <a:solidFill>
                  <a:schemeClr val="accent6">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of Professionalism</a:t>
            </a:r>
            <a:endParaRPr lang="en-US" sz="9600" b="1" cap="none" spc="50" dirty="0">
              <a:ln w="11430"/>
              <a:solidFill>
                <a:schemeClr val="accent6">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USER\Desktop\Applied &amp; Descriptive Ethics\595553-31015-43.jpg"/>
          <p:cNvPicPr>
            <a:picLocks noGrp="1" noChangeAspect="1" noChangeArrowheads="1"/>
          </p:cNvPicPr>
          <p:nvPr>
            <p:ph idx="1"/>
          </p:nvPr>
        </p:nvPicPr>
        <p:blipFill>
          <a:blip r:embed="rId2"/>
          <a:srcRect/>
          <a:stretch>
            <a:fillRect/>
          </a:stretch>
        </p:blipFill>
        <p:spPr bwMode="auto">
          <a:xfrm>
            <a:off x="6324600" y="0"/>
            <a:ext cx="2819400" cy="6858000"/>
          </a:xfrm>
          <a:prstGeom prst="rect">
            <a:avLst/>
          </a:prstGeom>
          <a:noFill/>
        </p:spPr>
      </p:pic>
      <p:sp>
        <p:nvSpPr>
          <p:cNvPr id="4" name="Rectangle 3"/>
          <p:cNvSpPr/>
          <p:nvPr/>
        </p:nvSpPr>
        <p:spPr>
          <a:xfrm>
            <a:off x="0" y="0"/>
            <a:ext cx="6324600" cy="6555641"/>
          </a:xfrm>
          <a:prstGeom prst="rect">
            <a:avLst/>
          </a:prstGeom>
        </p:spPr>
        <p:txBody>
          <a:bodyPr wrap="square">
            <a:spAutoFit/>
          </a:bodyPr>
          <a:lstStyle/>
          <a:p>
            <a:pPr>
              <a:buNone/>
            </a:pPr>
            <a:r>
              <a:rPr lang="en-US" sz="3600" b="1" dirty="0" smtClean="0">
                <a:solidFill>
                  <a:srgbClr val="002060"/>
                </a:solidFill>
                <a:latin typeface="Times New Roman" pitchFamily="18" charset="0"/>
                <a:cs typeface="Times New Roman" pitchFamily="18" charset="0"/>
              </a:rPr>
              <a:t>Avoid Being Unprofessional</a:t>
            </a:r>
          </a:p>
          <a:p>
            <a:pPr algn="just">
              <a:buNone/>
            </a:pPr>
            <a:r>
              <a:rPr lang="en-US" sz="3200" dirty="0" smtClean="0">
                <a:latin typeface="Times New Roman" pitchFamily="18" charset="0"/>
                <a:cs typeface="Times New Roman" pitchFamily="18" charset="0"/>
              </a:rPr>
              <a:t>Your employer may not tell you exactly their own view of what being professional means. </a:t>
            </a:r>
          </a:p>
          <a:p>
            <a:pPr algn="just">
              <a:buNone/>
            </a:pPr>
            <a:r>
              <a:rPr lang="en-US" sz="3200" dirty="0" smtClean="0">
                <a:latin typeface="Times New Roman" pitchFamily="18" charset="0"/>
                <a:cs typeface="Times New Roman" pitchFamily="18" charset="0"/>
              </a:rPr>
              <a:t>	But we all know from experience how to get labelled as “unprofessional.” </a:t>
            </a:r>
          </a:p>
          <a:p>
            <a:pPr algn="ctr">
              <a:buNone/>
            </a:pPr>
            <a:r>
              <a:rPr lang="en-US" sz="3200" dirty="0" smtClean="0">
                <a:solidFill>
                  <a:srgbClr val="FF0000"/>
                </a:solidFill>
                <a:effectLst>
                  <a:outerShdw blurRad="38100" dist="38100" dir="2700000" algn="tl">
                    <a:srgbClr val="000000">
                      <a:alpha val="43137"/>
                    </a:srgbClr>
                  </a:outerShdw>
                </a:effectLst>
                <a:latin typeface="Comic Sans MS" pitchFamily="66" charset="0"/>
                <a:cs typeface="Times New Roman" pitchFamily="18" charset="0"/>
              </a:rPr>
              <a:t>By finishing tasks or projects late, for instance. </a:t>
            </a:r>
          </a:p>
          <a:p>
            <a:pPr algn="ctr">
              <a:buNone/>
            </a:pPr>
            <a:r>
              <a:rPr lang="en-US" sz="3200" dirty="0" smtClean="0">
                <a:solidFill>
                  <a:srgbClr val="FFC000"/>
                </a:solidFill>
                <a:effectLst>
                  <a:outerShdw blurRad="38100" dist="38100" dir="2700000" algn="tl">
                    <a:srgbClr val="000000">
                      <a:alpha val="43137"/>
                    </a:srgbClr>
                  </a:outerShdw>
                </a:effectLst>
                <a:latin typeface="Comic Sans MS" pitchFamily="66" charset="0"/>
                <a:cs typeface="Times New Roman" pitchFamily="18" charset="0"/>
              </a:rPr>
              <a:t>Being unprepared when attending meetings. </a:t>
            </a:r>
          </a:p>
          <a:p>
            <a:pPr algn="ctr">
              <a:buNone/>
            </a:pPr>
            <a:r>
              <a:rPr lang="en-US" sz="3200" dirty="0" smtClean="0">
                <a:solidFill>
                  <a:srgbClr val="00B050"/>
                </a:solidFill>
                <a:effectLst>
                  <a:outerShdw blurRad="38100" dist="38100" dir="2700000" algn="tl">
                    <a:srgbClr val="000000">
                      <a:alpha val="43137"/>
                    </a:srgbClr>
                  </a:outerShdw>
                </a:effectLst>
                <a:latin typeface="Comic Sans MS" pitchFamily="66" charset="0"/>
                <a:cs typeface="Times New Roman" pitchFamily="18" charset="0"/>
              </a:rPr>
              <a:t>Spending time gossiping at work.</a:t>
            </a:r>
            <a:endParaRPr lang="en-US" sz="3200" dirty="0">
              <a:solidFill>
                <a:srgbClr val="00B050"/>
              </a:solidFill>
              <a:effectLst>
                <a:outerShdw blurRad="38100" dist="38100" dir="2700000" algn="tl">
                  <a:srgbClr val="000000">
                    <a:alpha val="43137"/>
                  </a:srgbClr>
                </a:outerShdw>
              </a:effectLst>
              <a:latin typeface="Comic Sans MS" pitchFamily="66"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USER\Desktop\Applied &amp; Descriptive Ethics\596624-55817-48.jpg"/>
          <p:cNvPicPr>
            <a:picLocks noGrp="1" noChangeAspect="1" noChangeArrowheads="1"/>
          </p:cNvPicPr>
          <p:nvPr>
            <p:ph idx="1"/>
          </p:nvPr>
        </p:nvPicPr>
        <p:blipFill>
          <a:blip r:embed="rId2"/>
          <a:srcRect/>
          <a:stretch>
            <a:fillRect/>
          </a:stretch>
        </p:blipFill>
        <p:spPr bwMode="auto">
          <a:xfrm>
            <a:off x="5486400" y="0"/>
            <a:ext cx="3657600" cy="6858000"/>
          </a:xfrm>
          <a:prstGeom prst="rect">
            <a:avLst/>
          </a:prstGeom>
          <a:noFill/>
        </p:spPr>
      </p:pic>
      <p:sp>
        <p:nvSpPr>
          <p:cNvPr id="4" name="Rectangle 3"/>
          <p:cNvSpPr/>
          <p:nvPr/>
        </p:nvSpPr>
        <p:spPr>
          <a:xfrm>
            <a:off x="0" y="0"/>
            <a:ext cx="5486400" cy="6678751"/>
          </a:xfrm>
          <a:prstGeom prst="rect">
            <a:avLst/>
          </a:prstGeom>
        </p:spPr>
        <p:txBody>
          <a:bodyPr wrap="square">
            <a:spAutoFit/>
          </a:bodyPr>
          <a:lstStyle/>
          <a:p>
            <a:pPr>
              <a:buNone/>
            </a:pPr>
            <a:endParaRPr lang="en-US" sz="2400"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a:p>
            <a:pPr algn="ctr">
              <a:buNone/>
            </a:pPr>
            <a:r>
              <a:rPr lang="en-US" sz="3600"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Other ways to be seen as unprofessional?</a:t>
            </a:r>
            <a:r>
              <a:rPr lang="en-US" sz="3600" dirty="0" smtClean="0">
                <a:latin typeface="Times New Roman" pitchFamily="18" charset="0"/>
                <a:cs typeface="Times New Roman" pitchFamily="18" charset="0"/>
              </a:rPr>
              <a:t> </a:t>
            </a:r>
          </a:p>
          <a:p>
            <a:pPr>
              <a:buNone/>
            </a:pPr>
            <a:endParaRPr lang="en-US" sz="2400" b="1" dirty="0" smtClean="0">
              <a:latin typeface="Times New Roman" pitchFamily="18" charset="0"/>
              <a:cs typeface="Times New Roman" pitchFamily="18" charset="0"/>
            </a:endParaRPr>
          </a:p>
          <a:p>
            <a:pPr>
              <a:buFont typeface="Arial" pitchFamily="34" charset="0"/>
              <a:buChar char="•"/>
            </a:pPr>
            <a:r>
              <a:rPr lang="en-US" sz="2800" dirty="0" smtClean="0">
                <a:latin typeface="Times New Roman" pitchFamily="18" charset="0"/>
                <a:cs typeface="Times New Roman" pitchFamily="18" charset="0"/>
              </a:rPr>
              <a:t>Treat people with disrespect. </a:t>
            </a:r>
          </a:p>
          <a:p>
            <a:pPr>
              <a:buFont typeface="Arial" pitchFamily="34" charset="0"/>
              <a:buChar char="•"/>
            </a:pPr>
            <a:endParaRPr lang="en-US" sz="2800" dirty="0" smtClean="0">
              <a:latin typeface="Times New Roman" pitchFamily="18" charset="0"/>
              <a:cs typeface="Times New Roman" pitchFamily="18" charset="0"/>
            </a:endParaRPr>
          </a:p>
          <a:p>
            <a:pPr>
              <a:buFont typeface="Arial" pitchFamily="34" charset="0"/>
              <a:buChar char="•"/>
            </a:pPr>
            <a:r>
              <a:rPr lang="en-US" sz="2800" dirty="0" smtClean="0">
                <a:latin typeface="Times New Roman" pitchFamily="18" charset="0"/>
                <a:cs typeface="Times New Roman" pitchFamily="18" charset="0"/>
              </a:rPr>
              <a:t>Keep them waiting unnecessarily. </a:t>
            </a:r>
          </a:p>
          <a:p>
            <a:pPr>
              <a:buFont typeface="Arial" pitchFamily="34" charset="0"/>
              <a:buChar char="•"/>
            </a:pPr>
            <a:endParaRPr lang="en-US" sz="2800" dirty="0" smtClean="0">
              <a:latin typeface="Times New Roman" pitchFamily="18" charset="0"/>
              <a:cs typeface="Times New Roman" pitchFamily="18" charset="0"/>
            </a:endParaRPr>
          </a:p>
          <a:p>
            <a:pPr>
              <a:buFont typeface="Arial" pitchFamily="34" charset="0"/>
              <a:buChar char="•"/>
            </a:pPr>
            <a:r>
              <a:rPr lang="en-US" sz="2800" dirty="0" smtClean="0">
                <a:latin typeface="Times New Roman" pitchFamily="18" charset="0"/>
                <a:cs typeface="Times New Roman" pitchFamily="18" charset="0"/>
              </a:rPr>
              <a:t>Steal their thunder by using their ideas 	without giving them credit. </a:t>
            </a:r>
          </a:p>
          <a:p>
            <a:pPr>
              <a:buFont typeface="Arial" pitchFamily="34" charset="0"/>
              <a:buChar char="•"/>
            </a:pPr>
            <a:endParaRPr lang="en-US" sz="2800" dirty="0" smtClean="0">
              <a:latin typeface="Times New Roman" pitchFamily="18" charset="0"/>
              <a:cs typeface="Times New Roman" pitchFamily="18" charset="0"/>
            </a:endParaRPr>
          </a:p>
          <a:p>
            <a:pPr>
              <a:buFont typeface="Arial" pitchFamily="34" charset="0"/>
              <a:buChar char="•"/>
            </a:pPr>
            <a:r>
              <a:rPr lang="en-US" sz="2800" dirty="0" smtClean="0">
                <a:latin typeface="Times New Roman" pitchFamily="18" charset="0"/>
                <a:cs typeface="Times New Roman" pitchFamily="18" charset="0"/>
              </a:rPr>
              <a:t>Say one thing then do the complete opposite. </a:t>
            </a:r>
          </a:p>
          <a:p>
            <a:pPr>
              <a:buFont typeface="Arial" pitchFamily="34" charset="0"/>
              <a:buChar char="•"/>
            </a:pPr>
            <a:endParaRPr lang="en-US" sz="2800" dirty="0" smtClean="0">
              <a:latin typeface="Times New Roman" pitchFamily="18" charset="0"/>
              <a:cs typeface="Times New Roman" pitchFamily="18" charset="0"/>
            </a:endParaRPr>
          </a:p>
          <a:p>
            <a:pPr>
              <a:buFont typeface="Arial" pitchFamily="34" charset="0"/>
              <a:buChar char="•"/>
            </a:pPr>
            <a:r>
              <a:rPr lang="en-US" sz="2800" dirty="0" smtClean="0">
                <a:latin typeface="Times New Roman" pitchFamily="18" charset="0"/>
                <a:cs typeface="Times New Roman" pitchFamily="18" charset="0"/>
              </a:rPr>
              <a:t>Break promises regularly.</a:t>
            </a:r>
            <a:endParaRPr lang="en-US" sz="28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descr="C:\Users\USER\Desktop\Applied &amp; Descriptive Ethics\8-effective-ways-to-become-professional4.jpg"/>
          <p:cNvPicPr>
            <a:picLocks noChangeAspect="1" noChangeArrowheads="1"/>
          </p:cNvPicPr>
          <p:nvPr/>
        </p:nvPicPr>
        <p:blipFill>
          <a:blip r:embed="rId2"/>
          <a:srcRect/>
          <a:stretch>
            <a:fillRect/>
          </a:stretch>
        </p:blipFill>
        <p:spPr bwMode="auto">
          <a:xfrm>
            <a:off x="6923532" y="0"/>
            <a:ext cx="2220468" cy="6858000"/>
          </a:xfrm>
          <a:prstGeom prst="rect">
            <a:avLst/>
          </a:prstGeom>
          <a:noFill/>
        </p:spPr>
      </p:pic>
      <p:sp>
        <p:nvSpPr>
          <p:cNvPr id="7" name="Rectangle 6"/>
          <p:cNvSpPr/>
          <p:nvPr/>
        </p:nvSpPr>
        <p:spPr>
          <a:xfrm>
            <a:off x="0" y="0"/>
            <a:ext cx="6858000" cy="7909858"/>
          </a:xfrm>
          <a:prstGeom prst="rect">
            <a:avLst/>
          </a:prstGeom>
        </p:spPr>
        <p:txBody>
          <a:bodyPr wrap="square">
            <a:spAutoFit/>
          </a:bodyPr>
          <a:lstStyle/>
          <a:p>
            <a:r>
              <a:rPr lang="en-US" sz="3600" b="1" dirty="0" smtClean="0">
                <a:latin typeface="Times New Roman" pitchFamily="18" charset="0"/>
                <a:cs typeface="Times New Roman" pitchFamily="18" charset="0"/>
              </a:rPr>
              <a:t>Ways To Be Professional</a:t>
            </a:r>
          </a:p>
          <a:p>
            <a:pPr algn="just"/>
            <a:r>
              <a:rPr lang="en-US" sz="2400" dirty="0" smtClean="0">
                <a:latin typeface="Times New Roman" pitchFamily="18" charset="0"/>
                <a:cs typeface="Times New Roman" pitchFamily="18" charset="0"/>
              </a:rPr>
              <a:t>Acting like a professional really means doing what it takes </a:t>
            </a:r>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to make others think of you as reliable, respectful, and competent</a:t>
            </a:r>
            <a:r>
              <a:rPr lang="en-US" sz="2400" dirty="0" smtClean="0">
                <a:latin typeface="Times New Roman" pitchFamily="18" charset="0"/>
                <a:cs typeface="Times New Roman" pitchFamily="18" charset="0"/>
              </a:rPr>
              <a:t>. </a:t>
            </a:r>
          </a:p>
          <a:p>
            <a:pPr algn="just"/>
            <a:endParaRPr lang="en-US" sz="800" dirty="0" smtClean="0">
              <a:latin typeface="Times New Roman" pitchFamily="18" charset="0"/>
              <a:cs typeface="Times New Roman" pitchFamily="18" charset="0"/>
            </a:endParaRPr>
          </a:p>
          <a:p>
            <a:pPr algn="just"/>
            <a:r>
              <a:rPr lang="en-US" sz="2400" dirty="0" smtClean="0">
                <a:latin typeface="Times New Roman" pitchFamily="18" charset="0"/>
                <a:cs typeface="Times New Roman" pitchFamily="18" charset="0"/>
              </a:rPr>
              <a:t>Depending on where you work and the type of job you have, this can take on many different forms.</a:t>
            </a:r>
          </a:p>
          <a:p>
            <a:r>
              <a:rPr lang="en-US" sz="800" dirty="0" smtClean="0">
                <a:latin typeface="Times New Roman" pitchFamily="18" charset="0"/>
                <a:cs typeface="Times New Roman" pitchFamily="18" charset="0"/>
              </a:rPr>
              <a:t/>
            </a:r>
            <a:br>
              <a:rPr lang="en-US" sz="800" dirty="0" smtClean="0">
                <a:latin typeface="Times New Roman" pitchFamily="18" charset="0"/>
                <a:cs typeface="Times New Roman" pitchFamily="18" charset="0"/>
              </a:rPr>
            </a:br>
            <a:r>
              <a:rPr lang="en-US" sz="2400" dirty="0" smtClean="0">
                <a:latin typeface="Times New Roman" pitchFamily="18" charset="0"/>
                <a:cs typeface="Times New Roman" pitchFamily="18" charset="0"/>
              </a:rPr>
              <a:t>There are, however, quite a few common traits when it comes to being professional. </a:t>
            </a:r>
          </a:p>
          <a:p>
            <a:endParaRPr lang="en-US" sz="8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This includes the following:</a:t>
            </a:r>
          </a:p>
          <a:p>
            <a:r>
              <a:rPr lang="en-US" sz="2400" dirty="0" smtClean="0">
                <a:latin typeface="Times New Roman" pitchFamily="18" charset="0"/>
                <a:cs typeface="Times New Roman" pitchFamily="18" charset="0"/>
              </a:rPr>
              <a:t/>
            </a:r>
            <a:br>
              <a:rPr lang="en-US" sz="2400" dirty="0" smtClean="0">
                <a:latin typeface="Times New Roman" pitchFamily="18" charset="0"/>
                <a:cs typeface="Times New Roman" pitchFamily="18" charset="0"/>
              </a:rPr>
            </a:br>
            <a:r>
              <a:rPr lang="en-US" sz="2400" dirty="0" smtClean="0">
                <a:latin typeface="Times New Roman" pitchFamily="18" charset="0"/>
                <a:cs typeface="Times New Roman" pitchFamily="18" charset="0"/>
              </a:rPr>
              <a:t>1. </a:t>
            </a:r>
            <a:r>
              <a:rPr lang="en-US" sz="2400" b="1" dirty="0" smtClean="0">
                <a:latin typeface="Times New Roman" pitchFamily="18" charset="0"/>
                <a:cs typeface="Times New Roman" pitchFamily="18" charset="0"/>
              </a:rPr>
              <a:t>Competence</a:t>
            </a:r>
            <a:r>
              <a:rPr lang="en-US" sz="2400" dirty="0" smtClean="0">
                <a:latin typeface="Times New Roman" pitchFamily="18" charset="0"/>
                <a:cs typeface="Times New Roman" pitchFamily="18" charset="0"/>
              </a:rPr>
              <a:t>. You’re good at what you do – and you have the skills and knowledge that enable you to do your job well.</a:t>
            </a:r>
          </a:p>
          <a:p>
            <a:r>
              <a:rPr lang="en-US" sz="2400" dirty="0" smtClean="0">
                <a:latin typeface="Times New Roman" pitchFamily="18" charset="0"/>
                <a:cs typeface="Times New Roman" pitchFamily="18" charset="0"/>
              </a:rPr>
              <a:t/>
            </a:r>
            <a:br>
              <a:rPr lang="en-US" sz="2400" dirty="0" smtClean="0">
                <a:latin typeface="Times New Roman" pitchFamily="18" charset="0"/>
                <a:cs typeface="Times New Roman" pitchFamily="18" charset="0"/>
              </a:rPr>
            </a:br>
            <a:r>
              <a:rPr lang="en-US" sz="2400" dirty="0" smtClean="0">
                <a:latin typeface="Times New Roman" pitchFamily="18" charset="0"/>
                <a:cs typeface="Times New Roman" pitchFamily="18" charset="0"/>
              </a:rPr>
              <a:t>2. </a:t>
            </a:r>
            <a:r>
              <a:rPr lang="en-US" sz="2400" b="1" dirty="0" smtClean="0">
                <a:latin typeface="Times New Roman" pitchFamily="18" charset="0"/>
                <a:cs typeface="Times New Roman" pitchFamily="18" charset="0"/>
              </a:rPr>
              <a:t>Reliability</a:t>
            </a:r>
            <a:r>
              <a:rPr lang="en-US" sz="2400" dirty="0" smtClean="0">
                <a:latin typeface="Times New Roman" pitchFamily="18" charset="0"/>
                <a:cs typeface="Times New Roman" pitchFamily="18" charset="0"/>
              </a:rPr>
              <a:t>. People can depend on you to show up on time, submit your work when it’s supposed to be ready, etc.</a:t>
            </a:r>
            <a:br>
              <a:rPr lang="en-US" sz="2400" dirty="0" smtClean="0">
                <a:latin typeface="Times New Roman" pitchFamily="18" charset="0"/>
                <a:cs typeface="Times New Roman" pitchFamily="18" charset="0"/>
              </a:rPr>
            </a:br>
            <a:r>
              <a:rPr lang="en-US" sz="2400" dirty="0" smtClean="0">
                <a:latin typeface="Times New Roman" pitchFamily="18" charset="0"/>
                <a:cs typeface="Times New Roman" pitchFamily="18" charset="0"/>
              </a:rPr>
              <a:t/>
            </a:r>
            <a:br>
              <a:rPr lang="en-US" sz="2400" dirty="0" smtClean="0">
                <a:latin typeface="Times New Roman" pitchFamily="18" charset="0"/>
                <a:cs typeface="Times New Roman" pitchFamily="18" charset="0"/>
              </a:rPr>
            </a:b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descr="C:\Users\USER\Desktop\Applied &amp; Descriptive Ethics\Professional-Identity.jpg"/>
          <p:cNvPicPr>
            <a:picLocks noGrp="1" noChangeAspect="1" noChangeArrowheads="1"/>
          </p:cNvPicPr>
          <p:nvPr>
            <p:ph idx="1"/>
          </p:nvPr>
        </p:nvPicPr>
        <p:blipFill>
          <a:blip r:embed="rId2"/>
          <a:srcRect/>
          <a:stretch>
            <a:fillRect/>
          </a:stretch>
        </p:blipFill>
        <p:spPr bwMode="auto">
          <a:xfrm>
            <a:off x="0" y="3638550"/>
            <a:ext cx="9144000" cy="3219450"/>
          </a:xfrm>
          <a:prstGeom prst="rect">
            <a:avLst/>
          </a:prstGeom>
          <a:noFill/>
        </p:spPr>
      </p:pic>
      <p:sp>
        <p:nvSpPr>
          <p:cNvPr id="5" name="Rectangle 4"/>
          <p:cNvSpPr/>
          <p:nvPr/>
        </p:nvSpPr>
        <p:spPr>
          <a:xfrm>
            <a:off x="0" y="1"/>
            <a:ext cx="9144000" cy="4401205"/>
          </a:xfrm>
          <a:prstGeom prst="rect">
            <a:avLst/>
          </a:prstGeom>
        </p:spPr>
        <p:txBody>
          <a:bodyPr wrap="square">
            <a:spAutoFit/>
          </a:bodyPr>
          <a:lstStyle/>
          <a:p>
            <a:pPr>
              <a:buNone/>
            </a:pPr>
            <a:r>
              <a:rPr lang="en-US" sz="2800" dirty="0" smtClean="0">
                <a:latin typeface="Times New Roman" pitchFamily="18" charset="0"/>
                <a:cs typeface="Times New Roman" pitchFamily="18" charset="0"/>
              </a:rPr>
              <a:t>4. </a:t>
            </a:r>
            <a:r>
              <a:rPr lang="en-US" sz="2800" b="1" dirty="0" smtClean="0">
                <a:latin typeface="Times New Roman" pitchFamily="18" charset="0"/>
                <a:cs typeface="Times New Roman" pitchFamily="18" charset="0"/>
              </a:rPr>
              <a:t>Integrity</a:t>
            </a:r>
            <a:r>
              <a:rPr lang="en-US" sz="2800" dirty="0" smtClean="0">
                <a:latin typeface="Times New Roman" pitchFamily="18" charset="0"/>
                <a:cs typeface="Times New Roman" pitchFamily="18" charset="0"/>
              </a:rPr>
              <a:t>. </a:t>
            </a:r>
          </a:p>
          <a:p>
            <a:pPr>
              <a:buNone/>
            </a:pPr>
            <a:r>
              <a:rPr lang="en-US" sz="2800" dirty="0" smtClean="0">
                <a:latin typeface="Times New Roman" pitchFamily="18" charset="0"/>
                <a:cs typeface="Times New Roman" pitchFamily="18" charset="0"/>
              </a:rPr>
              <a:t>You are known for your consistent principles.</a:t>
            </a:r>
          </a:p>
          <a:p>
            <a:pPr>
              <a:buNone/>
            </a:pPr>
            <a:r>
              <a:rPr lang="en-US" sz="2800" dirty="0" smtClean="0">
                <a:latin typeface="Times New Roman" pitchFamily="18" charset="0"/>
                <a:cs typeface="Times New Roman" pitchFamily="18" charset="0"/>
              </a:rPr>
              <a:t>5. </a:t>
            </a:r>
            <a:r>
              <a:rPr lang="en-US" sz="2800" b="1" dirty="0" smtClean="0">
                <a:latin typeface="Times New Roman" pitchFamily="18" charset="0"/>
                <a:cs typeface="Times New Roman" pitchFamily="18" charset="0"/>
              </a:rPr>
              <a:t>Respect For Others</a:t>
            </a:r>
            <a:r>
              <a:rPr lang="en-US" sz="2800" dirty="0" smtClean="0">
                <a:latin typeface="Times New Roman" pitchFamily="18" charset="0"/>
                <a:cs typeface="Times New Roman" pitchFamily="18" charset="0"/>
              </a:rPr>
              <a:t>. </a:t>
            </a:r>
          </a:p>
          <a:p>
            <a:pPr>
              <a:buNone/>
            </a:pPr>
            <a:r>
              <a:rPr lang="en-US" sz="2800" dirty="0" smtClean="0">
                <a:latin typeface="Times New Roman" pitchFamily="18" charset="0"/>
                <a:cs typeface="Times New Roman" pitchFamily="18" charset="0"/>
              </a:rPr>
              <a:t>Treating all people as if they mattered 	is part of your approach</a:t>
            </a:r>
          </a:p>
          <a:p>
            <a:pPr>
              <a:buNone/>
            </a:pPr>
            <a:r>
              <a:rPr lang="en-US" sz="2800" dirty="0" smtClean="0">
                <a:latin typeface="Times New Roman" pitchFamily="18" charset="0"/>
                <a:cs typeface="Times New Roman" pitchFamily="18" charset="0"/>
              </a:rPr>
              <a:t>6. </a:t>
            </a:r>
            <a:r>
              <a:rPr lang="en-US" sz="2800" b="1" dirty="0" smtClean="0">
                <a:latin typeface="Times New Roman" pitchFamily="18" charset="0"/>
                <a:cs typeface="Times New Roman" pitchFamily="18" charset="0"/>
              </a:rPr>
              <a:t>Self-Upgrading</a:t>
            </a:r>
            <a:r>
              <a:rPr lang="en-US" sz="2800" dirty="0" smtClean="0">
                <a:latin typeface="Times New Roman" pitchFamily="18" charset="0"/>
                <a:cs typeface="Times New Roman" pitchFamily="18" charset="0"/>
              </a:rPr>
              <a:t>. </a:t>
            </a:r>
          </a:p>
          <a:p>
            <a:pPr>
              <a:buNone/>
            </a:pPr>
            <a:r>
              <a:rPr lang="en-US" sz="2800" dirty="0" smtClean="0">
                <a:latin typeface="Times New Roman" pitchFamily="18" charset="0"/>
                <a:cs typeface="Times New Roman" pitchFamily="18" charset="0"/>
              </a:rPr>
              <a:t>Rather than letting your skills or knowledge become outdated, you seek out ways of staying current.</a:t>
            </a:r>
            <a:br>
              <a:rPr lang="en-US" sz="2800" dirty="0" smtClean="0">
                <a:latin typeface="Times New Roman" pitchFamily="18" charset="0"/>
                <a:cs typeface="Times New Roman" pitchFamily="18" charset="0"/>
              </a:rPr>
            </a:br>
            <a:r>
              <a:rPr lang="en-US" sz="2800" dirty="0" smtClean="0">
                <a:latin typeface="Times New Roman" pitchFamily="18" charset="0"/>
                <a:cs typeface="Times New Roman" pitchFamily="18" charset="0"/>
              </a:rPr>
              <a:t>7. </a:t>
            </a:r>
            <a:r>
              <a:rPr lang="en-US" sz="2800" b="1" dirty="0" smtClean="0">
                <a:latin typeface="Times New Roman" pitchFamily="18" charset="0"/>
                <a:cs typeface="Times New Roman" pitchFamily="18" charset="0"/>
              </a:rPr>
              <a:t>Being Positive</a:t>
            </a:r>
            <a:r>
              <a:rPr lang="en-US" sz="2800" dirty="0" smtClean="0">
                <a:latin typeface="Times New Roman" pitchFamily="18" charset="0"/>
                <a:cs typeface="Times New Roman" pitchFamily="18" charset="0"/>
              </a:rPr>
              <a:t>. </a:t>
            </a:r>
          </a:p>
          <a:p>
            <a:pPr algn="just">
              <a:buNone/>
            </a:pPr>
            <a:r>
              <a:rPr lang="en-US" sz="2800" dirty="0" smtClean="0">
                <a:latin typeface="Times New Roman" pitchFamily="18" charset="0"/>
                <a:cs typeface="Times New Roman" pitchFamily="18" charset="0"/>
              </a:rPr>
              <a:t>No one likes a constant pessimist. Having an upbeat attitude and trying to be a problem-solver makes a big difference.</a:t>
            </a:r>
            <a:endParaRPr lang="en-US" sz="28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USER\Desktop\Applied &amp; Descriptive Ethics\Listening-to-a-prospect.jpg"/>
          <p:cNvPicPr>
            <a:picLocks noGrp="1" noChangeAspect="1" noChangeArrowheads="1"/>
          </p:cNvPicPr>
          <p:nvPr>
            <p:ph idx="1"/>
          </p:nvPr>
        </p:nvPicPr>
        <p:blipFill>
          <a:blip r:embed="rId2"/>
          <a:srcRect/>
          <a:stretch>
            <a:fillRect/>
          </a:stretch>
        </p:blipFill>
        <p:spPr bwMode="auto">
          <a:xfrm>
            <a:off x="6019800" y="4724400"/>
            <a:ext cx="3124200" cy="2133600"/>
          </a:xfrm>
          <a:prstGeom prst="rect">
            <a:avLst/>
          </a:prstGeom>
          <a:noFill/>
        </p:spPr>
      </p:pic>
      <p:pic>
        <p:nvPicPr>
          <p:cNvPr id="11267" name="Picture 3" descr="C:\Users\USER\Desktop\Applied &amp; Descriptive Ethics\images (24).jpg"/>
          <p:cNvPicPr>
            <a:picLocks noChangeAspect="1" noChangeArrowheads="1"/>
          </p:cNvPicPr>
          <p:nvPr/>
        </p:nvPicPr>
        <p:blipFill>
          <a:blip r:embed="rId3"/>
          <a:srcRect/>
          <a:stretch>
            <a:fillRect/>
          </a:stretch>
        </p:blipFill>
        <p:spPr bwMode="auto">
          <a:xfrm>
            <a:off x="6019800" y="2514600"/>
            <a:ext cx="3124200" cy="2352675"/>
          </a:xfrm>
          <a:prstGeom prst="rect">
            <a:avLst/>
          </a:prstGeom>
          <a:noFill/>
        </p:spPr>
      </p:pic>
      <p:pic>
        <p:nvPicPr>
          <p:cNvPr id="11268" name="Picture 4" descr="C:\Users\USER\Desktop\Applied &amp; Descriptive Ethics\images (25).jpg"/>
          <p:cNvPicPr>
            <a:picLocks noChangeAspect="1" noChangeArrowheads="1"/>
          </p:cNvPicPr>
          <p:nvPr/>
        </p:nvPicPr>
        <p:blipFill>
          <a:blip r:embed="rId4"/>
          <a:srcRect/>
          <a:stretch>
            <a:fillRect/>
          </a:stretch>
        </p:blipFill>
        <p:spPr bwMode="auto">
          <a:xfrm>
            <a:off x="6019800" y="0"/>
            <a:ext cx="3124200" cy="2514600"/>
          </a:xfrm>
          <a:prstGeom prst="rect">
            <a:avLst/>
          </a:prstGeom>
          <a:noFill/>
        </p:spPr>
      </p:pic>
      <p:sp>
        <p:nvSpPr>
          <p:cNvPr id="6" name="Rectangle 5"/>
          <p:cNvSpPr/>
          <p:nvPr/>
        </p:nvSpPr>
        <p:spPr>
          <a:xfrm>
            <a:off x="0" y="1"/>
            <a:ext cx="6019800" cy="7417415"/>
          </a:xfrm>
          <a:prstGeom prst="rect">
            <a:avLst/>
          </a:prstGeom>
        </p:spPr>
        <p:txBody>
          <a:bodyPr wrap="square">
            <a:spAutoFit/>
          </a:bodyPr>
          <a:lstStyle/>
          <a:p>
            <a:r>
              <a:rPr lang="en-US" sz="2800" dirty="0" smtClean="0">
                <a:latin typeface="Times New Roman" pitchFamily="18" charset="0"/>
                <a:cs typeface="Times New Roman" pitchFamily="18" charset="0"/>
              </a:rPr>
              <a:t>8. </a:t>
            </a:r>
            <a:r>
              <a:rPr lang="en-US" sz="2800" b="1" dirty="0" smtClean="0">
                <a:latin typeface="Times New Roman" pitchFamily="18" charset="0"/>
                <a:cs typeface="Times New Roman" pitchFamily="18" charset="0"/>
              </a:rPr>
              <a:t>Supporting Others</a:t>
            </a:r>
            <a:r>
              <a:rPr lang="en-US" sz="2800" dirty="0" smtClean="0">
                <a:latin typeface="Times New Roman" pitchFamily="18" charset="0"/>
                <a:cs typeface="Times New Roman" pitchFamily="18" charset="0"/>
              </a:rPr>
              <a:t>. </a:t>
            </a:r>
          </a:p>
          <a:p>
            <a:r>
              <a:rPr lang="en-US" sz="2800" dirty="0" smtClean="0">
                <a:latin typeface="Times New Roman" pitchFamily="18" charset="0"/>
                <a:cs typeface="Times New Roman" pitchFamily="18" charset="0"/>
              </a:rPr>
              <a:t>You share the spotlight with colleagues, take time to show others how to do things properly, and lend an ear when necessary.</a:t>
            </a:r>
            <a:br>
              <a:rPr lang="en-US" sz="2800" dirty="0" smtClean="0">
                <a:latin typeface="Times New Roman" pitchFamily="18" charset="0"/>
                <a:cs typeface="Times New Roman" pitchFamily="18" charset="0"/>
              </a:rPr>
            </a:br>
            <a:r>
              <a:rPr lang="en-US" sz="2800" dirty="0" smtClean="0">
                <a:latin typeface="Times New Roman" pitchFamily="18" charset="0"/>
                <a:cs typeface="Times New Roman" pitchFamily="18" charset="0"/>
              </a:rPr>
              <a:t/>
            </a:r>
            <a:br>
              <a:rPr lang="en-US" sz="2800" dirty="0" smtClean="0">
                <a:latin typeface="Times New Roman" pitchFamily="18" charset="0"/>
                <a:cs typeface="Times New Roman" pitchFamily="18" charset="0"/>
              </a:rPr>
            </a:br>
            <a:r>
              <a:rPr lang="en-US" sz="2800" dirty="0" smtClean="0">
                <a:latin typeface="Times New Roman" pitchFamily="18" charset="0"/>
                <a:cs typeface="Times New Roman" pitchFamily="18" charset="0"/>
              </a:rPr>
              <a:t>9. </a:t>
            </a:r>
            <a:r>
              <a:rPr lang="en-US" sz="2800" b="1" dirty="0" smtClean="0">
                <a:latin typeface="Times New Roman" pitchFamily="18" charset="0"/>
                <a:cs typeface="Times New Roman" pitchFamily="18" charset="0"/>
              </a:rPr>
              <a:t>Staying Work-Focused</a:t>
            </a:r>
            <a:r>
              <a:rPr lang="en-US" sz="2800" dirty="0" smtClean="0">
                <a:latin typeface="Times New Roman" pitchFamily="18" charset="0"/>
                <a:cs typeface="Times New Roman" pitchFamily="18" charset="0"/>
              </a:rPr>
              <a:t>. </a:t>
            </a:r>
          </a:p>
          <a:p>
            <a:r>
              <a:rPr lang="en-US" sz="2800" dirty="0" smtClean="0">
                <a:latin typeface="Times New Roman" pitchFamily="18" charset="0"/>
                <a:cs typeface="Times New Roman" pitchFamily="18" charset="0"/>
              </a:rPr>
              <a:t>Not letting your private life needlessly have an impact on your job, and not spending time at work attending to personal matters.</a:t>
            </a:r>
            <a:br>
              <a:rPr lang="en-US" sz="2800" dirty="0" smtClean="0">
                <a:latin typeface="Times New Roman" pitchFamily="18" charset="0"/>
                <a:cs typeface="Times New Roman" pitchFamily="18" charset="0"/>
              </a:rPr>
            </a:br>
            <a:r>
              <a:rPr lang="en-US" sz="2800" dirty="0" smtClean="0">
                <a:latin typeface="Times New Roman" pitchFamily="18" charset="0"/>
                <a:cs typeface="Times New Roman" pitchFamily="18" charset="0"/>
              </a:rPr>
              <a:t/>
            </a:r>
            <a:br>
              <a:rPr lang="en-US" sz="2800" dirty="0" smtClean="0">
                <a:latin typeface="Times New Roman" pitchFamily="18" charset="0"/>
                <a:cs typeface="Times New Roman" pitchFamily="18" charset="0"/>
              </a:rPr>
            </a:br>
            <a:r>
              <a:rPr lang="en-US" sz="2800" dirty="0" smtClean="0">
                <a:latin typeface="Times New Roman" pitchFamily="18" charset="0"/>
                <a:cs typeface="Times New Roman" pitchFamily="18" charset="0"/>
              </a:rPr>
              <a:t>10. </a:t>
            </a:r>
            <a:r>
              <a:rPr lang="en-US" sz="2800" b="1" dirty="0" smtClean="0">
                <a:latin typeface="Times New Roman" pitchFamily="18" charset="0"/>
                <a:cs typeface="Times New Roman" pitchFamily="18" charset="0"/>
              </a:rPr>
              <a:t>Listening Carefully</a:t>
            </a:r>
            <a:r>
              <a:rPr lang="en-US" sz="2800" dirty="0" smtClean="0">
                <a:latin typeface="Times New Roman" pitchFamily="18" charset="0"/>
                <a:cs typeface="Times New Roman" pitchFamily="18" charset="0"/>
              </a:rPr>
              <a:t>. </a:t>
            </a:r>
          </a:p>
          <a:p>
            <a:r>
              <a:rPr lang="en-US" sz="2800" dirty="0" smtClean="0">
                <a:latin typeface="Times New Roman" pitchFamily="18" charset="0"/>
                <a:cs typeface="Times New Roman" pitchFamily="18" charset="0"/>
              </a:rPr>
              <a:t>People want to be heard, so you give people a chance to explain their ideas properly.</a:t>
            </a:r>
            <a:br>
              <a:rPr lang="en-US" sz="2800" dirty="0" smtClean="0">
                <a:latin typeface="Times New Roman" pitchFamily="18" charset="0"/>
                <a:cs typeface="Times New Roman" pitchFamily="18" charset="0"/>
              </a:rPr>
            </a:br>
            <a:endParaRPr lang="en-US" sz="28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lnSpcReduction="10000"/>
          </a:bodyPr>
          <a:lstStyle/>
          <a:p>
            <a:pPr>
              <a:buNone/>
            </a:pPr>
            <a:r>
              <a:rPr lang="en-US" b="1" dirty="0" smtClean="0">
                <a:latin typeface="Times New Roman" pitchFamily="18" charset="0"/>
                <a:cs typeface="Times New Roman" pitchFamily="18" charset="0"/>
              </a:rPr>
              <a:t>	</a:t>
            </a:r>
            <a:r>
              <a:rPr lang="en-US" sz="3600" b="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The </a:t>
            </a:r>
            <a:r>
              <a:rPr lang="en-US" sz="3600" b="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Professional </a:t>
            </a:r>
            <a:r>
              <a:rPr lang="en-US" sz="3600" b="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Advantage</a:t>
            </a:r>
          </a:p>
          <a:p>
            <a:pPr>
              <a:buNone/>
            </a:pPr>
            <a:r>
              <a:rPr lang="en-US" sz="3600" b="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a:t>
            </a:r>
            <a:r>
              <a:rPr lang="en-US" dirty="0" smtClean="0">
                <a:latin typeface="Times New Roman" pitchFamily="18" charset="0"/>
                <a:cs typeface="Times New Roman" pitchFamily="18" charset="0"/>
              </a:rPr>
              <a:t>The </a:t>
            </a:r>
            <a:r>
              <a:rPr lang="en-US" dirty="0" smtClean="0">
                <a:latin typeface="Times New Roman" pitchFamily="18" charset="0"/>
                <a:cs typeface="Times New Roman" pitchFamily="18" charset="0"/>
              </a:rPr>
              <a:t>more you put into practice the 10 points listed above, the better your chances will be to create a positive reputation for yourself. This can ultimately translate into raises and </a:t>
            </a:r>
            <a:r>
              <a:rPr lang="en-US" dirty="0" smtClean="0">
                <a:solidFill>
                  <a:srgbClr val="FF0000"/>
                </a:solidFill>
                <a:effectLst>
                  <a:outerShdw blurRad="38100" dist="38100" dir="2700000" algn="tl">
                    <a:srgbClr val="000000">
                      <a:alpha val="43137"/>
                    </a:srgbClr>
                  </a:outerShdw>
                </a:effectLst>
                <a:latin typeface="Comic Sans MS" pitchFamily="66" charset="0"/>
                <a:cs typeface="Times New Roman" pitchFamily="18" charset="0"/>
              </a:rPr>
              <a:t>promotions</a:t>
            </a:r>
            <a:r>
              <a:rPr lang="en-US" dirty="0" smtClean="0">
                <a:latin typeface="Times New Roman" pitchFamily="18" charset="0"/>
                <a:cs typeface="Times New Roman" pitchFamily="18" charset="0"/>
              </a:rPr>
              <a:t>, </a:t>
            </a:r>
            <a:r>
              <a:rPr lang="en-US" dirty="0" smtClean="0">
                <a:solidFill>
                  <a:srgbClr val="FFC000"/>
                </a:solidFill>
                <a:effectLst>
                  <a:outerShdw blurRad="38100" dist="38100" dir="2700000" algn="tl">
                    <a:srgbClr val="000000">
                      <a:alpha val="43137"/>
                    </a:srgbClr>
                  </a:outerShdw>
                </a:effectLst>
                <a:latin typeface="Comic Sans MS" pitchFamily="66" charset="0"/>
                <a:cs typeface="Times New Roman" pitchFamily="18" charset="0"/>
              </a:rPr>
              <a:t>chances to work on more assignments that you enjoy</a:t>
            </a:r>
            <a:r>
              <a:rPr lang="en-US" dirty="0" smtClean="0">
                <a:latin typeface="Times New Roman" pitchFamily="18" charset="0"/>
                <a:cs typeface="Times New Roman" pitchFamily="18" charset="0"/>
              </a:rPr>
              <a:t>, less likelihood of being downsized when layoffs are being considered, and the </a:t>
            </a:r>
            <a:r>
              <a:rPr lang="en-US" dirty="0" smtClean="0">
                <a:solidFill>
                  <a:srgbClr val="00B050"/>
                </a:solidFill>
                <a:effectLst>
                  <a:outerShdw blurRad="38100" dist="38100" dir="2700000" algn="tl">
                    <a:srgbClr val="000000">
                      <a:alpha val="43137"/>
                    </a:srgbClr>
                  </a:outerShdw>
                </a:effectLst>
                <a:latin typeface="Comic Sans MS" pitchFamily="66" charset="0"/>
                <a:cs typeface="Times New Roman" pitchFamily="18" charset="0"/>
              </a:rPr>
              <a:t>respect</a:t>
            </a:r>
            <a:r>
              <a:rPr lang="en-US" dirty="0" smtClean="0">
                <a:latin typeface="Times New Roman" pitchFamily="18" charset="0"/>
                <a:cs typeface="Times New Roman" pitchFamily="18" charset="0"/>
              </a:rPr>
              <a:t> of peers and senior management.</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You </a:t>
            </a:r>
            <a:r>
              <a:rPr lang="en-US" dirty="0" smtClean="0">
                <a:latin typeface="Times New Roman" pitchFamily="18" charset="0"/>
                <a:cs typeface="Times New Roman" pitchFamily="18" charset="0"/>
              </a:rPr>
              <a:t>also benefit from feelings of </a:t>
            </a:r>
            <a:r>
              <a:rPr lang="en-US" dirty="0" smtClean="0">
                <a:solidFill>
                  <a:srgbClr val="0070C0"/>
                </a:solidFill>
                <a:effectLst>
                  <a:outerShdw blurRad="38100" dist="38100" dir="2700000" algn="tl">
                    <a:srgbClr val="000000">
                      <a:alpha val="43137"/>
                    </a:srgbClr>
                  </a:outerShdw>
                </a:effectLst>
                <a:latin typeface="Comic Sans MS" pitchFamily="66" charset="0"/>
                <a:cs typeface="Times New Roman" pitchFamily="18" charset="0"/>
              </a:rPr>
              <a:t>increased self-worth and dignity. </a:t>
            </a:r>
            <a:endParaRPr lang="en-US" dirty="0" smtClean="0">
              <a:solidFill>
                <a:srgbClr val="0070C0"/>
              </a:solidFill>
              <a:effectLst>
                <a:outerShdw blurRad="38100" dist="38100" dir="2700000" algn="tl">
                  <a:srgbClr val="000000">
                    <a:alpha val="43137"/>
                  </a:srgbClr>
                </a:outerShdw>
              </a:effectLst>
              <a:latin typeface="Comic Sans MS" pitchFamily="66" charset="0"/>
              <a:cs typeface="Times New Roman" pitchFamily="18" charset="0"/>
            </a:endParaRPr>
          </a:p>
          <a:p>
            <a:pPr>
              <a:buNone/>
            </a:pPr>
            <a:r>
              <a:rPr lang="en-US"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Plus </a:t>
            </a:r>
            <a:r>
              <a:rPr lang="en-US" dirty="0" smtClean="0">
                <a:latin typeface="Times New Roman" pitchFamily="18" charset="0"/>
                <a:cs typeface="Times New Roman" pitchFamily="18" charset="0"/>
              </a:rPr>
              <a:t>you keep yourself marketable for the future. All in all, some very good reasons to as professional as possible.</a:t>
            </a:r>
          </a:p>
          <a:p>
            <a:endParaRPr lang="en-US" dirty="0" smtClean="0">
              <a:latin typeface="Times New Roman" pitchFamily="18" charset="0"/>
              <a:cs typeface="Times New Roman" pitchFamily="18" charset="0"/>
            </a:endParaRPr>
          </a:p>
          <a:p>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USER\Pictures\transferable_skills1.gif"/>
          <p:cNvPicPr>
            <a:picLocks noGrp="1" noChangeAspect="1" noChangeArrowheads="1"/>
          </p:cNvPicPr>
          <p:nvPr>
            <p:ph idx="1"/>
          </p:nvPr>
        </p:nvPicPr>
        <p:blipFill>
          <a:blip r:embed="rId2"/>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lnSpcReduction="10000"/>
          </a:bodyPr>
          <a:lstStyle/>
          <a:p>
            <a:pPr>
              <a:buNone/>
            </a:pPr>
            <a:r>
              <a:rPr lang="en-US" b="1" dirty="0" smtClean="0">
                <a:latin typeface="Times New Roman" pitchFamily="18" charset="0"/>
                <a:cs typeface="Times New Roman" pitchFamily="18" charset="0"/>
              </a:rPr>
              <a:t>	</a:t>
            </a:r>
            <a:r>
              <a:rPr lang="en-US" sz="3900" b="1" dirty="0" smtClean="0">
                <a:latin typeface="Times New Roman" pitchFamily="18" charset="0"/>
                <a:cs typeface="Times New Roman" pitchFamily="18" charset="0"/>
              </a:rPr>
              <a:t>What are Transferable Skills?</a:t>
            </a:r>
            <a:endParaRPr lang="en-US" sz="3900"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Transferable skills are </a:t>
            </a:r>
            <a:r>
              <a:rPr lang="en-US" dirty="0" smtClean="0">
                <a:solidFill>
                  <a:srgbClr val="FF0000"/>
                </a:solidFill>
                <a:effectLst>
                  <a:outerShdw blurRad="38100" dist="38100" dir="2700000" algn="tl">
                    <a:srgbClr val="000000">
                      <a:alpha val="43137"/>
                    </a:srgbClr>
                  </a:outerShdw>
                </a:effectLst>
                <a:latin typeface="Comic Sans MS" pitchFamily="66" charset="0"/>
                <a:cs typeface="Times New Roman" pitchFamily="18" charset="0"/>
              </a:rPr>
              <a:t>skills</a:t>
            </a:r>
            <a:r>
              <a:rPr lang="en-US" dirty="0" smtClean="0">
                <a:latin typeface="Times New Roman" pitchFamily="18" charset="0"/>
                <a:cs typeface="Times New Roman" pitchFamily="18" charset="0"/>
              </a:rPr>
              <a:t> and </a:t>
            </a:r>
            <a:r>
              <a:rPr lang="en-US" dirty="0" smtClean="0">
                <a:solidFill>
                  <a:srgbClr val="FF0000"/>
                </a:solidFill>
                <a:effectLst>
                  <a:outerShdw blurRad="38100" dist="38100" dir="2700000" algn="tl">
                    <a:srgbClr val="000000">
                      <a:alpha val="43137"/>
                    </a:srgbClr>
                  </a:outerShdw>
                </a:effectLst>
                <a:latin typeface="Comic Sans MS" pitchFamily="66" charset="0"/>
                <a:cs typeface="Times New Roman" pitchFamily="18" charset="0"/>
              </a:rPr>
              <a:t>abilities</a:t>
            </a:r>
            <a:r>
              <a:rPr lang="en-US" dirty="0" smtClean="0">
                <a:latin typeface="Times New Roman" pitchFamily="18" charset="0"/>
                <a:cs typeface="Times New Roman" pitchFamily="18" charset="0"/>
              </a:rPr>
              <a:t> that are relevant and helpful across different areas of life: socially or professionally. </a:t>
            </a:r>
            <a:r>
              <a:rPr lang="en-US"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They are ‘portable skills’.</a:t>
            </a:r>
          </a:p>
          <a:p>
            <a:pPr algn="just">
              <a:buNone/>
            </a:pPr>
            <a:endParaRPr lang="en-US" sz="900"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People usually think about their transferable skills when applying for a job or when thinking about a career change. </a:t>
            </a:r>
          </a:p>
          <a:p>
            <a:pPr algn="just">
              <a:buNone/>
            </a:pPr>
            <a:endParaRPr lang="en-US" sz="900"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Employers often look for people who can demonstrate a good set of transferable skills.</a:t>
            </a:r>
          </a:p>
          <a:p>
            <a:pPr algn="just">
              <a:buNone/>
            </a:pPr>
            <a:endParaRPr lang="en-US" sz="800"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All skills and abilities can be transferable – depending on where they are being transferred to and from. </a:t>
            </a:r>
          </a:p>
          <a:p>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buNone/>
            </a:pPr>
            <a:r>
              <a:rPr lang="en-US" sz="3600" b="1" dirty="0" smtClean="0">
                <a:latin typeface="Times New Roman" pitchFamily="18" charset="0"/>
                <a:cs typeface="Times New Roman" pitchFamily="18" charset="0"/>
              </a:rPr>
              <a:t>	Team Work</a:t>
            </a:r>
            <a:endParaRPr lang="en-US" sz="3600" dirty="0" smtClean="0">
              <a:latin typeface="Times New Roman" pitchFamily="18" charset="0"/>
              <a:cs typeface="Times New Roman" pitchFamily="18" charset="0"/>
            </a:endParaRPr>
          </a:p>
          <a:p>
            <a:pPr algn="just">
              <a:buNone/>
            </a:pPr>
            <a:r>
              <a:rPr lang="en-US" b="1" dirty="0" smtClean="0">
                <a:latin typeface="Times New Roman" pitchFamily="18" charset="0"/>
                <a:cs typeface="Times New Roman" pitchFamily="18" charset="0"/>
              </a:rPr>
              <a:t>	</a:t>
            </a:r>
            <a:r>
              <a:rPr lang="en-US" sz="2800" b="1" dirty="0" smtClean="0">
                <a:latin typeface="Times New Roman" pitchFamily="18" charset="0"/>
                <a:cs typeface="Times New Roman" pitchFamily="18" charset="0"/>
              </a:rPr>
              <a:t>Work effectively in a group or team to achieve goals.</a:t>
            </a:r>
            <a:r>
              <a:rPr lang="en-US" sz="2800" dirty="0" smtClean="0">
                <a:latin typeface="Times New Roman" pitchFamily="18" charset="0"/>
                <a:cs typeface="Times New Roman" pitchFamily="18" charset="0"/>
              </a:rPr>
              <a:t/>
            </a:r>
            <a:br>
              <a:rPr lang="en-US" sz="2800" dirty="0" smtClean="0">
                <a:latin typeface="Times New Roman" pitchFamily="18" charset="0"/>
                <a:cs typeface="Times New Roman" pitchFamily="18" charset="0"/>
              </a:rPr>
            </a:br>
            <a:r>
              <a:rPr lang="en-US" sz="2800" dirty="0" smtClean="0">
                <a:latin typeface="Times New Roman" pitchFamily="18" charset="0"/>
                <a:cs typeface="Times New Roman" pitchFamily="18" charset="0"/>
              </a:rPr>
              <a:t>In many jobs you will be expected to work as part of a team.  </a:t>
            </a:r>
          </a:p>
          <a:p>
            <a:pPr algn="just">
              <a:buNone/>
            </a:pPr>
            <a:r>
              <a:rPr lang="en-US" sz="2800" dirty="0" smtClean="0">
                <a:latin typeface="Times New Roman" pitchFamily="18" charset="0"/>
                <a:cs typeface="Times New Roman" pitchFamily="18" charset="0"/>
              </a:rPr>
              <a:t>	Demonstrating your ability to work with others will help to reassure employees that you will ‘fit in’ and offer a valuable contribution.</a:t>
            </a:r>
          </a:p>
          <a:p>
            <a:pPr algn="just"/>
            <a:r>
              <a:rPr lang="en-US" sz="2800" dirty="0" smtClean="0">
                <a:latin typeface="Times New Roman" pitchFamily="18" charset="0"/>
                <a:cs typeface="Times New Roman" pitchFamily="18" charset="0"/>
              </a:rPr>
              <a:t>Think about how you overcame issues and mention your successes.  Use examples from previous work experience, from education or from being a member of a social or sports group.</a:t>
            </a:r>
          </a:p>
          <a:p>
            <a:endParaRPr lang="en-US" dirty="0"/>
          </a:p>
        </p:txBody>
      </p:sp>
      <p:pic>
        <p:nvPicPr>
          <p:cNvPr id="4" name="Picture 3" descr="C:\Users\USER\Desktop\Applied &amp; Descriptive Ethics\teamwork-hd-pic.png"/>
          <p:cNvPicPr>
            <a:picLocks noChangeAspect="1" noChangeArrowheads="1"/>
          </p:cNvPicPr>
          <p:nvPr/>
        </p:nvPicPr>
        <p:blipFill>
          <a:blip r:embed="rId2"/>
          <a:srcRect/>
          <a:stretch>
            <a:fillRect/>
          </a:stretch>
        </p:blipFill>
        <p:spPr bwMode="auto">
          <a:xfrm>
            <a:off x="0" y="5181600"/>
            <a:ext cx="9144000" cy="167640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buNone/>
            </a:pPr>
            <a:r>
              <a:rPr lang="en-US" b="1" dirty="0" smtClean="0">
                <a:latin typeface="Times New Roman" pitchFamily="18" charset="0"/>
                <a:cs typeface="Times New Roman" pitchFamily="18" charset="0"/>
              </a:rPr>
              <a:t>	Leadership</a:t>
            </a:r>
            <a:r>
              <a:rPr lang="en-US" dirty="0" smtClean="0">
                <a:latin typeface="Times New Roman" pitchFamily="18" charset="0"/>
                <a:cs typeface="Times New Roman" pitchFamily="18" charset="0"/>
              </a:rPr>
              <a:t>(Show initiative and leadership abilities)</a:t>
            </a:r>
          </a:p>
          <a:p>
            <a:pPr algn="just">
              <a:buNone/>
            </a:pPr>
            <a:r>
              <a:rPr lang="en-US"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You may not be applying for a role that specifically requires leadership ability but you may well need to be able to demonstrate your capability to lead in certain situations.</a:t>
            </a:r>
          </a:p>
          <a:p>
            <a:pPr algn="just">
              <a:buNone/>
            </a:pPr>
            <a:r>
              <a:rPr lang="en-US" sz="2800" dirty="0" smtClean="0">
                <a:latin typeface="Times New Roman" pitchFamily="18" charset="0"/>
                <a:cs typeface="Times New Roman" pitchFamily="18" charset="0"/>
              </a:rPr>
              <a:t>	There are many skills you need to be an effective leader so think about examples when you have helped to motivate, take responsibility for and lead others effectively to accomplish objectives and goals.  </a:t>
            </a:r>
          </a:p>
          <a:p>
            <a:pPr algn="just">
              <a:buNone/>
            </a:pPr>
            <a:r>
              <a:rPr lang="en-US" sz="2800" dirty="0" smtClean="0">
                <a:latin typeface="Times New Roman" pitchFamily="18" charset="0"/>
                <a:cs typeface="Times New Roman" pitchFamily="18" charset="0"/>
              </a:rPr>
              <a:t>	You should also consider whether you can delegate effectively and whether you are happy to ask for help when needed. </a:t>
            </a:r>
          </a:p>
          <a:p>
            <a:pPr>
              <a:buNone/>
            </a:pPr>
            <a:endParaRPr lang="en-US" sz="2800" dirty="0" smtClean="0">
              <a:latin typeface="Times New Roman" pitchFamily="18" charset="0"/>
              <a:cs typeface="Times New Roman" pitchFamily="18" charset="0"/>
            </a:endParaRPr>
          </a:p>
          <a:p>
            <a:endParaRPr lang="en-US" dirty="0"/>
          </a:p>
        </p:txBody>
      </p:sp>
      <p:pic>
        <p:nvPicPr>
          <p:cNvPr id="4" name="Picture 2" descr="C:\Users\USER\Desktop\Applied &amp; Descriptive Ethics\Great-Leaders.jpg"/>
          <p:cNvPicPr>
            <a:picLocks noChangeAspect="1" noChangeArrowheads="1"/>
          </p:cNvPicPr>
          <p:nvPr/>
        </p:nvPicPr>
        <p:blipFill>
          <a:blip r:embed="rId2" cstate="print"/>
          <a:srcRect/>
          <a:stretch>
            <a:fillRect/>
          </a:stretch>
        </p:blipFill>
        <p:spPr bwMode="auto">
          <a:xfrm>
            <a:off x="1" y="5105400"/>
            <a:ext cx="9144000" cy="17526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C:\Users\USER\Desktop\Applied &amp; Descriptive Ethics\FEMALEOFFICERV23-800-600x600.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gn="just">
              <a:buNone/>
            </a:pPr>
            <a:r>
              <a:rPr lang="en-US" sz="3000" b="1" dirty="0" smtClean="0">
                <a:latin typeface="Times New Roman" pitchFamily="18" charset="0"/>
                <a:cs typeface="Times New Roman" pitchFamily="18" charset="0"/>
              </a:rPr>
              <a:t>	Personal Motivation, Organisation and Time management</a:t>
            </a:r>
            <a:r>
              <a:rPr lang="en-US" b="1" dirty="0" smtClean="0">
                <a:latin typeface="Times New Roman" pitchFamily="18" charset="0"/>
                <a:cs typeface="Times New Roman" pitchFamily="18" charset="0"/>
              </a:rPr>
              <a:t>, </a:t>
            </a:r>
            <a:r>
              <a:rPr lang="en-US" sz="3000" b="1" dirty="0" smtClean="0">
                <a:latin typeface="Times New Roman" pitchFamily="18" charset="0"/>
                <a:cs typeface="Times New Roman" pitchFamily="18" charset="0"/>
              </a:rPr>
              <a:t>Manage and prioritise your workload and time effectively.</a:t>
            </a:r>
          </a:p>
          <a:p>
            <a:pPr>
              <a:buNone/>
            </a:pPr>
            <a:endParaRPr lang="en-US" sz="900" dirty="0" smtClean="0">
              <a:latin typeface="Times New Roman" pitchFamily="18" charset="0"/>
              <a:cs typeface="Times New Roman" pitchFamily="18" charset="0"/>
            </a:endParaRPr>
          </a:p>
          <a:p>
            <a:pPr algn="just">
              <a:buNone/>
            </a:pPr>
            <a:r>
              <a:rPr lang="en-US"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As well as being able to work effectively in a group situation, you are likely to be required to work alone and take responsibility for your time and work.</a:t>
            </a:r>
          </a:p>
          <a:p>
            <a:pPr>
              <a:buNone/>
            </a:pPr>
            <a:endParaRPr lang="en-US" sz="800" dirty="0" smtClean="0">
              <a:latin typeface="Times New Roman" pitchFamily="18" charset="0"/>
              <a:cs typeface="Times New Roman" pitchFamily="18" charset="0"/>
            </a:endParaRPr>
          </a:p>
          <a:p>
            <a:pPr algn="just">
              <a:buNone/>
            </a:pPr>
            <a:r>
              <a:rPr lang="en-US" sz="2400" dirty="0" smtClean="0">
                <a:latin typeface="Times New Roman" pitchFamily="18" charset="0"/>
                <a:cs typeface="Times New Roman" pitchFamily="18" charset="0"/>
              </a:rPr>
              <a:t>	It is important to demonstrate to potential employers that you have effective time management and personal organisational skills.  </a:t>
            </a:r>
          </a:p>
          <a:p>
            <a:pPr>
              <a:buNone/>
            </a:pPr>
            <a:endParaRPr lang="en-US" sz="800" dirty="0" smtClean="0">
              <a:latin typeface="Times New Roman" pitchFamily="18" charset="0"/>
              <a:cs typeface="Times New Roman" pitchFamily="18" charset="0"/>
            </a:endParaRPr>
          </a:p>
          <a:p>
            <a:pPr algn="just">
              <a:buNone/>
            </a:pPr>
            <a:r>
              <a:rPr lang="en-US" sz="2400" dirty="0" smtClean="0">
                <a:latin typeface="Times New Roman" pitchFamily="18" charset="0"/>
                <a:cs typeface="Times New Roman" pitchFamily="18" charset="0"/>
              </a:rPr>
              <a:t>	Mention examples in your covering letter, CV, résumé or during an interview that demonstrate how you have structured and arranged resources to achieve objectives. </a:t>
            </a:r>
          </a:p>
          <a:p>
            <a:endParaRPr lang="en-US" dirty="0"/>
          </a:p>
        </p:txBody>
      </p:sp>
      <p:pic>
        <p:nvPicPr>
          <p:cNvPr id="1026" name="Picture 2" descr="C:\Users\USER\Desktop\Picture1.jpg"/>
          <p:cNvPicPr>
            <a:picLocks noChangeAspect="1" noChangeArrowheads="1"/>
          </p:cNvPicPr>
          <p:nvPr/>
        </p:nvPicPr>
        <p:blipFill>
          <a:blip r:embed="rId2"/>
          <a:srcRect/>
          <a:stretch>
            <a:fillRect/>
          </a:stretch>
        </p:blipFill>
        <p:spPr bwMode="auto">
          <a:xfrm>
            <a:off x="4648201" y="4876801"/>
            <a:ext cx="4495800" cy="198120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Users\USER\Desktop\Applied &amp; Descriptive Ethics\listening-ear-clipart-hearing-image.png"/>
          <p:cNvPicPr>
            <a:picLocks noChangeAspect="1" noChangeArrowheads="1"/>
          </p:cNvPicPr>
          <p:nvPr/>
        </p:nvPicPr>
        <p:blipFill>
          <a:blip r:embed="rId2"/>
          <a:srcRect/>
          <a:stretch>
            <a:fillRect/>
          </a:stretch>
        </p:blipFill>
        <p:spPr bwMode="auto">
          <a:xfrm>
            <a:off x="6934200" y="0"/>
            <a:ext cx="2209799" cy="6858000"/>
          </a:xfrm>
          <a:prstGeom prst="rect">
            <a:avLst/>
          </a:prstGeom>
          <a:noFill/>
        </p:spPr>
      </p:pic>
      <p:sp>
        <p:nvSpPr>
          <p:cNvPr id="5" name="Rectangle 4"/>
          <p:cNvSpPr/>
          <p:nvPr/>
        </p:nvSpPr>
        <p:spPr>
          <a:xfrm>
            <a:off x="0" y="0"/>
            <a:ext cx="6705600" cy="6771084"/>
          </a:xfrm>
          <a:prstGeom prst="rect">
            <a:avLst/>
          </a:prstGeom>
        </p:spPr>
        <p:txBody>
          <a:bodyPr wrap="square">
            <a:spAutoFit/>
          </a:bodyPr>
          <a:lstStyle/>
          <a:p>
            <a:pPr>
              <a:buNone/>
            </a:pPr>
            <a:r>
              <a:rPr lang="en-US" sz="3200" b="1" dirty="0" smtClean="0">
                <a:latin typeface="Times New Roman" pitchFamily="18" charset="0"/>
                <a:cs typeface="Times New Roman" pitchFamily="18" charset="0"/>
              </a:rPr>
              <a:t>Listening(Are you a good listener?)</a:t>
            </a:r>
          </a:p>
          <a:p>
            <a:pPr algn="just">
              <a:buNone/>
            </a:pPr>
            <a:r>
              <a:rPr lang="en-US" sz="3200" dirty="0" smtClean="0">
                <a:latin typeface="Times New Roman" pitchFamily="18" charset="0"/>
                <a:cs typeface="Times New Roman" pitchFamily="18" charset="0"/>
              </a:rPr>
              <a:t>Employers commonly complain about </a:t>
            </a:r>
          </a:p>
          <a:p>
            <a:pPr algn="just">
              <a:buNone/>
            </a:pPr>
            <a:r>
              <a:rPr lang="en-US" sz="3200" dirty="0" smtClean="0">
                <a:latin typeface="Times New Roman" pitchFamily="18" charset="0"/>
                <a:cs typeface="Times New Roman" pitchFamily="18" charset="0"/>
              </a:rPr>
              <a:t>their staff’s inability to listen effectively and Richard Branson rates effective listening as one of the most important skills we can develop.</a:t>
            </a:r>
          </a:p>
          <a:p>
            <a:pPr>
              <a:buNone/>
            </a:pPr>
            <a:r>
              <a:rPr lang="en-US" sz="3200" dirty="0" smtClean="0">
                <a:latin typeface="Times New Roman" pitchFamily="18" charset="0"/>
                <a:cs typeface="Times New Roman" pitchFamily="18" charset="0"/>
              </a:rPr>
              <a:t> </a:t>
            </a:r>
          </a:p>
          <a:p>
            <a:pPr algn="just">
              <a:buNone/>
            </a:pPr>
            <a:r>
              <a:rPr lang="en-US" sz="3200" dirty="0" smtClean="0">
                <a:latin typeface="Times New Roman" pitchFamily="18" charset="0"/>
                <a:cs typeface="Times New Roman" pitchFamily="18" charset="0"/>
              </a:rPr>
              <a:t>In many job roles you will be required to understand and process important or complex information as not listening effectively can lead to potentially costly mistakes, misunderstandings and lost opportunities.</a:t>
            </a:r>
          </a:p>
          <a:p>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Desktop\simple-understanding.pn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Users\USER\Desktop\Applied &amp; Descriptive Ethics\Big-head-man-writing.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5" name="Rectangle 4"/>
          <p:cNvSpPr/>
          <p:nvPr/>
        </p:nvSpPr>
        <p:spPr>
          <a:xfrm>
            <a:off x="0" y="0"/>
            <a:ext cx="9144000" cy="6555641"/>
          </a:xfrm>
          <a:prstGeom prst="rect">
            <a:avLst/>
          </a:prstGeom>
        </p:spPr>
        <p:txBody>
          <a:bodyPr wrap="square">
            <a:spAutoFit/>
          </a:bodyPr>
          <a:lstStyle/>
          <a:p>
            <a:pPr>
              <a:buNone/>
            </a:pPr>
            <a:r>
              <a:rPr lang="en-US" sz="3200" b="1" dirty="0" smtClean="0">
                <a:latin typeface="Times New Roman" pitchFamily="18" charset="0"/>
                <a:cs typeface="Times New Roman" pitchFamily="18" charset="0"/>
              </a:rPr>
              <a:t>Written Communication</a:t>
            </a:r>
          </a:p>
          <a:p>
            <a:pPr>
              <a:buNone/>
            </a:pPr>
            <a:endParaRPr lang="en-US" sz="12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a:p>
            <a:pPr>
              <a:buNone/>
            </a:pPr>
            <a:r>
              <a:rPr lang="en-US" sz="2800"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(Write accurately, clearly and concisely in variety of styles.)</a:t>
            </a:r>
          </a:p>
          <a:p>
            <a:pPr>
              <a:buNone/>
            </a:pPr>
            <a:endParaRPr lang="en-US" sz="1000"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a:p>
            <a:pPr>
              <a:buNone/>
            </a:pPr>
            <a:endParaRPr lang="en-US" sz="800" dirty="0" smtClean="0">
              <a:latin typeface="Times New Roman" pitchFamily="18" charset="0"/>
              <a:cs typeface="Times New Roman" pitchFamily="18" charset="0"/>
            </a:endParaRPr>
          </a:p>
          <a:p>
            <a:pPr>
              <a:buNone/>
            </a:pPr>
            <a:r>
              <a:rPr lang="en-US" sz="3200" dirty="0" smtClean="0">
                <a:latin typeface="Times New Roman" pitchFamily="18" charset="0"/>
                <a:cs typeface="Times New Roman" pitchFamily="18" charset="0"/>
              </a:rPr>
              <a:t>Many job roles will require an element of writing skill. </a:t>
            </a:r>
          </a:p>
          <a:p>
            <a:pPr>
              <a:buNone/>
            </a:pPr>
            <a:endParaRPr lang="en-US" sz="1000" dirty="0" smtClean="0">
              <a:latin typeface="Times New Roman" pitchFamily="18" charset="0"/>
              <a:cs typeface="Times New Roman" pitchFamily="18" charset="0"/>
            </a:endParaRPr>
          </a:p>
          <a:p>
            <a:pPr algn="just">
              <a:buNone/>
            </a:pPr>
            <a:r>
              <a:rPr lang="en-US" sz="3200" dirty="0" smtClean="0">
                <a:latin typeface="Times New Roman" pitchFamily="18" charset="0"/>
                <a:cs typeface="Times New Roman" pitchFamily="18" charset="0"/>
              </a:rPr>
              <a:t>You may be required to adapt your writing style frequently, </a:t>
            </a:r>
          </a:p>
          <a:p>
            <a:pPr algn="just">
              <a:buNone/>
            </a:pPr>
            <a:r>
              <a:rPr lang="en-US" sz="3200" dirty="0" smtClean="0">
                <a:solidFill>
                  <a:srgbClr val="FF0000"/>
                </a:solidFill>
                <a:latin typeface="Times New Roman" pitchFamily="18" charset="0"/>
                <a:cs typeface="Times New Roman" pitchFamily="18" charset="0"/>
              </a:rPr>
              <a:t>producing reports</a:t>
            </a:r>
            <a:r>
              <a:rPr lang="en-US" sz="3200" dirty="0" smtClean="0">
                <a:latin typeface="Times New Roman" pitchFamily="18" charset="0"/>
                <a:cs typeface="Times New Roman" pitchFamily="18" charset="0"/>
              </a:rPr>
              <a:t>, </a:t>
            </a:r>
          </a:p>
          <a:p>
            <a:pPr algn="just">
              <a:buNone/>
            </a:pPr>
            <a:r>
              <a:rPr lang="en-US" sz="3200" dirty="0" smtClean="0">
                <a:solidFill>
                  <a:srgbClr val="00B050"/>
                </a:solidFill>
                <a:latin typeface="Times New Roman" pitchFamily="18" charset="0"/>
                <a:cs typeface="Times New Roman" pitchFamily="18" charset="0"/>
              </a:rPr>
              <a:t>press releases</a:t>
            </a:r>
            <a:r>
              <a:rPr lang="en-US" sz="3200" dirty="0" smtClean="0">
                <a:latin typeface="Times New Roman" pitchFamily="18" charset="0"/>
                <a:cs typeface="Times New Roman" pitchFamily="18" charset="0"/>
              </a:rPr>
              <a:t>, </a:t>
            </a:r>
          </a:p>
          <a:p>
            <a:pPr algn="just">
              <a:buNone/>
            </a:pPr>
            <a:r>
              <a:rPr lang="en-US" sz="3200" dirty="0" smtClean="0">
                <a:solidFill>
                  <a:srgbClr val="0070C0"/>
                </a:solidFill>
                <a:latin typeface="Times New Roman" pitchFamily="18" charset="0"/>
                <a:cs typeface="Times New Roman" pitchFamily="18" charset="0"/>
              </a:rPr>
              <a:t>marketing materials</a:t>
            </a:r>
            <a:r>
              <a:rPr lang="en-US" sz="3200" dirty="0" smtClean="0">
                <a:latin typeface="Times New Roman" pitchFamily="18" charset="0"/>
                <a:cs typeface="Times New Roman" pitchFamily="18" charset="0"/>
              </a:rPr>
              <a:t>, </a:t>
            </a:r>
          </a:p>
          <a:p>
            <a:pPr algn="just">
              <a:buNone/>
            </a:pPr>
            <a:r>
              <a:rPr lang="en-US" sz="3200" dirty="0" smtClean="0">
                <a:solidFill>
                  <a:srgbClr val="7030A0"/>
                </a:solidFill>
                <a:latin typeface="Times New Roman" pitchFamily="18" charset="0"/>
                <a:cs typeface="Times New Roman" pitchFamily="18" charset="0"/>
              </a:rPr>
              <a:t>letters or email</a:t>
            </a:r>
            <a:r>
              <a:rPr lang="en-US" sz="3200" dirty="0" smtClean="0">
                <a:solidFill>
                  <a:srgbClr val="7030A0"/>
                </a:solidFill>
                <a:effectLst>
                  <a:outerShdw blurRad="38100" dist="38100" dir="2700000" algn="tl">
                    <a:srgbClr val="000000">
                      <a:alpha val="43137"/>
                    </a:srgbClr>
                  </a:outerShdw>
                </a:effectLst>
                <a:latin typeface="Times New Roman" pitchFamily="18" charset="0"/>
                <a:cs typeface="Times New Roman" pitchFamily="18" charset="0"/>
              </a:rPr>
              <a:t>s</a:t>
            </a:r>
            <a:r>
              <a:rPr lang="en-US" sz="3200" dirty="0" smtClean="0">
                <a:latin typeface="Times New Roman" pitchFamily="18" charset="0"/>
                <a:cs typeface="Times New Roman" pitchFamily="18" charset="0"/>
              </a:rPr>
              <a:t>, and you may have to write for the </a:t>
            </a:r>
            <a:r>
              <a:rPr lang="en-US" sz="3200" dirty="0" smtClean="0">
                <a:solidFill>
                  <a:schemeClr val="accent6">
                    <a:lumMod val="75000"/>
                  </a:schemeClr>
                </a:solidFill>
                <a:latin typeface="Times New Roman" pitchFamily="18" charset="0"/>
                <a:cs typeface="Times New Roman" pitchFamily="18" charset="0"/>
              </a:rPr>
              <a:t>web</a:t>
            </a:r>
            <a:r>
              <a:rPr lang="en-US" sz="3200" dirty="0" smtClean="0">
                <a:latin typeface="Times New Roman" pitchFamily="18" charset="0"/>
                <a:cs typeface="Times New Roman" pitchFamily="18" charset="0"/>
              </a:rPr>
              <a:t>, </a:t>
            </a:r>
          </a:p>
          <a:p>
            <a:pPr algn="just">
              <a:buNone/>
            </a:pPr>
            <a:r>
              <a:rPr lang="en-US" sz="3200" dirty="0" smtClean="0">
                <a:solidFill>
                  <a:schemeClr val="accent6">
                    <a:lumMod val="50000"/>
                  </a:schemeClr>
                </a:solidFill>
                <a:latin typeface="Times New Roman" pitchFamily="18" charset="0"/>
                <a:cs typeface="Times New Roman" pitchFamily="18" charset="0"/>
              </a:rPr>
              <a:t>for customers</a:t>
            </a:r>
            <a:r>
              <a:rPr lang="en-US" sz="3200" dirty="0" smtClean="0">
                <a:latin typeface="Times New Roman" pitchFamily="18" charset="0"/>
                <a:cs typeface="Times New Roman" pitchFamily="18" charset="0"/>
              </a:rPr>
              <a:t>, </a:t>
            </a:r>
          </a:p>
          <a:p>
            <a:pPr algn="just">
              <a:buNone/>
            </a:pPr>
            <a:r>
              <a:rPr lang="en-US" sz="3200" dirty="0" smtClean="0">
                <a:solidFill>
                  <a:schemeClr val="bg2">
                    <a:lumMod val="25000"/>
                  </a:schemeClr>
                </a:solidFill>
                <a:latin typeface="Times New Roman" pitchFamily="18" charset="0"/>
                <a:cs typeface="Times New Roman" pitchFamily="18" charset="0"/>
              </a:rPr>
              <a:t>shareholders</a:t>
            </a:r>
            <a:r>
              <a:rPr lang="en-US" sz="3200" dirty="0" smtClean="0">
                <a:latin typeface="Times New Roman" pitchFamily="18" charset="0"/>
                <a:cs typeface="Times New Roman" pitchFamily="18" charset="0"/>
              </a:rPr>
              <a:t> and </a:t>
            </a:r>
            <a:r>
              <a:rPr lang="en-US" sz="3200" dirty="0" smtClean="0">
                <a:solidFill>
                  <a:schemeClr val="accent2">
                    <a:lumMod val="75000"/>
                  </a:schemeClr>
                </a:solidFill>
                <a:latin typeface="Times New Roman" pitchFamily="18" charset="0"/>
                <a:cs typeface="Times New Roman" pitchFamily="18" charset="0"/>
              </a:rPr>
              <a:t>colleagues</a:t>
            </a:r>
            <a:r>
              <a:rPr lang="en-US" sz="3200" dirty="0" smtClean="0">
                <a:latin typeface="Times New Roman" pitchFamily="18" charset="0"/>
                <a:cs typeface="Times New Roman" pitchFamily="18" charset="0"/>
              </a:rPr>
              <a:t>.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buNone/>
            </a:pPr>
            <a:r>
              <a:rPr lang="en-US" b="1" dirty="0" smtClean="0">
                <a:latin typeface="Times New Roman" pitchFamily="18" charset="0"/>
                <a:cs typeface="Times New Roman" pitchFamily="18" charset="0"/>
              </a:rPr>
              <a:t>Verbal Communication</a:t>
            </a:r>
            <a:endParaRPr lang="en-US" dirty="0" smtClean="0">
              <a:latin typeface="Times New Roman" pitchFamily="18" charset="0"/>
              <a:cs typeface="Times New Roman" pitchFamily="18" charset="0"/>
            </a:endParaRPr>
          </a:p>
          <a:p>
            <a:pPr>
              <a:buNone/>
            </a:pPr>
            <a:r>
              <a:rPr lang="en-US" sz="3000" dirty="0" smtClean="0">
                <a:latin typeface="Times New Roman" pitchFamily="18" charset="0"/>
                <a:cs typeface="Times New Roman" pitchFamily="18" charset="0"/>
              </a:rPr>
              <a:t>(Speak clearly and dynamically in a variety of situations)</a:t>
            </a:r>
          </a:p>
          <a:p>
            <a:pPr>
              <a:buNone/>
            </a:pPr>
            <a:endParaRPr lang="en-US" sz="1200" dirty="0" smtClean="0">
              <a:latin typeface="Times New Roman" pitchFamily="18" charset="0"/>
              <a:cs typeface="Times New Roman" pitchFamily="18" charset="0"/>
            </a:endParaRPr>
          </a:p>
          <a:p>
            <a:pPr>
              <a:buNone/>
            </a:pPr>
            <a:r>
              <a:rPr lang="en-US" sz="2800" dirty="0" smtClean="0">
                <a:latin typeface="Times New Roman" pitchFamily="18" charset="0"/>
                <a:cs typeface="Times New Roman" pitchFamily="18" charset="0"/>
              </a:rPr>
              <a:t>Employers often require staff with strong verbal communication skills.  </a:t>
            </a:r>
          </a:p>
          <a:p>
            <a:pPr>
              <a:buNone/>
            </a:pPr>
            <a:endParaRPr lang="en-US" sz="1000" dirty="0" smtClean="0">
              <a:latin typeface="Times New Roman" pitchFamily="18" charset="0"/>
              <a:cs typeface="Times New Roman" pitchFamily="18" charset="0"/>
            </a:endParaRPr>
          </a:p>
          <a:p>
            <a:pPr>
              <a:buNone/>
            </a:pPr>
            <a:r>
              <a:rPr lang="en-US" sz="2800" dirty="0" smtClean="0">
                <a:latin typeface="Times New Roman" pitchFamily="18" charset="0"/>
                <a:cs typeface="Times New Roman" pitchFamily="18" charset="0"/>
              </a:rPr>
              <a:t>Can you communicate information and ideas clearly and effectively in a variety of situations?</a:t>
            </a:r>
          </a:p>
          <a:p>
            <a:pPr>
              <a:buNone/>
            </a:pPr>
            <a:endParaRPr lang="en-US" sz="1000" dirty="0" smtClean="0">
              <a:latin typeface="Times New Roman" pitchFamily="18" charset="0"/>
              <a:cs typeface="Times New Roman" pitchFamily="18" charset="0"/>
            </a:endParaRPr>
          </a:p>
          <a:p>
            <a:pPr>
              <a:buNone/>
            </a:pPr>
            <a:r>
              <a:rPr lang="en-US" sz="2800" dirty="0" smtClean="0">
                <a:latin typeface="Times New Roman" pitchFamily="18" charset="0"/>
                <a:cs typeface="Times New Roman" pitchFamily="18" charset="0"/>
              </a:rPr>
              <a:t>Think about your verbal communication skills and how you address others, both face-to-face and in group situations. </a:t>
            </a:r>
          </a:p>
          <a:p>
            <a:endParaRPr lang="en-US" dirty="0"/>
          </a:p>
        </p:txBody>
      </p:sp>
      <p:pic>
        <p:nvPicPr>
          <p:cNvPr id="2050" name="Picture 2" descr="C:\Users\USER\Desktop\Picture2.jpg"/>
          <p:cNvPicPr>
            <a:picLocks noChangeAspect="1" noChangeArrowheads="1"/>
          </p:cNvPicPr>
          <p:nvPr/>
        </p:nvPicPr>
        <p:blipFill>
          <a:blip r:embed="rId2"/>
          <a:srcRect/>
          <a:stretch>
            <a:fillRect/>
          </a:stretch>
        </p:blipFill>
        <p:spPr bwMode="auto">
          <a:xfrm>
            <a:off x="0" y="4495801"/>
            <a:ext cx="9144000" cy="2362200"/>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Picture 3" descr="C:\Users\USER\Desktop\Applied &amp; Descriptive Ethics\spyglass.jpg"/>
          <p:cNvPicPr>
            <a:picLocks noChangeAspect="1" noChangeArrowheads="1"/>
          </p:cNvPicPr>
          <p:nvPr/>
        </p:nvPicPr>
        <p:blipFill>
          <a:blip r:embed="rId2"/>
          <a:srcRect/>
          <a:stretch>
            <a:fillRect/>
          </a:stretch>
        </p:blipFill>
        <p:spPr bwMode="auto">
          <a:xfrm>
            <a:off x="7010400" y="0"/>
            <a:ext cx="2133600" cy="6858000"/>
          </a:xfrm>
          <a:prstGeom prst="rect">
            <a:avLst/>
          </a:prstGeom>
          <a:noFill/>
        </p:spPr>
      </p:pic>
      <p:sp>
        <p:nvSpPr>
          <p:cNvPr id="6" name="Rectangle 5"/>
          <p:cNvSpPr/>
          <p:nvPr/>
        </p:nvSpPr>
        <p:spPr>
          <a:xfrm>
            <a:off x="0" y="0"/>
            <a:ext cx="7162800" cy="6617196"/>
          </a:xfrm>
          <a:prstGeom prst="rect">
            <a:avLst/>
          </a:prstGeom>
        </p:spPr>
        <p:txBody>
          <a:bodyPr wrap="square">
            <a:spAutoFit/>
          </a:bodyPr>
          <a:lstStyle/>
          <a:p>
            <a:pPr>
              <a:buNone/>
            </a:pPr>
            <a:r>
              <a:rPr lang="en-US" sz="3200" b="1" dirty="0" smtClean="0">
                <a:latin typeface="Times New Roman" pitchFamily="18" charset="0"/>
                <a:cs typeface="Times New Roman" pitchFamily="18" charset="0"/>
              </a:rPr>
              <a:t>Research and Analytical Skills</a:t>
            </a:r>
          </a:p>
          <a:p>
            <a:pPr>
              <a:buNone/>
            </a:pPr>
            <a:endParaRPr lang="en-US" sz="1200" dirty="0" smtClean="0">
              <a:latin typeface="Times New Roman" pitchFamily="18" charset="0"/>
              <a:cs typeface="Times New Roman" pitchFamily="18" charset="0"/>
            </a:endParaRPr>
          </a:p>
          <a:p>
            <a:pPr>
              <a:buNone/>
            </a:pPr>
            <a:r>
              <a:rPr lang="en-US" sz="2800" b="1" dirty="0" smtClean="0">
                <a:latin typeface="Times New Roman" pitchFamily="18" charset="0"/>
                <a:cs typeface="Times New Roman" pitchFamily="18" charset="0"/>
              </a:rPr>
              <a:t>(Gather, interpret and analyse information)</a:t>
            </a:r>
          </a:p>
          <a:p>
            <a:pPr algn="just">
              <a:buNone/>
            </a:pPr>
            <a:r>
              <a:rPr lang="en-US" sz="3200" dirty="0" smtClean="0">
                <a:latin typeface="Times New Roman" pitchFamily="18" charset="0"/>
                <a:cs typeface="Times New Roman" pitchFamily="18" charset="0"/>
              </a:rPr>
              <a:t/>
            </a:r>
            <a:br>
              <a:rPr lang="en-US" sz="3200" dirty="0" smtClean="0">
                <a:latin typeface="Times New Roman" pitchFamily="18" charset="0"/>
                <a:cs typeface="Times New Roman" pitchFamily="18" charset="0"/>
              </a:rPr>
            </a:br>
            <a:r>
              <a:rPr lang="en-US" sz="3200" dirty="0" smtClean="0">
                <a:latin typeface="Times New Roman" pitchFamily="18" charset="0"/>
                <a:cs typeface="Times New Roman" pitchFamily="18" charset="0"/>
              </a:rPr>
              <a:t>It may be appropriate to demonstrate your ability to research, analyse and critically evaluate information.  </a:t>
            </a:r>
          </a:p>
          <a:p>
            <a:pPr>
              <a:buNone/>
            </a:pPr>
            <a:endParaRPr lang="en-US" sz="3200" dirty="0" smtClean="0">
              <a:latin typeface="Times New Roman" pitchFamily="18" charset="0"/>
              <a:cs typeface="Times New Roman" pitchFamily="18" charset="0"/>
            </a:endParaRPr>
          </a:p>
          <a:p>
            <a:pPr algn="just">
              <a:buNone/>
            </a:pPr>
            <a:r>
              <a:rPr lang="en-US" sz="3200" dirty="0" smtClean="0">
                <a:latin typeface="Times New Roman" pitchFamily="18" charset="0"/>
                <a:cs typeface="Times New Roman" pitchFamily="18" charset="0"/>
              </a:rPr>
              <a:t>There could be a variety of complex information that you are required to work with and make sense of, for example sales figures, new product and supplier specifications, technical reports and financial information.</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C:\Users\USER\Desktop\Applied &amp; Descriptive Ethics\Fotolia_45931817_S-270x300.jpg"/>
          <p:cNvPicPr>
            <a:picLocks noChangeAspect="1" noChangeArrowheads="1"/>
          </p:cNvPicPr>
          <p:nvPr/>
        </p:nvPicPr>
        <p:blipFill>
          <a:blip r:embed="rId2"/>
          <a:srcRect/>
          <a:stretch>
            <a:fillRect/>
          </a:stretch>
        </p:blipFill>
        <p:spPr bwMode="auto">
          <a:xfrm>
            <a:off x="6572250" y="0"/>
            <a:ext cx="2571750" cy="6858000"/>
          </a:xfrm>
          <a:prstGeom prst="rect">
            <a:avLst/>
          </a:prstGeom>
          <a:noFill/>
        </p:spPr>
      </p:pic>
      <p:sp>
        <p:nvSpPr>
          <p:cNvPr id="5" name="Rectangle 4"/>
          <p:cNvSpPr/>
          <p:nvPr/>
        </p:nvSpPr>
        <p:spPr>
          <a:xfrm>
            <a:off x="0" y="0"/>
            <a:ext cx="7162800" cy="6986528"/>
          </a:xfrm>
          <a:prstGeom prst="rect">
            <a:avLst/>
          </a:prstGeom>
        </p:spPr>
        <p:txBody>
          <a:bodyPr wrap="square">
            <a:spAutoFit/>
          </a:bodyPr>
          <a:lstStyle/>
          <a:p>
            <a:pPr>
              <a:buNone/>
            </a:pPr>
            <a:r>
              <a:rPr lang="en-US" sz="2800" b="1" dirty="0" smtClean="0">
                <a:latin typeface="Times New Roman" pitchFamily="18" charset="0"/>
                <a:cs typeface="Times New Roman" pitchFamily="18" charset="0"/>
              </a:rPr>
              <a:t>Numeracy Skills</a:t>
            </a:r>
            <a:endParaRPr lang="en-US" sz="2800" dirty="0" smtClean="0">
              <a:latin typeface="Times New Roman" pitchFamily="18" charset="0"/>
              <a:cs typeface="Times New Roman" pitchFamily="18" charset="0"/>
            </a:endParaRPr>
          </a:p>
          <a:p>
            <a:pPr>
              <a:buNone/>
            </a:pPr>
            <a:r>
              <a:rPr lang="en-US" sz="2800" dirty="0" smtClean="0">
                <a:latin typeface="Times New Roman" pitchFamily="18" charset="0"/>
                <a:cs typeface="Times New Roman" pitchFamily="18" charset="0"/>
              </a:rPr>
              <a:t>(Accurately and effectively work with numbers)</a:t>
            </a:r>
          </a:p>
          <a:p>
            <a:pPr>
              <a:buNone/>
            </a:pPr>
            <a:endParaRPr lang="en-US" sz="1200" dirty="0" smtClean="0">
              <a:latin typeface="Times New Roman" pitchFamily="18" charset="0"/>
              <a:cs typeface="Times New Roman" pitchFamily="18" charset="0"/>
            </a:endParaRPr>
          </a:p>
          <a:p>
            <a:pPr>
              <a:buNone/>
            </a:pPr>
            <a:r>
              <a:rPr lang="en-US" sz="2800" dirty="0" smtClean="0">
                <a:latin typeface="Times New Roman" pitchFamily="18" charset="0"/>
                <a:cs typeface="Times New Roman" pitchFamily="18" charset="0"/>
              </a:rPr>
              <a:t>You may not be applying for a job or pursuing a career in mathematics or statistics but it is likely that some basic understanding of numeracy will be useful.  </a:t>
            </a:r>
          </a:p>
          <a:p>
            <a:pPr>
              <a:buNone/>
            </a:pPr>
            <a:endParaRPr lang="en-US" sz="800" dirty="0" smtClean="0">
              <a:latin typeface="Times New Roman" pitchFamily="18" charset="0"/>
              <a:cs typeface="Times New Roman" pitchFamily="18" charset="0"/>
            </a:endParaRPr>
          </a:p>
          <a:p>
            <a:pPr>
              <a:buNone/>
            </a:pPr>
            <a:r>
              <a:rPr lang="en-US" sz="2800" dirty="0" smtClean="0">
                <a:latin typeface="Times New Roman" pitchFamily="18" charset="0"/>
                <a:cs typeface="Times New Roman" pitchFamily="18" charset="0"/>
              </a:rPr>
              <a:t>Most jobs will require some numeracy skills.  </a:t>
            </a:r>
          </a:p>
          <a:p>
            <a:pPr algn="just">
              <a:buNone/>
            </a:pPr>
            <a:r>
              <a:rPr lang="en-US" sz="2800" dirty="0" smtClean="0">
                <a:latin typeface="Times New Roman" pitchFamily="18" charset="0"/>
                <a:cs typeface="Times New Roman" pitchFamily="18" charset="0"/>
              </a:rPr>
              <a:t>Numeracy is an area that is frequently quoted </a:t>
            </a:r>
          </a:p>
          <a:p>
            <a:pPr>
              <a:buNone/>
            </a:pPr>
            <a:r>
              <a:rPr lang="en-US" sz="2800" dirty="0" smtClean="0">
                <a:latin typeface="Times New Roman" pitchFamily="18" charset="0"/>
                <a:cs typeface="Times New Roman" pitchFamily="18" charset="0"/>
              </a:rPr>
              <a:t>by employers as lacking – especially amongst graduates.</a:t>
            </a:r>
          </a:p>
          <a:p>
            <a:pPr>
              <a:buNone/>
            </a:pPr>
            <a:endParaRPr lang="en-US" sz="800" dirty="0" smtClean="0">
              <a:latin typeface="Times New Roman" pitchFamily="18" charset="0"/>
              <a:cs typeface="Times New Roman" pitchFamily="18" charset="0"/>
            </a:endParaRPr>
          </a:p>
          <a:p>
            <a:pPr algn="just">
              <a:buNone/>
            </a:pPr>
            <a:r>
              <a:rPr lang="en-US" sz="2800" dirty="0" smtClean="0">
                <a:latin typeface="Times New Roman" pitchFamily="18" charset="0"/>
                <a:cs typeface="Times New Roman" pitchFamily="18" charset="0"/>
              </a:rPr>
              <a:t>You should be able to demonstrate that you can work with </a:t>
            </a:r>
            <a:r>
              <a:rPr lang="en-US" sz="2800" b="1" dirty="0" smtClean="0">
                <a:latin typeface="Times New Roman" pitchFamily="18" charset="0"/>
                <a:cs typeface="Times New Roman" pitchFamily="18" charset="0"/>
              </a:rPr>
              <a:t>figures, make calculations, understand graphs, charts </a:t>
            </a:r>
            <a:r>
              <a:rPr lang="en-US" sz="2800" dirty="0" smtClean="0">
                <a:latin typeface="Times New Roman" pitchFamily="18" charset="0"/>
                <a:cs typeface="Times New Roman" pitchFamily="18" charset="0"/>
              </a:rPr>
              <a:t>and </a:t>
            </a:r>
            <a:r>
              <a:rPr lang="en-US" sz="2800" b="1" dirty="0" smtClean="0">
                <a:latin typeface="Times New Roman" pitchFamily="18" charset="0"/>
                <a:cs typeface="Times New Roman" pitchFamily="18" charset="0"/>
              </a:rPr>
              <a:t>simple statistics </a:t>
            </a:r>
            <a:r>
              <a:rPr lang="en-US" sz="2800" dirty="0" smtClean="0">
                <a:latin typeface="Times New Roman" pitchFamily="18" charset="0"/>
                <a:cs typeface="Times New Roman" pitchFamily="18" charset="0"/>
              </a:rPr>
              <a:t>and recognise important numerical information and trends. </a:t>
            </a:r>
            <a:endParaRPr lang="en-US" sz="28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buNone/>
            </a:pPr>
            <a:r>
              <a:rPr lang="en-US" b="1" dirty="0" smtClean="0">
                <a:latin typeface="Times New Roman" pitchFamily="18" charset="0"/>
                <a:cs typeface="Times New Roman" pitchFamily="18" charset="0"/>
              </a:rPr>
              <a:t>	Personal Development</a:t>
            </a:r>
            <a:endParaRPr lang="en-US" dirty="0" smtClean="0">
              <a:latin typeface="Times New Roman" pitchFamily="18" charset="0"/>
              <a:cs typeface="Times New Roman" pitchFamily="18" charset="0"/>
            </a:endParaRPr>
          </a:p>
          <a:p>
            <a:pPr>
              <a:buNone/>
            </a:pPr>
            <a:r>
              <a:rPr lang="en-US" b="1" dirty="0" smtClean="0">
                <a:latin typeface="Times New Roman" pitchFamily="18" charset="0"/>
                <a:cs typeface="Times New Roman" pitchFamily="18" charset="0"/>
              </a:rPr>
              <a:t>	Know yourself and find ways to develop.</a:t>
            </a: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Personal development is an attractive quality to employers.</a:t>
            </a:r>
          </a:p>
          <a:p>
            <a:pPr>
              <a:buNone/>
            </a:pPr>
            <a:r>
              <a:rPr lang="en-US" dirty="0" smtClean="0">
                <a:latin typeface="Times New Roman" pitchFamily="18" charset="0"/>
                <a:cs typeface="Times New Roman" pitchFamily="18" charset="0"/>
              </a:rPr>
              <a:t>	Personal development is about evaluating your own performance and recognising your personal strengths and weaknesses. </a:t>
            </a:r>
          </a:p>
          <a:p>
            <a:endParaRPr lang="en-US" dirty="0"/>
          </a:p>
        </p:txBody>
      </p:sp>
      <p:pic>
        <p:nvPicPr>
          <p:cNvPr id="4" name="Picture 2" descr="C:\Users\USER\Desktop\Applied &amp; Descriptive Ethics\iStock_000014152711Small.jpg"/>
          <p:cNvPicPr>
            <a:picLocks noChangeAspect="1" noChangeArrowheads="1"/>
          </p:cNvPicPr>
          <p:nvPr/>
        </p:nvPicPr>
        <p:blipFill>
          <a:blip r:embed="rId2"/>
          <a:srcRect/>
          <a:stretch>
            <a:fillRect/>
          </a:stretch>
        </p:blipFill>
        <p:spPr bwMode="auto">
          <a:xfrm>
            <a:off x="0" y="3581400"/>
            <a:ext cx="9144000" cy="3276600"/>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1" name="Picture 3" descr="C:\Users\USER\Desktop\Applied &amp; Descriptive Ethics\psdm1.jpg"/>
          <p:cNvPicPr>
            <a:picLocks noGrp="1" noChangeAspect="1" noChangeArrowheads="1"/>
          </p:cNvPicPr>
          <p:nvPr>
            <p:ph idx="1"/>
          </p:nvPr>
        </p:nvPicPr>
        <p:blipFill>
          <a:blip r:embed="rId2"/>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buNone/>
            </a:pPr>
            <a:r>
              <a:rPr lang="en-US" sz="3600" b="1" dirty="0" smtClean="0">
                <a:solidFill>
                  <a:schemeClr val="folHlink"/>
                </a:solidFill>
                <a:latin typeface="Times New Roman" pitchFamily="18" charset="0"/>
                <a:cs typeface="Times New Roman" pitchFamily="18" charset="0"/>
              </a:rPr>
              <a:t>	</a:t>
            </a:r>
          </a:p>
          <a:p>
            <a:pPr>
              <a:buNone/>
            </a:pPr>
            <a:r>
              <a:rPr lang="en-US" sz="3600" b="1" dirty="0" smtClean="0">
                <a:solidFill>
                  <a:schemeClr val="folHlink"/>
                </a:solidFill>
                <a:latin typeface="Times New Roman" pitchFamily="18" charset="0"/>
                <a:cs typeface="Times New Roman" pitchFamily="18" charset="0"/>
              </a:rPr>
              <a:t>	</a:t>
            </a:r>
            <a:r>
              <a:rPr lang="en-US" sz="36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Definition:</a:t>
            </a:r>
          </a:p>
          <a:p>
            <a:pPr>
              <a:buNone/>
            </a:pPr>
            <a:endParaRPr lang="en-US" sz="1600" b="1" dirty="0" smtClean="0">
              <a:solidFill>
                <a:schemeClr val="folHlink"/>
              </a:solidFill>
              <a:latin typeface="Times New Roman" pitchFamily="18" charset="0"/>
              <a:cs typeface="Times New Roman" pitchFamily="18" charset="0"/>
            </a:endParaRPr>
          </a:p>
          <a:p>
            <a:pPr>
              <a:buNone/>
            </a:pPr>
            <a:r>
              <a:rPr lang="en-US" b="1" dirty="0" smtClean="0">
                <a:solidFill>
                  <a:schemeClr val="folHlink"/>
                </a:solidFill>
                <a:latin typeface="Times New Roman" pitchFamily="18" charset="0"/>
                <a:cs typeface="Times New Roman" pitchFamily="18" charset="0"/>
              </a:rPr>
              <a:t>	</a:t>
            </a:r>
            <a:r>
              <a:rPr lang="en-US" b="1" dirty="0" smtClean="0">
                <a:solidFill>
                  <a:srgbClr val="FF0000"/>
                </a:solidFill>
                <a:latin typeface="Times New Roman" pitchFamily="18" charset="0"/>
                <a:cs typeface="Times New Roman" pitchFamily="18" charset="0"/>
              </a:rPr>
              <a:t>Decision</a:t>
            </a:r>
            <a:r>
              <a:rPr lang="en-US" dirty="0" smtClean="0">
                <a:solidFill>
                  <a:srgbClr val="FF0000"/>
                </a:solidFill>
                <a:latin typeface="Times New Roman" pitchFamily="18" charset="0"/>
                <a:cs typeface="Times New Roman" pitchFamily="18" charset="0"/>
              </a:rPr>
              <a:t> :</a:t>
            </a:r>
            <a:r>
              <a:rPr lang="en-US" dirty="0" smtClean="0">
                <a:latin typeface="Times New Roman" pitchFamily="18" charset="0"/>
                <a:cs typeface="Times New Roman" pitchFamily="18" charset="0"/>
              </a:rPr>
              <a:t> is a solution chosen from among alternatives .</a:t>
            </a:r>
          </a:p>
          <a:p>
            <a:pPr>
              <a:buNone/>
            </a:pPr>
            <a:endParaRPr lang="en-US" sz="1600" dirty="0" smtClean="0">
              <a:latin typeface="Times New Roman" pitchFamily="18" charset="0"/>
              <a:cs typeface="Times New Roman" pitchFamily="18" charset="0"/>
            </a:endParaRPr>
          </a:p>
          <a:p>
            <a:pPr>
              <a:buNone/>
            </a:pPr>
            <a:r>
              <a:rPr lang="en-US" b="1" dirty="0" smtClean="0">
                <a:solidFill>
                  <a:schemeClr val="folHlink"/>
                </a:solidFill>
                <a:latin typeface="Times New Roman" pitchFamily="18" charset="0"/>
                <a:cs typeface="Times New Roman" pitchFamily="18" charset="0"/>
              </a:rPr>
              <a:t>	</a:t>
            </a:r>
            <a:r>
              <a:rPr lang="en-US" b="1" dirty="0" smtClean="0">
                <a:solidFill>
                  <a:srgbClr val="00B050"/>
                </a:solidFill>
                <a:latin typeface="Times New Roman" pitchFamily="18" charset="0"/>
                <a:cs typeface="Times New Roman" pitchFamily="18" charset="0"/>
              </a:rPr>
              <a:t>Decision-making process </a:t>
            </a:r>
            <a:r>
              <a:rPr lang="en-US" dirty="0" smtClean="0">
                <a:solidFill>
                  <a:srgbClr val="00B050"/>
                </a:solidFill>
                <a:latin typeface="Times New Roman" pitchFamily="18" charset="0"/>
                <a:cs typeface="Times New Roman" pitchFamily="18" charset="0"/>
              </a:rPr>
              <a:t>: </a:t>
            </a:r>
            <a:r>
              <a:rPr lang="en-US" dirty="0" smtClean="0">
                <a:latin typeface="Times New Roman" pitchFamily="18" charset="0"/>
                <a:cs typeface="Times New Roman" pitchFamily="18" charset="0"/>
              </a:rPr>
              <a:t>is the process of selecting an alternative course of action that will solve a problem. </a:t>
            </a:r>
          </a:p>
          <a:p>
            <a:pPr>
              <a:buNone/>
            </a:pPr>
            <a:endParaRPr lang="en-US" sz="1600" dirty="0" smtClean="0">
              <a:latin typeface="Times New Roman" pitchFamily="18" charset="0"/>
              <a:cs typeface="Times New Roman" pitchFamily="18" charset="0"/>
            </a:endParaRPr>
          </a:p>
          <a:p>
            <a:pPr>
              <a:buNone/>
            </a:pPr>
            <a:r>
              <a:rPr lang="en-US" b="1" dirty="0" smtClean="0">
                <a:solidFill>
                  <a:schemeClr val="folHlink"/>
                </a:solidFill>
                <a:latin typeface="Times New Roman" pitchFamily="18" charset="0"/>
                <a:cs typeface="Times New Roman" pitchFamily="18" charset="0"/>
              </a:rPr>
              <a:t>	</a:t>
            </a:r>
            <a:r>
              <a:rPr lang="en-US" b="1" dirty="0" smtClean="0">
                <a:solidFill>
                  <a:srgbClr val="0070C0"/>
                </a:solidFill>
                <a:latin typeface="Times New Roman" pitchFamily="18" charset="0"/>
                <a:cs typeface="Times New Roman" pitchFamily="18" charset="0"/>
              </a:rPr>
              <a:t>Problem solving:</a:t>
            </a:r>
            <a:r>
              <a:rPr lang="en-US" dirty="0" smtClean="0">
                <a:solidFill>
                  <a:srgbClr val="0070C0"/>
                </a:solidFill>
                <a:latin typeface="Times New Roman" pitchFamily="18" charset="0"/>
                <a:cs typeface="Times New Roman" pitchFamily="18" charset="0"/>
              </a:rPr>
              <a:t> </a:t>
            </a:r>
            <a:r>
              <a:rPr lang="en-US" dirty="0" smtClean="0">
                <a:latin typeface="Times New Roman" pitchFamily="18" charset="0"/>
                <a:cs typeface="Times New Roman" pitchFamily="18" charset="0"/>
              </a:rPr>
              <a:t>is the process of taking corrective action in order to meet objectives. </a:t>
            </a:r>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buNone/>
            </a:pPr>
            <a:r>
              <a:rPr lang="en-US" sz="3600" b="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The Principle of Professionalism</a:t>
            </a:r>
          </a:p>
          <a:p>
            <a:pPr>
              <a:lnSpc>
                <a:spcPct val="150000"/>
              </a:lnSpc>
            </a:pPr>
            <a:r>
              <a:rPr lang="en-US" sz="3600" b="1" dirty="0" smtClean="0">
                <a:solidFill>
                  <a:srgbClr val="FF0000"/>
                </a:solidFill>
                <a:effectLst>
                  <a:outerShdw blurRad="38100" dist="38100" dir="2700000" algn="tl">
                    <a:srgbClr val="000000">
                      <a:alpha val="43137"/>
                    </a:srgbClr>
                  </a:outerShdw>
                </a:effectLst>
                <a:latin typeface="Comic Sans MS" pitchFamily="66" charset="0"/>
                <a:cs typeface="Times New Roman" pitchFamily="18" charset="0"/>
              </a:rPr>
              <a:t>Integrity</a:t>
            </a:r>
          </a:p>
          <a:p>
            <a:pPr>
              <a:lnSpc>
                <a:spcPct val="150000"/>
              </a:lnSpc>
            </a:pPr>
            <a:r>
              <a:rPr lang="en-US" sz="3600" b="1" dirty="0" smtClean="0">
                <a:solidFill>
                  <a:srgbClr val="00B050"/>
                </a:solidFill>
                <a:effectLst>
                  <a:outerShdw blurRad="38100" dist="38100" dir="2700000" algn="tl">
                    <a:srgbClr val="000000">
                      <a:alpha val="43137"/>
                    </a:srgbClr>
                  </a:outerShdw>
                </a:effectLst>
                <a:latin typeface="Comic Sans MS" pitchFamily="66" charset="0"/>
                <a:cs typeface="Times New Roman" pitchFamily="18" charset="0"/>
              </a:rPr>
              <a:t>Respect</a:t>
            </a:r>
          </a:p>
          <a:p>
            <a:pPr>
              <a:lnSpc>
                <a:spcPct val="150000"/>
              </a:lnSpc>
            </a:pPr>
            <a:r>
              <a:rPr lang="en-US" sz="3600" b="1" dirty="0" smtClean="0">
                <a:solidFill>
                  <a:srgbClr val="0070C0"/>
                </a:solidFill>
                <a:effectLst>
                  <a:outerShdw blurRad="38100" dist="38100" dir="2700000" algn="tl">
                    <a:srgbClr val="000000">
                      <a:alpha val="43137"/>
                    </a:srgbClr>
                  </a:outerShdw>
                </a:effectLst>
                <a:latin typeface="Comic Sans MS" pitchFamily="66" charset="0"/>
                <a:cs typeface="Times New Roman" pitchFamily="18" charset="0"/>
              </a:rPr>
              <a:t>Ethics</a:t>
            </a:r>
          </a:p>
          <a:p>
            <a:pPr>
              <a:lnSpc>
                <a:spcPct val="150000"/>
              </a:lnSpc>
            </a:pPr>
            <a:r>
              <a:rPr lang="en-US" sz="3600" b="1" dirty="0" smtClean="0">
                <a:solidFill>
                  <a:srgbClr val="7030A0"/>
                </a:solidFill>
                <a:effectLst>
                  <a:outerShdw blurRad="38100" dist="38100" dir="2700000" algn="tl">
                    <a:srgbClr val="000000">
                      <a:alpha val="43137"/>
                    </a:srgbClr>
                  </a:outerShdw>
                </a:effectLst>
                <a:latin typeface="Comic Sans MS" pitchFamily="66" charset="0"/>
                <a:cs typeface="Times New Roman" pitchFamily="18" charset="0"/>
              </a:rPr>
              <a:t>Responsibility</a:t>
            </a:r>
          </a:p>
          <a:p>
            <a:pPr>
              <a:lnSpc>
                <a:spcPct val="150000"/>
              </a:lnSpc>
            </a:pPr>
            <a:r>
              <a:rPr lang="en-US" sz="3600" b="1" dirty="0" smtClean="0">
                <a:solidFill>
                  <a:schemeClr val="accent6">
                    <a:lumMod val="75000"/>
                  </a:schemeClr>
                </a:solidFill>
                <a:effectLst>
                  <a:outerShdw blurRad="38100" dist="38100" dir="2700000" algn="tl">
                    <a:srgbClr val="000000">
                      <a:alpha val="43137"/>
                    </a:srgbClr>
                  </a:outerShdw>
                </a:effectLst>
                <a:latin typeface="Comic Sans MS" pitchFamily="66" charset="0"/>
                <a:cs typeface="Times New Roman" pitchFamily="18" charset="0"/>
              </a:rPr>
              <a:t>Commitment</a:t>
            </a:r>
          </a:p>
          <a:p>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buNone/>
            </a:pPr>
            <a:r>
              <a:rPr lang="en-US" b="1" dirty="0" smtClean="0">
                <a:latin typeface="Times New Roman" pitchFamily="18" charset="0"/>
                <a:cs typeface="Times New Roman" pitchFamily="18" charset="0"/>
              </a:rPr>
              <a:t>Decision making and Problem-Solving Steps:</a:t>
            </a:r>
          </a:p>
          <a:p>
            <a:pPr marL="514350" indent="-514350">
              <a:buFont typeface="+mj-lt"/>
              <a:buAutoNum type="arabicPeriod"/>
            </a:pPr>
            <a:r>
              <a:rPr lang="en-US" b="1" dirty="0" smtClean="0">
                <a:latin typeface="Times New Roman" pitchFamily="18" charset="0"/>
                <a:cs typeface="Times New Roman" pitchFamily="18" charset="0"/>
              </a:rPr>
              <a:t>Define the problem </a:t>
            </a:r>
          </a:p>
          <a:p>
            <a:pPr marL="514350" indent="-514350">
              <a:buFont typeface="+mj-lt"/>
              <a:buAutoNum type="arabicPeriod"/>
            </a:pPr>
            <a:r>
              <a:rPr lang="en-US" b="1" dirty="0" smtClean="0">
                <a:latin typeface="Times New Roman" pitchFamily="18" charset="0"/>
                <a:cs typeface="Times New Roman" pitchFamily="18" charset="0"/>
              </a:rPr>
              <a:t>Gather information </a:t>
            </a:r>
          </a:p>
          <a:p>
            <a:pPr marL="514350" indent="-514350">
              <a:buFont typeface="+mj-lt"/>
              <a:buAutoNum type="arabicPeriod"/>
            </a:pPr>
            <a:r>
              <a:rPr lang="en-US" b="1" dirty="0" smtClean="0">
                <a:latin typeface="Times New Roman" pitchFamily="18" charset="0"/>
                <a:cs typeface="Times New Roman" pitchFamily="18" charset="0"/>
              </a:rPr>
              <a:t>Develop alternatives </a:t>
            </a:r>
          </a:p>
          <a:p>
            <a:pPr marL="514350" indent="-514350">
              <a:buFont typeface="+mj-lt"/>
              <a:buAutoNum type="arabicPeriod"/>
            </a:pPr>
            <a:r>
              <a:rPr lang="en-US" b="1" dirty="0" smtClean="0">
                <a:latin typeface="Times New Roman" pitchFamily="18" charset="0"/>
                <a:cs typeface="Times New Roman" pitchFamily="18" charset="0"/>
              </a:rPr>
              <a:t>Weigh alternatives </a:t>
            </a:r>
          </a:p>
          <a:p>
            <a:pPr marL="514350" indent="-514350">
              <a:buFont typeface="+mj-lt"/>
              <a:buAutoNum type="arabicPeriod"/>
            </a:pPr>
            <a:r>
              <a:rPr lang="en-US" b="1" dirty="0" smtClean="0">
                <a:latin typeface="Times New Roman" pitchFamily="18" charset="0"/>
                <a:cs typeface="Times New Roman" pitchFamily="18" charset="0"/>
              </a:rPr>
              <a:t>Select the best alternative </a:t>
            </a:r>
          </a:p>
          <a:p>
            <a:pPr marL="514350" indent="-514350">
              <a:buFont typeface="+mj-lt"/>
              <a:buAutoNum type="arabicPeriod"/>
            </a:pPr>
            <a:r>
              <a:rPr lang="en-US" b="1" dirty="0" smtClean="0">
                <a:latin typeface="Times New Roman" pitchFamily="18" charset="0"/>
                <a:cs typeface="Times New Roman" pitchFamily="18" charset="0"/>
              </a:rPr>
              <a:t>Implement the solution </a:t>
            </a:r>
          </a:p>
          <a:p>
            <a:pPr marL="514350" indent="-514350">
              <a:buFont typeface="+mj-lt"/>
              <a:buAutoNum type="arabicPeriod"/>
            </a:pPr>
            <a:r>
              <a:rPr lang="en-US" b="1" dirty="0" smtClean="0">
                <a:latin typeface="Times New Roman" pitchFamily="18" charset="0"/>
                <a:cs typeface="Times New Roman" pitchFamily="18" charset="0"/>
              </a:rPr>
              <a:t>Monitor progress  and follow up</a:t>
            </a:r>
          </a:p>
          <a:p>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probdec.gif (15452 bytes)"/>
          <p:cNvPicPr>
            <a:picLocks noGrp="1" noChangeAspect="1" noChangeArrowheads="1"/>
          </p:cNvPicPr>
          <p:nvPr>
            <p:ph idx="1"/>
          </p:nvPr>
        </p:nvPicPr>
        <p:blipFill>
          <a:blip r:embed="rId2" r:link="rId3"/>
          <a:srcRect/>
          <a:stretch>
            <a:fillRect/>
          </a:stretch>
        </p:blipFill>
        <p:spPr bwMode="auto">
          <a:xfrm>
            <a:off x="1600200" y="0"/>
            <a:ext cx="5257800" cy="6858000"/>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C:\Users\USER\Desktop\Applied &amp; Descriptive Ethics\06e80e6.png"/>
          <p:cNvPicPr>
            <a:picLocks noGrp="1" noChangeAspect="1" noChangeArrowheads="1"/>
          </p:cNvPicPr>
          <p:nvPr>
            <p:ph idx="1"/>
          </p:nvPr>
        </p:nvPicPr>
        <p:blipFill>
          <a:blip r:embed="rId2"/>
          <a:srcRect/>
          <a:stretch>
            <a:fillRect/>
          </a:stretch>
        </p:blipFill>
        <p:spPr bwMode="auto">
          <a:xfrm>
            <a:off x="0" y="1600200"/>
            <a:ext cx="9144000" cy="2971800"/>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buNone/>
            </a:pPr>
            <a:r>
              <a:rPr lang="en-US" b="1" dirty="0" smtClean="0">
                <a:latin typeface="Times New Roman" pitchFamily="18" charset="0"/>
                <a:cs typeface="Times New Roman" pitchFamily="18" charset="0"/>
              </a:rPr>
              <a:t>	Professionalism in the Workplace:</a:t>
            </a:r>
          </a:p>
          <a:p>
            <a:pPr algn="just">
              <a:buNone/>
            </a:pPr>
            <a:r>
              <a:rPr lang="en-US" dirty="0" smtClean="0">
                <a:latin typeface="Times New Roman" pitchFamily="18" charset="0"/>
                <a:cs typeface="Times New Roman" pitchFamily="18" charset="0"/>
              </a:rPr>
              <a:t>	Professionalism in the workplace is based on many </a:t>
            </a:r>
            <a:r>
              <a:rPr lang="en-US"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factors</a:t>
            </a:r>
            <a:r>
              <a:rPr lang="en-US" dirty="0" smtClean="0">
                <a:latin typeface="Times New Roman" pitchFamily="18" charset="0"/>
                <a:cs typeface="Times New Roman" pitchFamily="18" charset="0"/>
              </a:rPr>
              <a:t>, including </a:t>
            </a:r>
            <a:r>
              <a:rPr lang="en-US"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how you dress</a:t>
            </a:r>
            <a:r>
              <a:rPr lang="en-US" dirty="0" smtClean="0">
                <a:latin typeface="Times New Roman" pitchFamily="18" charset="0"/>
                <a:cs typeface="Times New Roman" pitchFamily="18" charset="0"/>
              </a:rPr>
              <a:t>, </a:t>
            </a:r>
            <a:r>
              <a:rPr lang="en-US"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carry yourself</a:t>
            </a:r>
            <a:r>
              <a:rPr lang="en-US" dirty="0" smtClean="0">
                <a:latin typeface="Times New Roman" pitchFamily="18" charset="0"/>
                <a:cs typeface="Times New Roman" pitchFamily="18" charset="0"/>
              </a:rPr>
              <a:t>, </a:t>
            </a:r>
            <a:r>
              <a:rPr lang="en-US"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your attitude </a:t>
            </a:r>
            <a:r>
              <a:rPr lang="en-US" dirty="0" smtClean="0">
                <a:latin typeface="Times New Roman" pitchFamily="18" charset="0"/>
                <a:cs typeface="Times New Roman" pitchFamily="18" charset="0"/>
              </a:rPr>
              <a:t>and how </a:t>
            </a:r>
            <a:r>
              <a:rPr lang="en-US"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you interact </a:t>
            </a:r>
            <a:r>
              <a:rPr lang="en-US" dirty="0" smtClean="0">
                <a:latin typeface="Times New Roman" pitchFamily="18" charset="0"/>
                <a:cs typeface="Times New Roman" pitchFamily="18" charset="0"/>
              </a:rPr>
              <a:t>with others. The definition of professionalism indicates that each person perform their tasks with genuine earnest and honesty.  It refers to a person doing his / her job with sincerity, and maintaining professional etiquette and ethics in the workplace.</a:t>
            </a:r>
          </a:p>
          <a:p>
            <a:pPr>
              <a:buNone/>
            </a:pPr>
            <a:endParaRPr lang="en-US" dirty="0" smtClean="0">
              <a:latin typeface="Times New Roman" pitchFamily="18" charset="0"/>
              <a:cs typeface="Times New Roman" pitchFamily="18" charset="0"/>
            </a:endParaRPr>
          </a:p>
          <a:p>
            <a:pPr>
              <a:buNone/>
            </a:pPr>
            <a:endParaRPr lang="en-US" b="1" dirty="0" smtClean="0">
              <a:latin typeface="Times New Roman" pitchFamily="18" charset="0"/>
              <a:cs typeface="Times New Roman" pitchFamily="18" charset="0"/>
            </a:endParaRPr>
          </a:p>
          <a:p>
            <a:endParaRPr lang="en-US" dirty="0"/>
          </a:p>
        </p:txBody>
      </p:sp>
      <p:pic>
        <p:nvPicPr>
          <p:cNvPr id="23554" name="Picture 2" descr="C:\Users\USER\Desktop\Applied &amp; Descriptive Ethics\slider4.jpg"/>
          <p:cNvPicPr>
            <a:picLocks noChangeAspect="1" noChangeArrowheads="1"/>
          </p:cNvPicPr>
          <p:nvPr/>
        </p:nvPicPr>
        <p:blipFill>
          <a:blip r:embed="rId2">
            <a:lum bright="14000"/>
          </a:blip>
          <a:srcRect/>
          <a:stretch>
            <a:fillRect/>
          </a:stretch>
        </p:blipFill>
        <p:spPr bwMode="auto">
          <a:xfrm>
            <a:off x="0" y="4572000"/>
            <a:ext cx="9144000" cy="2286000"/>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gn="ctr">
              <a:buNone/>
            </a:pPr>
            <a:r>
              <a:rPr lang="en-US" b="1" dirty="0" smtClean="0">
                <a:latin typeface="Times New Roman" pitchFamily="18" charset="0"/>
                <a:cs typeface="Times New Roman" pitchFamily="18" charset="0"/>
              </a:rPr>
              <a:t>	</a:t>
            </a:r>
          </a:p>
          <a:p>
            <a:pPr algn="ctr">
              <a:buNone/>
            </a:pPr>
            <a:endParaRPr lang="en-US" sz="3500" b="1" dirty="0" smtClean="0">
              <a:latin typeface="Times New Roman" pitchFamily="18" charset="0"/>
              <a:cs typeface="Times New Roman" pitchFamily="18" charset="0"/>
            </a:endParaRPr>
          </a:p>
          <a:p>
            <a:pPr algn="ctr">
              <a:buNone/>
            </a:pPr>
            <a:endParaRPr lang="en-US" sz="3500" b="1" dirty="0" smtClean="0">
              <a:latin typeface="Times New Roman" pitchFamily="18" charset="0"/>
              <a:cs typeface="Times New Roman" pitchFamily="18" charset="0"/>
            </a:endParaRPr>
          </a:p>
          <a:p>
            <a:pPr algn="ctr">
              <a:buNone/>
            </a:pPr>
            <a:endParaRPr lang="en-US" sz="3500" b="1" dirty="0" smtClean="0">
              <a:latin typeface="Times New Roman" pitchFamily="18" charset="0"/>
              <a:cs typeface="Times New Roman" pitchFamily="18" charset="0"/>
            </a:endParaRPr>
          </a:p>
          <a:p>
            <a:pPr algn="ctr">
              <a:buNone/>
            </a:pPr>
            <a:r>
              <a:rPr lang="en-US" sz="4000" b="1" dirty="0" smtClean="0">
                <a:latin typeface="Times New Roman" pitchFamily="18" charset="0"/>
                <a:cs typeface="Times New Roman" pitchFamily="18" charset="0"/>
              </a:rPr>
              <a:t>How to Show Professionalism in the Workplace?</a:t>
            </a:r>
          </a:p>
          <a:p>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C:\Users\USER\Desktop\Applied &amp; Descriptive Ethics\business_relay_race_orig_thumb230.jpg"/>
          <p:cNvPicPr>
            <a:picLocks noChangeAspect="1" noChangeArrowheads="1"/>
          </p:cNvPicPr>
          <p:nvPr/>
        </p:nvPicPr>
        <p:blipFill>
          <a:blip r:embed="rId2"/>
          <a:srcRect/>
          <a:stretch>
            <a:fillRect/>
          </a:stretch>
        </p:blipFill>
        <p:spPr bwMode="auto">
          <a:xfrm>
            <a:off x="0" y="1524000"/>
            <a:ext cx="9144000" cy="5334000"/>
          </a:xfrm>
          <a:prstGeom prst="rect">
            <a:avLst/>
          </a:prstGeom>
          <a:noFill/>
        </p:spPr>
      </p:pic>
      <p:sp>
        <p:nvSpPr>
          <p:cNvPr id="5" name="Rectangle 4"/>
          <p:cNvSpPr/>
          <p:nvPr/>
        </p:nvSpPr>
        <p:spPr>
          <a:xfrm>
            <a:off x="0" y="0"/>
            <a:ext cx="9144000" cy="1446550"/>
          </a:xfrm>
          <a:prstGeom prst="rect">
            <a:avLst/>
          </a:prstGeom>
        </p:spPr>
        <p:txBody>
          <a:bodyPr wrap="square">
            <a:spAutoFit/>
          </a:bodyPr>
          <a:lstStyle/>
          <a:p>
            <a:pPr lvl="0"/>
            <a:r>
              <a:rPr lang="en-US" sz="3600" b="1" dirty="0" smtClean="0">
                <a:effectLst>
                  <a:outerShdw blurRad="38100" dist="38100" dir="2700000" algn="tl">
                    <a:srgbClr val="000000">
                      <a:alpha val="43137"/>
                    </a:srgbClr>
                  </a:outerShdw>
                </a:effectLst>
                <a:latin typeface="Times New Roman" pitchFamily="18" charset="0"/>
                <a:cs typeface="Times New Roman" pitchFamily="18" charset="0"/>
              </a:rPr>
              <a:t>Adhere to your commitments </a:t>
            </a:r>
          </a:p>
          <a:p>
            <a:pPr lvl="0"/>
            <a:endParaRPr lang="en-US" sz="1600" b="1" dirty="0" smtClean="0">
              <a:latin typeface="Times New Roman" pitchFamily="18" charset="0"/>
              <a:cs typeface="Times New Roman" pitchFamily="18" charset="0"/>
            </a:endParaRPr>
          </a:p>
          <a:p>
            <a:pPr lvl="0">
              <a:buNone/>
            </a:pPr>
            <a:r>
              <a:rPr lang="en-US" sz="3600" dirty="0" smtClean="0">
                <a:latin typeface="Times New Roman" pitchFamily="18" charset="0"/>
                <a:cs typeface="Times New Roman" pitchFamily="18" charset="0"/>
              </a:rPr>
              <a:t>Live up to your commitments every time.</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services.ricoh.com/images/uploads/blog/SensitiveData_11172014_inline2.jpg"/>
          <p:cNvPicPr>
            <a:picLocks noGrp="1" noChangeAspect="1" noChangeArrowheads="1"/>
          </p:cNvPicPr>
          <p:nvPr>
            <p:ph idx="1"/>
          </p:nvPr>
        </p:nvPicPr>
        <p:blipFill>
          <a:blip r:embed="rId2"/>
          <a:srcRect/>
          <a:stretch>
            <a:fillRect/>
          </a:stretch>
        </p:blipFill>
        <p:spPr bwMode="auto">
          <a:xfrm>
            <a:off x="0" y="2333624"/>
            <a:ext cx="9144000" cy="4524375"/>
          </a:xfrm>
          <a:prstGeom prst="rect">
            <a:avLst/>
          </a:prstGeom>
          <a:noFill/>
        </p:spPr>
      </p:pic>
      <p:sp>
        <p:nvSpPr>
          <p:cNvPr id="5" name="Rectangle 4"/>
          <p:cNvSpPr/>
          <p:nvPr/>
        </p:nvSpPr>
        <p:spPr>
          <a:xfrm>
            <a:off x="0" y="0"/>
            <a:ext cx="9372600" cy="2308324"/>
          </a:xfrm>
          <a:prstGeom prst="rect">
            <a:avLst/>
          </a:prstGeom>
        </p:spPr>
        <p:txBody>
          <a:bodyPr wrap="square">
            <a:spAutoFit/>
          </a:bodyPr>
          <a:lstStyle/>
          <a:p>
            <a:pPr lvl="0"/>
            <a:r>
              <a:rPr lang="en-US" sz="3200" b="1" dirty="0" smtClean="0">
                <a:effectLst>
                  <a:outerShdw blurRad="38100" dist="38100" dir="2700000" algn="tl">
                    <a:srgbClr val="000000">
                      <a:alpha val="43137"/>
                    </a:srgbClr>
                  </a:outerShdw>
                </a:effectLst>
                <a:latin typeface="Times New Roman" pitchFamily="18" charset="0"/>
                <a:cs typeface="Times New Roman" pitchFamily="18" charset="0"/>
              </a:rPr>
              <a:t>Realize the sensitivity of the work that you represent</a:t>
            </a:r>
          </a:p>
          <a:p>
            <a:pPr lvl="0"/>
            <a:endParaRPr lang="en-US" sz="1600" b="1" dirty="0" smtClean="0">
              <a:latin typeface="Times New Roman" pitchFamily="18" charset="0"/>
              <a:cs typeface="Times New Roman" pitchFamily="18" charset="0"/>
            </a:endParaRPr>
          </a:p>
          <a:p>
            <a:pPr lvl="0"/>
            <a:r>
              <a:rPr lang="en-US" sz="3200" dirty="0" smtClean="0">
                <a:latin typeface="Times New Roman" pitchFamily="18" charset="0"/>
                <a:cs typeface="Times New Roman" pitchFamily="18" charset="0"/>
              </a:rPr>
              <a:t>Make sure not to jeopardize the confidentiality of your organization or misuse it any way. This will help make you trustworthy.</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Image result for treat everyone with respect"/>
          <p:cNvPicPr>
            <a:picLocks noGrp="1" noChangeAspect="1" noChangeArrowheads="1"/>
          </p:cNvPicPr>
          <p:nvPr>
            <p:ph idx="1"/>
          </p:nvPr>
        </p:nvPicPr>
        <p:blipFill>
          <a:blip r:embed="rId2"/>
          <a:srcRect/>
          <a:stretch>
            <a:fillRect/>
          </a:stretch>
        </p:blipFill>
        <p:spPr bwMode="auto">
          <a:xfrm>
            <a:off x="0" y="2590800"/>
            <a:ext cx="9144000" cy="4267201"/>
          </a:xfrm>
          <a:prstGeom prst="rect">
            <a:avLst/>
          </a:prstGeom>
          <a:noFill/>
        </p:spPr>
      </p:pic>
      <p:sp>
        <p:nvSpPr>
          <p:cNvPr id="5" name="Rectangle 4"/>
          <p:cNvSpPr/>
          <p:nvPr/>
        </p:nvSpPr>
        <p:spPr>
          <a:xfrm>
            <a:off x="0" y="0"/>
            <a:ext cx="9144000" cy="2554545"/>
          </a:xfrm>
          <a:prstGeom prst="rect">
            <a:avLst/>
          </a:prstGeom>
        </p:spPr>
        <p:txBody>
          <a:bodyPr wrap="square">
            <a:spAutoFit/>
          </a:bodyPr>
          <a:lstStyle/>
          <a:p>
            <a:r>
              <a:rPr lang="en-US" sz="3200" b="1" dirty="0" smtClean="0">
                <a:latin typeface="Times New Roman" pitchFamily="18" charset="0"/>
                <a:cs typeface="Times New Roman" pitchFamily="18" charset="0"/>
              </a:rPr>
              <a:t>Treat everyone with respect. </a:t>
            </a:r>
          </a:p>
          <a:p>
            <a:pPr algn="just">
              <a:buNone/>
            </a:pPr>
            <a:r>
              <a:rPr lang="en-US" sz="3200" dirty="0" smtClean="0">
                <a:latin typeface="Times New Roman" pitchFamily="18" charset="0"/>
                <a:cs typeface="Times New Roman" pitchFamily="18" charset="0"/>
              </a:rPr>
              <a:t>That means everyone - from upper management, peers, and administrative staff to vendors, clients and competitors, to the person on the phone and the stranger in the elevator. </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lvl="0"/>
            <a:r>
              <a:rPr lang="en-US" b="1" dirty="0" smtClean="0">
                <a:latin typeface="Times New Roman" pitchFamily="18" charset="0"/>
                <a:cs typeface="Times New Roman" pitchFamily="18" charset="0"/>
              </a:rPr>
              <a:t>Value the time and effort spent by others </a:t>
            </a:r>
            <a:endParaRPr lang="en-US" dirty="0" smtClean="0">
              <a:latin typeface="Times New Roman" pitchFamily="18" charset="0"/>
              <a:cs typeface="Times New Roman" pitchFamily="18" charset="0"/>
            </a:endParaRPr>
          </a:p>
          <a:p>
            <a:pPr lvl="0">
              <a:buNone/>
            </a:pPr>
            <a:r>
              <a:rPr lang="en-US" dirty="0" smtClean="0">
                <a:latin typeface="Times New Roman" pitchFamily="18" charset="0"/>
                <a:cs typeface="Times New Roman" pitchFamily="18" charset="0"/>
              </a:rPr>
              <a:t>	Do not take other members of the organization for granted.</a:t>
            </a:r>
          </a:p>
          <a:p>
            <a:endParaRPr lang="en-US" dirty="0"/>
          </a:p>
        </p:txBody>
      </p:sp>
      <p:pic>
        <p:nvPicPr>
          <p:cNvPr id="4" name="Picture 2" descr="http://harekrishnaquotes.com/wp-content/uploads/2012/11/Quotes-by-Srila-Prabhupada-on-The-Value-of-Time1.jpg"/>
          <p:cNvPicPr>
            <a:picLocks noChangeAspect="1" noChangeArrowheads="1"/>
          </p:cNvPicPr>
          <p:nvPr/>
        </p:nvPicPr>
        <p:blipFill>
          <a:blip r:embed="rId2"/>
          <a:srcRect/>
          <a:stretch>
            <a:fillRect/>
          </a:stretch>
        </p:blipFill>
        <p:spPr bwMode="auto">
          <a:xfrm>
            <a:off x="0" y="1828800"/>
            <a:ext cx="9144000" cy="5029200"/>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lvl="0"/>
            <a:r>
              <a:rPr lang="en-US" b="1" dirty="0" smtClean="0">
                <a:latin typeface="Times New Roman" pitchFamily="18" charset="0"/>
                <a:cs typeface="Times New Roman" pitchFamily="18" charset="0"/>
              </a:rPr>
              <a:t>Always maintain ethical conduct </a:t>
            </a:r>
            <a:endParaRPr lang="en-US" dirty="0" smtClean="0">
              <a:latin typeface="Times New Roman" pitchFamily="18" charset="0"/>
              <a:cs typeface="Times New Roman" pitchFamily="18" charset="0"/>
            </a:endParaRPr>
          </a:p>
          <a:p>
            <a:pPr lvl="0">
              <a:buNone/>
            </a:pPr>
            <a:r>
              <a:rPr lang="en-US" dirty="0" smtClean="0">
                <a:latin typeface="Times New Roman" pitchFamily="18" charset="0"/>
                <a:cs typeface="Times New Roman" pitchFamily="18" charset="0"/>
              </a:rPr>
              <a:t>	Be honest and refrain from deceitful practices.</a:t>
            </a:r>
          </a:p>
          <a:p>
            <a:endParaRPr lang="en-US" dirty="0"/>
          </a:p>
        </p:txBody>
      </p:sp>
      <p:pic>
        <p:nvPicPr>
          <p:cNvPr id="2050" name="Picture 2" descr="C:\Users\USER\Desktop\Applied &amp; Descriptive Ethics\images (21).jpg"/>
          <p:cNvPicPr>
            <a:picLocks noChangeAspect="1" noChangeArrowheads="1"/>
          </p:cNvPicPr>
          <p:nvPr/>
        </p:nvPicPr>
        <p:blipFill>
          <a:blip r:embed="rId2"/>
          <a:srcRect/>
          <a:stretch>
            <a:fillRect/>
          </a:stretch>
        </p:blipFill>
        <p:spPr bwMode="auto">
          <a:xfrm>
            <a:off x="0" y="1600200"/>
            <a:ext cx="9144000" cy="52578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fontAlgn="base">
              <a:buNone/>
            </a:pPr>
            <a:endParaRPr lang="en-US" b="1" dirty="0" smtClean="0">
              <a:latin typeface="Times New Roman" pitchFamily="18" charset="0"/>
              <a:cs typeface="Times New Roman" pitchFamily="18" charset="0"/>
            </a:endParaRPr>
          </a:p>
          <a:p>
            <a:pPr fontAlgn="base">
              <a:buNone/>
            </a:pPr>
            <a:endParaRPr lang="en-US" dirty="0"/>
          </a:p>
        </p:txBody>
      </p:sp>
      <p:pic>
        <p:nvPicPr>
          <p:cNvPr id="6" name="Picture 3" descr="C:\Users\USER\Pictures\7-intregity.gif"/>
          <p:cNvPicPr>
            <a:picLocks noChangeAspect="1" noChangeArrowheads="1"/>
          </p:cNvPicPr>
          <p:nvPr/>
        </p:nvPicPr>
        <p:blipFill>
          <a:blip r:embed="rId2"/>
          <a:srcRect/>
          <a:stretch>
            <a:fillRect/>
          </a:stretch>
        </p:blipFill>
        <p:spPr bwMode="auto">
          <a:xfrm>
            <a:off x="6858000" y="0"/>
            <a:ext cx="2286000" cy="6581775"/>
          </a:xfrm>
          <a:prstGeom prst="rect">
            <a:avLst/>
          </a:prstGeom>
          <a:noFill/>
        </p:spPr>
      </p:pic>
      <p:sp>
        <p:nvSpPr>
          <p:cNvPr id="7" name="Rectangle 6"/>
          <p:cNvSpPr/>
          <p:nvPr/>
        </p:nvSpPr>
        <p:spPr>
          <a:xfrm>
            <a:off x="0" y="0"/>
            <a:ext cx="6858000" cy="6186309"/>
          </a:xfrm>
          <a:prstGeom prst="rect">
            <a:avLst/>
          </a:prstGeom>
        </p:spPr>
        <p:txBody>
          <a:bodyPr wrap="square">
            <a:spAutoFit/>
          </a:bodyPr>
          <a:lstStyle/>
          <a:p>
            <a:pPr algn="just" fontAlgn="base">
              <a:buNone/>
            </a:pPr>
            <a:r>
              <a:rPr lang="en-US" sz="3600" b="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Integrity</a:t>
            </a:r>
          </a:p>
          <a:p>
            <a:pPr algn="just" fontAlgn="base">
              <a:buNone/>
            </a:pPr>
            <a:endParaRPr lang="en-US" sz="2000" b="1" dirty="0" smtClean="0">
              <a:latin typeface="Times New Roman" pitchFamily="18" charset="0"/>
              <a:cs typeface="Times New Roman" pitchFamily="18" charset="0"/>
            </a:endParaRPr>
          </a:p>
          <a:p>
            <a:pPr algn="just" fontAlgn="base">
              <a:buNone/>
            </a:pPr>
            <a:r>
              <a:rPr lang="en-US" sz="3200" dirty="0" smtClean="0">
                <a:latin typeface="Times New Roman" pitchFamily="18" charset="0"/>
                <a:cs typeface="Times New Roman" pitchFamily="18" charset="0"/>
              </a:rPr>
              <a:t>Professional integrity includes demonstrating </a:t>
            </a:r>
            <a:r>
              <a:rPr lang="en-US" sz="3200" dirty="0" smtClean="0">
                <a:solidFill>
                  <a:srgbClr val="FF0000"/>
                </a:solidFill>
                <a:effectLst>
                  <a:outerShdw blurRad="38100" dist="38100" dir="2700000" algn="tl">
                    <a:srgbClr val="000000">
                      <a:alpha val="43137"/>
                    </a:srgbClr>
                  </a:outerShdw>
                </a:effectLst>
                <a:latin typeface="Comic Sans MS" pitchFamily="66" charset="0"/>
                <a:cs typeface="Times New Roman" pitchFamily="18" charset="0"/>
              </a:rPr>
              <a:t>fairness in decision-making processes</a:t>
            </a:r>
            <a:r>
              <a:rPr lang="en-US" sz="3200" dirty="0" smtClean="0">
                <a:solidFill>
                  <a:srgbClr val="002060"/>
                </a:solidFill>
                <a:latin typeface="Times New Roman" pitchFamily="18" charset="0"/>
                <a:cs typeface="Times New Roman" pitchFamily="18" charset="0"/>
              </a:rPr>
              <a:t>, </a:t>
            </a:r>
            <a:r>
              <a:rPr lang="en-US" sz="3200" dirty="0" smtClean="0">
                <a:latin typeface="Times New Roman" pitchFamily="18" charset="0"/>
                <a:cs typeface="Times New Roman" pitchFamily="18" charset="0"/>
              </a:rPr>
              <a:t>acting in the </a:t>
            </a:r>
            <a:r>
              <a:rPr lang="en-US" sz="3200" dirty="0" smtClean="0">
                <a:solidFill>
                  <a:srgbClr val="002060"/>
                </a:solidFill>
                <a:effectLst>
                  <a:outerShdw blurRad="38100" dist="38100" dir="2700000" algn="tl">
                    <a:srgbClr val="000000">
                      <a:alpha val="43137"/>
                    </a:srgbClr>
                  </a:outerShdw>
                </a:effectLst>
                <a:latin typeface="Comic Sans MS" pitchFamily="66" charset="0"/>
                <a:cs typeface="Times New Roman" pitchFamily="18" charset="0"/>
              </a:rPr>
              <a:t>best</a:t>
            </a:r>
            <a:r>
              <a:rPr lang="en-US" sz="3200" dirty="0" smtClean="0">
                <a:solidFill>
                  <a:srgbClr val="002060"/>
                </a:solidFill>
                <a:latin typeface="Times New Roman" pitchFamily="18" charset="0"/>
                <a:cs typeface="Times New Roman" pitchFamily="18" charset="0"/>
              </a:rPr>
              <a:t> </a:t>
            </a:r>
            <a:r>
              <a:rPr lang="en-US" sz="3200" dirty="0" smtClean="0">
                <a:latin typeface="Times New Roman" pitchFamily="18" charset="0"/>
                <a:cs typeface="Times New Roman" pitchFamily="18" charset="0"/>
              </a:rPr>
              <a:t>interest of the </a:t>
            </a:r>
            <a:r>
              <a:rPr lang="en-US" sz="3200" dirty="0" smtClean="0">
                <a:solidFill>
                  <a:srgbClr val="002060"/>
                </a:solidFill>
                <a:effectLst>
                  <a:outerShdw blurRad="38100" dist="38100" dir="2700000" algn="tl">
                    <a:srgbClr val="000000">
                      <a:alpha val="43137"/>
                    </a:srgbClr>
                  </a:outerShdw>
                </a:effectLst>
                <a:latin typeface="Comic Sans MS" pitchFamily="66" charset="0"/>
                <a:cs typeface="Times New Roman" pitchFamily="18" charset="0"/>
              </a:rPr>
              <a:t>company</a:t>
            </a:r>
            <a:r>
              <a:rPr lang="en-US" sz="3200" dirty="0" smtClean="0">
                <a:solidFill>
                  <a:srgbClr val="002060"/>
                </a:solidFill>
                <a:latin typeface="Times New Roman" pitchFamily="18" charset="0"/>
                <a:cs typeface="Times New Roman" pitchFamily="18" charset="0"/>
              </a:rPr>
              <a:t> </a:t>
            </a:r>
            <a:r>
              <a:rPr lang="en-US" sz="3200" dirty="0" smtClean="0">
                <a:latin typeface="Times New Roman" pitchFamily="18" charset="0"/>
                <a:cs typeface="Times New Roman" pitchFamily="18" charset="0"/>
              </a:rPr>
              <a:t>and</a:t>
            </a:r>
            <a:r>
              <a:rPr lang="en-US" sz="3200" dirty="0" smtClean="0">
                <a:solidFill>
                  <a:srgbClr val="002060"/>
                </a:solidFill>
                <a:latin typeface="Times New Roman" pitchFamily="18" charset="0"/>
                <a:cs typeface="Times New Roman" pitchFamily="18" charset="0"/>
              </a:rPr>
              <a:t> </a:t>
            </a:r>
            <a:r>
              <a:rPr lang="en-US" sz="3200" dirty="0" smtClean="0">
                <a:solidFill>
                  <a:srgbClr val="002060"/>
                </a:solidFill>
                <a:effectLst>
                  <a:outerShdw blurRad="38100" dist="38100" dir="2700000" algn="tl">
                    <a:srgbClr val="000000">
                      <a:alpha val="43137"/>
                    </a:srgbClr>
                  </a:outerShdw>
                </a:effectLst>
                <a:latin typeface="Comic Sans MS" pitchFamily="66" charset="0"/>
                <a:cs typeface="Times New Roman" pitchFamily="18" charset="0"/>
              </a:rPr>
              <a:t>its clients</a:t>
            </a:r>
            <a:r>
              <a:rPr lang="en-US" sz="3200" dirty="0" smtClean="0">
                <a:solidFill>
                  <a:srgbClr val="002060"/>
                </a:solidFill>
                <a:latin typeface="Times New Roman" pitchFamily="18" charset="0"/>
                <a:cs typeface="Times New Roman" pitchFamily="18" charset="0"/>
              </a:rPr>
              <a:t>, </a:t>
            </a:r>
            <a:r>
              <a:rPr lang="en-US" sz="3200" dirty="0" smtClean="0">
                <a:latin typeface="Times New Roman" pitchFamily="18" charset="0"/>
                <a:cs typeface="Times New Roman" pitchFamily="18" charset="0"/>
              </a:rPr>
              <a:t>and</a:t>
            </a:r>
            <a:r>
              <a:rPr lang="en-US" sz="3200" dirty="0" smtClean="0">
                <a:solidFill>
                  <a:srgbClr val="002060"/>
                </a:solidFill>
                <a:latin typeface="Times New Roman" pitchFamily="18" charset="0"/>
                <a:cs typeface="Times New Roman" pitchFamily="18" charset="0"/>
              </a:rPr>
              <a:t> </a:t>
            </a:r>
            <a:r>
              <a:rPr lang="en-US" sz="3200" dirty="0" smtClean="0">
                <a:solidFill>
                  <a:srgbClr val="918E00"/>
                </a:solidFill>
                <a:effectLst>
                  <a:outerShdw blurRad="38100" dist="38100" dir="2700000" algn="tl">
                    <a:srgbClr val="000000">
                      <a:alpha val="43137"/>
                    </a:srgbClr>
                  </a:outerShdw>
                </a:effectLst>
                <a:latin typeface="Comic Sans MS" pitchFamily="66" charset="0"/>
                <a:cs typeface="Times New Roman" pitchFamily="18" charset="0"/>
              </a:rPr>
              <a:t>treating colleagues with respect. </a:t>
            </a:r>
          </a:p>
          <a:p>
            <a:pPr algn="just" fontAlgn="base">
              <a:buNone/>
            </a:pPr>
            <a:endParaRPr lang="en-US" sz="2000" dirty="0" smtClean="0">
              <a:latin typeface="Times New Roman" pitchFamily="18" charset="0"/>
              <a:cs typeface="Times New Roman" pitchFamily="18" charset="0"/>
            </a:endParaRPr>
          </a:p>
          <a:p>
            <a:pPr algn="just" fontAlgn="base">
              <a:buNone/>
            </a:pPr>
            <a:r>
              <a:rPr lang="en-US" sz="3200" dirty="0" smtClean="0">
                <a:latin typeface="Times New Roman" pitchFamily="18" charset="0"/>
                <a:cs typeface="Times New Roman" pitchFamily="18" charset="0"/>
              </a:rPr>
              <a:t>Being a person of high integrity means </a:t>
            </a:r>
            <a:r>
              <a:rPr lang="en-US" sz="3200" dirty="0" smtClean="0">
                <a:solidFill>
                  <a:srgbClr val="C00000"/>
                </a:solidFill>
                <a:effectLst>
                  <a:outerShdw blurRad="38100" dist="38100" dir="2700000" algn="tl">
                    <a:srgbClr val="000000">
                      <a:alpha val="43137"/>
                    </a:srgbClr>
                  </a:outerShdw>
                </a:effectLst>
                <a:latin typeface="Comic Sans MS" pitchFamily="66" charset="0"/>
                <a:cs typeface="Times New Roman" pitchFamily="18" charset="0"/>
              </a:rPr>
              <a:t>Consistently</a:t>
            </a:r>
            <a:r>
              <a:rPr lang="en-US" sz="3200" dirty="0" smtClean="0">
                <a:solidFill>
                  <a:srgbClr val="002060"/>
                </a:solidFill>
                <a:latin typeface="Times New Roman" pitchFamily="18" charset="0"/>
                <a:cs typeface="Times New Roman" pitchFamily="18" charset="0"/>
              </a:rPr>
              <a:t> </a:t>
            </a:r>
            <a:r>
              <a:rPr lang="en-US" sz="3200" dirty="0" smtClean="0">
                <a:latin typeface="Times New Roman" pitchFamily="18" charset="0"/>
                <a:cs typeface="Times New Roman" pitchFamily="18" charset="0"/>
              </a:rPr>
              <a:t>behaving in an </a:t>
            </a:r>
            <a:r>
              <a:rPr lang="en-US" sz="3200" dirty="0" smtClean="0">
                <a:solidFill>
                  <a:srgbClr val="C00000"/>
                </a:solidFill>
                <a:effectLst>
                  <a:outerShdw blurRad="38100" dist="38100" dir="2700000" algn="tl">
                    <a:srgbClr val="000000">
                      <a:alpha val="43137"/>
                    </a:srgbClr>
                  </a:outerShdw>
                </a:effectLst>
                <a:latin typeface="Comic Sans MS" pitchFamily="66" charset="0"/>
                <a:cs typeface="Times New Roman" pitchFamily="18" charset="0"/>
              </a:rPr>
              <a:t>ethical manner</a:t>
            </a:r>
            <a:r>
              <a:rPr lang="en-US" sz="3200" dirty="0" smtClean="0">
                <a:solidFill>
                  <a:srgbClr val="002060"/>
                </a:solidFill>
                <a:latin typeface="Times New Roman" pitchFamily="18" charset="0"/>
                <a:cs typeface="Times New Roman" pitchFamily="18" charset="0"/>
              </a:rPr>
              <a:t> </a:t>
            </a:r>
            <a:r>
              <a:rPr lang="en-US" sz="3200" dirty="0" smtClean="0">
                <a:latin typeface="Times New Roman" pitchFamily="18" charset="0"/>
                <a:cs typeface="Times New Roman" pitchFamily="18" charset="0"/>
              </a:rPr>
              <a:t>in </a:t>
            </a:r>
            <a:r>
              <a:rPr lang="en-US" sz="3200" dirty="0" smtClean="0">
                <a:solidFill>
                  <a:schemeClr val="accent3">
                    <a:lumMod val="50000"/>
                  </a:schemeClr>
                </a:solidFill>
                <a:effectLst>
                  <a:outerShdw blurRad="38100" dist="38100" dir="2700000" algn="tl">
                    <a:srgbClr val="000000">
                      <a:alpha val="43137"/>
                    </a:srgbClr>
                  </a:outerShdw>
                </a:effectLst>
                <a:latin typeface="Comic Sans MS" pitchFamily="66" charset="0"/>
                <a:cs typeface="Times New Roman" pitchFamily="18" charset="0"/>
              </a:rPr>
              <a:t>every professional action </a:t>
            </a:r>
            <a:r>
              <a:rPr lang="en-US" sz="3200" dirty="0" smtClean="0">
                <a:latin typeface="Times New Roman" pitchFamily="18" charset="0"/>
                <a:cs typeface="Times New Roman" pitchFamily="18" charset="0"/>
              </a:rPr>
              <a:t>or </a:t>
            </a:r>
            <a:r>
              <a:rPr lang="en-US" sz="3200" dirty="0" smtClean="0">
                <a:solidFill>
                  <a:schemeClr val="accent3">
                    <a:lumMod val="50000"/>
                  </a:schemeClr>
                </a:solidFill>
                <a:effectLst>
                  <a:outerShdw blurRad="38100" dist="38100" dir="2700000" algn="tl">
                    <a:srgbClr val="000000">
                      <a:alpha val="43137"/>
                    </a:srgbClr>
                  </a:outerShdw>
                </a:effectLst>
                <a:latin typeface="Comic Sans MS" pitchFamily="66" charset="0"/>
                <a:cs typeface="Times New Roman" pitchFamily="18" charset="0"/>
              </a:rPr>
              <a:t>exchange</a:t>
            </a:r>
            <a:r>
              <a:rPr lang="en-US" sz="3200" dirty="0" smtClean="0">
                <a:latin typeface="Times New Roman" pitchFamily="18" charset="0"/>
                <a:cs typeface="Times New Roman" pitchFamily="18" charset="0"/>
              </a:rPr>
              <a:t>.</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4" name="Picture 4" descr="http://static.neatorama.com/images/2013-05/how-to-be-interesting-facebook-jessica-hagy-1.jpg"/>
          <p:cNvPicPr>
            <a:picLocks noChangeAspect="1" noChangeArrowheads="1"/>
          </p:cNvPicPr>
          <p:nvPr/>
        </p:nvPicPr>
        <p:blipFill>
          <a:blip r:embed="rId2"/>
          <a:srcRect/>
          <a:stretch>
            <a:fillRect/>
          </a:stretch>
        </p:blipFill>
        <p:spPr bwMode="auto">
          <a:xfrm>
            <a:off x="0" y="3295649"/>
            <a:ext cx="9144000" cy="3562351"/>
          </a:xfrm>
          <a:prstGeom prst="rect">
            <a:avLst/>
          </a:prstGeom>
          <a:noFill/>
        </p:spPr>
      </p:pic>
      <p:sp>
        <p:nvSpPr>
          <p:cNvPr id="4" name="Rectangle 3"/>
          <p:cNvSpPr/>
          <p:nvPr/>
        </p:nvSpPr>
        <p:spPr>
          <a:xfrm>
            <a:off x="0" y="0"/>
            <a:ext cx="9144000" cy="2862322"/>
          </a:xfrm>
          <a:prstGeom prst="rect">
            <a:avLst/>
          </a:prstGeom>
        </p:spPr>
        <p:txBody>
          <a:bodyPr wrap="square">
            <a:spAutoFit/>
          </a:bodyPr>
          <a:lstStyle/>
          <a:p>
            <a:pPr lvl="0"/>
            <a:r>
              <a:rPr lang="en-US" sz="3600" b="1" dirty="0" smtClean="0">
                <a:latin typeface="Times New Roman" pitchFamily="18" charset="0"/>
                <a:cs typeface="Times New Roman" pitchFamily="18" charset="0"/>
              </a:rPr>
              <a:t>Smile and put your best face forward</a:t>
            </a:r>
          </a:p>
          <a:p>
            <a:pPr lvl="0">
              <a:buNone/>
            </a:pPr>
            <a:r>
              <a:rPr lang="en-US" sz="3600" dirty="0" smtClean="0">
                <a:latin typeface="Times New Roman" pitchFamily="18" charset="0"/>
                <a:cs typeface="Times New Roman" pitchFamily="18" charset="0"/>
              </a:rPr>
              <a:t>Friendliness and understanding go a long way to creating an atmosphere of teamwork. </a:t>
            </a:r>
          </a:p>
          <a:p>
            <a:pPr lvl="0">
              <a:buNone/>
            </a:pPr>
            <a:r>
              <a:rPr lang="en-US" sz="3600" dirty="0" smtClean="0">
                <a:latin typeface="Times New Roman" pitchFamily="18" charset="0"/>
                <a:cs typeface="Times New Roman" pitchFamily="18" charset="0"/>
              </a:rPr>
              <a:t>Maintain a positive can-do attitude even during stressful situations.</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lvl="0"/>
            <a:r>
              <a:rPr lang="en-US" b="1" dirty="0" smtClean="0">
                <a:latin typeface="Times New Roman" pitchFamily="18" charset="0"/>
                <a:cs typeface="Times New Roman" pitchFamily="18" charset="0"/>
              </a:rPr>
              <a:t>Admit your mistakes </a:t>
            </a:r>
            <a:endParaRPr lang="en-US" dirty="0" smtClean="0">
              <a:latin typeface="Times New Roman" pitchFamily="18" charset="0"/>
              <a:cs typeface="Times New Roman" pitchFamily="18" charset="0"/>
            </a:endParaRPr>
          </a:p>
          <a:p>
            <a:pPr lvl="0">
              <a:buNone/>
            </a:pPr>
            <a:r>
              <a:rPr lang="en-US" dirty="0" smtClean="0">
                <a:latin typeface="Times New Roman" pitchFamily="18" charset="0"/>
                <a:cs typeface="Times New Roman" pitchFamily="18" charset="0"/>
              </a:rPr>
              <a:t>	We all make mistakes. Admitting your mistake shows that you are not only human, but also a professional. Don’t be surprised at how understanding people will be when you admit that you have made an error.</a:t>
            </a:r>
          </a:p>
          <a:p>
            <a:endParaRPr lang="en-US" dirty="0"/>
          </a:p>
        </p:txBody>
      </p:sp>
      <p:pic>
        <p:nvPicPr>
          <p:cNvPr id="4" name="Picture 2" descr="https://s-media-cache-ak0.pinimg.com/236x/4f/20/6a/4f206a2ca0e6a6c0319c54d2fc4d8ae0.jpg"/>
          <p:cNvPicPr>
            <a:picLocks noChangeAspect="1" noChangeArrowheads="1"/>
          </p:cNvPicPr>
          <p:nvPr/>
        </p:nvPicPr>
        <p:blipFill>
          <a:blip r:embed="rId2"/>
          <a:srcRect/>
          <a:stretch>
            <a:fillRect/>
          </a:stretch>
        </p:blipFill>
        <p:spPr bwMode="auto">
          <a:xfrm>
            <a:off x="1828800" y="3200400"/>
            <a:ext cx="4953000" cy="3657600"/>
          </a:xfrm>
          <a:prstGeom prst="rect">
            <a:avLst/>
          </a:prstGeom>
          <a:noFill/>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lvl="0"/>
            <a:r>
              <a:rPr lang="en-US" b="1" dirty="0" smtClean="0">
                <a:latin typeface="Times New Roman" pitchFamily="18" charset="0"/>
                <a:cs typeface="Times New Roman" pitchFamily="18" charset="0"/>
              </a:rPr>
              <a:t>Display competence </a:t>
            </a:r>
          </a:p>
          <a:p>
            <a:pPr lvl="0" algn="just">
              <a:buNone/>
            </a:pPr>
            <a:r>
              <a:rPr lang="en-US" dirty="0" smtClean="0">
                <a:latin typeface="Times New Roman" pitchFamily="18" charset="0"/>
                <a:cs typeface="Times New Roman" pitchFamily="18" charset="0"/>
              </a:rPr>
              <a:t>	Competence is the culmination of what you say that you can do and what you actually can do. Competent employees know their job and which skills they are capable of.  It is not arrogance. It is an honest display of competencies.</a:t>
            </a:r>
          </a:p>
          <a:p>
            <a:endParaRPr lang="en-US" dirty="0"/>
          </a:p>
        </p:txBody>
      </p:sp>
      <p:pic>
        <p:nvPicPr>
          <p:cNvPr id="4" name="Picture 4" descr="https://connemarauk.files.wordpress.com/2013/07/high-level-performance.jpg"/>
          <p:cNvPicPr>
            <a:picLocks noChangeAspect="1" noChangeArrowheads="1"/>
          </p:cNvPicPr>
          <p:nvPr/>
        </p:nvPicPr>
        <p:blipFill>
          <a:blip r:embed="rId2" cstate="print"/>
          <a:srcRect/>
          <a:stretch>
            <a:fillRect/>
          </a:stretch>
        </p:blipFill>
        <p:spPr bwMode="auto">
          <a:xfrm>
            <a:off x="0" y="3124200"/>
            <a:ext cx="9144000" cy="3733800"/>
          </a:xfrm>
          <a:prstGeom prst="rect">
            <a:avLst/>
          </a:prstGeom>
          <a:no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lvl="0"/>
            <a:r>
              <a:rPr lang="en-US" b="1" dirty="0" smtClean="0">
                <a:latin typeface="Times New Roman" pitchFamily="18" charset="0"/>
                <a:cs typeface="Times New Roman" pitchFamily="18" charset="0"/>
              </a:rPr>
              <a:t>Take a leadership role whenever possible </a:t>
            </a:r>
          </a:p>
          <a:p>
            <a:pPr lvl="0">
              <a:buNone/>
            </a:pPr>
            <a:r>
              <a:rPr lang="en-US" dirty="0" smtClean="0">
                <a:latin typeface="Times New Roman" pitchFamily="18" charset="0"/>
                <a:cs typeface="Times New Roman" pitchFamily="18" charset="0"/>
              </a:rPr>
              <a:t>	Show that you are willing to accept responsibility and produce results.</a:t>
            </a:r>
          </a:p>
          <a:p>
            <a:endParaRPr lang="en-US" dirty="0"/>
          </a:p>
        </p:txBody>
      </p:sp>
      <p:pic>
        <p:nvPicPr>
          <p:cNvPr id="4" name="Picture 6" descr="http://www.10xyourcareer.com/wp-content/uploads/2014/10/leadership2-1-300x225.png"/>
          <p:cNvPicPr>
            <a:picLocks noChangeAspect="1" noChangeArrowheads="1"/>
          </p:cNvPicPr>
          <p:nvPr/>
        </p:nvPicPr>
        <p:blipFill>
          <a:blip r:embed="rId2"/>
          <a:srcRect/>
          <a:stretch>
            <a:fillRect/>
          </a:stretch>
        </p:blipFill>
        <p:spPr bwMode="auto">
          <a:xfrm>
            <a:off x="0" y="1752600"/>
            <a:ext cx="9144000" cy="5105400"/>
          </a:xfrm>
          <a:prstGeom prst="rect">
            <a:avLst/>
          </a:prstGeom>
          <a:noFill/>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lvl="0"/>
            <a:r>
              <a:rPr lang="en-US" b="1" dirty="0" smtClean="0">
                <a:latin typeface="Times New Roman" pitchFamily="18" charset="0"/>
                <a:cs typeface="Times New Roman" pitchFamily="18" charset="0"/>
              </a:rPr>
              <a:t>Keep personal issues at home </a:t>
            </a:r>
            <a:endParaRPr lang="en-US" dirty="0" smtClean="0">
              <a:latin typeface="Times New Roman" pitchFamily="18" charset="0"/>
              <a:cs typeface="Times New Roman" pitchFamily="18" charset="0"/>
            </a:endParaRPr>
          </a:p>
          <a:p>
            <a:pPr lvl="0" algn="just">
              <a:buNone/>
            </a:pPr>
            <a:r>
              <a:rPr lang="en-US"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Refrain from using the company’s time for personal issues.  </a:t>
            </a:r>
          </a:p>
          <a:p>
            <a:pPr lvl="0" algn="just">
              <a:buNone/>
            </a:pPr>
            <a:r>
              <a:rPr lang="en-US" sz="2800" dirty="0" smtClean="0">
                <a:latin typeface="Times New Roman" pitchFamily="18" charset="0"/>
                <a:cs typeface="Times New Roman" pitchFamily="18" charset="0"/>
              </a:rPr>
              <a:t>	While personal issues will be considered by management when required, employees need to refrain from discussing it during office hours.  </a:t>
            </a:r>
          </a:p>
          <a:p>
            <a:pPr lvl="0" algn="just">
              <a:buNone/>
            </a:pPr>
            <a:r>
              <a:rPr lang="en-US" sz="2800" dirty="0" smtClean="0">
                <a:latin typeface="Times New Roman" pitchFamily="18" charset="0"/>
                <a:cs typeface="Times New Roman" pitchFamily="18" charset="0"/>
              </a:rPr>
              <a:t>	This keeps the office environment free from empathy-related biases about productivity.</a:t>
            </a:r>
          </a:p>
        </p:txBody>
      </p:sp>
      <p:pic>
        <p:nvPicPr>
          <p:cNvPr id="4" name="Picture 2" descr="http://www.in-business.com.au/Images/UserUploadedImages/427/p100_2_Balance.jpg"/>
          <p:cNvPicPr>
            <a:picLocks noChangeAspect="1" noChangeArrowheads="1"/>
          </p:cNvPicPr>
          <p:nvPr/>
        </p:nvPicPr>
        <p:blipFill>
          <a:blip r:embed="rId2"/>
          <a:srcRect/>
          <a:stretch>
            <a:fillRect/>
          </a:stretch>
        </p:blipFill>
        <p:spPr bwMode="auto">
          <a:xfrm>
            <a:off x="0" y="3657600"/>
            <a:ext cx="9144000" cy="3200400"/>
          </a:xfrm>
          <a:prstGeom prst="rect">
            <a:avLst/>
          </a:prstGeom>
          <a:noFill/>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lvl="0">
              <a:buNone/>
            </a:pPr>
            <a:r>
              <a:rPr lang="en-US" b="1" dirty="0" smtClean="0">
                <a:latin typeface="Times New Roman" pitchFamily="18" charset="0"/>
                <a:cs typeface="Times New Roman" pitchFamily="18" charset="0"/>
              </a:rPr>
              <a:t>Demonstrate the core values of professionalism </a:t>
            </a:r>
          </a:p>
          <a:p>
            <a:pPr lvl="0">
              <a:buNone/>
            </a:pPr>
            <a:r>
              <a:rPr lang="en-US" dirty="0" smtClean="0">
                <a:latin typeface="Times New Roman" pitchFamily="18" charset="0"/>
                <a:cs typeface="Times New Roman" pitchFamily="18" charset="0"/>
              </a:rPr>
              <a:t>Appropriate attire, etiquette, punctuality, organization and dedication to your job, just to name a few.</a:t>
            </a:r>
          </a:p>
          <a:p>
            <a:endParaRPr lang="en-US" dirty="0"/>
          </a:p>
        </p:txBody>
      </p:sp>
      <p:pic>
        <p:nvPicPr>
          <p:cNvPr id="4" name="Picture 3" descr="C:\Users\USER\Desktop\Applied &amp; Descriptive Ethics\Leaf_1.jpg"/>
          <p:cNvPicPr>
            <a:picLocks noChangeAspect="1" noChangeArrowheads="1"/>
          </p:cNvPicPr>
          <p:nvPr/>
        </p:nvPicPr>
        <p:blipFill>
          <a:blip r:embed="rId2"/>
          <a:srcRect/>
          <a:stretch>
            <a:fillRect/>
          </a:stretch>
        </p:blipFill>
        <p:spPr bwMode="auto">
          <a:xfrm>
            <a:off x="0" y="1752600"/>
            <a:ext cx="9144000" cy="5105400"/>
          </a:xfrm>
          <a:prstGeom prst="rect">
            <a:avLst/>
          </a:prstGeom>
          <a:noFill/>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lvl="0"/>
            <a:endParaRPr lang="en-US" sz="800" b="1" dirty="0" smtClean="0">
              <a:latin typeface="Times New Roman" pitchFamily="18" charset="0"/>
              <a:cs typeface="Times New Roman" pitchFamily="18" charset="0"/>
            </a:endParaRPr>
          </a:p>
          <a:p>
            <a:pPr lvl="0"/>
            <a:r>
              <a:rPr lang="en-US" b="1" dirty="0" smtClean="0">
                <a:latin typeface="Times New Roman" pitchFamily="18" charset="0"/>
                <a:cs typeface="Times New Roman" pitchFamily="18" charset="0"/>
              </a:rPr>
              <a:t>Project a positive business appearance </a:t>
            </a:r>
          </a:p>
          <a:p>
            <a:pPr lvl="0">
              <a:buNone/>
            </a:pPr>
            <a:r>
              <a:rPr lang="en-US" dirty="0" smtClean="0">
                <a:latin typeface="Times New Roman" pitchFamily="18" charset="0"/>
                <a:cs typeface="Times New Roman" pitchFamily="18" charset="0"/>
              </a:rPr>
              <a:t>	It has long been recognized that those who dress professionally will behave in the same manner.</a:t>
            </a:r>
          </a:p>
          <a:p>
            <a:pPr lvl="0">
              <a:buNone/>
            </a:pPr>
            <a:endParaRPr lang="en-US" dirty="0" smtClean="0">
              <a:latin typeface="Times New Roman" pitchFamily="18" charset="0"/>
              <a:cs typeface="Times New Roman" pitchFamily="18" charset="0"/>
            </a:endParaRPr>
          </a:p>
          <a:p>
            <a:pPr lvl="0">
              <a:buNone/>
            </a:pPr>
            <a:endParaRPr lang="en-US" dirty="0" smtClean="0">
              <a:latin typeface="Times New Roman" pitchFamily="18" charset="0"/>
              <a:cs typeface="Times New Roman" pitchFamily="18" charset="0"/>
            </a:endParaRPr>
          </a:p>
          <a:p>
            <a:endParaRPr lang="en-US" dirty="0"/>
          </a:p>
        </p:txBody>
      </p:sp>
      <p:pic>
        <p:nvPicPr>
          <p:cNvPr id="1026" name="Picture 2" descr="C:\Users\USER\Desktop\Applied &amp; Descriptive Ethics\business-world-472556_1280.jpg"/>
          <p:cNvPicPr>
            <a:picLocks noChangeAspect="1" noChangeArrowheads="1"/>
          </p:cNvPicPr>
          <p:nvPr/>
        </p:nvPicPr>
        <p:blipFill>
          <a:blip r:embed="rId2"/>
          <a:srcRect/>
          <a:stretch>
            <a:fillRect/>
          </a:stretch>
        </p:blipFill>
        <p:spPr bwMode="auto">
          <a:xfrm>
            <a:off x="0" y="2438400"/>
            <a:ext cx="9144000" cy="4419600"/>
          </a:xfrm>
          <a:prstGeom prst="rect">
            <a:avLst/>
          </a:prstGeom>
          <a:noFill/>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Picture 1" descr="C:\Users\USER\Desktop\Applied &amp; Descriptive Ethics\3-no-polite.jpg"/>
          <p:cNvPicPr>
            <a:picLocks noGrp="1" noChangeAspect="1" noChangeArrowheads="1"/>
          </p:cNvPicPr>
          <p:nvPr>
            <p:ph idx="1"/>
          </p:nvPr>
        </p:nvPicPr>
        <p:blipFill>
          <a:blip r:embed="rId2"/>
          <a:srcRect/>
          <a:stretch>
            <a:fillRect/>
          </a:stretch>
        </p:blipFill>
        <p:spPr bwMode="auto">
          <a:xfrm>
            <a:off x="0" y="2971800"/>
            <a:ext cx="9144000" cy="3886200"/>
          </a:xfrm>
          <a:prstGeom prst="rect">
            <a:avLst/>
          </a:prstGeom>
          <a:noFill/>
        </p:spPr>
      </p:pic>
      <p:sp>
        <p:nvSpPr>
          <p:cNvPr id="3" name="Rectangle 2"/>
          <p:cNvSpPr/>
          <p:nvPr/>
        </p:nvSpPr>
        <p:spPr>
          <a:xfrm>
            <a:off x="0" y="0"/>
            <a:ext cx="9144000" cy="2215991"/>
          </a:xfrm>
          <a:prstGeom prst="rect">
            <a:avLst/>
          </a:prstGeom>
        </p:spPr>
        <p:txBody>
          <a:bodyPr wrap="square">
            <a:spAutoFit/>
          </a:bodyPr>
          <a:lstStyle/>
          <a:p>
            <a:pPr lvl="0"/>
            <a:endParaRPr lang="en-US" sz="1000" b="1" dirty="0" smtClean="0">
              <a:latin typeface="Times New Roman" pitchFamily="18" charset="0"/>
              <a:cs typeface="Times New Roman" pitchFamily="18" charset="0"/>
            </a:endParaRPr>
          </a:p>
          <a:p>
            <a:pPr lvl="0"/>
            <a:r>
              <a:rPr lang="en-US" sz="3600" b="1" dirty="0" smtClean="0">
                <a:latin typeface="Times New Roman" pitchFamily="18" charset="0"/>
                <a:cs typeface="Times New Roman" pitchFamily="18" charset="0"/>
              </a:rPr>
              <a:t>Be polite in speech and body language </a:t>
            </a:r>
          </a:p>
          <a:p>
            <a:pPr lvl="0"/>
            <a:endParaRPr lang="en-US" sz="2000" b="1" dirty="0" smtClean="0">
              <a:latin typeface="Times New Roman" pitchFamily="18" charset="0"/>
              <a:cs typeface="Times New Roman" pitchFamily="18" charset="0"/>
            </a:endParaRPr>
          </a:p>
          <a:p>
            <a:pPr lvl="0">
              <a:buNone/>
            </a:pPr>
            <a:r>
              <a:rPr lang="en-US" sz="3600" dirty="0" smtClean="0">
                <a:latin typeface="Times New Roman" pitchFamily="18" charset="0"/>
                <a:cs typeface="Times New Roman" pitchFamily="18" charset="0"/>
              </a:rPr>
              <a:t>“Please” and “Thank-you” go a long way in establishing a good working relationship.</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r>
              <a:rPr lang="en-US" b="1" dirty="0" smtClean="0">
                <a:latin typeface="Times New Roman" pitchFamily="18" charset="0"/>
                <a:cs typeface="Times New Roman" pitchFamily="18" charset="0"/>
              </a:rPr>
              <a:t>Turn off or silence mobile devices </a:t>
            </a:r>
          </a:p>
          <a:p>
            <a:pPr>
              <a:buNone/>
            </a:pPr>
            <a:r>
              <a:rPr lang="en-US" dirty="0" smtClean="0">
                <a:latin typeface="Times New Roman" pitchFamily="18" charset="0"/>
                <a:cs typeface="Times New Roman" pitchFamily="18" charset="0"/>
              </a:rPr>
              <a:t>	This will minimize distractions for you and others. It shows that you value the time spent by others</a:t>
            </a:r>
          </a:p>
          <a:p>
            <a:endParaRPr lang="en-US" dirty="0"/>
          </a:p>
        </p:txBody>
      </p:sp>
      <p:pic>
        <p:nvPicPr>
          <p:cNvPr id="4" name="Picture 5" descr="http://i.ytimg.com/vi/hOhuSG9vL7A/maxresdefault.jpg"/>
          <p:cNvPicPr>
            <a:picLocks noChangeAspect="1" noChangeArrowheads="1"/>
          </p:cNvPicPr>
          <p:nvPr/>
        </p:nvPicPr>
        <p:blipFill>
          <a:blip r:embed="rId2"/>
          <a:srcRect/>
          <a:stretch>
            <a:fillRect/>
          </a:stretch>
        </p:blipFill>
        <p:spPr bwMode="auto">
          <a:xfrm>
            <a:off x="0" y="1676400"/>
            <a:ext cx="9144000" cy="5181600"/>
          </a:xfrm>
          <a:prstGeom prst="rect">
            <a:avLst/>
          </a:prstGeom>
          <a:noFill/>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438400"/>
            <a:ext cx="9143999" cy="156966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9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Thank You</a:t>
            </a:r>
            <a:endParaRPr lang="en-US" sz="9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USER\Desktop\Applied &amp; Descriptive Ethics\command-dont-demand-respect-full.jpg"/>
          <p:cNvPicPr>
            <a:picLocks noGrp="1" noChangeAspect="1" noChangeArrowheads="1"/>
          </p:cNvPicPr>
          <p:nvPr>
            <p:ph idx="1"/>
          </p:nvPr>
        </p:nvPicPr>
        <p:blipFill>
          <a:blip r:embed="rId2"/>
          <a:srcRect/>
          <a:stretch>
            <a:fillRect/>
          </a:stretch>
        </p:blipFill>
        <p:spPr bwMode="auto">
          <a:xfrm>
            <a:off x="7162800" y="0"/>
            <a:ext cx="1981200" cy="6858000"/>
          </a:xfrm>
          <a:prstGeom prst="rect">
            <a:avLst/>
          </a:prstGeom>
          <a:noFill/>
        </p:spPr>
      </p:pic>
      <p:sp>
        <p:nvSpPr>
          <p:cNvPr id="4" name="Rectangle 3"/>
          <p:cNvSpPr/>
          <p:nvPr/>
        </p:nvSpPr>
        <p:spPr>
          <a:xfrm>
            <a:off x="0" y="0"/>
            <a:ext cx="7467600" cy="6555641"/>
          </a:xfrm>
          <a:prstGeom prst="rect">
            <a:avLst/>
          </a:prstGeom>
        </p:spPr>
        <p:txBody>
          <a:bodyPr wrap="square">
            <a:spAutoFit/>
          </a:bodyPr>
          <a:lstStyle/>
          <a:p>
            <a:pPr algn="just" fontAlgn="base">
              <a:buNone/>
            </a:pPr>
            <a:r>
              <a:rPr lang="en-US" sz="3600" b="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Respect</a:t>
            </a:r>
          </a:p>
          <a:p>
            <a:pPr algn="just" fontAlgn="base">
              <a:buNone/>
            </a:pPr>
            <a:r>
              <a:rPr lang="en-US" sz="3000" dirty="0" smtClean="0">
                <a:latin typeface="Times New Roman" pitchFamily="18" charset="0"/>
                <a:cs typeface="Times New Roman" pitchFamily="18" charset="0"/>
              </a:rPr>
              <a:t>Principled professionals show </a:t>
            </a:r>
            <a:r>
              <a:rPr lang="en-US" sz="3000" dirty="0" smtClean="0">
                <a:solidFill>
                  <a:srgbClr val="FF0000"/>
                </a:solidFill>
                <a:effectLst>
                  <a:outerShdw blurRad="38100" dist="38100" dir="2700000" algn="tl">
                    <a:srgbClr val="000000">
                      <a:alpha val="43137"/>
                    </a:srgbClr>
                  </a:outerShdw>
                </a:effectLst>
                <a:latin typeface="Comic Sans MS" pitchFamily="66" charset="0"/>
                <a:cs typeface="Times New Roman" pitchFamily="18" charset="0"/>
              </a:rPr>
              <a:t>respect for others</a:t>
            </a:r>
            <a:r>
              <a:rPr lang="en-US" sz="3000" dirty="0" smtClean="0">
                <a:latin typeface="Times New Roman" pitchFamily="18" charset="0"/>
                <a:cs typeface="Times New Roman" pitchFamily="18" charset="0"/>
              </a:rPr>
              <a:t> and </a:t>
            </a:r>
            <a:r>
              <a:rPr lang="en-US" sz="3000" dirty="0" smtClean="0">
                <a:solidFill>
                  <a:srgbClr val="FFC000"/>
                </a:solidFill>
                <a:effectLst>
                  <a:outerShdw blurRad="38100" dist="38100" dir="2700000" algn="tl">
                    <a:srgbClr val="000000">
                      <a:alpha val="43137"/>
                    </a:srgbClr>
                  </a:outerShdw>
                </a:effectLst>
                <a:latin typeface="Comic Sans MS" pitchFamily="66" charset="0"/>
                <a:cs typeface="Times New Roman" pitchFamily="18" charset="0"/>
              </a:rPr>
              <a:t>avoid harsh </a:t>
            </a:r>
            <a:r>
              <a:rPr lang="en-US" sz="3000" dirty="0" smtClean="0">
                <a:latin typeface="Times New Roman" pitchFamily="18" charset="0"/>
                <a:cs typeface="Times New Roman" pitchFamily="18" charset="0"/>
              </a:rPr>
              <a:t>criticism of their colleagues' work. </a:t>
            </a:r>
          </a:p>
          <a:p>
            <a:pPr algn="just" fontAlgn="base">
              <a:buNone/>
            </a:pPr>
            <a:endParaRPr lang="en-US" sz="800" dirty="0" smtClean="0">
              <a:latin typeface="Times New Roman" pitchFamily="18" charset="0"/>
              <a:cs typeface="Times New Roman" pitchFamily="18" charset="0"/>
            </a:endParaRPr>
          </a:p>
          <a:p>
            <a:pPr algn="just" fontAlgn="base">
              <a:buNone/>
            </a:pPr>
            <a:r>
              <a:rPr lang="en-US" sz="3000" dirty="0" smtClean="0">
                <a:latin typeface="Times New Roman" pitchFamily="18" charset="0"/>
                <a:cs typeface="Times New Roman" pitchFamily="18" charset="0"/>
              </a:rPr>
              <a:t>This professional allows </a:t>
            </a:r>
            <a:r>
              <a:rPr lang="en-US" sz="3000" dirty="0" smtClean="0">
                <a:solidFill>
                  <a:srgbClr val="00B050"/>
                </a:solidFill>
                <a:effectLst>
                  <a:outerShdw blurRad="38100" dist="38100" dir="2700000" algn="tl">
                    <a:srgbClr val="000000">
                      <a:alpha val="43137"/>
                    </a:srgbClr>
                  </a:outerShdw>
                </a:effectLst>
                <a:latin typeface="Comic Sans MS" pitchFamily="66" charset="0"/>
                <a:cs typeface="Times New Roman" pitchFamily="18" charset="0"/>
              </a:rPr>
              <a:t>others</a:t>
            </a:r>
            <a:r>
              <a:rPr lang="en-US" sz="3000" dirty="0" smtClean="0">
                <a:latin typeface="Times New Roman" pitchFamily="18" charset="0"/>
                <a:cs typeface="Times New Roman" pitchFamily="18" charset="0"/>
              </a:rPr>
              <a:t> the </a:t>
            </a:r>
            <a:r>
              <a:rPr lang="en-US" sz="3000" dirty="0" smtClean="0">
                <a:solidFill>
                  <a:srgbClr val="0070C0"/>
                </a:solidFill>
                <a:effectLst>
                  <a:outerShdw blurRad="38100" dist="38100" dir="2700000" algn="tl">
                    <a:srgbClr val="000000">
                      <a:alpha val="43137"/>
                    </a:srgbClr>
                  </a:outerShdw>
                </a:effectLst>
                <a:latin typeface="Comic Sans MS" pitchFamily="66" charset="0"/>
                <a:cs typeface="Times New Roman" pitchFamily="18" charset="0"/>
              </a:rPr>
              <a:t>chance to speak</a:t>
            </a:r>
            <a:r>
              <a:rPr lang="en-US" sz="3000" dirty="0" smtClean="0">
                <a:latin typeface="Times New Roman" pitchFamily="18" charset="0"/>
                <a:cs typeface="Times New Roman" pitchFamily="18" charset="0"/>
              </a:rPr>
              <a:t> and participate in workplace debates and carefully considers opposing points of view before making decisions. </a:t>
            </a:r>
          </a:p>
          <a:p>
            <a:pPr algn="just" fontAlgn="base">
              <a:buNone/>
            </a:pPr>
            <a:endParaRPr lang="en-US" sz="800" dirty="0" smtClean="0">
              <a:latin typeface="Times New Roman" pitchFamily="18" charset="0"/>
              <a:cs typeface="Times New Roman" pitchFamily="18" charset="0"/>
            </a:endParaRPr>
          </a:p>
          <a:p>
            <a:pPr algn="just" fontAlgn="base">
              <a:buNone/>
            </a:pPr>
            <a:r>
              <a:rPr lang="en-US" sz="3000" dirty="0" smtClean="0">
                <a:latin typeface="Times New Roman" pitchFamily="18" charset="0"/>
                <a:cs typeface="Times New Roman" pitchFamily="18" charset="0"/>
              </a:rPr>
              <a:t>Courtesy guides an individual in personal interactions, even contentious ones. </a:t>
            </a:r>
          </a:p>
          <a:p>
            <a:pPr algn="just" fontAlgn="base">
              <a:buNone/>
            </a:pPr>
            <a:endParaRPr lang="en-US" sz="800" dirty="0" smtClean="0">
              <a:latin typeface="Times New Roman" pitchFamily="18" charset="0"/>
              <a:cs typeface="Times New Roman" pitchFamily="18" charset="0"/>
            </a:endParaRPr>
          </a:p>
          <a:p>
            <a:pPr algn="just" fontAlgn="base">
              <a:buNone/>
            </a:pPr>
            <a:r>
              <a:rPr lang="en-US" sz="3000" dirty="0" smtClean="0">
                <a:latin typeface="Times New Roman" pitchFamily="18" charset="0"/>
                <a:cs typeface="Times New Roman" pitchFamily="18" charset="0"/>
              </a:rPr>
              <a:t>Respectful individuals </a:t>
            </a:r>
            <a:r>
              <a:rPr lang="en-US" sz="3000" dirty="0" smtClean="0">
                <a:solidFill>
                  <a:schemeClr val="bg1">
                    <a:lumMod val="50000"/>
                  </a:schemeClr>
                </a:solidFill>
                <a:effectLst>
                  <a:outerShdw blurRad="38100" dist="38100" dir="2700000" algn="tl">
                    <a:srgbClr val="000000">
                      <a:alpha val="43137"/>
                    </a:srgbClr>
                  </a:outerShdw>
                </a:effectLst>
                <a:latin typeface="Comic Sans MS" pitchFamily="66" charset="0"/>
                <a:cs typeface="Times New Roman" pitchFamily="18" charset="0"/>
              </a:rPr>
              <a:t>do not disclose personal</a:t>
            </a:r>
            <a:r>
              <a:rPr lang="en-US" sz="3000" dirty="0" smtClean="0">
                <a:effectLst>
                  <a:outerShdw blurRad="38100" dist="38100" dir="2700000" algn="tl">
                    <a:srgbClr val="000000">
                      <a:alpha val="43137"/>
                    </a:srgbClr>
                  </a:outerShdw>
                </a:effectLst>
                <a:latin typeface="Comic Sans MS" pitchFamily="66" charset="0"/>
                <a:cs typeface="Times New Roman" pitchFamily="18" charset="0"/>
              </a:rPr>
              <a:t> </a:t>
            </a:r>
            <a:r>
              <a:rPr lang="en-US" sz="3000" dirty="0" smtClean="0">
                <a:latin typeface="Times New Roman" pitchFamily="18" charset="0"/>
                <a:cs typeface="Times New Roman" pitchFamily="18" charset="0"/>
              </a:rPr>
              <a:t>or </a:t>
            </a:r>
            <a:r>
              <a:rPr lang="en-US" sz="3000" dirty="0" smtClean="0">
                <a:solidFill>
                  <a:schemeClr val="accent6">
                    <a:lumMod val="75000"/>
                  </a:schemeClr>
                </a:solidFill>
                <a:effectLst>
                  <a:outerShdw blurRad="38100" dist="38100" dir="2700000" algn="tl">
                    <a:srgbClr val="000000">
                      <a:alpha val="43137"/>
                    </a:srgbClr>
                  </a:outerShdw>
                </a:effectLst>
                <a:latin typeface="Comic Sans MS" pitchFamily="66" charset="0"/>
                <a:cs typeface="Times New Roman" pitchFamily="18" charset="0"/>
              </a:rPr>
              <a:t>professional confidences </a:t>
            </a:r>
            <a:r>
              <a:rPr lang="en-US" sz="3000" dirty="0" smtClean="0">
                <a:latin typeface="Times New Roman" pitchFamily="18" charset="0"/>
                <a:cs typeface="Times New Roman" pitchFamily="18" charset="0"/>
              </a:rPr>
              <a:t>or </a:t>
            </a:r>
            <a:r>
              <a:rPr lang="en-US" sz="3000" dirty="0" smtClean="0">
                <a:solidFill>
                  <a:schemeClr val="accent5">
                    <a:lumMod val="75000"/>
                  </a:schemeClr>
                </a:solidFill>
                <a:effectLst>
                  <a:outerShdw blurRad="38100" dist="38100" dir="2700000" algn="tl">
                    <a:srgbClr val="000000">
                      <a:alpha val="43137"/>
                    </a:srgbClr>
                  </a:outerShdw>
                </a:effectLst>
                <a:latin typeface="Comic Sans MS" pitchFamily="66" charset="0"/>
                <a:cs typeface="Times New Roman" pitchFamily="18" charset="0"/>
              </a:rPr>
              <a:t>talk about others in derogatory terms</a:t>
            </a:r>
            <a:r>
              <a:rPr lang="en-US" sz="3000" dirty="0" smtClean="0">
                <a:latin typeface="Times New Roman" pitchFamily="18" charset="0"/>
                <a:cs typeface="Times New Roman" pitchFamily="18" charset="0"/>
              </a:rPr>
              <a:t>.</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USER\Desktop\Applied &amp; Descriptive Ethics\man-with-symbol-01.png"/>
          <p:cNvPicPr>
            <a:picLocks noGrp="1" noChangeAspect="1" noChangeArrowheads="1"/>
          </p:cNvPicPr>
          <p:nvPr>
            <p:ph idx="1"/>
          </p:nvPr>
        </p:nvPicPr>
        <p:blipFill>
          <a:blip r:embed="rId2"/>
          <a:srcRect/>
          <a:stretch>
            <a:fillRect/>
          </a:stretch>
        </p:blipFill>
        <p:spPr bwMode="auto">
          <a:xfrm>
            <a:off x="7467600" y="0"/>
            <a:ext cx="1676400" cy="6858000"/>
          </a:xfrm>
          <a:prstGeom prst="rect">
            <a:avLst/>
          </a:prstGeom>
          <a:noFill/>
        </p:spPr>
      </p:pic>
      <p:sp>
        <p:nvSpPr>
          <p:cNvPr id="4" name="Rectangle 3"/>
          <p:cNvSpPr/>
          <p:nvPr/>
        </p:nvSpPr>
        <p:spPr>
          <a:xfrm>
            <a:off x="0" y="0"/>
            <a:ext cx="7315200" cy="6186309"/>
          </a:xfrm>
          <a:prstGeom prst="rect">
            <a:avLst/>
          </a:prstGeom>
        </p:spPr>
        <p:txBody>
          <a:bodyPr wrap="square">
            <a:spAutoFit/>
          </a:bodyPr>
          <a:lstStyle/>
          <a:p>
            <a:pPr fontAlgn="base">
              <a:buNone/>
            </a:pPr>
            <a:r>
              <a:rPr lang="en-US" sz="3600" b="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Ethics</a:t>
            </a:r>
          </a:p>
          <a:p>
            <a:pPr fontAlgn="base">
              <a:buNone/>
            </a:pPr>
            <a:endParaRPr lang="en-US" sz="2000" b="1" dirty="0" smtClean="0">
              <a:latin typeface="Times New Roman" pitchFamily="18" charset="0"/>
              <a:cs typeface="Times New Roman" pitchFamily="18" charset="0"/>
            </a:endParaRPr>
          </a:p>
          <a:p>
            <a:pPr algn="just" fontAlgn="base">
              <a:buNone/>
            </a:pPr>
            <a:r>
              <a:rPr lang="en-US" sz="3200" dirty="0" smtClean="0">
                <a:latin typeface="Times New Roman" pitchFamily="18" charset="0"/>
                <a:cs typeface="Times New Roman" pitchFamily="18" charset="0"/>
              </a:rPr>
              <a:t>An ethical professional </a:t>
            </a:r>
            <a:r>
              <a:rPr lang="en-US" sz="3200" dirty="0" smtClean="0">
                <a:solidFill>
                  <a:srgbClr val="FF0000"/>
                </a:solidFill>
                <a:effectLst>
                  <a:outerShdw blurRad="38100" dist="38100" dir="2700000" algn="tl">
                    <a:srgbClr val="000000">
                      <a:alpha val="43137"/>
                    </a:srgbClr>
                  </a:outerShdw>
                </a:effectLst>
                <a:latin typeface="Comic Sans MS" pitchFamily="66" charset="0"/>
                <a:cs typeface="Times New Roman" pitchFamily="18" charset="0"/>
              </a:rPr>
              <a:t>does not take advantage of other</a:t>
            </a:r>
            <a:r>
              <a:rPr lang="en-US" sz="3200" dirty="0" smtClean="0">
                <a:latin typeface="Times New Roman" pitchFamily="18" charset="0"/>
                <a:cs typeface="Times New Roman" pitchFamily="18" charset="0"/>
              </a:rPr>
              <a:t>s, </a:t>
            </a:r>
            <a:r>
              <a:rPr lang="en-US" sz="3200" dirty="0" smtClean="0">
                <a:solidFill>
                  <a:srgbClr val="FFC000"/>
                </a:solidFill>
                <a:effectLst>
                  <a:outerShdw blurRad="38100" dist="38100" dir="2700000" algn="tl">
                    <a:srgbClr val="000000">
                      <a:alpha val="43137"/>
                    </a:srgbClr>
                  </a:outerShdw>
                </a:effectLst>
                <a:latin typeface="Comic Sans MS" pitchFamily="66" charset="0"/>
                <a:cs typeface="Times New Roman" pitchFamily="18" charset="0"/>
              </a:rPr>
              <a:t>claim credit for others’ work</a:t>
            </a:r>
            <a:r>
              <a:rPr lang="en-US" sz="3200" dirty="0" smtClean="0">
                <a:latin typeface="Times New Roman" pitchFamily="18" charset="0"/>
                <a:cs typeface="Times New Roman" pitchFamily="18" charset="0"/>
              </a:rPr>
              <a:t>, or </a:t>
            </a:r>
            <a:r>
              <a:rPr lang="en-US" sz="3200" dirty="0" smtClean="0">
                <a:solidFill>
                  <a:srgbClr val="00B050"/>
                </a:solidFill>
                <a:effectLst>
                  <a:outerShdw blurRad="38100" dist="38100" dir="2700000" algn="tl">
                    <a:srgbClr val="000000">
                      <a:alpha val="43137"/>
                    </a:srgbClr>
                  </a:outerShdw>
                </a:effectLst>
                <a:latin typeface="Comic Sans MS" pitchFamily="66" charset="0"/>
                <a:cs typeface="Times New Roman" pitchFamily="18" charset="0"/>
              </a:rPr>
              <a:t>misrepresent his own performance</a:t>
            </a:r>
            <a:r>
              <a:rPr lang="en-US" sz="3200" dirty="0" smtClean="0">
                <a:latin typeface="Times New Roman" pitchFamily="18" charset="0"/>
                <a:cs typeface="Times New Roman" pitchFamily="18" charset="0"/>
              </a:rPr>
              <a:t> or </a:t>
            </a:r>
            <a:r>
              <a:rPr lang="en-US" sz="3200" dirty="0" smtClean="0">
                <a:solidFill>
                  <a:srgbClr val="0070C0"/>
                </a:solidFill>
                <a:effectLst>
                  <a:outerShdw blurRad="38100" dist="38100" dir="2700000" algn="tl">
                    <a:srgbClr val="000000">
                      <a:alpha val="43137"/>
                    </a:srgbClr>
                  </a:outerShdw>
                </a:effectLst>
                <a:latin typeface="Comic Sans MS" pitchFamily="66" charset="0"/>
                <a:cs typeface="Times New Roman" pitchFamily="18" charset="0"/>
              </a:rPr>
              <a:t>the performance of his company. </a:t>
            </a:r>
          </a:p>
          <a:p>
            <a:pPr fontAlgn="base">
              <a:buNone/>
            </a:pPr>
            <a:endParaRPr lang="en-US" sz="2000" dirty="0" smtClean="0">
              <a:latin typeface="Times New Roman" pitchFamily="18" charset="0"/>
              <a:cs typeface="Times New Roman" pitchFamily="18" charset="0"/>
            </a:endParaRPr>
          </a:p>
          <a:p>
            <a:pPr algn="just" fontAlgn="base">
              <a:buNone/>
            </a:pPr>
            <a:r>
              <a:rPr lang="en-US" sz="3200" dirty="0" smtClean="0">
                <a:latin typeface="Times New Roman" pitchFamily="18" charset="0"/>
                <a:cs typeface="Times New Roman" pitchFamily="18" charset="0"/>
              </a:rPr>
              <a:t>An ethical person does </a:t>
            </a:r>
            <a:r>
              <a:rPr lang="en-US" sz="3200" dirty="0" smtClean="0">
                <a:solidFill>
                  <a:schemeClr val="bg1">
                    <a:lumMod val="50000"/>
                  </a:schemeClr>
                </a:solidFill>
                <a:effectLst>
                  <a:outerShdw blurRad="38100" dist="38100" dir="2700000" algn="tl">
                    <a:srgbClr val="000000">
                      <a:alpha val="43137"/>
                    </a:srgbClr>
                  </a:outerShdw>
                </a:effectLst>
                <a:latin typeface="Comic Sans MS" pitchFamily="66" charset="0"/>
                <a:cs typeface="Times New Roman" pitchFamily="18" charset="0"/>
              </a:rPr>
              <a:t>not participate </a:t>
            </a:r>
            <a:r>
              <a:rPr lang="en-US" sz="3200" dirty="0" smtClean="0">
                <a:latin typeface="Times New Roman" pitchFamily="18" charset="0"/>
                <a:cs typeface="Times New Roman" pitchFamily="18" charset="0"/>
              </a:rPr>
              <a:t>in </a:t>
            </a:r>
            <a:r>
              <a:rPr lang="en-US" sz="3200" dirty="0" smtClean="0">
                <a:solidFill>
                  <a:schemeClr val="accent6">
                    <a:lumMod val="75000"/>
                  </a:schemeClr>
                </a:solidFill>
                <a:effectLst>
                  <a:outerShdw blurRad="38100" dist="38100" dir="2700000" algn="tl">
                    <a:srgbClr val="000000">
                      <a:alpha val="43137"/>
                    </a:srgbClr>
                  </a:outerShdw>
                </a:effectLst>
                <a:latin typeface="Comic Sans MS" pitchFamily="66" charset="0"/>
                <a:cs typeface="Times New Roman" pitchFamily="18" charset="0"/>
              </a:rPr>
              <a:t>inappropriate</a:t>
            </a:r>
            <a:r>
              <a:rPr lang="en-US" sz="3200" dirty="0" smtClean="0">
                <a:latin typeface="Times New Roman" pitchFamily="18" charset="0"/>
                <a:cs typeface="Times New Roman" pitchFamily="18" charset="0"/>
              </a:rPr>
              <a:t> or </a:t>
            </a:r>
            <a:r>
              <a:rPr lang="en-US" sz="3200" dirty="0" smtClean="0">
                <a:solidFill>
                  <a:schemeClr val="accent6">
                    <a:lumMod val="75000"/>
                  </a:schemeClr>
                </a:solidFill>
                <a:effectLst>
                  <a:outerShdw blurRad="38100" dist="38100" dir="2700000" algn="tl">
                    <a:srgbClr val="000000">
                      <a:alpha val="43137"/>
                    </a:srgbClr>
                  </a:outerShdw>
                </a:effectLst>
                <a:latin typeface="Comic Sans MS" pitchFamily="66" charset="0"/>
                <a:cs typeface="Times New Roman" pitchFamily="18" charset="0"/>
              </a:rPr>
              <a:t>unlawful behaviors </a:t>
            </a:r>
            <a:r>
              <a:rPr lang="en-US" sz="3200" dirty="0" smtClean="0">
                <a:latin typeface="Times New Roman" pitchFamily="18" charset="0"/>
                <a:cs typeface="Times New Roman" pitchFamily="18" charset="0"/>
              </a:rPr>
              <a:t>and </a:t>
            </a:r>
            <a:r>
              <a:rPr lang="en-US" sz="3200" dirty="0" smtClean="0">
                <a:effectLst>
                  <a:outerShdw blurRad="38100" dist="38100" dir="2700000" algn="tl">
                    <a:srgbClr val="000000">
                      <a:alpha val="43137"/>
                    </a:srgbClr>
                  </a:outerShdw>
                </a:effectLst>
                <a:latin typeface="Comic Sans MS" pitchFamily="66" charset="0"/>
                <a:cs typeface="Times New Roman" pitchFamily="18" charset="0"/>
              </a:rPr>
              <a:t>strives to maintain </a:t>
            </a:r>
            <a:r>
              <a:rPr lang="en-US" sz="3200" dirty="0" smtClean="0">
                <a:latin typeface="Times New Roman" pitchFamily="18" charset="0"/>
                <a:cs typeface="Times New Roman" pitchFamily="18" charset="0"/>
              </a:rPr>
              <a:t>an unblemished reputation for </a:t>
            </a:r>
            <a:r>
              <a:rPr lang="en-US" sz="3200" dirty="0" smtClean="0">
                <a:solidFill>
                  <a:schemeClr val="accent5">
                    <a:lumMod val="75000"/>
                  </a:schemeClr>
                </a:solidFill>
                <a:effectLst>
                  <a:outerShdw blurRad="38100" dist="38100" dir="2700000" algn="tl">
                    <a:srgbClr val="000000">
                      <a:alpha val="43137"/>
                    </a:srgbClr>
                  </a:outerShdw>
                </a:effectLst>
                <a:latin typeface="Comic Sans MS" pitchFamily="66" charset="0"/>
                <a:cs typeface="Times New Roman" pitchFamily="18" charset="0"/>
              </a:rPr>
              <a:t>honesty</a:t>
            </a:r>
            <a:r>
              <a:rPr lang="en-US" sz="3200" dirty="0" smtClean="0">
                <a:latin typeface="Times New Roman" pitchFamily="18" charset="0"/>
                <a:cs typeface="Times New Roman" pitchFamily="18" charset="0"/>
              </a:rPr>
              <a:t> and </a:t>
            </a:r>
            <a:r>
              <a:rPr lang="en-US" sz="3200" dirty="0" smtClean="0">
                <a:solidFill>
                  <a:schemeClr val="accent5">
                    <a:lumMod val="75000"/>
                  </a:schemeClr>
                </a:solidFill>
                <a:effectLst>
                  <a:outerShdw blurRad="38100" dist="38100" dir="2700000" algn="tl">
                    <a:srgbClr val="000000">
                      <a:alpha val="43137"/>
                    </a:srgbClr>
                  </a:outerShdw>
                </a:effectLst>
                <a:latin typeface="Comic Sans MS" pitchFamily="66" charset="0"/>
                <a:cs typeface="Times New Roman" pitchFamily="18" charset="0"/>
              </a:rPr>
              <a:t>fair business dealings.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01862"/>
          </a:xfrm>
          <a:prstGeom prst="rect">
            <a:avLst/>
          </a:prstGeom>
        </p:spPr>
        <p:txBody>
          <a:bodyPr wrap="square">
            <a:spAutoFit/>
          </a:bodyPr>
          <a:lstStyle/>
          <a:p>
            <a:pPr fontAlgn="base">
              <a:buNone/>
            </a:pPr>
            <a:r>
              <a:rPr lang="en-US" sz="3600" b="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Responsibility</a:t>
            </a:r>
          </a:p>
          <a:p>
            <a:pPr algn="just" fontAlgn="base">
              <a:lnSpc>
                <a:spcPct val="150000"/>
              </a:lnSpc>
              <a:buNone/>
            </a:pPr>
            <a:r>
              <a:rPr lang="en-US" sz="3200" dirty="0" smtClean="0">
                <a:latin typeface="Times New Roman" pitchFamily="18" charset="0"/>
                <a:cs typeface="Times New Roman" pitchFamily="18" charset="0"/>
              </a:rPr>
              <a:t>	A principled professional </a:t>
            </a:r>
            <a:r>
              <a:rPr lang="en-US" sz="3200" dirty="0" smtClean="0">
                <a:solidFill>
                  <a:srgbClr val="FF0000"/>
                </a:solidFill>
                <a:effectLst>
                  <a:outerShdw blurRad="38100" dist="38100" dir="2700000" algn="tl">
                    <a:srgbClr val="000000">
                      <a:alpha val="43137"/>
                    </a:srgbClr>
                  </a:outerShdw>
                </a:effectLst>
                <a:latin typeface="Comic Sans MS" pitchFamily="66" charset="0"/>
                <a:cs typeface="Times New Roman" pitchFamily="18" charset="0"/>
              </a:rPr>
              <a:t>takes responsibility</a:t>
            </a:r>
            <a:r>
              <a:rPr lang="en-US" sz="3200" dirty="0" smtClean="0">
                <a:latin typeface="Times New Roman" pitchFamily="18" charset="0"/>
                <a:cs typeface="Times New Roman" pitchFamily="18" charset="0"/>
              </a:rPr>
              <a:t> for his </a:t>
            </a:r>
            <a:r>
              <a:rPr lang="en-US" sz="3200" dirty="0" smtClean="0">
                <a:solidFill>
                  <a:srgbClr val="FF0000"/>
                </a:solidFill>
                <a:effectLst>
                  <a:outerShdw blurRad="38100" dist="38100" dir="2700000" algn="tl">
                    <a:srgbClr val="000000">
                      <a:alpha val="43137"/>
                    </a:srgbClr>
                  </a:outerShdw>
                </a:effectLst>
                <a:latin typeface="Comic Sans MS" pitchFamily="66" charset="0"/>
                <a:cs typeface="Times New Roman" pitchFamily="18" charset="0"/>
              </a:rPr>
              <a:t>work product</a:t>
            </a:r>
            <a:r>
              <a:rPr lang="en-US" sz="3200" dirty="0" smtClean="0">
                <a:latin typeface="Times New Roman" pitchFamily="18" charset="0"/>
                <a:cs typeface="Times New Roman" pitchFamily="18" charset="0"/>
              </a:rPr>
              <a:t>, his </a:t>
            </a:r>
            <a:r>
              <a:rPr lang="en-US" sz="3200" dirty="0" smtClean="0">
                <a:solidFill>
                  <a:srgbClr val="FFC000"/>
                </a:solidFill>
                <a:effectLst>
                  <a:outerShdw blurRad="38100" dist="38100" dir="2700000" algn="tl">
                    <a:srgbClr val="000000">
                      <a:alpha val="43137"/>
                    </a:srgbClr>
                  </a:outerShdw>
                </a:effectLst>
                <a:latin typeface="Comic Sans MS" pitchFamily="66" charset="0"/>
                <a:cs typeface="Times New Roman" pitchFamily="18" charset="0"/>
              </a:rPr>
              <a:t>own performance </a:t>
            </a:r>
            <a:r>
              <a:rPr lang="en-US" sz="3200" dirty="0" smtClean="0">
                <a:latin typeface="Times New Roman" pitchFamily="18" charset="0"/>
                <a:cs typeface="Times New Roman" pitchFamily="18" charset="0"/>
              </a:rPr>
              <a:t>and </a:t>
            </a:r>
            <a:r>
              <a:rPr lang="en-US" sz="3200" dirty="0" smtClean="0">
                <a:solidFill>
                  <a:srgbClr val="00B050"/>
                </a:solidFill>
                <a:effectLst>
                  <a:outerShdw blurRad="38100" dist="38100" dir="2700000" algn="tl">
                    <a:srgbClr val="000000">
                      <a:alpha val="43137"/>
                    </a:srgbClr>
                  </a:outerShdw>
                </a:effectLst>
                <a:latin typeface="Comic Sans MS" pitchFamily="66" charset="0"/>
                <a:cs typeface="Times New Roman" pitchFamily="18" charset="0"/>
              </a:rPr>
              <a:t>the performance of the teams</a:t>
            </a:r>
            <a:r>
              <a:rPr lang="en-US" sz="3200" dirty="0" smtClean="0">
                <a:latin typeface="Times New Roman" pitchFamily="18" charset="0"/>
                <a:cs typeface="Times New Roman" pitchFamily="18" charset="0"/>
              </a:rPr>
              <a:t> he leads. </a:t>
            </a:r>
          </a:p>
          <a:p>
            <a:pPr algn="just" fontAlgn="base">
              <a:buNone/>
            </a:pPr>
            <a:endParaRPr lang="en-US" sz="800" dirty="0" smtClean="0">
              <a:latin typeface="Times New Roman" pitchFamily="18" charset="0"/>
              <a:cs typeface="Times New Roman" pitchFamily="18" charset="0"/>
            </a:endParaRPr>
          </a:p>
          <a:p>
            <a:pPr algn="just" fontAlgn="base">
              <a:lnSpc>
                <a:spcPct val="150000"/>
              </a:lnSpc>
              <a:buNone/>
            </a:pPr>
            <a:r>
              <a:rPr lang="en-US" sz="3200" dirty="0" smtClean="0">
                <a:latin typeface="Times New Roman" pitchFamily="18" charset="0"/>
                <a:cs typeface="Times New Roman" pitchFamily="18" charset="0"/>
              </a:rPr>
              <a:t>This type of professional also </a:t>
            </a:r>
            <a:r>
              <a:rPr lang="en-US" sz="3200" dirty="0" smtClean="0">
                <a:solidFill>
                  <a:srgbClr val="0070C0"/>
                </a:solidFill>
                <a:effectLst>
                  <a:outerShdw blurRad="38100" dist="38100" dir="2700000" algn="tl">
                    <a:srgbClr val="000000">
                      <a:alpha val="43137"/>
                    </a:srgbClr>
                  </a:outerShdw>
                </a:effectLst>
                <a:latin typeface="Comic Sans MS" pitchFamily="66" charset="0"/>
                <a:cs typeface="Times New Roman" pitchFamily="18" charset="0"/>
              </a:rPr>
              <a:t>acknowledges mistakes </a:t>
            </a:r>
            <a:r>
              <a:rPr lang="en-US" sz="3200" dirty="0" smtClean="0">
                <a:latin typeface="Times New Roman" pitchFamily="18" charset="0"/>
                <a:cs typeface="Times New Roman" pitchFamily="18" charset="0"/>
              </a:rPr>
              <a:t>or shortcomings and </a:t>
            </a:r>
            <a:r>
              <a:rPr lang="en-US" sz="3200" dirty="0" smtClean="0">
                <a:solidFill>
                  <a:srgbClr val="7030A0"/>
                </a:solidFill>
                <a:effectLst>
                  <a:outerShdw blurRad="38100" dist="38100" dir="2700000" algn="tl">
                    <a:srgbClr val="000000">
                      <a:alpha val="43137"/>
                    </a:srgbClr>
                  </a:outerShdw>
                </a:effectLst>
                <a:latin typeface="Comic Sans MS" pitchFamily="66" charset="0"/>
                <a:cs typeface="Times New Roman" pitchFamily="18" charset="0"/>
              </a:rPr>
              <a:t>works to correct problems</a:t>
            </a:r>
            <a:r>
              <a:rPr lang="en-US" sz="3200" dirty="0" smtClean="0">
                <a:latin typeface="Times New Roman" pitchFamily="18" charset="0"/>
                <a:cs typeface="Times New Roman" pitchFamily="18" charset="0"/>
              </a:rPr>
              <a:t> and situations to the best of his ability. </a:t>
            </a:r>
          </a:p>
          <a:p>
            <a:pPr algn="just" fontAlgn="base">
              <a:buNone/>
            </a:pPr>
            <a:endParaRPr lang="en-US" sz="800" dirty="0" smtClean="0">
              <a:latin typeface="Times New Roman" pitchFamily="18" charset="0"/>
              <a:cs typeface="Times New Roman" pitchFamily="18" charset="0"/>
            </a:endParaRPr>
          </a:p>
          <a:p>
            <a:pPr algn="just" fontAlgn="base">
              <a:buNone/>
            </a:pPr>
            <a:r>
              <a:rPr lang="en-US" sz="3200" dirty="0" smtClean="0">
                <a:latin typeface="Times New Roman" pitchFamily="18" charset="0"/>
                <a:cs typeface="Times New Roman" pitchFamily="18" charset="0"/>
              </a:rPr>
              <a:t>A </a:t>
            </a: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responsible professional doesn't place undue blame on others</a:t>
            </a:r>
            <a:r>
              <a:rPr lang="en-US" sz="3200" dirty="0" smtClean="0">
                <a:latin typeface="Times New Roman" pitchFamily="18" charset="0"/>
                <a:cs typeface="Times New Roman" pitchFamily="18" charset="0"/>
              </a:rPr>
              <a:t>, </a:t>
            </a: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make false claims or statements or pawn off personal responsibilities on others.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Desktop\Applied &amp; Descriptive Ethics\responsibility.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5" name="Rectangle 4"/>
          <p:cNvSpPr/>
          <p:nvPr/>
        </p:nvSpPr>
        <p:spPr>
          <a:xfrm>
            <a:off x="0" y="1066800"/>
            <a:ext cx="4981172" cy="175432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An Example of</a:t>
            </a:r>
          </a:p>
          <a:p>
            <a:pPr algn="ctr"/>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Irr</a:t>
            </a:r>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esponsibility</a:t>
            </a:r>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USER\Desktop\Applied &amp; Descriptive Ethics\commitment.jpg"/>
          <p:cNvPicPr>
            <a:picLocks noGrp="1" noChangeAspect="1" noChangeArrowheads="1"/>
          </p:cNvPicPr>
          <p:nvPr>
            <p:ph idx="1"/>
          </p:nvPr>
        </p:nvPicPr>
        <p:blipFill>
          <a:blip r:embed="rId2"/>
          <a:srcRect/>
          <a:stretch>
            <a:fillRect/>
          </a:stretch>
        </p:blipFill>
        <p:spPr bwMode="auto">
          <a:xfrm>
            <a:off x="6781800" y="0"/>
            <a:ext cx="2362200" cy="6858000"/>
          </a:xfrm>
          <a:prstGeom prst="rect">
            <a:avLst/>
          </a:prstGeom>
          <a:noFill/>
        </p:spPr>
      </p:pic>
      <p:sp>
        <p:nvSpPr>
          <p:cNvPr id="4" name="Rectangle 3"/>
          <p:cNvSpPr/>
          <p:nvPr/>
        </p:nvSpPr>
        <p:spPr>
          <a:xfrm>
            <a:off x="0" y="1"/>
            <a:ext cx="6858000" cy="6463308"/>
          </a:xfrm>
          <a:prstGeom prst="rect">
            <a:avLst/>
          </a:prstGeom>
        </p:spPr>
        <p:txBody>
          <a:bodyPr wrap="square">
            <a:spAutoFit/>
          </a:bodyPr>
          <a:lstStyle/>
          <a:p>
            <a:pPr fontAlgn="base">
              <a:buNone/>
            </a:pPr>
            <a:r>
              <a:rPr lang="en-US" sz="3600" b="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Commitment</a:t>
            </a:r>
          </a:p>
          <a:p>
            <a:pPr fontAlgn="base">
              <a:buNone/>
            </a:pPr>
            <a:endParaRPr lang="en-US" sz="1000" b="1" dirty="0" smtClean="0">
              <a:latin typeface="Times New Roman" pitchFamily="18" charset="0"/>
              <a:cs typeface="Times New Roman" pitchFamily="18" charset="0"/>
            </a:endParaRPr>
          </a:p>
          <a:p>
            <a:pPr algn="just" fontAlgn="base">
              <a:buNone/>
            </a:pPr>
            <a:r>
              <a:rPr lang="en-US" sz="3200" dirty="0" smtClean="0">
                <a:latin typeface="Times New Roman" pitchFamily="18" charset="0"/>
                <a:cs typeface="Times New Roman" pitchFamily="18" charset="0"/>
              </a:rPr>
              <a:t>	A committed professional dedicates himself to his responsibilities in all ways possible. </a:t>
            </a:r>
          </a:p>
          <a:p>
            <a:pPr fontAlgn="base">
              <a:buNone/>
            </a:pPr>
            <a:endParaRPr lang="en-US" sz="1000" dirty="0" smtClean="0">
              <a:latin typeface="Times New Roman" pitchFamily="18" charset="0"/>
              <a:cs typeface="Times New Roman" pitchFamily="18" charset="0"/>
            </a:endParaRPr>
          </a:p>
          <a:p>
            <a:pPr algn="just" fontAlgn="base">
              <a:buNone/>
            </a:pPr>
            <a:r>
              <a:rPr lang="en-US" sz="3200" dirty="0" smtClean="0">
                <a:latin typeface="Times New Roman" pitchFamily="18" charset="0"/>
                <a:cs typeface="Times New Roman" pitchFamily="18" charset="0"/>
              </a:rPr>
              <a:t>This includes every effort to do his </a:t>
            </a:r>
            <a:r>
              <a:rPr lang="en-US" sz="3200" dirty="0" smtClean="0">
                <a:solidFill>
                  <a:srgbClr val="FF0000"/>
                </a:solidFill>
                <a:effectLst>
                  <a:outerShdw blurRad="38100" dist="38100" dir="2700000" algn="tl">
                    <a:srgbClr val="000000">
                      <a:alpha val="43137"/>
                    </a:srgbClr>
                  </a:outerShdw>
                </a:effectLst>
                <a:latin typeface="Comic Sans MS" pitchFamily="66" charset="0"/>
                <a:cs typeface="Times New Roman" pitchFamily="18" charset="0"/>
              </a:rPr>
              <a:t>best work</a:t>
            </a:r>
            <a:r>
              <a:rPr lang="en-US" sz="3200" dirty="0" smtClean="0">
                <a:latin typeface="Times New Roman" pitchFamily="18" charset="0"/>
                <a:cs typeface="Times New Roman" pitchFamily="18" charset="0"/>
              </a:rPr>
              <a:t>, whether </a:t>
            </a:r>
            <a:r>
              <a:rPr lang="en-US" sz="3200" dirty="0" smtClean="0">
                <a:effectLst>
                  <a:outerShdw blurRad="38100" dist="38100" dir="2700000" algn="tl">
                    <a:srgbClr val="000000">
                      <a:alpha val="43137"/>
                    </a:srgbClr>
                  </a:outerShdw>
                </a:effectLst>
                <a:latin typeface="Comic Sans MS" pitchFamily="66" charset="0"/>
                <a:cs typeface="Times New Roman" pitchFamily="18" charset="0"/>
              </a:rPr>
              <a:t>independently</a:t>
            </a:r>
            <a:r>
              <a:rPr lang="en-US" sz="3200" dirty="0" smtClean="0">
                <a:latin typeface="Times New Roman" pitchFamily="18" charset="0"/>
                <a:cs typeface="Times New Roman" pitchFamily="18" charset="0"/>
              </a:rPr>
              <a:t> or </a:t>
            </a:r>
            <a:r>
              <a:rPr lang="en-US" sz="3200" dirty="0" smtClean="0">
                <a:effectLst>
                  <a:outerShdw blurRad="38100" dist="38100" dir="2700000" algn="tl">
                    <a:srgbClr val="000000">
                      <a:alpha val="43137"/>
                    </a:srgbClr>
                  </a:outerShdw>
                </a:effectLst>
                <a:latin typeface="Comic Sans MS" pitchFamily="66" charset="0"/>
                <a:cs typeface="Times New Roman" pitchFamily="18" charset="0"/>
              </a:rPr>
              <a:t>with a team</a:t>
            </a:r>
            <a:r>
              <a:rPr lang="en-US" sz="3200" dirty="0" smtClean="0">
                <a:latin typeface="Times New Roman" pitchFamily="18" charset="0"/>
                <a:cs typeface="Times New Roman" pitchFamily="18" charset="0"/>
              </a:rPr>
              <a:t>, and to </a:t>
            </a:r>
            <a:r>
              <a:rPr lang="en-US" sz="3200" dirty="0" smtClean="0">
                <a:solidFill>
                  <a:srgbClr val="FFC000"/>
                </a:solidFill>
                <a:effectLst>
                  <a:outerShdw blurRad="38100" dist="38100" dir="2700000" algn="tl">
                    <a:srgbClr val="000000">
                      <a:alpha val="43137"/>
                    </a:srgbClr>
                  </a:outerShdw>
                </a:effectLst>
                <a:latin typeface="Comic Sans MS" pitchFamily="66" charset="0"/>
                <a:cs typeface="Times New Roman" pitchFamily="18" charset="0"/>
              </a:rPr>
              <a:t>positively represent </a:t>
            </a:r>
            <a:r>
              <a:rPr lang="en-US" sz="3200" dirty="0" smtClean="0">
                <a:latin typeface="Times New Roman" pitchFamily="18" charset="0"/>
                <a:cs typeface="Times New Roman" pitchFamily="18" charset="0"/>
              </a:rPr>
              <a:t>a company in public settings. </a:t>
            </a:r>
          </a:p>
          <a:p>
            <a:pPr fontAlgn="base">
              <a:buNone/>
            </a:pPr>
            <a:endParaRPr lang="en-US" sz="1000" dirty="0" smtClean="0">
              <a:latin typeface="Times New Roman" pitchFamily="18" charset="0"/>
              <a:cs typeface="Times New Roman" pitchFamily="18" charset="0"/>
            </a:endParaRPr>
          </a:p>
          <a:p>
            <a:pPr algn="just" fontAlgn="base">
              <a:buNone/>
            </a:pPr>
            <a:r>
              <a:rPr lang="en-US" sz="3200" dirty="0" smtClean="0">
                <a:latin typeface="Times New Roman" pitchFamily="18" charset="0"/>
                <a:cs typeface="Times New Roman" pitchFamily="18" charset="0"/>
              </a:rPr>
              <a:t>Commitment to a profession means </a:t>
            </a:r>
            <a:r>
              <a:rPr lang="en-US" sz="3200" dirty="0" smtClean="0">
                <a:effectLst>
                  <a:outerShdw blurRad="38100" dist="38100" dir="2700000" algn="tl">
                    <a:srgbClr val="000000">
                      <a:alpha val="43137"/>
                    </a:srgbClr>
                  </a:outerShdw>
                </a:effectLst>
                <a:latin typeface="Comic Sans MS" pitchFamily="66" charset="0"/>
                <a:cs typeface="Times New Roman" pitchFamily="18" charset="0"/>
              </a:rPr>
              <a:t>avoiding</a:t>
            </a:r>
            <a:r>
              <a:rPr lang="en-US" sz="3200" dirty="0" smtClean="0">
                <a:latin typeface="Times New Roman" pitchFamily="18" charset="0"/>
                <a:cs typeface="Times New Roman" pitchFamily="18" charset="0"/>
              </a:rPr>
              <a:t> real or perceived </a:t>
            </a:r>
            <a:r>
              <a:rPr lang="en-US" sz="3200" dirty="0" smtClean="0">
                <a:solidFill>
                  <a:srgbClr val="00B050"/>
                </a:solidFill>
                <a:effectLst>
                  <a:outerShdw blurRad="38100" dist="38100" dir="2700000" algn="tl">
                    <a:srgbClr val="000000">
                      <a:alpha val="43137"/>
                    </a:srgbClr>
                  </a:outerShdw>
                </a:effectLst>
                <a:latin typeface="Comic Sans MS" pitchFamily="66" charset="0"/>
                <a:cs typeface="Times New Roman" pitchFamily="18" charset="0"/>
              </a:rPr>
              <a:t>conflicts</a:t>
            </a:r>
            <a:r>
              <a:rPr lang="en-US" sz="3200" dirty="0" smtClean="0">
                <a:latin typeface="Times New Roman" pitchFamily="18" charset="0"/>
                <a:cs typeface="Times New Roman" pitchFamily="18" charset="0"/>
              </a:rPr>
              <a:t> of interest and </a:t>
            </a:r>
            <a:r>
              <a:rPr lang="en-US" sz="3200" dirty="0" smtClean="0">
                <a:solidFill>
                  <a:srgbClr val="0070C0"/>
                </a:solidFill>
                <a:effectLst>
                  <a:outerShdw blurRad="38100" dist="38100" dir="2700000" algn="tl">
                    <a:srgbClr val="000000">
                      <a:alpha val="43137"/>
                    </a:srgbClr>
                  </a:outerShdw>
                </a:effectLst>
                <a:latin typeface="Comic Sans MS" pitchFamily="66" charset="0"/>
                <a:cs typeface="Times New Roman" pitchFamily="18" charset="0"/>
              </a:rPr>
              <a:t>honoring</a:t>
            </a:r>
            <a:r>
              <a:rPr lang="en-US" sz="3200" dirty="0" smtClean="0">
                <a:latin typeface="Times New Roman" pitchFamily="18" charset="0"/>
                <a:cs typeface="Times New Roman" pitchFamily="18" charset="0"/>
              </a:rPr>
              <a:t> all </a:t>
            </a:r>
            <a:r>
              <a:rPr lang="en-US" sz="3200" dirty="0" smtClean="0">
                <a:solidFill>
                  <a:srgbClr val="7030A0"/>
                </a:solidFill>
                <a:effectLst>
                  <a:outerShdw blurRad="38100" dist="38100" dir="2700000" algn="tl">
                    <a:srgbClr val="000000">
                      <a:alpha val="43137"/>
                    </a:srgbClr>
                  </a:outerShdw>
                </a:effectLst>
                <a:latin typeface="Comic Sans MS" pitchFamily="66" charset="0"/>
                <a:cs typeface="Times New Roman" pitchFamily="18" charset="0"/>
              </a:rPr>
              <a:t>contractual obligations.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778</TotalTime>
  <Words>657</Words>
  <Application>Microsoft Office PowerPoint</Application>
  <PresentationFormat>On-screen Show (4:3)</PresentationFormat>
  <Paragraphs>213</Paragraphs>
  <Slides>49</Slides>
  <Notes>0</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Manjunath</dc:creator>
  <cp:lastModifiedBy>USER</cp:lastModifiedBy>
  <cp:revision>132</cp:revision>
  <dcterms:created xsi:type="dcterms:W3CDTF">2006-08-16T00:00:00Z</dcterms:created>
  <dcterms:modified xsi:type="dcterms:W3CDTF">2018-05-16T06:25:51Z</dcterms:modified>
</cp:coreProperties>
</file>