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 id="288" r:id="rId3"/>
    <p:sldId id="287" r:id="rId4"/>
    <p:sldId id="257" r:id="rId5"/>
    <p:sldId id="258" r:id="rId6"/>
    <p:sldId id="259" r:id="rId7"/>
    <p:sldId id="260" r:id="rId8"/>
    <p:sldId id="272" r:id="rId9"/>
    <p:sldId id="261" r:id="rId10"/>
    <p:sldId id="262" r:id="rId11"/>
    <p:sldId id="273" r:id="rId12"/>
    <p:sldId id="263" r:id="rId13"/>
    <p:sldId id="266" r:id="rId14"/>
    <p:sldId id="267" r:id="rId15"/>
    <p:sldId id="268" r:id="rId16"/>
    <p:sldId id="275" r:id="rId17"/>
    <p:sldId id="277" r:id="rId18"/>
    <p:sldId id="278" r:id="rId19"/>
    <p:sldId id="279" r:id="rId20"/>
    <p:sldId id="281" r:id="rId21"/>
    <p:sldId id="285" r:id="rId22"/>
    <p:sldId id="286" r:id="rId23"/>
    <p:sldId id="282" r:id="rId24"/>
    <p:sldId id="28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02C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12/30/2015</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12/30/2015</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12/30/2015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12/30/2015</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12/30/2015</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Jokes%20for%20Lecture%201/Joke%20on%20right%20or%20Wrong.pptx"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hyperlink" Target="Jokes%20for%20Lecture%201/Conduct.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www.strangenotions.com/wp-content/uploads/Objective-Morality-600x326.jpg"/>
          <p:cNvPicPr/>
          <p:nvPr/>
        </p:nvPicPr>
        <p:blipFill>
          <a:blip r:embed="rId2"/>
          <a:srcRect/>
          <a:stretch>
            <a:fillRect/>
          </a:stretch>
        </p:blipFill>
        <p:spPr bwMode="auto">
          <a:xfrm>
            <a:off x="0" y="0"/>
            <a:ext cx="9144000" cy="6857999"/>
          </a:xfrm>
          <a:prstGeom prst="rect">
            <a:avLst/>
          </a:prstGeom>
          <a:noFill/>
          <a:ln w="9525">
            <a:noFill/>
            <a:miter lim="800000"/>
            <a:headEnd/>
            <a:tailEnd/>
          </a:ln>
        </p:spPr>
      </p:pic>
      <p:sp>
        <p:nvSpPr>
          <p:cNvPr id="5" name="Rectangle 4"/>
          <p:cNvSpPr/>
          <p:nvPr/>
        </p:nvSpPr>
        <p:spPr>
          <a:xfrm>
            <a:off x="-381000" y="1371600"/>
            <a:ext cx="9906000" cy="2308324"/>
          </a:xfrm>
          <a:prstGeom prst="rect">
            <a:avLst/>
          </a:prstGeom>
        </p:spPr>
        <p:txBody>
          <a:bodyPr wrap="square">
            <a:spAutoFit/>
          </a:bodyPr>
          <a:lstStyle/>
          <a:p>
            <a:pPr algn="ctr"/>
            <a:r>
              <a:rPr lang="en-US" sz="4800" b="1" dirty="0" smtClean="0">
                <a:solidFill>
                  <a:schemeClr val="bg1"/>
                </a:solidFill>
                <a:latin typeface="Times New Roman" pitchFamily="18" charset="0"/>
                <a:cs typeface="Times New Roman" pitchFamily="18" charset="0"/>
              </a:rPr>
              <a:t>FUNDAMENTALS </a:t>
            </a:r>
            <a:br>
              <a:rPr lang="en-US" sz="4800" b="1" dirty="0" smtClean="0">
                <a:solidFill>
                  <a:schemeClr val="bg1"/>
                </a:solidFill>
                <a:latin typeface="Times New Roman" pitchFamily="18" charset="0"/>
                <a:cs typeface="Times New Roman" pitchFamily="18" charset="0"/>
              </a:rPr>
            </a:br>
            <a:r>
              <a:rPr lang="en-US" sz="4800" b="1" dirty="0" smtClean="0">
                <a:solidFill>
                  <a:schemeClr val="bg1"/>
                </a:solidFill>
                <a:latin typeface="Times New Roman" pitchFamily="18" charset="0"/>
                <a:cs typeface="Times New Roman" pitchFamily="18" charset="0"/>
              </a:rPr>
              <a:t>OF </a:t>
            </a:r>
            <a:br>
              <a:rPr lang="en-US" sz="4800" b="1" dirty="0" smtClean="0">
                <a:solidFill>
                  <a:schemeClr val="bg1"/>
                </a:solidFill>
                <a:latin typeface="Times New Roman" pitchFamily="18" charset="0"/>
                <a:cs typeface="Times New Roman" pitchFamily="18" charset="0"/>
              </a:rPr>
            </a:br>
            <a:r>
              <a:rPr lang="en-US" sz="4800" b="1" dirty="0" smtClean="0">
                <a:solidFill>
                  <a:schemeClr val="bg1"/>
                </a:solidFill>
                <a:latin typeface="Times New Roman" pitchFamily="18" charset="0"/>
                <a:cs typeface="Times New Roman" pitchFamily="18" charset="0"/>
              </a:rPr>
              <a:t>ETHICS &amp; PROFESSIONALISM</a:t>
            </a:r>
            <a:endParaRPr lang="en-US" sz="4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lvl="0">
              <a:buNone/>
            </a:pPr>
            <a:r>
              <a:rPr lang="en-US" sz="3200" b="1" dirty="0" smtClean="0">
                <a:solidFill>
                  <a:srgbClr val="FF0000"/>
                </a:solidFill>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4.Improving Decision Making:</a:t>
            </a:r>
            <a:r>
              <a:rPr lang="en-US" sz="3800" dirty="0" smtClean="0">
                <a:solidFill>
                  <a:srgbClr val="FF0000"/>
                </a:solidFill>
                <a:latin typeface="Times New Roman" pitchFamily="18" charset="0"/>
                <a:cs typeface="Times New Roman" pitchFamily="18" charset="0"/>
              </a:rPr>
              <a:t> </a:t>
            </a:r>
          </a:p>
          <a:p>
            <a:pPr lvl="0">
              <a:buNone/>
            </a:pPr>
            <a:endParaRPr lang="en-US" sz="1000" dirty="0" smtClean="0">
              <a:solidFill>
                <a:srgbClr val="FF0000"/>
              </a:solidFill>
              <a:latin typeface="Times New Roman" pitchFamily="18" charset="0"/>
              <a:cs typeface="Times New Roman" pitchFamily="18" charset="0"/>
            </a:endParaRPr>
          </a:p>
          <a:p>
            <a:pPr lvl="0" algn="just">
              <a:buNone/>
            </a:pPr>
            <a:r>
              <a:rPr lang="en-US" dirty="0" smtClean="0">
                <a:solidFill>
                  <a:srgbClr val="FF0000"/>
                </a:solidFill>
                <a:latin typeface="Times New Roman" pitchFamily="18" charset="0"/>
                <a:cs typeface="Times New Roman" pitchFamily="18" charset="0"/>
              </a:rPr>
              <a:t>	</a:t>
            </a:r>
            <a:r>
              <a:rPr lang="en-US" sz="3200" dirty="0" smtClean="0">
                <a:latin typeface="Times New Roman" pitchFamily="18" charset="0"/>
                <a:cs typeface="Times New Roman" pitchFamily="18" charset="0"/>
              </a:rPr>
              <a:t>A man’s </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d</a:t>
            </a:r>
            <a:r>
              <a:rPr lang="en-US" sz="3200" dirty="0" smtClean="0">
                <a:latin typeface="Times New Roman" pitchFamily="18" charset="0"/>
                <a:cs typeface="Times New Roman" pitchFamily="18" charset="0"/>
              </a:rPr>
              <a:t>estiny is the </a:t>
            </a:r>
            <a:r>
              <a:rPr lang="en-US" sz="40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s</a:t>
            </a:r>
            <a:r>
              <a:rPr lang="en-US" sz="3200" dirty="0" smtClean="0">
                <a:latin typeface="Times New Roman" pitchFamily="18" charset="0"/>
                <a:cs typeface="Times New Roman" pitchFamily="18" charset="0"/>
              </a:rPr>
              <a:t>um of all the </a:t>
            </a:r>
            <a:r>
              <a:rPr lang="en-US" sz="40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d</a:t>
            </a:r>
            <a:r>
              <a:rPr lang="en-US" sz="3200" dirty="0" smtClean="0">
                <a:latin typeface="Times New Roman" pitchFamily="18" charset="0"/>
                <a:cs typeface="Times New Roman" pitchFamily="18" charset="0"/>
              </a:rPr>
              <a:t>ecisions that he/she takes in course of his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life</a:t>
            </a:r>
            <a:r>
              <a:rPr lang="en-US" sz="3200" dirty="0" smtClean="0">
                <a:latin typeface="Times New Roman" pitchFamily="18" charset="0"/>
                <a:cs typeface="Times New Roman" pitchFamily="18" charset="0"/>
              </a:rPr>
              <a:t>.</a:t>
            </a:r>
          </a:p>
          <a:p>
            <a:pPr lvl="0">
              <a:buNone/>
            </a:pPr>
            <a:endParaRPr lang="en-US" sz="1000" dirty="0" smtClean="0">
              <a:latin typeface="Times New Roman" pitchFamily="18" charset="0"/>
              <a:cs typeface="Times New Roman" pitchFamily="18" charset="0"/>
            </a:endParaRPr>
          </a:p>
          <a:p>
            <a:pPr lvl="0">
              <a:buNone/>
            </a:pPr>
            <a:r>
              <a:rPr lang="en-US" sz="3200" dirty="0" smtClean="0">
                <a:latin typeface="Times New Roman" pitchFamily="18" charset="0"/>
                <a:cs typeface="Times New Roman" pitchFamily="18" charset="0"/>
              </a:rPr>
              <a:t>	The same holds true for organizations. </a:t>
            </a:r>
          </a:p>
          <a:p>
            <a:pPr lvl="0">
              <a:buNone/>
            </a:pPr>
            <a:endParaRPr lang="en-US" sz="800" dirty="0" smtClean="0">
              <a:latin typeface="Times New Roman" pitchFamily="18" charset="0"/>
              <a:cs typeface="Times New Roman" pitchFamily="18" charset="0"/>
            </a:endParaRPr>
          </a:p>
          <a:p>
            <a:pPr lvl="0">
              <a:buNone/>
            </a:pPr>
            <a:r>
              <a:rPr lang="en-US" sz="3200" dirty="0" smtClean="0">
                <a:latin typeface="Times New Roman" pitchFamily="18" charset="0"/>
                <a:cs typeface="Times New Roman" pitchFamily="18" charset="0"/>
              </a:rPr>
              <a:t>	Decisions are driven by values. </a:t>
            </a:r>
          </a:p>
          <a:p>
            <a:pPr lvl="0">
              <a:buNone/>
            </a:pPr>
            <a:endParaRPr lang="en-US" sz="800" dirty="0" smtClean="0">
              <a:latin typeface="Times New Roman" pitchFamily="18" charset="0"/>
              <a:cs typeface="Times New Roman" pitchFamily="18" charset="0"/>
            </a:endParaRPr>
          </a:p>
          <a:p>
            <a:pPr lvl="0" algn="just">
              <a:buNone/>
            </a:pPr>
            <a:r>
              <a:rPr lang="en-US" sz="3200" dirty="0" smtClean="0">
                <a:latin typeface="Times New Roman" pitchFamily="18" charset="0"/>
                <a:cs typeface="Times New Roman" pitchFamily="18" charset="0"/>
              </a:rPr>
              <a:t>	For example an organization that does not value competition will be fierce in its operations aiming to wipe out its competitors and establish a monopoly in the market.</a:t>
            </a:r>
          </a:p>
          <a:p>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lvl="0">
              <a:buNone/>
            </a:pPr>
            <a:r>
              <a:rPr lang="en-US" sz="3200" b="1" dirty="0" smtClean="0">
                <a:solidFill>
                  <a:srgbClr val="FF0000"/>
                </a:solidFill>
                <a:latin typeface="Times New Roman" pitchFamily="18" charset="0"/>
                <a:cs typeface="Times New Roman" pitchFamily="18" charset="0"/>
              </a:rPr>
              <a:t>	</a:t>
            </a:r>
          </a:p>
          <a:p>
            <a:pPr lvl="0">
              <a:buNone/>
            </a:pPr>
            <a:r>
              <a:rPr lang="en-US" sz="3200" b="1" dirty="0" smtClean="0">
                <a:solidFill>
                  <a:srgbClr val="FF0000"/>
                </a:solidFill>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5.Long Term Gains:</a:t>
            </a:r>
            <a:r>
              <a:rPr lang="en-US" sz="3800" dirty="0" smtClean="0">
                <a:solidFill>
                  <a:srgbClr val="FF0000"/>
                </a:solidFill>
                <a:latin typeface="Times New Roman" pitchFamily="18" charset="0"/>
                <a:cs typeface="Times New Roman" pitchFamily="18" charset="0"/>
              </a:rPr>
              <a:t> </a:t>
            </a:r>
          </a:p>
          <a:p>
            <a:pPr lvl="0">
              <a:buNone/>
            </a:pPr>
            <a:endParaRPr lang="en-US" sz="1000" dirty="0" smtClean="0">
              <a:solidFill>
                <a:schemeClr val="accent1">
                  <a:lumMod val="50000"/>
                </a:schemeClr>
              </a:solidFill>
              <a:latin typeface="Times New Roman" pitchFamily="18" charset="0"/>
              <a:cs typeface="Times New Roman" pitchFamily="18" charset="0"/>
            </a:endParaRPr>
          </a:p>
          <a:p>
            <a:pPr lvl="0" algn="just">
              <a:buNone/>
            </a:pPr>
            <a:r>
              <a:rPr lang="en-US" sz="3200" dirty="0" smtClean="0">
                <a:solidFill>
                  <a:srgbClr val="FF0000"/>
                </a:solidFill>
                <a:latin typeface="Times New Roman" pitchFamily="18" charset="0"/>
                <a:cs typeface="Times New Roman" pitchFamily="18" charset="0"/>
              </a:rPr>
              <a:t>	</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O</a:t>
            </a:r>
            <a:r>
              <a:rPr lang="en-US" sz="3200" dirty="0" smtClean="0">
                <a:latin typeface="Times New Roman" pitchFamily="18" charset="0"/>
                <a:cs typeface="Times New Roman" pitchFamily="18" charset="0"/>
              </a:rPr>
              <a:t>rganizations </a:t>
            </a:r>
            <a:r>
              <a:rPr lang="en-US" sz="40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g</a:t>
            </a:r>
            <a:r>
              <a:rPr lang="en-US" sz="3200" dirty="0" smtClean="0">
                <a:latin typeface="Times New Roman" pitchFamily="18" charset="0"/>
                <a:cs typeface="Times New Roman" pitchFamily="18" charset="0"/>
              </a:rPr>
              <a:t>uided by </a:t>
            </a:r>
            <a:r>
              <a:rPr lang="en-US" sz="40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e</a:t>
            </a:r>
            <a:r>
              <a:rPr lang="en-US" sz="3200" dirty="0" smtClean="0">
                <a:latin typeface="Times New Roman" pitchFamily="18" charset="0"/>
                <a:cs typeface="Times New Roman" pitchFamily="18" charset="0"/>
              </a:rPr>
              <a:t>thics and </a:t>
            </a:r>
            <a:r>
              <a:rPr lang="en-US" sz="4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v</a:t>
            </a:r>
            <a:r>
              <a:rPr lang="en-US" sz="3200" dirty="0" smtClean="0">
                <a:latin typeface="Times New Roman" pitchFamily="18" charset="0"/>
                <a:cs typeface="Times New Roman" pitchFamily="18" charset="0"/>
              </a:rPr>
              <a:t>alues are </a:t>
            </a:r>
            <a:r>
              <a:rPr lang="en-US" sz="4000" b="1" dirty="0" smtClean="0">
                <a:solidFill>
                  <a:schemeClr val="accent3"/>
                </a:solidFill>
                <a:effectLst>
                  <a:outerShdw blurRad="38100" dist="38100" dir="2700000" algn="tl">
                    <a:srgbClr val="000000">
                      <a:alpha val="43137"/>
                    </a:srgbClr>
                  </a:outerShdw>
                </a:effectLst>
                <a:latin typeface="Times New Roman" pitchFamily="18" charset="0"/>
                <a:cs typeface="Times New Roman" pitchFamily="18" charset="0"/>
              </a:rPr>
              <a:t>p</a:t>
            </a:r>
            <a:r>
              <a:rPr lang="en-US" sz="3200" dirty="0" smtClean="0">
                <a:latin typeface="Times New Roman" pitchFamily="18" charset="0"/>
                <a:cs typeface="Times New Roman" pitchFamily="18" charset="0"/>
              </a:rPr>
              <a:t>rofitable in the </a:t>
            </a:r>
            <a:r>
              <a:rPr lang="en-US" sz="3200" b="1" spc="300" dirty="0" smtClean="0">
                <a:effectLst>
                  <a:outerShdw blurRad="38100" dist="38100" dir="2700000" algn="tl">
                    <a:srgbClr val="000000">
                      <a:alpha val="43137"/>
                    </a:srgbClr>
                  </a:outerShdw>
                </a:effectLst>
                <a:latin typeface="Times New Roman" pitchFamily="18" charset="0"/>
                <a:cs typeface="Times New Roman" pitchFamily="18" charset="0"/>
              </a:rPr>
              <a:t>long run</a:t>
            </a:r>
            <a:r>
              <a:rPr lang="en-US" sz="3200" dirty="0" smtClean="0">
                <a:latin typeface="Times New Roman" pitchFamily="18" charset="0"/>
                <a:cs typeface="Times New Roman" pitchFamily="18" charset="0"/>
              </a:rPr>
              <a:t>, though in the short run they may seem to lose money. </a:t>
            </a:r>
          </a:p>
          <a:p>
            <a:pPr lvl="0">
              <a:buNone/>
            </a:pPr>
            <a:endParaRPr lang="en-US" sz="800" dirty="0" smtClean="0">
              <a:latin typeface="Times New Roman" pitchFamily="18" charset="0"/>
              <a:cs typeface="Times New Roman" pitchFamily="18" charset="0"/>
            </a:endParaRPr>
          </a:p>
          <a:p>
            <a:pPr lvl="0" algn="just">
              <a:buNone/>
            </a:pPr>
            <a:r>
              <a:rPr lang="en-US" sz="3200" dirty="0" smtClean="0">
                <a:latin typeface="Times New Roman" pitchFamily="18" charset="0"/>
                <a:cs typeface="Times New Roman" pitchFamily="18" charset="0"/>
              </a:rPr>
              <a:t>	</a:t>
            </a:r>
            <a:r>
              <a:rPr lang="en-US" sz="4000" b="1" dirty="0" smtClean="0">
                <a:latin typeface="Times New Roman" pitchFamily="18" charset="0"/>
                <a:cs typeface="Times New Roman" pitchFamily="18" charset="0"/>
              </a:rPr>
              <a:t>Toyota</a:t>
            </a:r>
            <a:r>
              <a:rPr lang="en-US" sz="3200" dirty="0" smtClean="0">
                <a:latin typeface="Times New Roman" pitchFamily="18" charset="0"/>
                <a:cs typeface="Times New Roman" pitchFamily="18" charset="0"/>
              </a:rPr>
              <a:t> group, one of the largest business firm in Japan was seen on the verge of decline at the beginning, which soon turned out to be otherwise. </a:t>
            </a:r>
          </a:p>
          <a:p>
            <a:pPr lvl="0">
              <a:buNone/>
            </a:pPr>
            <a:endParaRPr lang="en-US" sz="800" dirty="0" smtClean="0">
              <a:latin typeface="Times New Roman" pitchFamily="18" charset="0"/>
              <a:cs typeface="Times New Roman" pitchFamily="18" charset="0"/>
            </a:endParaRPr>
          </a:p>
          <a:p>
            <a:pPr lvl="0">
              <a:buNone/>
            </a:pPr>
            <a:r>
              <a:rPr lang="en-US" sz="3200" dirty="0" smtClean="0">
                <a:latin typeface="Times New Roman" pitchFamily="18" charset="0"/>
                <a:cs typeface="Times New Roman" pitchFamily="18" charset="0"/>
              </a:rPr>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lvl="0">
              <a:buNone/>
            </a:pPr>
            <a:r>
              <a:rPr lang="en-US" sz="3200" b="1" dirty="0" smtClean="0">
                <a:solidFill>
                  <a:srgbClr val="FF0000"/>
                </a:solidFill>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6.Securing the Society:</a:t>
            </a:r>
            <a:r>
              <a:rPr lang="en-US" sz="3800" dirty="0" smtClean="0">
                <a:solidFill>
                  <a:schemeClr val="accent1">
                    <a:lumMod val="50000"/>
                  </a:schemeClr>
                </a:solidFill>
                <a:latin typeface="Times New Roman" pitchFamily="18" charset="0"/>
                <a:cs typeface="Times New Roman" pitchFamily="18" charset="0"/>
              </a:rPr>
              <a:t> </a:t>
            </a:r>
          </a:p>
          <a:p>
            <a:pPr lvl="0" algn="just">
              <a:buNone/>
            </a:pPr>
            <a:r>
              <a:rPr lang="en-US"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Often ethics succeeds law in safeguarding the society. </a:t>
            </a:r>
          </a:p>
          <a:p>
            <a:pPr lvl="0">
              <a:buNone/>
            </a:pPr>
            <a:endParaRPr lang="en-US" sz="900" dirty="0" smtClean="0">
              <a:latin typeface="Times New Roman" pitchFamily="18" charset="0"/>
              <a:cs typeface="Times New Roman" pitchFamily="18" charset="0"/>
            </a:endParaRPr>
          </a:p>
          <a:p>
            <a:pPr lvl="0">
              <a:buNone/>
            </a:pPr>
            <a:r>
              <a:rPr lang="en-US" sz="3200" dirty="0" smtClean="0">
                <a:latin typeface="Times New Roman" pitchFamily="18" charset="0"/>
                <a:cs typeface="Times New Roman" pitchFamily="18" charset="0"/>
              </a:rPr>
              <a:t>	The law machinery is often found acting as a mute spectator, unable to save the society and the environment. </a:t>
            </a:r>
          </a:p>
          <a:p>
            <a:pPr lvl="0">
              <a:buNone/>
            </a:pPr>
            <a:endParaRPr lang="en-US" sz="800" dirty="0" smtClean="0">
              <a:latin typeface="Times New Roman" pitchFamily="18" charset="0"/>
              <a:cs typeface="Times New Roman" pitchFamily="18" charset="0"/>
            </a:endParaRPr>
          </a:p>
          <a:p>
            <a:pPr lvl="0">
              <a:buNone/>
            </a:pPr>
            <a:r>
              <a:rPr lang="en-US" sz="3200" dirty="0" smtClean="0">
                <a:latin typeface="Times New Roman" pitchFamily="18" charset="0"/>
                <a:cs typeface="Times New Roman" pitchFamily="18" charset="0"/>
              </a:rPr>
              <a:t>	Technology, for example is growing at such a fast pace that the by the time law comes up with a regulation we have a newer technology with new threats replacing the older one. </a:t>
            </a:r>
          </a:p>
          <a:p>
            <a:pPr lvl="0">
              <a:buNone/>
            </a:pPr>
            <a:endParaRPr lang="en-US" sz="800" dirty="0" smtClean="0">
              <a:latin typeface="Times New Roman" pitchFamily="18" charset="0"/>
              <a:cs typeface="Times New Roman" pitchFamily="18" charset="0"/>
            </a:endParaRPr>
          </a:p>
          <a:p>
            <a:pPr lvl="0">
              <a:buNone/>
            </a:pPr>
            <a:r>
              <a:rPr lang="en-US" sz="3200" dirty="0" smtClean="0">
                <a:latin typeface="Times New Roman" pitchFamily="18" charset="0"/>
                <a:cs typeface="Times New Roman" pitchFamily="18" charset="0"/>
              </a:rPr>
              <a:t>	Lawyers and public interest litigations may not help a great deal but ethics can.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just">
              <a:buNone/>
            </a:pPr>
            <a:r>
              <a:rPr lang="en-US" b="1" dirty="0" smtClean="0">
                <a:latin typeface="Times New Roman" pitchFamily="18" charset="0"/>
                <a:cs typeface="Times New Roman" pitchFamily="18" charset="0"/>
              </a:rPr>
              <a:t>	</a:t>
            </a:r>
            <a:r>
              <a:rPr lang="en-US" sz="3600" b="1" dirty="0" smtClean="0">
                <a:solidFill>
                  <a:srgbClr val="FF0000"/>
                </a:solidFill>
                <a:latin typeface="Times New Roman" pitchFamily="18" charset="0"/>
                <a:cs typeface="Times New Roman" pitchFamily="18" charset="0"/>
              </a:rPr>
              <a:t>What are the key elements of a proper Ethics?</a:t>
            </a:r>
          </a:p>
          <a:p>
            <a:pPr algn="just">
              <a:buNone/>
            </a:pPr>
            <a:r>
              <a:rPr lang="en-US"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A proper foundation of ethics requires a </a:t>
            </a:r>
            <a:r>
              <a:rPr lang="en-US" sz="3200" b="1" dirty="0" smtClean="0">
                <a:solidFill>
                  <a:srgbClr val="002060"/>
                </a:solidFill>
                <a:latin typeface="Times New Roman" pitchFamily="18" charset="0"/>
                <a:cs typeface="Times New Roman" pitchFamily="18" charset="0"/>
              </a:rPr>
              <a:t>Standard of Value</a:t>
            </a:r>
            <a:r>
              <a:rPr lang="en-US" sz="3200" b="1"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to which </a:t>
            </a:r>
            <a:r>
              <a:rPr lang="en-US" sz="3200" b="1" dirty="0" smtClean="0">
                <a:solidFill>
                  <a:srgbClr val="002060"/>
                </a:solidFill>
                <a:latin typeface="Times New Roman" pitchFamily="18" charset="0"/>
                <a:cs typeface="Times New Roman" pitchFamily="18" charset="0"/>
              </a:rPr>
              <a:t>all </a:t>
            </a:r>
            <a:r>
              <a:rPr lang="en-US" sz="3200" dirty="0" smtClean="0">
                <a:latin typeface="Times New Roman" pitchFamily="18" charset="0"/>
                <a:cs typeface="Times New Roman" pitchFamily="18" charset="0"/>
              </a:rPr>
              <a:t>goals and actions can be compared to. </a:t>
            </a:r>
          </a:p>
          <a:p>
            <a:pPr>
              <a:buNone/>
            </a:pPr>
            <a:endParaRPr lang="en-US" sz="9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	This standard is our own lives, and the happiness which makes them livable. </a:t>
            </a:r>
          </a:p>
          <a:p>
            <a:pPr>
              <a:buNone/>
            </a:pPr>
            <a:endParaRPr lang="en-US" sz="9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	This is our ultimate standard of value, the goal in which an ethical man must always aim. </a:t>
            </a:r>
          </a:p>
          <a:p>
            <a:pPr>
              <a:buNone/>
            </a:pPr>
            <a:endParaRPr lang="en-US" sz="8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	It is arrived at by an examination of man's nature, and recognizing his peculiar needs. </a:t>
            </a:r>
          </a:p>
          <a:p>
            <a:pPr>
              <a:buNone/>
            </a:pPr>
            <a:r>
              <a:rPr lang="en-US" sz="3200" dirty="0" smtClean="0">
                <a:latin typeface="Times New Roman" pitchFamily="18" charset="0"/>
                <a:cs typeface="Times New Roman" pitchFamily="18" charset="0"/>
              </a:rPr>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A system of ethics must further consist of not only emergency situations, but the day to day choices we make constantly.</a:t>
            </a:r>
          </a:p>
          <a:p>
            <a:pPr>
              <a:buNone/>
            </a:pPr>
            <a:r>
              <a:rPr lang="en-US" sz="3200"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It must include our relations to others, and recognize their importance not only to our physical survival, but to our well-being and happiness. </a:t>
            </a:r>
          </a:p>
          <a:p>
            <a:pPr>
              <a:buNone/>
            </a:pPr>
            <a:endParaRPr lang="en-US" sz="8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It must recognize that our lives are an end in themselves, and that sacrifice is not only not necessary, but destructive.</a:t>
            </a:r>
            <a:endParaRPr lang="en-US"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None/>
            </a:pPr>
            <a:r>
              <a:rPr lang="en-US" sz="4000" b="1" dirty="0" smtClean="0">
                <a:solidFill>
                  <a:srgbClr val="FF0000"/>
                </a:solidFill>
                <a:latin typeface="Times New Roman" pitchFamily="18" charset="0"/>
                <a:cs typeface="Times New Roman" pitchFamily="18" charset="0"/>
              </a:rPr>
              <a:t>Key Terms For Lecture 1</a:t>
            </a:r>
          </a:p>
          <a:p>
            <a:pPr>
              <a:lnSpc>
                <a:spcPct val="200000"/>
              </a:lnSpc>
              <a:buFont typeface="Wingdings" pitchFamily="2" charset="2"/>
              <a:buChar char="Ø"/>
            </a:pPr>
            <a:r>
              <a:rPr lang="en-US" sz="4000" b="1" dirty="0" smtClean="0">
                <a:solidFill>
                  <a:srgbClr val="002060"/>
                </a:solidFill>
                <a:latin typeface="Times New Roman" pitchFamily="18" charset="0"/>
                <a:cs typeface="Times New Roman" pitchFamily="18" charset="0"/>
              </a:rPr>
              <a:t>Profession</a:t>
            </a:r>
          </a:p>
          <a:p>
            <a:pPr>
              <a:lnSpc>
                <a:spcPct val="200000"/>
              </a:lnSpc>
              <a:buFont typeface="Wingdings" pitchFamily="2" charset="2"/>
              <a:buChar char="Ø"/>
            </a:pPr>
            <a:r>
              <a:rPr lang="en-US" sz="4000" b="1" dirty="0" smtClean="0">
                <a:solidFill>
                  <a:srgbClr val="002060"/>
                </a:solidFill>
                <a:latin typeface="Times New Roman" pitchFamily="18" charset="0"/>
                <a:cs typeface="Times New Roman" pitchFamily="18" charset="0"/>
              </a:rPr>
              <a:t>Professional</a:t>
            </a:r>
          </a:p>
          <a:p>
            <a:pPr>
              <a:lnSpc>
                <a:spcPct val="200000"/>
              </a:lnSpc>
              <a:buFont typeface="Wingdings" pitchFamily="2" charset="2"/>
              <a:buChar char="Ø"/>
            </a:pPr>
            <a:r>
              <a:rPr lang="en-US" sz="4000" b="1" dirty="0" smtClean="0">
                <a:solidFill>
                  <a:srgbClr val="002060"/>
                </a:solidFill>
                <a:latin typeface="Times New Roman" pitchFamily="18" charset="0"/>
                <a:cs typeface="Times New Roman" pitchFamily="18" charset="0"/>
              </a:rPr>
              <a:t>Morals</a:t>
            </a:r>
          </a:p>
          <a:p>
            <a:pPr>
              <a:lnSpc>
                <a:spcPct val="200000"/>
              </a:lnSpc>
              <a:buNone/>
            </a:pPr>
            <a:endParaRPr lang="en-US" sz="3600" b="1" dirty="0" smtClean="0">
              <a:solidFill>
                <a:srgbClr val="002060"/>
              </a:solidFill>
              <a:latin typeface="Times New Roman" pitchFamily="18" charset="0"/>
              <a:cs typeface="Times New Roman" pitchFamily="18" charset="0"/>
            </a:endParaRPr>
          </a:p>
          <a:p>
            <a:pPr algn="ctr">
              <a:buNone/>
            </a:pPr>
            <a:endParaRPr lang="en-US" sz="36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lstStyle/>
          <a:p>
            <a:pPr>
              <a:buNone/>
            </a:pPr>
            <a:r>
              <a:rPr lang="en-US" sz="3800" b="1" dirty="0" smtClean="0">
                <a:solidFill>
                  <a:srgbClr val="FF0000"/>
                </a:solidFill>
                <a:latin typeface="Times New Roman" pitchFamily="18" charset="0"/>
                <a:cs typeface="Times New Roman" pitchFamily="18" charset="0"/>
              </a:rPr>
              <a:t>Profession:</a:t>
            </a:r>
          </a:p>
          <a:p>
            <a:pPr>
              <a:buNone/>
            </a:pPr>
            <a:endParaRPr lang="en-US" sz="800" b="1" dirty="0" smtClean="0">
              <a:latin typeface="Times New Roman" pitchFamily="18" charset="0"/>
              <a:cs typeface="Times New Roman" pitchFamily="18" charset="0"/>
            </a:endParaRPr>
          </a:p>
          <a:p>
            <a:pPr algn="just" fontAlgn="base">
              <a:buFont typeface="Wingdings" pitchFamily="2" charset="2"/>
              <a:buChar char="v"/>
            </a:pPr>
            <a:r>
              <a:rPr lang="en-US" sz="3200" dirty="0" smtClean="0">
                <a:latin typeface="Times New Roman" pitchFamily="18" charset="0"/>
                <a:cs typeface="Times New Roman" pitchFamily="18" charset="0"/>
              </a:rPr>
              <a:t>	Is a type of </a:t>
            </a:r>
            <a:r>
              <a:rPr lang="en-US" sz="3600" dirty="0" smtClean="0">
                <a:solidFill>
                  <a:srgbClr val="00B050"/>
                </a:solidFill>
                <a:latin typeface="Times New Roman" pitchFamily="18" charset="0"/>
                <a:cs typeface="Times New Roman" pitchFamily="18" charset="0"/>
              </a:rPr>
              <a:t>job</a:t>
            </a:r>
            <a:r>
              <a:rPr lang="en-US" sz="3200" dirty="0" smtClean="0">
                <a:latin typeface="Times New Roman" pitchFamily="18" charset="0"/>
                <a:cs typeface="Times New Roman" pitchFamily="18" charset="0"/>
              </a:rPr>
              <a:t> that </a:t>
            </a:r>
            <a:r>
              <a:rPr lang="en-US" sz="3600" dirty="0" smtClean="0">
                <a:solidFill>
                  <a:srgbClr val="002060"/>
                </a:solidFill>
                <a:latin typeface="Times New Roman" pitchFamily="18" charset="0"/>
                <a:cs typeface="Times New Roman" pitchFamily="18" charset="0"/>
              </a:rPr>
              <a:t>requires</a:t>
            </a:r>
            <a:r>
              <a:rPr lang="en-US" sz="3200" dirty="0" smtClean="0">
                <a:latin typeface="Times New Roman" pitchFamily="18" charset="0"/>
                <a:cs typeface="Times New Roman" pitchFamily="18" charset="0"/>
              </a:rPr>
              <a:t> special </a:t>
            </a:r>
            <a:r>
              <a:rPr lang="en-US" sz="3600" dirty="0" smtClean="0">
                <a:solidFill>
                  <a:srgbClr val="C00000"/>
                </a:solidFill>
                <a:latin typeface="Times New Roman" pitchFamily="18" charset="0"/>
                <a:cs typeface="Times New Roman" pitchFamily="18" charset="0"/>
              </a:rPr>
              <a:t>education</a:t>
            </a:r>
            <a:r>
              <a:rPr lang="en-US" sz="3200" dirty="0" smtClean="0">
                <a:latin typeface="Times New Roman" pitchFamily="18" charset="0"/>
                <a:cs typeface="Times New Roman" pitchFamily="18" charset="0"/>
              </a:rPr>
              <a:t>, </a:t>
            </a:r>
            <a:r>
              <a:rPr lang="en-US" sz="3600" dirty="0" smtClean="0">
                <a:solidFill>
                  <a:srgbClr val="7030A0"/>
                </a:solidFill>
                <a:latin typeface="Times New Roman" pitchFamily="18" charset="0"/>
                <a:cs typeface="Times New Roman" pitchFamily="18" charset="0"/>
              </a:rPr>
              <a:t>training</a:t>
            </a:r>
            <a:r>
              <a:rPr lang="en-US" sz="36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or</a:t>
            </a:r>
            <a:r>
              <a:rPr lang="en-US" sz="3600" dirty="0" smtClean="0">
                <a:latin typeface="Times New Roman" pitchFamily="18" charset="0"/>
                <a:cs typeface="Times New Roman" pitchFamily="18" charset="0"/>
              </a:rPr>
              <a:t> </a:t>
            </a:r>
            <a:r>
              <a:rPr lang="en-US" sz="3600" dirty="0" smtClean="0">
                <a:solidFill>
                  <a:schemeClr val="accent6">
                    <a:lumMod val="75000"/>
                  </a:schemeClr>
                </a:solidFill>
                <a:latin typeface="Times New Roman" pitchFamily="18" charset="0"/>
                <a:cs typeface="Times New Roman" pitchFamily="18" charset="0"/>
              </a:rPr>
              <a:t>skill</a:t>
            </a:r>
            <a:r>
              <a:rPr lang="en-US" sz="3200" dirty="0" smtClean="0">
                <a:latin typeface="Times New Roman" pitchFamily="18" charset="0"/>
                <a:cs typeface="Times New Roman" pitchFamily="18" charset="0"/>
              </a:rPr>
              <a:t>.</a:t>
            </a:r>
          </a:p>
          <a:p>
            <a:pPr fontAlgn="base">
              <a:buFont typeface="Wingdings" pitchFamily="2" charset="2"/>
              <a:buChar char="v"/>
            </a:pPr>
            <a:endParaRPr lang="en-US" sz="800" dirty="0" smtClean="0">
              <a:latin typeface="Times New Roman" pitchFamily="18" charset="0"/>
              <a:cs typeface="Times New Roman" pitchFamily="18" charset="0"/>
            </a:endParaRPr>
          </a:p>
          <a:p>
            <a:pPr algn="just">
              <a:buFont typeface="Wingdings" pitchFamily="2" charset="2"/>
              <a:buChar char="v"/>
            </a:pPr>
            <a:r>
              <a:rPr lang="en-US" sz="3200" dirty="0" smtClean="0">
                <a:latin typeface="Times New Roman" pitchFamily="18" charset="0"/>
                <a:cs typeface="Times New Roman" pitchFamily="18" charset="0"/>
              </a:rPr>
              <a:t> 	A </a:t>
            </a:r>
            <a:r>
              <a:rPr lang="en-US" sz="3200" b="1" dirty="0" smtClean="0">
                <a:latin typeface="Times New Roman" pitchFamily="18" charset="0"/>
                <a:cs typeface="Times New Roman" pitchFamily="18" charset="0"/>
              </a:rPr>
              <a:t>profession</a:t>
            </a:r>
            <a:r>
              <a:rPr lang="en-US" sz="3200" dirty="0" smtClean="0">
                <a:latin typeface="Times New Roman" pitchFamily="18" charset="0"/>
                <a:cs typeface="Times New Roman" pitchFamily="18" charset="0"/>
              </a:rPr>
              <a:t> is an occupation founded upon specialized educational training, the purpose of which is to supply objective counsel and service to others, for a direct and definite compensation, wholly apart from expectation of other business gain.</a:t>
            </a:r>
          </a:p>
          <a:p>
            <a:pPr>
              <a:buNone/>
            </a:pPr>
            <a:endParaRPr lang="en-US" sz="3200"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a:buNone/>
            </a:pPr>
            <a:endParaRPr lang="en-US" sz="3200" b="1" dirty="0" smtClean="0">
              <a:latin typeface="Times New Roman" pitchFamily="18" charset="0"/>
              <a:cs typeface="Times New Roman" pitchFamily="18" charset="0"/>
            </a:endParaRPr>
          </a:p>
          <a:p>
            <a:pPr>
              <a:buNone/>
            </a:pPr>
            <a:r>
              <a:rPr lang="en-US" sz="3200" b="1" dirty="0" smtClean="0">
                <a:latin typeface="Times New Roman" pitchFamily="18" charset="0"/>
                <a:cs typeface="Times New Roman" pitchFamily="18" charset="0"/>
              </a:rPr>
              <a:t>	Examples of PROFESSION:</a:t>
            </a:r>
          </a:p>
          <a:p>
            <a:pPr>
              <a:buNone/>
            </a:pPr>
            <a:endParaRPr lang="en-US" sz="800" b="1"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The doctor talked to students who are thinking about entering the </a:t>
            </a:r>
            <a:r>
              <a:rPr lang="en-US" sz="3200" i="1" dirty="0" smtClean="0">
                <a:latin typeface="Times New Roman" pitchFamily="18" charset="0"/>
                <a:cs typeface="Times New Roman" pitchFamily="18" charset="0"/>
              </a:rPr>
              <a:t>profession</a:t>
            </a:r>
            <a:r>
              <a:rPr lang="en-US" sz="3200" dirty="0" smtClean="0">
                <a:latin typeface="Times New Roman" pitchFamily="18" charset="0"/>
                <a:cs typeface="Times New Roman" pitchFamily="18" charset="0"/>
              </a:rPr>
              <a:t>.</a:t>
            </a:r>
          </a:p>
          <a:p>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Most </a:t>
            </a:r>
            <a:r>
              <a:rPr lang="en-US" sz="3200" i="1" dirty="0" smtClean="0">
                <a:latin typeface="Times New Roman" pitchFamily="18" charset="0"/>
                <a:cs typeface="Times New Roman" pitchFamily="18" charset="0"/>
              </a:rPr>
              <a:t>professions</a:t>
            </a:r>
            <a:r>
              <a:rPr lang="en-US" sz="3200" dirty="0" smtClean="0">
                <a:latin typeface="Times New Roman" pitchFamily="18" charset="0"/>
                <a:cs typeface="Times New Roman" pitchFamily="18" charset="0"/>
              </a:rPr>
              <a:t> in the medical field require years of training.</a:t>
            </a:r>
          </a:p>
          <a:p>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Their daughter recently became a member of the medical </a:t>
            </a:r>
            <a:r>
              <a:rPr lang="en-US" sz="3200" i="1" dirty="0" smtClean="0">
                <a:latin typeface="Times New Roman" pitchFamily="18" charset="0"/>
                <a:cs typeface="Times New Roman" pitchFamily="18" charset="0"/>
              </a:rPr>
              <a:t>profession</a:t>
            </a:r>
            <a:r>
              <a:rPr lang="en-US" sz="3200" dirty="0" smtClean="0">
                <a:latin typeface="Times New Roman" pitchFamily="18" charset="0"/>
                <a:cs typeface="Times New Roman" pitchFamily="18" charset="0"/>
              </a:rPr>
              <a:t>.</a:t>
            </a:r>
          </a:p>
          <a:p>
            <a:pPr>
              <a:buNone/>
            </a:pPr>
            <a:endParaRPr lang="en-US" sz="3200" dirty="0" smtClean="0">
              <a:latin typeface="Times New Roman" pitchFamily="18" charset="0"/>
              <a:cs typeface="Times New Roman" pitchFamily="18" charset="0"/>
            </a:endParaRPr>
          </a:p>
          <a:p>
            <a:endParaRPr lang="en-US"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a:buNone/>
            </a:pPr>
            <a:r>
              <a:rPr lang="en-US" sz="3600" dirty="0" smtClean="0">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Professional</a:t>
            </a:r>
            <a:r>
              <a:rPr lang="en-US" sz="3800" dirty="0" smtClean="0">
                <a:solidFill>
                  <a:srgbClr val="FF0000"/>
                </a:solidFill>
                <a:latin typeface="Times New Roman" pitchFamily="18" charset="0"/>
                <a:cs typeface="Times New Roman" pitchFamily="18" charset="0"/>
              </a:rPr>
              <a:t>:</a:t>
            </a:r>
          </a:p>
          <a:p>
            <a:pPr>
              <a:buNone/>
            </a:pPr>
            <a:endParaRPr lang="en-US" sz="800" dirty="0" smtClean="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A </a:t>
            </a:r>
            <a:r>
              <a:rPr lang="en-US" sz="3200" b="1" dirty="0" smtClean="0">
                <a:latin typeface="Times New Roman" pitchFamily="18" charset="0"/>
                <a:cs typeface="Times New Roman" pitchFamily="18" charset="0"/>
              </a:rPr>
              <a:t>professional</a:t>
            </a:r>
            <a:r>
              <a:rPr lang="en-US" sz="3200" dirty="0" smtClean="0">
                <a:latin typeface="Times New Roman" pitchFamily="18" charset="0"/>
                <a:cs typeface="Times New Roman" pitchFamily="18" charset="0"/>
              </a:rPr>
              <a:t> is a member of a profession. The term also describes the standards of education and training that prepare members of the profession with the particular knowledge and skills necessary to perform the role of that profession.</a:t>
            </a:r>
          </a:p>
          <a:p>
            <a:endParaRPr lang="en-US" sz="3200" dirty="0" smtClean="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Doctors in many countries take the Hippocratic Oath upon entering the profession, as a symbol of their commitment to upholding a number of ethical and moral standards.</a:t>
            </a:r>
          </a:p>
          <a:p>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lstStyle/>
          <a:p>
            <a:pPr>
              <a:buNone/>
            </a:pPr>
            <a:r>
              <a:rPr lang="en-US" sz="3600" b="1" dirty="0" smtClean="0">
                <a:solidFill>
                  <a:srgbClr val="FF0000"/>
                </a:solidFill>
                <a:latin typeface="Times New Roman" pitchFamily="18" charset="0"/>
                <a:cs typeface="Times New Roman" pitchFamily="18" charset="0"/>
              </a:rPr>
              <a:t>Professional </a:t>
            </a:r>
            <a:r>
              <a:rPr lang="en-US" sz="3600" dirty="0" smtClean="0">
                <a:latin typeface="Times New Roman" pitchFamily="18" charset="0"/>
                <a:cs typeface="Times New Roman" pitchFamily="18" charset="0"/>
              </a:rPr>
              <a:t>  Cntd….</a:t>
            </a:r>
          </a:p>
          <a:p>
            <a:pPr fontAlgn="base">
              <a:buNone/>
            </a:pPr>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relating to a job that requires special education, training, or skill</a:t>
            </a:r>
          </a:p>
          <a:p>
            <a:pPr>
              <a:buNone/>
            </a:pPr>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done or given by a person who works in a particular profession</a:t>
            </a:r>
          </a:p>
          <a:p>
            <a:pPr>
              <a:buNone/>
            </a:pPr>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paid to participate in a sport or activity</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	</a:t>
            </a:r>
            <a:r>
              <a:rPr lang="en-US" sz="3600" dirty="0" smtClean="0">
                <a:solidFill>
                  <a:srgbClr val="FF0000"/>
                </a:solidFill>
                <a:latin typeface="Times New Roman" pitchFamily="18" charset="0"/>
                <a:cs typeface="Times New Roman" pitchFamily="18" charset="0"/>
              </a:rPr>
              <a:t>Why study ethics?</a:t>
            </a:r>
          </a:p>
          <a:p>
            <a:pPr>
              <a:buNone/>
            </a:pPr>
            <a:endParaRPr lang="en-US" sz="800" b="1" dirty="0" smtClean="0">
              <a:latin typeface="Times New Roman" pitchFamily="18" charset="0"/>
              <a:cs typeface="Times New Roman" pitchFamily="18" charset="0"/>
            </a:endParaRPr>
          </a:p>
          <a:p>
            <a:pPr algn="just">
              <a:lnSpc>
                <a:spcPct val="150000"/>
              </a:lnSpc>
              <a:buNone/>
            </a:pPr>
            <a:r>
              <a:rPr lang="en-US" sz="3600" b="1" dirty="0" smtClean="0">
                <a:latin typeface="Times New Roman" pitchFamily="18" charset="0"/>
                <a:cs typeface="Times New Roman" pitchFamily="18" charset="0"/>
              </a:rPr>
              <a:t>	</a:t>
            </a:r>
            <a:r>
              <a:rPr lang="en-US" sz="3600" b="1" dirty="0" smtClean="0">
                <a:solidFill>
                  <a:srgbClr val="00B050"/>
                </a:solidFill>
                <a:latin typeface="Times New Roman" pitchFamily="18" charset="0"/>
                <a:cs typeface="Times New Roman" pitchFamily="18" charset="0"/>
              </a:rPr>
              <a:t>Ethics</a:t>
            </a:r>
            <a:r>
              <a:rPr lang="en-US" sz="3600" dirty="0" smtClean="0">
                <a:solidFill>
                  <a:srgbClr val="00B050"/>
                </a:solidFill>
                <a:latin typeface="Times New Roman" pitchFamily="18" charset="0"/>
                <a:cs typeface="Times New Roman" pitchFamily="18" charset="0"/>
              </a:rPr>
              <a:t> is a </a:t>
            </a:r>
            <a:r>
              <a:rPr lang="en-US" sz="3600"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central component </a:t>
            </a:r>
            <a:r>
              <a:rPr lang="en-US" sz="3600" dirty="0" smtClean="0">
                <a:solidFill>
                  <a:srgbClr val="00B050"/>
                </a:solidFill>
                <a:latin typeface="Times New Roman" pitchFamily="18" charset="0"/>
                <a:cs typeface="Times New Roman" pitchFamily="18" charset="0"/>
              </a:rPr>
              <a:t>of </a:t>
            </a:r>
            <a:r>
              <a:rPr lang="en-US" sz="3600" dirty="0" smtClean="0">
                <a:latin typeface="Times New Roman" pitchFamily="18" charset="0"/>
                <a:cs typeface="Times New Roman" pitchFamily="18" charset="0"/>
              </a:rPr>
              <a:t>any </a:t>
            </a:r>
          </a:p>
          <a:p>
            <a:pPr>
              <a:lnSpc>
                <a:spcPct val="150000"/>
              </a:lnSpc>
              <a:buNone/>
            </a:pPr>
            <a:r>
              <a:rPr lang="en-US" sz="3600" dirty="0" smtClean="0">
                <a:latin typeface="Times New Roman" pitchFamily="18" charset="0"/>
                <a:cs typeface="Times New Roman" pitchFamily="18" charset="0"/>
              </a:rPr>
              <a:t>	</a:t>
            </a:r>
            <a:r>
              <a:rPr lang="en-US" sz="3600" dirty="0" smtClean="0">
                <a:solidFill>
                  <a:srgbClr val="002060"/>
                </a:solidFill>
                <a:latin typeface="Times New Roman" pitchFamily="18" charset="0"/>
                <a:cs typeface="Times New Roman" pitchFamily="18" charset="0"/>
              </a:rPr>
              <a:t>happy, </a:t>
            </a:r>
          </a:p>
          <a:p>
            <a:pPr>
              <a:lnSpc>
                <a:spcPct val="150000"/>
              </a:lnSpc>
              <a:buNone/>
            </a:pPr>
            <a:r>
              <a:rPr lang="en-US" sz="3600" dirty="0" smtClean="0">
                <a:solidFill>
                  <a:srgbClr val="002060"/>
                </a:solidFill>
                <a:latin typeface="Times New Roman" pitchFamily="18" charset="0"/>
                <a:cs typeface="Times New Roman" pitchFamily="18" charset="0"/>
              </a:rPr>
              <a:t>	healthy, and </a:t>
            </a:r>
          </a:p>
          <a:p>
            <a:pPr>
              <a:lnSpc>
                <a:spcPct val="150000"/>
              </a:lnSpc>
              <a:buNone/>
            </a:pPr>
            <a:r>
              <a:rPr lang="en-US" sz="3600" dirty="0" smtClean="0">
                <a:solidFill>
                  <a:srgbClr val="002060"/>
                </a:solidFill>
                <a:latin typeface="Times New Roman" pitchFamily="18" charset="0"/>
                <a:cs typeface="Times New Roman" pitchFamily="18" charset="0"/>
              </a:rPr>
              <a:t>	mature life.</a:t>
            </a:r>
          </a:p>
          <a:p>
            <a:pPr>
              <a:lnSpc>
                <a:spcPct val="150000"/>
              </a:lnSpc>
              <a:buNone/>
            </a:pPr>
            <a:r>
              <a:rPr lang="en-US" sz="3600" dirty="0" smtClean="0">
                <a:latin typeface="Times New Roman" pitchFamily="18" charset="0"/>
                <a:cs typeface="Times New Roman" pitchFamily="18" charset="0"/>
              </a:rPr>
              <a:t>	</a:t>
            </a:r>
            <a:r>
              <a:rPr lang="en-US" sz="3000"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Knowing right from wrong is one of the qualifications for being a fully functional adult.</a:t>
            </a:r>
            <a:endParaRPr lang="en-US" sz="30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lstStyle/>
          <a:p>
            <a:pPr>
              <a:buNone/>
            </a:pPr>
            <a:r>
              <a:rPr lang="en-US" sz="3600" dirty="0" smtClean="0">
                <a:latin typeface="Times New Roman" pitchFamily="18" charset="0"/>
                <a:cs typeface="Times New Roman" pitchFamily="18" charset="0"/>
              </a:rPr>
              <a:t>Examples of PROFESSIONAL:</a:t>
            </a:r>
          </a:p>
          <a:p>
            <a:pPr>
              <a:buNone/>
            </a:pPr>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Do you have any </a:t>
            </a:r>
            <a:r>
              <a:rPr lang="en-US" sz="3200" i="1" dirty="0" smtClean="0">
                <a:latin typeface="Times New Roman" pitchFamily="18" charset="0"/>
                <a:cs typeface="Times New Roman" pitchFamily="18" charset="0"/>
              </a:rPr>
              <a:t>professional</a:t>
            </a:r>
            <a:r>
              <a:rPr lang="en-US" sz="3200" dirty="0" smtClean="0">
                <a:latin typeface="Times New Roman" pitchFamily="18" charset="0"/>
                <a:cs typeface="Times New Roman" pitchFamily="18" charset="0"/>
              </a:rPr>
              <a:t> experience?</a:t>
            </a:r>
          </a:p>
          <a:p>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You should seek </a:t>
            </a:r>
            <a:r>
              <a:rPr lang="en-US" sz="3200" i="1" dirty="0" smtClean="0">
                <a:latin typeface="Times New Roman" pitchFamily="18" charset="0"/>
                <a:cs typeface="Times New Roman" pitchFamily="18" charset="0"/>
              </a:rPr>
              <a:t>professional</a:t>
            </a:r>
            <a:r>
              <a:rPr lang="en-US" sz="3200" dirty="0" smtClean="0">
                <a:latin typeface="Times New Roman" pitchFamily="18" charset="0"/>
                <a:cs typeface="Times New Roman" pitchFamily="18" charset="0"/>
              </a:rPr>
              <a:t> advice.</a:t>
            </a:r>
          </a:p>
          <a:p>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a golfer who recently </a:t>
            </a:r>
            <a:r>
              <a:rPr lang="en-US" sz="3200" i="1" dirty="0" smtClean="0">
                <a:latin typeface="Times New Roman" pitchFamily="18" charset="0"/>
                <a:cs typeface="Times New Roman" pitchFamily="18" charset="0"/>
              </a:rPr>
              <a:t>turned professional</a:t>
            </a:r>
          </a:p>
          <a:p>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I was impressed by the calm and </a:t>
            </a:r>
            <a:r>
              <a:rPr lang="en-US" sz="3200" i="1" dirty="0" smtClean="0">
                <a:latin typeface="Times New Roman" pitchFamily="18" charset="0"/>
                <a:cs typeface="Times New Roman" pitchFamily="18" charset="0"/>
              </a:rPr>
              <a:t>professional</a:t>
            </a:r>
            <a:r>
              <a:rPr lang="en-US" sz="3200" dirty="0" smtClean="0">
                <a:latin typeface="Times New Roman" pitchFamily="18" charset="0"/>
                <a:cs typeface="Times New Roman" pitchFamily="18" charset="0"/>
              </a:rPr>
              <a:t> way she handled the crisis.</a:t>
            </a:r>
          </a:p>
          <a:p>
            <a:endParaRPr lang="en-US" sz="8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The presentation was very </a:t>
            </a:r>
            <a:r>
              <a:rPr lang="en-US" sz="3200" i="1" dirty="0" smtClean="0">
                <a:latin typeface="Times New Roman" pitchFamily="18" charset="0"/>
                <a:cs typeface="Times New Roman" pitchFamily="18" charset="0"/>
              </a:rPr>
              <a:t>professional</a:t>
            </a:r>
            <a:r>
              <a:rPr lang="en-US" sz="3200" dirty="0" smtClean="0">
                <a:latin typeface="Times New Roman" pitchFamily="18" charset="0"/>
                <a:cs typeface="Times New Roman" pitchFamily="18" charset="0"/>
              </a:rPr>
              <a:t>.</a:t>
            </a:r>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s://propptok2011.files.wordpress.com/2010/05/morals-ethics.jpg"/>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3810000" y="1828800"/>
            <a:ext cx="800219" cy="1569660"/>
          </a:xfrm>
          <a:prstGeom prst="rect">
            <a:avLst/>
          </a:prstGeom>
          <a:noFill/>
        </p:spPr>
        <p:txBody>
          <a:bodyPr wrap="none" rtlCol="0">
            <a:spAutoFit/>
          </a:bodyPr>
          <a:lstStyle/>
          <a:p>
            <a:r>
              <a:rPr lang="en-US" sz="9600" b="1" dirty="0" smtClean="0">
                <a:solidFill>
                  <a:srgbClr val="FF0000"/>
                </a:solidFill>
                <a:latin typeface="Times New Roman" pitchFamily="18" charset="0"/>
                <a:cs typeface="Times New Roman" pitchFamily="18" charset="0"/>
              </a:rPr>
              <a:t>?</a:t>
            </a:r>
            <a:endParaRPr lang="en-US" sz="96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0"/>
            <a:ext cx="9144000" cy="6858000"/>
          </a:xfrm>
        </p:spPr>
        <p:txBody>
          <a:bodyPr>
            <a:normAutofit/>
          </a:bodyPr>
          <a:lstStyle/>
          <a:p>
            <a:pPr>
              <a:buNone/>
            </a:pPr>
            <a:r>
              <a:rPr lang="en-US" sz="3200" dirty="0" smtClean="0">
                <a:latin typeface="Times New Roman" pitchFamily="18" charset="0"/>
                <a:cs typeface="Times New Roman" pitchFamily="18" charset="0"/>
              </a:rPr>
              <a:t>	Difference b/w </a:t>
            </a:r>
            <a:r>
              <a:rPr lang="en-US" sz="4000" dirty="0" smtClean="0">
                <a:effectLst>
                  <a:outerShdw blurRad="38100" dist="38100" dir="2700000" algn="tl">
                    <a:srgbClr val="000000">
                      <a:alpha val="43137"/>
                    </a:srgbClr>
                  </a:outerShdw>
                </a:effectLst>
                <a:latin typeface="Times New Roman" pitchFamily="18" charset="0"/>
                <a:cs typeface="Times New Roman" pitchFamily="18" charset="0"/>
              </a:rPr>
              <a:t>Morals</a:t>
            </a:r>
            <a:r>
              <a:rPr lang="en-US" sz="3200" dirty="0" smtClean="0">
                <a:latin typeface="Times New Roman" pitchFamily="18" charset="0"/>
                <a:cs typeface="Times New Roman" pitchFamily="18" charset="0"/>
              </a:rPr>
              <a:t> and </a:t>
            </a:r>
            <a:r>
              <a:rPr lang="en-US" sz="4000" dirty="0" smtClean="0">
                <a:effectLst>
                  <a:outerShdw blurRad="38100" dist="38100" dir="2700000" algn="tl">
                    <a:srgbClr val="000000">
                      <a:alpha val="43137"/>
                    </a:srgbClr>
                  </a:outerShdw>
                </a:effectLst>
                <a:latin typeface="Times New Roman" pitchFamily="18" charset="0"/>
                <a:cs typeface="Times New Roman" pitchFamily="18" charset="0"/>
              </a:rPr>
              <a:t>Ethics</a:t>
            </a:r>
            <a:r>
              <a:rPr lang="en-US" sz="3200" dirty="0" smtClean="0">
                <a:latin typeface="Times New Roman" pitchFamily="18" charset="0"/>
                <a:cs typeface="Times New Roman" pitchFamily="18" charset="0"/>
              </a:rPr>
              <a:t>?</a:t>
            </a:r>
          </a:p>
          <a:p>
            <a:pPr>
              <a:buNone/>
            </a:pPr>
            <a:endParaRPr lang="en-US" sz="8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Morals</a:t>
            </a:r>
            <a:r>
              <a:rPr lang="en-US" sz="3200" dirty="0" smtClean="0">
                <a:latin typeface="Times New Roman" pitchFamily="18" charset="0"/>
                <a:cs typeface="Times New Roman" pitchFamily="18" charset="0"/>
              </a:rPr>
              <a:t> define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personal character,</a:t>
            </a:r>
          </a:p>
          <a:p>
            <a:pPr>
              <a:buNone/>
            </a:pPr>
            <a:endParaRPr lang="en-US" sz="8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While</a:t>
            </a:r>
          </a:p>
          <a:p>
            <a:pPr>
              <a:buNone/>
            </a:pPr>
            <a:endParaRPr lang="en-US" sz="8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Ethics </a:t>
            </a:r>
            <a:r>
              <a:rPr lang="en-US" sz="3200" dirty="0" smtClean="0">
                <a:latin typeface="Times New Roman" pitchFamily="18" charset="0"/>
                <a:cs typeface="Times New Roman" pitchFamily="18" charset="0"/>
              </a:rPr>
              <a:t>stress a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social system </a:t>
            </a:r>
            <a:r>
              <a:rPr lang="en-US" sz="3200" dirty="0" smtClean="0">
                <a:latin typeface="Times New Roman" pitchFamily="18" charset="0"/>
                <a:cs typeface="Times New Roman" pitchFamily="18" charset="0"/>
              </a:rPr>
              <a:t>in which those morals are applied.</a:t>
            </a:r>
          </a:p>
          <a:p>
            <a:pPr>
              <a:buNone/>
            </a:pPr>
            <a:endParaRPr lang="en-US" sz="8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In other words</a:t>
            </a:r>
          </a:p>
          <a:p>
            <a:pPr>
              <a:buNone/>
            </a:pPr>
            <a:endParaRPr lang="en-US" sz="8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Ethics point to standards of behavior,</a:t>
            </a:r>
          </a:p>
          <a:p>
            <a:pPr>
              <a:buNone/>
            </a:pPr>
            <a:r>
              <a:rPr lang="en-US" sz="3200" dirty="0" smtClean="0">
                <a:latin typeface="Times New Roman" pitchFamily="18" charset="0"/>
                <a:cs typeface="Times New Roman" pitchFamily="18" charset="0"/>
              </a:rPr>
              <a:t>	This could be</a:t>
            </a:r>
          </a:p>
          <a:p>
            <a:pPr>
              <a:buNone/>
            </a:pPr>
            <a:r>
              <a:rPr lang="en-US" sz="3200" dirty="0" smtClean="0">
                <a:latin typeface="Times New Roman" pitchFamily="18" charset="0"/>
                <a:cs typeface="Times New Roman" pitchFamily="18" charset="0"/>
              </a:rPr>
              <a:t>	</a:t>
            </a:r>
            <a:r>
              <a:rPr lang="en-US" sz="3200" dirty="0" smtClean="0">
                <a:solidFill>
                  <a:srgbClr val="FF0000"/>
                </a:solidFill>
                <a:latin typeface="Times New Roman" pitchFamily="18" charset="0"/>
                <a:cs typeface="Times New Roman" pitchFamily="18" charset="0"/>
              </a:rPr>
              <a:t>National Ethics</a:t>
            </a:r>
            <a:r>
              <a:rPr lang="en-US" sz="3200" dirty="0" smtClean="0">
                <a:latin typeface="Times New Roman" pitchFamily="18" charset="0"/>
                <a:cs typeface="Times New Roman" pitchFamily="18" charset="0"/>
              </a:rPr>
              <a:t>, </a:t>
            </a:r>
            <a:r>
              <a:rPr lang="en-US" sz="3200" dirty="0" smtClean="0">
                <a:solidFill>
                  <a:srgbClr val="00B050"/>
                </a:solidFill>
                <a:latin typeface="Times New Roman" pitchFamily="18" charset="0"/>
                <a:cs typeface="Times New Roman" pitchFamily="18" charset="0"/>
              </a:rPr>
              <a:t>Social Ethics</a:t>
            </a:r>
            <a:r>
              <a:rPr lang="en-US" sz="3200" dirty="0" smtClean="0">
                <a:latin typeface="Times New Roman" pitchFamily="18" charset="0"/>
                <a:cs typeface="Times New Roman" pitchFamily="18" charset="0"/>
              </a:rPr>
              <a:t>, </a:t>
            </a:r>
            <a:r>
              <a:rPr lang="en-US" sz="3200" dirty="0" smtClean="0">
                <a:solidFill>
                  <a:srgbClr val="002060"/>
                </a:solidFill>
                <a:latin typeface="Times New Roman" pitchFamily="18" charset="0"/>
                <a:cs typeface="Times New Roman" pitchFamily="18" charset="0"/>
              </a:rPr>
              <a:t>Company Ethics</a:t>
            </a:r>
          </a:p>
          <a:p>
            <a:pPr>
              <a:buNone/>
            </a:pPr>
            <a:r>
              <a:rPr lang="en-US" sz="3200" dirty="0" smtClean="0">
                <a:latin typeface="Times New Roman" pitchFamily="18" charset="0"/>
                <a:cs typeface="Times New Roman" pitchFamily="18" charset="0"/>
              </a:rPr>
              <a:t>		</a:t>
            </a:r>
            <a:r>
              <a:rPr lang="en-US" sz="3200" dirty="0" smtClean="0">
                <a:solidFill>
                  <a:srgbClr val="7030A0"/>
                </a:solidFill>
                <a:latin typeface="Times New Roman" pitchFamily="18" charset="0"/>
                <a:cs typeface="Times New Roman" pitchFamily="18" charset="0"/>
              </a:rPr>
              <a:t>Professional Ethics </a:t>
            </a:r>
            <a:r>
              <a:rPr lang="en-US" sz="3200" dirty="0" smtClean="0">
                <a:latin typeface="Times New Roman" pitchFamily="18" charset="0"/>
                <a:cs typeface="Times New Roman" pitchFamily="18" charset="0"/>
              </a:rPr>
              <a:t>or even </a:t>
            </a:r>
            <a:r>
              <a:rPr lang="en-US" sz="3200" dirty="0" smtClean="0">
                <a:solidFill>
                  <a:schemeClr val="accent3"/>
                </a:solidFill>
                <a:latin typeface="Times New Roman" pitchFamily="18" charset="0"/>
                <a:cs typeface="Times New Roman" pitchFamily="18" charset="0"/>
              </a:rPr>
              <a:t>Family Ethics.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p:txBody>
      </p:sp>
      <p:pic>
        <p:nvPicPr>
          <p:cNvPr id="4" name="Picture 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Rectangle 4"/>
          <p:cNvSpPr/>
          <p:nvPr/>
        </p:nvSpPr>
        <p:spPr>
          <a:xfrm>
            <a:off x="0" y="2967335"/>
            <a:ext cx="9231930"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9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rPr>
              <a:t>Thank You</a:t>
            </a:r>
            <a:endParaRPr lang="en-US" sz="9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My Course Files\Motivation\inspirational8-9.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upload.wikimedia.org/wikipedia/en/7/72/World_Map_WSF.svg.png"/>
          <p:cNvPicPr>
            <a:picLocks noGrp="1"/>
          </p:cNvPicPr>
          <p:nvPr>
            <p:ph idx="1"/>
          </p:nvPr>
        </p:nvPicPr>
        <p:blipFill>
          <a:blip r:embed="rId2" cstate="print"/>
          <a:srcRect/>
          <a:stretch>
            <a:fillRect/>
          </a:stretch>
        </p:blipFill>
        <p:spPr bwMode="auto">
          <a:xfrm>
            <a:off x="0" y="3124200"/>
            <a:ext cx="9144000" cy="3733800"/>
          </a:xfrm>
          <a:prstGeom prst="rect">
            <a:avLst/>
          </a:prstGeom>
          <a:noFill/>
          <a:ln w="9525">
            <a:noFill/>
            <a:miter lim="800000"/>
            <a:headEnd/>
            <a:tailEnd/>
          </a:ln>
        </p:spPr>
      </p:pic>
      <p:grpSp>
        <p:nvGrpSpPr>
          <p:cNvPr id="5" name="Group 4"/>
          <p:cNvGrpSpPr/>
          <p:nvPr/>
        </p:nvGrpSpPr>
        <p:grpSpPr>
          <a:xfrm>
            <a:off x="0" y="990600"/>
            <a:ext cx="9144000" cy="2057400"/>
            <a:chOff x="0" y="762000"/>
            <a:chExt cx="8698196" cy="3876020"/>
          </a:xfrm>
        </p:grpSpPr>
        <p:sp>
          <p:nvSpPr>
            <p:cNvPr id="6" name="Rectangle 5"/>
            <p:cNvSpPr/>
            <p:nvPr/>
          </p:nvSpPr>
          <p:spPr>
            <a:xfrm>
              <a:off x="0" y="762000"/>
              <a:ext cx="2069798" cy="764571"/>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600" b="1" cap="all" spc="0" dirty="0" smtClean="0">
                  <a:ln w="0"/>
                  <a:solidFill>
                    <a:srgbClr val="FF0000"/>
                  </a:solidFill>
                  <a:effectLst>
                    <a:reflection blurRad="12700" stA="50000" endPos="50000" dist="5000" dir="5400000" sy="-100000" rotWithShape="0"/>
                  </a:effectLst>
                </a:rPr>
                <a:t>Greek</a:t>
              </a:r>
              <a:endParaRPr lang="en-US" sz="3600" b="1" cap="all" spc="0" dirty="0">
                <a:ln w="0"/>
                <a:solidFill>
                  <a:srgbClr val="FF0000"/>
                </a:solidFill>
                <a:effectLst>
                  <a:reflection blurRad="12700" stA="50000" endPos="50000" dist="5000" dir="5400000" sy="-100000" rotWithShape="0"/>
                </a:effectLst>
              </a:endParaRPr>
            </a:p>
          </p:txBody>
        </p:sp>
        <p:sp>
          <p:nvSpPr>
            <p:cNvPr id="7" name="Rectangle 6"/>
            <p:cNvSpPr/>
            <p:nvPr/>
          </p:nvSpPr>
          <p:spPr>
            <a:xfrm>
              <a:off x="2057401" y="1724610"/>
              <a:ext cx="1788302" cy="76457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600" b="1" cap="all" spc="0" dirty="0" smtClean="0">
                  <a:ln w="0"/>
                  <a:solidFill>
                    <a:srgbClr val="FF0000"/>
                  </a:solidFill>
                  <a:effectLst>
                    <a:reflection blurRad="12700" stA="50000" endPos="50000" dist="5000" dir="5400000" sy="-100000" rotWithShape="0"/>
                  </a:effectLst>
                </a:rPr>
                <a:t>Latin</a:t>
              </a:r>
              <a:endParaRPr lang="en-US" sz="3600" b="1" cap="all" spc="0" dirty="0">
                <a:ln w="0"/>
                <a:solidFill>
                  <a:srgbClr val="FF0000"/>
                </a:solidFill>
                <a:effectLst>
                  <a:reflection blurRad="12700" stA="50000" endPos="50000" dist="5000" dir="5400000" sy="-100000" rotWithShape="0"/>
                </a:effectLst>
              </a:endParaRPr>
            </a:p>
          </p:txBody>
        </p:sp>
        <p:sp>
          <p:nvSpPr>
            <p:cNvPr id="8" name="Rectangle 7"/>
            <p:cNvSpPr/>
            <p:nvPr/>
          </p:nvSpPr>
          <p:spPr>
            <a:xfrm>
              <a:off x="3429001" y="2474206"/>
              <a:ext cx="3795463" cy="76457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600" b="1" cap="all" spc="0" dirty="0" smtClean="0">
                  <a:ln w="0"/>
                  <a:solidFill>
                    <a:srgbClr val="FF0000"/>
                  </a:solidFill>
                  <a:effectLst>
                    <a:reflection blurRad="12700" stA="50000" endPos="50000" dist="5000" dir="5400000" sy="-100000" rotWithShape="0"/>
                  </a:effectLst>
                </a:rPr>
                <a:t>Old French </a:t>
              </a:r>
              <a:endParaRPr lang="en-US" sz="3600" b="1" cap="all" spc="0" dirty="0">
                <a:ln w="0"/>
                <a:solidFill>
                  <a:srgbClr val="FF0000"/>
                </a:solidFill>
                <a:effectLst>
                  <a:reflection blurRad="12700" stA="50000" endPos="50000" dist="5000" dir="5400000" sy="-100000" rotWithShape="0"/>
                </a:effectLst>
              </a:endParaRPr>
            </a:p>
          </p:txBody>
        </p:sp>
        <p:sp>
          <p:nvSpPr>
            <p:cNvPr id="9" name="Rectangle 8"/>
            <p:cNvSpPr/>
            <p:nvPr/>
          </p:nvSpPr>
          <p:spPr>
            <a:xfrm>
              <a:off x="6248400" y="3373721"/>
              <a:ext cx="2449796" cy="76457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600" b="1" cap="all" dirty="0" smtClean="0">
                  <a:ln w="0"/>
                  <a:solidFill>
                    <a:srgbClr val="FF0000"/>
                  </a:solidFill>
                  <a:effectLst>
                    <a:reflection blurRad="12700" stA="50000" endPos="50000" dist="5000" dir="5400000" sy="-100000" rotWithShape="0"/>
                  </a:effectLst>
                </a:rPr>
                <a:t>english</a:t>
              </a:r>
              <a:endParaRPr lang="en-US" sz="3600" b="1" cap="all" spc="0" dirty="0">
                <a:ln w="0"/>
                <a:solidFill>
                  <a:srgbClr val="FF0000"/>
                </a:solidFill>
                <a:effectLst>
                  <a:reflection blurRad="12700" stA="50000" endPos="50000" dist="5000" dir="5400000" sy="-100000" rotWithShape="0"/>
                </a:effectLst>
              </a:endParaRPr>
            </a:p>
          </p:txBody>
        </p:sp>
        <p:cxnSp>
          <p:nvCxnSpPr>
            <p:cNvPr id="10" name="Shape 8"/>
            <p:cNvCxnSpPr/>
            <p:nvPr/>
          </p:nvCxnSpPr>
          <p:spPr>
            <a:xfrm>
              <a:off x="1752600" y="1066800"/>
              <a:ext cx="914400" cy="732769"/>
            </a:xfrm>
            <a:prstGeom prst="bentConnector3">
              <a:avLst>
                <a:gd name="adj1" fmla="val 100769"/>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1" name="Shape 10"/>
            <p:cNvCxnSpPr>
              <a:stCxn id="7" idx="3"/>
              <a:endCxn id="8" idx="0"/>
            </p:cNvCxnSpPr>
            <p:nvPr/>
          </p:nvCxnSpPr>
          <p:spPr>
            <a:xfrm>
              <a:off x="3845703" y="2106896"/>
              <a:ext cx="1481030" cy="367310"/>
            </a:xfrm>
            <a:prstGeom prst="bentConnector2">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2" name="Shape 11"/>
            <p:cNvCxnSpPr>
              <a:stCxn id="8" idx="3"/>
              <a:endCxn id="9" idx="0"/>
            </p:cNvCxnSpPr>
            <p:nvPr/>
          </p:nvCxnSpPr>
          <p:spPr>
            <a:xfrm>
              <a:off x="7224464" y="2856492"/>
              <a:ext cx="248835" cy="517230"/>
            </a:xfrm>
            <a:prstGeom prst="bentConnector2">
              <a:avLst/>
            </a:prstGeom>
            <a:ln>
              <a:tailEnd type="arrow"/>
            </a:ln>
          </p:spPr>
          <p:style>
            <a:lnRef idx="1">
              <a:schemeClr val="accent2"/>
            </a:lnRef>
            <a:fillRef idx="0">
              <a:schemeClr val="accent2"/>
            </a:fillRef>
            <a:effectRef idx="0">
              <a:schemeClr val="accent2"/>
            </a:effectRef>
            <a:fontRef idx="minor">
              <a:schemeClr val="tx1"/>
            </a:fontRef>
          </p:style>
        </p:cxnSp>
        <p:sp>
          <p:nvSpPr>
            <p:cNvPr id="13" name="TextBox 12"/>
            <p:cNvSpPr txBox="1"/>
            <p:nvPr/>
          </p:nvSpPr>
          <p:spPr>
            <a:xfrm>
              <a:off x="533400" y="1574690"/>
              <a:ext cx="941283" cy="514703"/>
            </a:xfrm>
            <a:prstGeom prst="rect">
              <a:avLst/>
            </a:prstGeom>
            <a:noFill/>
          </p:spPr>
          <p:txBody>
            <a:bodyPr wrap="none" rtlCol="0">
              <a:spAutoFit/>
            </a:bodyPr>
            <a:lstStyle/>
            <a:p>
              <a:r>
                <a:rPr lang="en-US" sz="2800" dirty="0" smtClean="0">
                  <a:latin typeface="Times New Roman" pitchFamily="18" charset="0"/>
                  <a:cs typeface="Times New Roman" pitchFamily="18" charset="0"/>
                </a:rPr>
                <a:t>ethos</a:t>
              </a:r>
              <a:endParaRPr lang="en-US" sz="2800" dirty="0">
                <a:latin typeface="Times New Roman" pitchFamily="18" charset="0"/>
                <a:cs typeface="Times New Roman" pitchFamily="18" charset="0"/>
              </a:endParaRPr>
            </a:p>
          </p:txBody>
        </p:sp>
        <p:sp>
          <p:nvSpPr>
            <p:cNvPr id="14" name="TextBox 13"/>
            <p:cNvSpPr txBox="1"/>
            <p:nvPr/>
          </p:nvSpPr>
          <p:spPr>
            <a:xfrm>
              <a:off x="2209800" y="2399246"/>
              <a:ext cx="1039067" cy="514703"/>
            </a:xfrm>
            <a:prstGeom prst="rect">
              <a:avLst/>
            </a:prstGeom>
            <a:noFill/>
          </p:spPr>
          <p:txBody>
            <a:bodyPr wrap="none" rtlCol="0">
              <a:spAutoFit/>
            </a:bodyPr>
            <a:lstStyle/>
            <a:p>
              <a:r>
                <a:rPr lang="en-US" sz="2800" dirty="0" smtClean="0">
                  <a:latin typeface="Times New Roman" pitchFamily="18" charset="0"/>
                  <a:cs typeface="Times New Roman" pitchFamily="18" charset="0"/>
                </a:rPr>
                <a:t>ethice</a:t>
              </a:r>
              <a:endParaRPr lang="en-US" sz="2800" dirty="0">
                <a:latin typeface="Times New Roman" pitchFamily="18" charset="0"/>
                <a:cs typeface="Times New Roman" pitchFamily="18" charset="0"/>
              </a:endParaRPr>
            </a:p>
          </p:txBody>
        </p:sp>
        <p:sp>
          <p:nvSpPr>
            <p:cNvPr id="15" name="TextBox 14"/>
            <p:cNvSpPr txBox="1"/>
            <p:nvPr/>
          </p:nvSpPr>
          <p:spPr>
            <a:xfrm>
              <a:off x="4114800" y="3223802"/>
              <a:ext cx="1239442" cy="514703"/>
            </a:xfrm>
            <a:prstGeom prst="rect">
              <a:avLst/>
            </a:prstGeom>
            <a:noFill/>
          </p:spPr>
          <p:txBody>
            <a:bodyPr wrap="none" rtlCol="0">
              <a:spAutoFit/>
            </a:bodyPr>
            <a:lstStyle/>
            <a:p>
              <a:r>
                <a:rPr lang="en-US" sz="2800" dirty="0" smtClean="0">
                  <a:latin typeface="Times New Roman" pitchFamily="18" charset="0"/>
                  <a:cs typeface="Times New Roman" pitchFamily="18" charset="0"/>
                </a:rPr>
                <a:t>ethique</a:t>
              </a:r>
              <a:endParaRPr lang="en-US" sz="2800" dirty="0">
                <a:latin typeface="Times New Roman" pitchFamily="18" charset="0"/>
                <a:cs typeface="Times New Roman" pitchFamily="18" charset="0"/>
              </a:endParaRPr>
            </a:p>
          </p:txBody>
        </p:sp>
        <p:sp>
          <p:nvSpPr>
            <p:cNvPr id="16" name="TextBox 15"/>
            <p:cNvSpPr txBox="1"/>
            <p:nvPr/>
          </p:nvSpPr>
          <p:spPr>
            <a:xfrm>
              <a:off x="6705600" y="4123317"/>
              <a:ext cx="880369" cy="514703"/>
            </a:xfrm>
            <a:prstGeom prst="rect">
              <a:avLst/>
            </a:prstGeom>
            <a:noFill/>
          </p:spPr>
          <p:txBody>
            <a:bodyPr wrap="none" rtlCol="0">
              <a:spAutoFit/>
            </a:bodyPr>
            <a:lstStyle/>
            <a:p>
              <a:r>
                <a:rPr lang="en-US" sz="2800" dirty="0" smtClean="0">
                  <a:latin typeface="Times New Roman" pitchFamily="18" charset="0"/>
                  <a:cs typeface="Times New Roman" pitchFamily="18" charset="0"/>
                </a:rPr>
                <a:t>ethic</a:t>
              </a:r>
              <a:endParaRPr lang="en-US" sz="2800" dirty="0">
                <a:latin typeface="Times New Roman" pitchFamily="18" charset="0"/>
                <a:cs typeface="Times New Roman" pitchFamily="18" charset="0"/>
              </a:endParaRPr>
            </a:p>
          </p:txBody>
        </p:sp>
        <p:sp>
          <p:nvSpPr>
            <p:cNvPr id="17" name="TextBox 16"/>
            <p:cNvSpPr txBox="1"/>
            <p:nvPr/>
          </p:nvSpPr>
          <p:spPr>
            <a:xfrm>
              <a:off x="304800" y="2099408"/>
              <a:ext cx="1396536" cy="635810"/>
            </a:xfrm>
            <a:prstGeom prst="rect">
              <a:avLst/>
            </a:prstGeom>
            <a:noFill/>
          </p:spPr>
          <p:txBody>
            <a:bodyPr wrap="none" rtlCol="0">
              <a:spAutoFit/>
            </a:bodyPr>
            <a:lstStyle/>
            <a:p>
              <a:pPr algn="ctr"/>
              <a:r>
                <a:rPr lang="en-US" dirty="0" smtClean="0">
                  <a:latin typeface="Times New Roman" pitchFamily="18" charset="0"/>
                  <a:cs typeface="Times New Roman" pitchFamily="18" charset="0"/>
                </a:rPr>
                <a:t>(The Science</a:t>
              </a:r>
            </a:p>
            <a:p>
              <a:pPr algn="ctr"/>
              <a:r>
                <a:rPr lang="en-US" dirty="0" smtClean="0">
                  <a:latin typeface="Times New Roman" pitchFamily="18" charset="0"/>
                  <a:cs typeface="Times New Roman" pitchFamily="18" charset="0"/>
                </a:rPr>
                <a:t> of Morals)</a:t>
              </a:r>
              <a:endParaRPr lang="en-US" dirty="0">
                <a:latin typeface="Times New Roman" pitchFamily="18" charset="0"/>
                <a:cs typeface="Times New Roman" pitchFamily="18" charset="0"/>
              </a:endParaRPr>
            </a:p>
          </p:txBody>
        </p:sp>
      </p:grpSp>
      <p:sp>
        <p:nvSpPr>
          <p:cNvPr id="18" name="Rectangle 17"/>
          <p:cNvSpPr/>
          <p:nvPr/>
        </p:nvSpPr>
        <p:spPr>
          <a:xfrm>
            <a:off x="34501" y="0"/>
            <a:ext cx="9156674"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000" b="1" u="sng"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atrix OCR A Extended" pitchFamily="1" charset="0"/>
              </a:rPr>
              <a:t>Etymology of the Word, Ethics</a:t>
            </a:r>
            <a:endParaRPr lang="en-US" sz="4000" b="1" u="sng"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atrix OCR A Extended" pitchFamily="1" charset="0"/>
            </a:endParaRPr>
          </a:p>
        </p:txBody>
      </p:sp>
      <p:cxnSp>
        <p:nvCxnSpPr>
          <p:cNvPr id="21" name="Curved Connector 20"/>
          <p:cNvCxnSpPr/>
          <p:nvPr/>
        </p:nvCxnSpPr>
        <p:spPr>
          <a:xfrm>
            <a:off x="1066800" y="2286000"/>
            <a:ext cx="3886200" cy="2057400"/>
          </a:xfrm>
          <a:prstGeom prst="curvedConnector3">
            <a:avLst>
              <a:gd name="adj1" fmla="val -466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p>
          <a:p>
            <a:pPr>
              <a:buNone/>
            </a:pPr>
            <a:r>
              <a:rPr lang="en-US" sz="3600" dirty="0" smtClean="0">
                <a:solidFill>
                  <a:srgbClr val="002060"/>
                </a:solidFill>
                <a:latin typeface="Times New Roman" pitchFamily="18" charset="0"/>
                <a:cs typeface="Times New Roman" pitchFamily="18" charset="0"/>
              </a:rPr>
              <a:t>	</a:t>
            </a:r>
            <a:r>
              <a:rPr lang="en-US" sz="3600" b="1" dirty="0" smtClean="0">
                <a:solidFill>
                  <a:srgbClr val="FF0000"/>
                </a:solidFill>
                <a:latin typeface="Times New Roman" pitchFamily="18" charset="0"/>
                <a:cs typeface="Times New Roman" pitchFamily="18" charset="0"/>
              </a:rPr>
              <a:t>Ethics</a:t>
            </a:r>
            <a:r>
              <a:rPr lang="en-US" sz="3600" b="1" dirty="0" smtClean="0">
                <a:solidFill>
                  <a:srgbClr val="002060"/>
                </a:solidFill>
                <a:latin typeface="Times New Roman" pitchFamily="18" charset="0"/>
                <a:cs typeface="Times New Roman" pitchFamily="18" charset="0"/>
              </a:rPr>
              <a:t> is </a:t>
            </a:r>
            <a:r>
              <a:rPr lang="en-US" sz="3600" b="1" dirty="0" smtClean="0">
                <a:solidFill>
                  <a:srgbClr val="00B050"/>
                </a:solidFill>
                <a:latin typeface="Times New Roman" pitchFamily="18" charset="0"/>
                <a:cs typeface="Times New Roman" pitchFamily="18" charset="0"/>
              </a:rPr>
              <a:t>concerned</a:t>
            </a:r>
            <a:r>
              <a:rPr lang="en-US" sz="3600" b="1" dirty="0" smtClean="0">
                <a:solidFill>
                  <a:srgbClr val="002060"/>
                </a:solidFill>
                <a:latin typeface="Times New Roman" pitchFamily="18" charset="0"/>
                <a:cs typeface="Times New Roman" pitchFamily="18" charset="0"/>
              </a:rPr>
              <a:t> with </a:t>
            </a:r>
          </a:p>
          <a:p>
            <a:pPr>
              <a:buNone/>
            </a:pPr>
            <a:r>
              <a:rPr lang="en-US" sz="3600" dirty="0" smtClean="0">
                <a:solidFill>
                  <a:srgbClr val="002060"/>
                </a:solidFill>
                <a:latin typeface="Times New Roman" pitchFamily="18" charset="0"/>
                <a:cs typeface="Times New Roman" pitchFamily="18" charset="0"/>
              </a:rPr>
              <a:t>	</a:t>
            </a:r>
            <a:r>
              <a:rPr lang="en-US" sz="3600" b="1" dirty="0" smtClean="0">
                <a:solidFill>
                  <a:srgbClr val="00B050"/>
                </a:solidFill>
                <a:latin typeface="Times New Roman" pitchFamily="18" charset="0"/>
                <a:cs typeface="Times New Roman" pitchFamily="18" charset="0"/>
              </a:rPr>
              <a:t>what is</a:t>
            </a:r>
            <a:r>
              <a:rPr lang="en-US" sz="3600" b="1" dirty="0" smtClean="0">
                <a:solidFill>
                  <a:srgbClr val="FF0000"/>
                </a:solidFill>
                <a:latin typeface="Times New Roman" pitchFamily="18" charset="0"/>
                <a:cs typeface="Times New Roman" pitchFamily="18" charset="0"/>
              </a:rPr>
              <a:t>  </a:t>
            </a:r>
            <a:r>
              <a:rPr lang="en-US" sz="3600" b="1" i="1" dirty="0" smtClean="0">
                <a:solidFill>
                  <a:srgbClr val="002060"/>
                </a:solidFill>
                <a:latin typeface="Times New Roman" pitchFamily="18" charset="0"/>
                <a:cs typeface="Times New Roman" pitchFamily="18" charset="0"/>
                <a:hlinkClick r:id="rId2" action="ppaction://hlinkpres?slideindex=1&amp;slidetitle="/>
              </a:rPr>
              <a:t>right or wrong</a:t>
            </a:r>
            <a:r>
              <a:rPr lang="en-US" sz="3600" b="1" i="1" dirty="0" smtClean="0">
                <a:solidFill>
                  <a:srgbClr val="002060"/>
                </a:solidFill>
                <a:latin typeface="Times New Roman" pitchFamily="18" charset="0"/>
                <a:cs typeface="Times New Roman" pitchFamily="18" charset="0"/>
              </a:rPr>
              <a:t>, </a:t>
            </a:r>
          </a:p>
          <a:p>
            <a:pPr>
              <a:buNone/>
            </a:pPr>
            <a:r>
              <a:rPr lang="en-US" sz="3600" b="1" i="1" dirty="0" smtClean="0">
                <a:solidFill>
                  <a:srgbClr val="002060"/>
                </a:solidFill>
                <a:latin typeface="Times New Roman" pitchFamily="18" charset="0"/>
                <a:cs typeface="Times New Roman" pitchFamily="18" charset="0"/>
              </a:rPr>
              <a:t>			good or bad, </a:t>
            </a:r>
          </a:p>
          <a:p>
            <a:pPr>
              <a:buNone/>
            </a:pPr>
            <a:r>
              <a:rPr lang="en-US" sz="3600" b="1" i="1" dirty="0" smtClean="0">
                <a:solidFill>
                  <a:srgbClr val="002060"/>
                </a:solidFill>
                <a:latin typeface="Times New Roman" pitchFamily="18" charset="0"/>
                <a:cs typeface="Times New Roman" pitchFamily="18" charset="0"/>
              </a:rPr>
              <a:t>			fair or unfair, </a:t>
            </a:r>
          </a:p>
          <a:p>
            <a:pPr>
              <a:buNone/>
            </a:pPr>
            <a:r>
              <a:rPr lang="en-US" sz="3600" b="1" i="1" dirty="0" smtClean="0">
                <a:solidFill>
                  <a:srgbClr val="002060"/>
                </a:solidFill>
                <a:latin typeface="Times New Roman" pitchFamily="18" charset="0"/>
                <a:cs typeface="Times New Roman" pitchFamily="18" charset="0"/>
              </a:rPr>
              <a:t>				</a:t>
            </a:r>
          </a:p>
          <a:p>
            <a:pPr>
              <a:buNone/>
            </a:pPr>
            <a:r>
              <a:rPr lang="en-US" sz="3600" b="1" i="1" dirty="0" smtClean="0">
                <a:solidFill>
                  <a:srgbClr val="002060"/>
                </a:solidFill>
                <a:latin typeface="Times New Roman" pitchFamily="18" charset="0"/>
                <a:cs typeface="Times New Roman" pitchFamily="18" charset="0"/>
              </a:rPr>
              <a:t>				   responsible or irresponsible,</a:t>
            </a:r>
          </a:p>
          <a:p>
            <a:pPr>
              <a:buNone/>
            </a:pPr>
            <a:r>
              <a:rPr lang="en-US" sz="3600" b="1" i="1" dirty="0" smtClean="0">
                <a:solidFill>
                  <a:srgbClr val="002060"/>
                </a:solidFill>
                <a:latin typeface="Times New Roman" pitchFamily="18" charset="0"/>
                <a:cs typeface="Times New Roman" pitchFamily="18" charset="0"/>
              </a:rPr>
              <a:t> 				   obligatory or permissible, </a:t>
            </a:r>
          </a:p>
          <a:p>
            <a:pPr>
              <a:buNone/>
            </a:pPr>
            <a:r>
              <a:rPr lang="en-US" sz="3600" b="1" i="1" dirty="0" smtClean="0">
                <a:solidFill>
                  <a:srgbClr val="002060"/>
                </a:solidFill>
                <a:latin typeface="Times New Roman" pitchFamily="18" charset="0"/>
                <a:cs typeface="Times New Roman" pitchFamily="18" charset="0"/>
              </a:rPr>
              <a:t>				   praiseworthy or blameworthy.</a:t>
            </a:r>
          </a:p>
          <a:p>
            <a:endParaRPr lang="en-US" dirty="0"/>
          </a:p>
        </p:txBody>
      </p:sp>
      <p:pic>
        <p:nvPicPr>
          <p:cNvPr id="4" name="Picture 3" descr="https://encrypted-tbn3.gstatic.com/images?q=tbn:ANd9GcTr_fZPiqSYy0ed1MAbZIwHLKkXamqDvVhGehAg6TJsh4rkggLL"/>
          <p:cNvPicPr/>
          <p:nvPr/>
        </p:nvPicPr>
        <p:blipFill>
          <a:blip r:embed="rId3"/>
          <a:srcRect/>
          <a:stretch>
            <a:fillRect/>
          </a:stretch>
        </p:blipFill>
        <p:spPr bwMode="auto">
          <a:xfrm>
            <a:off x="5257800" y="0"/>
            <a:ext cx="3886200" cy="3505200"/>
          </a:xfrm>
          <a:prstGeom prst="rect">
            <a:avLst/>
          </a:prstGeom>
          <a:noFill/>
          <a:ln w="9525">
            <a:noFill/>
            <a:miter lim="800000"/>
            <a:headEnd/>
            <a:tailEnd/>
          </a:ln>
        </p:spPr>
      </p:pic>
      <p:pic>
        <p:nvPicPr>
          <p:cNvPr id="2051" name="Picture 3" descr="C:\Users\USER\Pictures\Picture1.jpg"/>
          <p:cNvPicPr>
            <a:picLocks noChangeAspect="1" noChangeArrowheads="1"/>
          </p:cNvPicPr>
          <p:nvPr/>
        </p:nvPicPr>
        <p:blipFill>
          <a:blip r:embed="rId4"/>
          <a:srcRect/>
          <a:stretch>
            <a:fillRect/>
          </a:stretch>
        </p:blipFill>
        <p:spPr bwMode="auto">
          <a:xfrm>
            <a:off x="0" y="2895600"/>
            <a:ext cx="3048000" cy="40386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a:t>
            </a:r>
            <a:r>
              <a:rPr lang="en-US" sz="3600" b="1" dirty="0" smtClean="0">
                <a:solidFill>
                  <a:srgbClr val="002060"/>
                </a:solidFill>
                <a:latin typeface="Times New Roman" pitchFamily="18" charset="0"/>
                <a:cs typeface="Times New Roman" pitchFamily="18" charset="0"/>
              </a:rPr>
              <a:t>It is associated with </a:t>
            </a:r>
          </a:p>
          <a:p>
            <a:pPr>
              <a:buNone/>
            </a:pPr>
            <a:r>
              <a:rPr lang="en-US" sz="3600" dirty="0" smtClean="0">
                <a:latin typeface="Times New Roman" pitchFamily="18" charset="0"/>
                <a:cs typeface="Times New Roman" pitchFamily="18" charset="0"/>
              </a:rPr>
              <a:t>	</a:t>
            </a:r>
            <a:r>
              <a:rPr lang="en-US" sz="3600" b="1" i="1" dirty="0" smtClean="0">
                <a:solidFill>
                  <a:srgbClr val="002060"/>
                </a:solidFill>
                <a:latin typeface="Times New Roman" pitchFamily="18" charset="0"/>
                <a:cs typeface="Times New Roman" pitchFamily="18" charset="0"/>
              </a:rPr>
              <a:t>guilt,</a:t>
            </a:r>
          </a:p>
          <a:p>
            <a:pPr>
              <a:buNone/>
            </a:pPr>
            <a:r>
              <a:rPr lang="en-US" sz="3600" b="1" i="1" dirty="0" smtClean="0">
                <a:solidFill>
                  <a:srgbClr val="002060"/>
                </a:solidFill>
                <a:latin typeface="Times New Roman" pitchFamily="18" charset="0"/>
                <a:cs typeface="Times New Roman" pitchFamily="18" charset="0"/>
              </a:rPr>
              <a:t>	shame, </a:t>
            </a:r>
          </a:p>
          <a:p>
            <a:pPr>
              <a:buNone/>
            </a:pPr>
            <a:r>
              <a:rPr lang="en-US" sz="3600" b="1" i="1" dirty="0" smtClean="0">
                <a:solidFill>
                  <a:srgbClr val="002060"/>
                </a:solidFill>
                <a:latin typeface="Times New Roman" pitchFamily="18" charset="0"/>
                <a:cs typeface="Times New Roman" pitchFamily="18" charset="0"/>
              </a:rPr>
              <a:t>	indignation, </a:t>
            </a:r>
          </a:p>
          <a:p>
            <a:pPr>
              <a:buNone/>
            </a:pPr>
            <a:r>
              <a:rPr lang="en-US" sz="3600" b="1" i="1" dirty="0" smtClean="0">
                <a:solidFill>
                  <a:srgbClr val="002060"/>
                </a:solidFill>
                <a:latin typeface="Times New Roman" pitchFamily="18" charset="0"/>
                <a:cs typeface="Times New Roman" pitchFamily="18" charset="0"/>
              </a:rPr>
              <a:t>	resentment, </a:t>
            </a:r>
          </a:p>
          <a:p>
            <a:pPr>
              <a:buNone/>
            </a:pPr>
            <a:r>
              <a:rPr lang="en-US" sz="3600" b="1" i="1" dirty="0" smtClean="0">
                <a:solidFill>
                  <a:srgbClr val="002060"/>
                </a:solidFill>
                <a:latin typeface="Times New Roman" pitchFamily="18" charset="0"/>
                <a:cs typeface="Times New Roman" pitchFamily="18" charset="0"/>
              </a:rPr>
              <a:t>	empathy, </a:t>
            </a:r>
          </a:p>
          <a:p>
            <a:pPr>
              <a:buNone/>
            </a:pPr>
            <a:r>
              <a:rPr lang="en-US" sz="3600" b="1" i="1" dirty="0" smtClean="0">
                <a:solidFill>
                  <a:srgbClr val="002060"/>
                </a:solidFill>
                <a:latin typeface="Times New Roman" pitchFamily="18" charset="0"/>
                <a:cs typeface="Times New Roman" pitchFamily="18" charset="0"/>
              </a:rPr>
              <a:t>	compassion, </a:t>
            </a:r>
          </a:p>
          <a:p>
            <a:pPr>
              <a:buNone/>
            </a:pPr>
            <a:r>
              <a:rPr lang="en-US" sz="3600" b="1" i="1" dirty="0" smtClean="0">
                <a:solidFill>
                  <a:srgbClr val="002060"/>
                </a:solidFill>
                <a:latin typeface="Times New Roman" pitchFamily="18" charset="0"/>
                <a:cs typeface="Times New Roman" pitchFamily="18" charset="0"/>
              </a:rPr>
              <a:t>	and care.</a:t>
            </a:r>
          </a:p>
          <a:p>
            <a:pPr>
              <a:buNone/>
            </a:pPr>
            <a:r>
              <a:rPr lang="en-US" sz="3600" dirty="0" smtClean="0">
                <a:latin typeface="Times New Roman" pitchFamily="18" charset="0"/>
                <a:cs typeface="Times New Roman" pitchFamily="18" charset="0"/>
              </a:rPr>
              <a:t>	</a:t>
            </a:r>
            <a:r>
              <a:rPr lang="en-US" sz="3600" dirty="0" smtClean="0">
                <a:solidFill>
                  <a:schemeClr val="accent2">
                    <a:lumMod val="75000"/>
                  </a:schemeClr>
                </a:solidFill>
                <a:latin typeface="Times New Roman" pitchFamily="18" charset="0"/>
                <a:cs typeface="Times New Roman" pitchFamily="18" charset="0"/>
              </a:rPr>
              <a:t>It is interested in character as well as </a:t>
            </a:r>
            <a:r>
              <a:rPr lang="en-US" sz="3600" dirty="0" smtClean="0">
                <a:solidFill>
                  <a:schemeClr val="accent2">
                    <a:lumMod val="75000"/>
                  </a:schemeClr>
                </a:solidFill>
                <a:latin typeface="Times New Roman" pitchFamily="18" charset="0"/>
                <a:cs typeface="Times New Roman" pitchFamily="18" charset="0"/>
                <a:hlinkClick r:id="rId2" action="ppaction://hlinkpres?slideindex=1&amp;slidetitle="/>
              </a:rPr>
              <a:t>conduct.</a:t>
            </a:r>
            <a:endParaRPr lang="en-US" sz="3600" dirty="0">
              <a:solidFill>
                <a:schemeClr val="accent2">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fontAlgn="base">
              <a:buNone/>
            </a:pPr>
            <a:r>
              <a:rPr lang="en-US" b="1" dirty="0" smtClean="0">
                <a:latin typeface="Times New Roman" pitchFamily="18" charset="0"/>
                <a:cs typeface="Times New Roman" pitchFamily="18" charset="0"/>
              </a:rPr>
              <a:t>	</a:t>
            </a:r>
            <a:r>
              <a:rPr lang="en-US" sz="3600" b="1" dirty="0" smtClean="0">
                <a:solidFill>
                  <a:srgbClr val="FF0000"/>
                </a:solidFill>
                <a:latin typeface="Times New Roman" pitchFamily="18" charset="0"/>
                <a:cs typeface="Times New Roman" pitchFamily="18" charset="0"/>
              </a:rPr>
              <a:t>Why are ethics important?</a:t>
            </a:r>
          </a:p>
          <a:p>
            <a:pPr algn="just" fontAlgn="base">
              <a:buNone/>
            </a:pPr>
            <a:endParaRPr lang="en-US" sz="1000" b="1" dirty="0" smtClean="0">
              <a:solidFill>
                <a:srgbClr val="FF000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sz="36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Ethics</a:t>
            </a:r>
            <a:r>
              <a:rPr lang="en-US" dirty="0" smtClean="0">
                <a:solidFill>
                  <a:srgbClr val="00B050"/>
                </a:solidFill>
                <a:latin typeface="Times New Roman" pitchFamily="18" charset="0"/>
                <a:cs typeface="Times New Roman" pitchFamily="18" charset="0"/>
              </a:rPr>
              <a:t> </a:t>
            </a:r>
            <a:r>
              <a:rPr lang="en-US" sz="3200" dirty="0" smtClean="0">
                <a:latin typeface="Times New Roman" pitchFamily="18" charset="0"/>
                <a:cs typeface="Times New Roman" pitchFamily="18" charset="0"/>
              </a:rPr>
              <a:t>are important because without ethics people would not have ideas of </a:t>
            </a:r>
            <a:r>
              <a:rPr lang="en-US" sz="36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right</a:t>
            </a:r>
            <a:r>
              <a:rPr lang="en-US" dirty="0" smtClean="0">
                <a:solidFill>
                  <a:srgbClr val="00B050"/>
                </a:solidFill>
                <a:latin typeface="Times New Roman" pitchFamily="18" charset="0"/>
                <a:cs typeface="Times New Roman" pitchFamily="18" charset="0"/>
              </a:rPr>
              <a:t> </a:t>
            </a:r>
            <a:r>
              <a:rPr lang="en-US" dirty="0" smtClean="0">
                <a:latin typeface="Times New Roman" pitchFamily="18" charset="0"/>
                <a:cs typeface="Times New Roman" pitchFamily="18" charset="0"/>
              </a:rPr>
              <a:t>and</a:t>
            </a:r>
            <a:r>
              <a:rPr lang="en-US" dirty="0" smtClean="0">
                <a:solidFill>
                  <a:srgbClr val="00B050"/>
                </a:solidFill>
                <a:latin typeface="Times New Roman" pitchFamily="18" charset="0"/>
                <a:cs typeface="Times New Roman" pitchFamily="18" charset="0"/>
              </a:rPr>
              <a:t> </a:t>
            </a:r>
            <a:r>
              <a:rPr lang="en-US" sz="36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wrong</a:t>
            </a:r>
            <a:r>
              <a:rPr lang="en-US" b="1" dirty="0" smtClean="0">
                <a:solidFill>
                  <a:srgbClr val="00B050"/>
                </a:solidFill>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 </a:t>
            </a:r>
          </a:p>
          <a:p>
            <a:pPr algn="just">
              <a:buNone/>
            </a:pPr>
            <a:endParaRPr lang="en-US" sz="800" dirty="0" smtClean="0">
              <a:solidFill>
                <a:srgbClr val="00B05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Ethics</a:t>
            </a:r>
            <a:r>
              <a:rPr lang="en-US" dirty="0" smtClean="0">
                <a:solidFill>
                  <a:srgbClr val="002060"/>
                </a:solidFill>
                <a:latin typeface="Times New Roman" pitchFamily="18" charset="0"/>
                <a:cs typeface="Times New Roman" pitchFamily="18" charset="0"/>
              </a:rPr>
              <a:t> </a:t>
            </a:r>
            <a:r>
              <a:rPr lang="en-US" dirty="0" smtClean="0">
                <a:latin typeface="Times New Roman" pitchFamily="18" charset="0"/>
                <a:cs typeface="Times New Roman" pitchFamily="18" charset="0"/>
              </a:rPr>
              <a:t>help to make the </a:t>
            </a: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society</a:t>
            </a:r>
            <a:r>
              <a:rPr lang="en-US" dirty="0" smtClean="0">
                <a:solidFill>
                  <a:srgbClr val="002060"/>
                </a:solidFill>
                <a:latin typeface="Times New Roman" pitchFamily="18" charset="0"/>
                <a:cs typeface="Times New Roman" pitchFamily="18" charset="0"/>
              </a:rPr>
              <a:t> </a:t>
            </a:r>
            <a:r>
              <a:rPr lang="en-US" dirty="0" smtClean="0">
                <a:latin typeface="Times New Roman" pitchFamily="18" charset="0"/>
                <a:cs typeface="Times New Roman" pitchFamily="18" charset="0"/>
              </a:rPr>
              <a:t>more</a:t>
            </a:r>
            <a:r>
              <a:rPr lang="en-US" dirty="0" smtClean="0">
                <a:solidFill>
                  <a:srgbClr val="002060"/>
                </a:solidFill>
                <a:latin typeface="Times New Roman" pitchFamily="18" charset="0"/>
                <a:cs typeface="Times New Roman" pitchFamily="18" charset="0"/>
              </a:rPr>
              <a:t> </a:t>
            </a: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stable</a:t>
            </a:r>
            <a:r>
              <a:rPr lang="en-US" dirty="0" smtClean="0">
                <a:solidFill>
                  <a:srgbClr val="002060"/>
                </a:solidFill>
                <a:latin typeface="Times New Roman" pitchFamily="18" charset="0"/>
                <a:cs typeface="Times New Roman" pitchFamily="18" charset="0"/>
              </a:rPr>
              <a:t>. </a:t>
            </a:r>
          </a:p>
          <a:p>
            <a:pPr algn="just">
              <a:buNone/>
            </a:pPr>
            <a:endParaRPr lang="en-US" sz="800" dirty="0" smtClean="0">
              <a:solidFill>
                <a:srgbClr val="00206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sz="36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Ethics</a:t>
            </a:r>
            <a:r>
              <a:rPr lang="en-US" dirty="0" smtClean="0">
                <a:solidFill>
                  <a:srgbClr val="00B050"/>
                </a:solidFill>
                <a:latin typeface="Times New Roman" pitchFamily="18" charset="0"/>
                <a:cs typeface="Times New Roman" pitchFamily="18" charset="0"/>
              </a:rPr>
              <a:t> </a:t>
            </a:r>
            <a:r>
              <a:rPr lang="en-US" dirty="0" smtClean="0">
                <a:latin typeface="Times New Roman" pitchFamily="18" charset="0"/>
                <a:cs typeface="Times New Roman" pitchFamily="18" charset="0"/>
              </a:rPr>
              <a:t>help to choose </a:t>
            </a:r>
            <a:r>
              <a:rPr lang="en-US" sz="36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right actions</a:t>
            </a:r>
            <a:r>
              <a:rPr lang="en-US"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latin typeface="Times New Roman" pitchFamily="18" charset="0"/>
                <a:cs typeface="Times New Roman" pitchFamily="18" charset="0"/>
              </a:rPr>
              <a:t>over </a:t>
            </a:r>
            <a:r>
              <a:rPr lang="en-US" sz="3600" b="1" strike="sngStrike" dirty="0" smtClean="0">
                <a:effectLst>
                  <a:outerShdw blurRad="38100" dist="38100" dir="2700000" algn="tl">
                    <a:srgbClr val="000000">
                      <a:alpha val="43137"/>
                    </a:srgbClr>
                  </a:outerShdw>
                </a:effectLst>
                <a:latin typeface="Times New Roman" pitchFamily="18" charset="0"/>
                <a:cs typeface="Times New Roman" pitchFamily="18" charset="0"/>
              </a:rPr>
              <a:t>wrong one</a:t>
            </a:r>
            <a:r>
              <a:rPr lang="en-US" sz="3600" dirty="0" smtClean="0">
                <a:solidFill>
                  <a:srgbClr val="00B050"/>
                </a:solidFill>
                <a:latin typeface="Times New Roman" pitchFamily="18" charset="0"/>
                <a:cs typeface="Times New Roman" pitchFamily="18" charset="0"/>
              </a:rPr>
              <a:t>.</a:t>
            </a:r>
          </a:p>
          <a:p>
            <a:pPr algn="just">
              <a:buNone/>
            </a:pPr>
            <a:endParaRPr lang="en-US" sz="800" dirty="0" smtClean="0">
              <a:solidFill>
                <a:srgbClr val="00B05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Ethics</a:t>
            </a:r>
            <a:r>
              <a:rPr lang="en-US" dirty="0" smtClean="0">
                <a:solidFill>
                  <a:srgbClr val="002060"/>
                </a:solidFill>
                <a:latin typeface="Times New Roman" pitchFamily="18" charset="0"/>
                <a:cs typeface="Times New Roman" pitchFamily="18" charset="0"/>
              </a:rPr>
              <a:t> is very important since it is an </a:t>
            </a: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essential par</a:t>
            </a:r>
            <a:r>
              <a:rPr lang="en-US" sz="3600" dirty="0" smtClean="0">
                <a:solidFill>
                  <a:srgbClr val="002060"/>
                </a:solidFill>
                <a:latin typeface="Times New Roman" pitchFamily="18" charset="0"/>
                <a:cs typeface="Times New Roman" pitchFamily="18" charset="0"/>
              </a:rPr>
              <a:t>t </a:t>
            </a:r>
            <a:r>
              <a:rPr lang="en-US" dirty="0" smtClean="0">
                <a:solidFill>
                  <a:srgbClr val="002060"/>
                </a:solidFill>
                <a:latin typeface="Times New Roman" pitchFamily="18" charset="0"/>
                <a:cs typeface="Times New Roman" pitchFamily="18" charset="0"/>
              </a:rPr>
              <a:t>of the basic </a:t>
            </a: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civilized society</a:t>
            </a:r>
            <a:r>
              <a:rPr lang="en-US" dirty="0" smtClean="0">
                <a:solidFill>
                  <a:srgbClr val="002060"/>
                </a:solidFill>
                <a:latin typeface="Times New Roman" pitchFamily="18" charset="0"/>
                <a:cs typeface="Times New Roman" pitchFamily="18" charset="0"/>
              </a:rPr>
              <a:t>, so the society with lack of ethics will fail sooner or later.</a:t>
            </a:r>
          </a:p>
          <a:p>
            <a:pPr algn="just">
              <a:buNone/>
            </a:pPr>
            <a:r>
              <a:rPr lang="en-US" dirty="0" smtClean="0">
                <a:latin typeface="Times New Roman" pitchFamily="18" charset="0"/>
                <a:cs typeface="Times New Roman" pitchFamily="18" charset="0"/>
              </a:rPr>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buNone/>
            </a:pPr>
            <a:r>
              <a:rPr lang="en-US"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In addition ethics is important because of the following:</a:t>
            </a:r>
          </a:p>
          <a:p>
            <a:pPr>
              <a:buNone/>
            </a:pPr>
            <a:endParaRPr lang="en-US" sz="800" dirty="0" smtClean="0">
              <a:solidFill>
                <a:srgbClr val="C00000"/>
              </a:solidFill>
              <a:latin typeface="Times New Roman" pitchFamily="18" charset="0"/>
              <a:cs typeface="Times New Roman" pitchFamily="18" charset="0"/>
            </a:endParaRPr>
          </a:p>
          <a:p>
            <a:pPr lvl="0">
              <a:buNone/>
            </a:pPr>
            <a:r>
              <a:rPr lang="en-US" b="1" dirty="0" smtClean="0">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1.Satisfying Basic Human Needs:</a:t>
            </a:r>
            <a:r>
              <a:rPr lang="en-US" sz="3800" dirty="0" smtClean="0">
                <a:solidFill>
                  <a:srgbClr val="FF0000"/>
                </a:solidFill>
                <a:latin typeface="Times New Roman" pitchFamily="18" charset="0"/>
                <a:cs typeface="Times New Roman" pitchFamily="18" charset="0"/>
              </a:rPr>
              <a:t> </a:t>
            </a:r>
          </a:p>
          <a:p>
            <a:pPr lvl="0">
              <a:buNone/>
            </a:pPr>
            <a:endParaRPr lang="en-US" sz="800" dirty="0" smtClean="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Being </a:t>
            </a:r>
            <a:r>
              <a:rPr lang="en-US" sz="4000" b="1" spc="3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f</a:t>
            </a:r>
            <a:r>
              <a:rPr lang="en-US" sz="3200" dirty="0" smtClean="0">
                <a:latin typeface="Times New Roman" pitchFamily="18" charset="0"/>
                <a:cs typeface="Times New Roman" pitchFamily="18" charset="0"/>
              </a:rPr>
              <a:t>air, </a:t>
            </a:r>
            <a:r>
              <a:rPr lang="en-US" sz="4000" b="1" spc="300"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h</a:t>
            </a:r>
            <a:r>
              <a:rPr lang="en-US" sz="3200" dirty="0" smtClean="0">
                <a:latin typeface="Times New Roman" pitchFamily="18" charset="0"/>
                <a:cs typeface="Times New Roman" pitchFamily="18" charset="0"/>
              </a:rPr>
              <a:t>onest and </a:t>
            </a:r>
            <a:r>
              <a:rPr lang="en-US" sz="4000" b="1" spc="3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e</a:t>
            </a:r>
            <a:r>
              <a:rPr lang="en-US" sz="3200" dirty="0" smtClean="0">
                <a:latin typeface="Times New Roman" pitchFamily="18" charset="0"/>
                <a:cs typeface="Times New Roman" pitchFamily="18" charset="0"/>
              </a:rPr>
              <a:t>thical is one the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basic human needs. </a:t>
            </a:r>
          </a:p>
          <a:p>
            <a:pPr>
              <a:buNone/>
            </a:pPr>
            <a:endParaRPr lang="en-US" sz="800" dirty="0" smtClean="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Every employee desires to be such himself and to work for an organization that is fair and ethical in its practices.</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lvl="0">
              <a:buNone/>
            </a:pPr>
            <a:r>
              <a:rPr lang="en-US" sz="3200" b="1" dirty="0" smtClean="0">
                <a:solidFill>
                  <a:srgbClr val="FF0000"/>
                </a:solidFill>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2.Creating Credibility:</a:t>
            </a:r>
            <a:r>
              <a:rPr lang="en-US" sz="3800" dirty="0" smtClean="0">
                <a:solidFill>
                  <a:srgbClr val="FF0000"/>
                </a:solidFill>
                <a:latin typeface="Times New Roman" pitchFamily="18" charset="0"/>
                <a:cs typeface="Times New Roman" pitchFamily="18" charset="0"/>
              </a:rPr>
              <a:t> </a:t>
            </a:r>
          </a:p>
          <a:p>
            <a:pPr lvl="0" algn="just">
              <a:buNone/>
            </a:pPr>
            <a:r>
              <a:rPr lang="en-US" sz="2800" dirty="0" smtClean="0">
                <a:solidFill>
                  <a:srgbClr val="FF0000"/>
                </a:solidFill>
                <a:latin typeface="Times New Roman" pitchFamily="18" charset="0"/>
                <a:cs typeface="Times New Roman" pitchFamily="18" charset="0"/>
              </a:rPr>
              <a:t>	</a:t>
            </a:r>
            <a:r>
              <a:rPr lang="en-US" sz="3200" dirty="0" smtClean="0">
                <a:latin typeface="Times New Roman" pitchFamily="18" charset="0"/>
                <a:cs typeface="Times New Roman" pitchFamily="18" charset="0"/>
              </a:rPr>
              <a:t>An </a:t>
            </a:r>
            <a:r>
              <a:rPr lang="en-US" sz="40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o</a:t>
            </a:r>
            <a:r>
              <a:rPr lang="en-US" sz="3200" dirty="0" smtClean="0">
                <a:latin typeface="Times New Roman" pitchFamily="18" charset="0"/>
                <a:cs typeface="Times New Roman" pitchFamily="18" charset="0"/>
              </a:rPr>
              <a:t>rganization that is </a:t>
            </a:r>
            <a:r>
              <a:rPr lang="en-US" sz="40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b</a:t>
            </a:r>
            <a:r>
              <a:rPr lang="en-US" sz="3200" dirty="0" smtClean="0">
                <a:latin typeface="Times New Roman" pitchFamily="18" charset="0"/>
                <a:cs typeface="Times New Roman" pitchFamily="18" charset="0"/>
              </a:rPr>
              <a:t>elieved to be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driven by moral values</a:t>
            </a:r>
            <a:r>
              <a:rPr lang="en-US" sz="3200" dirty="0" smtClean="0">
                <a:latin typeface="Times New Roman" pitchFamily="18" charset="0"/>
                <a:cs typeface="Times New Roman" pitchFamily="18" charset="0"/>
              </a:rPr>
              <a:t> is </a:t>
            </a:r>
            <a:r>
              <a:rPr lang="en-US" sz="36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respected in the society </a:t>
            </a:r>
            <a:r>
              <a:rPr lang="en-US" sz="3200" dirty="0" smtClean="0">
                <a:latin typeface="Times New Roman" pitchFamily="18" charset="0"/>
                <a:cs typeface="Times New Roman" pitchFamily="18" charset="0"/>
              </a:rPr>
              <a:t>even by those who may have no information about the working and the businesses of an organization. </a:t>
            </a:r>
          </a:p>
          <a:p>
            <a:pPr lvl="0">
              <a:buNone/>
            </a:pPr>
            <a:endParaRPr lang="en-US" sz="1800" dirty="0" smtClean="0">
              <a:latin typeface="Times New Roman" pitchFamily="18" charset="0"/>
              <a:cs typeface="Times New Roman" pitchFamily="18" charset="0"/>
            </a:endParaRPr>
          </a:p>
          <a:p>
            <a:pPr lvl="0" algn="just">
              <a:buNone/>
            </a:pPr>
            <a:r>
              <a:rPr lang="en-US" sz="3200" dirty="0" smtClean="0">
                <a:latin typeface="Times New Roman" pitchFamily="18" charset="0"/>
                <a:cs typeface="Times New Roman" pitchFamily="18" charset="0"/>
              </a:rPr>
              <a:t>	</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Mi</a:t>
            </a:r>
            <a:r>
              <a:rPr lang="en-US" sz="40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cr</a:t>
            </a:r>
            <a:r>
              <a:rPr lang="en-US" sz="40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os</a:t>
            </a:r>
            <a:r>
              <a:rPr lang="en-US" sz="4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of</a:t>
            </a:r>
            <a:r>
              <a:rPr lang="en-US" sz="4000" b="1" dirty="0" smtClean="0">
                <a:effectLst>
                  <a:outerShdw blurRad="38100" dist="38100" dir="2700000" algn="tl">
                    <a:srgbClr val="000000">
                      <a:alpha val="43137"/>
                    </a:srgbClr>
                  </a:outerShdw>
                </a:effectLst>
                <a:latin typeface="Times New Roman" pitchFamily="18" charset="0"/>
                <a:cs typeface="Times New Roman" pitchFamily="18" charset="0"/>
              </a:rPr>
              <a:t>t</a:t>
            </a:r>
            <a:r>
              <a:rPr lang="en-US" sz="3200" dirty="0" smtClean="0">
                <a:latin typeface="Times New Roman" pitchFamily="18" charset="0"/>
                <a:cs typeface="Times New Roman" pitchFamily="18" charset="0"/>
              </a:rPr>
              <a:t>, for example is perceived as an organization for good corporate governance and social responsibility initiatives. This perception is held far and wide even by those who do not even know what business the organization is into.</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lvl="0">
              <a:buNone/>
            </a:pPr>
            <a:r>
              <a:rPr lang="en-US" sz="3200" b="1" dirty="0" smtClean="0">
                <a:solidFill>
                  <a:srgbClr val="FF0000"/>
                </a:solidFill>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3.Uniting People and Leadership:</a:t>
            </a:r>
            <a:r>
              <a:rPr lang="en-US" sz="3800" dirty="0" smtClean="0">
                <a:solidFill>
                  <a:srgbClr val="FF0000"/>
                </a:solidFill>
                <a:latin typeface="Times New Roman" pitchFamily="18" charset="0"/>
                <a:cs typeface="Times New Roman" pitchFamily="18" charset="0"/>
              </a:rPr>
              <a:t> </a:t>
            </a:r>
          </a:p>
          <a:p>
            <a:pPr lvl="0">
              <a:buNone/>
            </a:pPr>
            <a:endParaRPr lang="en-US" sz="1000" dirty="0" smtClean="0">
              <a:latin typeface="Times New Roman" pitchFamily="18" charset="0"/>
              <a:cs typeface="Times New Roman" pitchFamily="18" charset="0"/>
            </a:endParaRPr>
          </a:p>
          <a:p>
            <a:pPr lvl="0" algn="just">
              <a:buNone/>
            </a:pPr>
            <a:r>
              <a:rPr lang="en-US" sz="28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An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o</a:t>
            </a:r>
            <a:r>
              <a:rPr lang="en-US" sz="3200" dirty="0" smtClean="0">
                <a:latin typeface="Times New Roman" pitchFamily="18" charset="0"/>
                <a:cs typeface="Times New Roman" pitchFamily="18" charset="0"/>
              </a:rPr>
              <a:t>rganization </a:t>
            </a:r>
            <a:r>
              <a:rPr lang="en-US" sz="4000"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d</a:t>
            </a:r>
            <a:r>
              <a:rPr lang="en-US" sz="3200" dirty="0" smtClean="0">
                <a:latin typeface="Times New Roman" pitchFamily="18" charset="0"/>
                <a:cs typeface="Times New Roman" pitchFamily="18" charset="0"/>
              </a:rPr>
              <a:t>riven by </a:t>
            </a:r>
            <a:r>
              <a:rPr lang="en-US" sz="40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a:t>
            </a:r>
            <a:r>
              <a:rPr lang="en-US" sz="3200" dirty="0" smtClean="0">
                <a:latin typeface="Times New Roman" pitchFamily="18" charset="0"/>
                <a:cs typeface="Times New Roman" pitchFamily="18" charset="0"/>
              </a:rPr>
              <a:t>alues is </a:t>
            </a:r>
            <a:r>
              <a:rPr lang="en-US" sz="4000"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v</a:t>
            </a:r>
            <a:r>
              <a:rPr lang="en-US" sz="3200" dirty="0" smtClean="0">
                <a:latin typeface="Times New Roman" pitchFamily="18" charset="0"/>
                <a:cs typeface="Times New Roman" pitchFamily="18" charset="0"/>
              </a:rPr>
              <a:t>alued by its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employees</a:t>
            </a:r>
            <a:r>
              <a:rPr lang="en-US" sz="3200" dirty="0" smtClean="0">
                <a:latin typeface="Times New Roman" pitchFamily="18" charset="0"/>
                <a:cs typeface="Times New Roman" pitchFamily="18" charset="0"/>
              </a:rPr>
              <a:t> also. </a:t>
            </a:r>
          </a:p>
          <a:p>
            <a:pPr lvl="0">
              <a:buNone/>
            </a:pPr>
            <a:endParaRPr lang="en-US" sz="800" dirty="0" smtClean="0">
              <a:latin typeface="Times New Roman" pitchFamily="18" charset="0"/>
              <a:cs typeface="Times New Roman" pitchFamily="18" charset="0"/>
            </a:endParaRPr>
          </a:p>
          <a:p>
            <a:pPr lvl="0" algn="just">
              <a:buNone/>
            </a:pPr>
            <a:r>
              <a:rPr lang="en-US" sz="3200" dirty="0" smtClean="0">
                <a:latin typeface="Times New Roman" pitchFamily="18" charset="0"/>
                <a:cs typeface="Times New Roman" pitchFamily="18" charset="0"/>
              </a:rPr>
              <a:t>	They are the common thread that brings the employees and the decision makers on a common platform. </a:t>
            </a:r>
          </a:p>
          <a:p>
            <a:pPr lvl="0">
              <a:buNone/>
            </a:pPr>
            <a:endParaRPr lang="en-US" sz="800" dirty="0" smtClean="0">
              <a:latin typeface="Times New Roman" pitchFamily="18" charset="0"/>
              <a:cs typeface="Times New Roman" pitchFamily="18" charset="0"/>
            </a:endParaRPr>
          </a:p>
          <a:p>
            <a:pPr lvl="0" algn="just">
              <a:buNone/>
            </a:pPr>
            <a:r>
              <a:rPr lang="en-US" sz="3200" dirty="0" smtClean="0">
                <a:latin typeface="Times New Roman" pitchFamily="18" charset="0"/>
                <a:cs typeface="Times New Roman" pitchFamily="18" charset="0"/>
              </a:rPr>
              <a:t>	This goes a long way in align behaviors within the organization towards achievement of one common goal or mission.</a:t>
            </a:r>
          </a:p>
          <a:p>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1423</TotalTime>
  <Words>78</Words>
  <Application>Microsoft Office PowerPoint</Application>
  <PresentationFormat>On-screen Show (4:3)</PresentationFormat>
  <Paragraphs>166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ETHICS</dc:title>
  <dc:creator>Manjunath</dc:creator>
  <cp:lastModifiedBy>USER</cp:lastModifiedBy>
  <cp:revision>162</cp:revision>
  <dcterms:created xsi:type="dcterms:W3CDTF">2006-08-16T00:00:00Z</dcterms:created>
  <dcterms:modified xsi:type="dcterms:W3CDTF">2015-12-30T05:07:39Z</dcterms:modified>
</cp:coreProperties>
</file>