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11" r:id="rId3"/>
    <p:sldId id="296" r:id="rId4"/>
    <p:sldId id="298" r:id="rId5"/>
    <p:sldId id="310" r:id="rId6"/>
    <p:sldId id="291" r:id="rId7"/>
    <p:sldId id="312" r:id="rId8"/>
    <p:sldId id="303" r:id="rId9"/>
    <p:sldId id="29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302" r:id="rId19"/>
    <p:sldId id="266" r:id="rId20"/>
    <p:sldId id="267" r:id="rId21"/>
    <p:sldId id="301" r:id="rId22"/>
    <p:sldId id="294" r:id="rId23"/>
    <p:sldId id="269" r:id="rId24"/>
    <p:sldId id="270" r:id="rId25"/>
    <p:sldId id="271" r:id="rId26"/>
    <p:sldId id="272" r:id="rId27"/>
    <p:sldId id="293" r:id="rId28"/>
    <p:sldId id="273" r:id="rId29"/>
    <p:sldId id="274" r:id="rId30"/>
    <p:sldId id="275" r:id="rId31"/>
    <p:sldId id="307" r:id="rId32"/>
    <p:sldId id="276" r:id="rId33"/>
    <p:sldId id="277" r:id="rId34"/>
    <p:sldId id="278" r:id="rId35"/>
    <p:sldId id="279" r:id="rId36"/>
    <p:sldId id="280" r:id="rId37"/>
    <p:sldId id="281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D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source.org/wiki/Bible_(King_James)/Luke" TargetMode="External"/><Relationship Id="rId2" Type="http://schemas.openxmlformats.org/officeDocument/2006/relationships/hyperlink" Target="http://www.biblegateway.com/passage/?search=matthew+7:12&amp;version=NC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8600"/>
            <a:ext cx="9144000" cy="6629399"/>
            <a:chOff x="0" y="228600"/>
            <a:chExt cx="9144000" cy="6629399"/>
          </a:xfrm>
        </p:grpSpPr>
        <p:pic>
          <p:nvPicPr>
            <p:cNvPr id="1027" name="Picture 3" descr="C:\Users\USER\Desktop\Sponsored-Content-Ethics-Inbound-Marketing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276600"/>
              <a:ext cx="9144000" cy="3581399"/>
            </a:xfrm>
            <a:prstGeom prst="rect">
              <a:avLst/>
            </a:prstGeom>
            <a:noFill/>
          </p:spPr>
        </p:pic>
        <p:pic>
          <p:nvPicPr>
            <p:cNvPr id="1028" name="Picture 4" descr="C:\Users\USER\Desktop\decision-making-illustrati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228600"/>
              <a:ext cx="4148137" cy="33162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Meta-ethics</a:t>
            </a:r>
          </a:p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Meta-ethics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systematic study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what we are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we engage in moral practice. </a:t>
            </a:r>
          </a:p>
          <a:p>
            <a:pP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Definition of Meta-ethics:</a:t>
            </a:r>
          </a:p>
          <a:p>
            <a:pPr>
              <a:buNone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tudy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eaning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ethical terms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judgments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arguments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Or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We may define meta-ethics as the study of the origin and meaning of ethical concepts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Two Main areas of Meta-Ethics:</a:t>
            </a:r>
          </a:p>
          <a:p>
            <a:pPr fontAlgn="base"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(1)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Metaphysical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concerning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whether morality exists independently of humans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(2) </a:t>
            </a:r>
            <a:r>
              <a:rPr lang="en-U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concerning the underlying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mental basis of our moral judgments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conduct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Metaphysical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issue:</a:t>
            </a:r>
          </a:p>
          <a:p>
            <a:pPr algn="just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Metaphysics is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study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kinds of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things that exist in the universe.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Some things in the universe are made of physical stuff, such as rocks; and perhaps other things are nonphysical in nature, such as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thoughts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spirits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gods</a:t>
            </a:r>
            <a:r>
              <a:rPr lang="en-US" dirty="0" smtClean="0">
                <a:solidFill>
                  <a:srgbClr val="A59D0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metaphysical component of meta-ethics involves discovering specifically whether moral values are eternal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truths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that exist in a spirit-like realm, 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simply human conventions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Psychological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Issue:</a:t>
            </a:r>
          </a:p>
          <a:p>
            <a:endParaRPr lang="en-US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 second area of meta-ethics involves the psychological basis of our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moral judgments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conduct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particularly </a:t>
            </a:r>
          </a:p>
          <a:p>
            <a:pPr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understanding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what motivates us to be moral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might explore this subject by asking the simple question,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“ Why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moral ? "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 if I am aware of basic moral standards, such as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don't kill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don't steal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this does not necessarily mean that I will be psychologically compelled to act on them.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answers to the question "Why be moral?" are to avoid punishment, to gain praise, to attain happiness, to be dignified, or to fit in with society.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Three Types of Psychological Issues:</a:t>
            </a:r>
          </a:p>
          <a:p>
            <a:pPr>
              <a:buNone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Egoism and Altruism</a:t>
            </a:r>
          </a:p>
          <a:p>
            <a:pPr>
              <a:buNone/>
            </a:pPr>
            <a:endParaRPr lang="en-US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Emotion and Reason</a:t>
            </a:r>
          </a:p>
          <a:p>
            <a:pPr>
              <a:buNone/>
            </a:pPr>
            <a:endParaRPr lang="en-US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Male and Female Morality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Egoism and Altruism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important area of moral psychology concerns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inbuilt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selfishness of humans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many, if not all, of our actions are prompted by selfish desires.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if an action seems selfless, such as donating to charity, there are still selfish causes for this, such as experiencing power over other people. This view is called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psychological egoism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maintains that self-oriented interests ultimately motivate all human actions. </a:t>
            </a:r>
          </a:p>
        </p:txBody>
      </p:sp>
      <p:pic>
        <p:nvPicPr>
          <p:cNvPr id="5" name="Picture 2" descr="C:\Users\USER\Desktop\EP IMAGES\b689fad0280b286c898256c8d3b6ee9e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257800"/>
            <a:ext cx="46482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P IMAGES\cool-cartoon-19450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76200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Altruism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-8930"/>
            <a:ext cx="2263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Egoism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Closely related to psychological egoism is a view called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psychological hedonism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which is the view that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pleasure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is the </a:t>
            </a:r>
            <a:r>
              <a:rPr lang="en-US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specific driving force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behind all of our actions.</a:t>
            </a:r>
          </a:p>
          <a:p>
            <a:endParaRPr lang="en-US" sz="1000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also have an inbuilt psychological capacity to show benevolence to others. </a:t>
            </a:r>
          </a:p>
          <a:p>
            <a:pPr algn="just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view is called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psychological altruism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and maintains that at least some of our actions are motivated by instinctive benevolence.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 I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	Ethics: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Ethics, Normative ethics, Meta Ethics, Applied Ethics, Descriptive Ethics.</a:t>
            </a:r>
          </a:p>
          <a:p>
            <a:pPr>
              <a:buNone/>
            </a:pP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	Values in human society and types of values: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Understanding of values; definition; culture and values; the wider applications of values; societal values; aesthetic values; organizational values; spiritual values;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Emotion and Reason</a:t>
            </a:r>
          </a:p>
          <a:p>
            <a:pPr>
              <a:buNone/>
            </a:pPr>
            <a:endParaRPr lang="en-US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second area of moral psychology involves a dispute concerning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 role of reason in motivating moral actions.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assessments involve our emotions.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Instead, true moral action is motivated only by reason.</a:t>
            </a:r>
            <a:endParaRPr lang="en-US" dirty="0"/>
          </a:p>
        </p:txBody>
      </p:sp>
      <p:pic>
        <p:nvPicPr>
          <p:cNvPr id="3074" name="Picture 2" descr="C:\Users\USER\Desktop\EP IMAGES\bigstock-Follow-Your-Heart-Or-Your-Head-91336973-9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EP IMAGES\sex_differences.jpg"/>
          <p:cNvPicPr>
            <a:picLocks noChangeAspect="1" noChangeArrowheads="1"/>
          </p:cNvPicPr>
          <p:nvPr/>
        </p:nvPicPr>
        <p:blipFill>
          <a:blip r:embed="rId2">
            <a:lum bright="32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Male and Female Morality:</a:t>
            </a:r>
          </a:p>
          <a:p>
            <a:pPr>
              <a:buNone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third area of 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oral psychology focuses on whether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distinctly female approach to ethics that is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grounded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 psychological differences between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Discussions of this issue focus on two claims: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(1) traditional morality is male-centered, and 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(2) there is a unique female perspective of the           	world which can be shaped into a value theory.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shef.ac.uk/polopoly_fs/1.101410!/image/ethicsba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Normative Ethics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j0902e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0"/>
            <a:ext cx="5410200" cy="228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Normative Ethics</a:t>
            </a: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‘Normative’ means something that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‘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guides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’ or ‘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controls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’.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Normative ethics is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 study of ethical action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It is the branch of ethics that investigates the set of questions that arise when considering how one have to act, morally speaking.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33400" indent="-533400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Normative ethics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distinct from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eta-ethics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because </a:t>
            </a:r>
          </a:p>
          <a:p>
            <a:pPr marL="533400" indent="-533400" algn="just">
              <a:buNone/>
              <a:defRPr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examines standards for 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rightness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wrongness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actions, </a:t>
            </a:r>
          </a:p>
          <a:p>
            <a:pPr marL="533400" indent="-533400" algn="just">
              <a:buNone/>
              <a:defRPr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while meta-ethics studies the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meaning of moral language.</a:t>
            </a:r>
          </a:p>
          <a:p>
            <a:pPr marL="533400" indent="-533400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533400" indent="-533400" algn="just">
              <a:buNone/>
              <a:defRPr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Golden Rule is a classic example of a normative principle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33400" indent="-533400" algn="just"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fd66664e69c2a-golden-r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Golden Rule is an example of a normative theory that establishes a single principle against which we judge all actions.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normative theories focus on a set of foundational principles, or a set of good character traits.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Religion and philosophy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Christianity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Do to others what you want them to do to you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This is the meaning of the law of Moses and the teaching of the prophets"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Matthew 7:12 NCV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see also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hlinkClick r:id="rId3" tooltip="s:Bible (King James)/Luke"/>
              </a:rPr>
              <a:t>Luke 6:31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Islam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Wish for your brother, what you wish for yourself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 or "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Love your brother as you love yourself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Golden Rule is implicitly expressed in some verses of the Qur'an, but is explicitly declared in the sayings of Muhammad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bib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0"/>
            <a:ext cx="2438400" cy="1371600"/>
          </a:xfrm>
          <a:prstGeom prst="rect">
            <a:avLst/>
          </a:prstGeom>
          <a:noFill/>
        </p:spPr>
      </p:pic>
      <p:pic>
        <p:nvPicPr>
          <p:cNvPr id="5" name="Picture 3" descr="C:\Users\USER\Desktop\Dar_ul_Islam_Movement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819400"/>
            <a:ext cx="2057400" cy="1722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key assumption in normative ethics is that there is only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ultimate criterion of moral conduct, whether it is a single rule or a set of principles.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Three strategies will be noted here: 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irtue theories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uty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onsequentialist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virtue theories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1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Places less emphasis on learning rules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instead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stresses the importance of developing good habits of character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such as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benevolence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Once I've acquired benevolence, for example, I will then habitually act in a benevolent manner.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Aristotle argued that virtues are good habits that we acquire, which regulate our emotions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bjective &amp;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utcomes of UNIT:1</a:t>
            </a:r>
          </a:p>
        </p:txBody>
      </p:sp>
      <p:pic>
        <p:nvPicPr>
          <p:cNvPr id="3074" name="Picture 2" descr="C:\Users\USER\Desktop\LearningObjectives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Historically, virtue theory is one of the oldest normative traditions in Western philosophy, having its roots in ancient Greek civilization. 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Plato emphasized four virtues in particular, which were later called cardinal virtues: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wisdom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courage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temperance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justice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Other important virtues are fortitude, generosity, self-respect, good temper, and sincerity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 to advocating good habits of character, virtue theorists hold that we should avoid acquiring bad character traits, or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vices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such as cowardice, insensibility, injustice, and vanity. </a:t>
            </a:r>
          </a:p>
          <a:p>
            <a:pPr algn="just"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Virtue theory emphasizes moral education since virtuous character traits are developed in one's youth. Adults, therefore, are responsible for instilling virtues in the young.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Duty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theories: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Many of us feel that there are clear commitments we have as human beings,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such as to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care for our children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, and to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not commit murder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Duty theories base morality on specific, foundational principles of obligation.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There are Three central duty theories.</a:t>
            </a:r>
          </a:p>
          <a:p>
            <a:pPr marL="914400" lvl="1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uties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 God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914400" lvl="1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uties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 oneself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marL="914400" lvl="1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Duties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to others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Concerning our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duties towards God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he argued that there are two kinds:</a:t>
            </a:r>
          </a:p>
          <a:p>
            <a:pPr fontAlgn="base">
              <a:buNone/>
            </a:pPr>
            <a:endParaRPr lang="en-US" sz="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theoretical duty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know the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xistence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nature of </a:t>
            </a:r>
            <a:r>
              <a:rPr lang="en-US" sz="3600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pPr lvl="0" fontAlgn="base">
              <a:buNone/>
            </a:pPr>
            <a:endParaRPr lang="en-US" sz="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ts val="2400"/>
              </a:spcBef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practical duty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both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nwardly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outwardly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worship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fontAlgn="base">
              <a:buNone/>
            </a:pPr>
            <a:r>
              <a:rPr lang="en-US" dirty="0" smtClean="0"/>
              <a:t>	</a:t>
            </a:r>
          </a:p>
          <a:p>
            <a:pPr algn="just"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Concerning our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duties towards oneself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these are also of two sorts:</a:t>
            </a:r>
          </a:p>
          <a:p>
            <a:pPr fontAlgn="base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duties of the soul, which involve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developing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one's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skills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talents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duties of the body, which involve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harming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our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bodies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as we might through gluttony or drunkenness, and not killing oneself.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Concerning our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duties towards others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these are also of three sorts:</a:t>
            </a:r>
          </a:p>
          <a:p>
            <a:pPr>
              <a:buNone/>
            </a:pPr>
            <a:endParaRPr lang="en-US" sz="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void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wronging others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reat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people as equals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</a:t>
            </a:r>
          </a:p>
          <a:p>
            <a:pPr lvl="0" fontAlgn="base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romote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the good of others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Consequentialist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theories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Consequentialism: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An action is morally right if the consequences of that action are more favorable than unfavorable.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Consequentialist normative principles require that we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first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tally both the good and bad consequences of an action. 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Second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we then determine whether the total good consequences outweigh the total bad consequences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good consequences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greater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morally proper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bad consequences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greater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morally improper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346616">
            <a:off x="2355463" y="2967335"/>
            <a:ext cx="55132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4" name="Picture 2" descr="C:\Users\USER\Desktop\On-Target.gif"/>
            <p:cNvPicPr>
              <a:picLocks noChangeAspect="1" noChangeArrowheads="1"/>
            </p:cNvPicPr>
            <p:nvPr/>
          </p:nvPicPr>
          <p:blipFill>
            <a:blip r:embed="rId2">
              <a:lum bright="68000" contrast="-73000"/>
            </a:blip>
            <a:srcRect/>
            <a:stretch>
              <a:fillRect/>
            </a:stretch>
          </p:blipFill>
          <p:spPr bwMode="auto">
            <a:xfrm>
              <a:off x="0" y="0"/>
              <a:ext cx="4419600" cy="3581400"/>
            </a:xfrm>
            <a:prstGeom prst="rect">
              <a:avLst/>
            </a:prstGeom>
            <a:noFill/>
          </p:spPr>
        </p:pic>
        <p:pic>
          <p:nvPicPr>
            <p:cNvPr id="1026" name="Picture 2" descr="C:\Users\USER\Pictures\Picture1.jpg"/>
            <p:cNvPicPr>
              <a:picLocks noChangeAspect="1" noChangeArrowheads="1"/>
            </p:cNvPicPr>
            <p:nvPr/>
          </p:nvPicPr>
          <p:blipFill>
            <a:blip r:embed="rId3">
              <a:lum bright="68000" contrast="-73000"/>
            </a:blip>
            <a:srcRect/>
            <a:stretch>
              <a:fillRect/>
            </a:stretch>
          </p:blipFill>
          <p:spPr bwMode="auto">
            <a:xfrm>
              <a:off x="4419600" y="0"/>
              <a:ext cx="4724400" cy="3657600"/>
            </a:xfrm>
            <a:prstGeom prst="rect">
              <a:avLst/>
            </a:prstGeom>
            <a:noFill/>
          </p:spPr>
        </p:pic>
        <p:pic>
          <p:nvPicPr>
            <p:cNvPr id="1027" name="Picture 3" descr="C:\Users\USER\Pictures\Picture2.jpg"/>
            <p:cNvPicPr>
              <a:picLocks noChangeAspect="1" noChangeArrowheads="1"/>
            </p:cNvPicPr>
            <p:nvPr/>
          </p:nvPicPr>
          <p:blipFill>
            <a:blip r:embed="rId4">
              <a:lum bright="68000" contrast="-73000"/>
            </a:blip>
            <a:srcRect/>
            <a:stretch>
              <a:fillRect/>
            </a:stretch>
          </p:blipFill>
          <p:spPr bwMode="auto">
            <a:xfrm>
              <a:off x="0" y="3962400"/>
              <a:ext cx="9144000" cy="2895601"/>
            </a:xfrm>
            <a:prstGeom prst="rect">
              <a:avLst/>
            </a:prstGeom>
            <a:noFill/>
          </p:spPr>
        </p:pic>
      </p:grpSp>
      <p:grpSp>
        <p:nvGrpSpPr>
          <p:cNvPr id="3" name="Group 9"/>
          <p:cNvGrpSpPr/>
          <p:nvPr/>
        </p:nvGrpSpPr>
        <p:grpSpPr>
          <a:xfrm>
            <a:off x="0" y="914400"/>
            <a:ext cx="9144000" cy="4978063"/>
            <a:chOff x="0" y="1346537"/>
            <a:chExt cx="9144000" cy="4545926"/>
          </a:xfrm>
        </p:grpSpPr>
        <p:sp>
          <p:nvSpPr>
            <p:cNvPr id="11" name="TextBox 10"/>
            <p:cNvSpPr txBox="1"/>
            <p:nvPr/>
          </p:nvSpPr>
          <p:spPr>
            <a:xfrm>
              <a:off x="4572000" y="4191000"/>
              <a:ext cx="4572000" cy="92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Truthfulness</a:t>
              </a:r>
              <a:endParaRPr lang="en-US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677817" y="3001226"/>
              <a:ext cx="346441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</a:rPr>
                <a:t>Accuracy</a:t>
              </a:r>
              <a:endParaRPr lang="en-US" sz="6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4876800"/>
              <a:ext cx="73100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Times New Roman" pitchFamily="18" charset="0"/>
                </a:rPr>
                <a:t>Critical Thinking Skills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2057400"/>
              <a:ext cx="39308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Times New Roman" pitchFamily="18" charset="0"/>
                </a:rPr>
                <a:t>Impartiality</a:t>
              </a:r>
              <a:endPara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813" y="2514600"/>
              <a:ext cx="27045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Times New Roman" pitchFamily="18" charset="0"/>
                </a:rPr>
                <a:t>Fairness</a:t>
              </a:r>
              <a:endPara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88250" y="1346537"/>
              <a:ext cx="69557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Times New Roman" pitchFamily="18" charset="0"/>
                </a:rPr>
                <a:t>Public accountability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971800"/>
              <a:ext cx="9144000" cy="14334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6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empus Sans ITC" pitchFamily="82" charset="0"/>
                </a:rPr>
                <a:t>Objectives</a:t>
              </a:r>
              <a:endParaRPr lang="en-US" sz="9600" b="1" cap="none" spc="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of how u can use what you have learned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esearch-ethics.jpg"/>
          <p:cNvPicPr>
            <a:picLocks noChangeAspect="1" noChangeArrowheads="1"/>
          </p:cNvPicPr>
          <p:nvPr/>
        </p:nvPicPr>
        <p:blipFill>
          <a:blip r:embed="rId2">
            <a:lum bright="45000" contras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621087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Ethics: </a:t>
            </a:r>
          </a:p>
          <a:p>
            <a:pP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ranch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nowledge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that deals with </a:t>
            </a:r>
            <a:r>
              <a:rPr lang="en-US" sz="3600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oral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principles.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3600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Times New Roman" pitchFamily="18" charset="0"/>
              </a:rPr>
              <a:t>the principles of right and wrong behavior.</a:t>
            </a:r>
            <a:endParaRPr lang="en-US" sz="3600" dirty="0" smtClean="0">
              <a:solidFill>
                <a:srgbClr val="A59D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rapid-authoring-t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1684"/>
            <a:ext cx="9144000" cy="240631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do Engineers Need to Know about Ethics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nowledge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kills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engineers have the </a:t>
            </a:r>
            <a:r>
              <a:rPr lang="en-US" sz="3600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ower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do great things. </a:t>
            </a:r>
          </a:p>
          <a:p>
            <a:pPr algn="just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With this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ngineers have a tremendous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esponsibility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ndividuals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rganizations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ociety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thics help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guide our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ecisions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ensure we 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act </a:t>
            </a:r>
            <a:r>
              <a:rPr lang="en-US" sz="3600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A59D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esponsibly.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Engineers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expected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behave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professional manner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vw.jpg"/>
          <p:cNvPicPr/>
          <p:nvPr/>
        </p:nvPicPr>
        <p:blipFill>
          <a:blip r:embed="rId2" cstate="print">
            <a:lum bright="66000" contrast="-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5232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 so often – and usually not under the best of circumstance – the field of engineering as a whole is presented with a teaching moment.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Volkswagen is currently embroiled in a huge scandal involving emissions testing of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Million diesel cars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sold in recent years.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a problem that could cost VW dearly, to the tune of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eighteen Billion dollars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the US alone, and will, without a doubt, end the careers of more than a few Volkswagen employees.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terms of automotive scandals, this is bigger than Unsafe at Any Speed. This is engineering history in the making, and an enormously teachable moment for ethics in engineering.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en-US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Ethics &amp; Professionalism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Generally,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Ethics</a:t>
            </a: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tell us what we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should not do.</a:t>
            </a: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Professionalism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deals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with what we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should do</a:t>
            </a:r>
            <a:r>
              <a:rPr lang="en-US" sz="3600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415</Words>
  <Application>Microsoft Office PowerPoint</Application>
  <PresentationFormat>On-screen Show (4:3)</PresentationFormat>
  <Paragraphs>219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Manjunath</dc:creator>
  <cp:lastModifiedBy>USER</cp:lastModifiedBy>
  <cp:revision>220</cp:revision>
  <dcterms:created xsi:type="dcterms:W3CDTF">2006-08-16T00:00:00Z</dcterms:created>
  <dcterms:modified xsi:type="dcterms:W3CDTF">2018-03-19T17:54:55Z</dcterms:modified>
</cp:coreProperties>
</file>