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7" r:id="rId17"/>
    <p:sldId id="274" r:id="rId18"/>
    <p:sldId id="279" r:id="rId19"/>
    <p:sldId id="278" r:id="rId20"/>
    <p:sldId id="276" r:id="rId21"/>
    <p:sldId id="281" r:id="rId22"/>
    <p:sldId id="282" r:id="rId23"/>
    <p:sldId id="283" r:id="rId24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D914C5C-8E6D-46E4-9CF3-900EEFCA731A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0C0A3ED-092E-4FC2-95FA-87CA46EE2D1C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cap="small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4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idx="10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8B8B8B"/>
                </a:solidFill>
                <a:latin typeface="Cambria"/>
              </a:rPr>
              <a:t>Click to edit Master text styles</a:t>
            </a:r>
            <a:endParaRPr lang="en-US" sz="20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5CFDCCC4-52D2-4947-AC1F-714EEDDAB401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8001705-C4B2-47DA-8B5E-37BE9933B797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28600" y="28954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D8CA7CD-FF47-49B3-8B3D-7DE150C0B55A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856AC35-2FD0-4EB7-9265-6400234BC650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idx="13"/>
          </p:nvPr>
        </p:nvSpPr>
        <p:spPr>
          <a:xfrm>
            <a:off x="228600" y="304920"/>
            <a:ext cx="4876560" cy="40690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20"/>
              </a:spcBef>
            </a:pPr>
            <a:r>
              <a:rPr lang="en-US" sz="3600" b="1" strike="noStrike" spc="-1">
                <a:solidFill>
                  <a:srgbClr val="808080"/>
                </a:solidFill>
                <a:latin typeface="Cambria"/>
              </a:rPr>
              <a:t>Discussion in Groups</a:t>
            </a:r>
            <a:endParaRPr lang="en-US" sz="36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0"/>
            <a:ext cx="4038120" cy="45334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idx="11" hasCustomPrompt="1"/>
          </p:nvPr>
        </p:nvSpPr>
        <p:spPr>
          <a:xfrm>
            <a:off x="4648320" y="1600200"/>
            <a:ext cx="4038120" cy="453348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3A1D973-394E-4755-B5B3-B48590AD402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>
            <a:lvl1pPr>
              <a:defRPr sz="54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72000"/>
          </a:xfrm>
        </p:spPr>
        <p:txBody>
          <a:bodyPr/>
          <a:lstStyle>
            <a:lvl1pPr>
              <a:buFont typeface="Arial" pitchFamily="34" charset="0"/>
              <a:buChar char="•"/>
              <a:defRPr sz="4000">
                <a:latin typeface="+mn-lt"/>
              </a:defRPr>
            </a:lvl1pPr>
            <a:lvl2pPr>
              <a:buFont typeface="Arial" pitchFamily="34" charset="0"/>
              <a:buChar char="•"/>
              <a:defRPr sz="4000">
                <a:latin typeface="+mn-lt"/>
              </a:defRPr>
            </a:lvl2pPr>
            <a:lvl3pPr>
              <a:buFont typeface="Arial" pitchFamily="34" charset="0"/>
              <a:buChar char="•"/>
              <a:defRPr sz="4000">
                <a:latin typeface="+mn-lt"/>
              </a:defRPr>
            </a:lvl3pPr>
            <a:lvl4pPr>
              <a:buFont typeface="Arial" pitchFamily="34" charset="0"/>
              <a:buChar char="•"/>
              <a:defRPr sz="4000">
                <a:latin typeface="+mn-lt"/>
              </a:defRPr>
            </a:lvl4pPr>
            <a:lvl5pPr>
              <a:buFont typeface="Arial" pitchFamily="34" charset="0"/>
              <a:buChar char="•"/>
              <a:defRPr sz="40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2"/>
          <p:cNvSpPr>
            <a:spLocks noGrp="1"/>
          </p:cNvSpPr>
          <p:nvPr>
            <p:ph idx="10" hasCustomPrompt="1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Click to 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 smtClean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Fifth level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1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71DABD47-36E5-4402-8BE9-D0B7A56018C1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1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1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E47ABE2-0FC7-45CF-98FD-F45B515E586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228600" y="274680"/>
            <a:ext cx="8686440" cy="1142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1F497D"/>
                </a:solidFill>
                <a:latin typeface="Calibri"/>
              </a:rPr>
              <a:t>Click to edit Master title style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Click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to </a:t>
            </a: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edit Master text styles</a:t>
            </a:r>
          </a:p>
          <a:p>
            <a:pPr marL="743040" lvl="1" indent="-2854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US" sz="3600" b="0" strike="noStrike" spc="-1" dirty="0">
                <a:solidFill>
                  <a:srgbClr val="000000"/>
                </a:solidFill>
                <a:latin typeface="Cambria"/>
              </a:rPr>
              <a:t>Second level</a:t>
            </a:r>
          </a:p>
          <a:p>
            <a:pPr marL="1143000" lvl="2" indent="-22824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 dirty="0">
                <a:solidFill>
                  <a:srgbClr val="000000"/>
                </a:solidFill>
                <a:latin typeface="Cambria"/>
              </a:rPr>
              <a:t>Third level</a:t>
            </a:r>
          </a:p>
          <a:p>
            <a:pPr marL="1600200" lvl="3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Fourth level</a:t>
            </a:r>
          </a:p>
          <a:p>
            <a:pPr marL="2057400" lvl="4" indent="-2282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»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Fifth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B467EB0-726D-4C12-80AF-582420914525}" type="datetime">
              <a:rPr lang="en-US" sz="1200" b="0" strike="noStrike" spc="-1">
                <a:solidFill>
                  <a:srgbClr val="8B8B8B"/>
                </a:solidFill>
                <a:latin typeface="Cambria"/>
              </a:rPr>
              <a:pPr>
                <a:lnSpc>
                  <a:spcPct val="100000"/>
                </a:lnSpc>
              </a:pPr>
              <a:t>25-Mar-20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27922D2-54C7-4C8B-8335-F5BE6B4F6268}" type="slidenum">
              <a:rPr lang="en-US" sz="1200" b="0" strike="noStrike" spc="-1">
                <a:solidFill>
                  <a:srgbClr val="8B8B8B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5" r:id="rId2"/>
    <p:sldLayoutId id="2147483716" r:id="rId3"/>
    <p:sldLayoutId id="2147483717" r:id="rId4"/>
    <p:sldLayoutId id="2147483718" r:id="rId5"/>
    <p:sldLayoutId id="2147483720" r:id="rId6"/>
    <p:sldLayoutId id="2147483721" r:id="rId7"/>
    <p:sldLayoutId id="2147483719" r:id="rId8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Social Network Analysis:</a:t>
            </a:r>
            <a:r>
              <a:t/>
            </a:r>
            <a:br/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Introduction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dirty="0" smtClean="0">
                <a:solidFill>
                  <a:srgbClr val="8B8B8B"/>
                </a:solidFill>
                <a:latin typeface="Cambria"/>
              </a:rPr>
              <a:t>Lecture 01: E&amp;K Ch 1-2.1</a:t>
            </a: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lang="en-US" sz="2400" b="0" strike="noStrike" spc="-1" smtClean="0">
                <a:solidFill>
                  <a:srgbClr val="8B8B8B"/>
                </a:solidFill>
                <a:latin typeface="Cambria"/>
              </a:rPr>
              <a:t>AAIT </a:t>
            </a:r>
            <a:r>
              <a:rPr lang="en-US" sz="2400" b="0" strike="noStrike" spc="-1" smtClean="0">
                <a:solidFill>
                  <a:srgbClr val="8B8B8B"/>
                </a:solidFill>
                <a:latin typeface="Cambria"/>
              </a:rPr>
              <a:t>ITSC</a:t>
            </a:r>
            <a:endParaRPr lang="en-US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</a:pPr>
            <a:r>
              <a:rPr lang="en-US" sz="2200" b="0" strike="noStrike" spc="-1" dirty="0">
                <a:solidFill>
                  <a:srgbClr val="8B8B8B"/>
                </a:solidFill>
                <a:latin typeface="Cambria"/>
              </a:rPr>
              <a:t>Instructor: </a:t>
            </a:r>
            <a:r>
              <a:rPr lang="en-US" sz="2200" spc="-1" dirty="0" smtClean="0">
                <a:solidFill>
                  <a:srgbClr val="8B8B8B"/>
                </a:solidFill>
                <a:latin typeface="Cambria"/>
              </a:rPr>
              <a:t>Dr. V </a:t>
            </a:r>
            <a:r>
              <a:rPr lang="en-US" sz="2200" spc="-1" dirty="0" err="1" smtClean="0">
                <a:solidFill>
                  <a:srgbClr val="8B8B8B"/>
                </a:solidFill>
                <a:latin typeface="Cambria"/>
              </a:rPr>
              <a:t>Sunkari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365760" y="1371600"/>
            <a:ext cx="8412480" cy="17038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description of the social structure between actors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, mostly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individuals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 or 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organizations</a:t>
            </a: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It indicates the ways in which they are connected through various social familiarities ranging from 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casual acquaintance 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to </a:t>
            </a:r>
            <a:r>
              <a:rPr lang="en-US" sz="2200" b="0" strike="noStrike" spc="-1">
                <a:solidFill>
                  <a:srgbClr val="000000"/>
                </a:solidFill>
                <a:latin typeface="Calibri"/>
              </a:rPr>
              <a:t>close familiar bonds</a:t>
            </a:r>
            <a:r>
              <a:rPr lang="en-US" sz="1600" b="0" strike="noStrike" spc="-1">
                <a:solidFill>
                  <a:srgbClr val="000000"/>
                </a:solidFill>
                <a:latin typeface="Calibri"/>
              </a:rPr>
              <a:t>. 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275" name="Picture 3"/>
          <p:cNvPicPr/>
          <p:nvPr/>
        </p:nvPicPr>
        <p:blipFill>
          <a:blip r:embed="rId2"/>
          <a:stretch/>
        </p:blipFill>
        <p:spPr>
          <a:xfrm>
            <a:off x="2438400" y="3200400"/>
            <a:ext cx="4084320" cy="3413760"/>
          </a:xfrm>
          <a:prstGeom prst="rect">
            <a:avLst/>
          </a:prstGeom>
          <a:ln>
            <a:noFill/>
          </a:ln>
        </p:spPr>
      </p:pic>
      <p:sp>
        <p:nvSpPr>
          <p:cNvPr id="276" name="TextShape 2"/>
          <p:cNvSpPr txBox="1"/>
          <p:nvPr/>
        </p:nvSpPr>
        <p:spPr>
          <a:xfrm>
            <a:off x="22896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u="sng" strike="noStrike" spc="-1" dirty="0" err="1">
                <a:solidFill>
                  <a:srgbClr val="1F497D"/>
                </a:solidFill>
                <a:uFillTx/>
                <a:latin typeface="Calibri"/>
              </a:rPr>
              <a:t>Dfn</a:t>
            </a:r>
            <a:r>
              <a:rPr lang="en-US" sz="5400" b="1" strike="noStrike" spc="-1" dirty="0">
                <a:solidFill>
                  <a:srgbClr val="1F497D"/>
                </a:solidFill>
                <a:latin typeface="Calibri"/>
              </a:rPr>
              <a:t>: A social network is...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4"/>
          <p:cNvPicPr/>
          <p:nvPr/>
        </p:nvPicPr>
        <p:blipFill>
          <a:blip r:embed="rId2"/>
          <a:stretch/>
        </p:blipFill>
        <p:spPr>
          <a:xfrm>
            <a:off x="3124200" y="4191480"/>
            <a:ext cx="4381200" cy="2666520"/>
          </a:xfrm>
          <a:prstGeom prst="rect">
            <a:avLst/>
          </a:prstGeom>
          <a:ln w="9360">
            <a:noFill/>
          </a:ln>
        </p:spPr>
      </p:pic>
      <p:sp>
        <p:nvSpPr>
          <p:cNvPr id="9" name="TextShape 2"/>
          <p:cNvSpPr txBox="1"/>
          <p:nvPr/>
        </p:nvSpPr>
        <p:spPr>
          <a:xfrm>
            <a:off x="22896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Social Network Analysis is</a:t>
            </a:r>
            <a:r>
              <a:rPr lang="en-US" sz="5400" b="1" strike="noStrike" spc="-1" dirty="0">
                <a:solidFill>
                  <a:srgbClr val="1F497D"/>
                </a:solidFill>
                <a:latin typeface="Calibri"/>
              </a:rPr>
              <a:t>...</a:t>
            </a:r>
            <a:endParaRPr lang="en-US" sz="5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… mapping &amp; measuring 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relationships &amp; flows between 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people, groups, orgs, computers,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or other information/knowledge 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spc="-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processing entities</a:t>
            </a: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Social Network Analysis</a:t>
            </a:r>
          </a:p>
        </p:txBody>
      </p:sp>
      <p:sp>
        <p:nvSpPr>
          <p:cNvPr id="2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      We measure Social Network in terms of:</a:t>
            </a:r>
          </a:p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1. Degree Centrality: </a:t>
            </a:r>
          </a:p>
          <a:p>
            <a:pPr marL="609480" indent="-609120">
              <a:lnSpc>
                <a:spcPct val="90000"/>
              </a:lnSpc>
              <a:spcBef>
                <a:spcPts val="320"/>
              </a:spcBef>
            </a:pPr>
            <a:r>
              <a:rPr lang="en-US" sz="1400" b="0" strike="noStrike" spc="-1" dirty="0">
                <a:solidFill>
                  <a:srgbClr val="000000"/>
                </a:solidFill>
                <a:latin typeface="Calibri"/>
              </a:rPr>
              <a:t>                </a:t>
            </a:r>
            <a:r>
              <a:rPr lang="en-US" sz="1400" b="0" strike="noStrike" spc="-1" dirty="0" smtClean="0">
                <a:solidFill>
                  <a:srgbClr val="000000"/>
                </a:solidFill>
                <a:latin typeface="Calibri"/>
              </a:rPr>
              <a:t>       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number of direct connections a node has. What really matters is where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those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connections lead to and how they connect the otherwise   unconnected.  </a:t>
            </a:r>
          </a:p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</a:rPr>
              <a:t>Betweenness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Centrality:</a:t>
            </a:r>
          </a:p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node with high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</a:rPr>
              <a:t>betweenness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has great influence over what flows in the  	     network indicating important links and single point of failure.  </a:t>
            </a:r>
          </a:p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3. Closeness Centrality:</a:t>
            </a:r>
          </a:p>
          <a:p>
            <a:pPr marL="609480" indent="-609120">
              <a:lnSpc>
                <a:spcPct val="90000"/>
              </a:lnSpc>
              <a:spcBef>
                <a:spcPts val="479"/>
              </a:spcBef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</a:rPr>
              <a:t>              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The measure of closeness of a node which are close to everyone else. </a:t>
            </a:r>
          </a:p>
          <a:p>
            <a:pPr marL="609480" indent="-609120">
              <a:lnSpc>
                <a:spcPct val="90000"/>
              </a:lnSpc>
              <a:spcBef>
                <a:spcPts val="32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</a:rPr>
              <a:t>                     The pattern of the direct and indirect ties allows the nodes any other node in       	     the network more quickly than anyone else. They have the shortest paths to 	     all others.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SNA Main Themes</a:t>
            </a:r>
            <a:r>
              <a:rPr lang="en-US" sz="5400" b="1" spc="-1" dirty="0" smtClean="0">
                <a:solidFill>
                  <a:srgbClr val="1F497D"/>
                </a:solidFill>
                <a:latin typeface="Calibri"/>
              </a:rPr>
              <a:t>			</a:t>
            </a:r>
            <a:r>
              <a:rPr lang="en-US" b="1" spc="-1" dirty="0" smtClean="0">
                <a:solidFill>
                  <a:srgbClr val="1F497D"/>
                </a:solidFill>
                <a:latin typeface="Calibri"/>
              </a:rPr>
              <a:t>(E&amp;K 1.2)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Graph Theory: Describe structure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Game Theory: Describe behavior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Strategic Interaction: Choosing behavior</a:t>
            </a:r>
          </a:p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latin typeface="Cambria"/>
              </a:rPr>
              <a:t>Information Networks: Nodes convey information</a:t>
            </a:r>
            <a:endParaRPr lang="en-US" sz="2800" b="0" strike="noStrike" spc="-1" dirty="0" smtClean="0">
              <a:solidFill>
                <a:srgbClr val="000000"/>
              </a:solidFill>
              <a:latin typeface="Cambria"/>
            </a:endParaRPr>
          </a:p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latin typeface="Cambria"/>
              </a:rPr>
              <a:t>Population Effects of Network Dynamics: influence and conformity, etc</a:t>
            </a:r>
          </a:p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spc="-1" dirty="0" smtClean="0">
                <a:solidFill>
                  <a:srgbClr val="000000"/>
                </a:solidFill>
                <a:latin typeface="Cambria"/>
              </a:rPr>
              <a:t>Structural Effects of Network </a:t>
            </a:r>
            <a:r>
              <a:rPr lang="en-US" sz="2800" spc="-1" dirty="0" err="1" smtClean="0">
                <a:solidFill>
                  <a:srgbClr val="000000"/>
                </a:solidFill>
                <a:latin typeface="Cambria"/>
              </a:rPr>
              <a:t>Dynaimcs</a:t>
            </a:r>
            <a:r>
              <a:rPr lang="en-US" sz="2800" spc="-1" dirty="0" smtClean="0">
                <a:solidFill>
                  <a:srgbClr val="000000"/>
                </a:solidFill>
                <a:latin typeface="Cambria"/>
              </a:rPr>
              <a:t>: cascading and contagion</a:t>
            </a:r>
          </a:p>
          <a:p>
            <a:pPr marL="514710" indent="-51435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+mj-lt"/>
              <a:buAutoNum type="arabicPeriod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mbria"/>
              </a:rPr>
              <a:t>Institutions/Aggregate Behavior</a:t>
            </a: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28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cap="small" spc="-1" dirty="0" smtClean="0">
                <a:solidFill>
                  <a:srgbClr val="1F497D"/>
                </a:solidFill>
                <a:latin typeface="Calibri"/>
              </a:rPr>
              <a:t>Graph Theory Basics</a:t>
            </a:r>
            <a:endParaRPr lang="en-US" sz="4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40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A Network is a Graph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u="sng" strike="noStrike" spc="-1" dirty="0" err="1" smtClean="0">
                <a:solidFill>
                  <a:srgbClr val="000000"/>
                </a:solidFill>
                <a:latin typeface="Cambria"/>
              </a:rPr>
              <a:t>Dfn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: A </a:t>
            </a:r>
            <a:r>
              <a:rPr lang="en-US" sz="4000" b="1" strike="noStrike" spc="-1" dirty="0" smtClean="0">
                <a:solidFill>
                  <a:srgbClr val="000000"/>
                </a:solidFill>
                <a:latin typeface="Cambria"/>
              </a:rPr>
              <a:t>graph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G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is a </a:t>
            </a:r>
            <a:r>
              <a:rPr lang="en-US" sz="4000" b="0" strike="noStrike" spc="-1" dirty="0" err="1" smtClean="0">
                <a:solidFill>
                  <a:srgbClr val="000000"/>
                </a:solidFill>
                <a:latin typeface="Cambria"/>
              </a:rPr>
              <a:t>tuple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(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V, E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)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Edges in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E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connect vertices in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V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u="sng" spc="-1" dirty="0" err="1" smtClean="0">
                <a:solidFill>
                  <a:srgbClr val="000000"/>
                </a:solidFill>
                <a:latin typeface="Cambria"/>
              </a:rPr>
              <a:t>Dfn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: A </a:t>
            </a:r>
            <a:r>
              <a:rPr lang="en-US" sz="4000" b="1" spc="-1" dirty="0" smtClean="0">
                <a:solidFill>
                  <a:srgbClr val="000000"/>
                </a:solidFill>
                <a:latin typeface="Cambria"/>
              </a:rPr>
              <a:t>neighbor set 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 is the set of vertices adjacent to 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.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77000" y="381000"/>
            <a:ext cx="2667000" cy="1295401"/>
            <a:chOff x="6477000" y="381000"/>
            <a:chExt cx="2667000" cy="1295401"/>
          </a:xfrm>
        </p:grpSpPr>
        <p:sp>
          <p:nvSpPr>
            <p:cNvPr id="5" name="TextBox 4"/>
            <p:cNvSpPr txBox="1"/>
            <p:nvPr/>
          </p:nvSpPr>
          <p:spPr>
            <a:xfrm>
              <a:off x="6477000" y="381000"/>
              <a:ext cx="2667000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 set of objects/ individuals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 flipH="1" flipV="1">
              <a:off x="6553200" y="1371601"/>
              <a:ext cx="304801" cy="304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019800" y="2209800"/>
            <a:ext cx="2887682" cy="1639907"/>
            <a:chOff x="6019800" y="2209800"/>
            <a:chExt cx="2887682" cy="1639907"/>
          </a:xfrm>
        </p:grpSpPr>
        <p:sp>
          <p:nvSpPr>
            <p:cNvPr id="6" name="TextBox 5"/>
            <p:cNvSpPr txBox="1"/>
            <p:nvPr/>
          </p:nvSpPr>
          <p:spPr>
            <a:xfrm>
              <a:off x="6019800" y="2895600"/>
              <a:ext cx="2887682" cy="95410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Set of links between objects</a:t>
              </a:r>
              <a:endParaRPr lang="en-US" sz="28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V="1">
              <a:off x="6819902" y="2476499"/>
              <a:ext cx="685801" cy="152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447800" y="5689600"/>
          <a:ext cx="6111875" cy="635000"/>
        </p:xfrm>
        <a:graphic>
          <a:graphicData uri="http://schemas.openxmlformats.org/presentationml/2006/ole">
            <p:oleObj spid="_x0000_s1028" name="Microsoft Equation 3.0" r:id="rId3" imgW="1955520" imgH="203040" progId="Equation.3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562600" y="6248400"/>
            <a:ext cx="2319250" cy="614065"/>
            <a:chOff x="5562600" y="6248400"/>
            <a:chExt cx="2319250" cy="614065"/>
          </a:xfrm>
        </p:grpSpPr>
        <p:sp>
          <p:nvSpPr>
            <p:cNvPr id="23" name="Left Brace 22"/>
            <p:cNvSpPr/>
            <p:nvPr/>
          </p:nvSpPr>
          <p:spPr>
            <a:xfrm rot="16200000">
              <a:off x="6381750" y="5429250"/>
              <a:ext cx="228600" cy="18669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6400800"/>
              <a:ext cx="2243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There’s an edge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0600" y="6248400"/>
            <a:ext cx="2073966" cy="614065"/>
            <a:chOff x="5638800" y="6248400"/>
            <a:chExt cx="2073966" cy="614065"/>
          </a:xfrm>
        </p:grpSpPr>
        <p:sp>
          <p:nvSpPr>
            <p:cNvPr id="27" name="Left Brace 26"/>
            <p:cNvSpPr/>
            <p:nvPr/>
          </p:nvSpPr>
          <p:spPr>
            <a:xfrm rot="16200000">
              <a:off x="6553200" y="5867400"/>
              <a:ext cx="228600" cy="9906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38800" y="6400800"/>
              <a:ext cx="2073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Neighbors of </a:t>
              </a:r>
              <a:r>
                <a:rPr lang="en-US" sz="2400" i="1" dirty="0" smtClean="0"/>
                <a:t>v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71800" y="4953000"/>
            <a:ext cx="4419599" cy="738833"/>
            <a:chOff x="5867400" y="6502400"/>
            <a:chExt cx="2209800" cy="738833"/>
          </a:xfrm>
        </p:grpSpPr>
        <p:sp>
          <p:nvSpPr>
            <p:cNvPr id="36" name="Left Brace 35"/>
            <p:cNvSpPr/>
            <p:nvPr/>
          </p:nvSpPr>
          <p:spPr>
            <a:xfrm rot="5400000">
              <a:off x="6800850" y="5964883"/>
              <a:ext cx="342900" cy="2209800"/>
            </a:xfrm>
            <a:prstGeom prst="leftBrace">
              <a:avLst>
                <a:gd name="adj1" fmla="val 44154"/>
                <a:gd name="adj2" fmla="val 5000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38275" y="6502400"/>
              <a:ext cx="14517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Set of vertices </a:t>
              </a:r>
              <a:r>
                <a:rPr lang="en-US" sz="2400" i="1" dirty="0" smtClean="0"/>
                <a:t>u</a:t>
              </a:r>
              <a:endParaRPr lang="en-US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81839" y="6243935"/>
            <a:ext cx="1352162" cy="614065"/>
            <a:chOff x="5638800" y="6248400"/>
            <a:chExt cx="1790701" cy="614065"/>
          </a:xfrm>
        </p:grpSpPr>
        <p:sp>
          <p:nvSpPr>
            <p:cNvPr id="40" name="Left Brace 39"/>
            <p:cNvSpPr/>
            <p:nvPr/>
          </p:nvSpPr>
          <p:spPr>
            <a:xfrm rot="16200000">
              <a:off x="6709720" y="5757219"/>
              <a:ext cx="228600" cy="1210962"/>
            </a:xfrm>
            <a:prstGeom prst="leftBrace">
              <a:avLst>
                <a:gd name="adj1" fmla="val 44154"/>
                <a:gd name="adj2" fmla="val 24306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38800" y="6400800"/>
              <a:ext cx="1548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 </a:t>
              </a:r>
              <a:r>
                <a:rPr lang="en-US" sz="2400" i="1" dirty="0" smtClean="0"/>
                <a:t>v </a:t>
              </a:r>
              <a:r>
                <a:rPr lang="en-US" sz="2400" dirty="0" smtClean="0"/>
                <a:t>itself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0" uiExpand="1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28600" y="3276600"/>
            <a:ext cx="8686440" cy="3581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1F497D"/>
                </a:solidFill>
                <a:latin typeface="Calibri"/>
              </a:rPr>
              <a:t>For the pictured network, write:</a:t>
            </a:r>
          </a:p>
          <a:p>
            <a:pPr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3600" b="0" i="1" strike="noStrike" spc="-1" dirty="0" smtClean="0">
                <a:solidFill>
                  <a:srgbClr val="000000"/>
                </a:solidFill>
                <a:latin typeface="Cambria"/>
              </a:rPr>
              <a:t>V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=</a:t>
            </a:r>
          </a:p>
          <a:p>
            <a:pPr>
              <a:lnSpc>
                <a:spcPct val="100000"/>
              </a:lnSpc>
            </a:pPr>
            <a:r>
              <a:rPr lang="en-US" sz="3600" i="1" spc="-1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3600" i="1" spc="-1" dirty="0" smtClean="0">
                <a:solidFill>
                  <a:srgbClr val="000000"/>
                </a:solidFill>
                <a:latin typeface="Cambria"/>
              </a:rPr>
              <a:t>E</a:t>
            </a:r>
            <a:r>
              <a:rPr lang="en-US" sz="3600" spc="-1" dirty="0" smtClean="0">
                <a:solidFill>
                  <a:srgbClr val="000000"/>
                </a:solidFill>
                <a:latin typeface="Cambria"/>
              </a:rPr>
              <a:t> =</a:t>
            </a:r>
          </a:p>
          <a:p>
            <a:pPr>
              <a:lnSpc>
                <a:spcPct val="100000"/>
              </a:lnSpc>
            </a:pPr>
            <a:r>
              <a:rPr lang="en-US" sz="3600" b="0" i="1" strike="noStrike" spc="-1" dirty="0">
                <a:solidFill>
                  <a:srgbClr val="000000"/>
                </a:solidFill>
                <a:latin typeface="Cambria"/>
              </a:rPr>
              <a:t>	</a:t>
            </a:r>
            <a:r>
              <a:rPr lang="en-US" sz="3600" b="0" i="1" strike="noStrike" spc="-1" dirty="0" smtClean="0">
                <a:solidFill>
                  <a:srgbClr val="000000"/>
                </a:solidFill>
                <a:latin typeface="Cambria"/>
              </a:rPr>
              <a:t>N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(A)</a:t>
            </a:r>
            <a:r>
              <a:rPr lang="en-US" sz="3600" b="0" i="1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00" b="0" strike="noStrike" spc="-1" dirty="0" smtClean="0">
                <a:solidFill>
                  <a:srgbClr val="000000"/>
                </a:solidFill>
                <a:latin typeface="Cambria"/>
              </a:rPr>
              <a:t>=</a:t>
            </a:r>
          </a:p>
          <a:p>
            <a:r>
              <a:rPr lang="en-US" sz="3600" i="1" spc="-1" dirty="0">
                <a:solidFill>
                  <a:srgbClr val="000000"/>
                </a:solidFill>
              </a:rPr>
              <a:t>	</a:t>
            </a:r>
            <a:r>
              <a:rPr lang="en-US" sz="3600" i="1" spc="-1" dirty="0" smtClean="0">
                <a:solidFill>
                  <a:srgbClr val="000000"/>
                </a:solidFill>
              </a:rPr>
              <a:t>N</a:t>
            </a:r>
            <a:r>
              <a:rPr lang="en-US" sz="3600" spc="-1" dirty="0" smtClean="0">
                <a:solidFill>
                  <a:srgbClr val="000000"/>
                </a:solidFill>
              </a:rPr>
              <a:t>(J)</a:t>
            </a:r>
            <a:r>
              <a:rPr lang="en-US" sz="3600" i="1" spc="-1" dirty="0" smtClean="0">
                <a:solidFill>
                  <a:srgbClr val="000000"/>
                </a:solidFill>
              </a:rPr>
              <a:t> </a:t>
            </a:r>
            <a:r>
              <a:rPr lang="en-US" sz="3600" spc="-1" dirty="0" smtClean="0">
                <a:solidFill>
                  <a:srgbClr val="000000"/>
                </a:solidFill>
              </a:rPr>
              <a:t>=</a:t>
            </a:r>
          </a:p>
          <a:p>
            <a:r>
              <a:rPr lang="en-US" sz="3600" i="1" spc="-1" dirty="0" smtClean="0">
                <a:solidFill>
                  <a:srgbClr val="000000"/>
                </a:solidFill>
              </a:rPr>
              <a:t>	N</a:t>
            </a:r>
            <a:r>
              <a:rPr lang="en-US" sz="3600" spc="-1" dirty="0" smtClean="0">
                <a:solidFill>
                  <a:srgbClr val="000000"/>
                </a:solidFill>
              </a:rPr>
              <a:t>(</a:t>
            </a:r>
            <a:r>
              <a:rPr lang="en-US" sz="3600" spc="-1" dirty="0">
                <a:solidFill>
                  <a:srgbClr val="000000"/>
                </a:solidFill>
              </a:rPr>
              <a:t>M</a:t>
            </a:r>
            <a:r>
              <a:rPr lang="en-US" sz="3600" spc="-1" dirty="0" smtClean="0">
                <a:solidFill>
                  <a:srgbClr val="000000"/>
                </a:solidFill>
              </a:rPr>
              <a:t>)</a:t>
            </a:r>
            <a:r>
              <a:rPr lang="en-US" sz="3600" i="1" spc="-1" dirty="0" smtClean="0">
                <a:solidFill>
                  <a:srgbClr val="000000"/>
                </a:solidFill>
              </a:rPr>
              <a:t> </a:t>
            </a:r>
            <a:r>
              <a:rPr lang="en-US" sz="3600" spc="-1" dirty="0" smtClean="0">
                <a:solidFill>
                  <a:srgbClr val="000000"/>
                </a:solidFill>
              </a:rPr>
              <a:t>=</a:t>
            </a:r>
            <a:endParaRPr lang="en-US" sz="3600" spc="-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6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262440" y="228600"/>
            <a:ext cx="6737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808080"/>
                </a:solidFill>
                <a:latin typeface="Cambria"/>
              </a:rPr>
              <a:t>Individual Exercise:</a:t>
            </a:r>
            <a:endParaRPr lang="en-US" sz="3600" b="0" strike="noStrike" spc="-1" dirty="0">
              <a:latin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"/>
            <a:ext cx="3238500" cy="30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Graphs: Adjacency Matrix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 pre-calc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3238500" cy="30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3886200" y="1676400"/>
          <a:ext cx="5181596" cy="434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  <a:gridCol w="370114"/>
              </a:tblGrid>
              <a:tr h="31024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...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Graphs: Undirected/Directed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1447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48000" y="2133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3048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828800" y="3048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524000" y="2133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9" name="Straight Connector 8"/>
          <p:cNvCxnSpPr>
            <a:stCxn id="8" idx="7"/>
            <a:endCxn id="4" idx="3"/>
          </p:cNvCxnSpPr>
          <p:nvPr/>
        </p:nvCxnSpPr>
        <p:spPr>
          <a:xfrm rot="5400000" flipH="1" flipV="1">
            <a:off x="2082426" y="1930026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  <a:endCxn id="4" idx="5"/>
          </p:cNvCxnSpPr>
          <p:nvPr/>
        </p:nvCxnSpPr>
        <p:spPr>
          <a:xfrm rot="16200000" flipV="1">
            <a:off x="2844426" y="1930026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6" idx="0"/>
          </p:cNvCxnSpPr>
          <p:nvPr/>
        </p:nvCxnSpPr>
        <p:spPr>
          <a:xfrm rot="5400000">
            <a:off x="3124200" y="2819400"/>
            <a:ext cx="304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8" idx="5"/>
            <a:endCxn id="6" idx="1"/>
          </p:cNvCxnSpPr>
          <p:nvPr/>
        </p:nvCxnSpPr>
        <p:spPr>
          <a:xfrm rot="16200000" flipH="1">
            <a:off x="2272926" y="2425326"/>
            <a:ext cx="483348" cy="940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0"/>
            <a:endCxn id="8" idx="4"/>
          </p:cNvCxnSpPr>
          <p:nvPr/>
        </p:nvCxnSpPr>
        <p:spPr>
          <a:xfrm rot="16200000" flipV="1">
            <a:off x="1828800" y="2743200"/>
            <a:ext cx="3048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19800" y="14478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781800" y="21336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6629400" y="30480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562600" y="30480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57800" y="21336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9" name="Straight Connector 18"/>
          <p:cNvCxnSpPr>
            <a:stCxn id="18" idx="7"/>
            <a:endCxn id="14" idx="3"/>
          </p:cNvCxnSpPr>
          <p:nvPr/>
        </p:nvCxnSpPr>
        <p:spPr>
          <a:xfrm rot="5400000" flipH="1" flipV="1">
            <a:off x="5816226" y="1930026"/>
            <a:ext cx="254748" cy="330948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1"/>
            <a:endCxn id="14" idx="5"/>
          </p:cNvCxnSpPr>
          <p:nvPr/>
        </p:nvCxnSpPr>
        <p:spPr>
          <a:xfrm rot="16200000" flipV="1">
            <a:off x="6578226" y="1930026"/>
            <a:ext cx="254748" cy="330948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4"/>
            <a:endCxn id="16" idx="0"/>
          </p:cNvCxnSpPr>
          <p:nvPr/>
        </p:nvCxnSpPr>
        <p:spPr>
          <a:xfrm rot="5400000">
            <a:off x="6858000" y="2819400"/>
            <a:ext cx="304800" cy="152400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5"/>
            <a:endCxn id="16" idx="1"/>
          </p:cNvCxnSpPr>
          <p:nvPr/>
        </p:nvCxnSpPr>
        <p:spPr>
          <a:xfrm rot="16200000" flipH="1">
            <a:off x="6006726" y="2425326"/>
            <a:ext cx="483348" cy="940548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0"/>
            <a:endCxn id="18" idx="4"/>
          </p:cNvCxnSpPr>
          <p:nvPr/>
        </p:nvCxnSpPr>
        <p:spPr>
          <a:xfrm rot="16200000" flipV="1">
            <a:off x="5562600" y="2743200"/>
            <a:ext cx="304800" cy="304800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Shape 2"/>
          <p:cNvSpPr txBox="1"/>
          <p:nvPr/>
        </p:nvSpPr>
        <p:spPr>
          <a:xfrm>
            <a:off x="457200" y="3810000"/>
            <a:ext cx="8229240" cy="2315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Edges: defined by 2 vertices 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and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u</a:t>
            </a:r>
            <a:endParaRPr lang="en-US" sz="4000" b="0" strike="noStrike" spc="-1" dirty="0" smtClean="0">
              <a:solidFill>
                <a:srgbClr val="000000"/>
              </a:solidFill>
              <a:latin typeface="Cambria"/>
            </a:endParaRP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Undirected: unordered (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u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Directed: ordered (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u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28600" y="3962400"/>
            <a:ext cx="8686440" cy="28956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sz="3600" spc="-1" dirty="0" smtClean="0">
                <a:solidFill>
                  <a:srgbClr val="1F497D"/>
                </a:solidFill>
                <a:latin typeface="Calibri"/>
              </a:rPr>
              <a:t>For the pictured undirected and directed graphs, write the adjacency matrices.</a:t>
            </a:r>
          </a:p>
        </p:txBody>
      </p:sp>
      <p:sp>
        <p:nvSpPr>
          <p:cNvPr id="264" name="CustomShape 2"/>
          <p:cNvSpPr/>
          <p:nvPr/>
        </p:nvSpPr>
        <p:spPr>
          <a:xfrm>
            <a:off x="262440" y="228600"/>
            <a:ext cx="6737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808080"/>
                </a:solidFill>
                <a:latin typeface="Cambria"/>
              </a:rPr>
              <a:t>Individual Exercise: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09800" y="13716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71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8194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2600" y="29718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47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7"/>
            <a:endCxn id="5" idx="3"/>
          </p:cNvCxnSpPr>
          <p:nvPr/>
        </p:nvCxnSpPr>
        <p:spPr>
          <a:xfrm rot="5400000" flipH="1" flipV="1">
            <a:off x="2006226" y="1853826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1"/>
            <a:endCxn id="5" idx="5"/>
          </p:cNvCxnSpPr>
          <p:nvPr/>
        </p:nvCxnSpPr>
        <p:spPr>
          <a:xfrm rot="16200000" flipV="1">
            <a:off x="2768226" y="1853826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4"/>
            <a:endCxn id="7" idx="0"/>
          </p:cNvCxnSpPr>
          <p:nvPr/>
        </p:nvCxnSpPr>
        <p:spPr>
          <a:xfrm rot="5400000">
            <a:off x="3048000" y="2743200"/>
            <a:ext cx="304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5"/>
            <a:endCxn id="7" idx="1"/>
          </p:cNvCxnSpPr>
          <p:nvPr/>
        </p:nvCxnSpPr>
        <p:spPr>
          <a:xfrm rot="16200000" flipH="1">
            <a:off x="2196726" y="2349126"/>
            <a:ext cx="483348" cy="940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0"/>
            <a:endCxn id="9" idx="4"/>
          </p:cNvCxnSpPr>
          <p:nvPr/>
        </p:nvCxnSpPr>
        <p:spPr>
          <a:xfrm rot="16200000" flipV="1">
            <a:off x="1752600" y="2667000"/>
            <a:ext cx="3048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943600" y="13716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705600" y="20574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9" name="Oval 28"/>
          <p:cNvSpPr/>
          <p:nvPr/>
        </p:nvSpPr>
        <p:spPr>
          <a:xfrm>
            <a:off x="6553200" y="29718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486400" y="29718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181600" y="2057400"/>
            <a:ext cx="609600" cy="609600"/>
          </a:xfrm>
          <a:prstGeom prst="ellipse">
            <a:avLst/>
          </a:prstGeom>
          <a:ln>
            <a:headEnd type="triangle" w="med" len="med"/>
            <a:tailEnd type="non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32" name="Straight Connector 31"/>
          <p:cNvCxnSpPr>
            <a:stCxn id="31" idx="7"/>
            <a:endCxn id="27" idx="3"/>
          </p:cNvCxnSpPr>
          <p:nvPr/>
        </p:nvCxnSpPr>
        <p:spPr>
          <a:xfrm rot="5400000" flipH="1" flipV="1">
            <a:off x="5740026" y="1853826"/>
            <a:ext cx="254748" cy="330948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1"/>
            <a:endCxn id="27" idx="5"/>
          </p:cNvCxnSpPr>
          <p:nvPr/>
        </p:nvCxnSpPr>
        <p:spPr>
          <a:xfrm rot="16200000" flipV="1">
            <a:off x="6502026" y="1853826"/>
            <a:ext cx="254748" cy="330948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8" idx="4"/>
            <a:endCxn id="29" idx="0"/>
          </p:cNvCxnSpPr>
          <p:nvPr/>
        </p:nvCxnSpPr>
        <p:spPr>
          <a:xfrm rot="5400000">
            <a:off x="6781800" y="2743200"/>
            <a:ext cx="304800" cy="152400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5"/>
            <a:endCxn id="29" idx="1"/>
          </p:cNvCxnSpPr>
          <p:nvPr/>
        </p:nvCxnSpPr>
        <p:spPr>
          <a:xfrm rot="16200000" flipH="1">
            <a:off x="5930526" y="2349126"/>
            <a:ext cx="483348" cy="940548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0"/>
            <a:endCxn id="31" idx="4"/>
          </p:cNvCxnSpPr>
          <p:nvPr/>
        </p:nvCxnSpPr>
        <p:spPr>
          <a:xfrm rot="16200000" flipV="1">
            <a:off x="5486400" y="2667000"/>
            <a:ext cx="304800" cy="304800"/>
          </a:xfrm>
          <a:prstGeom prst="line">
            <a:avLst/>
          </a:prstGeom>
          <a:ln w="28575">
            <a:headEnd type="triangle" w="med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Outline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What is a Network?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Social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Networks</a:t>
            </a: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Syllabus &amp; Main Themes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Intro </a:t>
            </a: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to Graph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Theory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Lab 0: </a:t>
            </a:r>
            <a:r>
              <a:rPr lang="en-US" sz="4000" b="0" strike="noStrike" spc="-1" dirty="0" err="1" smtClean="0">
                <a:solidFill>
                  <a:srgbClr val="000000"/>
                </a:solidFill>
                <a:latin typeface="Cambria"/>
              </a:rPr>
              <a:t>github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Slack,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setup</a:t>
            </a: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Graphs: Node Degree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u="sng" spc="-1" dirty="0" err="1" smtClean="0">
                <a:solidFill>
                  <a:srgbClr val="000000"/>
                </a:solidFill>
                <a:latin typeface="Cambria"/>
              </a:rPr>
              <a:t>Dfn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: The </a:t>
            </a:r>
            <a:r>
              <a:rPr lang="en-US" sz="4000" b="1" spc="-1" dirty="0" smtClean="0">
                <a:solidFill>
                  <a:srgbClr val="000000"/>
                </a:solidFill>
                <a:latin typeface="Cambria"/>
              </a:rPr>
              <a:t>node degree 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is the number of neighbors a node has.</a:t>
            </a:r>
          </a:p>
          <a:p>
            <a:pPr marL="343080" indent="-34272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endParaRPr lang="en-US" sz="4000" spc="-1" dirty="0" smtClean="0">
              <a:solidFill>
                <a:srgbClr val="000000"/>
              </a:solidFill>
              <a:latin typeface="Cambria"/>
            </a:endParaRPr>
          </a:p>
          <a:p>
            <a:pPr marL="343080" indent="-34272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</a:pP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|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N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(</a:t>
            </a:r>
            <a:r>
              <a:rPr lang="en-US" sz="4000" i="1" spc="-1" dirty="0" smtClean="0">
                <a:solidFill>
                  <a:srgbClr val="000000"/>
                </a:solidFill>
                <a:latin typeface="Cambria"/>
              </a:rPr>
              <a:t>v</a:t>
            </a:r>
            <a:r>
              <a:rPr lang="en-US" sz="4000" spc="-1" dirty="0" smtClean="0">
                <a:solidFill>
                  <a:srgbClr val="000000"/>
                </a:solidFill>
                <a:latin typeface="Cambria"/>
              </a:rPr>
              <a:t>)|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i="1" strike="noStrike" spc="-1" dirty="0" smtClean="0">
              <a:solidFill>
                <a:srgbClr val="000000"/>
              </a:solidFill>
              <a:latin typeface="Cambria"/>
            </a:endParaRPr>
          </a:p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en-US" sz="4000" b="0" i="1" strike="noStrike" spc="-1" dirty="0" smtClean="0">
                <a:solidFill>
                  <a:srgbClr val="000000"/>
                </a:solidFill>
                <a:latin typeface="Cambria"/>
              </a:rPr>
              <a:t>Note: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Network’s degree </a:t>
            </a:r>
            <a:r>
              <a:rPr lang="en-US" sz="4000" b="0" u="sng" strike="noStrike" spc="-1" dirty="0" smtClean="0">
                <a:solidFill>
                  <a:srgbClr val="000000"/>
                </a:solidFill>
                <a:latin typeface="Cambria"/>
              </a:rPr>
              <a:t>distribution</a:t>
            </a:r>
            <a:r>
              <a:rPr lang="en-US" sz="4000" b="0" strike="noStrike" spc="-1" dirty="0" smtClean="0">
                <a:solidFill>
                  <a:srgbClr val="000000"/>
                </a:solidFill>
                <a:latin typeface="Cambria"/>
              </a:rPr>
              <a:t> allows classification of network</a:t>
            </a:r>
            <a:endParaRPr lang="en-US" sz="4000" b="0" i="1" u="sng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" name="Oval 4"/>
          <p:cNvSpPr/>
          <p:nvPr/>
        </p:nvSpPr>
        <p:spPr>
          <a:xfrm>
            <a:off x="7252074" y="28324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014074" y="35182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7861674" y="44326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94874" y="44326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90074" y="3518274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10" name="Straight Connector 9"/>
          <p:cNvCxnSpPr>
            <a:stCxn id="9" idx="7"/>
            <a:endCxn id="5" idx="3"/>
          </p:cNvCxnSpPr>
          <p:nvPr/>
        </p:nvCxnSpPr>
        <p:spPr>
          <a:xfrm rot="5400000" flipH="1" flipV="1">
            <a:off x="7048500" y="3314700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1"/>
            <a:endCxn id="5" idx="5"/>
          </p:cNvCxnSpPr>
          <p:nvPr/>
        </p:nvCxnSpPr>
        <p:spPr>
          <a:xfrm rot="16200000" flipV="1">
            <a:off x="7810500" y="3314700"/>
            <a:ext cx="254748" cy="3309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4"/>
            <a:endCxn id="7" idx="0"/>
          </p:cNvCxnSpPr>
          <p:nvPr/>
        </p:nvCxnSpPr>
        <p:spPr>
          <a:xfrm rot="5400000">
            <a:off x="8090274" y="4204074"/>
            <a:ext cx="30480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5"/>
            <a:endCxn id="7" idx="1"/>
          </p:cNvCxnSpPr>
          <p:nvPr/>
        </p:nvCxnSpPr>
        <p:spPr>
          <a:xfrm rot="16200000" flipH="1">
            <a:off x="7239000" y="3810000"/>
            <a:ext cx="483348" cy="9405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  <a:endCxn id="9" idx="4"/>
          </p:cNvCxnSpPr>
          <p:nvPr/>
        </p:nvCxnSpPr>
        <p:spPr>
          <a:xfrm rot="16200000" flipV="1">
            <a:off x="6794874" y="4127874"/>
            <a:ext cx="3048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32766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deg=3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Graphs: Paths &amp; Cycles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u="sng" spc="-1" dirty="0" err="1" smtClean="0">
                <a:solidFill>
                  <a:srgbClr val="000000"/>
                </a:solidFill>
              </a:rPr>
              <a:t>Dfn</a:t>
            </a:r>
            <a:r>
              <a:rPr lang="en-US" sz="3600" spc="-1" dirty="0">
                <a:solidFill>
                  <a:srgbClr val="000000"/>
                </a:solidFill>
              </a:rPr>
              <a:t>: A </a:t>
            </a:r>
            <a:r>
              <a:rPr lang="en-US" sz="3600" b="1" spc="-1" dirty="0">
                <a:solidFill>
                  <a:srgbClr val="000000"/>
                </a:solidFill>
              </a:rPr>
              <a:t>path </a:t>
            </a:r>
            <a:r>
              <a:rPr lang="en-US" sz="3600" spc="-1" dirty="0">
                <a:solidFill>
                  <a:srgbClr val="000000"/>
                </a:solidFill>
              </a:rPr>
              <a:t>is a sequence of nodes where pairs of consecutive nodes are connected by an edge.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spc="-1" dirty="0">
                <a:solidFill>
                  <a:srgbClr val="000000"/>
                </a:solidFill>
              </a:rPr>
              <a:t> Directed graph: direction matters!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spc="-1" dirty="0" err="1" smtClean="0">
                <a:solidFill>
                  <a:srgbClr val="000000"/>
                </a:solidFill>
              </a:rPr>
              <a:t>Dfn</a:t>
            </a:r>
            <a:r>
              <a:rPr lang="en-US" sz="3600" spc="-1" dirty="0">
                <a:solidFill>
                  <a:srgbClr val="000000"/>
                </a:solidFill>
              </a:rPr>
              <a:t>:  A </a:t>
            </a:r>
            <a:r>
              <a:rPr lang="en-US" sz="3600" b="1" spc="-1" dirty="0">
                <a:solidFill>
                  <a:srgbClr val="000000"/>
                </a:solidFill>
              </a:rPr>
              <a:t>cycle </a:t>
            </a:r>
            <a:r>
              <a:rPr lang="en-US" sz="3600" spc="-1" dirty="0">
                <a:solidFill>
                  <a:srgbClr val="000000"/>
                </a:solidFill>
              </a:rPr>
              <a:t>is a path where the start node is also the end </a:t>
            </a:r>
            <a:r>
              <a:rPr lang="en-US" sz="3600" spc="-1" dirty="0" smtClean="0">
                <a:solidFill>
                  <a:srgbClr val="000000"/>
                </a:solidFill>
              </a:rPr>
              <a:t>node</a:t>
            </a:r>
            <a:endParaRPr lang="en-US" sz="3600" spc="-1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7600" y="44958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2296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60960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010400" y="60960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056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7"/>
            <a:endCxn id="16" idx="3"/>
          </p:cNvCxnSpPr>
          <p:nvPr/>
        </p:nvCxnSpPr>
        <p:spPr>
          <a:xfrm rot="5400000" flipH="1" flipV="1">
            <a:off x="7264026" y="4978026"/>
            <a:ext cx="254748" cy="3309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6" idx="5"/>
          </p:cNvCxnSpPr>
          <p:nvPr/>
        </p:nvCxnSpPr>
        <p:spPr>
          <a:xfrm rot="16200000" flipV="1">
            <a:off x="8026026" y="4978026"/>
            <a:ext cx="254748" cy="3309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4"/>
            <a:endCxn id="18" idx="0"/>
          </p:cNvCxnSpPr>
          <p:nvPr/>
        </p:nvCxnSpPr>
        <p:spPr>
          <a:xfrm rot="5400000">
            <a:off x="8305800" y="5867400"/>
            <a:ext cx="304800" cy="1524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5"/>
            <a:endCxn id="18" idx="1"/>
          </p:cNvCxnSpPr>
          <p:nvPr/>
        </p:nvCxnSpPr>
        <p:spPr>
          <a:xfrm rot="16200000" flipH="1">
            <a:off x="7454526" y="5473326"/>
            <a:ext cx="483348" cy="9405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0"/>
            <a:endCxn id="20" idx="4"/>
          </p:cNvCxnSpPr>
          <p:nvPr/>
        </p:nvCxnSpPr>
        <p:spPr>
          <a:xfrm rot="16200000" flipV="1">
            <a:off x="7010400" y="5791200"/>
            <a:ext cx="304800" cy="3048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stomShape 2"/>
          <p:cNvSpPr/>
          <p:nvPr/>
        </p:nvSpPr>
        <p:spPr>
          <a:xfrm>
            <a:off x="3429000" y="6019800"/>
            <a:ext cx="36576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808080"/>
                </a:solidFill>
                <a:latin typeface="Cambria"/>
              </a:rPr>
              <a:t>Paths? Cycles?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Graphs: Path Length/Distance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u="sng" spc="-1" dirty="0" err="1" smtClean="0">
                <a:solidFill>
                  <a:srgbClr val="000000"/>
                </a:solidFill>
              </a:rPr>
              <a:t>Dfn</a:t>
            </a:r>
            <a:r>
              <a:rPr lang="en-US" sz="3600" spc="-1" dirty="0">
                <a:solidFill>
                  <a:srgbClr val="000000"/>
                </a:solidFill>
              </a:rPr>
              <a:t>: </a:t>
            </a:r>
            <a:r>
              <a:rPr lang="en-US" sz="3600" spc="-1" dirty="0" smtClean="0">
                <a:solidFill>
                  <a:srgbClr val="000000"/>
                </a:solidFill>
              </a:rPr>
              <a:t>The </a:t>
            </a:r>
            <a:r>
              <a:rPr lang="en-US" sz="3600" b="1" spc="-1" dirty="0" smtClean="0">
                <a:solidFill>
                  <a:srgbClr val="000000"/>
                </a:solidFill>
              </a:rPr>
              <a:t>distance </a:t>
            </a:r>
            <a:r>
              <a:rPr lang="en-US" sz="3600" spc="-1" dirty="0" smtClean="0">
                <a:solidFill>
                  <a:srgbClr val="000000"/>
                </a:solidFill>
              </a:rPr>
              <a:t>between 2 nodes in a graph = length of the shortest path linking the 2 nodes</a:t>
            </a:r>
          </a:p>
          <a:p>
            <a:pPr marL="800280" lvl="1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i="1" spc="-1" dirty="0" smtClean="0">
                <a:solidFill>
                  <a:srgbClr val="000000"/>
                </a:solidFill>
              </a:rPr>
              <a:t>Note</a:t>
            </a:r>
            <a:r>
              <a:rPr lang="en-US" sz="3200" spc="-1" dirty="0" smtClean="0">
                <a:solidFill>
                  <a:srgbClr val="000000"/>
                </a:solidFill>
              </a:rPr>
              <a:t>: Need to find shortest path!</a:t>
            </a:r>
            <a:endParaRPr lang="en-US" sz="3200" i="1" spc="-1" dirty="0">
              <a:solidFill>
                <a:srgbClr val="000000"/>
              </a:solidFill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spc="-1" dirty="0" err="1" smtClean="0">
                <a:solidFill>
                  <a:srgbClr val="000000"/>
                </a:solidFill>
              </a:rPr>
              <a:t>Dfn</a:t>
            </a:r>
            <a:r>
              <a:rPr lang="en-US" sz="3600" spc="-1" dirty="0">
                <a:solidFill>
                  <a:srgbClr val="000000"/>
                </a:solidFill>
              </a:rPr>
              <a:t>:  </a:t>
            </a:r>
            <a:r>
              <a:rPr lang="en-US" sz="3600" spc="-1" dirty="0" smtClean="0">
                <a:solidFill>
                  <a:srgbClr val="000000"/>
                </a:solidFill>
              </a:rPr>
              <a:t>The </a:t>
            </a:r>
            <a:r>
              <a:rPr lang="en-US" sz="3600" b="1" spc="-1" dirty="0" smtClean="0">
                <a:solidFill>
                  <a:srgbClr val="000000"/>
                </a:solidFill>
              </a:rPr>
              <a:t>diameter </a:t>
            </a:r>
            <a:r>
              <a:rPr lang="en-US" sz="3600" spc="-1" dirty="0" smtClean="0">
                <a:solidFill>
                  <a:srgbClr val="000000"/>
                </a:solidFill>
              </a:rPr>
              <a:t>of the graph is the max distance between a node pair</a:t>
            </a:r>
            <a:endParaRPr lang="en-US" sz="3600" spc="-1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7600" y="44958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82296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8077200" y="60960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010400" y="60960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705600" y="5181600"/>
            <a:ext cx="609600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7"/>
            <a:endCxn id="16" idx="3"/>
          </p:cNvCxnSpPr>
          <p:nvPr/>
        </p:nvCxnSpPr>
        <p:spPr>
          <a:xfrm rot="5400000" flipH="1" flipV="1">
            <a:off x="7264026" y="4978026"/>
            <a:ext cx="254748" cy="3309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6" idx="5"/>
          </p:cNvCxnSpPr>
          <p:nvPr/>
        </p:nvCxnSpPr>
        <p:spPr>
          <a:xfrm rot="16200000" flipV="1">
            <a:off x="8026026" y="4978026"/>
            <a:ext cx="254748" cy="3309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7" idx="4"/>
            <a:endCxn id="18" idx="0"/>
          </p:cNvCxnSpPr>
          <p:nvPr/>
        </p:nvCxnSpPr>
        <p:spPr>
          <a:xfrm rot="5400000">
            <a:off x="8305800" y="5867400"/>
            <a:ext cx="304800" cy="1524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5"/>
            <a:endCxn id="18" idx="1"/>
          </p:cNvCxnSpPr>
          <p:nvPr/>
        </p:nvCxnSpPr>
        <p:spPr>
          <a:xfrm rot="16200000" flipH="1">
            <a:off x="7454526" y="5473326"/>
            <a:ext cx="483348" cy="940548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0"/>
            <a:endCxn id="20" idx="4"/>
          </p:cNvCxnSpPr>
          <p:nvPr/>
        </p:nvCxnSpPr>
        <p:spPr>
          <a:xfrm rot="16200000" flipV="1">
            <a:off x="7010400" y="5791200"/>
            <a:ext cx="304800" cy="30480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stomShape 2"/>
          <p:cNvSpPr/>
          <p:nvPr/>
        </p:nvSpPr>
        <p:spPr>
          <a:xfrm>
            <a:off x="2286000" y="6019800"/>
            <a:ext cx="4495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smtClean="0">
                <a:solidFill>
                  <a:srgbClr val="808080"/>
                </a:solidFill>
                <a:latin typeface="Cambria"/>
              </a:rPr>
              <a:t>Distance? Diameter?</a:t>
            </a:r>
            <a:endParaRPr lang="en-US" sz="3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 smtClean="0">
                <a:solidFill>
                  <a:srgbClr val="1F497D"/>
                </a:solidFill>
                <a:latin typeface="Calibri"/>
              </a:rPr>
              <a:t>Graphs: Connectedness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u="sng" spc="-1" dirty="0" err="1" smtClean="0">
                <a:solidFill>
                  <a:srgbClr val="000000"/>
                </a:solidFill>
              </a:rPr>
              <a:t>Dfn</a:t>
            </a:r>
            <a:r>
              <a:rPr lang="en-US" sz="3600" spc="-1" dirty="0">
                <a:solidFill>
                  <a:srgbClr val="000000"/>
                </a:solidFill>
              </a:rPr>
              <a:t>: </a:t>
            </a:r>
            <a:r>
              <a:rPr lang="en-US" sz="3600" spc="-1" dirty="0" smtClean="0">
                <a:solidFill>
                  <a:srgbClr val="000000"/>
                </a:solidFill>
              </a:rPr>
              <a:t>A graph (or </a:t>
            </a:r>
            <a:r>
              <a:rPr lang="en-US" sz="3600" spc="-1" dirty="0" err="1" smtClean="0">
                <a:solidFill>
                  <a:srgbClr val="000000"/>
                </a:solidFill>
              </a:rPr>
              <a:t>subgraph</a:t>
            </a:r>
            <a:r>
              <a:rPr lang="en-US" sz="3600" spc="-1" dirty="0" smtClean="0">
                <a:solidFill>
                  <a:srgbClr val="000000"/>
                </a:solidFill>
              </a:rPr>
              <a:t>) is </a:t>
            </a:r>
            <a:r>
              <a:rPr lang="en-US" sz="3600" b="1" spc="-1" dirty="0" smtClean="0">
                <a:solidFill>
                  <a:srgbClr val="000000"/>
                </a:solidFill>
              </a:rPr>
              <a:t>connected </a:t>
            </a:r>
            <a:r>
              <a:rPr lang="en-US" sz="3600" spc="-1" dirty="0" smtClean="0">
                <a:solidFill>
                  <a:srgbClr val="000000"/>
                </a:solidFill>
              </a:rPr>
              <a:t>if there is a path between </a:t>
            </a:r>
            <a:r>
              <a:rPr lang="en-US" sz="3600" i="1" spc="-1" dirty="0" smtClean="0">
                <a:solidFill>
                  <a:srgbClr val="000000"/>
                </a:solidFill>
              </a:rPr>
              <a:t>each pair </a:t>
            </a:r>
            <a:r>
              <a:rPr lang="en-US" sz="3600" spc="-1" dirty="0" smtClean="0">
                <a:solidFill>
                  <a:srgbClr val="000000"/>
                </a:solidFill>
              </a:rPr>
              <a:t>of nodes.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spc="-1" dirty="0" smtClean="0">
                <a:solidFill>
                  <a:srgbClr val="000000"/>
                </a:solidFill>
              </a:rPr>
              <a:t>If no path, this is </a:t>
            </a:r>
            <a:r>
              <a:rPr lang="en-US" sz="3600" b="1" spc="-1" dirty="0" smtClean="0">
                <a:solidFill>
                  <a:srgbClr val="000000"/>
                </a:solidFill>
              </a:rPr>
              <a:t>disconnected</a:t>
            </a:r>
            <a:r>
              <a:rPr lang="en-US" sz="3600" spc="-1" dirty="0" smtClean="0">
                <a:solidFill>
                  <a:srgbClr val="000000"/>
                </a:solidFill>
              </a:rPr>
              <a:t>.</a:t>
            </a:r>
            <a:endParaRPr lang="en-US" sz="3600" spc="-1" dirty="0">
              <a:solidFill>
                <a:srgbClr val="000000"/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5500" y="3775197"/>
            <a:ext cx="3238500" cy="308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Group 26"/>
          <p:cNvGrpSpPr/>
          <p:nvPr/>
        </p:nvGrpSpPr>
        <p:grpSpPr>
          <a:xfrm>
            <a:off x="6172200" y="1295400"/>
            <a:ext cx="2438400" cy="1066800"/>
            <a:chOff x="6172202" y="1295400"/>
            <a:chExt cx="2438400" cy="1066800"/>
          </a:xfrm>
        </p:grpSpPr>
        <p:sp>
          <p:nvSpPr>
            <p:cNvPr id="28" name="TextBox 27"/>
            <p:cNvSpPr txBox="1"/>
            <p:nvPr/>
          </p:nvSpPr>
          <p:spPr>
            <a:xfrm>
              <a:off x="6705602" y="1295400"/>
              <a:ext cx="190500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Not edge!</a:t>
              </a:r>
              <a:endParaRPr lang="en-US" sz="28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V="1">
              <a:off x="6172202" y="1828800"/>
              <a:ext cx="1066798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cap="small" spc="-1">
                <a:solidFill>
                  <a:srgbClr val="1F497D"/>
                </a:solidFill>
                <a:latin typeface="Calibri"/>
              </a:rPr>
              <a:t>What is a network?</a:t>
            </a:r>
            <a:endParaRPr lang="en-US" sz="4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40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Networks are everywhere…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255" name="Picture 2"/>
          <p:cNvPicPr/>
          <p:nvPr/>
        </p:nvPicPr>
        <p:blipFill>
          <a:blip r:embed="rId2"/>
          <a:stretch/>
        </p:blipFill>
        <p:spPr>
          <a:xfrm>
            <a:off x="304920" y="3962520"/>
            <a:ext cx="3580920" cy="2508480"/>
          </a:xfrm>
          <a:prstGeom prst="rect">
            <a:avLst/>
          </a:prstGeom>
          <a:ln w="9360">
            <a:noFill/>
          </a:ln>
        </p:spPr>
      </p:pic>
      <p:pic>
        <p:nvPicPr>
          <p:cNvPr id="256" name="Picture 3"/>
          <p:cNvPicPr/>
          <p:nvPr/>
        </p:nvPicPr>
        <p:blipFill>
          <a:blip r:embed="rId3"/>
          <a:stretch/>
        </p:blipFill>
        <p:spPr>
          <a:xfrm>
            <a:off x="4572000" y="1219320"/>
            <a:ext cx="3428640" cy="291168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4"/>
          <p:cNvPicPr/>
          <p:nvPr/>
        </p:nvPicPr>
        <p:blipFill>
          <a:blip r:embed="rId4"/>
          <a:stretch/>
        </p:blipFill>
        <p:spPr>
          <a:xfrm>
            <a:off x="304920" y="1295280"/>
            <a:ext cx="3733560" cy="239112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5"/>
          <p:cNvPicPr/>
          <p:nvPr/>
        </p:nvPicPr>
        <p:blipFill>
          <a:blip r:embed="rId5"/>
          <a:stretch/>
        </p:blipFill>
        <p:spPr>
          <a:xfrm>
            <a:off x="4572000" y="4267080"/>
            <a:ext cx="4050720" cy="2437920"/>
          </a:xfrm>
          <a:prstGeom prst="rect">
            <a:avLst/>
          </a:prstGeom>
          <a:ln w="9360">
            <a:noFill/>
          </a:ln>
        </p:spPr>
      </p:pic>
      <p:sp>
        <p:nvSpPr>
          <p:cNvPr id="259" name="CustomShape 2"/>
          <p:cNvSpPr/>
          <p:nvPr/>
        </p:nvSpPr>
        <p:spPr>
          <a:xfrm>
            <a:off x="1225080" y="3581280"/>
            <a:ext cx="1662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Transportation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1222560" y="6488640"/>
            <a:ext cx="1170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Ecological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1" name="CustomShape 4"/>
          <p:cNvSpPr/>
          <p:nvPr/>
        </p:nvSpPr>
        <p:spPr>
          <a:xfrm>
            <a:off x="5111640" y="6488640"/>
            <a:ext cx="1257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Computing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>
            <a:off x="5718240" y="3886200"/>
            <a:ext cx="1142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mbria"/>
              </a:rPr>
              <a:t>Biological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28600" y="28954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F497D"/>
                </a:solidFill>
                <a:latin typeface="Calibri"/>
              </a:rPr>
              <a:t>Brainstorm anything else that is a network.</a:t>
            </a:r>
            <a:r>
              <a:t/>
            </a:r>
            <a:br/>
            <a:r>
              <a:rPr lang="en-US" sz="3600" b="0" strike="noStrike" spc="-1">
                <a:solidFill>
                  <a:srgbClr val="1F497D"/>
                </a:solidFill>
                <a:latin typeface="Calibri"/>
              </a:rPr>
              <a:t>In 1 minute!</a:t>
            </a:r>
            <a:endParaRPr lang="en-US" sz="36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262440" y="228600"/>
            <a:ext cx="6737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808080"/>
                </a:solidFill>
                <a:latin typeface="Cambria"/>
              </a:rPr>
              <a:t>1-minute Discussion in Groups:</a:t>
            </a:r>
            <a:endParaRPr lang="en-US" sz="3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 dirty="0">
                <a:solidFill>
                  <a:srgbClr val="1F497D"/>
                </a:solidFill>
                <a:latin typeface="Calibri"/>
              </a:rPr>
              <a:t>What is a network?</a:t>
            </a:r>
            <a:endParaRPr lang="en-US" sz="54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Intuitively: Objects and Links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Objects: people, airports, concepts, computers, </a:t>
            </a:r>
            <a:r>
              <a:rPr lang="en-US" sz="4000" b="0" strike="noStrike" spc="-1" dirty="0" err="1">
                <a:solidFill>
                  <a:srgbClr val="000000"/>
                </a:solidFill>
                <a:latin typeface="Cambria"/>
              </a:rPr>
              <a:t>webpages</a:t>
            </a: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, etc…</a:t>
            </a: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4000" b="0" strike="noStrike" spc="-1" dirty="0">
                <a:solidFill>
                  <a:srgbClr val="000000"/>
                </a:solidFill>
                <a:latin typeface="Cambria"/>
              </a:rPr>
              <a:t>Links: friends, inheritance, co-occurrence, predation, etc…</a:t>
            </a:r>
          </a:p>
          <a:p>
            <a:pPr>
              <a:lnSpc>
                <a:spcPct val="100000"/>
              </a:lnSpc>
              <a:spcBef>
                <a:spcPts val="799"/>
              </a:spcBef>
            </a:pPr>
            <a:endParaRPr lang="en-US" sz="4000" b="0" strike="noStrike" spc="-1" dirty="0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228600" y="28954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1F497D"/>
                </a:solidFill>
                <a:latin typeface="Calibri"/>
              </a:rPr>
              <a:t>How </a:t>
            </a:r>
            <a:r>
              <a:rPr lang="en-US" sz="3600" b="0" strike="noStrike" spc="-1" dirty="0" smtClean="0">
                <a:solidFill>
                  <a:srgbClr val="1F497D"/>
                </a:solidFill>
                <a:latin typeface="Calibri"/>
              </a:rPr>
              <a:t>do these networks </a:t>
            </a: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 smtClean="0">
                <a:solidFill>
                  <a:srgbClr val="1F497D"/>
                </a:solidFill>
                <a:latin typeface="Calibri"/>
              </a:rPr>
              <a:t>differ </a:t>
            </a:r>
            <a:r>
              <a:rPr lang="en-US" sz="3600" b="0" strike="noStrike" spc="-1" dirty="0">
                <a:solidFill>
                  <a:srgbClr val="1F497D"/>
                </a:solidFill>
                <a:latin typeface="Calibri"/>
              </a:rPr>
              <a:t>from each </a:t>
            </a:r>
            <a:r>
              <a:rPr lang="en-US" sz="3600" b="0" strike="noStrike" spc="-1" dirty="0" smtClean="0">
                <a:solidFill>
                  <a:srgbClr val="1F497D"/>
                </a:solidFill>
                <a:latin typeface="Calibri"/>
              </a:rPr>
              <a:t>other?</a:t>
            </a:r>
            <a:endParaRPr lang="en-US" sz="3600" b="0" strike="noStrike" spc="-1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262440" y="228600"/>
            <a:ext cx="67374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808080"/>
                </a:solidFill>
                <a:latin typeface="Cambria"/>
              </a:rPr>
              <a:t>1-minute Discussion in Groups: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69" name="CustomShape 3"/>
          <p:cNvSpPr/>
          <p:nvPr/>
        </p:nvSpPr>
        <p:spPr>
          <a:xfrm>
            <a:off x="914400" y="4267200"/>
            <a:ext cx="451800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  Directed vs. Undirected</a:t>
            </a:r>
            <a:endParaRPr lang="en-US" sz="2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  Different structural shapes</a:t>
            </a:r>
            <a:endParaRPr lang="en-US" sz="2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  Behavior vs. Structure</a:t>
            </a:r>
            <a:endParaRPr lang="en-US" sz="2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  Static vs. Dynamic</a:t>
            </a:r>
            <a:endParaRPr lang="en-US" sz="2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mbria"/>
              </a:rPr>
              <a:t>  ...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400" b="1" strike="noStrike" cap="small" spc="-1">
                <a:solidFill>
                  <a:srgbClr val="1F497D"/>
                </a:solidFill>
                <a:latin typeface="Calibri"/>
              </a:rPr>
              <a:t>Social Networks</a:t>
            </a:r>
            <a:endParaRPr lang="en-US" sz="44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endParaRPr lang="en-US" sz="40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228600" y="274680"/>
            <a:ext cx="868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5400" b="1" strike="noStrike" spc="-1">
                <a:solidFill>
                  <a:srgbClr val="1F497D"/>
                </a:solidFill>
                <a:latin typeface="Calibri"/>
              </a:rPr>
              <a:t>“The Social Network” in 2010</a:t>
            </a:r>
            <a:endParaRPr lang="en-US" sz="5400" b="0" strike="noStrike" spc="-1">
              <a:solidFill>
                <a:srgbClr val="000000"/>
              </a:solidFill>
              <a:latin typeface="Cambria"/>
            </a:endParaRPr>
          </a:p>
        </p:txBody>
      </p:sp>
      <p:pic>
        <p:nvPicPr>
          <p:cNvPr id="273" name="Content Placeholder 8"/>
          <p:cNvPicPr/>
          <p:nvPr/>
        </p:nvPicPr>
        <p:blipFill>
          <a:blip r:embed="rId2"/>
          <a:stretch/>
        </p:blipFill>
        <p:spPr>
          <a:xfrm>
            <a:off x="0" y="1864440"/>
            <a:ext cx="9168480" cy="4453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726</Words>
  <Application>LibreOffice/5.4.3.2$Linux_X86_64 LibreOffice_project/40m0$Build-2</Application>
  <PresentationFormat>On-screen Show (4:3)</PresentationFormat>
  <Paragraphs>206</Paragraphs>
  <Slides>23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 Analysis</dc:title>
  <dc:subject/>
  <dc:creator>Stephen Wu</dc:creator>
  <dc:description/>
  <cp:lastModifiedBy>hp</cp:lastModifiedBy>
  <cp:revision>38</cp:revision>
  <dcterms:created xsi:type="dcterms:W3CDTF">2018-03-07T10:46:38Z</dcterms:created>
  <dcterms:modified xsi:type="dcterms:W3CDTF">2020-03-25T10:39:07Z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