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722" r:id="rId2"/>
  </p:sldMasterIdLst>
  <p:sldIdLst>
    <p:sldId id="256" r:id="rId3"/>
    <p:sldId id="257" r:id="rId4"/>
    <p:sldId id="270" r:id="rId5"/>
    <p:sldId id="272" r:id="rId6"/>
    <p:sldId id="274" r:id="rId7"/>
    <p:sldId id="279" r:id="rId8"/>
    <p:sldId id="291" r:id="rId9"/>
    <p:sldId id="292" r:id="rId10"/>
    <p:sldId id="276" r:id="rId11"/>
    <p:sldId id="293" r:id="rId12"/>
    <p:sldId id="294" r:id="rId13"/>
    <p:sldId id="296" r:id="rId14"/>
    <p:sldId id="295" r:id="rId15"/>
    <p:sldId id="284" r:id="rId16"/>
    <p:sldId id="281" r:id="rId17"/>
    <p:sldId id="282" r:id="rId18"/>
    <p:sldId id="285" r:id="rId19"/>
    <p:sldId id="286" r:id="rId20"/>
    <p:sldId id="290" r:id="rId21"/>
    <p:sldId id="297" r:id="rId22"/>
    <p:sldId id="302" r:id="rId23"/>
    <p:sldId id="287" r:id="rId24"/>
    <p:sldId id="283" r:id="rId25"/>
    <p:sldId id="288" r:id="rId26"/>
    <p:sldId id="289" r:id="rId27"/>
    <p:sldId id="298" r:id="rId28"/>
    <p:sldId id="300" r:id="rId29"/>
    <p:sldId id="301" r:id="rId30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065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5400" b="1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D914C5C-8E6D-46E4-9CF3-900EEFCA731A}" type="datetime">
              <a:rPr lang="en-US" sz="1200" b="0" strike="noStrike" spc="-1">
                <a:solidFill>
                  <a:srgbClr val="8B8B8B"/>
                </a:solidFill>
                <a:latin typeface="Cambria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0C0A3ED-092E-4FC2-95FA-87CA46EE2D1C}" type="slidenum">
              <a:rPr lang="en-US" sz="1200" b="0" strike="noStrike" spc="-1">
                <a:solidFill>
                  <a:srgbClr val="8B8B8B"/>
                </a:solidFill>
                <a:latin typeface="Cambria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1000"/>
            <a:ext cx="7772400" cy="1362075"/>
          </a:xfrm>
        </p:spPr>
        <p:txBody>
          <a:bodyPr anchor="t"/>
          <a:lstStyle>
            <a:lvl1pPr algn="l">
              <a:defRPr sz="4000" b="0" cap="sm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62200"/>
            <a:ext cx="7772400" cy="1500187"/>
          </a:xfrm>
        </p:spPr>
        <p:txBody>
          <a:bodyPr anchor="b">
            <a:normAutofit/>
          </a:bodyPr>
          <a:lstStyle>
            <a:lvl1pPr marL="0" indent="0" algn="ctr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1" strike="noStrike" cap="small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idx="10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8B8B8B"/>
                </a:solidFill>
                <a:latin typeface="Cambria"/>
              </a:rPr>
              <a:t>Click to edit Master text styles</a:t>
            </a:r>
            <a:endParaRPr lang="en-US" sz="20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1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CFDCCC4-52D2-4947-AC1F-714EEDDAB401}" type="datetime">
              <a:rPr lang="en-US" sz="1200" b="0" strike="noStrike" spc="-1">
                <a:solidFill>
                  <a:srgbClr val="8B8B8B"/>
                </a:solidFill>
                <a:latin typeface="Cambria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1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8001705-C4B2-47DA-8B5E-37BE9933B797}" type="slidenum">
              <a:rPr lang="en-US" sz="1200" b="0" strike="noStrike" spc="-1">
                <a:solidFill>
                  <a:srgbClr val="8B8B8B"/>
                </a:solidFill>
                <a:latin typeface="Cambria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600" y="2895480"/>
            <a:ext cx="86864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5400" b="0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D8CA7CD-FF47-49B3-8B3D-7DE150C0B55A}" type="datetime">
              <a:rPr lang="en-US" sz="1200" b="0" strike="noStrike" spc="-1">
                <a:solidFill>
                  <a:srgbClr val="8B8B8B"/>
                </a:solidFill>
                <a:latin typeface="Cambria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856AC35-2FD0-4EB7-9265-6400234BC650}" type="slidenum">
              <a:rPr lang="en-US" sz="1200" b="0" strike="noStrike" spc="-1">
                <a:solidFill>
                  <a:srgbClr val="8B8B8B"/>
                </a:solidFill>
                <a:latin typeface="Cambria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idx="13"/>
          </p:nvPr>
        </p:nvSpPr>
        <p:spPr>
          <a:xfrm>
            <a:off x="228600" y="304920"/>
            <a:ext cx="4876560" cy="406908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20"/>
              </a:spcBef>
            </a:pPr>
            <a:r>
              <a:rPr lang="en-US" sz="3600" b="1" strike="noStrike" spc="-1">
                <a:solidFill>
                  <a:srgbClr val="808080"/>
                </a:solidFill>
                <a:latin typeface="Cambria"/>
              </a:rPr>
              <a:t>Discussion in Groups</a:t>
            </a:r>
            <a:endParaRPr lang="en-US" sz="3600" b="0" strike="noStrike" spc="-1">
              <a:solidFill>
                <a:srgbClr val="000000"/>
              </a:solidFill>
              <a:latin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2"/>
          <p:cNvSpPr>
            <a:spLocks noGrp="1"/>
          </p:cNvSpPr>
          <p:nvPr>
            <p:ph idx="10" hasCustomPrompt="1"/>
          </p:nvPr>
        </p:nvSpPr>
        <p:spPr>
          <a:xfrm>
            <a:off x="457200" y="1600200"/>
            <a:ext cx="4038120" cy="45334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600" b="0" strike="noStrike" spc="-1" dirty="0" smtClean="0">
                <a:solidFill>
                  <a:srgbClr val="000000"/>
                </a:solidFill>
                <a:latin typeface="Cambri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mbri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Fifth level</a:t>
            </a:r>
            <a:endParaRPr lang="en-US" sz="28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idx="11" hasCustomPrompt="1"/>
          </p:nvPr>
        </p:nvSpPr>
        <p:spPr>
          <a:xfrm>
            <a:off x="4648320" y="1600200"/>
            <a:ext cx="4038120" cy="453348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600" b="0" strike="noStrike" spc="-1" dirty="0" smtClean="0">
                <a:solidFill>
                  <a:srgbClr val="000000"/>
                </a:solidFill>
                <a:latin typeface="Cambri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mbri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Fifth level</a:t>
            </a:r>
            <a:endParaRPr lang="en-US" sz="28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3A1D973-394E-4755-B5B3-B48590AD402B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 b="1">
                <a:solidFill>
                  <a:schemeClr val="tx2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3"/>
          <p:cNvSpPr>
            <a:spLocks noGrp="1"/>
          </p:cNvSpPr>
          <p:nvPr>
            <p:ph type="dt" idx="1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1DABD47-36E5-4402-8BE9-D0B7A56018C1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1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E47ABE2-0FC7-45CF-98FD-F45B515E5861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274680"/>
            <a:ext cx="8686440" cy="1142640"/>
          </a:xfrm>
          <a:prstGeom prst="rect">
            <a:avLst/>
          </a:prstGeom>
        </p:spPr>
        <p:txBody>
          <a:bodyPr anchor="ctr"/>
          <a:lstStyle>
            <a:lvl1pPr>
              <a:defRPr sz="5400" b="1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lnSpc>
                <a:spcPct val="100000"/>
              </a:lnSpc>
            </a:pP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229600" cy="4572000"/>
          </a:xfrm>
        </p:spPr>
        <p:txBody>
          <a:bodyPr/>
          <a:lstStyle>
            <a:lvl1pPr>
              <a:buFont typeface="Arial" pitchFamily="34" charset="0"/>
              <a:buChar char="•"/>
              <a:defRPr sz="4000">
                <a:latin typeface="+mn-lt"/>
              </a:defRPr>
            </a:lvl1pPr>
            <a:lvl2pPr>
              <a:buFont typeface="Arial" pitchFamily="34" charset="0"/>
              <a:buChar char="•"/>
              <a:defRPr sz="4000">
                <a:latin typeface="+mn-lt"/>
              </a:defRPr>
            </a:lvl2pPr>
            <a:lvl3pPr>
              <a:buFont typeface="Arial" pitchFamily="34" charset="0"/>
              <a:buChar char="•"/>
              <a:defRPr sz="4000">
                <a:latin typeface="+mn-lt"/>
              </a:defRPr>
            </a:lvl3pPr>
            <a:lvl4pPr>
              <a:buFont typeface="Arial" pitchFamily="34" charset="0"/>
              <a:buChar char="•"/>
              <a:defRPr sz="4000">
                <a:latin typeface="+mn-lt"/>
              </a:defRPr>
            </a:lvl4pPr>
            <a:lvl5pPr>
              <a:buFont typeface="Arial" pitchFamily="34" charset="0"/>
              <a:buChar char="•"/>
              <a:defRPr sz="40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2"/>
          <p:cNvSpPr>
            <a:spLocks noGrp="1"/>
          </p:cNvSpPr>
          <p:nvPr>
            <p:ph idx="10" hasCustomPrompt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600" b="0" strike="noStrike" spc="-1" dirty="0" smtClean="0">
                <a:solidFill>
                  <a:srgbClr val="000000"/>
                </a:solidFill>
                <a:latin typeface="Cambri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mbri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mbria"/>
              </a:rPr>
              <a:t>Fifth level</a:t>
            </a:r>
            <a:endParaRPr lang="en-US" sz="28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1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1DABD47-36E5-4402-8BE9-D0B7A56018C1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1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E47ABE2-0FC7-45CF-98FD-F45B515E5861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274680"/>
            <a:ext cx="86864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8600" y="274680"/>
            <a:ext cx="86864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>
                <a:solidFill>
                  <a:srgbClr val="000000"/>
                </a:solidFill>
                <a:latin typeface="Cambria"/>
              </a:rPr>
              <a:t>Click 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to </a:t>
            </a:r>
            <a:r>
              <a:rPr lang="en-US" sz="4000" b="0" strike="noStrike" spc="-1" dirty="0">
                <a:solidFill>
                  <a:srgbClr val="000000"/>
                </a:solidFill>
                <a:latin typeface="Cambria"/>
              </a:rPr>
              <a:t>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600" b="0" strike="noStrike" spc="-1" dirty="0">
                <a:solidFill>
                  <a:srgbClr val="000000"/>
                </a:solidFill>
                <a:latin typeface="Cambri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mbri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 dirty="0">
                <a:solidFill>
                  <a:srgbClr val="000000"/>
                </a:solidFill>
                <a:latin typeface="Cambri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n-US" sz="2800" b="0" strike="noStrike" spc="-1" dirty="0">
                <a:solidFill>
                  <a:srgbClr val="000000"/>
                </a:solidFill>
                <a:latin typeface="Cambria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B467EB0-726D-4C12-80AF-582420914525}" type="datetime">
              <a:rPr lang="en-US" sz="1200" b="0" strike="noStrike" spc="-1">
                <a:solidFill>
                  <a:srgbClr val="8B8B8B"/>
                </a:solidFill>
                <a:latin typeface="Cambria"/>
              </a:rPr>
              <a:pPr>
                <a:lnSpc>
                  <a:spcPct val="100000"/>
                </a:lnSpc>
              </a:pPr>
              <a:t>25-Mar-20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27922D2-54C7-4C8B-8335-F5BE6B4F6268}" type="slidenum">
              <a:rPr lang="en-US" sz="1200" b="0" strike="noStrike" spc="-1">
                <a:solidFill>
                  <a:srgbClr val="8B8B8B"/>
                </a:solidFill>
                <a:latin typeface="Cambria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15" r:id="rId2"/>
    <p:sldLayoutId id="2147483716" r:id="rId3"/>
    <p:sldLayoutId id="2147483717" r:id="rId4"/>
    <p:sldLayoutId id="2147483718" r:id="rId5"/>
    <p:sldLayoutId id="2147483721" r:id="rId6"/>
    <p:sldLayoutId id="2147483719" r:id="rId7"/>
  </p:sldLayoutIdLst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9529-68D7-4B27-AE22-45CE24A50B5C}" type="datetimeFigureOut">
              <a:rPr lang="en-US" smtClean="0"/>
              <a:pPr/>
              <a:t>25-Mar-20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34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Graph Theory</a:t>
            </a:r>
            <a:r>
              <a:rPr lang="en-US" sz="5400" b="1" spc="-1" dirty="0" smtClean="0">
                <a:solidFill>
                  <a:srgbClr val="1F497D"/>
                </a:solidFill>
                <a:latin typeface="Calibri"/>
              </a:rPr>
              <a:t> Essentials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48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479"/>
              </a:spcBef>
            </a:pPr>
            <a:r>
              <a:rPr lang="en-US" sz="2400" spc="-1" dirty="0" smtClean="0">
                <a:solidFill>
                  <a:srgbClr val="8B8B8B"/>
                </a:solidFill>
              </a:rPr>
              <a:t>Social Network Analysis, Lecture </a:t>
            </a:r>
            <a:r>
              <a:rPr lang="en-US" sz="2400" b="0" strike="noStrike" spc="-1" dirty="0" smtClean="0">
                <a:solidFill>
                  <a:srgbClr val="8B8B8B"/>
                </a:solidFill>
                <a:latin typeface="Cambria"/>
              </a:rPr>
              <a:t>02</a:t>
            </a: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 dirty="0" smtClean="0">
                <a:solidFill>
                  <a:srgbClr val="8B8B8B"/>
                </a:solidFill>
                <a:latin typeface="Cambria"/>
              </a:rPr>
              <a:t>E&amp;K Ch 2.1-2.4</a:t>
            </a: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 dirty="0" smtClean="0">
                <a:solidFill>
                  <a:srgbClr val="8B8B8B"/>
                </a:solidFill>
                <a:latin typeface="Cambria"/>
              </a:rPr>
              <a:t>AAIT ITSC </a:t>
            </a: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39"/>
              </a:spcBef>
            </a:pPr>
            <a:r>
              <a:rPr lang="en-US" sz="2200" b="0" strike="noStrike" spc="-1" dirty="0">
                <a:solidFill>
                  <a:srgbClr val="8B8B8B"/>
                </a:solidFill>
                <a:latin typeface="Cambria"/>
              </a:rPr>
              <a:t>Instructor: </a:t>
            </a:r>
            <a:r>
              <a:rPr lang="en-US" sz="2200" spc="-1" dirty="0" smtClean="0">
                <a:solidFill>
                  <a:srgbClr val="8B8B8B"/>
                </a:solidFill>
                <a:latin typeface="Cambria"/>
              </a:rPr>
              <a:t>Dr. </a:t>
            </a:r>
            <a:r>
              <a:rPr lang="en-US" sz="2200" spc="-1" dirty="0" err="1" smtClean="0">
                <a:solidFill>
                  <a:srgbClr val="8B8B8B"/>
                </a:solidFill>
                <a:latin typeface="Cambria"/>
              </a:rPr>
              <a:t>Sunkari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Directed: In- &amp; Out-Degree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Out-degree:</a:t>
            </a:r>
          </a:p>
          <a:p>
            <a:endParaRPr lang="en-US" dirty="0" smtClean="0"/>
          </a:p>
          <a:p>
            <a:r>
              <a:rPr lang="en-US" dirty="0" smtClean="0"/>
              <a:t>In-degree: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3810000" y="1676400"/>
          <a:ext cx="2252663" cy="1066800"/>
        </p:xfrm>
        <a:graphic>
          <a:graphicData uri="http://schemas.openxmlformats.org/presentationml/2006/ole">
            <p:oleObj spid="_x0000_s43010" name="Microsoft Equation 3.0" r:id="rId3" imgW="723600" imgH="34272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810000" y="3048000"/>
          <a:ext cx="2209800" cy="1046748"/>
        </p:xfrm>
        <a:graphic>
          <a:graphicData uri="http://schemas.openxmlformats.org/presentationml/2006/ole">
            <p:oleObj spid="_x0000_s43012" name="Microsoft Equation 3.0" r:id="rId4" imgW="723600" imgH="342720" progId="Equation.3">
              <p:embed/>
            </p:oleObj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638800" y="3752850"/>
            <a:ext cx="2286000" cy="628710"/>
            <a:chOff x="5410202" y="610393"/>
            <a:chExt cx="2286000" cy="628710"/>
          </a:xfrm>
        </p:grpSpPr>
        <p:sp>
          <p:nvSpPr>
            <p:cNvPr id="8" name="TextBox 7"/>
            <p:cNvSpPr txBox="1"/>
            <p:nvPr/>
          </p:nvSpPr>
          <p:spPr>
            <a:xfrm>
              <a:off x="5410202" y="838993"/>
              <a:ext cx="2286000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column </a:t>
              </a:r>
              <a:r>
                <a:rPr lang="en-US" sz="2000" i="1" dirty="0" smtClean="0"/>
                <a:t>v</a:t>
              </a:r>
              <a:r>
                <a:rPr lang="en-US" sz="2000" dirty="0" smtClean="0"/>
                <a:t>, not row</a:t>
              </a:r>
              <a:endParaRPr lang="en-US" sz="20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V="1">
              <a:off x="5601496" y="648493"/>
              <a:ext cx="227806" cy="15160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7328274" y="1232274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090274" y="1918074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937874" y="2832474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871074" y="2832474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566274" y="1918074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5" name="Straight Connector 14"/>
          <p:cNvCxnSpPr>
            <a:stCxn id="14" idx="7"/>
            <a:endCxn id="10" idx="3"/>
          </p:cNvCxnSpPr>
          <p:nvPr/>
        </p:nvCxnSpPr>
        <p:spPr>
          <a:xfrm rot="5400000" flipH="1" flipV="1">
            <a:off x="7124700" y="1714500"/>
            <a:ext cx="254748" cy="330948"/>
          </a:xfrm>
          <a:prstGeom prst="line">
            <a:avLst/>
          </a:prstGeom>
          <a:ln w="28575">
            <a:headEnd type="triangle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1"/>
            <a:endCxn id="10" idx="5"/>
          </p:cNvCxnSpPr>
          <p:nvPr/>
        </p:nvCxnSpPr>
        <p:spPr>
          <a:xfrm rot="16200000" flipV="1">
            <a:off x="7886700" y="1714500"/>
            <a:ext cx="254748" cy="330948"/>
          </a:xfrm>
          <a:prstGeom prst="line">
            <a:avLst/>
          </a:prstGeom>
          <a:ln w="28575">
            <a:headEnd type="triangle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4"/>
            <a:endCxn id="12" idx="0"/>
          </p:cNvCxnSpPr>
          <p:nvPr/>
        </p:nvCxnSpPr>
        <p:spPr>
          <a:xfrm rot="5400000">
            <a:off x="8166474" y="2603874"/>
            <a:ext cx="304800" cy="152400"/>
          </a:xfrm>
          <a:prstGeom prst="line">
            <a:avLst/>
          </a:prstGeom>
          <a:ln w="28575">
            <a:headEnd type="triangle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4" idx="5"/>
            <a:endCxn id="12" idx="1"/>
          </p:cNvCxnSpPr>
          <p:nvPr/>
        </p:nvCxnSpPr>
        <p:spPr>
          <a:xfrm rot="16200000" flipH="1">
            <a:off x="7315200" y="2209800"/>
            <a:ext cx="483348" cy="940548"/>
          </a:xfrm>
          <a:prstGeom prst="line">
            <a:avLst/>
          </a:prstGeom>
          <a:ln w="28575">
            <a:headEnd type="triangle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0"/>
            <a:endCxn id="14" idx="4"/>
          </p:cNvCxnSpPr>
          <p:nvPr/>
        </p:nvCxnSpPr>
        <p:spPr>
          <a:xfrm rot="16200000" flipV="1">
            <a:off x="6871074" y="2527674"/>
            <a:ext cx="304800" cy="304800"/>
          </a:xfrm>
          <a:prstGeom prst="line">
            <a:avLst/>
          </a:prstGeom>
          <a:ln w="28575">
            <a:headEnd type="triangle" w="lg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6553200" y="4495800"/>
          <a:ext cx="2220684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114"/>
                <a:gridCol w="370114"/>
                <a:gridCol w="370114"/>
                <a:gridCol w="370114"/>
                <a:gridCol w="370114"/>
                <a:gridCol w="370114"/>
              </a:tblGrid>
              <a:tr h="31024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6553200" y="6324600"/>
            <a:ext cx="2209800" cy="3810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382000" y="4495800"/>
            <a:ext cx="381000" cy="22098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Distribution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Plot node degrees of every node</a:t>
            </a:r>
          </a:p>
          <a:p>
            <a:r>
              <a:rPr lang="en-US" dirty="0" smtClean="0"/>
              <a:t>Statistics: max, min, mean, variance, </a:t>
            </a:r>
            <a:r>
              <a:rPr lang="en-US" dirty="0" err="1" smtClean="0"/>
              <a:t>skewness</a:t>
            </a:r>
            <a:r>
              <a:rPr lang="en-US" dirty="0" smtClean="0"/>
              <a:t>, kurtosis</a:t>
            </a:r>
          </a:p>
          <a:p>
            <a:r>
              <a:rPr lang="en-US" dirty="0" smtClean="0"/>
              <a:t>Useful: classifying graphs</a:t>
            </a:r>
            <a:endParaRPr lang="en-U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 l="10345" t="12372" b="3084"/>
          <a:stretch>
            <a:fillRect/>
          </a:stretch>
        </p:blipFill>
        <p:spPr bwMode="auto">
          <a:xfrm>
            <a:off x="1905000" y="1219200"/>
            <a:ext cx="5943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724400" y="3733800"/>
            <a:ext cx="533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76800" y="3733800"/>
            <a:ext cx="3048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Exercise: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 the </a:t>
            </a:r>
            <a:r>
              <a:rPr lang="en-US" i="1" dirty="0" smtClean="0"/>
              <a:t>average node degree</a:t>
            </a:r>
            <a:r>
              <a:rPr lang="en-US" dirty="0" smtClean="0"/>
              <a:t> of these two graphs.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752600" y="4038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514600" y="4724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62200" y="5638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295400" y="5638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990600" y="4724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1" name="Straight Connector 10"/>
          <p:cNvCxnSpPr>
            <a:stCxn id="10" idx="7"/>
            <a:endCxn id="6" idx="3"/>
          </p:cNvCxnSpPr>
          <p:nvPr/>
        </p:nvCxnSpPr>
        <p:spPr>
          <a:xfrm rot="5400000" flipH="1" flipV="1">
            <a:off x="1549026" y="45208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  <a:endCxn id="6" idx="5"/>
          </p:cNvCxnSpPr>
          <p:nvPr/>
        </p:nvCxnSpPr>
        <p:spPr>
          <a:xfrm rot="16200000" flipV="1">
            <a:off x="2311026" y="45208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8" idx="0"/>
          </p:cNvCxnSpPr>
          <p:nvPr/>
        </p:nvCxnSpPr>
        <p:spPr>
          <a:xfrm rot="5400000">
            <a:off x="2590800" y="5410200"/>
            <a:ext cx="3048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" idx="5"/>
            <a:endCxn id="8" idx="1"/>
          </p:cNvCxnSpPr>
          <p:nvPr/>
        </p:nvCxnSpPr>
        <p:spPr>
          <a:xfrm rot="16200000" flipH="1">
            <a:off x="1739526" y="5016126"/>
            <a:ext cx="483348" cy="9405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0"/>
            <a:endCxn id="10" idx="4"/>
          </p:cNvCxnSpPr>
          <p:nvPr/>
        </p:nvCxnSpPr>
        <p:spPr>
          <a:xfrm rot="16200000" flipV="1">
            <a:off x="1295400" y="5334000"/>
            <a:ext cx="3048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3810000"/>
            <a:ext cx="2961794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Degree Metrics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Average node degree:</a:t>
            </a:r>
          </a:p>
          <a:p>
            <a:endParaRPr lang="en-US" dirty="0" smtClean="0"/>
          </a:p>
          <a:p>
            <a:r>
              <a:rPr lang="en-US" dirty="0" err="1" smtClean="0"/>
              <a:t>Connectance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Intuition: How connected is it?</a:t>
            </a:r>
          </a:p>
          <a:p>
            <a:pPr lvl="1"/>
            <a:r>
              <a:rPr lang="en-US" dirty="0" smtClean="0"/>
              <a:t>Sparse graphs:</a:t>
            </a:r>
          </a:p>
          <a:p>
            <a:pPr lvl="1"/>
            <a:r>
              <a:rPr lang="en-US" dirty="0" smtClean="0"/>
              <a:t>Dense graphs: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162800" y="1447800"/>
            <a:ext cx="1828005" cy="1390710"/>
            <a:chOff x="5411026" y="838993"/>
            <a:chExt cx="2285176" cy="1390710"/>
          </a:xfrm>
        </p:grpSpPr>
        <p:sp>
          <p:nvSpPr>
            <p:cNvPr id="12" name="TextBox 11"/>
            <p:cNvSpPr txBox="1"/>
            <p:nvPr/>
          </p:nvSpPr>
          <p:spPr>
            <a:xfrm>
              <a:off x="6096002" y="838993"/>
              <a:ext cx="1600200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# edges</a:t>
              </a:r>
              <a:endParaRPr lang="en-US" sz="2000" dirty="0"/>
            </a:p>
          </p:txBody>
        </p:sp>
        <p:cxnSp>
          <p:nvCxnSpPr>
            <p:cNvPr id="13" name="Straight Connector 12"/>
            <p:cNvCxnSpPr>
              <a:stCxn id="12" idx="1"/>
            </p:cNvCxnSpPr>
            <p:nvPr/>
          </p:nvCxnSpPr>
          <p:spPr>
            <a:xfrm rot="10800000" flipV="1">
              <a:off x="5601540" y="1039047"/>
              <a:ext cx="494463" cy="10474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096002" y="1829593"/>
              <a:ext cx="1600200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# vertices</a:t>
              </a:r>
              <a:endParaRPr lang="en-US" sz="2000" dirty="0"/>
            </a:p>
          </p:txBody>
        </p:sp>
        <p:cxnSp>
          <p:nvCxnSpPr>
            <p:cNvPr id="17" name="Straight Connector 16"/>
            <p:cNvCxnSpPr>
              <a:stCxn id="16" idx="1"/>
            </p:cNvCxnSpPr>
            <p:nvPr/>
          </p:nvCxnSpPr>
          <p:spPr>
            <a:xfrm rot="10800000">
              <a:off x="5411026" y="1829594"/>
              <a:ext cx="684976" cy="20005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5791200" y="1524000"/>
          <a:ext cx="1613105" cy="1111250"/>
        </p:xfrm>
        <a:graphic>
          <a:graphicData uri="http://schemas.openxmlformats.org/presentationml/2006/ole">
            <p:oleObj spid="_x0000_s45062" name="Microsoft Equation 3.0" r:id="rId3" imgW="571320" imgH="393480" progId="Equation.3">
              <p:embed/>
            </p:oleObj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267200" y="2895600"/>
          <a:ext cx="1490384" cy="1206501"/>
        </p:xfrm>
        <a:graphic>
          <a:graphicData uri="http://schemas.openxmlformats.org/presentationml/2006/ole">
            <p:oleObj spid="_x0000_s45063" name="Microsoft Equation 3.0" r:id="rId4" imgW="533160" imgH="43164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477000" y="3276600"/>
            <a:ext cx="1905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scale by network size</a:t>
            </a:r>
            <a:endParaRPr lang="en-US" sz="2000" dirty="0"/>
          </a:p>
        </p:txBody>
      </p:sp>
      <p:cxnSp>
        <p:nvCxnSpPr>
          <p:cNvPr id="27" name="Straight Connector 26"/>
          <p:cNvCxnSpPr>
            <a:stCxn id="26" idx="1"/>
          </p:cNvCxnSpPr>
          <p:nvPr/>
        </p:nvCxnSpPr>
        <p:spPr>
          <a:xfrm rot="10800000" flipV="1">
            <a:off x="5791200" y="3630542"/>
            <a:ext cx="685800" cy="1794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4343400" y="5334000"/>
          <a:ext cx="2433638" cy="533400"/>
        </p:xfrm>
        <a:graphic>
          <a:graphicData uri="http://schemas.openxmlformats.org/presentationml/2006/ole">
            <p:oleObj spid="_x0000_s45065" name="Microsoft Equation 3.0" r:id="rId5" imgW="927000" imgH="203040" progId="Equation.3">
              <p:embed/>
            </p:oleObj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4343400" y="6019800"/>
          <a:ext cx="2500313" cy="533400"/>
        </p:xfrm>
        <a:graphic>
          <a:graphicData uri="http://schemas.openxmlformats.org/presentationml/2006/ole">
            <p:oleObj spid="_x0000_s45066" name="Microsoft Equation 3.0" r:id="rId6" imgW="952200" imgH="203040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086600" y="5791200"/>
            <a:ext cx="1905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positive constant</a:t>
            </a:r>
            <a:endParaRPr lang="en-US" sz="2000" dirty="0"/>
          </a:p>
        </p:txBody>
      </p:sp>
      <p:cxnSp>
        <p:nvCxnSpPr>
          <p:cNvPr id="34" name="Straight Connector 33"/>
          <p:cNvCxnSpPr>
            <a:stCxn id="33" idx="1"/>
          </p:cNvCxnSpPr>
          <p:nvPr/>
        </p:nvCxnSpPr>
        <p:spPr>
          <a:xfrm rot="10800000" flipV="1">
            <a:off x="6781800" y="6145142"/>
            <a:ext cx="304800" cy="1032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Paths and Distance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Paths, cycles, distance, breadth-first search, small world phenomenon, characteristic path length, graph efficiency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Paths &amp; Cycles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600" u="sng" spc="-1" dirty="0" err="1" smtClean="0">
                <a:solidFill>
                  <a:srgbClr val="000000"/>
                </a:solidFill>
              </a:rPr>
              <a:t>Dfn</a:t>
            </a:r>
            <a:r>
              <a:rPr lang="en-US" sz="3600" spc="-1" dirty="0">
                <a:solidFill>
                  <a:srgbClr val="000000"/>
                </a:solidFill>
              </a:rPr>
              <a:t>: A </a:t>
            </a:r>
            <a:r>
              <a:rPr lang="en-US" sz="3600" b="1" spc="-1" dirty="0">
                <a:solidFill>
                  <a:srgbClr val="000000"/>
                </a:solidFill>
              </a:rPr>
              <a:t>path </a:t>
            </a:r>
            <a:r>
              <a:rPr lang="en-US" sz="3600" spc="-1" dirty="0">
                <a:solidFill>
                  <a:srgbClr val="000000"/>
                </a:solidFill>
              </a:rPr>
              <a:t>is a sequence of nodes where pairs of consecutive nodes are connected by an edge.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spc="-1" dirty="0">
                <a:solidFill>
                  <a:srgbClr val="000000"/>
                </a:solidFill>
              </a:rPr>
              <a:t> Directed graph: direction matters!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600" spc="-1" dirty="0" err="1" smtClean="0">
                <a:solidFill>
                  <a:srgbClr val="000000"/>
                </a:solidFill>
              </a:rPr>
              <a:t>Dfn</a:t>
            </a:r>
            <a:r>
              <a:rPr lang="en-US" sz="3600" spc="-1" dirty="0">
                <a:solidFill>
                  <a:srgbClr val="000000"/>
                </a:solidFill>
              </a:rPr>
              <a:t>:  A </a:t>
            </a:r>
            <a:r>
              <a:rPr lang="en-US" sz="3600" b="1" spc="-1" dirty="0">
                <a:solidFill>
                  <a:srgbClr val="000000"/>
                </a:solidFill>
              </a:rPr>
              <a:t>cycle </a:t>
            </a:r>
            <a:r>
              <a:rPr lang="en-US" sz="3600" spc="-1" dirty="0">
                <a:solidFill>
                  <a:srgbClr val="000000"/>
                </a:solidFill>
              </a:rPr>
              <a:t>is a path where the start node is also the end </a:t>
            </a:r>
            <a:r>
              <a:rPr lang="en-US" sz="3600" spc="-1" dirty="0" smtClean="0">
                <a:solidFill>
                  <a:srgbClr val="000000"/>
                </a:solidFill>
              </a:rPr>
              <a:t>node</a:t>
            </a:r>
            <a:endParaRPr lang="en-US" sz="3600" spc="-1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467600" y="4495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8229600" y="51816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8" name="Oval 17"/>
          <p:cNvSpPr/>
          <p:nvPr/>
        </p:nvSpPr>
        <p:spPr>
          <a:xfrm>
            <a:off x="8077200" y="6096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7010400" y="6096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705600" y="51816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1" name="Straight Connector 20"/>
          <p:cNvCxnSpPr>
            <a:stCxn id="20" idx="7"/>
            <a:endCxn id="16" idx="3"/>
          </p:cNvCxnSpPr>
          <p:nvPr/>
        </p:nvCxnSpPr>
        <p:spPr>
          <a:xfrm rot="5400000" flipH="1" flipV="1">
            <a:off x="7264026" y="4978026"/>
            <a:ext cx="254748" cy="3309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1"/>
            <a:endCxn id="16" idx="5"/>
          </p:cNvCxnSpPr>
          <p:nvPr/>
        </p:nvCxnSpPr>
        <p:spPr>
          <a:xfrm rot="16200000" flipV="1">
            <a:off x="8026026" y="4978026"/>
            <a:ext cx="254748" cy="3309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4"/>
            <a:endCxn id="18" idx="0"/>
          </p:cNvCxnSpPr>
          <p:nvPr/>
        </p:nvCxnSpPr>
        <p:spPr>
          <a:xfrm rot="5400000">
            <a:off x="8305800" y="5867400"/>
            <a:ext cx="304800" cy="1524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0" idx="5"/>
            <a:endCxn id="18" idx="1"/>
          </p:cNvCxnSpPr>
          <p:nvPr/>
        </p:nvCxnSpPr>
        <p:spPr>
          <a:xfrm rot="16200000" flipH="1">
            <a:off x="7454526" y="5473326"/>
            <a:ext cx="483348" cy="9405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9" idx="0"/>
            <a:endCxn id="20" idx="4"/>
          </p:cNvCxnSpPr>
          <p:nvPr/>
        </p:nvCxnSpPr>
        <p:spPr>
          <a:xfrm rot="16200000" flipV="1">
            <a:off x="7010400" y="5791200"/>
            <a:ext cx="304800" cy="3048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stomShape 2"/>
          <p:cNvSpPr/>
          <p:nvPr/>
        </p:nvSpPr>
        <p:spPr>
          <a:xfrm>
            <a:off x="3429000" y="6019800"/>
            <a:ext cx="36576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600" b="1" strike="noStrike" spc="-1" dirty="0" smtClean="0">
                <a:solidFill>
                  <a:srgbClr val="808080"/>
                </a:solidFill>
                <a:latin typeface="Cambria"/>
              </a:rPr>
              <a:t>Paths? Cycles?</a:t>
            </a:r>
            <a:endParaRPr lang="en-US" sz="36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Distance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600" u="sng" spc="-1" dirty="0" err="1" smtClean="0">
                <a:solidFill>
                  <a:srgbClr val="000000"/>
                </a:solidFill>
              </a:rPr>
              <a:t>Dfn</a:t>
            </a:r>
            <a:r>
              <a:rPr lang="en-US" sz="3600" spc="-1" dirty="0">
                <a:solidFill>
                  <a:srgbClr val="000000"/>
                </a:solidFill>
              </a:rPr>
              <a:t>: </a:t>
            </a:r>
            <a:r>
              <a:rPr lang="en-US" sz="3600" spc="-1" dirty="0" smtClean="0">
                <a:solidFill>
                  <a:srgbClr val="000000"/>
                </a:solidFill>
              </a:rPr>
              <a:t>The </a:t>
            </a:r>
            <a:r>
              <a:rPr lang="en-US" sz="3600" b="1" spc="-1" dirty="0" smtClean="0">
                <a:solidFill>
                  <a:srgbClr val="000000"/>
                </a:solidFill>
              </a:rPr>
              <a:t>distance </a:t>
            </a:r>
            <a:r>
              <a:rPr lang="en-US" sz="3600" i="1" spc="-1" dirty="0" err="1" smtClean="0">
                <a:solidFill>
                  <a:srgbClr val="000000"/>
                </a:solidFill>
              </a:rPr>
              <a:t>d</a:t>
            </a:r>
            <a:r>
              <a:rPr lang="en-US" sz="3600" i="1" spc="-1" baseline="-25000" dirty="0" err="1" smtClean="0">
                <a:solidFill>
                  <a:srgbClr val="000000"/>
                </a:solidFill>
              </a:rPr>
              <a:t>v,u</a:t>
            </a:r>
            <a:r>
              <a:rPr lang="en-US" sz="3600" i="1" spc="-1" dirty="0" smtClean="0">
                <a:solidFill>
                  <a:srgbClr val="000000"/>
                </a:solidFill>
              </a:rPr>
              <a:t> </a:t>
            </a:r>
            <a:r>
              <a:rPr lang="en-US" sz="3600" spc="-1" dirty="0" smtClean="0">
                <a:solidFill>
                  <a:srgbClr val="000000"/>
                </a:solidFill>
              </a:rPr>
              <a:t>between 2 nodes in a graph = length of the shortest path linking the 2 nodes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i="1" spc="-1" dirty="0" smtClean="0">
                <a:solidFill>
                  <a:srgbClr val="000000"/>
                </a:solidFill>
              </a:rPr>
              <a:t>Note</a:t>
            </a:r>
            <a:r>
              <a:rPr lang="en-US" sz="3200" spc="-1" dirty="0" smtClean="0">
                <a:solidFill>
                  <a:srgbClr val="000000"/>
                </a:solidFill>
              </a:rPr>
              <a:t>: Need to find shortest path!</a:t>
            </a:r>
          </a:p>
        </p:txBody>
      </p:sp>
      <p:sp>
        <p:nvSpPr>
          <p:cNvPr id="16" name="Oval 15"/>
          <p:cNvSpPr/>
          <p:nvPr/>
        </p:nvSpPr>
        <p:spPr>
          <a:xfrm>
            <a:off x="7467600" y="4495800"/>
            <a:ext cx="609600" cy="609600"/>
          </a:xfrm>
          <a:prstGeom prst="ellipse">
            <a:avLst/>
          </a:prstGeom>
          <a:ln w="762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8229600" y="51816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8" name="Oval 17"/>
          <p:cNvSpPr/>
          <p:nvPr/>
        </p:nvSpPr>
        <p:spPr>
          <a:xfrm>
            <a:off x="8077200" y="6096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7010400" y="6096000"/>
            <a:ext cx="609600" cy="609600"/>
          </a:xfrm>
          <a:prstGeom prst="ellipse">
            <a:avLst/>
          </a:prstGeom>
          <a:ln w="762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705600" y="5181600"/>
            <a:ext cx="609600" cy="609600"/>
          </a:xfrm>
          <a:prstGeom prst="ellipse">
            <a:avLst/>
          </a:prstGeom>
          <a:ln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1" name="Straight Connector 20"/>
          <p:cNvCxnSpPr>
            <a:stCxn id="20" idx="7"/>
            <a:endCxn id="16" idx="3"/>
          </p:cNvCxnSpPr>
          <p:nvPr/>
        </p:nvCxnSpPr>
        <p:spPr>
          <a:xfrm rot="5400000" flipH="1" flipV="1">
            <a:off x="7264026" y="4978026"/>
            <a:ext cx="254748" cy="330948"/>
          </a:xfrm>
          <a:prstGeom prst="line">
            <a:avLst/>
          </a:prstGeom>
          <a:ln w="762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1"/>
            <a:endCxn id="16" idx="5"/>
          </p:cNvCxnSpPr>
          <p:nvPr/>
        </p:nvCxnSpPr>
        <p:spPr>
          <a:xfrm rot="16200000" flipV="1">
            <a:off x="8026026" y="4978026"/>
            <a:ext cx="254748" cy="3309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4"/>
            <a:endCxn id="18" idx="0"/>
          </p:cNvCxnSpPr>
          <p:nvPr/>
        </p:nvCxnSpPr>
        <p:spPr>
          <a:xfrm rot="5400000">
            <a:off x="8305800" y="5867400"/>
            <a:ext cx="304800" cy="1524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0" idx="5"/>
            <a:endCxn id="18" idx="1"/>
          </p:cNvCxnSpPr>
          <p:nvPr/>
        </p:nvCxnSpPr>
        <p:spPr>
          <a:xfrm rot="16200000" flipH="1">
            <a:off x="7454526" y="5473326"/>
            <a:ext cx="483348" cy="9405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9" idx="0"/>
            <a:endCxn id="20" idx="4"/>
          </p:cNvCxnSpPr>
          <p:nvPr/>
        </p:nvCxnSpPr>
        <p:spPr>
          <a:xfrm rot="16200000" flipV="1">
            <a:off x="7010400" y="5791200"/>
            <a:ext cx="304800" cy="304800"/>
          </a:xfrm>
          <a:prstGeom prst="line">
            <a:avLst/>
          </a:prstGeom>
          <a:ln w="762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Think-Pair-Share: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would you calculate the </a:t>
            </a:r>
            <a:r>
              <a:rPr lang="en-US" i="1" dirty="0" smtClean="0"/>
              <a:t>average distance</a:t>
            </a:r>
            <a:r>
              <a:rPr lang="en-US" dirty="0" smtClean="0"/>
              <a:t> from a node?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Breadth-First Search (BFS)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Explore first-neighbors</a:t>
            </a:r>
          </a:p>
          <a:p>
            <a:r>
              <a:rPr lang="en-US" dirty="0" smtClean="0"/>
              <a:t>Explore neighbors’ neighbors</a:t>
            </a:r>
          </a:p>
          <a:p>
            <a:r>
              <a:rPr lang="en-US" dirty="0" smtClean="0"/>
              <a:t>Keep track of:</a:t>
            </a:r>
          </a:p>
          <a:p>
            <a:pPr lvl="1"/>
            <a:r>
              <a:rPr lang="en-US" dirty="0" smtClean="0"/>
              <a:t>nodes to explore (queue)</a:t>
            </a:r>
          </a:p>
          <a:p>
            <a:pPr lvl="1"/>
            <a:r>
              <a:rPr lang="en-US" dirty="0" smtClean="0"/>
              <a:t>visited nodes (set)</a:t>
            </a:r>
          </a:p>
        </p:txBody>
      </p:sp>
      <p:sp>
        <p:nvSpPr>
          <p:cNvPr id="10" name="Oval 9"/>
          <p:cNvSpPr/>
          <p:nvPr/>
        </p:nvSpPr>
        <p:spPr>
          <a:xfrm>
            <a:off x="7315200" y="4191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077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9248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8580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553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5" name="Straight Connector 14"/>
          <p:cNvCxnSpPr>
            <a:stCxn id="14" idx="7"/>
            <a:endCxn id="10" idx="3"/>
          </p:cNvCxnSpPr>
          <p:nvPr/>
        </p:nvCxnSpPr>
        <p:spPr>
          <a:xfrm rot="5400000" flipH="1" flipV="1">
            <a:off x="7111626" y="4673226"/>
            <a:ext cx="254748" cy="3309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1"/>
            <a:endCxn id="10" idx="5"/>
          </p:cNvCxnSpPr>
          <p:nvPr/>
        </p:nvCxnSpPr>
        <p:spPr>
          <a:xfrm rot="16200000" flipV="1">
            <a:off x="7873626" y="4673226"/>
            <a:ext cx="254748" cy="3309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4"/>
            <a:endCxn id="12" idx="0"/>
          </p:cNvCxnSpPr>
          <p:nvPr/>
        </p:nvCxnSpPr>
        <p:spPr>
          <a:xfrm rot="5400000">
            <a:off x="8153400" y="5562600"/>
            <a:ext cx="304800" cy="1524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4" idx="5"/>
            <a:endCxn id="12" idx="1"/>
          </p:cNvCxnSpPr>
          <p:nvPr/>
        </p:nvCxnSpPr>
        <p:spPr>
          <a:xfrm rot="16200000" flipH="1">
            <a:off x="7302126" y="5168526"/>
            <a:ext cx="483348" cy="94054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0"/>
            <a:endCxn id="14" idx="4"/>
          </p:cNvCxnSpPr>
          <p:nvPr/>
        </p:nvCxnSpPr>
        <p:spPr>
          <a:xfrm rot="16200000" flipV="1">
            <a:off x="6858000" y="5486400"/>
            <a:ext cx="304800" cy="3048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15200" y="4191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315200" y="41910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077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3" name="Oval 22"/>
          <p:cNvSpPr/>
          <p:nvPr/>
        </p:nvSpPr>
        <p:spPr>
          <a:xfrm>
            <a:off x="6553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077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5" name="Oval 24"/>
          <p:cNvSpPr/>
          <p:nvPr/>
        </p:nvSpPr>
        <p:spPr>
          <a:xfrm>
            <a:off x="6553200" y="48768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9248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68580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79248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858000" y="5791200"/>
            <a:ext cx="609600" cy="609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Small-world Phenomenon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2 random people: path distance?</a:t>
            </a:r>
          </a:p>
          <a:p>
            <a:r>
              <a:rPr lang="en-US" dirty="0" err="1" smtClean="0"/>
              <a:t>Millgram</a:t>
            </a:r>
            <a:r>
              <a:rPr lang="en-US" dirty="0" smtClean="0"/>
              <a:t> 1967 &amp; following:</a:t>
            </a:r>
          </a:p>
          <a:p>
            <a:pPr lvl="1"/>
            <a:r>
              <a:rPr lang="en-US" dirty="0" smtClean="0"/>
              <a:t>296 “starters” forward a letter to a person through friends</a:t>
            </a:r>
          </a:p>
          <a:p>
            <a:pPr lvl="1"/>
            <a:r>
              <a:rPr lang="en-US" dirty="0" smtClean="0"/>
              <a:t>64 completed chains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“six degrees”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Reasonable, unproven</a:t>
            </a:r>
            <a:endParaRPr lang="en-US" dirty="0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4191000"/>
            <a:ext cx="299213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Connector 5"/>
          <p:cNvCxnSpPr/>
          <p:nvPr/>
        </p:nvCxnSpPr>
        <p:spPr>
          <a:xfrm rot="5400000" flipH="1" flipV="1">
            <a:off x="6324600" y="5334000"/>
            <a:ext cx="2133600" cy="15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>
                <a:solidFill>
                  <a:srgbClr val="1F497D"/>
                </a:solidFill>
                <a:latin typeface="Calibri"/>
              </a:rPr>
              <a:t>Outline</a:t>
            </a:r>
            <a:endParaRPr lang="en-US" sz="54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5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(Review) Syllabus</a:t>
            </a:r>
            <a:endParaRPr lang="en-US" sz="4000" b="0" strike="noStrike" spc="-1" dirty="0">
              <a:solidFill>
                <a:srgbClr val="000000"/>
              </a:solidFill>
              <a:latin typeface="Cambr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Graph Theory &amp; Metrics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Basics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Node degree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Paths &amp; distance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Components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</a:pPr>
            <a:endParaRPr lang="en-US" sz="4000" b="0" strike="noStrike" spc="-1" dirty="0">
              <a:solidFill>
                <a:srgbClr val="000000"/>
              </a:solidFill>
              <a:latin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Distance-based Metrics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characteristic path length</a:t>
            </a:r>
            <a:r>
              <a:rPr lang="en-US" dirty="0" smtClean="0"/>
              <a:t> is the average shortest path length (average distance).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Graph </a:t>
            </a:r>
            <a:r>
              <a:rPr lang="en-US" b="1" dirty="0" smtClean="0"/>
              <a:t>efficiency</a:t>
            </a:r>
            <a:r>
              <a:rPr lang="en-US" dirty="0" smtClean="0"/>
              <a:t> measures how easily information is transferred.</a:t>
            </a:r>
            <a:endParaRPr lang="en-US" b="1" dirty="0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2438400" y="3200400"/>
          <a:ext cx="3623609" cy="1130300"/>
        </p:xfrm>
        <a:graphic>
          <a:graphicData uri="http://schemas.openxmlformats.org/presentationml/2006/ole">
            <p:oleObj spid="_x0000_s46083" name="Microsoft Equation 3.0" r:id="rId3" imgW="1384200" imgH="431640" progId="Equation.3">
              <p:embed/>
            </p:oleObj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828800" y="4114800"/>
            <a:ext cx="2743200" cy="552510"/>
            <a:chOff x="1600202" y="743743"/>
            <a:chExt cx="2743200" cy="552510"/>
          </a:xfrm>
        </p:grpSpPr>
        <p:sp>
          <p:nvSpPr>
            <p:cNvPr id="10" name="TextBox 9"/>
            <p:cNvSpPr txBox="1"/>
            <p:nvPr/>
          </p:nvSpPr>
          <p:spPr>
            <a:xfrm>
              <a:off x="1600202" y="896143"/>
              <a:ext cx="2743200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# possible node pairs</a:t>
              </a:r>
              <a:endParaRPr lang="en-US" sz="20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5400000" flipH="1" flipV="1">
              <a:off x="2743202" y="743743"/>
              <a:ext cx="152400" cy="1524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715000" y="3276600"/>
            <a:ext cx="3124200" cy="400110"/>
            <a:chOff x="1219202" y="896143"/>
            <a:chExt cx="3124200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1600202" y="896143"/>
              <a:ext cx="2743200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distance from </a:t>
              </a:r>
              <a:r>
                <a:rPr lang="en-US" sz="2000" i="1" dirty="0" smtClean="0"/>
                <a:t>v</a:t>
              </a:r>
              <a:r>
                <a:rPr lang="en-US" sz="2000" dirty="0" smtClean="0"/>
                <a:t> to </a:t>
              </a:r>
              <a:r>
                <a:rPr lang="en-US" sz="2000" i="1" dirty="0" smtClean="0"/>
                <a:t>u</a:t>
              </a:r>
              <a:endParaRPr lang="en-US" sz="2000" dirty="0"/>
            </a:p>
          </p:txBody>
        </p:sp>
        <p:cxnSp>
          <p:nvCxnSpPr>
            <p:cNvPr id="16" name="Straight Connector 15"/>
            <p:cNvCxnSpPr>
              <a:stCxn id="15" idx="1"/>
            </p:cNvCxnSpPr>
            <p:nvPr/>
          </p:nvCxnSpPr>
          <p:spPr>
            <a:xfrm rot="10800000" flipV="1">
              <a:off x="1219202" y="1096197"/>
              <a:ext cx="381000" cy="18094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362200" y="5797550"/>
          <a:ext cx="3696426" cy="1060450"/>
        </p:xfrm>
        <a:graphic>
          <a:graphicData uri="http://schemas.openxmlformats.org/presentationml/2006/ole">
            <p:oleObj spid="_x0000_s46085" name="Microsoft Equation 3.0" r:id="rId4" imgW="15490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 (E&amp;K 2.4.3):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t" anchorCtr="0">
            <a:noAutofit/>
          </a:bodyPr>
          <a:lstStyle/>
          <a:p>
            <a:r>
              <a:rPr lang="en-US" dirty="0" smtClean="0"/>
              <a:t>Describe an example of a graph where the </a:t>
            </a:r>
            <a:r>
              <a:rPr lang="en-US" i="1" dirty="0" smtClean="0"/>
              <a:t>diameter</a:t>
            </a:r>
            <a:r>
              <a:rPr lang="en-US" dirty="0" smtClean="0"/>
              <a:t> is more than three times as large as the </a:t>
            </a:r>
            <a:r>
              <a:rPr lang="en-US" i="1" dirty="0" smtClean="0"/>
              <a:t>average distance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Connectedness, component, giant component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Connectedness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600" u="sng" spc="-1" dirty="0" err="1" smtClean="0">
                <a:solidFill>
                  <a:srgbClr val="000000"/>
                </a:solidFill>
              </a:rPr>
              <a:t>Dfn</a:t>
            </a:r>
            <a:r>
              <a:rPr lang="en-US" sz="3600" spc="-1" dirty="0">
                <a:solidFill>
                  <a:srgbClr val="000000"/>
                </a:solidFill>
              </a:rPr>
              <a:t>: </a:t>
            </a:r>
            <a:r>
              <a:rPr lang="en-US" sz="3600" spc="-1" dirty="0" smtClean="0">
                <a:solidFill>
                  <a:srgbClr val="000000"/>
                </a:solidFill>
              </a:rPr>
              <a:t>A graph (or </a:t>
            </a:r>
            <a:r>
              <a:rPr lang="en-US" sz="3600" spc="-1" dirty="0" err="1" smtClean="0">
                <a:solidFill>
                  <a:srgbClr val="000000"/>
                </a:solidFill>
              </a:rPr>
              <a:t>subgraph</a:t>
            </a:r>
            <a:r>
              <a:rPr lang="en-US" sz="3600" spc="-1" dirty="0" smtClean="0">
                <a:solidFill>
                  <a:srgbClr val="000000"/>
                </a:solidFill>
              </a:rPr>
              <a:t>) is </a:t>
            </a:r>
            <a:r>
              <a:rPr lang="en-US" sz="3600" b="1" spc="-1" dirty="0" smtClean="0">
                <a:solidFill>
                  <a:srgbClr val="000000"/>
                </a:solidFill>
              </a:rPr>
              <a:t>connected </a:t>
            </a:r>
            <a:r>
              <a:rPr lang="en-US" sz="3600" spc="-1" dirty="0" smtClean="0">
                <a:solidFill>
                  <a:srgbClr val="000000"/>
                </a:solidFill>
              </a:rPr>
              <a:t>if there is a path between </a:t>
            </a:r>
            <a:r>
              <a:rPr lang="en-US" sz="3600" i="1" spc="-1" dirty="0" smtClean="0">
                <a:solidFill>
                  <a:srgbClr val="000000"/>
                </a:solidFill>
              </a:rPr>
              <a:t>each pair </a:t>
            </a:r>
            <a:r>
              <a:rPr lang="en-US" sz="3600" spc="-1" dirty="0" smtClean="0">
                <a:solidFill>
                  <a:srgbClr val="000000"/>
                </a:solidFill>
              </a:rPr>
              <a:t>of nodes.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600" spc="-1" dirty="0" smtClean="0">
                <a:solidFill>
                  <a:srgbClr val="000000"/>
                </a:solidFill>
              </a:rPr>
              <a:t>If no path, this is </a:t>
            </a:r>
            <a:r>
              <a:rPr lang="en-US" sz="3600" b="1" spc="-1" dirty="0" smtClean="0">
                <a:solidFill>
                  <a:srgbClr val="000000"/>
                </a:solidFill>
              </a:rPr>
              <a:t>disconnected</a:t>
            </a:r>
            <a:r>
              <a:rPr lang="en-US" sz="3600" spc="-1" dirty="0" smtClean="0">
                <a:solidFill>
                  <a:srgbClr val="000000"/>
                </a:solidFill>
              </a:rPr>
              <a:t>.</a:t>
            </a:r>
            <a:endParaRPr lang="en-US" sz="3600" spc="-1" dirty="0">
              <a:solidFill>
                <a:srgbClr val="000000"/>
              </a:solidFill>
            </a:endParaRP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05500" y="3775197"/>
            <a:ext cx="3238500" cy="308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7" name="Group 26"/>
          <p:cNvGrpSpPr/>
          <p:nvPr/>
        </p:nvGrpSpPr>
        <p:grpSpPr>
          <a:xfrm>
            <a:off x="6172200" y="1295400"/>
            <a:ext cx="2438400" cy="1066800"/>
            <a:chOff x="6172202" y="1295400"/>
            <a:chExt cx="2438400" cy="1066800"/>
          </a:xfrm>
        </p:grpSpPr>
        <p:sp>
          <p:nvSpPr>
            <p:cNvPr id="28" name="TextBox 27"/>
            <p:cNvSpPr txBox="1"/>
            <p:nvPr/>
          </p:nvSpPr>
          <p:spPr>
            <a:xfrm>
              <a:off x="6705602" y="1295400"/>
              <a:ext cx="1905000" cy="52322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Not edge!</a:t>
              </a:r>
              <a:endParaRPr lang="en-US" sz="2800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6172202" y="1828800"/>
              <a:ext cx="1066798" cy="5334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/>
              <a:t>Dfn</a:t>
            </a:r>
            <a:r>
              <a:rPr lang="en-US" dirty="0" smtClean="0"/>
              <a:t>: a </a:t>
            </a:r>
            <a:r>
              <a:rPr lang="en-US" b="1" dirty="0" smtClean="0"/>
              <a:t>connected component </a:t>
            </a:r>
            <a:r>
              <a:rPr lang="en-US" dirty="0" smtClean="0"/>
              <a:t>is a subset </a:t>
            </a:r>
            <a:r>
              <a:rPr lang="en-US" i="1" dirty="0" smtClean="0"/>
              <a:t>S </a:t>
            </a:r>
            <a:r>
              <a:rPr lang="en-US" dirty="0" smtClean="0"/>
              <a:t>of nodes where: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 smtClean="0"/>
              <a:t>Every node in </a:t>
            </a:r>
            <a:r>
              <a:rPr lang="en-US" i="1" dirty="0" smtClean="0"/>
              <a:t>S</a:t>
            </a:r>
            <a:r>
              <a:rPr lang="en-US" dirty="0" smtClean="0"/>
              <a:t> has a </a:t>
            </a:r>
            <a:r>
              <a:rPr lang="en-US" b="1" dirty="0" smtClean="0">
                <a:solidFill>
                  <a:schemeClr val="accent1"/>
                </a:solidFill>
              </a:rPr>
              <a:t>path</a:t>
            </a:r>
            <a:r>
              <a:rPr lang="en-US" dirty="0" smtClean="0"/>
              <a:t> to every other</a:t>
            </a:r>
          </a:p>
          <a:p>
            <a:pPr marL="1200150" lvl="1" indent="-742950">
              <a:buFont typeface="+mj-lt"/>
              <a:buAutoNum type="arabicPeriod"/>
            </a:pPr>
            <a:endParaRPr lang="en-US" i="1" dirty="0"/>
          </a:p>
          <a:p>
            <a:pPr marL="1200150" lvl="1" indent="-7429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 is not part of a larger subset </a:t>
            </a:r>
            <a:r>
              <a:rPr lang="en-US" i="1" dirty="0" smtClean="0"/>
              <a:t>S’ </a:t>
            </a:r>
            <a:r>
              <a:rPr lang="en-US" dirty="0" smtClean="0"/>
              <a:t>where property #1 holds</a:t>
            </a:r>
            <a:endParaRPr lang="en-US" dirty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981200" y="4114800"/>
          <a:ext cx="5486400" cy="609600"/>
        </p:xfrm>
        <a:graphic>
          <a:graphicData uri="http://schemas.openxmlformats.org/presentationml/2006/ole">
            <p:oleObj spid="_x0000_s26628" name="Microsoft Equation 3.0" r:id="rId3" imgW="21715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Giant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giant component</a:t>
            </a:r>
            <a:r>
              <a:rPr lang="en-US" dirty="0" smtClean="0"/>
              <a:t>: “connected component that contains a significant fraction of all the nodes”</a:t>
            </a:r>
          </a:p>
          <a:p>
            <a:r>
              <a:rPr lang="en-US" u="sng" dirty="0" smtClean="0"/>
              <a:t>Ex</a:t>
            </a:r>
            <a:r>
              <a:rPr lang="en-US" dirty="0" smtClean="0"/>
              <a:t>: Real-world</a:t>
            </a:r>
          </a:p>
          <a:p>
            <a:r>
              <a:rPr lang="en-US" u="sng" dirty="0" smtClean="0"/>
              <a:t>Ex</a:t>
            </a:r>
            <a:r>
              <a:rPr lang="en-US" dirty="0" smtClean="0"/>
              <a:t>: Random graphs (</a:t>
            </a:r>
            <a:r>
              <a:rPr lang="en-US" dirty="0" err="1" smtClean="0"/>
              <a:t>Erdos-Renyi</a:t>
            </a:r>
            <a:r>
              <a:rPr lang="en-US" dirty="0" smtClean="0"/>
              <a:t> model – more later)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Exercise: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Find the </a:t>
            </a:r>
            <a:r>
              <a:rPr lang="en-US" i="1" dirty="0" smtClean="0"/>
              <a:t>characteristic path length</a:t>
            </a:r>
            <a:r>
              <a:rPr lang="en-US" dirty="0" smtClean="0"/>
              <a:t> and </a:t>
            </a:r>
            <a:r>
              <a:rPr lang="en-US" i="1" dirty="0" smtClean="0"/>
              <a:t>efficiency</a:t>
            </a:r>
            <a:r>
              <a:rPr lang="en-US" dirty="0" smtClean="0"/>
              <a:t> of this graph.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343400" y="4038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105400" y="4724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4953000" y="5638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886200" y="5638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581400" y="4724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1" name="Straight Connector 10"/>
          <p:cNvCxnSpPr>
            <a:stCxn id="10" idx="7"/>
            <a:endCxn id="6" idx="3"/>
          </p:cNvCxnSpPr>
          <p:nvPr/>
        </p:nvCxnSpPr>
        <p:spPr>
          <a:xfrm rot="5400000" flipH="1" flipV="1">
            <a:off x="4139826" y="45208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  <a:endCxn id="6" idx="5"/>
          </p:cNvCxnSpPr>
          <p:nvPr/>
        </p:nvCxnSpPr>
        <p:spPr>
          <a:xfrm rot="16200000" flipV="1">
            <a:off x="4901826" y="45208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8" idx="0"/>
          </p:cNvCxnSpPr>
          <p:nvPr/>
        </p:nvCxnSpPr>
        <p:spPr>
          <a:xfrm rot="5400000">
            <a:off x="5181600" y="5410200"/>
            <a:ext cx="3048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" idx="5"/>
            <a:endCxn id="8" idx="1"/>
          </p:cNvCxnSpPr>
          <p:nvPr/>
        </p:nvCxnSpPr>
        <p:spPr>
          <a:xfrm rot="16200000" flipH="1">
            <a:off x="4330326" y="5016126"/>
            <a:ext cx="483348" cy="9405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0"/>
            <a:endCxn id="10" idx="4"/>
          </p:cNvCxnSpPr>
          <p:nvPr/>
        </p:nvCxnSpPr>
        <p:spPr>
          <a:xfrm rot="16200000" flipV="1">
            <a:off x="3886200" y="5334000"/>
            <a:ext cx="3048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 (E&amp;K 2.4.1):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95400"/>
            <a:ext cx="7772400" cy="4876800"/>
          </a:xfrm>
        </p:spPr>
        <p:txBody>
          <a:bodyPr anchor="t" anchorCtr="0">
            <a:noAutofit/>
          </a:bodyPr>
          <a:lstStyle/>
          <a:p>
            <a:pPr algn="l"/>
            <a:r>
              <a:rPr lang="en-US" sz="2400" dirty="0" smtClean="0"/>
              <a:t>A node X is </a:t>
            </a:r>
            <a:r>
              <a:rPr lang="en-US" sz="2400" b="1" dirty="0" smtClean="0"/>
              <a:t>pivotal </a:t>
            </a:r>
            <a:r>
              <a:rPr lang="en-US" sz="2400" dirty="0" smtClean="0"/>
              <a:t>for a pair of distinct nodes Y and Z if X lies on every shortest path between Y and Z (and X is not equal to either Y or Z).</a:t>
            </a:r>
          </a:p>
          <a:p>
            <a:pPr algn="l"/>
            <a:endParaRPr lang="en-US" sz="2400" dirty="0" smtClean="0"/>
          </a:p>
          <a:p>
            <a:r>
              <a:rPr lang="en-US" dirty="0" smtClean="0"/>
              <a:t>Give an example of a graph in which every node is pivotal for at least two different pairs of nodes. </a:t>
            </a:r>
          </a:p>
          <a:p>
            <a:r>
              <a:rPr lang="en-US" dirty="0" smtClean="0"/>
              <a:t>Explain your answer.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 (E&amp;K 2.4.2):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95400"/>
            <a:ext cx="7772400" cy="4876800"/>
          </a:xfrm>
        </p:spPr>
        <p:txBody>
          <a:bodyPr anchor="t" anchorCtr="0">
            <a:noAutofit/>
          </a:bodyPr>
          <a:lstStyle/>
          <a:p>
            <a:pPr algn="l"/>
            <a:r>
              <a:rPr lang="en-US" sz="2400" dirty="0" smtClean="0"/>
              <a:t>A node X is a </a:t>
            </a:r>
            <a:r>
              <a:rPr lang="en-US" sz="2400" b="1" dirty="0" smtClean="0"/>
              <a:t>gatekeeper </a:t>
            </a:r>
            <a:r>
              <a:rPr lang="en-US" sz="2400" dirty="0" smtClean="0"/>
              <a:t>if for some other two nodes Y and Z, every path from Y to Z passes through X.</a:t>
            </a:r>
          </a:p>
          <a:p>
            <a:pPr algn="l"/>
            <a:r>
              <a:rPr lang="en-US" sz="2400" dirty="0" smtClean="0"/>
              <a:t>A node X is a </a:t>
            </a:r>
            <a:r>
              <a:rPr lang="en-US" sz="2400" b="1" dirty="0" smtClean="0"/>
              <a:t>local gatekeeper </a:t>
            </a:r>
            <a:r>
              <a:rPr lang="en-US" sz="2400" dirty="0" smtClean="0"/>
              <a:t>if there are two neighbors of X, say Y and Z, that are not connected by an edge.</a:t>
            </a:r>
          </a:p>
          <a:p>
            <a:endParaRPr lang="en-US" dirty="0" smtClean="0"/>
          </a:p>
          <a:p>
            <a:r>
              <a:rPr lang="en-US" dirty="0" smtClean="0"/>
              <a:t>Give an example (together with an explanation) of a graph in which more than half of all nodes are gatekeepers.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2"/>
          <p:cNvSpPr txBox="1"/>
          <p:nvPr/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endParaRPr lang="en-US" sz="40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" dirty="0" smtClean="0">
                <a:solidFill>
                  <a:srgbClr val="1F497D"/>
                </a:solidFill>
              </a:rPr>
              <a:t>Graph Theory Basics</a:t>
            </a:r>
            <a:r>
              <a:rPr lang="en-US" b="0" spc="-1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b="0" spc="-1" dirty="0" smtClean="0">
                <a:solidFill>
                  <a:srgbClr val="000000"/>
                </a:solidFill>
                <a:latin typeface="Cambria"/>
              </a:rPr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Graph, Node, Edge, Adjacency Matrix, Directed, Undirected, Weighted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Network=Graph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3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u="sng" strike="noStrike" spc="-1" dirty="0" err="1" smtClean="0">
                <a:solidFill>
                  <a:srgbClr val="000000"/>
                </a:solidFill>
                <a:latin typeface="Cambria"/>
              </a:rPr>
              <a:t>Dfn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: A </a:t>
            </a:r>
            <a:r>
              <a:rPr lang="en-US" sz="4000" b="1" strike="noStrike" spc="-1" dirty="0" smtClean="0">
                <a:solidFill>
                  <a:srgbClr val="000000"/>
                </a:solidFill>
                <a:latin typeface="Cambria"/>
              </a:rPr>
              <a:t>graph 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G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 is a </a:t>
            </a:r>
            <a:r>
              <a:rPr lang="en-US" sz="4000" b="0" strike="noStrike" spc="-1" dirty="0" err="1" smtClean="0">
                <a:solidFill>
                  <a:srgbClr val="000000"/>
                </a:solidFill>
                <a:latin typeface="Cambria"/>
              </a:rPr>
              <a:t>tuple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 (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V, E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)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Edges in 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E 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connect vertices in 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V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lang="en-US" sz="4000" b="0" strike="noStrike" spc="-1" dirty="0">
              <a:solidFill>
                <a:srgbClr val="000000"/>
              </a:solidFill>
              <a:latin typeface="Cambr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u="sng" spc="-1" dirty="0" err="1" smtClean="0">
                <a:solidFill>
                  <a:srgbClr val="000000"/>
                </a:solidFill>
                <a:latin typeface="Cambria"/>
              </a:rPr>
              <a:t>Dfn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: A </a:t>
            </a:r>
            <a:r>
              <a:rPr lang="en-US" sz="4000" b="1" spc="-1" dirty="0" smtClean="0">
                <a:solidFill>
                  <a:srgbClr val="000000"/>
                </a:solidFill>
                <a:latin typeface="Cambria"/>
              </a:rPr>
              <a:t>neighbor set 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N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(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) is the set of vertices adjacent to 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.</a:t>
            </a: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US" sz="4000" b="0" strike="noStrike" spc="-1" dirty="0">
              <a:solidFill>
                <a:srgbClr val="000000"/>
              </a:solidFill>
              <a:latin typeface="Cambria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477000" y="381000"/>
            <a:ext cx="2667000" cy="1295401"/>
            <a:chOff x="6477000" y="381000"/>
            <a:chExt cx="2667000" cy="1295401"/>
          </a:xfrm>
        </p:grpSpPr>
        <p:sp>
          <p:nvSpPr>
            <p:cNvPr id="32" name="TextBox 31"/>
            <p:cNvSpPr txBox="1"/>
            <p:nvPr/>
          </p:nvSpPr>
          <p:spPr>
            <a:xfrm>
              <a:off x="6477000" y="381000"/>
              <a:ext cx="2667000" cy="95410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 set of objects/ individuals</a:t>
              </a:r>
              <a:endParaRPr lang="en-US" sz="28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553200" y="1371601"/>
              <a:ext cx="304801" cy="30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019800" y="2209800"/>
            <a:ext cx="2887682" cy="1639907"/>
            <a:chOff x="6019800" y="2209800"/>
            <a:chExt cx="2887682" cy="1639907"/>
          </a:xfrm>
        </p:grpSpPr>
        <p:sp>
          <p:nvSpPr>
            <p:cNvPr id="38" name="TextBox 37"/>
            <p:cNvSpPr txBox="1"/>
            <p:nvPr/>
          </p:nvSpPr>
          <p:spPr>
            <a:xfrm>
              <a:off x="6019800" y="2895600"/>
              <a:ext cx="2887682" cy="95410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Set of links between objects</a:t>
              </a:r>
              <a:endParaRPr lang="en-US" sz="2800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16200000" flipV="1">
              <a:off x="6819902" y="2476499"/>
              <a:ext cx="685801" cy="1524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3" name="Object 4"/>
          <p:cNvGraphicFramePr>
            <a:graphicFrameLocks noChangeAspect="1"/>
          </p:cNvGraphicFramePr>
          <p:nvPr/>
        </p:nvGraphicFramePr>
        <p:xfrm>
          <a:off x="1447800" y="5689600"/>
          <a:ext cx="6111875" cy="635000"/>
        </p:xfrm>
        <a:graphic>
          <a:graphicData uri="http://schemas.openxmlformats.org/presentationml/2006/ole">
            <p:oleObj spid="_x0000_s1029" name="Microsoft Equation 3.0" r:id="rId3" imgW="1955520" imgH="203040" progId="Equation.3">
              <p:embed/>
            </p:oleObj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5562600" y="6248400"/>
            <a:ext cx="2319250" cy="614065"/>
            <a:chOff x="5562600" y="6248400"/>
            <a:chExt cx="2319250" cy="614065"/>
          </a:xfrm>
        </p:grpSpPr>
        <p:sp>
          <p:nvSpPr>
            <p:cNvPr id="45" name="Left Brace 44"/>
            <p:cNvSpPr/>
            <p:nvPr/>
          </p:nvSpPr>
          <p:spPr>
            <a:xfrm rot="16200000">
              <a:off x="6381750" y="5429250"/>
              <a:ext cx="228600" cy="1866900"/>
            </a:xfrm>
            <a:prstGeom prst="leftBrace">
              <a:avLst>
                <a:gd name="adj1" fmla="val 44154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38800" y="6400800"/>
              <a:ext cx="22430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There’s an edge</a:t>
              </a:r>
              <a:endParaRPr lang="en-US" sz="24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90600" y="6248400"/>
            <a:ext cx="2073966" cy="614065"/>
            <a:chOff x="5638800" y="6248400"/>
            <a:chExt cx="2073966" cy="614065"/>
          </a:xfrm>
        </p:grpSpPr>
        <p:sp>
          <p:nvSpPr>
            <p:cNvPr id="48" name="Left Brace 47"/>
            <p:cNvSpPr/>
            <p:nvPr/>
          </p:nvSpPr>
          <p:spPr>
            <a:xfrm rot="16200000">
              <a:off x="6553200" y="5867400"/>
              <a:ext cx="228600" cy="990600"/>
            </a:xfrm>
            <a:prstGeom prst="leftBrace">
              <a:avLst>
                <a:gd name="adj1" fmla="val 44154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638800" y="6400800"/>
              <a:ext cx="2073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Neighbors of </a:t>
              </a:r>
              <a:r>
                <a:rPr lang="en-US" sz="2400" i="1" dirty="0" smtClean="0"/>
                <a:t>v</a:t>
              </a:r>
              <a:endParaRPr lang="en-US" sz="2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971800" y="4953000"/>
            <a:ext cx="4419599" cy="738833"/>
            <a:chOff x="5867400" y="6502400"/>
            <a:chExt cx="2209800" cy="738833"/>
          </a:xfrm>
        </p:grpSpPr>
        <p:sp>
          <p:nvSpPr>
            <p:cNvPr id="51" name="Left Brace 50"/>
            <p:cNvSpPr/>
            <p:nvPr/>
          </p:nvSpPr>
          <p:spPr>
            <a:xfrm rot="5400000">
              <a:off x="6800850" y="5964883"/>
              <a:ext cx="342900" cy="2209800"/>
            </a:xfrm>
            <a:prstGeom prst="leftBrace">
              <a:avLst>
                <a:gd name="adj1" fmla="val 44154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438275" y="6502400"/>
              <a:ext cx="14517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Set of vertices </a:t>
              </a:r>
              <a:r>
                <a:rPr lang="en-US" sz="2400" i="1" dirty="0" smtClean="0"/>
                <a:t>u</a:t>
              </a:r>
              <a:endParaRPr lang="en-US" sz="24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981839" y="6243935"/>
            <a:ext cx="1352162" cy="614065"/>
            <a:chOff x="5638800" y="6248400"/>
            <a:chExt cx="1790701" cy="614065"/>
          </a:xfrm>
        </p:grpSpPr>
        <p:sp>
          <p:nvSpPr>
            <p:cNvPr id="54" name="Left Brace 53"/>
            <p:cNvSpPr/>
            <p:nvPr/>
          </p:nvSpPr>
          <p:spPr>
            <a:xfrm rot="16200000">
              <a:off x="6709720" y="5757219"/>
              <a:ext cx="228600" cy="1210962"/>
            </a:xfrm>
            <a:prstGeom prst="leftBrace">
              <a:avLst>
                <a:gd name="adj1" fmla="val 44154"/>
                <a:gd name="adj2" fmla="val 24306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38800" y="6400800"/>
              <a:ext cx="15488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not </a:t>
              </a:r>
              <a:r>
                <a:rPr lang="en-US" sz="2400" i="1" dirty="0" smtClean="0"/>
                <a:t>v </a:t>
              </a:r>
              <a:r>
                <a:rPr lang="en-US" sz="2400" dirty="0" smtClean="0"/>
                <a:t>itself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Adjacency Matrix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N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(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) pre-calc</a:t>
            </a: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US" sz="4000" b="0" strike="noStrike" spc="-1" dirty="0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667000"/>
            <a:ext cx="3238500" cy="308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886200" y="1676400"/>
          <a:ext cx="5181596" cy="4343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  <a:gridCol w="370114"/>
              </a:tblGrid>
              <a:tr h="310243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...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Undirected/Directed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0" y="1447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0" y="2133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2895600" y="3048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828800" y="3048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524000" y="2133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9" name="Straight Connector 8"/>
          <p:cNvCxnSpPr>
            <a:stCxn id="8" idx="7"/>
            <a:endCxn id="4" idx="3"/>
          </p:cNvCxnSpPr>
          <p:nvPr/>
        </p:nvCxnSpPr>
        <p:spPr>
          <a:xfrm rot="5400000" flipH="1" flipV="1">
            <a:off x="2082426" y="19300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1"/>
            <a:endCxn id="4" idx="5"/>
          </p:cNvCxnSpPr>
          <p:nvPr/>
        </p:nvCxnSpPr>
        <p:spPr>
          <a:xfrm rot="16200000" flipV="1">
            <a:off x="2844426" y="19300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4"/>
            <a:endCxn id="6" idx="0"/>
          </p:cNvCxnSpPr>
          <p:nvPr/>
        </p:nvCxnSpPr>
        <p:spPr>
          <a:xfrm rot="5400000">
            <a:off x="3124200" y="2819400"/>
            <a:ext cx="3048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5"/>
            <a:endCxn id="6" idx="1"/>
          </p:cNvCxnSpPr>
          <p:nvPr/>
        </p:nvCxnSpPr>
        <p:spPr>
          <a:xfrm rot="16200000" flipH="1">
            <a:off x="2272926" y="2425326"/>
            <a:ext cx="483348" cy="9405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0"/>
            <a:endCxn id="8" idx="4"/>
          </p:cNvCxnSpPr>
          <p:nvPr/>
        </p:nvCxnSpPr>
        <p:spPr>
          <a:xfrm rot="16200000" flipV="1">
            <a:off x="1828800" y="2743200"/>
            <a:ext cx="3048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019800" y="14478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781800" y="21336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6" name="Oval 15"/>
          <p:cNvSpPr/>
          <p:nvPr/>
        </p:nvSpPr>
        <p:spPr>
          <a:xfrm>
            <a:off x="6629400" y="30480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562600" y="30480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257800" y="21336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9" name="Straight Connector 18"/>
          <p:cNvCxnSpPr>
            <a:stCxn id="18" idx="7"/>
            <a:endCxn id="14" idx="3"/>
          </p:cNvCxnSpPr>
          <p:nvPr/>
        </p:nvCxnSpPr>
        <p:spPr>
          <a:xfrm rot="5400000" flipH="1" flipV="1">
            <a:off x="5816226" y="1930026"/>
            <a:ext cx="254748" cy="3309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5" idx="1"/>
            <a:endCxn id="14" idx="5"/>
          </p:cNvCxnSpPr>
          <p:nvPr/>
        </p:nvCxnSpPr>
        <p:spPr>
          <a:xfrm rot="16200000" flipV="1">
            <a:off x="6578226" y="1930026"/>
            <a:ext cx="254748" cy="3309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4"/>
            <a:endCxn id="16" idx="0"/>
          </p:cNvCxnSpPr>
          <p:nvPr/>
        </p:nvCxnSpPr>
        <p:spPr>
          <a:xfrm rot="5400000">
            <a:off x="6858000" y="2819400"/>
            <a:ext cx="304800" cy="152400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5"/>
            <a:endCxn id="16" idx="1"/>
          </p:cNvCxnSpPr>
          <p:nvPr/>
        </p:nvCxnSpPr>
        <p:spPr>
          <a:xfrm rot="16200000" flipH="1">
            <a:off x="6006726" y="2425326"/>
            <a:ext cx="483348" cy="9405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0"/>
            <a:endCxn id="18" idx="4"/>
          </p:cNvCxnSpPr>
          <p:nvPr/>
        </p:nvCxnSpPr>
        <p:spPr>
          <a:xfrm rot="16200000" flipV="1">
            <a:off x="5562600" y="2743200"/>
            <a:ext cx="304800" cy="304800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Shape 2"/>
          <p:cNvSpPr txBox="1"/>
          <p:nvPr/>
        </p:nvSpPr>
        <p:spPr>
          <a:xfrm>
            <a:off x="457200" y="3810000"/>
            <a:ext cx="8229240" cy="23157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Edges: defined by 2 vertices 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 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and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 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u</a:t>
            </a:r>
            <a:endParaRPr lang="en-US" sz="4000" b="0" strike="noStrike" spc="-1" dirty="0" smtClean="0">
              <a:solidFill>
                <a:srgbClr val="000000"/>
              </a:solidFill>
              <a:latin typeface="Cambria"/>
            </a:endParaRP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Undirected: unordered (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, 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u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)</a:t>
            </a:r>
          </a:p>
          <a:p>
            <a:pPr marL="800280" lvl="1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Directed: ordered (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, </a:t>
            </a:r>
            <a:r>
              <a:rPr lang="en-US" sz="4000" b="0" i="1" strike="noStrike" spc="-1" dirty="0" smtClean="0">
                <a:solidFill>
                  <a:srgbClr val="000000"/>
                </a:solidFill>
                <a:latin typeface="Cambria"/>
              </a:rPr>
              <a:t>u</a:t>
            </a:r>
            <a:r>
              <a:rPr lang="en-US" sz="4000" b="0" strike="noStrike" spc="-1" dirty="0" smtClean="0">
                <a:solidFill>
                  <a:srgbClr val="000000"/>
                </a:solidFill>
                <a:latin typeface="Cambri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Weighted Graphs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0" y="1447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0" y="2133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2895600" y="3048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828800" y="3048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524000" y="2133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9" name="Straight Connector 8"/>
          <p:cNvCxnSpPr>
            <a:stCxn id="8" idx="7"/>
            <a:endCxn id="4" idx="3"/>
          </p:cNvCxnSpPr>
          <p:nvPr/>
        </p:nvCxnSpPr>
        <p:spPr>
          <a:xfrm rot="5400000" flipH="1" flipV="1">
            <a:off x="2082426" y="19300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1"/>
            <a:endCxn id="4" idx="5"/>
          </p:cNvCxnSpPr>
          <p:nvPr/>
        </p:nvCxnSpPr>
        <p:spPr>
          <a:xfrm rot="16200000" flipV="1">
            <a:off x="2844426" y="1930026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4"/>
            <a:endCxn id="6" idx="0"/>
          </p:cNvCxnSpPr>
          <p:nvPr/>
        </p:nvCxnSpPr>
        <p:spPr>
          <a:xfrm rot="5400000">
            <a:off x="3124200" y="2819400"/>
            <a:ext cx="3048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5"/>
            <a:endCxn id="6" idx="1"/>
          </p:cNvCxnSpPr>
          <p:nvPr/>
        </p:nvCxnSpPr>
        <p:spPr>
          <a:xfrm rot="16200000" flipH="1">
            <a:off x="2272926" y="2425326"/>
            <a:ext cx="483348" cy="9405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0"/>
            <a:endCxn id="8" idx="4"/>
          </p:cNvCxnSpPr>
          <p:nvPr/>
        </p:nvCxnSpPr>
        <p:spPr>
          <a:xfrm rot="16200000" flipV="1">
            <a:off x="1828800" y="2743200"/>
            <a:ext cx="3048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019800" y="14478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781800" y="21336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629400" y="30480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562600" y="30480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257800" y="2133600"/>
            <a:ext cx="609600" cy="609600"/>
          </a:xfrm>
          <a:prstGeom prst="ellipse">
            <a:avLst/>
          </a:prstGeom>
          <a:ln>
            <a:headEnd type="triangle" w="med" len="med"/>
            <a:tailEnd type="non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cxnSp>
        <p:nvCxnSpPr>
          <p:cNvPr id="19" name="Straight Connector 18"/>
          <p:cNvCxnSpPr>
            <a:stCxn id="18" idx="7"/>
            <a:endCxn id="14" idx="3"/>
          </p:cNvCxnSpPr>
          <p:nvPr/>
        </p:nvCxnSpPr>
        <p:spPr>
          <a:xfrm rot="5400000" flipH="1" flipV="1">
            <a:off x="5816226" y="1930026"/>
            <a:ext cx="254748" cy="3309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5" idx="1"/>
            <a:endCxn id="14" idx="5"/>
          </p:cNvCxnSpPr>
          <p:nvPr/>
        </p:nvCxnSpPr>
        <p:spPr>
          <a:xfrm rot="16200000" flipV="1">
            <a:off x="6578226" y="1930026"/>
            <a:ext cx="254748" cy="3309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4"/>
            <a:endCxn id="16" idx="0"/>
          </p:cNvCxnSpPr>
          <p:nvPr/>
        </p:nvCxnSpPr>
        <p:spPr>
          <a:xfrm rot="5400000">
            <a:off x="6858000" y="2819400"/>
            <a:ext cx="304800" cy="152400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5"/>
            <a:endCxn id="16" idx="1"/>
          </p:cNvCxnSpPr>
          <p:nvPr/>
        </p:nvCxnSpPr>
        <p:spPr>
          <a:xfrm rot="16200000" flipH="1">
            <a:off x="6006726" y="2425326"/>
            <a:ext cx="483348" cy="940548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0"/>
            <a:endCxn id="18" idx="4"/>
          </p:cNvCxnSpPr>
          <p:nvPr/>
        </p:nvCxnSpPr>
        <p:spPr>
          <a:xfrm rot="16200000" flipV="1">
            <a:off x="5562600" y="2743200"/>
            <a:ext cx="304800" cy="304800"/>
          </a:xfrm>
          <a:prstGeom prst="line">
            <a:avLst/>
          </a:prstGeom>
          <a:ln w="28575">
            <a:headEnd type="triangl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Shape 2"/>
          <p:cNvSpPr txBox="1"/>
          <p:nvPr/>
        </p:nvSpPr>
        <p:spPr>
          <a:xfrm>
            <a:off x="457200" y="3810000"/>
            <a:ext cx="8229240" cy="23157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Weight for each edge 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e 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= (</a:t>
            </a:r>
            <a:r>
              <a:rPr lang="en-US" sz="4000" i="1" spc="-1" dirty="0" err="1" smtClean="0">
                <a:solidFill>
                  <a:srgbClr val="000000"/>
                </a:solidFill>
                <a:latin typeface="Cambria"/>
              </a:rPr>
              <a:t>v,u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)</a:t>
            </a:r>
            <a:endParaRPr lang="en-US" sz="4000" b="0" strike="noStrike" spc="-1" dirty="0" smtClean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52600" y="1752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95600" y="1752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0.3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76600" y="27432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447800" y="27432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286000" y="2514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486400" y="1752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629400" y="1752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010400" y="27432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5181600" y="27432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019800" y="25146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59" name="Text Placeholder 4"/>
          <p:cNvSpPr txBox="1">
            <a:spLocks/>
          </p:cNvSpPr>
          <p:nvPr/>
        </p:nvSpPr>
        <p:spPr>
          <a:xfrm>
            <a:off x="1219200" y="4572000"/>
            <a:ext cx="6400800" cy="1804987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w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(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,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)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 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w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(</a:t>
            </a: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I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,</a:t>
            </a: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J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) =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en-US" sz="2800" i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=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0" name="Text Placeholder 4"/>
          <p:cNvSpPr txBox="1">
            <a:spLocks/>
          </p:cNvSpPr>
          <p:nvPr/>
        </p:nvSpPr>
        <p:spPr>
          <a:xfrm>
            <a:off x="2590800" y="4572000"/>
            <a:ext cx="6400800" cy="1804987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0.3</a:t>
            </a:r>
            <a:endParaRPr kumimoji="0" lang="en-US" sz="2800" b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0.4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0.4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0</a:t>
            </a:r>
            <a:endParaRPr kumimoji="0" lang="en-US" sz="2800" b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Degree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Node degree, In- and Out-degree, Degree distribution, average degree, </a:t>
            </a:r>
            <a:r>
              <a:rPr lang="en-US" dirty="0" err="1" smtClean="0"/>
              <a:t>connectance</a:t>
            </a:r>
            <a:r>
              <a:rPr lang="en-US" dirty="0" smtClean="0"/>
              <a:t>, sparse, dense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 dirty="0" smtClean="0">
                <a:solidFill>
                  <a:srgbClr val="1F497D"/>
                </a:solidFill>
                <a:latin typeface="Calibri"/>
              </a:rPr>
              <a:t>Review: Node Degree</a:t>
            </a: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4000" u="sng" spc="-1" dirty="0" err="1" smtClean="0">
                <a:solidFill>
                  <a:srgbClr val="000000"/>
                </a:solidFill>
                <a:latin typeface="Cambria"/>
              </a:rPr>
              <a:t>Dfn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: The </a:t>
            </a:r>
            <a:r>
              <a:rPr lang="en-US" sz="4000" b="1" spc="-1" dirty="0" smtClean="0">
                <a:solidFill>
                  <a:srgbClr val="000000"/>
                </a:solidFill>
                <a:latin typeface="Cambria"/>
              </a:rPr>
              <a:t>node degree 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is the number of neighbors a node has.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</a:pP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			|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N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(</a:t>
            </a:r>
            <a:r>
              <a:rPr lang="en-US" sz="4000" i="1" spc="-1" dirty="0" smtClean="0">
                <a:solidFill>
                  <a:srgbClr val="000000"/>
                </a:solidFill>
                <a:latin typeface="Cambria"/>
              </a:rPr>
              <a:t>v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)|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en-US" sz="4000" spc="-1" dirty="0" err="1" smtClean="0">
                <a:solidFill>
                  <a:srgbClr val="000000"/>
                </a:solidFill>
                <a:latin typeface="Cambria"/>
              </a:rPr>
              <a:t>w.r.t</a:t>
            </a:r>
            <a:r>
              <a:rPr lang="en-US" sz="4000" spc="-1" dirty="0" smtClean="0">
                <a:solidFill>
                  <a:srgbClr val="000000"/>
                </a:solidFill>
                <a:latin typeface="Cambria"/>
              </a:rPr>
              <a:t>. adjacency matrix:</a:t>
            </a: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</a:pPr>
            <a:endParaRPr lang="en-US" sz="4000" spc="-1" dirty="0" smtClean="0">
              <a:solidFill>
                <a:srgbClr val="000000"/>
              </a:solidFill>
              <a:latin typeface="Cambria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US" sz="4000" b="0" i="1" strike="noStrike" spc="-1" dirty="0" smtClean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52074" y="283247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014074" y="351827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7861674" y="443267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794874" y="443267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490074" y="351827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0" name="Straight Connector 9"/>
          <p:cNvCxnSpPr>
            <a:stCxn id="9" idx="7"/>
            <a:endCxn id="5" idx="3"/>
          </p:cNvCxnSpPr>
          <p:nvPr/>
        </p:nvCxnSpPr>
        <p:spPr>
          <a:xfrm rot="5400000" flipH="1" flipV="1">
            <a:off x="7048500" y="3314700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1"/>
            <a:endCxn id="5" idx="5"/>
          </p:cNvCxnSpPr>
          <p:nvPr/>
        </p:nvCxnSpPr>
        <p:spPr>
          <a:xfrm rot="16200000" flipV="1">
            <a:off x="7810500" y="3314700"/>
            <a:ext cx="254748" cy="33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  <a:endCxn id="7" idx="0"/>
          </p:cNvCxnSpPr>
          <p:nvPr/>
        </p:nvCxnSpPr>
        <p:spPr>
          <a:xfrm rot="5400000">
            <a:off x="8090274" y="4204074"/>
            <a:ext cx="3048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9" idx="5"/>
            <a:endCxn id="7" idx="1"/>
          </p:cNvCxnSpPr>
          <p:nvPr/>
        </p:nvCxnSpPr>
        <p:spPr>
          <a:xfrm rot="16200000" flipH="1">
            <a:off x="7239000" y="3810000"/>
            <a:ext cx="483348" cy="9405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0"/>
            <a:endCxn id="9" idx="4"/>
          </p:cNvCxnSpPr>
          <p:nvPr/>
        </p:nvCxnSpPr>
        <p:spPr>
          <a:xfrm rot="16200000" flipV="1">
            <a:off x="6794874" y="4127874"/>
            <a:ext cx="3048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43600" y="3276600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deg=3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2209800" y="4343400"/>
            <a:ext cx="1905000" cy="1066802"/>
            <a:chOff x="5257802" y="250685"/>
            <a:chExt cx="1905000" cy="1066802"/>
          </a:xfrm>
        </p:grpSpPr>
        <p:sp>
          <p:nvSpPr>
            <p:cNvPr id="19" name="TextBox 18"/>
            <p:cNvSpPr txBox="1"/>
            <p:nvPr/>
          </p:nvSpPr>
          <p:spPr>
            <a:xfrm>
              <a:off x="5257802" y="250685"/>
              <a:ext cx="1905000" cy="7078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adjacency matrix value</a:t>
              </a:r>
              <a:endParaRPr lang="en-US" sz="2000" dirty="0"/>
            </a:p>
          </p:txBody>
        </p:sp>
        <p:cxnSp>
          <p:nvCxnSpPr>
            <p:cNvPr id="20" name="Straight Connector 19"/>
            <p:cNvCxnSpPr>
              <a:stCxn id="19" idx="2"/>
            </p:cNvCxnSpPr>
            <p:nvPr/>
          </p:nvCxnSpPr>
          <p:spPr>
            <a:xfrm rot="5400000">
              <a:off x="5859394" y="966579"/>
              <a:ext cx="358916" cy="3429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066800" y="5159514"/>
          <a:ext cx="2252134" cy="1066800"/>
        </p:xfrm>
        <a:graphic>
          <a:graphicData uri="http://schemas.openxmlformats.org/presentationml/2006/ole">
            <p:oleObj spid="_x0000_s36868" name="Microsoft Equation 3.0" r:id="rId3" imgW="723600" imgH="342720" progId="Equation.3">
              <p:embed/>
            </p:oleObj>
          </a:graphicData>
        </a:graphic>
      </p:graphicFrame>
      <p:grpSp>
        <p:nvGrpSpPr>
          <p:cNvPr id="36" name="Group 35"/>
          <p:cNvGrpSpPr/>
          <p:nvPr/>
        </p:nvGrpSpPr>
        <p:grpSpPr>
          <a:xfrm>
            <a:off x="2895600" y="5867400"/>
            <a:ext cx="990600" cy="860286"/>
            <a:chOff x="5410202" y="555485"/>
            <a:chExt cx="990600" cy="860286"/>
          </a:xfrm>
        </p:grpSpPr>
        <p:sp>
          <p:nvSpPr>
            <p:cNvPr id="37" name="TextBox 36"/>
            <p:cNvSpPr txBox="1"/>
            <p:nvPr/>
          </p:nvSpPr>
          <p:spPr>
            <a:xfrm>
              <a:off x="5410202" y="707885"/>
              <a:ext cx="990600" cy="7078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pick row </a:t>
              </a:r>
              <a:r>
                <a:rPr lang="en-US" sz="2000" i="1" dirty="0" smtClean="0"/>
                <a:t>v</a:t>
              </a:r>
              <a:endParaRPr lang="en-US" sz="2000" dirty="0"/>
            </a:p>
          </p:txBody>
        </p:sp>
        <p:cxnSp>
          <p:nvCxnSpPr>
            <p:cNvPr id="38" name="Straight Connector 37"/>
            <p:cNvCxnSpPr>
              <a:stCxn id="37" idx="0"/>
            </p:cNvCxnSpPr>
            <p:nvPr/>
          </p:nvCxnSpPr>
          <p:spPr>
            <a:xfrm rot="16200000" flipV="1">
              <a:off x="5619752" y="422135"/>
              <a:ext cx="152400" cy="4191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4419600" y="4495800"/>
          <a:ext cx="2220684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114"/>
                <a:gridCol w="370114"/>
                <a:gridCol w="370114"/>
                <a:gridCol w="370114"/>
                <a:gridCol w="370114"/>
                <a:gridCol w="370114"/>
              </a:tblGrid>
              <a:tr h="31024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10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Rectangle 51"/>
          <p:cNvSpPr/>
          <p:nvPr/>
        </p:nvSpPr>
        <p:spPr>
          <a:xfrm>
            <a:off x="4419600" y="6324600"/>
            <a:ext cx="2209800" cy="381000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1037</Words>
  <Application>LibreOffice/5.4.3.2$Linux_X86_64 LibreOffice_project/40m0$Build-2</Application>
  <PresentationFormat>On-screen Show (4:3)</PresentationFormat>
  <Paragraphs>342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Office Theme</vt:lpstr>
      <vt:lpstr>1_Office Theme</vt:lpstr>
      <vt:lpstr>Microsoft Equation 3.0</vt:lpstr>
      <vt:lpstr>Slide 1</vt:lpstr>
      <vt:lpstr>Slide 2</vt:lpstr>
      <vt:lpstr>Graph Theory Basics </vt:lpstr>
      <vt:lpstr>Slide 4</vt:lpstr>
      <vt:lpstr>Slide 5</vt:lpstr>
      <vt:lpstr>Slide 6</vt:lpstr>
      <vt:lpstr>Slide 7</vt:lpstr>
      <vt:lpstr>Node Degree</vt:lpstr>
      <vt:lpstr>Slide 9</vt:lpstr>
      <vt:lpstr>Directed: In- &amp; Out-Degree</vt:lpstr>
      <vt:lpstr>Degree Distribution</vt:lpstr>
      <vt:lpstr>Individual Exercise:</vt:lpstr>
      <vt:lpstr>More Degree Metrics</vt:lpstr>
      <vt:lpstr>Paths and Distance</vt:lpstr>
      <vt:lpstr>Slide 15</vt:lpstr>
      <vt:lpstr>Slide 16</vt:lpstr>
      <vt:lpstr>Think-Pair-Share:</vt:lpstr>
      <vt:lpstr>Breadth-First Search (BFS)</vt:lpstr>
      <vt:lpstr>Small-world Phenomenon</vt:lpstr>
      <vt:lpstr>Distance-based Metrics</vt:lpstr>
      <vt:lpstr>Group Exercise (E&amp;K 2.4.3):</vt:lpstr>
      <vt:lpstr>Components</vt:lpstr>
      <vt:lpstr>Slide 23</vt:lpstr>
      <vt:lpstr>Components</vt:lpstr>
      <vt:lpstr>Giant Components</vt:lpstr>
      <vt:lpstr>Individual Exercise:</vt:lpstr>
      <vt:lpstr>Group Exercise (E&amp;K 2.4.1):</vt:lpstr>
      <vt:lpstr>Group Exercise (E&amp;K 2.4.2):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 Analysis</dc:title>
  <dc:subject/>
  <dc:creator>Stephen Wu</dc:creator>
  <dc:description/>
  <cp:lastModifiedBy>hp</cp:lastModifiedBy>
  <cp:revision>75</cp:revision>
  <dcterms:created xsi:type="dcterms:W3CDTF">2018-03-07T10:46:38Z</dcterms:created>
  <dcterms:modified xsi:type="dcterms:W3CDTF">2020-03-25T10:40:01Z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