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  <p:sldMasterId id="2147483661" r:id="rId2"/>
    <p:sldMasterId id="2147483735" r:id="rId3"/>
  </p:sldMasterIdLst>
  <p:notesMasterIdLst>
    <p:notesMasterId r:id="rId34"/>
  </p:notesMasterIdLst>
  <p:sldIdLst>
    <p:sldId id="256" r:id="rId4"/>
    <p:sldId id="299" r:id="rId5"/>
    <p:sldId id="287" r:id="rId6"/>
    <p:sldId id="308" r:id="rId7"/>
    <p:sldId id="283" r:id="rId8"/>
    <p:sldId id="288" r:id="rId9"/>
    <p:sldId id="289" r:id="rId10"/>
    <p:sldId id="298" r:id="rId11"/>
    <p:sldId id="302" r:id="rId12"/>
    <p:sldId id="306" r:id="rId13"/>
    <p:sldId id="307" r:id="rId14"/>
    <p:sldId id="309" r:id="rId15"/>
    <p:sldId id="303" r:id="rId16"/>
    <p:sldId id="304" r:id="rId17"/>
    <p:sldId id="305" r:id="rId18"/>
    <p:sldId id="301" r:id="rId19"/>
    <p:sldId id="310" r:id="rId20"/>
    <p:sldId id="311" r:id="rId21"/>
    <p:sldId id="313" r:id="rId22"/>
    <p:sldId id="312" r:id="rId23"/>
    <p:sldId id="314" r:id="rId24"/>
    <p:sldId id="316" r:id="rId25"/>
    <p:sldId id="317" r:id="rId26"/>
    <p:sldId id="319" r:id="rId27"/>
    <p:sldId id="320" r:id="rId28"/>
    <p:sldId id="321" r:id="rId29"/>
    <p:sldId id="322" r:id="rId30"/>
    <p:sldId id="323" r:id="rId31"/>
    <p:sldId id="324" r:id="rId32"/>
    <p:sldId id="325" r:id="rId3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65" autoAdjust="0"/>
    <p:restoredTop sz="87015" autoAdjust="0"/>
  </p:normalViewPr>
  <p:slideViewPr>
    <p:cSldViewPr>
      <p:cViewPr>
        <p:scale>
          <a:sx n="75" d="100"/>
          <a:sy n="75" d="100"/>
        </p:scale>
        <p:origin x="-117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066-929E-4C9D-ABCF-990BD1072CD3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ED5D-D581-45DD-8794-E9C46D49B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</a:t>
            </a:r>
            <a:r>
              <a:rPr lang="en-US" baseline="0" dirty="0" smtClean="0"/>
              <a:t> people are part of the giant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coeff</a:t>
            </a:r>
            <a:r>
              <a:rPr lang="en-US" baseline="0" dirty="0" smtClean="0"/>
              <a:t>: 6/18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Linked</a:t>
            </a:r>
          </a:p>
          <a:p>
            <a:r>
              <a:rPr lang="en-US" dirty="0" smtClean="0"/>
              <a:t>A: CD, BC </a:t>
            </a:r>
          </a:p>
          <a:p>
            <a:r>
              <a:rPr lang="en-US" dirty="0" smtClean="0"/>
              <a:t>B: AC</a:t>
            </a:r>
          </a:p>
          <a:p>
            <a:r>
              <a:rPr lang="en-US" dirty="0" smtClean="0"/>
              <a:t>C:</a:t>
            </a:r>
            <a:r>
              <a:rPr lang="en-US" baseline="0" dirty="0" smtClean="0"/>
              <a:t> </a:t>
            </a:r>
            <a:r>
              <a:rPr lang="en-US" dirty="0" smtClean="0"/>
              <a:t>AD, AB</a:t>
            </a:r>
          </a:p>
          <a:p>
            <a:r>
              <a:rPr lang="en-US" dirty="0" smtClean="0"/>
              <a:t>D: AC</a:t>
            </a:r>
          </a:p>
          <a:p>
            <a:r>
              <a:rPr lang="en-US" dirty="0" smtClean="0"/>
              <a:t>E:</a:t>
            </a:r>
          </a:p>
          <a:p>
            <a:r>
              <a:rPr lang="en-US" dirty="0" smtClean="0"/>
              <a:t>F:</a:t>
            </a:r>
          </a:p>
          <a:p>
            <a:r>
              <a:rPr lang="en-US" dirty="0" smtClean="0"/>
              <a:t>G:</a:t>
            </a:r>
          </a:p>
          <a:p>
            <a:endParaRPr lang="en-US" dirty="0" smtClean="0"/>
          </a:p>
          <a:p>
            <a:r>
              <a:rPr lang="en-US" dirty="0" smtClean="0"/>
              <a:t>Any</a:t>
            </a:r>
          </a:p>
          <a:p>
            <a:r>
              <a:rPr lang="en-US" dirty="0" smtClean="0"/>
              <a:t>A:</a:t>
            </a:r>
            <a:r>
              <a:rPr lang="en-US" baseline="0" dirty="0" smtClean="0"/>
              <a:t> 6, B: 6, C: 3, D: 1, E: 1, F: 1, G: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Cliques</a:t>
            </a:r>
          </a:p>
          <a:p>
            <a:r>
              <a:rPr lang="en-US" baseline="0" dirty="0" smtClean="0"/>
              <a:t>ABC, ACD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Granovetter’s</a:t>
            </a:r>
            <a:r>
              <a:rPr lang="en-US" dirty="0" smtClean="0"/>
              <a:t> work in the 1960s found that acquaintances</a:t>
            </a:r>
            <a:r>
              <a:rPr lang="en-US" baseline="0" dirty="0" smtClean="0"/>
              <a:t> are more often the immediate cause of finding jobs.</a:t>
            </a:r>
          </a:p>
          <a:p>
            <a:r>
              <a:rPr lang="en-US" baseline="0" dirty="0" smtClean="0"/>
              <a:t>This doesn’t negate the fact that good friends can help you improve yourself for a job, or may be more trustworthy in jobs.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 Neighborhood</a:t>
            </a:r>
            <a:r>
              <a:rPr lang="en-US" baseline="0" dirty="0" smtClean="0"/>
              <a:t> overlap = ¼</a:t>
            </a:r>
            <a:endParaRPr lang="en-US" dirty="0" smtClean="0"/>
          </a:p>
          <a:p>
            <a:r>
              <a:rPr lang="en-US" dirty="0" smtClean="0"/>
              <a:t>Neighbors: 4</a:t>
            </a:r>
          </a:p>
          <a:p>
            <a:r>
              <a:rPr lang="en-US" dirty="0" smtClean="0"/>
              <a:t>B: G, F, A, (C)</a:t>
            </a:r>
          </a:p>
          <a:p>
            <a:r>
              <a:rPr lang="en-US" dirty="0" smtClean="0"/>
              <a:t>C: (B),</a:t>
            </a:r>
            <a:r>
              <a:rPr lang="en-US" baseline="0" dirty="0" smtClean="0"/>
              <a:t> A, D</a:t>
            </a:r>
          </a:p>
          <a:p>
            <a:r>
              <a:rPr lang="en-US" dirty="0" smtClean="0"/>
              <a:t>Shared:</a:t>
            </a:r>
            <a:r>
              <a:rPr lang="en-US" baseline="0" dirty="0" smtClean="0"/>
              <a:t> 1</a:t>
            </a:r>
          </a:p>
          <a:p>
            <a:r>
              <a:rPr lang="en-US" baseline="0" dirty="0" smtClean="0"/>
              <a:t>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 Neighborhood overlap: 0</a:t>
            </a:r>
          </a:p>
          <a:p>
            <a:r>
              <a:rPr lang="en-US" baseline="0" dirty="0" smtClean="0"/>
              <a:t>Neighbors: 8</a:t>
            </a:r>
          </a:p>
          <a:p>
            <a:r>
              <a:rPr lang="en-US" baseline="0" dirty="0" smtClean="0"/>
              <a:t>Shared: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D914C5C-8E6D-46E4-9CF3-900EEFCA731A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C0A3ED-092E-4FC2-95FA-87CA46EE2D1C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D914C5C-8E6D-46E4-9CF3-900EEFCA731A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C0A3ED-092E-4FC2-95FA-87CA46EE2D1C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cap="small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idx="10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Cambria"/>
              </a:rPr>
              <a:t>Click to edit Master text styles</a:t>
            </a:r>
            <a:endParaRPr lang="en-US" sz="20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CFDCCC4-52D2-4947-AC1F-714EEDDAB401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8001705-C4B2-47DA-8B5E-37BE9933B797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600" y="28954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D8CA7CD-FF47-49B3-8B3D-7DE150C0B55A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856AC35-2FD0-4EB7-9265-6400234BC650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idx="13"/>
          </p:nvPr>
        </p:nvSpPr>
        <p:spPr>
          <a:xfrm>
            <a:off x="228600" y="304920"/>
            <a:ext cx="4876560" cy="40690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lang="en-US" sz="3600" b="1" strike="noStrike" spc="-1">
                <a:solidFill>
                  <a:srgbClr val="808080"/>
                </a:solidFill>
                <a:latin typeface="Cambria"/>
              </a:rPr>
              <a:t>Discussion in Groups</a:t>
            </a:r>
            <a:endParaRPr lang="en-US" sz="36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0"/>
            <a:ext cx="4038120" cy="45334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idx="11" hasCustomPrompt="1"/>
          </p:nvPr>
        </p:nvSpPr>
        <p:spPr>
          <a:xfrm>
            <a:off x="4648320" y="1600200"/>
            <a:ext cx="4038120" cy="45334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A1D973-394E-4755-B5B3-B48590AD402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9529-68D7-4B27-AE22-45CE24A50B5C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34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4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Click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to </a:t>
            </a: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B467EB0-726D-4C12-80AF-582420914525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7922D2-54C7-4C8B-8335-F5BE6B4F6268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8" r:id="rId2"/>
    <p:sldLayoutId id="2147483721" r:id="rId3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Click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to </a:t>
            </a: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B467EB0-726D-4C12-80AF-582420914525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7922D2-54C7-4C8B-8335-F5BE6B4F6268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38200" y="-381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spc="-1" dirty="0" smtClean="0">
                <a:solidFill>
                  <a:srgbClr val="1F497D"/>
                </a:solidFill>
              </a:rPr>
              <a:t>Network Structure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Social Network Analysis, Lecture 03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E&amp;K Ch 3.1-3.7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AAIT ITSC </a:t>
            </a:r>
            <a:endParaRPr lang="en-US" spc="-1" dirty="0" smtClean="0">
              <a:latin typeface="Arial"/>
            </a:endParaRPr>
          </a:p>
          <a:p>
            <a:pPr>
              <a:spcBef>
                <a:spcPts val="43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Instructor: Dr. </a:t>
            </a:r>
            <a:r>
              <a:rPr lang="en-US" spc="-1" dirty="0" err="1" smtClean="0">
                <a:solidFill>
                  <a:srgbClr val="8B8B8B"/>
                </a:solidFill>
              </a:rPr>
              <a:t>Sunkari</a:t>
            </a:r>
            <a:endParaRPr lang="en-US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err="1" smtClean="0"/>
              <a:t>Dfn</a:t>
            </a:r>
            <a:r>
              <a:rPr lang="en-US" sz="3600" dirty="0" smtClean="0"/>
              <a:t>: The (overall) </a:t>
            </a:r>
            <a:r>
              <a:rPr lang="en-US" sz="3600" b="1" dirty="0" smtClean="0"/>
              <a:t>clustering coefficient </a:t>
            </a:r>
            <a:r>
              <a:rPr lang="en-US" sz="3600" dirty="0" smtClean="0"/>
              <a:t>of a node </a:t>
            </a:r>
            <a:r>
              <a:rPr lang="en-US" sz="3600" i="1" dirty="0" smtClean="0"/>
              <a:t>v</a:t>
            </a:r>
            <a:r>
              <a:rPr lang="en-US" sz="3600" dirty="0" smtClean="0"/>
              <a:t> is</a:t>
            </a:r>
          </a:p>
          <a:p>
            <a:pPr>
              <a:buNone/>
            </a:pPr>
            <a:r>
              <a:rPr lang="en-US" sz="3600" dirty="0" smtClean="0"/>
              <a:t>the probability that </a:t>
            </a:r>
            <a:r>
              <a:rPr lang="en-US" sz="3600" i="1" dirty="0" smtClean="0"/>
              <a:t>u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</a:t>
            </a:r>
            <a:r>
              <a:rPr lang="en-US" sz="3600" i="1" dirty="0" smtClean="0"/>
              <a:t>u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(two randomly selected neighbors of </a:t>
            </a:r>
            <a:r>
              <a:rPr lang="en-US" sz="3600" i="1" dirty="0" smtClean="0"/>
              <a:t>v</a:t>
            </a:r>
            <a:r>
              <a:rPr lang="en-US" sz="3600" dirty="0" smtClean="0"/>
              <a:t>) are themselves neighbors.</a:t>
            </a:r>
            <a:endParaRPr lang="en-US" sz="3600" b="1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4914900"/>
          <a:ext cx="7484533" cy="1485900"/>
        </p:xfrm>
        <a:graphic>
          <a:graphicData uri="http://schemas.openxmlformats.org/presentationml/2006/ole">
            <p:oleObj spid="_x0000_s51203" name="Microsoft Equation 3.0" r:id="rId3" imgW="3454200" imgH="685800" progId="Equation.3">
              <p:embed/>
            </p:oleObj>
          </a:graphicData>
        </a:graphic>
      </p:graphicFrame>
      <p:grpSp>
        <p:nvGrpSpPr>
          <p:cNvPr id="10" name="Group 49"/>
          <p:cNvGrpSpPr/>
          <p:nvPr/>
        </p:nvGrpSpPr>
        <p:grpSpPr>
          <a:xfrm>
            <a:off x="2819400" y="4191000"/>
            <a:ext cx="4343400" cy="815033"/>
            <a:chOff x="5867400" y="6426200"/>
            <a:chExt cx="6297930" cy="815033"/>
          </a:xfrm>
        </p:grpSpPr>
        <p:sp>
          <p:nvSpPr>
            <p:cNvPr id="11" name="Left Brace 10"/>
            <p:cNvSpPr/>
            <p:nvPr/>
          </p:nvSpPr>
          <p:spPr>
            <a:xfrm rot="5400000">
              <a:off x="6800850" y="5964883"/>
              <a:ext cx="342900" cy="22098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98870" y="6426200"/>
              <a:ext cx="5966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neighbors of </a:t>
              </a:r>
              <a:r>
                <a:rPr lang="en-US" sz="2400" i="1" dirty="0" smtClean="0"/>
                <a:t>v </a:t>
              </a:r>
              <a:r>
                <a:rPr lang="en-US" sz="2400" dirty="0" smtClean="0"/>
                <a:t>that are linked</a:t>
              </a:r>
              <a:endParaRPr lang="en-US" sz="2400" dirty="0"/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2819401" y="6106468"/>
            <a:ext cx="5029201" cy="751532"/>
            <a:chOff x="6419851" y="6898333"/>
            <a:chExt cx="4942596" cy="751532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8719699" y="4598485"/>
              <a:ext cx="342900" cy="4942596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8279" y="7188200"/>
              <a:ext cx="307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Any 2 neighbors of v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47" idx="7"/>
            <a:endCxn id="45" idx="3"/>
          </p:cNvCxnSpPr>
          <p:nvPr/>
        </p:nvCxnSpPr>
        <p:spPr>
          <a:xfrm rot="5400000" flipH="1" flipV="1">
            <a:off x="6578226" y="3987426"/>
            <a:ext cx="407148" cy="48334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2" name="Straight Connector 41"/>
          <p:cNvCxnSpPr>
            <a:stCxn id="36" idx="4"/>
            <a:endCxn id="37" idx="0"/>
          </p:cNvCxnSpPr>
          <p:nvPr/>
        </p:nvCxnSpPr>
        <p:spPr>
          <a:xfrm rot="5400000">
            <a:off x="4038600" y="4648200"/>
            <a:ext cx="1066800" cy="15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Connector 51"/>
          <p:cNvCxnSpPr>
            <a:stCxn id="47" idx="6"/>
            <a:endCxn id="44" idx="2"/>
          </p:cNvCxnSpPr>
          <p:nvPr/>
        </p:nvCxnSpPr>
        <p:spPr>
          <a:xfrm>
            <a:off x="6629400" y="4648200"/>
            <a:ext cx="1219200" cy="15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u="sng" dirty="0" err="1" smtClean="0"/>
              <a:t>Dfn</a:t>
            </a:r>
            <a:r>
              <a:rPr lang="en-US" dirty="0" smtClean="0"/>
              <a:t>: A </a:t>
            </a:r>
            <a:r>
              <a:rPr lang="en-US" b="1" dirty="0" smtClean="0"/>
              <a:t>clique </a:t>
            </a:r>
            <a:r>
              <a:rPr lang="en-US" dirty="0" smtClean="0"/>
              <a:t>is a maximal, </a:t>
            </a:r>
            <a:r>
              <a:rPr lang="en-US" i="1" dirty="0" smtClean="0"/>
              <a:t>completely connected</a:t>
            </a:r>
            <a:r>
              <a:rPr lang="en-US" dirty="0" smtClean="0"/>
              <a:t> </a:t>
            </a:r>
            <a:r>
              <a:rPr lang="en-US" dirty="0" err="1" smtClean="0"/>
              <a:t>subgraph</a:t>
            </a:r>
            <a:r>
              <a:rPr lang="en-US" dirty="0" smtClean="0"/>
              <a:t> of a given graph.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514600" y="4343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35052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002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4343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" name="Straight Connector 7"/>
          <p:cNvCxnSpPr>
            <a:stCxn id="7" idx="7"/>
            <a:endCxn id="5" idx="3"/>
          </p:cNvCxnSpPr>
          <p:nvPr/>
        </p:nvCxnSpPr>
        <p:spPr>
          <a:xfrm rot="5400000" flipH="1" flipV="1">
            <a:off x="1244226" y="39874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stCxn id="4" idx="1"/>
            <a:endCxn id="5" idx="5"/>
          </p:cNvCxnSpPr>
          <p:nvPr/>
        </p:nvCxnSpPr>
        <p:spPr>
          <a:xfrm rot="16200000" flipV="1">
            <a:off x="2158626" y="39874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stCxn id="4" idx="3"/>
            <a:endCxn id="6" idx="7"/>
          </p:cNvCxnSpPr>
          <p:nvPr/>
        </p:nvCxnSpPr>
        <p:spPr>
          <a:xfrm rot="5400000">
            <a:off x="2158626" y="48256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5" idx="4"/>
            <a:endCxn id="6" idx="0"/>
          </p:cNvCxnSpPr>
          <p:nvPr/>
        </p:nvCxnSpPr>
        <p:spPr>
          <a:xfrm rot="5400000">
            <a:off x="1371600" y="4648200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stCxn id="7" idx="6"/>
            <a:endCxn id="4" idx="2"/>
          </p:cNvCxnSpPr>
          <p:nvPr/>
        </p:nvCxnSpPr>
        <p:spPr>
          <a:xfrm>
            <a:off x="1295400" y="4648200"/>
            <a:ext cx="12192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Oval 34"/>
          <p:cNvSpPr/>
          <p:nvPr/>
        </p:nvSpPr>
        <p:spPr>
          <a:xfrm>
            <a:off x="5181600" y="4343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267200" y="35052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267200" y="5181600"/>
            <a:ext cx="609600" cy="609600"/>
          </a:xfrm>
          <a:prstGeom prst="ellipse">
            <a:avLst/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4343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9" name="Straight Connector 38"/>
          <p:cNvCxnSpPr>
            <a:stCxn id="38" idx="7"/>
            <a:endCxn id="36" idx="3"/>
          </p:cNvCxnSpPr>
          <p:nvPr/>
        </p:nvCxnSpPr>
        <p:spPr>
          <a:xfrm rot="5400000" flipH="1" flipV="1">
            <a:off x="3911226" y="39874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/>
          <p:cNvCxnSpPr>
            <a:stCxn id="35" idx="1"/>
            <a:endCxn id="36" idx="5"/>
          </p:cNvCxnSpPr>
          <p:nvPr/>
        </p:nvCxnSpPr>
        <p:spPr>
          <a:xfrm rot="16200000" flipV="1">
            <a:off x="4825626" y="39874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/>
          <p:cNvCxnSpPr>
            <a:stCxn id="35" idx="3"/>
            <a:endCxn id="37" idx="7"/>
          </p:cNvCxnSpPr>
          <p:nvPr/>
        </p:nvCxnSpPr>
        <p:spPr>
          <a:xfrm rot="5400000">
            <a:off x="4825626" y="4825626"/>
            <a:ext cx="407148" cy="48334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Connector 42"/>
          <p:cNvCxnSpPr>
            <a:stCxn id="38" idx="6"/>
            <a:endCxn id="35" idx="2"/>
          </p:cNvCxnSpPr>
          <p:nvPr/>
        </p:nvCxnSpPr>
        <p:spPr>
          <a:xfrm>
            <a:off x="3962400" y="4648200"/>
            <a:ext cx="12192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Oval 43"/>
          <p:cNvSpPr/>
          <p:nvPr/>
        </p:nvSpPr>
        <p:spPr>
          <a:xfrm>
            <a:off x="7848600" y="4343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934200" y="35052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9342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19800" y="4343400"/>
            <a:ext cx="609600" cy="609600"/>
          </a:xfrm>
          <a:prstGeom prst="ellipse">
            <a:avLst/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>
            <a:stCxn id="44" idx="1"/>
            <a:endCxn id="45" idx="5"/>
          </p:cNvCxnSpPr>
          <p:nvPr/>
        </p:nvCxnSpPr>
        <p:spPr>
          <a:xfrm rot="16200000" flipV="1">
            <a:off x="7492626" y="39874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44" idx="3"/>
            <a:endCxn id="46" idx="7"/>
          </p:cNvCxnSpPr>
          <p:nvPr/>
        </p:nvCxnSpPr>
        <p:spPr>
          <a:xfrm rot="5400000">
            <a:off x="7492626" y="4825626"/>
            <a:ext cx="407148" cy="4833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>
            <a:stCxn id="45" idx="4"/>
            <a:endCxn id="46" idx="0"/>
          </p:cNvCxnSpPr>
          <p:nvPr/>
        </p:nvCxnSpPr>
        <p:spPr>
          <a:xfrm rot="5400000">
            <a:off x="6705600" y="4648200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2033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clustering coefficient of this graph?</a:t>
            </a:r>
          </a:p>
          <a:p>
            <a:r>
              <a:rPr lang="en-US" dirty="0" smtClean="0"/>
              <a:t>What are the cliques?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29600" y="50292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96200" y="60198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95800" y="38862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53200" y="51816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2"/>
            <a:endCxn id="9" idx="6"/>
          </p:cNvCxnSpPr>
          <p:nvPr/>
        </p:nvCxnSpPr>
        <p:spPr>
          <a:xfrm rot="10800000" flipV="1">
            <a:off x="7162800" y="5334000"/>
            <a:ext cx="1066800" cy="15240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4"/>
            <a:endCxn id="7" idx="7"/>
          </p:cNvCxnSpPr>
          <p:nvPr/>
        </p:nvCxnSpPr>
        <p:spPr>
          <a:xfrm rot="5400000">
            <a:off x="8140326" y="5715000"/>
            <a:ext cx="470274" cy="3178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5"/>
            <a:endCxn id="7" idx="1"/>
          </p:cNvCxnSpPr>
          <p:nvPr/>
        </p:nvCxnSpPr>
        <p:spPr>
          <a:xfrm rot="16200000" flipH="1">
            <a:off x="7225926" y="5549526"/>
            <a:ext cx="407148" cy="71194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14" idx="1"/>
          </p:cNvCxnSpPr>
          <p:nvPr/>
        </p:nvCxnSpPr>
        <p:spPr>
          <a:xfrm>
            <a:off x="5105400" y="4191000"/>
            <a:ext cx="546474" cy="2416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62600" y="43434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62600" y="59436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95800" y="51816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7" name="Straight Connector 16"/>
          <p:cNvCxnSpPr>
            <a:stCxn id="16" idx="7"/>
            <a:endCxn id="14" idx="3"/>
          </p:cNvCxnSpPr>
          <p:nvPr/>
        </p:nvCxnSpPr>
        <p:spPr>
          <a:xfrm rot="5400000" flipH="1" flipV="1">
            <a:off x="5130426" y="4749426"/>
            <a:ext cx="407148" cy="63574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14" idx="5"/>
          </p:cNvCxnSpPr>
          <p:nvPr/>
        </p:nvCxnSpPr>
        <p:spPr>
          <a:xfrm rot="16200000" flipV="1">
            <a:off x="6159126" y="4787526"/>
            <a:ext cx="407148" cy="55954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15" idx="6"/>
          </p:cNvCxnSpPr>
          <p:nvPr/>
        </p:nvCxnSpPr>
        <p:spPr>
          <a:xfrm rot="5400000">
            <a:off x="6134100" y="5740026"/>
            <a:ext cx="546474" cy="4702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5"/>
            <a:endCxn id="15" idx="2"/>
          </p:cNvCxnSpPr>
          <p:nvPr/>
        </p:nvCxnSpPr>
        <p:spPr>
          <a:xfrm rot="16200000" flipH="1">
            <a:off x="5016126" y="5701926"/>
            <a:ext cx="546474" cy="5464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6"/>
            <a:endCxn id="6" idx="1"/>
          </p:cNvCxnSpPr>
          <p:nvPr/>
        </p:nvCxnSpPr>
        <p:spPr>
          <a:xfrm>
            <a:off x="6172200" y="4648200"/>
            <a:ext cx="2146674" cy="47027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/>
              <a:t>Dfn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An edge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is a </a:t>
            </a:r>
            <a:r>
              <a:rPr lang="en-US" b="1" dirty="0" smtClean="0"/>
              <a:t>bridge </a:t>
            </a:r>
          </a:p>
          <a:p>
            <a:pPr>
              <a:buNone/>
            </a:pPr>
            <a:r>
              <a:rPr lang="en-US" dirty="0" smtClean="0"/>
              <a:t>in the graph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i="1" dirty="0" smtClean="0"/>
              <a:t>G―e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has more components than </a:t>
            </a:r>
            <a:r>
              <a:rPr lang="en-US" i="1" dirty="0" smtClean="0"/>
              <a:t>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about giant components?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177808"/>
            <a:ext cx="4769811" cy="17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943600" y="2286000"/>
            <a:ext cx="1066800" cy="228600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59476" y="2133600"/>
            <a:ext cx="105092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err="1" smtClean="0"/>
              <a:t>Dfn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An edge </a:t>
            </a:r>
            <a:r>
              <a:rPr lang="en-US" i="1" dirty="0" smtClean="0"/>
              <a:t>e</a:t>
            </a:r>
            <a:r>
              <a:rPr lang="en-US" dirty="0" smtClean="0"/>
              <a:t> = (</a:t>
            </a:r>
            <a:r>
              <a:rPr lang="en-US" i="1" dirty="0" err="1" smtClean="0"/>
              <a:t>v</a:t>
            </a:r>
            <a:r>
              <a:rPr lang="en-US" dirty="0" err="1" smtClean="0"/>
              <a:t>,</a:t>
            </a:r>
            <a:r>
              <a:rPr lang="en-US" i="1" dirty="0" err="1" smtClean="0"/>
              <a:t>u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is a </a:t>
            </a:r>
            <a:r>
              <a:rPr lang="en-US" b="1" dirty="0" smtClean="0"/>
              <a:t>local bridge </a:t>
            </a:r>
          </a:p>
          <a:p>
            <a:pPr>
              <a:buNone/>
            </a:pPr>
            <a:r>
              <a:rPr lang="en-US" dirty="0" smtClean="0"/>
              <a:t>in the graph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i="1" dirty="0" err="1" smtClean="0"/>
              <a:t>path</a:t>
            </a:r>
            <a:r>
              <a:rPr lang="en-US" i="1" baseline="-25000" dirty="0" err="1" smtClean="0"/>
              <a:t>G</a:t>
            </a:r>
            <a:r>
              <a:rPr lang="en-US" i="1" baseline="-25000" dirty="0" smtClean="0"/>
              <a:t>-e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dirty="0" smtClean="0"/>
              <a:t>) </a:t>
            </a:r>
            <a:r>
              <a:rPr lang="en-US" i="1" dirty="0" smtClean="0"/>
              <a:t>― </a:t>
            </a:r>
            <a:r>
              <a:rPr lang="en-US" i="1" dirty="0" err="1" smtClean="0"/>
              <a:t>path</a:t>
            </a:r>
            <a:r>
              <a:rPr lang="en-US" i="1" baseline="-25000" dirty="0" err="1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dirty="0" smtClean="0"/>
              <a:t>) &gt; 2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i.e., no friends in common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2464" y="304800"/>
            <a:ext cx="5025336" cy="37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029325" y="2349500"/>
            <a:ext cx="1066800" cy="228600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29325" y="2133600"/>
            <a:ext cx="107949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3218380">
            <a:off x="5005884" y="1812729"/>
            <a:ext cx="904424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868427">
            <a:off x="6644804" y="872749"/>
            <a:ext cx="1348058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740993">
            <a:off x="5155962" y="861217"/>
            <a:ext cx="1348058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383847">
            <a:off x="7229924" y="1804800"/>
            <a:ext cx="904424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49"/>
          <p:cNvGrpSpPr/>
          <p:nvPr/>
        </p:nvGrpSpPr>
        <p:grpSpPr>
          <a:xfrm>
            <a:off x="825808" y="4953000"/>
            <a:ext cx="2755592" cy="751532"/>
            <a:chOff x="5560729" y="6898333"/>
            <a:chExt cx="6885503" cy="751532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8719699" y="3960731"/>
              <a:ext cx="342900" cy="6218104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0729" y="7188200"/>
              <a:ext cx="6885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span of local bridge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Strength and Bridges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124200"/>
            <a:ext cx="77724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all edges (“ties”) are created equal.</a:t>
            </a:r>
          </a:p>
          <a:p>
            <a:r>
              <a:rPr lang="en-US" dirty="0" smtClean="0"/>
              <a:t>To find a job, which would be more useful:</a:t>
            </a:r>
          </a:p>
          <a:p>
            <a:r>
              <a:rPr lang="en-US" i="1" dirty="0" smtClean="0"/>
              <a:t>A good friend</a:t>
            </a:r>
            <a:r>
              <a:rPr lang="en-US" dirty="0" smtClean="0"/>
              <a:t>? </a:t>
            </a:r>
          </a:p>
          <a:p>
            <a:r>
              <a:rPr lang="en-US" dirty="0" smtClean="0"/>
              <a:t>Or an </a:t>
            </a:r>
            <a:r>
              <a:rPr lang="en-US" i="1" dirty="0" smtClean="0"/>
              <a:t>acquaintance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6019800" y="4648200"/>
            <a:ext cx="2667000" cy="523220"/>
            <a:chOff x="6006353" y="762000"/>
            <a:chExt cx="3137647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6477000" y="762000"/>
              <a:ext cx="2667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“strong” tie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006353" y="1066800"/>
              <a:ext cx="448235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0"/>
          <p:cNvGrpSpPr/>
          <p:nvPr/>
        </p:nvGrpSpPr>
        <p:grpSpPr>
          <a:xfrm>
            <a:off x="5715000" y="5791200"/>
            <a:ext cx="2895600" cy="828020"/>
            <a:chOff x="5737412" y="457200"/>
            <a:chExt cx="3406588" cy="828020"/>
          </a:xfrm>
        </p:grpSpPr>
        <p:sp>
          <p:nvSpPr>
            <p:cNvPr id="13" name="TextBox 12"/>
            <p:cNvSpPr txBox="1"/>
            <p:nvPr/>
          </p:nvSpPr>
          <p:spPr>
            <a:xfrm>
              <a:off x="6477000" y="762000"/>
              <a:ext cx="2667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“weak” tie</a:t>
              </a:r>
              <a:endParaRPr lang="en-US" sz="2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7412" y="457200"/>
              <a:ext cx="717176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510" y="304800"/>
            <a:ext cx="38858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Triadic Closure Property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Node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u="sng" dirty="0" smtClean="0"/>
              <a:t>violates</a:t>
            </a:r>
            <a:r>
              <a:rPr lang="en-US" dirty="0" smtClean="0"/>
              <a:t> the </a:t>
            </a:r>
            <a:r>
              <a:rPr lang="en-US" b="1" dirty="0" smtClean="0"/>
              <a:t>Strong Triadic Closure Property </a:t>
            </a:r>
            <a:r>
              <a:rPr lang="en-US" dirty="0" smtClean="0"/>
              <a:t>if: </a:t>
            </a:r>
          </a:p>
          <a:p>
            <a:pPr lvl="1"/>
            <a:r>
              <a:rPr lang="en-US" dirty="0" smtClean="0"/>
              <a:t>it has </a:t>
            </a:r>
            <a:r>
              <a:rPr lang="en-US" u="sng" dirty="0" smtClean="0"/>
              <a:t>strong ties </a:t>
            </a:r>
            <a:r>
              <a:rPr lang="en-US" dirty="0" smtClean="0"/>
              <a:t>to 2 other nodes 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and there is </a:t>
            </a:r>
            <a:r>
              <a:rPr lang="en-US" u="sng" dirty="0" smtClean="0"/>
              <a:t>no edge</a:t>
            </a:r>
            <a:r>
              <a:rPr lang="en-US" dirty="0" smtClean="0"/>
              <a:t> at all (strong or weak) between 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Node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u="sng" dirty="0" smtClean="0"/>
              <a:t>satisfies</a:t>
            </a:r>
            <a:r>
              <a:rPr lang="en-US" dirty="0" smtClean="0"/>
              <a:t> the Strong Triadic Closure Property if it does not violate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Bridges must be Weak 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if: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/>
              <a:t>A</a:t>
            </a:r>
            <a:r>
              <a:rPr lang="en-US" dirty="0" smtClean="0"/>
              <a:t> has strong ties</a:t>
            </a:r>
            <a:endParaRPr lang="en-US" i="1" dirty="0" smtClean="0"/>
          </a:p>
          <a:p>
            <a:pPr lvl="1">
              <a:buFont typeface="Wingdings" pitchFamily="2" charset="2"/>
              <a:buChar char="§"/>
            </a:pPr>
            <a:r>
              <a:rPr lang="en-US" i="1" dirty="0" smtClean="0"/>
              <a:t>A</a:t>
            </a:r>
            <a:r>
              <a:rPr lang="en-US" dirty="0" smtClean="0"/>
              <a:t> = local bridge</a:t>
            </a:r>
          </a:p>
          <a:p>
            <a:r>
              <a:rPr lang="en-US" dirty="0" smtClean="0"/>
              <a:t>Contradiction!</a:t>
            </a:r>
          </a:p>
          <a:p>
            <a:pPr lvl="1">
              <a:buNone/>
            </a:pPr>
            <a:r>
              <a:rPr lang="en-US" dirty="0" smtClean="0"/>
              <a:t>   … of Strong Triadic Closure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4191000" cy="290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40128" y="1226130"/>
            <a:ext cx="2703871" cy="137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791200"/>
            <a:ext cx="6324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“Strong” and “weak” are imprecise! </a:t>
            </a:r>
          </a:p>
          <a:p>
            <a:pPr algn="ctr"/>
            <a:r>
              <a:rPr lang="en-US" sz="2400" dirty="0" smtClean="0"/>
              <a:t>How does this look in the </a:t>
            </a:r>
            <a:r>
              <a:rPr lang="en-US" sz="2400" b="1" dirty="0" smtClean="0"/>
              <a:t>real world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“strong” and “weak” ties?</a:t>
            </a:r>
          </a:p>
          <a:p>
            <a:pPr lvl="1"/>
            <a:r>
              <a:rPr lang="en-US" dirty="0" smtClean="0"/>
              <a:t>“Weak”: e.g., </a:t>
            </a:r>
            <a:r>
              <a:rPr lang="en-US" i="1" dirty="0" smtClean="0"/>
              <a:t>follow</a:t>
            </a:r>
            <a:r>
              <a:rPr lang="en-US" dirty="0" smtClean="0"/>
              <a:t> on </a:t>
            </a:r>
            <a:r>
              <a:rPr lang="en-US" dirty="0" err="1" smtClean="0"/>
              <a:t>Facebook</a:t>
            </a:r>
            <a:r>
              <a:rPr lang="en-US" dirty="0" smtClean="0"/>
              <a:t> (FB)</a:t>
            </a:r>
          </a:p>
          <a:p>
            <a:pPr lvl="1"/>
            <a:r>
              <a:rPr lang="en-US" dirty="0" smtClean="0"/>
              <a:t>“Strong”: e.g., reciprocal FB messages</a:t>
            </a:r>
          </a:p>
          <a:p>
            <a:r>
              <a:rPr lang="en-US" dirty="0" smtClean="0"/>
              <a:t>Quantify “strong” and “weak” ties?</a:t>
            </a:r>
          </a:p>
          <a:p>
            <a:pPr lvl="1"/>
            <a:r>
              <a:rPr lang="en-US" dirty="0" smtClean="0"/>
              <a:t>E.g., # likes, messages, etc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553" y="3657600"/>
            <a:ext cx="2801447" cy="304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(Review) Syllabus</a:t>
            </a:r>
          </a:p>
          <a:p>
            <a:r>
              <a:rPr lang="en-US" dirty="0" smtClean="0"/>
              <a:t>Network Structure Basic definitions</a:t>
            </a:r>
          </a:p>
          <a:p>
            <a:r>
              <a:rPr lang="en-US" dirty="0" smtClean="0"/>
              <a:t>Ties &amp; Bridges in Large-scale data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Node-level metrics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Dfn</a:t>
            </a:r>
            <a:r>
              <a:rPr lang="en-US" dirty="0" smtClean="0"/>
              <a:t>: The</a:t>
            </a:r>
            <a:r>
              <a:rPr lang="en-US" b="1" dirty="0" smtClean="0"/>
              <a:t> neighborhood overlap </a:t>
            </a:r>
            <a:r>
              <a:rPr lang="en-US" dirty="0" smtClean="0"/>
              <a:t>of an edge </a:t>
            </a:r>
            <a:r>
              <a:rPr lang="en-US" i="1" dirty="0" smtClean="0"/>
              <a:t>e </a:t>
            </a:r>
            <a:r>
              <a:rPr lang="en-US" dirty="0" smtClean="0"/>
              <a:t>= (</a:t>
            </a:r>
            <a:r>
              <a:rPr lang="en-US" i="1" dirty="0" smtClean="0"/>
              <a:t>v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dirty="0" smtClean="0"/>
              <a:t>) is:</a:t>
            </a:r>
          </a:p>
        </p:txBody>
      </p:sp>
      <p:grpSp>
        <p:nvGrpSpPr>
          <p:cNvPr id="15" name="Group 49"/>
          <p:cNvGrpSpPr/>
          <p:nvPr/>
        </p:nvGrpSpPr>
        <p:grpSpPr>
          <a:xfrm>
            <a:off x="5486400" y="2362200"/>
            <a:ext cx="3429000" cy="1181100"/>
            <a:chOff x="8519160" y="6121400"/>
            <a:chExt cx="4972050" cy="1181100"/>
          </a:xfrm>
        </p:grpSpPr>
        <p:sp>
          <p:nvSpPr>
            <p:cNvPr id="16" name="Left Brace 15"/>
            <p:cNvSpPr/>
            <p:nvPr/>
          </p:nvSpPr>
          <p:spPr>
            <a:xfrm rot="5400000">
              <a:off x="10833735" y="4976495"/>
              <a:ext cx="342900" cy="430911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19160" y="6121400"/>
              <a:ext cx="4972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shared neighbors (i.e., triadic closure)</a:t>
              </a:r>
              <a:endParaRPr lang="en-US" sz="2400" dirty="0"/>
            </a:p>
          </p:txBody>
        </p:sp>
      </p:grpSp>
      <p:grpSp>
        <p:nvGrpSpPr>
          <p:cNvPr id="18" name="Group 49"/>
          <p:cNvGrpSpPr/>
          <p:nvPr/>
        </p:nvGrpSpPr>
        <p:grpSpPr>
          <a:xfrm>
            <a:off x="5715001" y="4419600"/>
            <a:ext cx="3002971" cy="1120864"/>
            <a:chOff x="5782097" y="6898333"/>
            <a:chExt cx="6283325" cy="1120864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8719699" y="3960731"/>
              <a:ext cx="342900" cy="6218104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1537" y="7188200"/>
              <a:ext cx="6123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all neighbors of either node</a:t>
              </a:r>
              <a:endParaRPr lang="en-US" sz="2400" dirty="0"/>
            </a:p>
          </p:txBody>
        </p:sp>
      </p:grp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6009"/>
            <a:ext cx="2667000" cy="25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1066799" y="3429000"/>
          <a:ext cx="7806721" cy="1066800"/>
        </p:xfrm>
        <a:graphic>
          <a:graphicData uri="http://schemas.openxmlformats.org/presentationml/2006/ole">
            <p:oleObj spid="_x0000_s56326" name="Microsoft Equation 3.0" r:id="rId4" imgW="3149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2033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</a:t>
            </a:r>
            <a:r>
              <a:rPr lang="en-US" i="1" dirty="0" smtClean="0"/>
              <a:t>neighborhood  overlap</a:t>
            </a:r>
            <a:r>
              <a:rPr lang="en-US" dirty="0" smtClean="0"/>
              <a:t> of : </a:t>
            </a:r>
          </a:p>
          <a:p>
            <a:r>
              <a:rPr lang="en-US" dirty="0" smtClean="0"/>
              <a:t>1. BC edge?			2. AB edge?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50292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57600" y="60198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" y="38862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14600" y="51816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2"/>
            <a:endCxn id="9" idx="6"/>
          </p:cNvCxnSpPr>
          <p:nvPr/>
        </p:nvCxnSpPr>
        <p:spPr>
          <a:xfrm rot="10800000" flipV="1">
            <a:off x="3124200" y="5334000"/>
            <a:ext cx="1066800" cy="15240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4"/>
            <a:endCxn id="7" idx="7"/>
          </p:cNvCxnSpPr>
          <p:nvPr/>
        </p:nvCxnSpPr>
        <p:spPr>
          <a:xfrm rot="5400000">
            <a:off x="4101726" y="5715000"/>
            <a:ext cx="470274" cy="3178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5"/>
            <a:endCxn id="7" idx="1"/>
          </p:cNvCxnSpPr>
          <p:nvPr/>
        </p:nvCxnSpPr>
        <p:spPr>
          <a:xfrm rot="16200000" flipH="1">
            <a:off x="3187326" y="5549526"/>
            <a:ext cx="407148" cy="71194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14" idx="1"/>
          </p:cNvCxnSpPr>
          <p:nvPr/>
        </p:nvCxnSpPr>
        <p:spPr>
          <a:xfrm>
            <a:off x="1066800" y="4191000"/>
            <a:ext cx="546474" cy="2416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24000" y="43434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59436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7200" y="5181600"/>
            <a:ext cx="609600" cy="609600"/>
          </a:xfrm>
          <a:prstGeom prst="ellips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7" name="Straight Connector 16"/>
          <p:cNvCxnSpPr>
            <a:stCxn id="16" idx="7"/>
            <a:endCxn id="14" idx="3"/>
          </p:cNvCxnSpPr>
          <p:nvPr/>
        </p:nvCxnSpPr>
        <p:spPr>
          <a:xfrm rot="5400000" flipH="1" flipV="1">
            <a:off x="1091826" y="4749426"/>
            <a:ext cx="407148" cy="63574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14" idx="5"/>
          </p:cNvCxnSpPr>
          <p:nvPr/>
        </p:nvCxnSpPr>
        <p:spPr>
          <a:xfrm rot="16200000" flipV="1">
            <a:off x="2120526" y="4787526"/>
            <a:ext cx="407148" cy="55954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15" idx="6"/>
          </p:cNvCxnSpPr>
          <p:nvPr/>
        </p:nvCxnSpPr>
        <p:spPr>
          <a:xfrm rot="5400000">
            <a:off x="2095500" y="5740026"/>
            <a:ext cx="546474" cy="4702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5"/>
            <a:endCxn id="15" idx="2"/>
          </p:cNvCxnSpPr>
          <p:nvPr/>
        </p:nvCxnSpPr>
        <p:spPr>
          <a:xfrm rot="16200000" flipH="1">
            <a:off x="977526" y="5701926"/>
            <a:ext cx="546474" cy="54647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6"/>
            <a:endCxn id="6" idx="1"/>
          </p:cNvCxnSpPr>
          <p:nvPr/>
        </p:nvCxnSpPr>
        <p:spPr>
          <a:xfrm>
            <a:off x="2133600" y="4648200"/>
            <a:ext cx="2146674" cy="47027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938922"/>
            <a:ext cx="3886200" cy="291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38200" y="-381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spc="-1" dirty="0" smtClean="0">
                <a:solidFill>
                  <a:srgbClr val="1F497D"/>
                </a:solidFill>
              </a:rPr>
              <a:t>Node-level Metrics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Social Network Analysis, Lecture 03b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E&amp;K Ch 3.1-3.7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AAIT ITSC </a:t>
            </a:r>
            <a:endParaRPr lang="en-US" spc="-1" dirty="0" smtClean="0">
              <a:latin typeface="Arial"/>
            </a:endParaRPr>
          </a:p>
          <a:p>
            <a:pPr>
              <a:spcBef>
                <a:spcPts val="43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Instructor: Dr. </a:t>
            </a:r>
            <a:r>
              <a:rPr lang="en-US" spc="-1" dirty="0" err="1" smtClean="0">
                <a:solidFill>
                  <a:srgbClr val="8B8B8B"/>
                </a:solidFill>
              </a:rPr>
              <a:t>Sunkari</a:t>
            </a:r>
            <a:endParaRPr lang="en-US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Node-level Metrics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Centrality: degree, </a:t>
            </a:r>
            <a:r>
              <a:rPr lang="en-US" dirty="0" err="1" smtClean="0"/>
              <a:t>betweenness</a:t>
            </a:r>
            <a:r>
              <a:rPr lang="en-US" dirty="0" smtClean="0"/>
              <a:t>, closeness, information; Eccentricity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 node relate to the overall network?</a:t>
            </a:r>
          </a:p>
          <a:p>
            <a:r>
              <a:rPr lang="en-US" dirty="0" smtClean="0"/>
              <a:t>In real-life…</a:t>
            </a:r>
          </a:p>
          <a:p>
            <a:pPr lvl="1"/>
            <a:r>
              <a:rPr lang="en-US" dirty="0" smtClean="0"/>
              <a:t>Information flow</a:t>
            </a:r>
          </a:p>
          <a:p>
            <a:pPr lvl="1"/>
            <a:r>
              <a:rPr lang="en-US" dirty="0" smtClean="0"/>
              <a:t>Bargaining power</a:t>
            </a:r>
          </a:p>
          <a:p>
            <a:pPr lvl="1"/>
            <a:r>
              <a:rPr lang="en-US" dirty="0" smtClean="0"/>
              <a:t>Influence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46195"/>
            <a:ext cx="5181600" cy="36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Review: Node Degree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u="sng" spc="-1" dirty="0" err="1" smtClean="0">
                <a:solidFill>
                  <a:srgbClr val="000000"/>
                </a:solidFill>
                <a:latin typeface="Cambria"/>
              </a:rPr>
              <a:t>Dfn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: The </a:t>
            </a:r>
            <a:r>
              <a:rPr lang="en-US" sz="4000" b="1" spc="-1" dirty="0" smtClean="0">
                <a:solidFill>
                  <a:srgbClr val="000000"/>
                </a:solidFill>
                <a:latin typeface="Cambria"/>
              </a:rPr>
              <a:t>node degree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is the number of neighbors a node has.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			</a:t>
            </a:r>
            <a:r>
              <a:rPr lang="en-US" sz="4000" i="1" spc="-1" dirty="0" err="1" smtClean="0">
                <a:solidFill>
                  <a:srgbClr val="000000"/>
                </a:solidFill>
                <a:latin typeface="Cambria"/>
              </a:rPr>
              <a:t>d</a:t>
            </a:r>
            <a:r>
              <a:rPr lang="en-US" sz="4000" i="1" spc="-1" baseline="-25000" dirty="0" err="1" smtClean="0">
                <a:solidFill>
                  <a:srgbClr val="000000"/>
                </a:solidFill>
                <a:latin typeface="Cambria"/>
              </a:rPr>
              <a:t>i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G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 = |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4000" i="1" spc="-1" dirty="0" err="1" smtClean="0">
                <a:solidFill>
                  <a:srgbClr val="000000"/>
                </a:solidFill>
                <a:latin typeface="Cambria"/>
              </a:rPr>
              <a:t>i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)|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4000" spc="-1" dirty="0" err="1" smtClean="0">
                <a:solidFill>
                  <a:srgbClr val="000000"/>
                </a:solidFill>
                <a:latin typeface="Cambria"/>
              </a:rPr>
              <a:t>w.r.t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. adjacency matrix: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endParaRPr lang="en-US" sz="4000" spc="-1" dirty="0" smtClean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i="1" strike="noStrike" spc="-1" dirty="0" smtClean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52074" y="28324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14074" y="35182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861674" y="44326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94874" y="44326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90074" y="35182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>
            <a:stCxn id="9" idx="7"/>
            <a:endCxn id="5" idx="3"/>
          </p:cNvCxnSpPr>
          <p:nvPr/>
        </p:nvCxnSpPr>
        <p:spPr>
          <a:xfrm rot="5400000" flipH="1" flipV="1">
            <a:off x="7048500" y="3314700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5" idx="5"/>
          </p:cNvCxnSpPr>
          <p:nvPr/>
        </p:nvCxnSpPr>
        <p:spPr>
          <a:xfrm rot="16200000" flipV="1">
            <a:off x="7810500" y="3314700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4"/>
            <a:endCxn id="7" idx="0"/>
          </p:cNvCxnSpPr>
          <p:nvPr/>
        </p:nvCxnSpPr>
        <p:spPr>
          <a:xfrm rot="5400000">
            <a:off x="8090274" y="4204074"/>
            <a:ext cx="304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5"/>
            <a:endCxn id="7" idx="1"/>
          </p:cNvCxnSpPr>
          <p:nvPr/>
        </p:nvCxnSpPr>
        <p:spPr>
          <a:xfrm rot="16200000" flipH="1">
            <a:off x="7239000" y="3810000"/>
            <a:ext cx="483348" cy="940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9" idx="4"/>
          </p:cNvCxnSpPr>
          <p:nvPr/>
        </p:nvCxnSpPr>
        <p:spPr>
          <a:xfrm rot="16200000" flipV="1">
            <a:off x="6794874" y="4127874"/>
            <a:ext cx="3048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32766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deg=3</a:t>
            </a:r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2209800" y="4343400"/>
            <a:ext cx="1905000" cy="1066802"/>
            <a:chOff x="5257802" y="250685"/>
            <a:chExt cx="1905000" cy="1066802"/>
          </a:xfrm>
        </p:grpSpPr>
        <p:sp>
          <p:nvSpPr>
            <p:cNvPr id="19" name="TextBox 18"/>
            <p:cNvSpPr txBox="1"/>
            <p:nvPr/>
          </p:nvSpPr>
          <p:spPr>
            <a:xfrm>
              <a:off x="5257802" y="250685"/>
              <a:ext cx="19050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adjacency matrix value</a:t>
              </a:r>
              <a:endParaRPr lang="en-US" sz="2000" dirty="0"/>
            </a:p>
          </p:txBody>
        </p:sp>
        <p:cxnSp>
          <p:nvCxnSpPr>
            <p:cNvPr id="20" name="Straight Connector 19"/>
            <p:cNvCxnSpPr>
              <a:stCxn id="19" idx="2"/>
            </p:cNvCxnSpPr>
            <p:nvPr/>
          </p:nvCxnSpPr>
          <p:spPr>
            <a:xfrm rot="5400000">
              <a:off x="5859394" y="966579"/>
              <a:ext cx="358916" cy="3429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/>
          <p:nvPr/>
        </p:nvGrpSpPr>
        <p:grpSpPr>
          <a:xfrm>
            <a:off x="2895600" y="5867400"/>
            <a:ext cx="990600" cy="860286"/>
            <a:chOff x="5410202" y="555485"/>
            <a:chExt cx="990600" cy="860286"/>
          </a:xfrm>
        </p:grpSpPr>
        <p:sp>
          <p:nvSpPr>
            <p:cNvPr id="37" name="TextBox 36"/>
            <p:cNvSpPr txBox="1"/>
            <p:nvPr/>
          </p:nvSpPr>
          <p:spPr>
            <a:xfrm>
              <a:off x="5410202" y="707885"/>
              <a:ext cx="9906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pick row </a:t>
              </a:r>
              <a:r>
                <a:rPr lang="en-US" sz="2000" i="1" dirty="0" err="1" smtClean="0"/>
                <a:t>i</a:t>
              </a:r>
              <a:endParaRPr lang="en-US" sz="2000" dirty="0"/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>
            <a:xfrm rot="16200000" flipV="1">
              <a:off x="5619752" y="422135"/>
              <a:ext cx="152400" cy="419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419600" y="4495800"/>
          <a:ext cx="222068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114"/>
                <a:gridCol w="370114"/>
                <a:gridCol w="370114"/>
                <a:gridCol w="370114"/>
                <a:gridCol w="370114"/>
                <a:gridCol w="370114"/>
              </a:tblGrid>
              <a:tr h="3102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4419600" y="6324600"/>
            <a:ext cx="2209800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533400" y="5181600"/>
          <a:ext cx="2765315" cy="1098550"/>
        </p:xfrm>
        <a:graphic>
          <a:graphicData uri="http://schemas.openxmlformats.org/presentationml/2006/ole">
            <p:oleObj spid="_x0000_s104450" name="Microsoft Equation 3.0" r:id="rId3" imgW="92700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Local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err="1" smtClean="0"/>
              <a:t>Dfn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An edge </a:t>
            </a:r>
            <a:r>
              <a:rPr lang="en-US" i="1" dirty="0" smtClean="0"/>
              <a:t>e</a:t>
            </a:r>
            <a:r>
              <a:rPr lang="en-US" dirty="0" smtClean="0"/>
              <a:t> = 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is a </a:t>
            </a:r>
            <a:r>
              <a:rPr lang="en-US" b="1" dirty="0" smtClean="0"/>
              <a:t>local bridge </a:t>
            </a:r>
          </a:p>
          <a:p>
            <a:pPr>
              <a:buNone/>
            </a:pPr>
            <a:r>
              <a:rPr lang="en-US" dirty="0" smtClean="0"/>
              <a:t>in the graph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i="1" dirty="0" err="1" smtClean="0"/>
              <a:t>path</a:t>
            </a:r>
            <a:r>
              <a:rPr lang="en-US" i="1" baseline="-25000" dirty="0" err="1" smtClean="0"/>
              <a:t>G</a:t>
            </a:r>
            <a:r>
              <a:rPr lang="en-US" i="1" baseline="-25000" dirty="0" smtClean="0"/>
              <a:t>-e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 </a:t>
            </a:r>
            <a:r>
              <a:rPr lang="en-US" i="1" dirty="0" smtClean="0"/>
              <a:t>― </a:t>
            </a:r>
            <a:r>
              <a:rPr lang="en-US" i="1" dirty="0" err="1" smtClean="0"/>
              <a:t>path</a:t>
            </a:r>
            <a:r>
              <a:rPr lang="en-US" i="1" baseline="-25000" dirty="0" err="1" smtClean="0"/>
              <a:t>G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 &gt; 2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i.e., no friends in common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2464" y="304800"/>
            <a:ext cx="5025336" cy="37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 rot="3218380">
            <a:off x="5005884" y="1812729"/>
            <a:ext cx="904424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868427">
            <a:off x="6644804" y="872749"/>
            <a:ext cx="1348058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740993">
            <a:off x="5155962" y="861217"/>
            <a:ext cx="1348058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383847">
            <a:off x="7229924" y="1804800"/>
            <a:ext cx="904424" cy="268662"/>
          </a:xfrm>
          <a:prstGeom prst="ellipse">
            <a:avLst/>
          </a:prstGeom>
          <a:solidFill>
            <a:srgbClr val="FFCC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/>
          <p:nvPr/>
        </p:nvGrpSpPr>
        <p:grpSpPr>
          <a:xfrm>
            <a:off x="825808" y="4953000"/>
            <a:ext cx="2755592" cy="751532"/>
            <a:chOff x="5560729" y="6898333"/>
            <a:chExt cx="6885503" cy="751532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8719699" y="3960731"/>
              <a:ext cx="342900" cy="6218104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0729" y="7188200"/>
              <a:ext cx="6885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span of local bridge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How connected is the node?</a:t>
            </a:r>
          </a:p>
          <a:p>
            <a:r>
              <a:rPr lang="en-US" dirty="0" smtClean="0"/>
              <a:t>Node degree, scaled to [0,1]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Missing: node location?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4648200" y="2743200"/>
            <a:ext cx="4267200" cy="523220"/>
            <a:chOff x="5105400" y="1295400"/>
            <a:chExt cx="42672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6400800" y="1295400"/>
              <a:ext cx="29718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degree of node </a:t>
              </a:r>
              <a:r>
                <a:rPr lang="en-US" sz="2800" i="1" dirty="0" err="1" smtClean="0"/>
                <a:t>i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05400" y="1600200"/>
              <a:ext cx="1219200" cy="76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4648200" y="3352800"/>
            <a:ext cx="3962400" cy="954107"/>
            <a:chOff x="5105400" y="762000"/>
            <a:chExt cx="3962400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6400800" y="762000"/>
              <a:ext cx="2667000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# of nodes in network (not </a:t>
              </a:r>
              <a:r>
                <a:rPr lang="en-US" sz="2800" i="1" dirty="0" err="1" smtClean="0"/>
                <a:t>i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05400" y="1143000"/>
              <a:ext cx="12192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953" b="18605"/>
          <a:stretch>
            <a:fillRect/>
          </a:stretch>
        </p:blipFill>
        <p:spPr bwMode="auto">
          <a:xfrm>
            <a:off x="3819525" y="4724400"/>
            <a:ext cx="4791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1515341" y="2762250"/>
          <a:ext cx="3132859" cy="1276350"/>
        </p:xfrm>
        <a:graphic>
          <a:graphicData uri="http://schemas.openxmlformats.org/presentationml/2006/ole">
            <p:oleObj spid="_x0000_s105474" name="Microsoft Equation 3.0" r:id="rId5" imgW="102852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important is this node in connecting others?</a:t>
            </a:r>
            <a:endParaRPr lang="en-US" dirty="0"/>
          </a:p>
        </p:txBody>
      </p:sp>
      <p:grpSp>
        <p:nvGrpSpPr>
          <p:cNvPr id="4" name="Group 49"/>
          <p:cNvGrpSpPr/>
          <p:nvPr/>
        </p:nvGrpSpPr>
        <p:grpSpPr>
          <a:xfrm>
            <a:off x="2514600" y="2901950"/>
            <a:ext cx="3587987" cy="1104900"/>
            <a:chOff x="5562600" y="6197600"/>
            <a:chExt cx="1793994" cy="1104900"/>
          </a:xfrm>
        </p:grpSpPr>
        <p:sp>
          <p:nvSpPr>
            <p:cNvPr id="8" name="Left Brace 7"/>
            <p:cNvSpPr/>
            <p:nvPr/>
          </p:nvSpPr>
          <p:spPr>
            <a:xfrm rot="5400000">
              <a:off x="6838950" y="6788150"/>
              <a:ext cx="342900" cy="685799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197600"/>
              <a:ext cx="1793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# shortest paths between </a:t>
              </a:r>
              <a:r>
                <a:rPr lang="en-US" sz="2400" i="1" dirty="0" smtClean="0"/>
                <a:t>k</a:t>
              </a:r>
              <a:r>
                <a:rPr lang="en-US" sz="2400" dirty="0" smtClean="0"/>
                <a:t> and </a:t>
              </a:r>
              <a:r>
                <a:rPr lang="en-US" sz="2400" i="1" dirty="0" smtClean="0"/>
                <a:t>j</a:t>
              </a:r>
              <a:r>
                <a:rPr lang="en-US" sz="2400" dirty="0" smtClean="0"/>
                <a:t> that include </a:t>
              </a:r>
              <a:r>
                <a:rPr lang="en-US" sz="2400" i="1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6248400" y="2902803"/>
            <a:ext cx="2895600" cy="1097698"/>
            <a:chOff x="5779490" y="6281003"/>
            <a:chExt cx="2022594" cy="1097698"/>
          </a:xfrm>
        </p:grpSpPr>
        <p:sp>
          <p:nvSpPr>
            <p:cNvPr id="11" name="Left Brace 10"/>
            <p:cNvSpPr/>
            <p:nvPr/>
          </p:nvSpPr>
          <p:spPr>
            <a:xfrm rot="5400000">
              <a:off x="6087075" y="6781441"/>
              <a:ext cx="342900" cy="851619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79490" y="6281003"/>
              <a:ext cx="2022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shortest paths between </a:t>
              </a:r>
              <a:r>
                <a:rPr lang="en-US" sz="2400" i="1" dirty="0" smtClean="0"/>
                <a:t>k</a:t>
              </a:r>
              <a:r>
                <a:rPr lang="en-US" sz="2400" dirty="0" smtClean="0"/>
                <a:t> and </a:t>
              </a:r>
              <a:r>
                <a:rPr lang="en-US" sz="2400" i="1" dirty="0" smtClean="0"/>
                <a:t>j</a:t>
              </a:r>
              <a:endParaRPr lang="en-US" sz="2400" dirty="0"/>
            </a:p>
          </p:txBody>
        </p:sp>
      </p:grp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838200" y="3926416"/>
          <a:ext cx="7239000" cy="1407584"/>
        </p:xfrm>
        <a:graphic>
          <a:graphicData uri="http://schemas.openxmlformats.org/presentationml/2006/ole">
            <p:oleObj spid="_x0000_s106498" name="Microsoft Equation 3.0" r:id="rId3" imgW="228600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easily can a node reach others?</a:t>
            </a:r>
          </a:p>
          <a:p>
            <a:r>
              <a:rPr lang="en-US" dirty="0" smtClean="0"/>
              <a:t>Simple: Inverse average distance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Decay centrality</a:t>
            </a:r>
            <a:r>
              <a:rPr lang="en-US" dirty="0" smtClean="0"/>
              <a:t>: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4343400" y="2971800"/>
            <a:ext cx="4572000" cy="523220"/>
            <a:chOff x="4800600" y="1295400"/>
            <a:chExt cx="457200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295400"/>
              <a:ext cx="29718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# nodes (not </a:t>
              </a:r>
              <a:r>
                <a:rPr lang="en-US" sz="2800" i="1" dirty="0" err="1" smtClean="0"/>
                <a:t>i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800600" y="1601788"/>
              <a:ext cx="1524000" cy="746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0"/>
          <p:cNvGrpSpPr/>
          <p:nvPr/>
        </p:nvGrpSpPr>
        <p:grpSpPr>
          <a:xfrm>
            <a:off x="3810000" y="3733800"/>
            <a:ext cx="4800600" cy="954107"/>
            <a:chOff x="4267200" y="762000"/>
            <a:chExt cx="4800600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6400800" y="762000"/>
              <a:ext cx="2667000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avg. distance from node </a:t>
              </a:r>
              <a:r>
                <a:rPr lang="en-US" sz="2800" i="1" dirty="0" err="1" smtClean="0"/>
                <a:t>i</a:t>
              </a:r>
              <a:endParaRPr lang="en-US" sz="2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67200" y="1219200"/>
              <a:ext cx="20574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2133600" y="5257800"/>
          <a:ext cx="2667000" cy="1227667"/>
        </p:xfrm>
        <a:graphic>
          <a:graphicData uri="http://schemas.openxmlformats.org/presentationml/2006/ole">
            <p:oleObj spid="_x0000_s107522" name="Microsoft Equation 3.0" r:id="rId3" imgW="799920" imgH="368280" progId="Equation.3">
              <p:embed/>
            </p:oleObj>
          </a:graphicData>
        </a:graphic>
      </p:graphicFrame>
      <p:grpSp>
        <p:nvGrpSpPr>
          <p:cNvPr id="8" name="Group 30"/>
          <p:cNvGrpSpPr/>
          <p:nvPr/>
        </p:nvGrpSpPr>
        <p:grpSpPr>
          <a:xfrm>
            <a:off x="3124200" y="5867400"/>
            <a:ext cx="4343400" cy="828020"/>
            <a:chOff x="4876800" y="990600"/>
            <a:chExt cx="4343400" cy="828020"/>
          </a:xfrm>
        </p:grpSpPr>
        <p:sp>
          <p:nvSpPr>
            <p:cNvPr id="14" name="TextBox 13"/>
            <p:cNvSpPr txBox="1"/>
            <p:nvPr/>
          </p:nvSpPr>
          <p:spPr>
            <a:xfrm>
              <a:off x="5181600" y="1295400"/>
              <a:ext cx="40386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decay parameter in [0,1]</a:t>
              </a:r>
              <a:endParaRPr lang="en-US" sz="28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4762500" y="1104900"/>
              <a:ext cx="4572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876800" y="4800600"/>
            <a:ext cx="17526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en-US" sz="3200" dirty="0" smtClean="0"/>
              <a:t>If </a:t>
            </a:r>
            <a:r>
              <a:rPr lang="el-GR" sz="3200" i="1" dirty="0" smtClean="0"/>
              <a:t>δ</a:t>
            </a:r>
            <a:r>
              <a:rPr lang="en-US" sz="3200" i="1" dirty="0" smtClean="0"/>
              <a:t> </a:t>
            </a:r>
            <a:r>
              <a:rPr lang="en-US" sz="3200" dirty="0" smtClean="0">
                <a:sym typeface="Wingdings" pitchFamily="2" charset="2"/>
              </a:rPr>
              <a:t>-&gt; </a:t>
            </a:r>
            <a:r>
              <a:rPr lang="en-US" sz="3200" dirty="0" smtClean="0"/>
              <a:t>0?</a:t>
            </a:r>
          </a:p>
          <a:p>
            <a:pPr algn="r">
              <a:buNone/>
            </a:pPr>
            <a:r>
              <a:rPr lang="en-US" sz="3200" dirty="0" smtClean="0"/>
              <a:t>If</a:t>
            </a:r>
            <a:r>
              <a:rPr lang="el-GR" sz="3200" i="1" dirty="0" smtClean="0"/>
              <a:t> δ</a:t>
            </a:r>
            <a:r>
              <a:rPr lang="en-US" sz="3200" i="1" dirty="0" smtClean="0"/>
              <a:t> </a:t>
            </a:r>
            <a:r>
              <a:rPr lang="en-US" sz="3200" dirty="0" smtClean="0"/>
              <a:t>-&gt; 1? 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705600" y="4898648"/>
            <a:ext cx="243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Degree centrality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000" dirty="0" smtClean="0"/>
              <a:t>Component size</a:t>
            </a:r>
            <a:endParaRPr lang="en-US" sz="2000" dirty="0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162791" y="2971800"/>
          <a:ext cx="5018809" cy="1752600"/>
        </p:xfrm>
        <a:graphic>
          <a:graphicData uri="http://schemas.openxmlformats.org/presentationml/2006/ole">
            <p:oleObj spid="_x0000_s107523" name="Microsoft Equation 3.0" r:id="rId4" imgW="1600200" imgH="5587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Structure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definitions: components, giant component, triadic closure, clustering coefficient,  cliques, bridges, local bridges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can the network respond if a node is deactivated?</a:t>
            </a:r>
          </a:p>
          <a:p>
            <a:pPr lvl="1"/>
            <a:r>
              <a:rPr lang="en-US" dirty="0" smtClean="0"/>
              <a:t>Measure in </a:t>
            </a:r>
            <a:r>
              <a:rPr lang="en-US" b="1" dirty="0" smtClean="0"/>
              <a:t>graph efficiency</a:t>
            </a:r>
            <a:r>
              <a:rPr lang="en-US" dirty="0" smtClean="0"/>
              <a:t>: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dirty="0" smtClean="0"/>
              <a:t>Compare the change in efficiency</a:t>
            </a:r>
            <a:endParaRPr lang="en-US" dirty="0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447799" y="3581400"/>
          <a:ext cx="4996541" cy="1143000"/>
        </p:xfrm>
        <a:graphic>
          <a:graphicData uri="http://schemas.openxmlformats.org/presentationml/2006/ole">
            <p:oleObj spid="_x0000_s108546" name="Microsoft Equation 3.0" r:id="rId3" imgW="1942920" imgH="444240" progId="Equation.3">
              <p:embed/>
            </p:oleObj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1219200" y="5486400"/>
          <a:ext cx="4558145" cy="1066800"/>
        </p:xfrm>
        <a:graphic>
          <a:graphicData uri="http://schemas.openxmlformats.org/presentationml/2006/ole">
            <p:oleObj spid="_x0000_s108547" name="Microsoft Equation 3.0" r:id="rId4" imgW="1790640" imgH="419040" progId="Equation.3">
              <p:embed/>
            </p:oleObj>
          </a:graphicData>
        </a:graphic>
      </p:graphicFrame>
      <p:grpSp>
        <p:nvGrpSpPr>
          <p:cNvPr id="4" name="Group 30"/>
          <p:cNvGrpSpPr/>
          <p:nvPr/>
        </p:nvGrpSpPr>
        <p:grpSpPr>
          <a:xfrm>
            <a:off x="5410200" y="5943600"/>
            <a:ext cx="3581400" cy="707886"/>
            <a:chOff x="5867400" y="1295400"/>
            <a:chExt cx="358140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6477000" y="1295400"/>
              <a:ext cx="29718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graph </a:t>
              </a:r>
              <a:r>
                <a:rPr lang="en-US" sz="2000" i="1" dirty="0" smtClean="0"/>
                <a:t>G </a:t>
              </a:r>
              <a:r>
                <a:rPr lang="en-US" sz="2000" dirty="0" smtClean="0"/>
                <a:t>without node </a:t>
              </a:r>
              <a:r>
                <a:rPr lang="en-US" sz="2000" i="1" dirty="0" err="1" smtClean="0"/>
                <a:t>i</a:t>
              </a:r>
              <a:r>
                <a:rPr lang="en-US" sz="2000" i="1" dirty="0" smtClean="0"/>
                <a:t> </a:t>
              </a:r>
              <a:r>
                <a:rPr lang="en-US" sz="2000" dirty="0" smtClean="0"/>
                <a:t>or corresponding edges</a:t>
              </a:r>
              <a:endParaRPr lang="en-US" sz="2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867400" y="1295400"/>
              <a:ext cx="533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Review: Network=Graph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u="sng" strike="noStrike" spc="-1" dirty="0" err="1" smtClean="0">
                <a:solidFill>
                  <a:srgbClr val="000000"/>
                </a:solidFill>
                <a:latin typeface="Cambria"/>
              </a:rPr>
              <a:t>Dfn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: A </a:t>
            </a:r>
            <a:r>
              <a:rPr lang="en-US" sz="4000" b="1" strike="noStrike" spc="-1" dirty="0" smtClean="0">
                <a:solidFill>
                  <a:srgbClr val="000000"/>
                </a:solidFill>
                <a:latin typeface="Cambria"/>
              </a:rPr>
              <a:t>graph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G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is a </a:t>
            </a:r>
            <a:r>
              <a:rPr lang="en-US" sz="4000" b="0" strike="noStrike" spc="-1" dirty="0" err="1" smtClean="0">
                <a:solidFill>
                  <a:srgbClr val="000000"/>
                </a:solidFill>
                <a:latin typeface="Cambria"/>
              </a:rPr>
              <a:t>tuple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(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V, E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)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Edges in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E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connect vertices in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V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u="sng" spc="-1" dirty="0" err="1" smtClean="0">
                <a:solidFill>
                  <a:srgbClr val="000000"/>
                </a:solidFill>
                <a:latin typeface="Cambria"/>
              </a:rPr>
              <a:t>Dfn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: A </a:t>
            </a:r>
            <a:r>
              <a:rPr lang="en-US" sz="4000" b="1" spc="-1" dirty="0" smtClean="0">
                <a:solidFill>
                  <a:srgbClr val="000000"/>
                </a:solidFill>
                <a:latin typeface="Cambria"/>
              </a:rPr>
              <a:t>neighbor set 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 is the set of vertices adjacent to 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.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6477000" y="381000"/>
            <a:ext cx="2667000" cy="1295401"/>
            <a:chOff x="6477000" y="381000"/>
            <a:chExt cx="2667000" cy="1295401"/>
          </a:xfrm>
        </p:grpSpPr>
        <p:sp>
          <p:nvSpPr>
            <p:cNvPr id="32" name="TextBox 31"/>
            <p:cNvSpPr txBox="1"/>
            <p:nvPr/>
          </p:nvSpPr>
          <p:spPr>
            <a:xfrm>
              <a:off x="6477000" y="381000"/>
              <a:ext cx="2667000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 set of objects/ individuals</a:t>
              </a:r>
              <a:endParaRPr lang="en-US" sz="28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553200" y="1371601"/>
              <a:ext cx="304801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6019800" y="2209800"/>
            <a:ext cx="2887682" cy="1639907"/>
            <a:chOff x="6019800" y="2209800"/>
            <a:chExt cx="2887682" cy="1639907"/>
          </a:xfrm>
        </p:grpSpPr>
        <p:sp>
          <p:nvSpPr>
            <p:cNvPr id="38" name="TextBox 37"/>
            <p:cNvSpPr txBox="1"/>
            <p:nvPr/>
          </p:nvSpPr>
          <p:spPr>
            <a:xfrm>
              <a:off x="6019800" y="2895600"/>
              <a:ext cx="2887682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Set of links between objects</a:t>
              </a:r>
              <a:endParaRPr lang="en-US" sz="28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 flipV="1">
              <a:off x="6819902" y="2476499"/>
              <a:ext cx="685801" cy="152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1447800" y="5689600"/>
          <a:ext cx="6111875" cy="635000"/>
        </p:xfrm>
        <a:graphic>
          <a:graphicData uri="http://schemas.openxmlformats.org/presentationml/2006/ole">
            <p:oleObj spid="_x0000_s53250" name="Microsoft Equation 3.0" r:id="rId3" imgW="1955520" imgH="203040" progId="Equation.3">
              <p:embed/>
            </p:oleObj>
          </a:graphicData>
        </a:graphic>
      </p:graphicFrame>
      <p:grpSp>
        <p:nvGrpSpPr>
          <p:cNvPr id="4" name="Group 43"/>
          <p:cNvGrpSpPr/>
          <p:nvPr/>
        </p:nvGrpSpPr>
        <p:grpSpPr>
          <a:xfrm>
            <a:off x="5562600" y="6248400"/>
            <a:ext cx="2319250" cy="614065"/>
            <a:chOff x="5562600" y="6248400"/>
            <a:chExt cx="2319250" cy="614065"/>
          </a:xfrm>
        </p:grpSpPr>
        <p:sp>
          <p:nvSpPr>
            <p:cNvPr id="45" name="Left Brace 44"/>
            <p:cNvSpPr/>
            <p:nvPr/>
          </p:nvSpPr>
          <p:spPr>
            <a:xfrm rot="16200000">
              <a:off x="6381750" y="5429250"/>
              <a:ext cx="228600" cy="18669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38800" y="6400800"/>
              <a:ext cx="2243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There’s an edge</a:t>
              </a:r>
              <a:endParaRPr lang="en-US" sz="2400" dirty="0"/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990600" y="6248400"/>
            <a:ext cx="2073966" cy="614065"/>
            <a:chOff x="5638800" y="6248400"/>
            <a:chExt cx="2073966" cy="614065"/>
          </a:xfrm>
        </p:grpSpPr>
        <p:sp>
          <p:nvSpPr>
            <p:cNvPr id="48" name="Left Brace 47"/>
            <p:cNvSpPr/>
            <p:nvPr/>
          </p:nvSpPr>
          <p:spPr>
            <a:xfrm rot="16200000">
              <a:off x="6553200" y="5867400"/>
              <a:ext cx="228600" cy="9906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38800" y="6400800"/>
              <a:ext cx="2073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Neighbors of </a:t>
              </a:r>
              <a:r>
                <a:rPr lang="en-US" sz="2400" i="1" dirty="0" smtClean="0"/>
                <a:t>v</a:t>
              </a:r>
              <a:endParaRPr lang="en-US" sz="2400" dirty="0"/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2971800" y="4953000"/>
            <a:ext cx="4419599" cy="738833"/>
            <a:chOff x="5867400" y="6502400"/>
            <a:chExt cx="2209800" cy="738833"/>
          </a:xfrm>
        </p:grpSpPr>
        <p:sp>
          <p:nvSpPr>
            <p:cNvPr id="51" name="Left Brace 50"/>
            <p:cNvSpPr/>
            <p:nvPr/>
          </p:nvSpPr>
          <p:spPr>
            <a:xfrm rot="5400000">
              <a:off x="6800850" y="5964883"/>
              <a:ext cx="342900" cy="22098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38275" y="6502400"/>
              <a:ext cx="1451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of vertices </a:t>
              </a:r>
              <a:r>
                <a:rPr lang="en-US" sz="2400" i="1" dirty="0" smtClean="0"/>
                <a:t>u</a:t>
              </a:r>
              <a:endParaRPr lang="en-US" sz="2400" dirty="0"/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3981839" y="6243935"/>
            <a:ext cx="1352162" cy="614065"/>
            <a:chOff x="5638800" y="6248400"/>
            <a:chExt cx="1790701" cy="614065"/>
          </a:xfrm>
        </p:grpSpPr>
        <p:sp>
          <p:nvSpPr>
            <p:cNvPr id="54" name="Left Brace 53"/>
            <p:cNvSpPr/>
            <p:nvPr/>
          </p:nvSpPr>
          <p:spPr>
            <a:xfrm rot="16200000">
              <a:off x="6709720" y="5757219"/>
              <a:ext cx="228600" cy="1210962"/>
            </a:xfrm>
            <a:prstGeom prst="leftBrace">
              <a:avLst>
                <a:gd name="adj1" fmla="val 44154"/>
                <a:gd name="adj2" fmla="val 2430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38800" y="6400800"/>
              <a:ext cx="1548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 </a:t>
              </a:r>
              <a:r>
                <a:rPr lang="en-US" sz="2400" i="1" dirty="0" smtClean="0"/>
                <a:t>v </a:t>
              </a:r>
              <a:r>
                <a:rPr lang="en-US" sz="2400" dirty="0" smtClean="0"/>
                <a:t>itself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Review: Connectedness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u="sng" spc="-1" dirty="0" err="1" smtClean="0">
                <a:solidFill>
                  <a:srgbClr val="000000"/>
                </a:solidFill>
              </a:rPr>
              <a:t>Dfn</a:t>
            </a:r>
            <a:r>
              <a:rPr lang="en-US" sz="3600" spc="-1" dirty="0">
                <a:solidFill>
                  <a:srgbClr val="000000"/>
                </a:solidFill>
              </a:rPr>
              <a:t>: </a:t>
            </a:r>
            <a:r>
              <a:rPr lang="en-US" sz="3600" spc="-1" dirty="0" smtClean="0">
                <a:solidFill>
                  <a:srgbClr val="000000"/>
                </a:solidFill>
              </a:rPr>
              <a:t>A graph (or </a:t>
            </a:r>
            <a:r>
              <a:rPr lang="en-US" sz="3600" spc="-1" dirty="0" err="1" smtClean="0">
                <a:solidFill>
                  <a:srgbClr val="000000"/>
                </a:solidFill>
              </a:rPr>
              <a:t>subgraph</a:t>
            </a:r>
            <a:r>
              <a:rPr lang="en-US" sz="3600" spc="-1" dirty="0" smtClean="0">
                <a:solidFill>
                  <a:srgbClr val="000000"/>
                </a:solidFill>
              </a:rPr>
              <a:t>) is </a:t>
            </a:r>
            <a:r>
              <a:rPr lang="en-US" sz="3600" b="1" spc="-1" dirty="0" smtClean="0">
                <a:solidFill>
                  <a:srgbClr val="000000"/>
                </a:solidFill>
              </a:rPr>
              <a:t>connected </a:t>
            </a:r>
            <a:r>
              <a:rPr lang="en-US" sz="3600" spc="-1" dirty="0" smtClean="0">
                <a:solidFill>
                  <a:srgbClr val="000000"/>
                </a:solidFill>
              </a:rPr>
              <a:t>if there is a path between </a:t>
            </a:r>
            <a:r>
              <a:rPr lang="en-US" sz="3600" i="1" spc="-1" dirty="0" smtClean="0">
                <a:solidFill>
                  <a:srgbClr val="000000"/>
                </a:solidFill>
              </a:rPr>
              <a:t>each pair </a:t>
            </a:r>
            <a:r>
              <a:rPr lang="en-US" sz="3600" spc="-1" dirty="0" smtClean="0">
                <a:solidFill>
                  <a:srgbClr val="000000"/>
                </a:solidFill>
              </a:rPr>
              <a:t>of nodes.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spc="-1" dirty="0" smtClean="0">
                <a:solidFill>
                  <a:srgbClr val="000000"/>
                </a:solidFill>
              </a:rPr>
              <a:t>If no path, this is </a:t>
            </a:r>
            <a:r>
              <a:rPr lang="en-US" sz="3600" b="1" spc="-1" dirty="0" smtClean="0">
                <a:solidFill>
                  <a:srgbClr val="000000"/>
                </a:solidFill>
              </a:rPr>
              <a:t>disconnected</a:t>
            </a:r>
            <a:r>
              <a:rPr lang="en-US" sz="3600" spc="-1" dirty="0" smtClean="0">
                <a:solidFill>
                  <a:srgbClr val="000000"/>
                </a:solidFill>
              </a:rPr>
              <a:t>.</a:t>
            </a:r>
            <a:endParaRPr lang="en-US" sz="3600" spc="-1" dirty="0">
              <a:solidFill>
                <a:srgbClr val="00000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775197"/>
            <a:ext cx="3238500" cy="30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6172200" y="1295400"/>
            <a:ext cx="2438400" cy="1066800"/>
            <a:chOff x="6172202" y="1295400"/>
            <a:chExt cx="2438400" cy="1066800"/>
          </a:xfrm>
        </p:grpSpPr>
        <p:sp>
          <p:nvSpPr>
            <p:cNvPr id="28" name="TextBox 27"/>
            <p:cNvSpPr txBox="1"/>
            <p:nvPr/>
          </p:nvSpPr>
          <p:spPr>
            <a:xfrm>
              <a:off x="6705602" y="1295400"/>
              <a:ext cx="1905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Not edge!</a:t>
              </a:r>
              <a:endParaRPr lang="en-US" sz="28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6172202" y="1828800"/>
              <a:ext cx="1066798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Dfn</a:t>
            </a:r>
            <a:r>
              <a:rPr lang="en-US" dirty="0" smtClean="0"/>
              <a:t>: a </a:t>
            </a:r>
            <a:r>
              <a:rPr lang="en-US" b="1" dirty="0" smtClean="0"/>
              <a:t>connected component </a:t>
            </a:r>
            <a:r>
              <a:rPr lang="en-US" dirty="0" smtClean="0"/>
              <a:t>is a subset </a:t>
            </a:r>
            <a:r>
              <a:rPr lang="en-US" i="1" dirty="0" smtClean="0"/>
              <a:t>S </a:t>
            </a:r>
            <a:r>
              <a:rPr lang="en-US" dirty="0" smtClean="0"/>
              <a:t>of nodes where: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Every node in </a:t>
            </a:r>
            <a:r>
              <a:rPr lang="en-US" i="1" dirty="0" smtClean="0"/>
              <a:t>S</a:t>
            </a:r>
            <a:r>
              <a:rPr lang="en-US" dirty="0" smtClean="0"/>
              <a:t> has a </a:t>
            </a:r>
            <a:r>
              <a:rPr lang="en-US" b="1" dirty="0" smtClean="0">
                <a:solidFill>
                  <a:schemeClr val="accent1"/>
                </a:solidFill>
              </a:rPr>
              <a:t>path</a:t>
            </a:r>
            <a:r>
              <a:rPr lang="en-US" dirty="0" smtClean="0"/>
              <a:t> to every other</a:t>
            </a:r>
          </a:p>
          <a:p>
            <a:pPr marL="1200150" lvl="1" indent="-742950">
              <a:buFont typeface="+mj-lt"/>
              <a:buAutoNum type="arabicPeriod"/>
            </a:pPr>
            <a:endParaRPr lang="en-US" i="1" dirty="0"/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 is not part of a larger subset </a:t>
            </a:r>
            <a:r>
              <a:rPr lang="en-US" i="1" dirty="0" smtClean="0"/>
              <a:t>S’ </a:t>
            </a:r>
            <a:r>
              <a:rPr lang="en-US" dirty="0" smtClean="0"/>
              <a:t>where property #1 holds</a:t>
            </a:r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81200" y="4114800"/>
          <a:ext cx="5486400" cy="609600"/>
        </p:xfrm>
        <a:graphic>
          <a:graphicData uri="http://schemas.openxmlformats.org/presentationml/2006/ole">
            <p:oleObj spid="_x0000_s26628" name="Microsoft Equation 3.0" r:id="rId3" imgW="2171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giant component</a:t>
            </a:r>
            <a:r>
              <a:rPr lang="en-US" dirty="0" smtClean="0"/>
              <a:t>: “connected component that contains a significant fraction of all the nodes”</a:t>
            </a:r>
          </a:p>
          <a:p>
            <a:r>
              <a:rPr lang="en-US" u="sng" dirty="0" smtClean="0"/>
              <a:t>Ex</a:t>
            </a:r>
            <a:r>
              <a:rPr lang="en-US" dirty="0" smtClean="0"/>
              <a:t>: Real-world social network</a:t>
            </a:r>
          </a:p>
          <a:p>
            <a:r>
              <a:rPr lang="en-US" u="sng" dirty="0" smtClean="0"/>
              <a:t>Ex</a:t>
            </a:r>
            <a:r>
              <a:rPr lang="en-US" dirty="0" smtClean="0"/>
              <a:t>: Random graphs (</a:t>
            </a:r>
            <a:r>
              <a:rPr lang="en-US" dirty="0" err="1" smtClean="0"/>
              <a:t>Erdos-Renyi</a:t>
            </a:r>
            <a:r>
              <a:rPr lang="en-US" dirty="0" smtClean="0"/>
              <a:t> model – more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 you expect that you are part of a giant component in the global social network?</a:t>
            </a:r>
          </a:p>
          <a:p>
            <a:r>
              <a:rPr lang="en-US" dirty="0" smtClean="0"/>
              <a:t>Why or 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“If two people in a social network have a friend in common,</a:t>
            </a:r>
          </a:p>
          <a:p>
            <a:pPr>
              <a:buNone/>
            </a:pPr>
            <a:r>
              <a:rPr lang="en-US" i="1" dirty="0" smtClean="0"/>
              <a:t>then there is an increased likelihood that they will become friends themselves ...” </a:t>
            </a:r>
          </a:p>
          <a:p>
            <a:pPr algn="r">
              <a:buFontTx/>
              <a:buChar char="-"/>
            </a:pPr>
            <a:r>
              <a:rPr lang="en-US" i="1" dirty="0" err="1" smtClean="0"/>
              <a:t>Rapoport</a:t>
            </a:r>
            <a:r>
              <a:rPr lang="en-US" i="1" dirty="0" smtClean="0"/>
              <a:t> 1953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Incentive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29600" y="5029200"/>
            <a:ext cx="609600" cy="609600"/>
          </a:xfrm>
          <a:prstGeom prst="ellips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96200" y="60198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95800" y="38862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53200" y="5181600"/>
            <a:ext cx="609600" cy="609600"/>
          </a:xfrm>
          <a:prstGeom prst="ellips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2" name="Straight Connector 11"/>
          <p:cNvCxnSpPr>
            <a:stCxn id="7" idx="2"/>
            <a:endCxn id="10" idx="6"/>
          </p:cNvCxnSpPr>
          <p:nvPr/>
        </p:nvCxnSpPr>
        <p:spPr>
          <a:xfrm rot="10800000" flipV="1">
            <a:off x="7162800" y="5334000"/>
            <a:ext cx="1066800" cy="1524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8" idx="7"/>
          </p:cNvCxnSpPr>
          <p:nvPr/>
        </p:nvCxnSpPr>
        <p:spPr>
          <a:xfrm rot="5400000">
            <a:off x="8140326" y="5715000"/>
            <a:ext cx="470274" cy="31787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5"/>
            <a:endCxn id="8" idx="1"/>
          </p:cNvCxnSpPr>
          <p:nvPr/>
        </p:nvCxnSpPr>
        <p:spPr>
          <a:xfrm rot="16200000" flipH="1">
            <a:off x="7225926" y="5549526"/>
            <a:ext cx="407148" cy="7119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6"/>
            <a:endCxn id="16" idx="1"/>
          </p:cNvCxnSpPr>
          <p:nvPr/>
        </p:nvCxnSpPr>
        <p:spPr>
          <a:xfrm>
            <a:off x="5105400" y="4191000"/>
            <a:ext cx="546474" cy="24167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562600" y="4343400"/>
            <a:ext cx="609600" cy="609600"/>
          </a:xfrm>
          <a:prstGeom prst="ellips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562600" y="5943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4958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7"/>
            <a:endCxn id="16" idx="3"/>
          </p:cNvCxnSpPr>
          <p:nvPr/>
        </p:nvCxnSpPr>
        <p:spPr>
          <a:xfrm rot="5400000" flipH="1" flipV="1">
            <a:off x="5130426" y="4749426"/>
            <a:ext cx="407148" cy="6357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1"/>
            <a:endCxn id="16" idx="5"/>
          </p:cNvCxnSpPr>
          <p:nvPr/>
        </p:nvCxnSpPr>
        <p:spPr>
          <a:xfrm rot="16200000" flipV="1">
            <a:off x="6159126" y="4787526"/>
            <a:ext cx="407148" cy="559548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8" idx="6"/>
          </p:cNvCxnSpPr>
          <p:nvPr/>
        </p:nvCxnSpPr>
        <p:spPr>
          <a:xfrm rot="5400000">
            <a:off x="6134100" y="5740026"/>
            <a:ext cx="546474" cy="47027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5"/>
            <a:endCxn id="18" idx="2"/>
          </p:cNvCxnSpPr>
          <p:nvPr/>
        </p:nvCxnSpPr>
        <p:spPr>
          <a:xfrm rot="16200000" flipH="1">
            <a:off x="5016126" y="5701926"/>
            <a:ext cx="546474" cy="54647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6" idx="6"/>
            <a:endCxn id="7" idx="1"/>
          </p:cNvCxnSpPr>
          <p:nvPr/>
        </p:nvCxnSpPr>
        <p:spPr>
          <a:xfrm>
            <a:off x="6172200" y="4648200"/>
            <a:ext cx="2146674" cy="47027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09600" y="5867400"/>
            <a:ext cx="3581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How </a:t>
            </a:r>
            <a:r>
              <a:rPr lang="en-US" sz="2400" b="1" dirty="0" smtClean="0"/>
              <a:t>prevalent</a:t>
            </a:r>
            <a:r>
              <a:rPr lang="en-US" sz="2400" dirty="0" smtClean="0"/>
              <a:t> is triadic closure in a graph?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theme/theme1.xml><?xml version="1.0" encoding="utf-8"?>
<a:theme xmlns:a="http://schemas.openxmlformats.org/drawingml/2006/main" name="AAI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Orig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1175</Words>
  <Application>LibreOffice/5.4.3.2$Linux_X86_64 LibreOffice_project/40m0$Build-2</Application>
  <PresentationFormat>On-screen Show (4:3)</PresentationFormat>
  <Paragraphs>281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AAIT Theme</vt:lpstr>
      <vt:lpstr>Office Theme Original</vt:lpstr>
      <vt:lpstr>Office Theme</vt:lpstr>
      <vt:lpstr>Microsoft Equation 3.0</vt:lpstr>
      <vt:lpstr>Network Structure</vt:lpstr>
      <vt:lpstr>Outline</vt:lpstr>
      <vt:lpstr>Network Structure</vt:lpstr>
      <vt:lpstr>Slide 4</vt:lpstr>
      <vt:lpstr>Slide 5</vt:lpstr>
      <vt:lpstr>Components</vt:lpstr>
      <vt:lpstr>Giant Component</vt:lpstr>
      <vt:lpstr>Think-Pair-Share:</vt:lpstr>
      <vt:lpstr>Triadic closure</vt:lpstr>
      <vt:lpstr>Clustering Coefficient</vt:lpstr>
      <vt:lpstr>Cliques</vt:lpstr>
      <vt:lpstr>Individual Exercise:</vt:lpstr>
      <vt:lpstr>Bridges</vt:lpstr>
      <vt:lpstr>Local Bridges</vt:lpstr>
      <vt:lpstr>Tie Strength and Bridges</vt:lpstr>
      <vt:lpstr>Group Discussion:</vt:lpstr>
      <vt:lpstr>Strong Triadic Closure Property</vt:lpstr>
      <vt:lpstr>Local Bridges must be Weak Ties!</vt:lpstr>
      <vt:lpstr>Tie Strength</vt:lpstr>
      <vt:lpstr>Neighborhood Overlap</vt:lpstr>
      <vt:lpstr>Individual Exercise:</vt:lpstr>
      <vt:lpstr>Node-level Metrics</vt:lpstr>
      <vt:lpstr>Node-level Metrics</vt:lpstr>
      <vt:lpstr>Centrality</vt:lpstr>
      <vt:lpstr>Slide 25</vt:lpstr>
      <vt:lpstr>Review: Local Bridges</vt:lpstr>
      <vt:lpstr>Degree Centrality</vt:lpstr>
      <vt:lpstr>Betweenness Centrality</vt:lpstr>
      <vt:lpstr>Closeness Centrality</vt:lpstr>
      <vt:lpstr>Information Centrality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subject/>
  <dc:creator>Stephen Wu</dc:creator>
  <dc:description/>
  <cp:lastModifiedBy>hp</cp:lastModifiedBy>
  <cp:revision>124</cp:revision>
  <dcterms:created xsi:type="dcterms:W3CDTF">2018-03-07T10:46:38Z</dcterms:created>
  <dcterms:modified xsi:type="dcterms:W3CDTF">2020-03-25T10:38:17Z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