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5" r:id="rId7"/>
    <p:sldId id="276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66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77BFD16-0D0A-4700-82EF-3297B22027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956F93C-3098-49E2-A2CF-204AEA5126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- 4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SOLUTIONS TO SYSTEMS </a:t>
            </a:r>
            <a:r>
              <a:rPr lang="en-US" smtClean="0"/>
              <a:t>OF </a:t>
            </a:r>
            <a:r>
              <a:rPr lang="en-US" smtClean="0"/>
              <a:t>NON-LINEAR </a:t>
            </a:r>
            <a:r>
              <a:rPr lang="en-US" dirty="0" smtClean="0"/>
              <a:t>EQUATIONS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Where J(x) is the </a:t>
            </a:r>
            <a:r>
              <a:rPr lang="en-US" dirty="0" err="1" smtClean="0"/>
              <a:t>Jacobian</a:t>
            </a:r>
            <a:r>
              <a:rPr lang="en-US" dirty="0" smtClean="0"/>
              <a:t> of F: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Which satisfies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199" y="2133600"/>
            <a:ext cx="4694543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199" y="5257800"/>
            <a:ext cx="5219701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Consecutive values for {</a:t>
            </a:r>
            <a:r>
              <a:rPr lang="en-US" b="1" dirty="0" smtClean="0"/>
              <a:t>X} </a:t>
            </a:r>
            <a:r>
              <a:rPr lang="en-US" dirty="0" smtClean="0"/>
              <a:t> can be found using:</a:t>
            </a:r>
          </a:p>
          <a:p>
            <a:pPr lvl="1"/>
            <a:endParaRPr lang="en-US" b="1" dirty="0" smtClean="0"/>
          </a:p>
          <a:p>
            <a:pPr lvl="1"/>
            <a:endParaRPr lang="en-US" b="1" dirty="0"/>
          </a:p>
          <a:p>
            <a:pPr lvl="1"/>
            <a:endParaRPr lang="en-US" b="1" dirty="0" smtClean="0"/>
          </a:p>
          <a:p>
            <a:pPr lvl="1"/>
            <a:endParaRPr lang="en-US" b="1" dirty="0"/>
          </a:p>
          <a:p>
            <a:r>
              <a:rPr lang="en-US" dirty="0" smtClean="0"/>
              <a:t>Where </a:t>
            </a:r>
          </a:p>
          <a:p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209800"/>
            <a:ext cx="5181600" cy="205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1655" y="4876800"/>
            <a:ext cx="751034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Limitations of Newton’s Method</a:t>
            </a:r>
          </a:p>
          <a:p>
            <a:pPr lvl="1"/>
            <a:r>
              <a:rPr lang="en-US" dirty="0" smtClean="0"/>
              <a:t>Evaluation of the </a:t>
            </a:r>
            <a:r>
              <a:rPr lang="en-US" dirty="0" err="1" smtClean="0"/>
              <a:t>Jacobian</a:t>
            </a:r>
            <a:endParaRPr lang="en-US" dirty="0" smtClean="0"/>
          </a:p>
          <a:p>
            <a:pPr lvl="1"/>
            <a:r>
              <a:rPr lang="en-US" dirty="0" smtClean="0"/>
              <a:t>Finding an appropriate initial guess</a:t>
            </a:r>
          </a:p>
          <a:p>
            <a:pPr lvl="1"/>
            <a:r>
              <a:rPr lang="en-US" dirty="0" smtClean="0"/>
              <a:t>Each iteration involves solving a system of linear equations.</a:t>
            </a:r>
          </a:p>
          <a:p>
            <a:pPr lvl="1"/>
            <a:r>
              <a:rPr lang="en-US" dirty="0" smtClean="0"/>
              <a:t>Numerical errors may reduce the convergence to  first order.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Procedure: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Form F with {f</a:t>
            </a:r>
            <a:r>
              <a:rPr lang="en-US" sz="1800" dirty="0" smtClean="0"/>
              <a:t>1</a:t>
            </a:r>
            <a:r>
              <a:rPr lang="en-US" dirty="0" smtClean="0"/>
              <a:t>,f</a:t>
            </a:r>
            <a:r>
              <a:rPr lang="en-US" sz="1800" dirty="0" smtClean="0"/>
              <a:t>2</a:t>
            </a:r>
            <a:r>
              <a:rPr lang="en-US" dirty="0" smtClean="0"/>
              <a:t>,f</a:t>
            </a:r>
            <a:r>
              <a:rPr lang="en-US" sz="1800" dirty="0" smtClean="0"/>
              <a:t>3</a:t>
            </a:r>
            <a:r>
              <a:rPr lang="en-US" dirty="0" smtClean="0"/>
              <a:t>…f</a:t>
            </a:r>
            <a:r>
              <a:rPr lang="en-US" sz="1800" dirty="0" smtClean="0"/>
              <a:t>n</a:t>
            </a:r>
            <a:r>
              <a:rPr lang="en-US" dirty="0" smtClean="0"/>
              <a:t>}’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Analytically evaluate the </a:t>
            </a:r>
            <a:r>
              <a:rPr lang="en-US" dirty="0" err="1" smtClean="0"/>
              <a:t>Jacobian</a:t>
            </a:r>
            <a:r>
              <a:rPr lang="en-US" dirty="0" smtClean="0"/>
              <a:t> J(x</a:t>
            </a:r>
            <a:r>
              <a:rPr lang="en-US" sz="1800" dirty="0" smtClean="0"/>
              <a:t>1</a:t>
            </a:r>
            <a:r>
              <a:rPr lang="en-US" dirty="0" smtClean="0"/>
              <a:t>,x</a:t>
            </a:r>
            <a:r>
              <a:rPr lang="en-US" sz="1800" dirty="0" smtClean="0"/>
              <a:t>2</a:t>
            </a:r>
            <a:r>
              <a:rPr lang="en-US" dirty="0" smtClean="0"/>
              <a:t>,x</a:t>
            </a:r>
            <a:r>
              <a:rPr lang="en-US" sz="1800" dirty="0" smtClean="0"/>
              <a:t>3</a:t>
            </a:r>
            <a:r>
              <a:rPr lang="en-US" dirty="0" smtClean="0"/>
              <a:t>…</a:t>
            </a:r>
            <a:r>
              <a:rPr lang="en-US" dirty="0" err="1" smtClean="0"/>
              <a:t>x</a:t>
            </a:r>
            <a:r>
              <a:rPr lang="en-US" sz="1800" dirty="0" err="1" smtClean="0"/>
              <a:t>n</a:t>
            </a:r>
            <a:r>
              <a:rPr lang="en-US" dirty="0" smtClean="0"/>
              <a:t>)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Form the system </a:t>
            </a:r>
            <a:r>
              <a:rPr lang="en-US" dirty="0" smtClean="0"/>
              <a:t>-[</a:t>
            </a:r>
            <a:r>
              <a:rPr lang="en-US" dirty="0" smtClean="0"/>
              <a:t>J(x</a:t>
            </a:r>
            <a:r>
              <a:rPr lang="en-US" sz="1800" dirty="0" smtClean="0"/>
              <a:t>1</a:t>
            </a:r>
            <a:r>
              <a:rPr lang="en-US" dirty="0" smtClean="0"/>
              <a:t>,x</a:t>
            </a:r>
            <a:r>
              <a:rPr lang="en-US" sz="1800" dirty="0" smtClean="0"/>
              <a:t>2</a:t>
            </a:r>
            <a:r>
              <a:rPr lang="en-US" dirty="0" smtClean="0"/>
              <a:t>,x</a:t>
            </a:r>
            <a:r>
              <a:rPr lang="en-US" sz="1800" dirty="0" smtClean="0"/>
              <a:t>3</a:t>
            </a:r>
            <a:r>
              <a:rPr lang="en-US" dirty="0" smtClean="0"/>
              <a:t>…</a:t>
            </a:r>
            <a:r>
              <a:rPr lang="en-US" dirty="0" err="1" smtClean="0"/>
              <a:t>x</a:t>
            </a:r>
            <a:r>
              <a:rPr lang="en-US" sz="1800" dirty="0" err="1" smtClean="0"/>
              <a:t>n</a:t>
            </a:r>
            <a:r>
              <a:rPr lang="en-US" dirty="0" smtClean="0"/>
              <a:t>)]{</a:t>
            </a:r>
            <a:r>
              <a:rPr lang="en-US" b="1" dirty="0" smtClean="0"/>
              <a:t>Y</a:t>
            </a:r>
            <a:r>
              <a:rPr lang="en-US" dirty="0" smtClean="0"/>
              <a:t>}=F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Set an initial approximation/guess for {x</a:t>
            </a:r>
            <a:r>
              <a:rPr lang="en-US" sz="1800" dirty="0" smtClean="0"/>
              <a:t>1</a:t>
            </a:r>
            <a:r>
              <a:rPr lang="en-US" dirty="0" smtClean="0"/>
              <a:t>,x</a:t>
            </a:r>
            <a:r>
              <a:rPr lang="en-US" sz="1800" dirty="0" smtClean="0"/>
              <a:t>2</a:t>
            </a:r>
            <a:r>
              <a:rPr lang="en-US" dirty="0" smtClean="0"/>
              <a:t>,…</a:t>
            </a:r>
            <a:r>
              <a:rPr lang="en-US" dirty="0" err="1" smtClean="0"/>
              <a:t>x</a:t>
            </a:r>
            <a:r>
              <a:rPr lang="en-US" sz="1800" dirty="0" err="1" smtClean="0"/>
              <a:t>n</a:t>
            </a:r>
            <a:r>
              <a:rPr lang="en-US" dirty="0" smtClean="0"/>
              <a:t>}</a:t>
            </a:r>
            <a:r>
              <a:rPr lang="en-US" sz="1800" dirty="0" smtClean="0"/>
              <a:t>0</a:t>
            </a: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smtClean="0"/>
              <a:t>Evaluate step 3 at {x</a:t>
            </a:r>
            <a:r>
              <a:rPr lang="en-US" sz="1800" dirty="0" smtClean="0"/>
              <a:t>1</a:t>
            </a:r>
            <a:r>
              <a:rPr lang="en-US" dirty="0" smtClean="0"/>
              <a:t>,x</a:t>
            </a:r>
            <a:r>
              <a:rPr lang="en-US" sz="1800" dirty="0" smtClean="0"/>
              <a:t>2</a:t>
            </a:r>
            <a:r>
              <a:rPr lang="en-US" dirty="0" smtClean="0"/>
              <a:t>,…</a:t>
            </a:r>
            <a:r>
              <a:rPr lang="en-US" dirty="0" err="1" smtClean="0"/>
              <a:t>x</a:t>
            </a:r>
            <a:r>
              <a:rPr lang="en-US" sz="1800" dirty="0" err="1" smtClean="0"/>
              <a:t>n</a:t>
            </a:r>
            <a:r>
              <a:rPr lang="en-US" dirty="0" smtClean="0"/>
              <a:t>}</a:t>
            </a:r>
            <a:r>
              <a:rPr lang="en-US" sz="1800" dirty="0" smtClean="0"/>
              <a:t>0</a:t>
            </a: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smtClean="0"/>
              <a:t>Solve step 3 for {</a:t>
            </a:r>
            <a:r>
              <a:rPr lang="en-US" b="1" dirty="0" smtClean="0"/>
              <a:t>Y</a:t>
            </a:r>
            <a:r>
              <a:rPr lang="en-US" dirty="0" smtClean="0"/>
              <a:t>}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Find X</a:t>
            </a:r>
            <a:r>
              <a:rPr lang="en-US" sz="2000" dirty="0" smtClean="0"/>
              <a:t>1</a:t>
            </a:r>
            <a:r>
              <a:rPr lang="en-US" dirty="0" smtClean="0"/>
              <a:t> as {</a:t>
            </a:r>
            <a:r>
              <a:rPr lang="en-US" b="1" dirty="0" smtClean="0"/>
              <a:t>X</a:t>
            </a:r>
            <a:r>
              <a:rPr lang="en-US" dirty="0" smtClean="0"/>
              <a:t>}</a:t>
            </a:r>
            <a:r>
              <a:rPr lang="en-US" sz="2000" dirty="0" smtClean="0"/>
              <a:t>1</a:t>
            </a:r>
            <a:r>
              <a:rPr lang="en-US" dirty="0" smtClean="0"/>
              <a:t>={</a:t>
            </a:r>
            <a:r>
              <a:rPr lang="en-US" b="1" dirty="0" smtClean="0"/>
              <a:t>X</a:t>
            </a:r>
            <a:r>
              <a:rPr lang="en-US" dirty="0" smtClean="0"/>
              <a:t>}</a:t>
            </a:r>
            <a:r>
              <a:rPr lang="en-US" sz="2000" dirty="0" smtClean="0"/>
              <a:t>0</a:t>
            </a:r>
            <a:r>
              <a:rPr lang="en-US" dirty="0" smtClean="0"/>
              <a:t> + {</a:t>
            </a:r>
            <a:r>
              <a:rPr lang="en-US" b="1" dirty="0" smtClean="0"/>
              <a:t>Y</a:t>
            </a:r>
            <a:r>
              <a:rPr lang="en-US" dirty="0" smtClean="0"/>
              <a:t>}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Unless system converges, Go to Step 5.</a:t>
            </a:r>
          </a:p>
          <a:p>
            <a:pPr marL="971550" lvl="1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057400"/>
            <a:ext cx="42100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429000"/>
            <a:ext cx="7086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4572000"/>
            <a:ext cx="553516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581400"/>
            <a:ext cx="6952172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981200"/>
            <a:ext cx="81534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752600"/>
            <a:ext cx="805758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362200"/>
            <a:ext cx="5562600" cy="2364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752600"/>
            <a:ext cx="6858000" cy="2296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4267200"/>
            <a:ext cx="7477571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133600"/>
            <a:ext cx="8802984" cy="152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4114800"/>
            <a:ext cx="6234379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Consider the following system of nonlinear equations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Methods: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	-Generalized Fixed Point Iteration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	-Generalized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362200"/>
            <a:ext cx="3124200" cy="2316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76400"/>
            <a:ext cx="614079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895600"/>
            <a:ext cx="8153400" cy="990600"/>
          </a:xfrm>
        </p:spPr>
        <p:txBody>
          <a:bodyPr/>
          <a:lstStyle/>
          <a:p>
            <a:r>
              <a:rPr lang="en-US" dirty="0" smtClean="0"/>
              <a:t>		  Any Questions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2.The Fixed Point Iterative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function can be defined as a mapping of </a:t>
            </a:r>
            <a:r>
              <a:rPr lang="en-US" dirty="0" err="1" smtClean="0"/>
              <a:t>Rn</a:t>
            </a:r>
            <a:r>
              <a:rPr lang="en-US" dirty="0" smtClean="0"/>
              <a:t> to </a:t>
            </a:r>
            <a:r>
              <a:rPr lang="en-US" dirty="0" err="1" smtClean="0"/>
              <a:t>Rn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Represented as a vector , the system in the prev. slide can be represented as:</a:t>
            </a:r>
          </a:p>
          <a:p>
            <a:pPr lvl="4"/>
            <a:endParaRPr lang="en-US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" y="2743200"/>
            <a:ext cx="8248650" cy="43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4267200"/>
            <a:ext cx="1600200" cy="772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2.The Fixed Point Iterative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 Procedure</a:t>
            </a:r>
          </a:p>
          <a:p>
            <a:pPr marL="971550" lvl="1" indent="-514350">
              <a:buFont typeface="Arial" pitchFamily="34" charset="0"/>
              <a:buAutoNum type="arabicPeriod"/>
            </a:pPr>
            <a:r>
              <a:rPr lang="en-US" dirty="0" smtClean="0"/>
              <a:t>Assume an initial guess vector </a:t>
            </a:r>
            <a:r>
              <a:rPr lang="en-US" b="1" dirty="0" smtClean="0"/>
              <a:t>X</a:t>
            </a:r>
            <a:r>
              <a:rPr lang="en-US" sz="1400" dirty="0" smtClean="0"/>
              <a:t>0</a:t>
            </a:r>
            <a:r>
              <a:rPr lang="en-US" dirty="0" smtClean="0"/>
              <a:t>={X</a:t>
            </a:r>
            <a:r>
              <a:rPr lang="en-US" sz="1400" dirty="0" smtClean="0"/>
              <a:t>1</a:t>
            </a:r>
            <a:r>
              <a:rPr lang="en-US" dirty="0" smtClean="0"/>
              <a:t>,X</a:t>
            </a:r>
            <a:r>
              <a:rPr lang="en-US" sz="1400" dirty="0" smtClean="0"/>
              <a:t>2</a:t>
            </a:r>
            <a:r>
              <a:rPr lang="en-US" dirty="0" smtClean="0"/>
              <a:t>,X</a:t>
            </a:r>
            <a:r>
              <a:rPr lang="en-US" sz="1400" dirty="0" smtClean="0"/>
              <a:t>3</a:t>
            </a:r>
            <a:r>
              <a:rPr lang="en-US" dirty="0" smtClean="0"/>
              <a:t>….}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Use initial guess {X</a:t>
            </a:r>
            <a:r>
              <a:rPr lang="en-US" sz="1200" dirty="0" smtClean="0"/>
              <a:t>2</a:t>
            </a:r>
            <a:r>
              <a:rPr lang="en-US" dirty="0" smtClean="0"/>
              <a:t>,X</a:t>
            </a:r>
            <a:r>
              <a:rPr lang="en-US" sz="1200" dirty="0" smtClean="0"/>
              <a:t>3</a:t>
            </a:r>
            <a:r>
              <a:rPr lang="en-US" dirty="0" smtClean="0"/>
              <a:t>…}to solve for X</a:t>
            </a:r>
            <a:r>
              <a:rPr lang="en-US" sz="1200" dirty="0" smtClean="0"/>
              <a:t>1</a:t>
            </a:r>
            <a:endParaRPr lang="en-US" dirty="0" smtClean="0"/>
          </a:p>
          <a:p>
            <a:pPr marL="971550" lvl="1" indent="-514350">
              <a:buAutoNum type="arabicPeriod"/>
            </a:pPr>
            <a:r>
              <a:rPr lang="en-US" dirty="0" smtClean="0"/>
              <a:t>Using the new value of X</a:t>
            </a:r>
            <a:r>
              <a:rPr lang="en-US" sz="1100" dirty="0" smtClean="0"/>
              <a:t>1 </a:t>
            </a:r>
            <a:r>
              <a:rPr lang="en-US" dirty="0" smtClean="0"/>
              <a:t> ,solve for {X</a:t>
            </a:r>
            <a:r>
              <a:rPr lang="en-US" sz="1100" dirty="0" smtClean="0"/>
              <a:t>2</a:t>
            </a:r>
            <a:r>
              <a:rPr lang="en-US" dirty="0" smtClean="0"/>
              <a:t>,X</a:t>
            </a:r>
            <a:r>
              <a:rPr lang="en-US" sz="1100" dirty="0" smtClean="0"/>
              <a:t>3</a:t>
            </a:r>
            <a:r>
              <a:rPr lang="en-US" dirty="0" smtClean="0"/>
              <a:t>…}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Using the new values of {X</a:t>
            </a:r>
            <a:r>
              <a:rPr lang="en-US" sz="1100" dirty="0" smtClean="0"/>
              <a:t>2</a:t>
            </a:r>
            <a:r>
              <a:rPr lang="en-US" dirty="0" smtClean="0"/>
              <a:t>,X</a:t>
            </a:r>
            <a:r>
              <a:rPr lang="en-US" sz="1100" dirty="0" smtClean="0"/>
              <a:t>3</a:t>
            </a:r>
            <a:r>
              <a:rPr lang="en-US" dirty="0" smtClean="0"/>
              <a:t>…} solve for the next value of X</a:t>
            </a:r>
            <a:r>
              <a:rPr lang="en-US" sz="1100" dirty="0" smtClean="0"/>
              <a:t>1.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Do until convergence is achieved</a:t>
            </a:r>
          </a:p>
          <a:p>
            <a:pPr marL="571500" indent="-514350"/>
            <a:r>
              <a:rPr lang="en-US" dirty="0" smtClean="0"/>
              <a:t>Convergence Acceleration using updated values.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2.The Fixed Point Iterative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  <a:p>
            <a:pPr lvl="1"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590800"/>
            <a:ext cx="5986762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2.The Fixed Point Iterative Method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523999"/>
            <a:ext cx="4800600" cy="221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3886200"/>
            <a:ext cx="4506686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2.The Fixed Point Iterative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799" y="1752600"/>
            <a:ext cx="791458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a single equation, </a:t>
            </a:r>
            <a:r>
              <a:rPr lang="en-US" dirty="0"/>
              <a:t>t</a:t>
            </a:r>
            <a:r>
              <a:rPr lang="en-US" dirty="0" smtClean="0"/>
              <a:t>he fixed point method and  Newton’s method are derived from the generalized form for quadratic convergence. i.e. </a:t>
            </a:r>
          </a:p>
          <a:p>
            <a:endParaRPr lang="en-US" dirty="0"/>
          </a:p>
          <a:p>
            <a:r>
              <a:rPr lang="en-US" dirty="0" smtClean="0"/>
              <a:t>Newton’s Method:</a:t>
            </a:r>
            <a:r>
              <a:rPr lang="el-GR" dirty="0" smtClean="0"/>
              <a:t>φ</a:t>
            </a:r>
            <a:r>
              <a:rPr lang="en-US" dirty="0" smtClean="0"/>
              <a:t>(x)=1/f’(x) assuming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f’(x) !=0</a:t>
            </a:r>
          </a:p>
          <a:p>
            <a:r>
              <a:rPr lang="en-US" dirty="0" smtClean="0"/>
              <a:t>Fixed Point Method:</a:t>
            </a:r>
            <a:r>
              <a:rPr lang="el-GR" dirty="0" smtClean="0"/>
              <a:t> φ</a:t>
            </a:r>
            <a:r>
              <a:rPr lang="en-US" dirty="0" smtClean="0"/>
              <a:t>(x)=0.</a:t>
            </a:r>
          </a:p>
          <a:p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3048000"/>
            <a:ext cx="3124200" cy="61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Generalized Newton-</a:t>
            </a:r>
            <a:r>
              <a:rPr lang="en-US" dirty="0" err="1" smtClean="0"/>
              <a:t>Raphson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Using the same logic for N-dimensions, the previous form would be a matrix equation,</a:t>
            </a:r>
          </a:p>
          <a:p>
            <a:pPr lvl="1">
              <a:buNone/>
            </a:pPr>
            <a:r>
              <a:rPr lang="en-US" b="1" dirty="0" smtClean="0"/>
              <a:t>			{G(x)} = {X} – inv[A(x)]  * {F(x)}</a:t>
            </a:r>
          </a:p>
          <a:p>
            <a:pPr lvl="1">
              <a:buNone/>
            </a:pPr>
            <a:r>
              <a:rPr lang="en-US" b="1" dirty="0" smtClean="0"/>
              <a:t>[SIMILAR TO NEWTON’S METHOD FOR SOLVING SINGLE EQUATIONS]</a:t>
            </a:r>
            <a:endParaRPr lang="en-US" b="1" dirty="0"/>
          </a:p>
          <a:p>
            <a:r>
              <a:rPr lang="en-US" dirty="0" smtClean="0"/>
              <a:t>Where each </a:t>
            </a:r>
            <a:r>
              <a:rPr lang="en-US" dirty="0" err="1" smtClean="0"/>
              <a:t>a</a:t>
            </a:r>
            <a:r>
              <a:rPr lang="en-US" sz="2000" dirty="0" err="1" smtClean="0"/>
              <a:t>ij</a:t>
            </a:r>
            <a:r>
              <a:rPr lang="en-US" dirty="0" smtClean="0"/>
              <a:t>(x) in [A(x)] represents a function that maps </a:t>
            </a:r>
            <a:r>
              <a:rPr lang="en-US" dirty="0" err="1" smtClean="0"/>
              <a:t>R</a:t>
            </a:r>
            <a:r>
              <a:rPr lang="en-US" sz="2400" dirty="0" err="1" smtClean="0"/>
              <a:t>n</a:t>
            </a:r>
            <a:r>
              <a:rPr lang="en-US" sz="2400" dirty="0" smtClean="0"/>
              <a:t> </a:t>
            </a:r>
            <a:r>
              <a:rPr lang="en-US" dirty="0" smtClean="0"/>
              <a:t>to R</a:t>
            </a:r>
          </a:p>
          <a:p>
            <a:r>
              <a:rPr lang="en-US" dirty="0" smtClean="0"/>
              <a:t>It should follow that A(x) = J(x)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258</TotalTime>
  <Words>377</Words>
  <Application>Microsoft Office PowerPoint</Application>
  <PresentationFormat>On-screen Show (4:3)</PresentationFormat>
  <Paragraphs>82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CHAPTER - 4</vt:lpstr>
      <vt:lpstr>1.Introduction</vt:lpstr>
      <vt:lpstr>2.The Fixed Point Iterative Method</vt:lpstr>
      <vt:lpstr>2.The Fixed Point Iterative Method</vt:lpstr>
      <vt:lpstr>2.The Fixed Point Iterative Method</vt:lpstr>
      <vt:lpstr>2.The Fixed Point Iterative Method</vt:lpstr>
      <vt:lpstr>2.The Fixed Point Iterative Method</vt:lpstr>
      <vt:lpstr>3. Generalized Newton-Raphson Method</vt:lpstr>
      <vt:lpstr>3. Generalized Newton-Raphson Method</vt:lpstr>
      <vt:lpstr>3. Generalized Newton-Raphson Method</vt:lpstr>
      <vt:lpstr>3. Generalized Newton-Raphson Method</vt:lpstr>
      <vt:lpstr>3. Generalized Newton-Raphson Method</vt:lpstr>
      <vt:lpstr>3. Generalized Newton-Raphson Method</vt:lpstr>
      <vt:lpstr>3. Generalized Newton-Raphson Method</vt:lpstr>
      <vt:lpstr>3. Generalized Newton-Raphson Method</vt:lpstr>
      <vt:lpstr>3. Generalized Newton-Raphson Method</vt:lpstr>
      <vt:lpstr>3. Generalized Newton-Raphson Method</vt:lpstr>
      <vt:lpstr>3. Generalized Newton-Raphson Method</vt:lpstr>
      <vt:lpstr>3. Generalized Newton-Raphson Method</vt:lpstr>
      <vt:lpstr>3. Generalized Newton-Raphson Method</vt:lpstr>
      <vt:lpstr>    Any Questions ?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- 4</dc:title>
  <dc:creator>user</dc:creator>
  <cp:lastModifiedBy>user</cp:lastModifiedBy>
  <cp:revision>20</cp:revision>
  <dcterms:created xsi:type="dcterms:W3CDTF">2016-05-05T06:53:44Z</dcterms:created>
  <dcterms:modified xsi:type="dcterms:W3CDTF">2018-04-25T07:39:14Z</dcterms:modified>
</cp:coreProperties>
</file>