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2" r:id="rId8"/>
    <p:sldId id="261" r:id="rId9"/>
    <p:sldId id="263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303" r:id="rId35"/>
    <p:sldId id="289" r:id="rId36"/>
    <p:sldId id="295" r:id="rId37"/>
    <p:sldId id="290" r:id="rId38"/>
    <p:sldId id="291" r:id="rId39"/>
    <p:sldId id="296" r:id="rId40"/>
    <p:sldId id="297" r:id="rId41"/>
    <p:sldId id="292" r:id="rId42"/>
    <p:sldId id="293" r:id="rId43"/>
    <p:sldId id="294" r:id="rId44"/>
    <p:sldId id="298" r:id="rId45"/>
    <p:sldId id="299" r:id="rId46"/>
    <p:sldId id="300" r:id="rId47"/>
    <p:sldId id="301" r:id="rId48"/>
    <p:sldId id="302" r:id="rId4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36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63CF3FF-7C6E-4CC2-87E7-E6CD39157B12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099449F-1200-4429-9F68-C96C3A3AB1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CF3FF-7C6E-4CC2-87E7-E6CD39157B12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9449F-1200-4429-9F68-C96C3A3AB1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63CF3FF-7C6E-4CC2-87E7-E6CD39157B12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099449F-1200-4429-9F68-C96C3A3AB1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CF3FF-7C6E-4CC2-87E7-E6CD39157B12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099449F-1200-4429-9F68-C96C3A3AB1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CF3FF-7C6E-4CC2-87E7-E6CD39157B12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099449F-1200-4429-9F68-C96C3A3AB1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63CF3FF-7C6E-4CC2-87E7-E6CD39157B12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099449F-1200-4429-9F68-C96C3A3AB1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63CF3FF-7C6E-4CC2-87E7-E6CD39157B12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099449F-1200-4429-9F68-C96C3A3AB1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CF3FF-7C6E-4CC2-87E7-E6CD39157B12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099449F-1200-4429-9F68-C96C3A3AB1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CF3FF-7C6E-4CC2-87E7-E6CD39157B12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099449F-1200-4429-9F68-C96C3A3AB1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CF3FF-7C6E-4CC2-87E7-E6CD39157B12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099449F-1200-4429-9F68-C96C3A3AB1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63CF3FF-7C6E-4CC2-87E7-E6CD39157B12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099449F-1200-4429-9F68-C96C3A3AB1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63CF3FF-7C6E-4CC2-87E7-E6CD39157B12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099449F-1200-4429-9F68-C96C3A3AB17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9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9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png"/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9.png"/><Relationship Id="rId4" Type="http://schemas.openxmlformats.org/officeDocument/2006/relationships/image" Target="../media/image68.png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2.png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3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6.png"/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2743200"/>
            <a:ext cx="6629400" cy="1828800"/>
          </a:xfrm>
        </p:spPr>
        <p:txBody>
          <a:bodyPr/>
          <a:lstStyle/>
          <a:p>
            <a:r>
              <a:rPr lang="en-US" dirty="0" smtClean="0"/>
              <a:t>CHApter-5</a:t>
            </a:r>
            <a:br>
              <a:rPr lang="en-US" dirty="0" smtClean="0"/>
            </a:br>
            <a:r>
              <a:rPr lang="en-US" dirty="0" smtClean="0"/>
              <a:t>curve fitting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Least Squares 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1905000"/>
            <a:ext cx="6107611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4953000"/>
            <a:ext cx="452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Least Squares Regression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[EXAMPLE 2]- Linearization – </a:t>
            </a:r>
          </a:p>
          <a:p>
            <a:pPr>
              <a:buNone/>
            </a:pPr>
            <a:r>
              <a:rPr lang="en-US" dirty="0" smtClean="0"/>
              <a:t>			      Log y= b Log(x)+ Log(a)</a:t>
            </a:r>
            <a:endParaRPr lang="en-US" dirty="0"/>
          </a:p>
        </p:txBody>
      </p:sp>
      <p:graphicFrame>
        <p:nvGraphicFramePr>
          <p:cNvPr id="8" name="Content Placeholder 4"/>
          <p:cNvGraphicFramePr>
            <a:graphicFrameLocks/>
          </p:cNvGraphicFramePr>
          <p:nvPr/>
        </p:nvGraphicFramePr>
        <p:xfrm>
          <a:off x="3048000" y="2819400"/>
          <a:ext cx="3396916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6850"/>
                <a:gridCol w="1930066"/>
              </a:tblGrid>
              <a:tr h="447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Yi</a:t>
                      </a:r>
                      <a:endParaRPr lang="en-US" dirty="0"/>
                    </a:p>
                  </a:txBody>
                  <a:tcPr/>
                </a:tc>
              </a:tr>
              <a:tr h="447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</a:t>
                      </a:r>
                      <a:endParaRPr lang="en-US" dirty="0"/>
                    </a:p>
                  </a:txBody>
                  <a:tcPr/>
                </a:tc>
              </a:tr>
              <a:tr h="447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1.7</a:t>
                      </a:r>
                      <a:endParaRPr lang="en-US" dirty="0"/>
                    </a:p>
                  </a:txBody>
                  <a:tcPr/>
                </a:tc>
              </a:tr>
              <a:tr h="447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3.4</a:t>
                      </a:r>
                      <a:endParaRPr lang="en-US" dirty="0"/>
                    </a:p>
                  </a:txBody>
                  <a:tcPr/>
                </a:tc>
              </a:tr>
              <a:tr h="447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5.7</a:t>
                      </a:r>
                      <a:endParaRPr lang="en-US" dirty="0"/>
                    </a:p>
                  </a:txBody>
                  <a:tcPr/>
                </a:tc>
              </a:tr>
              <a:tr h="447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8.4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Least Squares 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Linearized</a:t>
            </a:r>
            <a:r>
              <a:rPr lang="en-US" dirty="0" smtClean="0"/>
              <a:t> data</a:t>
            </a:r>
            <a:endParaRPr lang="en-US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/>
        </p:nvGraphicFramePr>
        <p:xfrm>
          <a:off x="1828800" y="2438400"/>
          <a:ext cx="5867401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6850"/>
                <a:gridCol w="1930066"/>
                <a:gridCol w="1419607"/>
                <a:gridCol w="1050878"/>
              </a:tblGrid>
              <a:tr h="447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Log (xi)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Log(</a:t>
                      </a:r>
                      <a:r>
                        <a:rPr lang="en-US" dirty="0" err="1" smtClean="0"/>
                        <a:t>yi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447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-0.301</a:t>
                      </a:r>
                      <a:endParaRPr lang="en-US" dirty="0"/>
                    </a:p>
                  </a:txBody>
                  <a:tcPr/>
                </a:tc>
              </a:tr>
              <a:tr h="447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0.301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0.226</a:t>
                      </a:r>
                      <a:endParaRPr lang="en-US" dirty="0"/>
                    </a:p>
                  </a:txBody>
                  <a:tcPr/>
                </a:tc>
              </a:tr>
              <a:tr h="447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0.477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0.534</a:t>
                      </a:r>
                      <a:endParaRPr lang="en-US" dirty="0"/>
                    </a:p>
                  </a:txBody>
                  <a:tcPr/>
                </a:tc>
              </a:tr>
              <a:tr h="447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0.602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0.753</a:t>
                      </a:r>
                      <a:endParaRPr lang="en-US" dirty="0"/>
                    </a:p>
                  </a:txBody>
                  <a:tcPr/>
                </a:tc>
              </a:tr>
              <a:tr h="4470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0.699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0.922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799" y="5334000"/>
            <a:ext cx="3733801" cy="492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Least Squares 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POLYNOMIAL REGRESSION</a:t>
            </a:r>
          </a:p>
          <a:p>
            <a:endParaRPr lang="en-US" dirty="0" smtClean="0"/>
          </a:p>
          <a:p>
            <a:r>
              <a:rPr lang="en-US" dirty="0" smtClean="0"/>
              <a:t>Example: Quadratic Polynomial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endParaRPr lang="en-US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2057400"/>
            <a:ext cx="4850606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38400" y="3200400"/>
            <a:ext cx="2895600" cy="47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0" y="3733800"/>
            <a:ext cx="3733800" cy="629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Least Squares 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Quadratic Regression General Formulation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4800600"/>
            <a:ext cx="5287108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0" y="2057400"/>
            <a:ext cx="4343400" cy="2449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Least Squares 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Example: Find the least squares parabola for the following data:</a:t>
            </a:r>
          </a:p>
          <a:p>
            <a:pPr>
              <a:buNone/>
            </a:pPr>
            <a:r>
              <a:rPr lang="en-US" dirty="0" smtClean="0"/>
              <a:t>(-1,10), (0, 9), (1, 7), (2, 5), (3, 4), (4, 3), (5, 0), (6, -1)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3276600"/>
            <a:ext cx="5770033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Least Squares 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Solve: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2133600"/>
            <a:ext cx="6980183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Linear 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dependent variable may be a function of more than one variable.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2667000"/>
            <a:ext cx="3461726" cy="52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0" y="3276600"/>
            <a:ext cx="4773889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2200" y="4191000"/>
            <a:ext cx="4038600" cy="2360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Linear 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Solving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yields the least squares 3D surface that best fits the given data.</a:t>
            </a:r>
          </a:p>
          <a:p>
            <a:r>
              <a:rPr lang="en-US" dirty="0" smtClean="0"/>
              <a:t>This formulation can be extended to m variables (dimensions).</a:t>
            </a:r>
          </a:p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2057400"/>
            <a:ext cx="5727675" cy="179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8800" y="5715000"/>
            <a:ext cx="493441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Least Squares 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[READING ASSIGNMENT]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Curve Fitting- The process of approximating function values.</a:t>
            </a:r>
          </a:p>
          <a:p>
            <a:r>
              <a:rPr lang="en-US" dirty="0" smtClean="0"/>
              <a:t>TECHNIQUES- REGRESSION and INTERPOLATION</a:t>
            </a:r>
          </a:p>
          <a:p>
            <a:r>
              <a:rPr lang="en-US" dirty="0" smtClean="0"/>
              <a:t>REGRESSION- the process of finding another curve that would closely match the target functions values</a:t>
            </a:r>
          </a:p>
          <a:p>
            <a:r>
              <a:rPr lang="en-US" dirty="0" smtClean="0"/>
              <a:t>INTERPOLATION- the process of approximating points on a given function by using existent data found in the neighborhood of these points.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Interpolation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process of computing intermediate data points between known data points. </a:t>
            </a:r>
          </a:p>
          <a:p>
            <a:pPr lvl="1"/>
            <a:r>
              <a:rPr lang="en-US" dirty="0" smtClean="0"/>
              <a:t>Newton’s Interpolation Polynomials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Lagrange Interpolation Polynomials</a:t>
            </a:r>
          </a:p>
          <a:p>
            <a:endParaRPr 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3048000"/>
            <a:ext cx="78398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71800" y="3962400"/>
            <a:ext cx="2209800" cy="1020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Interpolation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Linear Interpolation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2514600"/>
            <a:ext cx="386334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43400" y="2057400"/>
            <a:ext cx="4191000" cy="4579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3810000"/>
            <a:ext cx="38250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Interpolation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[EXAMPLE]: Linear Interpolation</a:t>
            </a:r>
          </a:p>
          <a:p>
            <a:r>
              <a:rPr lang="en-US" dirty="0" smtClean="0"/>
              <a:t>Estimate </a:t>
            </a:r>
            <a:r>
              <a:rPr lang="en-US" dirty="0" err="1" smtClean="0"/>
              <a:t>ln</a:t>
            </a:r>
            <a:r>
              <a:rPr lang="en-US" dirty="0" smtClean="0"/>
              <a:t>(2)= 0.693147 using linear interpolation:</a:t>
            </a:r>
          </a:p>
          <a:p>
            <a:pPr lvl="1"/>
            <a:r>
              <a:rPr lang="en-US" dirty="0" smtClean="0"/>
              <a:t>A, initial points: (1, 0) and (6, 1.791759)</a:t>
            </a:r>
          </a:p>
          <a:p>
            <a:pPr lvl="1">
              <a:buNone/>
            </a:pPr>
            <a:r>
              <a:rPr lang="en-US" dirty="0" smtClean="0"/>
              <a:t>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B,  initial points: (1, 0)  and (4, 1.386294) </a:t>
            </a:r>
          </a:p>
          <a:p>
            <a:pPr lvl="1"/>
            <a:endParaRPr lang="en-US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3124200"/>
            <a:ext cx="4893276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4572000"/>
            <a:ext cx="489697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Interpolation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Linear Interpolation of </a:t>
            </a:r>
            <a:r>
              <a:rPr lang="en-US" dirty="0" err="1" smtClean="0"/>
              <a:t>Ln</a:t>
            </a:r>
            <a:r>
              <a:rPr lang="en-US" dirty="0" smtClean="0"/>
              <a:t>(2)</a:t>
            </a:r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2209800"/>
            <a:ext cx="5181600" cy="4223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Interpolation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Quadratic Interpolation</a:t>
            </a:r>
          </a:p>
          <a:p>
            <a:endParaRPr lang="en-US" dirty="0" smtClean="0"/>
          </a:p>
          <a:p>
            <a:r>
              <a:rPr lang="en-US" dirty="0" smtClean="0"/>
              <a:t>By setting x=x</a:t>
            </a:r>
            <a:r>
              <a:rPr lang="en-US" sz="1800" dirty="0" smtClean="0"/>
              <a:t>0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 By setting x=x</a:t>
            </a:r>
            <a:r>
              <a:rPr lang="en-US" sz="1600" dirty="0" smtClean="0"/>
              <a:t>1</a:t>
            </a:r>
            <a:r>
              <a:rPr lang="en-US" dirty="0" smtClean="0"/>
              <a:t>, b</a:t>
            </a:r>
            <a:r>
              <a:rPr lang="en-US" sz="1600" dirty="0" smtClean="0"/>
              <a:t>0</a:t>
            </a:r>
            <a:r>
              <a:rPr lang="en-US" dirty="0" smtClean="0"/>
              <a:t>=f(x</a:t>
            </a:r>
            <a:r>
              <a:rPr lang="en-US" sz="1400" dirty="0" smtClean="0"/>
              <a:t>0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By setting x=x</a:t>
            </a:r>
            <a:r>
              <a:rPr lang="en-US" sz="1600" dirty="0" smtClean="0"/>
              <a:t>2</a:t>
            </a:r>
            <a:r>
              <a:rPr lang="en-US" dirty="0" smtClean="0"/>
              <a:t>, b</a:t>
            </a:r>
            <a:r>
              <a:rPr lang="en-US" sz="1800" dirty="0" smtClean="0"/>
              <a:t>0</a:t>
            </a:r>
            <a:r>
              <a:rPr lang="en-US" dirty="0" smtClean="0"/>
              <a:t>, b</a:t>
            </a:r>
            <a:r>
              <a:rPr lang="en-US" sz="1800" dirty="0" smtClean="0"/>
              <a:t>1</a:t>
            </a:r>
            <a:r>
              <a:rPr lang="en-US" sz="3200" dirty="0" smtClean="0"/>
              <a:t>[ASSIGNMENT]</a:t>
            </a:r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3124200"/>
            <a:ext cx="1371600" cy="474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09800" y="4419600"/>
            <a:ext cx="2332736" cy="814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81200" y="5867400"/>
            <a:ext cx="3616842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76400" y="2133600"/>
            <a:ext cx="6172201" cy="47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Interpolation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[EXAMPLE]: Quadratic Interpolation</a:t>
            </a:r>
          </a:p>
          <a:p>
            <a:r>
              <a:rPr lang="en-US" dirty="0" smtClean="0"/>
              <a:t>X0=1	f(0)=0</a:t>
            </a:r>
          </a:p>
          <a:p>
            <a:r>
              <a:rPr lang="en-US" dirty="0" smtClean="0"/>
              <a:t>X1=4	f(4)=1.386294</a:t>
            </a:r>
          </a:p>
          <a:p>
            <a:r>
              <a:rPr lang="en-US" dirty="0" smtClean="0"/>
              <a:t>X2=6	f(6)=1.791759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3886200"/>
            <a:ext cx="9906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47800" y="4495800"/>
            <a:ext cx="3536156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0" y="5410200"/>
            <a:ext cx="5421086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Interpolation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Quadratic Interpolation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3200400"/>
            <a:ext cx="4191000" cy="3459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76400" y="2133600"/>
            <a:ext cx="6172201" cy="47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76400" y="2743200"/>
            <a:ext cx="6415539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Interpolation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General form of Newton’s Interpolating polynomial</a:t>
            </a:r>
          </a:p>
          <a:p>
            <a:r>
              <a:rPr lang="en-US" dirty="0" smtClean="0"/>
              <a:t>Divided Differences:</a:t>
            </a:r>
          </a:p>
          <a:p>
            <a:r>
              <a:rPr lang="en-US" dirty="0" smtClean="0"/>
              <a:t>FIRST ORDER:</a:t>
            </a:r>
          </a:p>
          <a:p>
            <a:endParaRPr lang="en-US" dirty="0" smtClean="0"/>
          </a:p>
          <a:p>
            <a:r>
              <a:rPr lang="en-US" dirty="0" smtClean="0"/>
              <a:t>SECOND ORDER:</a:t>
            </a:r>
          </a:p>
          <a:p>
            <a:endParaRPr lang="en-US" dirty="0" smtClean="0"/>
          </a:p>
          <a:p>
            <a:r>
              <a:rPr lang="en-US" dirty="0" smtClean="0"/>
              <a:t>THIRD ORDER: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91000" y="2743200"/>
            <a:ext cx="2844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5200" y="3886200"/>
            <a:ext cx="4507606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09800" y="5334000"/>
            <a:ext cx="6437194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[EXAMPLE] General form of Newton’s Interpolating polynomial</a:t>
            </a:r>
          </a:p>
          <a:p>
            <a:r>
              <a:rPr lang="en-US" dirty="0" smtClean="0"/>
              <a:t>Evaluate </a:t>
            </a:r>
            <a:r>
              <a:rPr lang="en-US" dirty="0" err="1" smtClean="0"/>
              <a:t>ln</a:t>
            </a:r>
            <a:r>
              <a:rPr lang="en-US" dirty="0" smtClean="0"/>
              <a:t>(2) using a third order divided difference</a:t>
            </a:r>
          </a:p>
          <a:p>
            <a:pPr>
              <a:buNone/>
            </a:pPr>
            <a:r>
              <a:rPr lang="en-US" dirty="0" smtClean="0"/>
              <a:t>	polynomial</a:t>
            </a:r>
          </a:p>
          <a:p>
            <a:pPr>
              <a:buNone/>
            </a:pPr>
            <a:r>
              <a:rPr lang="en-US" dirty="0" smtClean="0"/>
              <a:t>			X0=0, f(0) = 0</a:t>
            </a:r>
          </a:p>
          <a:p>
            <a:pPr>
              <a:buNone/>
            </a:pPr>
            <a:r>
              <a:rPr lang="en-US" dirty="0" smtClean="0"/>
              <a:t>			X1=4, f(4) = 1.386294</a:t>
            </a:r>
          </a:p>
          <a:p>
            <a:pPr>
              <a:buNone/>
            </a:pPr>
            <a:r>
              <a:rPr lang="en-US" dirty="0" smtClean="0"/>
              <a:t>			X2=6, f(6) = 1.791759</a:t>
            </a:r>
          </a:p>
          <a:p>
            <a:pPr>
              <a:buNone/>
            </a:pPr>
            <a:r>
              <a:rPr lang="en-US" dirty="0" smtClean="0"/>
              <a:t>			X3=5, f(5) = 1.609438</a:t>
            </a: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dirty="0" smtClean="0"/>
              <a:t>Interpolation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Third order polynomial</a:t>
            </a:r>
          </a:p>
          <a:p>
            <a:endParaRPr lang="en-US" dirty="0" smtClean="0"/>
          </a:p>
          <a:p>
            <a:r>
              <a:rPr lang="en-US" dirty="0" smtClean="0"/>
              <a:t>First divided differences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dirty="0" smtClean="0"/>
              <a:t>Interpolation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3276600"/>
            <a:ext cx="5582239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2133600"/>
            <a:ext cx="7696200" cy="478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Least Squares 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Fitting a straight line to a set of observations:</a:t>
            </a:r>
          </a:p>
          <a:p>
            <a:pPr lvl="1">
              <a:buNone/>
            </a:pPr>
            <a:r>
              <a:rPr lang="en-US" dirty="0" smtClean="0"/>
              <a:t>	(x1, y1), (x2, y2),…, (</a:t>
            </a:r>
            <a:r>
              <a:rPr lang="en-US" dirty="0" err="1" smtClean="0"/>
              <a:t>xn</a:t>
            </a:r>
            <a:r>
              <a:rPr lang="en-US" dirty="0" smtClean="0"/>
              <a:t>, </a:t>
            </a:r>
            <a:r>
              <a:rPr lang="en-US" dirty="0" err="1" smtClean="0"/>
              <a:t>yn</a:t>
            </a:r>
            <a:r>
              <a:rPr lang="en-US" dirty="0" smtClean="0"/>
              <a:t>)</a:t>
            </a:r>
          </a:p>
          <a:p>
            <a:r>
              <a:rPr lang="en-US" dirty="0" smtClean="0"/>
              <a:t>Mathematically:</a:t>
            </a:r>
          </a:p>
          <a:p>
            <a:pPr>
              <a:buNone/>
            </a:pPr>
            <a:r>
              <a:rPr lang="en-US" dirty="0" smtClean="0"/>
              <a:t>			y=a</a:t>
            </a:r>
            <a:r>
              <a:rPr lang="en-US" sz="2000" dirty="0" smtClean="0"/>
              <a:t>o</a:t>
            </a:r>
            <a:r>
              <a:rPr lang="en-US" dirty="0" smtClean="0"/>
              <a:t>+a</a:t>
            </a:r>
            <a:r>
              <a:rPr lang="en-US" sz="1600" dirty="0" smtClean="0"/>
              <a:t>1</a:t>
            </a:r>
            <a:r>
              <a:rPr lang="en-US" dirty="0" smtClean="0"/>
              <a:t>x+e</a:t>
            </a:r>
          </a:p>
          <a:p>
            <a:pPr lvl="1">
              <a:buNone/>
            </a:pPr>
            <a:r>
              <a:rPr lang="en-US" dirty="0" smtClean="0"/>
              <a:t>			</a:t>
            </a:r>
            <a:r>
              <a:rPr lang="en-US" dirty="0" err="1" smtClean="0"/>
              <a:t>a</a:t>
            </a:r>
            <a:r>
              <a:rPr lang="en-US" sz="1600" dirty="0" err="1" smtClean="0"/>
              <a:t>o</a:t>
            </a:r>
            <a:r>
              <a:rPr lang="en-US" dirty="0" smtClean="0"/>
              <a:t>, a</a:t>
            </a:r>
            <a:r>
              <a:rPr lang="en-US" sz="1400" dirty="0" smtClean="0"/>
              <a:t>1</a:t>
            </a:r>
            <a:r>
              <a:rPr lang="en-US" dirty="0" smtClean="0"/>
              <a:t> ---  Coefficients </a:t>
            </a:r>
          </a:p>
          <a:p>
            <a:pPr lvl="1">
              <a:buNone/>
            </a:pPr>
            <a:r>
              <a:rPr lang="en-US" dirty="0" smtClean="0"/>
              <a:t>			e       ---   Error/Residual</a:t>
            </a:r>
          </a:p>
          <a:p>
            <a:r>
              <a:rPr lang="en-US" dirty="0" smtClean="0"/>
              <a:t>Objectives: calculating </a:t>
            </a:r>
            <a:r>
              <a:rPr lang="en-US" dirty="0" err="1" smtClean="0"/>
              <a:t>a</a:t>
            </a:r>
            <a:r>
              <a:rPr lang="en-US" sz="2000" dirty="0" err="1" smtClean="0"/>
              <a:t>o</a:t>
            </a:r>
            <a:r>
              <a:rPr lang="en-US" dirty="0" smtClean="0"/>
              <a:t>, a</a:t>
            </a:r>
            <a:r>
              <a:rPr lang="en-US" sz="1600" dirty="0" smtClean="0"/>
              <a:t>1</a:t>
            </a:r>
            <a:r>
              <a:rPr lang="en-US" dirty="0" smtClean="0"/>
              <a:t>, 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Interpolation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Second divided differences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Third divided difference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2133600"/>
            <a:ext cx="5723725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76400" y="4267200"/>
            <a:ext cx="6405217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Interpolation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b1, b2 and b3 represent</a:t>
            </a:r>
          </a:p>
          <a:p>
            <a:endParaRPr lang="en-US" dirty="0" smtClean="0"/>
          </a:p>
          <a:p>
            <a:r>
              <a:rPr lang="en-US" dirty="0" smtClean="0"/>
              <a:t>Thus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2209800"/>
            <a:ext cx="5410200" cy="452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3200400"/>
            <a:ext cx="7351426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Interpolation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Lagrange polynomials</a:t>
            </a:r>
          </a:p>
          <a:p>
            <a:r>
              <a:rPr lang="en-US" dirty="0" smtClean="0"/>
              <a:t>A direct reformulation of Newton’s divided difference polynomials[READING ASSIGNMENT]</a:t>
            </a:r>
          </a:p>
          <a:p>
            <a:r>
              <a:rPr lang="en-US" dirty="0" smtClean="0"/>
              <a:t>Avoid the computation of divided differences</a:t>
            </a:r>
          </a:p>
          <a:p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3200" y="3886200"/>
            <a:ext cx="3092766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Interpolation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[EXAMPLE]: Lagrange Interpolating Polynomials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First Order</a:t>
            </a:r>
          </a:p>
          <a:p>
            <a:endParaRPr lang="en-US" dirty="0" smtClean="0"/>
          </a:p>
          <a:p>
            <a:r>
              <a:rPr lang="en-US" dirty="0" smtClean="0"/>
              <a:t>Second Order</a:t>
            </a:r>
          </a:p>
          <a:p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90800" y="2209800"/>
            <a:ext cx="3195484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3581400"/>
            <a:ext cx="5111839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67000" y="5029200"/>
            <a:ext cx="5363737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SPLINES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Splines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Curves that approximate functions using low order polynomials fitted between consecutive sets of data points.</a:t>
            </a:r>
          </a:p>
          <a:p>
            <a:r>
              <a:rPr lang="en-US" dirty="0" smtClean="0"/>
              <a:t>Depending on the problem, </a:t>
            </a:r>
            <a:r>
              <a:rPr lang="en-US" dirty="0" err="1" smtClean="0"/>
              <a:t>splines</a:t>
            </a:r>
            <a:r>
              <a:rPr lang="en-US" dirty="0" smtClean="0"/>
              <a:t> can be superior in accuracy than interpolating polynomials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Splines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1524000"/>
            <a:ext cx="230505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Splines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First Order/Linear </a:t>
            </a:r>
            <a:r>
              <a:rPr lang="en-US" dirty="0" err="1" smtClean="0"/>
              <a:t>Splines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Where 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2362200"/>
            <a:ext cx="5400261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24200" y="5257800"/>
            <a:ext cx="2681287" cy="9667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Splines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[EXAMPLE] First Order </a:t>
            </a:r>
            <a:r>
              <a:rPr lang="en-US" dirty="0" err="1" smtClean="0"/>
              <a:t>Splines</a:t>
            </a:r>
            <a:endParaRPr lang="en-US" dirty="0" smtClean="0"/>
          </a:p>
          <a:p>
            <a:r>
              <a:rPr lang="en-US" dirty="0" smtClean="0"/>
              <a:t>Fit first order </a:t>
            </a:r>
            <a:r>
              <a:rPr lang="en-US" dirty="0" err="1" smtClean="0"/>
              <a:t>splines</a:t>
            </a:r>
            <a:r>
              <a:rPr lang="en-US" dirty="0" smtClean="0"/>
              <a:t> for the following data and compute the value at x=5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3048000"/>
            <a:ext cx="1866900" cy="1898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Splines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[EXAMPLE] First Order </a:t>
            </a:r>
            <a:r>
              <a:rPr lang="en-US" dirty="0" err="1" smtClean="0"/>
              <a:t>Splines</a:t>
            </a:r>
            <a:endParaRPr lang="en-US" dirty="0" smtClean="0"/>
          </a:p>
          <a:p>
            <a:r>
              <a:rPr lang="en-US" dirty="0" smtClean="0"/>
              <a:t>Between x=4.5 and x=7, m= (2.5-1/7.0-4.5)=</a:t>
            </a:r>
            <a:r>
              <a:rPr lang="en-US" dirty="0" smtClean="0"/>
              <a:t>0.6</a:t>
            </a:r>
            <a:endParaRPr lang="en-US" dirty="0" smtClean="0"/>
          </a:p>
          <a:p>
            <a:r>
              <a:rPr lang="en-US" dirty="0" smtClean="0"/>
              <a:t>f(5)=</a:t>
            </a:r>
            <a:r>
              <a:rPr lang="en-US" dirty="0" smtClean="0"/>
              <a:t>1+0.6*(</a:t>
            </a:r>
            <a:r>
              <a:rPr lang="en-US" dirty="0" smtClean="0"/>
              <a:t>5-4.5)=</a:t>
            </a:r>
            <a:r>
              <a:rPr lang="en-US" dirty="0" smtClean="0"/>
              <a:t>1.3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3810000"/>
            <a:ext cx="4535666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Least Squares 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1676400"/>
            <a:ext cx="5410200" cy="4293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Splines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600" dirty="0" smtClean="0"/>
              <a:t>Limitations</a:t>
            </a:r>
          </a:p>
          <a:p>
            <a:r>
              <a:rPr lang="en-US" dirty="0" smtClean="0"/>
              <a:t>Abrupt Changes in slope</a:t>
            </a:r>
          </a:p>
          <a:p>
            <a:r>
              <a:rPr lang="en-US" dirty="0" smtClean="0"/>
              <a:t>Discontinuity in evaluating derivatives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QUADRATIC SPLINES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Second order equations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2133600"/>
            <a:ext cx="5048250" cy="3949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QUADRATIC SPLINES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(1)</a:t>
            </a:r>
          </a:p>
          <a:p>
            <a:endParaRPr lang="en-US" dirty="0"/>
          </a:p>
          <a:p>
            <a:r>
              <a:rPr lang="en-US" dirty="0" smtClean="0"/>
              <a:t>(2)</a:t>
            </a:r>
          </a:p>
          <a:p>
            <a:endParaRPr lang="en-US" dirty="0"/>
          </a:p>
          <a:p>
            <a:r>
              <a:rPr lang="en-US" dirty="0" smtClean="0"/>
              <a:t>(3)</a:t>
            </a:r>
          </a:p>
          <a:p>
            <a:endParaRPr lang="en-US" dirty="0"/>
          </a:p>
          <a:p>
            <a:r>
              <a:rPr lang="en-US" dirty="0" smtClean="0"/>
              <a:t>(4)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676400"/>
            <a:ext cx="4572000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76400" y="2667000"/>
            <a:ext cx="2867025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00200" y="3962400"/>
            <a:ext cx="4673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00200" y="5105400"/>
            <a:ext cx="128847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QUADRATIC SPLINES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[EXAMPLE]: Fit quadratic </a:t>
            </a:r>
            <a:r>
              <a:rPr lang="en-US" dirty="0" err="1" smtClean="0"/>
              <a:t>splines</a:t>
            </a:r>
            <a:r>
              <a:rPr lang="en-US" dirty="0" smtClean="0"/>
              <a:t> for the following data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24200" y="2667000"/>
            <a:ext cx="1866900" cy="1898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QUADRATIC SPLINES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Condition 1: Function values at interior points connecting polynomials are equal.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Condition 2: First and Last functions must pass through end points.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0" y="2590800"/>
            <a:ext cx="3117056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71800" y="5181600"/>
            <a:ext cx="2514600" cy="455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19400" y="5638800"/>
            <a:ext cx="261257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QUADRATIC SPLINES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Condition 3: First derivatives at interior points are equivalent.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Condition 4: a</a:t>
            </a:r>
            <a:r>
              <a:rPr lang="en-US" sz="1800" dirty="0" smtClean="0"/>
              <a:t>1 </a:t>
            </a:r>
            <a:r>
              <a:rPr lang="en-US" dirty="0" smtClean="0"/>
              <a:t>= 0</a:t>
            </a:r>
          </a:p>
          <a:p>
            <a:r>
              <a:rPr lang="en-US" dirty="0" smtClean="0"/>
              <a:t>These equations result in a linear system of eight equations and eight unknowns(b1, c1, a2, b2, c2, a3, b3, c3).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2667000"/>
            <a:ext cx="2667000" cy="810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QUADRATIC SPLINES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752600"/>
            <a:ext cx="7452527" cy="3374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QUADRATIC SPLINES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Solving the system yields: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Finally: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2362200"/>
            <a:ext cx="474561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4343400"/>
            <a:ext cx="5194852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0"/>
            <a:ext cx="8153400" cy="990600"/>
          </a:xfrm>
        </p:spPr>
        <p:txBody>
          <a:bodyPr/>
          <a:lstStyle/>
          <a:p>
            <a:pPr algn="ctr"/>
            <a:r>
              <a:rPr lang="en-US" dirty="0" smtClean="0"/>
              <a:t>Any Questions 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Least Squares 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Minimization of the square of the residuals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2209800"/>
            <a:ext cx="6982691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3352800"/>
            <a:ext cx="4191000" cy="2010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Least Squares 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Rearranging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Solving for </a:t>
            </a:r>
            <a:r>
              <a:rPr lang="en-US" dirty="0" err="1" smtClean="0"/>
              <a:t>a</a:t>
            </a:r>
            <a:r>
              <a:rPr lang="en-US" sz="2000" dirty="0" err="1" smtClean="0"/>
              <a:t>o</a:t>
            </a:r>
            <a:r>
              <a:rPr lang="en-US" dirty="0" smtClean="0"/>
              <a:t> and a</a:t>
            </a:r>
            <a:r>
              <a:rPr lang="en-US" sz="1600" dirty="0" smtClean="0"/>
              <a:t>1</a:t>
            </a:r>
            <a:r>
              <a:rPr lang="en-US" dirty="0" smtClean="0"/>
              <a:t> simultaneously: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2133600"/>
            <a:ext cx="4772231" cy="1328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4419600"/>
            <a:ext cx="3505200" cy="2043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Least Squares 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Goodness of Fit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Goodness of fit only tells you that the curve accurately approximates the data</a:t>
            </a:r>
          </a:p>
          <a:p>
            <a:r>
              <a:rPr lang="en-US" dirty="0" smtClean="0"/>
              <a:t>However, it doesn’t necessarily mean that a relationship between the dependent and the independent variables exists.   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2209800"/>
            <a:ext cx="524256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Least Squares 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LINEARIZATION of NON-LINEAR RELATIONSHIPS</a:t>
            </a:r>
          </a:p>
          <a:p>
            <a:r>
              <a:rPr lang="en-US" dirty="0" smtClean="0"/>
              <a:t>Exponential Functions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Power Functions</a:t>
            </a:r>
          </a:p>
          <a:p>
            <a:endParaRPr lang="en-US" dirty="0" smtClean="0"/>
          </a:p>
          <a:p>
            <a:r>
              <a:rPr lang="en-US" dirty="0" smtClean="0"/>
              <a:t>Growth Rate Equations</a:t>
            </a:r>
          </a:p>
          <a:p>
            <a:pPr>
              <a:buNone/>
            </a:pPr>
            <a:r>
              <a:rPr lang="en-US" dirty="0" smtClean="0"/>
              <a:t>		    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2743200"/>
            <a:ext cx="167840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600" y="2667000"/>
            <a:ext cx="2438400" cy="788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57400" y="4267200"/>
            <a:ext cx="1295400" cy="54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19600" y="4267200"/>
            <a:ext cx="299544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057400" y="5410200"/>
            <a:ext cx="1667774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495800" y="5334000"/>
            <a:ext cx="1905000" cy="892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Least Squares 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[EXAMPLE]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0" y="2438400"/>
          <a:ext cx="42672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/>
                <a:gridCol w="2133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6.0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5.5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792</TotalTime>
  <Words>788</Words>
  <Application>Microsoft Office PowerPoint</Application>
  <PresentationFormat>On-screen Show (4:3)</PresentationFormat>
  <Paragraphs>267</Paragraphs>
  <Slides>48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Median</vt:lpstr>
      <vt:lpstr>CHApter-5 curve fitting</vt:lpstr>
      <vt:lpstr>1. Introduction</vt:lpstr>
      <vt:lpstr>2. Least Squares Regression</vt:lpstr>
      <vt:lpstr>2. Least Squares Regression</vt:lpstr>
      <vt:lpstr>2. Least Squares Regression</vt:lpstr>
      <vt:lpstr>2. Least Squares Regression</vt:lpstr>
      <vt:lpstr>2. Least Squares Regression</vt:lpstr>
      <vt:lpstr>2. Least Squares Regression</vt:lpstr>
      <vt:lpstr>2. Least Squares Regression</vt:lpstr>
      <vt:lpstr>2. Least Squares Regression</vt:lpstr>
      <vt:lpstr>2. Least Squares Regression</vt:lpstr>
      <vt:lpstr>2. Least Squares Regression</vt:lpstr>
      <vt:lpstr>2. Least Squares Regression</vt:lpstr>
      <vt:lpstr>2. Least Squares Regression</vt:lpstr>
      <vt:lpstr>2. Least Squares Regression</vt:lpstr>
      <vt:lpstr>2. Least Squares Regression</vt:lpstr>
      <vt:lpstr>Multiple Linear Regression</vt:lpstr>
      <vt:lpstr>Multiple Linear Regression</vt:lpstr>
      <vt:lpstr>General Least Squares Regression</vt:lpstr>
      <vt:lpstr>Interpolation</vt:lpstr>
      <vt:lpstr>Interpolation</vt:lpstr>
      <vt:lpstr>Interpolation</vt:lpstr>
      <vt:lpstr>Interpolation</vt:lpstr>
      <vt:lpstr>Interpolation</vt:lpstr>
      <vt:lpstr>Interpolation</vt:lpstr>
      <vt:lpstr>Interpolation</vt:lpstr>
      <vt:lpstr>Interpolation</vt:lpstr>
      <vt:lpstr>Interpolation</vt:lpstr>
      <vt:lpstr>Interpolation</vt:lpstr>
      <vt:lpstr>Interpolation</vt:lpstr>
      <vt:lpstr>Interpolation</vt:lpstr>
      <vt:lpstr>Interpolation</vt:lpstr>
      <vt:lpstr>Interpolation</vt:lpstr>
      <vt:lpstr>SPLINES</vt:lpstr>
      <vt:lpstr>Splines</vt:lpstr>
      <vt:lpstr>Splines</vt:lpstr>
      <vt:lpstr>Splines</vt:lpstr>
      <vt:lpstr>Splines</vt:lpstr>
      <vt:lpstr>Splines</vt:lpstr>
      <vt:lpstr>Splines</vt:lpstr>
      <vt:lpstr>QUADRATIC SPLINES</vt:lpstr>
      <vt:lpstr>QUADRATIC SPLINES</vt:lpstr>
      <vt:lpstr>QUADRATIC SPLINES</vt:lpstr>
      <vt:lpstr>QUADRATIC SPLINES</vt:lpstr>
      <vt:lpstr>QUADRATIC SPLINES</vt:lpstr>
      <vt:lpstr>QUADRATIC SPLINES</vt:lpstr>
      <vt:lpstr>QUADRATIC SPLINES</vt:lpstr>
      <vt:lpstr>Any Questions ?</vt:lpstr>
    </vt:vector>
  </TitlesOfParts>
  <Company>CtrlSoft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CHApter-5 curve fitting</dc:title>
  <dc:creator>user</dc:creator>
  <cp:lastModifiedBy>user</cp:lastModifiedBy>
  <cp:revision>70</cp:revision>
  <dcterms:created xsi:type="dcterms:W3CDTF">2017-04-19T05:34:07Z</dcterms:created>
  <dcterms:modified xsi:type="dcterms:W3CDTF">2017-05-10T11:32:22Z</dcterms:modified>
</cp:coreProperties>
</file>