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4" r:id="rId8"/>
    <p:sldId id="275" r:id="rId9"/>
    <p:sldId id="276" r:id="rId10"/>
    <p:sldId id="262" r:id="rId11"/>
    <p:sldId id="273" r:id="rId12"/>
    <p:sldId id="277" r:id="rId13"/>
    <p:sldId id="278" r:id="rId14"/>
    <p:sldId id="281" r:id="rId15"/>
    <p:sldId id="279" r:id="rId16"/>
    <p:sldId id="280" r:id="rId17"/>
    <p:sldId id="263" r:id="rId18"/>
    <p:sldId id="283" r:id="rId19"/>
    <p:sldId id="264" r:id="rId20"/>
    <p:sldId id="265" r:id="rId21"/>
    <p:sldId id="284" r:id="rId22"/>
    <p:sldId id="285" r:id="rId23"/>
    <p:sldId id="286" r:id="rId24"/>
    <p:sldId id="266" r:id="rId25"/>
    <p:sldId id="287" r:id="rId26"/>
    <p:sldId id="288" r:id="rId27"/>
    <p:sldId id="270" r:id="rId28"/>
    <p:sldId id="289" r:id="rId29"/>
    <p:sldId id="267" r:id="rId30"/>
    <p:sldId id="290" r:id="rId31"/>
    <p:sldId id="291" r:id="rId32"/>
    <p:sldId id="268" r:id="rId33"/>
    <p:sldId id="292" r:id="rId34"/>
    <p:sldId id="293" r:id="rId35"/>
    <p:sldId id="271" r:id="rId36"/>
    <p:sldId id="294" r:id="rId37"/>
    <p:sldId id="295" r:id="rId38"/>
    <p:sldId id="272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2857" autoAdjust="0"/>
  </p:normalViewPr>
  <p:slideViewPr>
    <p:cSldViewPr>
      <p:cViewPr>
        <p:scale>
          <a:sx n="66" d="100"/>
          <a:sy n="66" d="100"/>
        </p:scale>
        <p:origin x="-630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595F98F-36D4-4D26-97E1-37C33C1A1296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B4A3A17-A11B-4856-8A5D-8C7049F764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5F98F-36D4-4D26-97E1-37C33C1A1296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A17-A11B-4856-8A5D-8C7049F764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595F98F-36D4-4D26-97E1-37C33C1A1296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9B4A3A17-A11B-4856-8A5D-8C7049F764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5F98F-36D4-4D26-97E1-37C33C1A1296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B4A3A17-A11B-4856-8A5D-8C7049F764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5F98F-36D4-4D26-97E1-37C33C1A1296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B4A3A17-A11B-4856-8A5D-8C7049F764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595F98F-36D4-4D26-97E1-37C33C1A1296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B4A3A17-A11B-4856-8A5D-8C7049F764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595F98F-36D4-4D26-97E1-37C33C1A1296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B4A3A17-A11B-4856-8A5D-8C7049F764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5F98F-36D4-4D26-97E1-37C33C1A1296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B4A3A17-A11B-4856-8A5D-8C7049F764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5F98F-36D4-4D26-97E1-37C33C1A1296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B4A3A17-A11B-4856-8A5D-8C7049F764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5F98F-36D4-4D26-97E1-37C33C1A1296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B4A3A17-A11B-4856-8A5D-8C7049F764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595F98F-36D4-4D26-97E1-37C33C1A1296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B4A3A17-A11B-4856-8A5D-8C7049F764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595F98F-36D4-4D26-97E1-37C33C1A1296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B4A3A17-A11B-4856-8A5D-8C7049F764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2667000"/>
            <a:ext cx="6477000" cy="1828800"/>
          </a:xfrm>
        </p:spPr>
        <p:txBody>
          <a:bodyPr/>
          <a:lstStyle/>
          <a:p>
            <a:r>
              <a:rPr lang="en-US" dirty="0" smtClean="0"/>
              <a:t>Chapter 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4724400"/>
            <a:ext cx="6781800" cy="792237"/>
          </a:xfrm>
        </p:spPr>
        <p:txBody>
          <a:bodyPr/>
          <a:lstStyle/>
          <a:p>
            <a:r>
              <a:rPr lang="en-US" dirty="0" smtClean="0"/>
              <a:t>Numerical Differentiation and Integration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Numerical Differentiation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[EXAMPLE]: Evaluate the first derivative of the following function at x=0.5 with intervals of h=0.5 and h=0.25 using the forward, backward and centered difference expansions of Taylors series. </a:t>
            </a:r>
          </a:p>
          <a:p>
            <a:endParaRPr lang="en-US" dirty="0" smtClean="0"/>
          </a:p>
          <a:p>
            <a:r>
              <a:rPr lang="en-US" dirty="0" smtClean="0"/>
              <a:t>[EXACT VALUE]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@ x=0.5, f’(x)=-0.9125</a:t>
            </a:r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3429000"/>
            <a:ext cx="6619875" cy="510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4419600"/>
            <a:ext cx="4882896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Numerical Differentiation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For h=0.5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Forward Diff.</a:t>
            </a:r>
          </a:p>
          <a:p>
            <a:endParaRPr lang="en-US" dirty="0" smtClean="0"/>
          </a:p>
          <a:p>
            <a:r>
              <a:rPr lang="en-US" dirty="0" smtClean="0"/>
              <a:t>Backward Diff.</a:t>
            </a:r>
          </a:p>
          <a:p>
            <a:endParaRPr lang="en-US" dirty="0" smtClean="0"/>
          </a:p>
          <a:p>
            <a:r>
              <a:rPr lang="en-US" dirty="0" smtClean="0"/>
              <a:t>Centered Diff.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133600"/>
            <a:ext cx="3717966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3810000"/>
            <a:ext cx="5403567" cy="77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76600" y="4648200"/>
            <a:ext cx="5523139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05200" y="5638800"/>
            <a:ext cx="493776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Numerical Differentiation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For h=0.25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Forward Diff.</a:t>
            </a:r>
          </a:p>
          <a:p>
            <a:endParaRPr lang="en-US" dirty="0" smtClean="0"/>
          </a:p>
          <a:p>
            <a:r>
              <a:rPr lang="en-US" dirty="0" smtClean="0"/>
              <a:t>Backward Diff.</a:t>
            </a:r>
          </a:p>
          <a:p>
            <a:endParaRPr lang="en-US" dirty="0" smtClean="0"/>
          </a:p>
          <a:p>
            <a:r>
              <a:rPr lang="en-US" dirty="0" smtClean="0"/>
              <a:t>Centered Diff.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133600"/>
            <a:ext cx="45005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4648200"/>
            <a:ext cx="5723211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90800" y="3657600"/>
            <a:ext cx="5978106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33600" y="5867400"/>
            <a:ext cx="6462443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Numerical Differentiation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Higher Order Derivatives</a:t>
            </a:r>
          </a:p>
          <a:p>
            <a:pPr lvl="1"/>
            <a:r>
              <a:rPr lang="en-US" dirty="0" smtClean="0"/>
              <a:t>In a similar fashion as to that of first derivative approximations, approximations for higher order derivatives can be obtained by including additional terms in the Taylor expansion. </a:t>
            </a:r>
          </a:p>
          <a:p>
            <a:pPr lvl="1"/>
            <a:r>
              <a:rPr lang="en-US" dirty="0" smtClean="0"/>
              <a:t>[ASSIGNMENT: DERIVATION OF EXPRESSIONS FOR HIGHER ORDER FINITE DIFFERENCE EXPRESSIONS]</a:t>
            </a:r>
          </a:p>
          <a:p>
            <a:pPr lvl="1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Numerical Differentiation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High Accuracy Formulae</a:t>
            </a:r>
          </a:p>
          <a:p>
            <a:pPr lvl="1"/>
            <a:r>
              <a:rPr lang="en-US" dirty="0" smtClean="0"/>
              <a:t>Expressions for higher order terms can be developed and integrated back into Taylor’s expansion to achieve high accuracy formulae for the estimation of first and higher order polynomials. </a:t>
            </a:r>
          </a:p>
          <a:p>
            <a:pPr lvl="1"/>
            <a:r>
              <a:rPr lang="en-US" dirty="0" smtClean="0"/>
              <a:t>[ASSIGNMENT: DERIVATION OF EXPRESSIONS FOR HIGH ACCURACY FINITE DIFFERENCE FORMULAE]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Numerical Differentiation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[EXAMPLE]: Estimate the first derivative for the following function at x=0.5 with h=0.25 using high accuracy differentiation formulas.</a:t>
            </a:r>
          </a:p>
          <a:p>
            <a:endParaRPr lang="en-US" dirty="0" smtClean="0"/>
          </a:p>
          <a:p>
            <a:r>
              <a:rPr lang="en-US" dirty="0" smtClean="0"/>
              <a:t>Data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3071512"/>
            <a:ext cx="6315075" cy="48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8399" y="4191000"/>
            <a:ext cx="4468091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Numerical Differentiation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Forward Difference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Backward Difference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Centered Difference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2590800"/>
            <a:ext cx="6659428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4114800"/>
            <a:ext cx="6642806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00200" y="5791200"/>
            <a:ext cx="7010400" cy="67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76400" y="2133600"/>
            <a:ext cx="29146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00200" y="3657600"/>
            <a:ext cx="2790825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600200" y="5257800"/>
            <a:ext cx="3657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Numerical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Newton –Cote Methods</a:t>
            </a:r>
          </a:p>
          <a:p>
            <a:pPr lvl="1"/>
            <a:r>
              <a:rPr lang="en-US" dirty="0" smtClean="0"/>
              <a:t>Rectangular Approximations[From the Leibniz integration formulation]</a:t>
            </a:r>
          </a:p>
          <a:p>
            <a:pPr lvl="1"/>
            <a:r>
              <a:rPr lang="en-US" dirty="0" smtClean="0"/>
              <a:t>Trapezoidal Rule</a:t>
            </a:r>
          </a:p>
          <a:p>
            <a:pPr lvl="1"/>
            <a:r>
              <a:rPr lang="en-US" dirty="0" smtClean="0"/>
              <a:t>Simpson’s Rule [INTRODUCTION]</a:t>
            </a:r>
          </a:p>
          <a:p>
            <a:pPr lvl="1"/>
            <a:r>
              <a:rPr lang="en-US" dirty="0" smtClean="0"/>
              <a:t>Simpson’s Rule [1/3]</a:t>
            </a:r>
          </a:p>
          <a:p>
            <a:pPr lvl="1"/>
            <a:r>
              <a:rPr lang="en-US" dirty="0" smtClean="0"/>
              <a:t>Simpson’s Rule [3/8]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Numerical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209800"/>
            <a:ext cx="7848599" cy="3649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Numerical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Rectangular  Approximations</a:t>
            </a:r>
          </a:p>
          <a:p>
            <a:pPr lvl="1"/>
            <a:r>
              <a:rPr lang="en-US" dirty="0" smtClean="0"/>
              <a:t>Suitable for computing limits as intervals approach 0.</a:t>
            </a:r>
          </a:p>
          <a:p>
            <a:pPr lvl="1"/>
            <a:r>
              <a:rPr lang="en-US" dirty="0" smtClean="0"/>
              <a:t>Impractical for numerical computations since extremely small intervals would be needed to get accurate results.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Differentiation: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Integration: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2438400"/>
            <a:ext cx="4348163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600" y="4572000"/>
            <a:ext cx="2362200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Numerical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Trapezoidal Rule</a:t>
            </a:r>
          </a:p>
          <a:p>
            <a:pPr lvl="1"/>
            <a:r>
              <a:rPr lang="en-US" dirty="0" smtClean="0"/>
              <a:t>A specific case of </a:t>
            </a:r>
            <a:r>
              <a:rPr lang="en-US" dirty="0"/>
              <a:t>S</a:t>
            </a:r>
            <a:r>
              <a:rPr lang="en-US" dirty="0" smtClean="0"/>
              <a:t>impson’s polynomial method where the approximation polynomial used is first order/linear</a:t>
            </a:r>
          </a:p>
          <a:p>
            <a:pPr lvl="1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3429000"/>
            <a:ext cx="3657600" cy="1024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4343400"/>
            <a:ext cx="3962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5410200"/>
            <a:ext cx="2469896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Numerical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[EXAMPLE] Single Application of the Trapezoidal Rule: Integrate the following function from x=0 </a:t>
            </a:r>
            <a:r>
              <a:rPr lang="en-US" dirty="0" err="1" smtClean="0"/>
              <a:t>upto</a:t>
            </a:r>
            <a:r>
              <a:rPr lang="en-US" dirty="0" smtClean="0"/>
              <a:t> x=0.8 using</a:t>
            </a:r>
          </a:p>
          <a:p>
            <a:r>
              <a:rPr lang="en-US" dirty="0" err="1" smtClean="0"/>
              <a:t>i</a:t>
            </a:r>
            <a:r>
              <a:rPr lang="en-US" dirty="0" smtClean="0"/>
              <a:t>. Direct Integration [ANS: 1.640533]</a:t>
            </a:r>
          </a:p>
          <a:p>
            <a:r>
              <a:rPr lang="en-US" dirty="0" smtClean="0"/>
              <a:t>ii. Numerical Integration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4114800"/>
            <a:ext cx="631885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Numerical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Solution:-, </a:t>
            </a:r>
          </a:p>
          <a:p>
            <a:pPr lvl="1"/>
            <a:r>
              <a:rPr lang="en-US" dirty="0" smtClean="0"/>
              <a:t>a=0 =&gt;   f(a)=f(0)=0.2</a:t>
            </a:r>
          </a:p>
          <a:p>
            <a:pPr lvl="1"/>
            <a:r>
              <a:rPr lang="en-US" dirty="0" smtClean="0"/>
              <a:t>b=0.8 =&gt; f(b)=f(0.8)=0.232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Area= width * Average Height</a:t>
            </a:r>
          </a:p>
          <a:p>
            <a:pPr>
              <a:buNone/>
            </a:pPr>
            <a:r>
              <a:rPr lang="en-US" dirty="0" smtClean="0"/>
              <a:t>		Area= (b-a)  * (f(a)+f(b))/2</a:t>
            </a:r>
          </a:p>
          <a:p>
            <a:pPr>
              <a:buNone/>
            </a:pPr>
            <a:r>
              <a:rPr lang="en-US" dirty="0" smtClean="0"/>
              <a:t>		Area= (0.8-0)* (0.2+0.232)/2</a:t>
            </a:r>
          </a:p>
          <a:p>
            <a:pPr>
              <a:buNone/>
            </a:pPr>
            <a:r>
              <a:rPr lang="en-US" dirty="0" smtClean="0"/>
              <a:t>		Area=0.1738[error=89.5%]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Numerical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524000"/>
            <a:ext cx="5715000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Numerical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Multiple Application of the Trapezoidal Rule</a:t>
            </a:r>
          </a:p>
          <a:p>
            <a:pPr lvl="1"/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2286000"/>
            <a:ext cx="5242413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3276600"/>
            <a:ext cx="7834829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33600" y="4343400"/>
            <a:ext cx="4876800" cy="1916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Numerical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[EXAMPLE] Multi-Segment Trapezoidal Integration</a:t>
            </a:r>
          </a:p>
          <a:p>
            <a:r>
              <a:rPr lang="en-US" dirty="0" smtClean="0"/>
              <a:t>Using (</a:t>
            </a:r>
            <a:r>
              <a:rPr lang="en-US" dirty="0" err="1" smtClean="0"/>
              <a:t>i</a:t>
            </a:r>
            <a:r>
              <a:rPr lang="en-US" dirty="0" smtClean="0"/>
              <a:t>) 2, (ii) 4, (iii) 6 segments, integrate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from x=0 to x=0.8</a:t>
            </a:r>
          </a:p>
          <a:p>
            <a:pPr>
              <a:buNone/>
            </a:pPr>
            <a:r>
              <a:rPr lang="en-US" dirty="0" smtClean="0"/>
              <a:t>[SOLN]  n=2 : two </a:t>
            </a:r>
            <a:r>
              <a:rPr lang="en-US" dirty="0" err="1" smtClean="0"/>
              <a:t>adjecent</a:t>
            </a:r>
            <a:r>
              <a:rPr lang="en-US" dirty="0" smtClean="0"/>
              <a:t> trapezoids </a:t>
            </a:r>
          </a:p>
          <a:p>
            <a:pPr>
              <a:buNone/>
            </a:pPr>
            <a:r>
              <a:rPr lang="en-US" dirty="0" smtClean="0"/>
              <a:t>			  (i.e. 2 equal intervals, 3 points)</a:t>
            </a:r>
          </a:p>
          <a:p>
            <a:pPr>
              <a:buNone/>
            </a:pPr>
            <a:r>
              <a:rPr lang="en-US" dirty="0" smtClean="0"/>
              <a:t>		   n=4 : four </a:t>
            </a:r>
            <a:r>
              <a:rPr lang="en-US" dirty="0" err="1" smtClean="0"/>
              <a:t>adjecent</a:t>
            </a:r>
            <a:r>
              <a:rPr lang="en-US" dirty="0" smtClean="0"/>
              <a:t> trapezoids</a:t>
            </a:r>
          </a:p>
          <a:p>
            <a:pPr>
              <a:buNone/>
            </a:pPr>
            <a:r>
              <a:rPr lang="en-US" dirty="0" smtClean="0"/>
              <a:t>		   	 (i.e. 4 equal intervals, 5 points)</a:t>
            </a:r>
          </a:p>
          <a:p>
            <a:pPr>
              <a:buNone/>
            </a:pPr>
            <a:r>
              <a:rPr lang="en-US" dirty="0" smtClean="0"/>
              <a:t>		   n=6 : six </a:t>
            </a:r>
            <a:r>
              <a:rPr lang="en-US" dirty="0" err="1" smtClean="0"/>
              <a:t>adjecent</a:t>
            </a:r>
            <a:r>
              <a:rPr lang="en-US" dirty="0" smtClean="0"/>
              <a:t> trapezoids</a:t>
            </a:r>
          </a:p>
          <a:p>
            <a:pPr>
              <a:buNone/>
            </a:pPr>
            <a:r>
              <a:rPr lang="en-US" dirty="0" smtClean="0"/>
              <a:t> 			 (i.e. 6 equal intervals, 7 points)</a:t>
            </a:r>
          </a:p>
          <a:p>
            <a:pPr lvl="4"/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362200"/>
            <a:ext cx="631885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Numerical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N=2   interval= (b-a)/n=(0.8-0)/2=0.4</a:t>
            </a:r>
          </a:p>
          <a:p>
            <a:pPr>
              <a:buNone/>
            </a:pPr>
            <a:r>
              <a:rPr lang="en-US" dirty="0" smtClean="0"/>
              <a:t>	intermediate points:[0, 0.4, 0.8]</a:t>
            </a:r>
          </a:p>
          <a:p>
            <a:pPr>
              <a:buNone/>
            </a:pPr>
            <a:r>
              <a:rPr lang="en-US" dirty="0" smtClean="0"/>
              <a:t>	I=0.8/2*(0+f(0.4)*2+0.8)=1.0688</a:t>
            </a:r>
          </a:p>
          <a:p>
            <a:r>
              <a:rPr lang="en-US" dirty="0" smtClean="0"/>
              <a:t>N=4   interval= (b-a)/n=(0.8-0)/4=0.2</a:t>
            </a:r>
          </a:p>
          <a:p>
            <a:pPr>
              <a:buNone/>
            </a:pPr>
            <a:r>
              <a:rPr lang="en-US" dirty="0" smtClean="0"/>
              <a:t>   intermediate points:[0, 0.2, 0.4, 0.6, 0.8]</a:t>
            </a:r>
          </a:p>
          <a:p>
            <a:pPr>
              <a:buNone/>
            </a:pPr>
            <a:r>
              <a:rPr lang="en-US" dirty="0" smtClean="0"/>
              <a:t> 	I=0.8/2*(0+f(0.2)*2+f(0.4)*2+f(0.6)*2+0.8)=1.4848</a:t>
            </a:r>
          </a:p>
          <a:p>
            <a:r>
              <a:rPr lang="en-US" dirty="0" smtClean="0"/>
              <a:t>N=8   interval= (b-a)/n=(0.8-0)/8=0.1</a:t>
            </a:r>
          </a:p>
          <a:p>
            <a:pPr>
              <a:buNone/>
            </a:pPr>
            <a:r>
              <a:rPr lang="en-US" dirty="0" smtClean="0"/>
              <a:t>   intermediate points:[0, 0.1, 0.2, 0.3, …, 0.8]</a:t>
            </a:r>
          </a:p>
          <a:p>
            <a:pPr>
              <a:buNone/>
            </a:pPr>
            <a:r>
              <a:rPr lang="en-US" dirty="0" smtClean="0"/>
              <a:t> I=(0.8/2)*(f(0)+f(0.1)*2+f(0.2)*2+f(0.3)*2+f(0.4)*2+f(0.5)*2+f(0.6)*2+f(0.7)*2+f(0.8))=1.6008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Numerical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Simpson’s  1/3 rule[ 	     ]  ]     ]</a:t>
            </a:r>
          </a:p>
          <a:p>
            <a:pPr lvl="1"/>
            <a:r>
              <a:rPr lang="en-US" dirty="0" smtClean="0"/>
              <a:t>[Second order </a:t>
            </a:r>
            <a:r>
              <a:rPr lang="en-US" dirty="0" err="1" smtClean="0"/>
              <a:t>Lagrangian</a:t>
            </a:r>
            <a:r>
              <a:rPr lang="en-US" dirty="0" smtClean="0"/>
              <a:t> polynomial]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667000"/>
            <a:ext cx="888124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3733800"/>
            <a:ext cx="4267200" cy="1162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62400" y="1676400"/>
            <a:ext cx="18002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Numerical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[EXAMPLE] Single Application of Simpson’s Rule</a:t>
            </a:r>
          </a:p>
          <a:p>
            <a:r>
              <a:rPr lang="en-US" dirty="0" smtClean="0"/>
              <a:t>Approximate the integral in the previous examples using Simpson’s rule</a:t>
            </a:r>
          </a:p>
          <a:p>
            <a:endParaRPr lang="en-US" dirty="0" smtClean="0"/>
          </a:p>
          <a:p>
            <a:r>
              <a:rPr lang="en-US" dirty="0" smtClean="0"/>
              <a:t>h=(0.8-0)/2=0.4</a:t>
            </a:r>
          </a:p>
          <a:p>
            <a:r>
              <a:rPr lang="en-US" dirty="0" smtClean="0"/>
              <a:t>f(0)=0.2</a:t>
            </a:r>
          </a:p>
          <a:p>
            <a:r>
              <a:rPr lang="en-US" dirty="0" smtClean="0"/>
              <a:t>f(0.4)=2.456</a:t>
            </a:r>
          </a:p>
          <a:p>
            <a:r>
              <a:rPr lang="en-US" dirty="0" smtClean="0"/>
              <a:t>f(0.8)=0.232</a:t>
            </a:r>
          </a:p>
          <a:p>
            <a:r>
              <a:rPr lang="en-US" dirty="0" smtClean="0"/>
              <a:t>I=0.4*(0.2+4*2.456+0.232)/6=1.3674(e=16.6%)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2971800"/>
            <a:ext cx="631885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Numerical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Multiple application of the 1/3 rule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[Example]</a:t>
            </a:r>
          </a:p>
          <a:p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2362200"/>
            <a:ext cx="5586905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Functions to be differentiated or integrated:</a:t>
            </a:r>
          </a:p>
          <a:p>
            <a:pPr lvl="2"/>
            <a:r>
              <a:rPr lang="en-US" dirty="0" smtClean="0"/>
              <a:t>Simple continuous functions [ polynomials, exponential and trigonometric functions]</a:t>
            </a:r>
          </a:p>
          <a:p>
            <a:pPr lvl="2"/>
            <a:r>
              <a:rPr lang="en-US" dirty="0"/>
              <a:t>C</a:t>
            </a:r>
            <a:r>
              <a:rPr lang="en-US" dirty="0" smtClean="0"/>
              <a:t>omplicated  continuous  functions which can not be integrated using direct integration methods</a:t>
            </a:r>
          </a:p>
          <a:p>
            <a:pPr lvl="2"/>
            <a:r>
              <a:rPr lang="en-US" dirty="0" smtClean="0"/>
              <a:t>Tabulated representations of functions 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Numerical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[EXAMPLE] Multiple Application of Simpson’s 1/3rd rule</a:t>
            </a:r>
          </a:p>
          <a:p>
            <a:r>
              <a:rPr lang="en-US" dirty="0" smtClean="0"/>
              <a:t>Using n=4 for Simpson’s rule, Approximate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from x=0 up to x=0.8</a:t>
            </a:r>
          </a:p>
          <a:p>
            <a:r>
              <a:rPr lang="en-US" dirty="0" smtClean="0"/>
              <a:t>h=(0.8-0)/4=0.2</a:t>
            </a:r>
          </a:p>
          <a:p>
            <a:r>
              <a:rPr lang="en-US" dirty="0" smtClean="0"/>
              <a:t>x0=0, x1=0.2, x2=0.4, x3=0.6, x4=0.8</a:t>
            </a:r>
          </a:p>
          <a:p>
            <a:r>
              <a:rPr lang="en-US" dirty="0" smtClean="0"/>
              <a:t>[first: x0=0], [last: x4=0.8], [even: x2=0.4], </a:t>
            </a:r>
          </a:p>
          <a:p>
            <a:pPr>
              <a:buNone/>
            </a:pPr>
            <a:r>
              <a:rPr lang="en-US" dirty="0" smtClean="0"/>
              <a:t>   [odd: x1=0.2, x3=0.6] 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2971800"/>
            <a:ext cx="631885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Numerical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2400" dirty="0" smtClean="0"/>
              <a:t>I=(0.8-0)*(0.2+4*(1.288+3.464)+2*(2.456)+0.232)/(3*4)</a:t>
            </a:r>
          </a:p>
          <a:p>
            <a:r>
              <a:rPr lang="en-US" sz="2800" dirty="0" smtClean="0"/>
              <a:t>I=1.62347(e=1.04%)</a:t>
            </a:r>
            <a:endParaRPr lang="en-US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676400"/>
            <a:ext cx="5410200" cy="1475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Numerical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Simpson’s 3/8 rule</a:t>
            </a:r>
          </a:p>
          <a:p>
            <a:pPr lvl="1"/>
            <a:r>
              <a:rPr lang="en-US" dirty="0" smtClean="0"/>
              <a:t>[third order </a:t>
            </a:r>
            <a:r>
              <a:rPr lang="en-US" dirty="0" err="1" smtClean="0"/>
              <a:t>Lagrangian</a:t>
            </a:r>
            <a:r>
              <a:rPr lang="en-US" dirty="0" smtClean="0"/>
              <a:t> polynomial]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2667000"/>
            <a:ext cx="5521752" cy="1252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3886200"/>
            <a:ext cx="5562600" cy="1537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Numerical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[EXAMPLE]: Use Simpson’s 3/8</a:t>
            </a:r>
            <a:r>
              <a:rPr lang="en-US" baseline="30000" dirty="0" smtClean="0"/>
              <a:t>th</a:t>
            </a:r>
            <a:r>
              <a:rPr lang="en-US" dirty="0" smtClean="0"/>
              <a:t> Rule to Evaluate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from x=0 up to x=0.8.</a:t>
            </a:r>
          </a:p>
          <a:p>
            <a:r>
              <a:rPr lang="en-US" dirty="0" smtClean="0"/>
              <a:t>[Solution]: 4 equally spaced points are needed. </a:t>
            </a:r>
          </a:p>
          <a:p>
            <a:pPr>
              <a:buNone/>
            </a:pPr>
            <a:r>
              <a:rPr lang="en-US" dirty="0" smtClean="0"/>
              <a:t>   (since the Lagrange polynomial is of the third order (cubic), for a single application, 4 points are required)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2133600"/>
            <a:ext cx="631885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Numerical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(b-a)/n= (0.8-0.0)/3=0.2667</a:t>
            </a:r>
          </a:p>
          <a:p>
            <a:r>
              <a:rPr lang="en-US" dirty="0" smtClean="0"/>
              <a:t>x0=0           f(x0) = 0.2</a:t>
            </a:r>
          </a:p>
          <a:p>
            <a:r>
              <a:rPr lang="en-US" dirty="0" smtClean="0"/>
              <a:t>x1=0.2667  f(x1) = 1.432724</a:t>
            </a:r>
          </a:p>
          <a:p>
            <a:r>
              <a:rPr lang="en-US" dirty="0" smtClean="0"/>
              <a:t>x2=0.5333  f(x2) = 3.487177</a:t>
            </a:r>
          </a:p>
          <a:p>
            <a:r>
              <a:rPr lang="en-US" dirty="0" smtClean="0"/>
              <a:t>x3=0.8        f(x3) = 0.232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</a:t>
            </a:r>
          </a:p>
          <a:p>
            <a:r>
              <a:rPr lang="en-US" dirty="0" smtClean="0"/>
              <a:t>I=0.8*(0.2+3*1.432724+3*3.487177+0.232)/8</a:t>
            </a:r>
          </a:p>
          <a:p>
            <a:pPr>
              <a:buNone/>
            </a:pPr>
            <a:r>
              <a:rPr lang="en-US" dirty="0" smtClean="0"/>
              <a:t>    =1.519170(e=7.4%)                              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3962400"/>
            <a:ext cx="3962400" cy="1006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Numerical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[EXAMPLE]</a:t>
            </a:r>
          </a:p>
          <a:p>
            <a:r>
              <a:rPr lang="en-US" dirty="0" smtClean="0"/>
              <a:t>Using the 1/3</a:t>
            </a:r>
            <a:r>
              <a:rPr lang="en-US" baseline="30000" dirty="0" smtClean="0"/>
              <a:t>rd</a:t>
            </a:r>
            <a:r>
              <a:rPr lang="en-US" dirty="0" smtClean="0"/>
              <a:t> and 3/8</a:t>
            </a:r>
            <a:r>
              <a:rPr lang="en-US" baseline="30000" dirty="0" smtClean="0"/>
              <a:t>th</a:t>
            </a:r>
            <a:r>
              <a:rPr lang="en-US" dirty="0" smtClean="0"/>
              <a:t> rules in tandem for odd number of intervals/segments</a:t>
            </a:r>
          </a:p>
          <a:p>
            <a:endParaRPr lang="en-US" dirty="0" smtClean="0"/>
          </a:p>
          <a:p>
            <a:r>
              <a:rPr lang="en-US" dirty="0" smtClean="0"/>
              <a:t>Needs 5 segments or 6 points (3 points for 1/3 application, 4 points for 3/8 application =7 points-1 common point=6 points)</a:t>
            </a:r>
          </a:p>
          <a:p>
            <a:r>
              <a:rPr lang="en-US" dirty="0" smtClean="0"/>
              <a:t>h=(b-a)/n=(0.8-0)/5=0.16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3124200"/>
            <a:ext cx="631885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Numerical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x0=0     	f(0)= 0.2</a:t>
            </a:r>
          </a:p>
          <a:p>
            <a:r>
              <a:rPr lang="en-US" dirty="0" smtClean="0"/>
              <a:t>X1=0.16  f(0.16)= 1.296919</a:t>
            </a:r>
          </a:p>
          <a:p>
            <a:r>
              <a:rPr lang="en-US" dirty="0" smtClean="0"/>
              <a:t>X2=0.32  f(0.32)= 1.743393</a:t>
            </a:r>
          </a:p>
          <a:p>
            <a:r>
              <a:rPr lang="en-US" dirty="0" smtClean="0"/>
              <a:t>X3=0.48  f(0.48)= 3.186015</a:t>
            </a:r>
          </a:p>
          <a:p>
            <a:r>
              <a:rPr lang="en-US" dirty="0" smtClean="0"/>
              <a:t>x4=0.64  f(0.64)= 3.181929</a:t>
            </a:r>
          </a:p>
          <a:p>
            <a:r>
              <a:rPr lang="en-US" dirty="0" smtClean="0"/>
              <a:t>X5=0.8    f(0.8)  = 0.232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Numerical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78952" cy="4495800"/>
          </a:xfrm>
        </p:spPr>
        <p:txBody>
          <a:bodyPr/>
          <a:lstStyle/>
          <a:p>
            <a:r>
              <a:rPr lang="en-US" dirty="0" smtClean="0"/>
              <a:t>1/3</a:t>
            </a:r>
            <a:r>
              <a:rPr lang="en-US" baseline="30000" dirty="0" smtClean="0"/>
              <a:t>rd</a:t>
            </a:r>
            <a:r>
              <a:rPr lang="en-US" dirty="0" smtClean="0"/>
              <a:t> application</a:t>
            </a:r>
          </a:p>
          <a:p>
            <a:r>
              <a:rPr lang="en-US" sz="2800" dirty="0" smtClean="0"/>
              <a:t>I=0.32*(0.2+4*1.296919)+1.743393)/6</a:t>
            </a:r>
          </a:p>
          <a:p>
            <a:pPr>
              <a:buNone/>
            </a:pPr>
            <a:r>
              <a:rPr lang="en-US" sz="2800" dirty="0" smtClean="0"/>
              <a:t>   =0.380323</a:t>
            </a:r>
          </a:p>
          <a:p>
            <a:r>
              <a:rPr lang="en-US" dirty="0" smtClean="0"/>
              <a:t>3/8</a:t>
            </a:r>
            <a:r>
              <a:rPr lang="en-US" baseline="30000" dirty="0" smtClean="0"/>
              <a:t>th</a:t>
            </a:r>
            <a:r>
              <a:rPr lang="en-US" dirty="0" smtClean="0"/>
              <a:t> application</a:t>
            </a:r>
          </a:p>
          <a:p>
            <a:r>
              <a:rPr lang="en-US" sz="2400" dirty="0" smtClean="0"/>
              <a:t>I=0.48(1.743393+3*(3.186015+3.181929)+0.232)/8</a:t>
            </a:r>
          </a:p>
          <a:p>
            <a:pPr>
              <a:buNone/>
            </a:pPr>
            <a:r>
              <a:rPr lang="en-US" sz="2400" dirty="0" smtClean="0"/>
              <a:t>    </a:t>
            </a:r>
            <a:r>
              <a:rPr lang="en-US" dirty="0" smtClean="0"/>
              <a:t>=1.264754</a:t>
            </a:r>
          </a:p>
          <a:p>
            <a:r>
              <a:rPr lang="en-US" dirty="0" smtClean="0"/>
              <a:t>Total</a:t>
            </a:r>
          </a:p>
          <a:p>
            <a:r>
              <a:rPr lang="en-US" dirty="0" smtClean="0"/>
              <a:t>0.3803237+1.264754=1.645077(e=-0.28%)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971800"/>
            <a:ext cx="8153400" cy="990600"/>
          </a:xfrm>
        </p:spPr>
        <p:txBody>
          <a:bodyPr/>
          <a:lstStyle/>
          <a:p>
            <a:r>
              <a:rPr lang="en-US" smtClean="0"/>
              <a:t>		   QUESTIONS</a:t>
            </a:r>
            <a:r>
              <a:rPr lang="en-US" dirty="0" smtClean="0"/>
              <a:t>???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Methods</a:t>
            </a:r>
          </a:p>
          <a:p>
            <a:pPr lvl="1"/>
            <a:r>
              <a:rPr lang="en-US" dirty="0" smtClean="0"/>
              <a:t>Analytical</a:t>
            </a:r>
          </a:p>
          <a:p>
            <a:pPr lvl="1"/>
            <a:r>
              <a:rPr lang="en-US" dirty="0" smtClean="0"/>
              <a:t>Single Point/Equal Area/Segment graphical differentiation and integration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Numerical Differentiation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Taylor’s Series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Forward Expansion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  <a:p>
            <a:r>
              <a:rPr lang="en-US" dirty="0" smtClean="0"/>
              <a:t>Backward Expansion</a:t>
            </a:r>
          </a:p>
          <a:p>
            <a:endParaRPr lang="en-US" dirty="0" smtClean="0"/>
          </a:p>
          <a:p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2133600"/>
            <a:ext cx="5334000" cy="1145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3657600"/>
            <a:ext cx="5334000" cy="1145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5334000"/>
            <a:ext cx="5029200" cy="866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Numerical Differentiation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Lower Order Derivatives</a:t>
            </a:r>
          </a:p>
          <a:p>
            <a:pPr lvl="1"/>
            <a:r>
              <a:rPr lang="en-US" dirty="0" smtClean="0"/>
              <a:t>First forward difference</a:t>
            </a:r>
          </a:p>
          <a:p>
            <a:endParaRPr lang="en-US" dirty="0"/>
          </a:p>
          <a:p>
            <a:endParaRPr lang="en-US" dirty="0" smtClean="0"/>
          </a:p>
          <a:p>
            <a:pPr lvl="1"/>
            <a:r>
              <a:rPr lang="en-US" dirty="0" smtClean="0"/>
              <a:t>First backward difference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Centered first order difference </a:t>
            </a:r>
          </a:p>
          <a:p>
            <a:pPr lvl="1"/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5562600"/>
            <a:ext cx="3810000" cy="924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4051248"/>
            <a:ext cx="3657600" cy="1066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09800" y="2514600"/>
            <a:ext cx="383732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Numerical Differentiation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[FORWARD DIFFERENCE]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2514600"/>
            <a:ext cx="594249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1524000"/>
            <a:ext cx="383732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Numerical Differentiation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[BACKWARD DIFFERENCE]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2667000"/>
            <a:ext cx="5459027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400" y="1524000"/>
            <a:ext cx="3657600" cy="1066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Numerical Differentiation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[CENTERED DIFFERENCE]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667000"/>
            <a:ext cx="5715000" cy="3578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1676400"/>
            <a:ext cx="3810000" cy="924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640</TotalTime>
  <Words>890</Words>
  <Application>Microsoft Office PowerPoint</Application>
  <PresentationFormat>On-screen Show (4:3)</PresentationFormat>
  <Paragraphs>224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Median</vt:lpstr>
      <vt:lpstr>Chapter 6</vt:lpstr>
      <vt:lpstr>1.Introduction</vt:lpstr>
      <vt:lpstr>1. Introduction</vt:lpstr>
      <vt:lpstr>1. Introduction</vt:lpstr>
      <vt:lpstr>2. Numerical Differentiation</vt:lpstr>
      <vt:lpstr>2. Numerical Differentiation</vt:lpstr>
      <vt:lpstr>2. Numerical Differentiation</vt:lpstr>
      <vt:lpstr>2. Numerical Differentiation</vt:lpstr>
      <vt:lpstr>2. Numerical Differentiation</vt:lpstr>
      <vt:lpstr>2. Numerical Differentiation</vt:lpstr>
      <vt:lpstr>2. Numerical Differentiation</vt:lpstr>
      <vt:lpstr>2. Numerical Differentiation</vt:lpstr>
      <vt:lpstr>2. Numerical Differentiation</vt:lpstr>
      <vt:lpstr>2. Numerical Differentiation</vt:lpstr>
      <vt:lpstr>2. Numerical Differentiation</vt:lpstr>
      <vt:lpstr>2. Numerical Differentiation</vt:lpstr>
      <vt:lpstr>3. Numerical Integration</vt:lpstr>
      <vt:lpstr>3. Numerical Integration</vt:lpstr>
      <vt:lpstr>3. Numerical Integration</vt:lpstr>
      <vt:lpstr>3. Numerical Integration</vt:lpstr>
      <vt:lpstr>3. Numerical Integration</vt:lpstr>
      <vt:lpstr>3. Numerical Integration</vt:lpstr>
      <vt:lpstr>3. Numerical Integration</vt:lpstr>
      <vt:lpstr>3. Numerical Integration</vt:lpstr>
      <vt:lpstr>3. Numerical Integration</vt:lpstr>
      <vt:lpstr>3. Numerical Integration</vt:lpstr>
      <vt:lpstr>3. Numerical Integration</vt:lpstr>
      <vt:lpstr>3. Numerical Integration</vt:lpstr>
      <vt:lpstr>3. Numerical Integration</vt:lpstr>
      <vt:lpstr>3. Numerical Integration</vt:lpstr>
      <vt:lpstr>3. Numerical Integration</vt:lpstr>
      <vt:lpstr>3. Numerical Integration</vt:lpstr>
      <vt:lpstr>3. Numerical Integration</vt:lpstr>
      <vt:lpstr>3. Numerical Integration</vt:lpstr>
      <vt:lpstr>3. Numerical Integration</vt:lpstr>
      <vt:lpstr>3. Numerical Integration</vt:lpstr>
      <vt:lpstr>3. Numerical Integration</vt:lpstr>
      <vt:lpstr>     QUESTIONS???</vt:lpstr>
    </vt:vector>
  </TitlesOfParts>
  <Company>CtrlSoft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</dc:title>
  <dc:creator>user</dc:creator>
  <cp:lastModifiedBy>user</cp:lastModifiedBy>
  <cp:revision>64</cp:revision>
  <dcterms:created xsi:type="dcterms:W3CDTF">2016-05-31T05:52:43Z</dcterms:created>
  <dcterms:modified xsi:type="dcterms:W3CDTF">2018-05-23T10:53:46Z</dcterms:modified>
</cp:coreProperties>
</file>