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7" r:id="rId20"/>
    <p:sldId id="275" r:id="rId21"/>
    <p:sldId id="276" r:id="rId22"/>
    <p:sldId id="278" r:id="rId23"/>
    <p:sldId id="279" r:id="rId24"/>
    <p:sldId id="282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15-May-18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15-May-18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15-May-18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15-May-18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15-May-18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15-May-18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2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4.bin"/><Relationship Id="rId1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E581A-EB20-4EDE-8338-E02DE43C2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914402"/>
            <a:ext cx="8689976" cy="20408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/>
              <a:t>Chapter  four</a:t>
            </a:r>
            <a:br>
              <a:rPr lang="en-US" b="1" dirty="0"/>
            </a:br>
            <a:r>
              <a:rPr lang="en-US" sz="4000" b="1" dirty="0"/>
              <a:t>thermodynamics of solution 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C5A2A2-67EF-4554-9B60-12219D708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061253"/>
            <a:ext cx="8689976" cy="27962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Chemical Potential and Phase Equilibria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Partial Molar 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IDEAL-GAS MIXTURES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Fugacity of a Pure Substance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Fugacity of a Component in a Mixture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F81DA-E90C-46A0-ABE8-B9DE8EF31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539006"/>
            <a:ext cx="10364451" cy="759708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Partial Properties in Binary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C1C7C3-02ED-4E44-B350-22B707AF1C8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298714"/>
                <a:ext cx="10363826" cy="5062329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cap="none" dirty="0">
                    <a:latin typeface="Cambria" panose="02040503050406030204" pitchFamily="18" charset="0"/>
                  </a:rPr>
                  <a:t>Written for a binary solution, the summability relation, Eqn. (9), becomes: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………(13)</m:t>
                      </m:r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Differentiating Eqn. (13) yields: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cap="none" smtClean="0">
                          <a:latin typeface="Cambria Math" panose="02040503050406030204" pitchFamily="18" charset="0"/>
                        </a:rPr>
                        <m:t>dM</m:t>
                      </m:r>
                      <m:r>
                        <a:rPr lang="en-US" cap="none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cap="none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cap="none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cap="none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cap="none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………(14)</m:t>
                      </m:r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From Gibbs/Duhem equation {Eqn. (12)}, expressed here as: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cap="none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cap="none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cap="none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, it follows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cap="non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cap="none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. Therefore, Eqn. (14) becomes: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cap="none" smtClean="0">
                          <a:latin typeface="Cambria Math" panose="02040503050406030204" pitchFamily="18" charset="0"/>
                        </a:rPr>
                        <m:t>dM</m:t>
                      </m:r>
                      <m:r>
                        <a:rPr lang="en-US" cap="none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cap="none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cap="none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cap="none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cap="none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cap="non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cap="none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cap="none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cap="none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………(15)</m:t>
                      </m:r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Elimination first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acc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and then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acc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from Eqns. (13) and (15) yields: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cap="non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cap="none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cap="none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cap="non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:endParaRPr lang="en-US" cap="none" dirty="0">
                  <a:latin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endParaRPr lang="en-US" cap="none" dirty="0">
                  <a:latin typeface="Cambria" panose="02040503050406030204" pitchFamily="18" charset="0"/>
                </a:endParaRPr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C1C7C3-02ED-4E44-B350-22B707AF1C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298714"/>
                <a:ext cx="10363826" cy="5062329"/>
              </a:xfrm>
              <a:blipFill>
                <a:blip r:embed="rId2"/>
                <a:stretch>
                  <a:fillRect l="-529" t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6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8C0EA-67B9-4FF9-B020-737FA0DE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59709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Example 4.1.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4406BE-0151-4711-8BAF-64AD187065F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3" y="1378226"/>
                <a:ext cx="11172209" cy="477078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cap="none" dirty="0">
                    <a:latin typeface="Cambria" panose="02040503050406030204" pitchFamily="18" charset="0"/>
                  </a:rPr>
                  <a:t>The enthalpy of a binary liquid system of species 1 and 2 at fixed T and P is represented by the equation: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cap="non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cap="none">
                            <a:latin typeface="Cambria Math" panose="02040503050406030204" pitchFamily="18" charset="0"/>
                          </a:rPr>
                          <m:t>400</m:t>
                        </m:r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cap="none">
                        <a:latin typeface="Cambria Math" panose="02040503050406030204" pitchFamily="18" charset="0"/>
                      </a:rPr>
                      <m:t>+600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cap="non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cap="none">
                            <a:latin typeface="Cambria Math" panose="02040503050406030204" pitchFamily="18" charset="0"/>
                          </a:rPr>
                          <m:t>40</m:t>
                        </m:r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cap="non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+20</m:t>
                        </m:r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cap="none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cap="none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b="0" i="0" cap="none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mol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 </a:t>
                </a:r>
              </a:p>
              <a:p>
                <a:pPr marL="0" indent="0" algn="just">
                  <a:spcBef>
                    <a:spcPts val="600"/>
                  </a:spcBef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Determine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as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, numerical values for the pure-species enthalpies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, and numerical values for the partial enthalpies at infinite dilution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cap="none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cap="none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. </a:t>
                </a:r>
              </a:p>
              <a:p>
                <a:pPr marL="0" indent="0" algn="just">
                  <a:spcBef>
                    <a:spcPts val="600"/>
                  </a:spcBef>
                  <a:buNone/>
                </a:pPr>
                <a:r>
                  <a:rPr lang="en-US" b="1" i="1" cap="none" dirty="0">
                    <a:latin typeface="Cambria" panose="02040503050406030204" pitchFamily="18" charset="0"/>
                  </a:rPr>
                  <a:t>     </a:t>
                </a:r>
                <a:r>
                  <a:rPr lang="en-US" b="1" i="1" u="sng" cap="none" dirty="0">
                    <a:latin typeface="Cambria" panose="02040503050406030204" pitchFamily="18" charset="0"/>
                  </a:rPr>
                  <a:t>Given:</a:t>
                </a:r>
                <a:r>
                  <a:rPr lang="en-US" b="1" i="1" cap="none" dirty="0">
                    <a:latin typeface="Cambria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cap="non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cap="none">
                            <a:latin typeface="Cambria Math" panose="02040503050406030204" pitchFamily="18" charset="0"/>
                          </a:rPr>
                          <m:t>400</m:t>
                        </m:r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cap="none">
                        <a:latin typeface="Cambria Math" panose="02040503050406030204" pitchFamily="18" charset="0"/>
                      </a:rPr>
                      <m:t>+600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cap="non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cap="none">
                            <a:latin typeface="Cambria Math" panose="02040503050406030204" pitchFamily="18" charset="0"/>
                          </a:rPr>
                          <m:t>40</m:t>
                        </m:r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cap="non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+20</m:t>
                        </m:r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cap="none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…………(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</a:t>
                </a:r>
                <a:r>
                  <a:rPr lang="en-US" b="1" i="1" u="sng" cap="none" dirty="0">
                    <a:latin typeface="Cambria" panose="02040503050406030204" pitchFamily="18" charset="0"/>
                  </a:rPr>
                  <a:t>Required:</a:t>
                </a:r>
                <a:r>
                  <a:rPr lang="en-US" b="1" i="1" cap="none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  </m:t>
                        </m:r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cap="none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b="0" i="0" cap="none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cap="none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cap="none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cap="none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b="0" i="0" cap="none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b="0" i="1" cap="none" dirty="0">
                  <a:latin typeface="Cambria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</a:t>
                </a:r>
                <a:r>
                  <a:rPr lang="en-US" b="1" i="1" u="sng" cap="none" dirty="0">
                    <a:latin typeface="Cambria" panose="02040503050406030204" pitchFamily="18" charset="0"/>
                  </a:rPr>
                  <a:t>Solution:</a:t>
                </a:r>
                <a:r>
                  <a:rPr lang="en-US" b="1" i="1" cap="none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cap="none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1" i="1" cap="none" dirty="0">
                  <a:latin typeface="Cambria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i="1" cap="none" dirty="0">
                    <a:latin typeface="Cambria" panose="020405030504060302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cap="none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cap="none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cap="none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cap="non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cap="non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cap="none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cap="none">
                        <a:latin typeface="Cambria Math" panose="02040503050406030204" pitchFamily="18" charset="0"/>
                      </a:rPr>
                      <m:t>                    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cap="none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cap="non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cap="none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cap="non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0" cap="none" smtClean="0">
                        <a:latin typeface="Cambria Math" panose="02040503050406030204" pitchFamily="18" charset="0"/>
                      </a:rPr>
                      <m:t>…………(</m:t>
                    </m:r>
                    <m:r>
                      <m:rPr>
                        <m:sty m:val="p"/>
                      </m:rPr>
                      <a:rPr lang="en-US" b="0" i="0" cap="none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cap="none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 @ 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=1                             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0" cap="none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cap="none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</a:rPr>
                      <m:t> @ 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cap="non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 using Eqn. (A) 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cap="none" dirty="0"/>
                  <a:t>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cap="none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cap="none" dirty="0"/>
                  <a:t> </a:t>
                </a:r>
                <a14:m>
                  <m:oMath xmlns:m="http://schemas.openxmlformats.org/officeDocument/2006/math">
                    <m:r>
                      <a:rPr lang="en-US" i="1" cap="none">
                        <a:latin typeface="Cambria Math" panose="02040503050406030204" pitchFamily="18" charset="0"/>
                      </a:rPr>
                      <m:t>@ 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cap="none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cap="none" dirty="0"/>
                  <a:t> </a:t>
                </a:r>
                <a14:m>
                  <m:oMath xmlns:m="http://schemas.openxmlformats.org/officeDocument/2006/math">
                    <m:r>
                      <a:rPr lang="en-US" i="1" cap="none">
                        <a:latin typeface="Cambria Math" panose="02040503050406030204" pitchFamily="18" charset="0"/>
                      </a:rPr>
                      <m:t>@ 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cap="non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 using Eqn. (B)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                  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4406BE-0151-4711-8BAF-64AD187065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3" y="1378226"/>
                <a:ext cx="11172209" cy="4770783"/>
              </a:xfrm>
              <a:blipFill>
                <a:blip r:embed="rId2"/>
                <a:stretch>
                  <a:fillRect l="-546" t="-128" r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4038DF-08F9-4561-800A-3C03B7FC6575}"/>
                  </a:ext>
                </a:extLst>
              </p:cNvPr>
              <p:cNvSpPr txBox="1"/>
              <p:nvPr/>
            </p:nvSpPr>
            <p:spPr>
              <a:xfrm>
                <a:off x="8865704" y="3587597"/>
                <a:ext cx="3326296" cy="2446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Cambria Math" panose="02040503050406030204" pitchFamily="18" charset="0"/>
                  </a:rPr>
                  <a:t>Answers: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=420−60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=400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mol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</a:t>
                </a:r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=600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mol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=420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mol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</a:t>
                </a:r>
                <a:endParaRPr lang="en-US" b="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=640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mol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4038DF-08F9-4561-800A-3C03B7FC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704" y="3587597"/>
                <a:ext cx="3326296" cy="2446824"/>
              </a:xfrm>
              <a:prstGeom prst="rect">
                <a:avLst/>
              </a:prstGeom>
              <a:blipFill>
                <a:blip r:embed="rId3"/>
                <a:stretch>
                  <a:fillRect l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5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86D6-9082-4209-9343-B4382B54C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84641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200" b="1" dirty="0"/>
              <a:t>IDEAL-GAS MIXTURES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2ECF9-8908-4023-B1CA-D5E64457533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203158"/>
                <a:ext cx="10363826" cy="5269831"/>
              </a:xfrm>
            </p:spPr>
            <p:txBody>
              <a:bodyPr numCol="1">
                <a:normAutofit fontScale="850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If n moles of an ideal-gas mixture occupy a total volume V</a:t>
                </a:r>
                <a:r>
                  <a:rPr lang="en-US" cap="none" baseline="30000" dirty="0">
                    <a:latin typeface="Cambria" panose="02040503050406030204" pitchFamily="18" charset="0"/>
                  </a:rPr>
                  <a:t>t </a:t>
                </a:r>
                <a:r>
                  <a:rPr lang="en-US" cap="none" dirty="0">
                    <a:latin typeface="Cambria" panose="02040503050406030204" pitchFamily="18" charset="0"/>
                  </a:rPr>
                  <a:t>at temperature T, the pressure is: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cap="non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RT</m:t>
                        </m:r>
                      </m:num>
                      <m:den>
                        <m:sSup>
                          <m:sSup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cap="none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den>
                    </m:f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If the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n</a:t>
                </a:r>
                <a:r>
                  <a:rPr lang="en-US" cap="none" baseline="-25000" dirty="0" err="1">
                    <a:latin typeface="Cambria" panose="02040503050406030204" pitchFamily="18" charset="0"/>
                  </a:rPr>
                  <a:t>i</a:t>
                </a:r>
                <a:r>
                  <a:rPr lang="en-US" cap="none" dirty="0">
                    <a:latin typeface="Cambria" panose="02040503050406030204" pitchFamily="18" charset="0"/>
                  </a:rPr>
                  <a:t> moles of species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i</a:t>
                </a:r>
                <a:r>
                  <a:rPr lang="en-US" cap="none" dirty="0">
                    <a:latin typeface="Cambria" panose="02040503050406030204" pitchFamily="18" charset="0"/>
                  </a:rPr>
                  <a:t> in this mixture 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cap="non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RT</m:t>
                        </m:r>
                      </m:num>
                      <m:den>
                        <m:sSup>
                          <m:sSup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cap="none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den>
                    </m:f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r>
                  <a:rPr lang="en-US" cap="none" dirty="0">
                    <a:latin typeface="Cambria" panose="02040503050406030204" pitchFamily="18" charset="0"/>
                  </a:rPr>
                  <a:t>The partial molar volume of species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i</a:t>
                </a:r>
                <a:r>
                  <a:rPr lang="en-US" cap="none" dirty="0">
                    <a:latin typeface="Cambria" panose="02040503050406030204" pitchFamily="18" charset="0"/>
                  </a:rPr>
                  <a:t> in an ideal-gas mixture is found, superscript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ig</a:t>
                </a:r>
                <a:r>
                  <a:rPr lang="en-US" cap="none" dirty="0">
                    <a:latin typeface="Cambria" panose="02040503050406030204" pitchFamily="18" charset="0"/>
                  </a:rPr>
                  <a:t> denoting an ideal-gas value: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i="1" cap="none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cap="none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sSup>
                                        <m:sSupPr>
                                          <m:ctrlPr>
                                            <a:rPr lang="en-US" i="1" cap="none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cap="none" smtClean="0">
                                              <a:latin typeface="Cambria Math" panose="02040503050406030204" pitchFamily="18" charset="0"/>
                                            </a:rPr>
                                            <m:t>V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cap="none">
                                              <a:latin typeface="Cambria Math" panose="02040503050406030204" pitchFamily="18" charset="0"/>
                                            </a:rPr>
                                            <m:t>ig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 cap="none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cap="none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cap="none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cap="none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cap="none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cap="none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 cap="none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i="1" cap="none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 cap="none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cap="none" smtClean="0">
                                          <a:latin typeface="Cambria Math" panose="02040503050406030204" pitchFamily="18" charset="0"/>
                                        </a:rPr>
                                        <m:t>RT</m:t>
                                      </m:r>
                                      <m:r>
                                        <a:rPr lang="en-US" i="0" cap="none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cap="none" smtClean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0" cap="none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 cap="none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 cap="none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 cap="none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cap="none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cap="none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cap="none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cap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RT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P</m:t>
                          </m:r>
                        </m:den>
                      </m:f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 cap="none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cap="none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cap="none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cap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RT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P</m:t>
                          </m:r>
                        </m:den>
                      </m:f>
                      <m:r>
                        <a:rPr lang="en-US" cap="none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r>
                      <a:rPr lang="en-US" cap="none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…………..(16)</a:t>
                </a:r>
              </a:p>
              <a:p>
                <a:pPr algn="just"/>
                <a:r>
                  <a:rPr lang="en-US" b="1" i="1" cap="none" dirty="0">
                    <a:latin typeface="Cambria" panose="02040503050406030204" pitchFamily="18" charset="0"/>
                  </a:rPr>
                  <a:t>Gibbs's theorem </a:t>
                </a:r>
                <a:r>
                  <a:rPr lang="en-US" cap="none" dirty="0">
                    <a:latin typeface="Cambria" panose="02040503050406030204" pitchFamily="18" charset="0"/>
                  </a:rPr>
                  <a:t>states that:</a:t>
                </a:r>
              </a:p>
              <a:p>
                <a:pPr algn="just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cap="none" dirty="0">
                    <a:latin typeface="Cambria" panose="02040503050406030204" pitchFamily="18" charset="0"/>
                  </a:rPr>
                  <a:t>“</a:t>
                </a:r>
                <a:r>
                  <a:rPr lang="en-US" b="1" cap="none" dirty="0">
                    <a:latin typeface="Cambria" panose="02040503050406030204" pitchFamily="18" charset="0"/>
                  </a:rPr>
                  <a:t>A partial molar property </a:t>
                </a:r>
                <a:r>
                  <a:rPr lang="en-US" cap="none" dirty="0">
                    <a:latin typeface="Cambria" panose="02040503050406030204" pitchFamily="18" charset="0"/>
                  </a:rPr>
                  <a:t>(other than volume) of a constituent species in </a:t>
                </a:r>
                <a:r>
                  <a:rPr lang="en-US" b="1" cap="none" dirty="0">
                    <a:latin typeface="Cambria" panose="02040503050406030204" pitchFamily="18" charset="0"/>
                  </a:rPr>
                  <a:t>an ideal-gas mixture </a:t>
                </a:r>
                <a:r>
                  <a:rPr lang="en-US" cap="none" dirty="0">
                    <a:latin typeface="Cambria" panose="02040503050406030204" pitchFamily="18" charset="0"/>
                  </a:rPr>
                  <a:t>is equal to the corresponding </a:t>
                </a:r>
                <a:r>
                  <a:rPr lang="en-US" b="1" cap="none" dirty="0">
                    <a:latin typeface="Cambria" panose="02040503050406030204" pitchFamily="18" charset="0"/>
                  </a:rPr>
                  <a:t>molar property of the species </a:t>
                </a:r>
                <a:r>
                  <a:rPr lang="en-US" cap="none" dirty="0">
                    <a:latin typeface="Cambria" panose="02040503050406030204" pitchFamily="18" charset="0"/>
                  </a:rPr>
                  <a:t>as a </a:t>
                </a:r>
                <a:r>
                  <a:rPr lang="en-US" b="1" cap="none" dirty="0">
                    <a:latin typeface="Cambria" panose="02040503050406030204" pitchFamily="18" charset="0"/>
                  </a:rPr>
                  <a:t>pure ideal gas </a:t>
                </a:r>
                <a:r>
                  <a:rPr lang="en-US" cap="none" dirty="0">
                    <a:latin typeface="Cambria" panose="02040503050406030204" pitchFamily="18" charset="0"/>
                  </a:rPr>
                  <a:t>at the mixture temperature but at a pressure equal to its partial pressure in the mixture.”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This is expressed mathematically for generic partial property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r>
                      <a:rPr lang="en-US" cap="none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</m:oMath>
                </a14:m>
                <a:r>
                  <a:rPr lang="en-US" i="1" cap="none" dirty="0">
                    <a:latin typeface="Cambria" panose="02040503050406030204" pitchFamily="18" charset="0"/>
                  </a:rPr>
                  <a:t> </a:t>
                </a:r>
                <a:r>
                  <a:rPr lang="en-US" cap="none" dirty="0">
                    <a:latin typeface="Cambria" panose="02040503050406030204" pitchFamily="18" charset="0"/>
                  </a:rPr>
                  <a:t>by the equation: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d>
                      <m:d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cap="non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en-US" cap="none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r>
                      <a:rPr lang="en-US" cap="none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cap="none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cap="none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……….…(17)</a:t>
                </a:r>
              </a:p>
              <a:p>
                <a:pPr marL="0" indent="0" algn="ctr">
                  <a:buNone/>
                </a:pPr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cap="none" dirty="0">
                  <a:latin typeface="Cambria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2ECF9-8908-4023-B1CA-D5E6445753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203158"/>
                <a:ext cx="10363826" cy="5269831"/>
              </a:xfrm>
              <a:blipFill>
                <a:blip r:embed="rId7"/>
                <a:stretch>
                  <a:fillRect l="-294" r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C4A20A-C182-4CE7-932B-6715C34BA01F}"/>
                  </a:ext>
                </a:extLst>
              </p:cNvPr>
              <p:cNvSpPr txBox="1"/>
              <p:nvPr/>
            </p:nvSpPr>
            <p:spPr>
              <a:xfrm>
                <a:off x="9157252" y="3456526"/>
                <a:ext cx="1669774" cy="763094"/>
              </a:xfrm>
              <a:prstGeom prst="rect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C4A20A-C182-4CE7-932B-6715C34BA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252" y="3456526"/>
                <a:ext cx="1669774" cy="763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08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A4D9-FC2A-4C51-A49D-8A7C5709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04957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IDEAL-GAS MIXTURES </a:t>
            </a:r>
            <a:r>
              <a:rPr lang="en-US" sz="3200" dirty="0" err="1"/>
              <a:t>cond</a:t>
            </a:r>
            <a:r>
              <a:rPr lang="en-US" sz="32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D9A16D1-A842-4205-8BBB-DF5064C632C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82842" y="1323474"/>
                <a:ext cx="4936958" cy="4916009"/>
              </a:xfrm>
            </p:spPr>
            <p:txBody>
              <a:bodyPr>
                <a:normAutofit/>
              </a:bodyPr>
              <a:lstStyle/>
              <a:p>
                <a:r>
                  <a:rPr lang="en-US" sz="1600" cap="none" dirty="0">
                    <a:latin typeface="Cambria" panose="02040503050406030204" pitchFamily="18" charset="0"/>
                  </a:rPr>
                  <a:t>Eqs. (6.23)</a:t>
                </a:r>
                <a:r>
                  <a:rPr lang="en-US" sz="1600" b="1" cap="none" dirty="0">
                    <a:latin typeface="Cambria" panose="02040503050406030204" pitchFamily="18" charset="0"/>
                  </a:rPr>
                  <a:t> (J. M. Smith page 191)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cap="none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cap="none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1600" cap="none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r>
                      <a:rPr lang="en-US" sz="1600" b="0" i="1" cap="none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b="0" i="1" cap="none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cap="none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cap="none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1600" b="0" i="1" cap="none" smtClean="0">
                            <a:latin typeface="Cambria Math" panose="02040503050406030204" pitchFamily="18" charset="0"/>
                          </a:rPr>
                          <m:t>𝑖𝑔</m:t>
                        </m:r>
                      </m:sup>
                    </m:sSubSup>
                    <m:r>
                      <a:rPr lang="en-US" sz="1600" b="0" i="1" cap="none" smtClean="0">
                        <a:latin typeface="Cambria Math" panose="02040503050406030204" pitchFamily="18" charset="0"/>
                      </a:rPr>
                      <m:t>ⅆ</m:t>
                    </m:r>
                    <m:r>
                      <a:rPr lang="en-US" sz="1600" b="0" i="1" cap="none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cap="none" dirty="0">
                    <a:latin typeface="Cambria" panose="02040503050406030204" pitchFamily="18" charset="0"/>
                  </a:rPr>
                  <a:t>………(6.23)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600" cap="none" dirty="0">
                    <a:latin typeface="Cambria" panose="02040503050406030204" pitchFamily="18" charset="0"/>
                  </a:rPr>
                  <a:t>Since the enthalpy of an ideal gas is independent of pressure: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cap="none" dirty="0"/>
                  <a:t>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cap="none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d>
                      <m:dPr>
                        <m:ctrlPr>
                          <a:rPr lang="en-US" sz="1600" i="1" cap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cap="none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1600" cap="none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cap="none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cap="none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1600" cap="none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cap="none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d>
                      <m:dPr>
                        <m:ctrlPr>
                          <a:rPr lang="en-US" sz="1600" i="1" cap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cap="none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1600" cap="non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 cap="none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en-US" sz="1600" cap="none"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lang="en-US" sz="1600" cap="none">
                        <a:latin typeface="Cambria Math" panose="02040503050406030204" pitchFamily="18" charset="0"/>
                      </a:rPr>
                      <m:t>thus</m:t>
                    </m:r>
                    <m:r>
                      <a:rPr lang="en-US" sz="1600" cap="none">
                        <a:latin typeface="Cambria Math" panose="02040503050406030204" pitchFamily="18" charset="0"/>
                      </a:rPr>
                      <m:t>;     </m:t>
                    </m:r>
                  </m:oMath>
                </a14:m>
                <a:endParaRPr lang="en-US" sz="1600" cap="non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cap="none" smtClean="0">
                          <a:latin typeface="Cambria Math" panose="02040503050406030204" pitchFamily="18" charset="0"/>
                        </a:rPr>
                        <m:t>          </m:t>
                      </m:r>
                      <m:sSubSup>
                        <m:sSubSupPr>
                          <m:ctrlPr>
                            <a:rPr lang="en-US" sz="1600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1600" i="1" cap="none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cap="none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1600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  <m:d>
                        <m:dPr>
                          <m:ctrlPr>
                            <a:rPr lang="en-US" sz="1600" i="1" cap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cap="none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1600" cap="non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cap="none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 sz="1600" cap="none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b="0" i="0" cap="none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  <m:d>
                        <m:dPr>
                          <m:ctrlPr>
                            <a:rPr lang="en-US" sz="1600" i="1" cap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cap="none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1600" cap="non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cap="none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 sz="1600" cap="none">
                          <a:latin typeface="Cambria Math" panose="02040503050406030204" pitchFamily="18" charset="0"/>
                        </a:rPr>
                        <m:t>                   </m:t>
                      </m:r>
                    </m:oMath>
                  </m:oMathPara>
                </a14:m>
                <a:endParaRPr lang="en-US" sz="1600" cap="none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cap="none" dirty="0"/>
                  <a:t>                </a:t>
                </a:r>
                <a14:m>
                  <m:oMath xmlns:m="http://schemas.openxmlformats.org/officeDocument/2006/math">
                    <m:r>
                      <a:rPr lang="en-US" sz="1600" b="0" i="0" cap="none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sz="1600" cap="none">
                        <a:latin typeface="Cambria Math" panose="02040503050406030204" pitchFamily="18" charset="0"/>
                      </a:rPr>
                      <m:t>∴ </m:t>
                    </m:r>
                    <m:sSubSup>
                      <m:sSubSupPr>
                        <m:ctrlPr>
                          <a:rPr lang="en-US" sz="1600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1600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 b="0" i="0" cap="none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600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r>
                      <a:rPr lang="en-US" sz="1600" cap="none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cap="none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r>
                      <a:rPr lang="en-US" sz="1600" cap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cap="none" dirty="0">
                    <a:latin typeface="Cambria" panose="02040503050406030204" pitchFamily="18" charset="0"/>
                  </a:rPr>
                  <a:t>……….(18)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600" cap="none" dirty="0">
                    <a:latin typeface="Cambria" panose="02040503050406030204" pitchFamily="18" charset="0"/>
                  </a:rPr>
                  <a:t>Applying the summability relation</a:t>
                </a:r>
                <a14:m>
                  <m:oMath xmlns:m="http://schemas.openxmlformats.org/officeDocument/2006/math">
                    <m:r>
                      <a:rPr lang="en-US" sz="1600" b="0" i="0" cap="none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600" b="0" i="0" cap="none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cap="none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cap="none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600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p>
                      <m:r>
                        <a:rPr lang="en-US" sz="1600" cap="none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600" i="1" cap="none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600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cap="none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sSubSup>
                        <m:sSubSupPr>
                          <m:ctrlPr>
                            <a:rPr lang="en-US" sz="1600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b="0" i="0" cap="none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</m:oMath>
                  </m:oMathPara>
                </a14:m>
                <a:endParaRPr lang="en-US" sz="1600" cap="none" dirty="0">
                  <a:latin typeface="Cambria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cap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cap="none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600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p>
                      <m:r>
                        <a:rPr lang="en-US" sz="1600" i="1" cap="none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sz="1600" i="1" cap="none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cap="none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sSubSup>
                        <m:sSubSupPr>
                          <m:ctrlPr>
                            <a:rPr lang="en-US" sz="1600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b="0" i="0" cap="none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  <m:r>
                        <a:rPr lang="en-US" sz="1600" cap="none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cap="none" dirty="0">
                  <a:latin typeface="Cambria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en-US" sz="1600" cap="none" dirty="0">
                    <a:latin typeface="Cambria" panose="02040503050406030204" pitchFamily="18" charset="0"/>
                  </a:rPr>
                  <a:t>For ideal gases, this </a:t>
                </a:r>
                <a:r>
                  <a:rPr lang="en-US" sz="1600" b="1" cap="none" dirty="0">
                    <a:latin typeface="Cambria" panose="02040503050406030204" pitchFamily="18" charset="0"/>
                  </a:rPr>
                  <a:t>enthalpy change of mixing is zero.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cap="none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D9A16D1-A842-4205-8BBB-DF5064C632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82842" y="1323474"/>
                <a:ext cx="4936958" cy="4916009"/>
              </a:xfrm>
              <a:blipFill>
                <a:blip r:embed="rId2"/>
                <a:stretch>
                  <a:fillRect l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2F44BBD-1173-4311-B075-74A55BD71564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6172200" y="1323474"/>
                <a:ext cx="5105400" cy="4916009"/>
              </a:xfrm>
            </p:spPr>
            <p:txBody>
              <a:bodyPr>
                <a:normAutofit fontScale="325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4900" cap="none" dirty="0">
                    <a:latin typeface="Cambria" panose="02040503050406030204" pitchFamily="18" charset="0"/>
                  </a:rPr>
                  <a:t>Eqs. (6.24)</a:t>
                </a:r>
                <a:r>
                  <a:rPr lang="en-US" sz="4900" b="1" cap="none" dirty="0">
                    <a:latin typeface="Cambria" panose="02040503050406030204" pitchFamily="18" charset="0"/>
                  </a:rPr>
                  <a:t> (J. M. Smith page 191)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900" i="1" cap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900" b="0" i="0" cap="none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4900" b="0" i="1" cap="none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p>
                      <m:r>
                        <a:rPr lang="en-US" sz="4900" cap="none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900" i="1" cap="none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9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900" b="0" i="0" cap="none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900" b="0" i="0" cap="none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e>
                        <m:sup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p>
                      <m:f>
                        <m:fPr>
                          <m:ctrlPr>
                            <a:rPr lang="en-US" sz="4900" i="1" cap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900" b="0" i="0" cap="none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sz="4900" i="1" cap="none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900" cap="none" smtClean="0">
                          <a:latin typeface="Cambria Math" panose="02040503050406030204" pitchFamily="18" charset="0"/>
                        </a:rPr>
                        <m:t>R</m:t>
                      </m:r>
                      <m:f>
                        <m:fPr>
                          <m:ctrlPr>
                            <a:rPr lang="en-US" sz="4900" i="1" cap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900" b="0" i="0" cap="none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P</m:t>
                          </m:r>
                        </m:den>
                      </m:f>
                      <m:r>
                        <a:rPr lang="en-US" sz="4900" b="0" i="1" cap="none" smtClean="0">
                          <a:latin typeface="Cambria Math" panose="02040503050406030204" pitchFamily="18" charset="0"/>
                        </a:rPr>
                        <m:t>………(6.24)</m:t>
                      </m:r>
                    </m:oMath>
                  </m:oMathPara>
                </a14:m>
                <a:endParaRPr lang="en-US" sz="4900" cap="none" dirty="0">
                  <a:latin typeface="Cambria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4900" cap="none" dirty="0">
                    <a:latin typeface="Cambria" panose="02040503050406030204" pitchFamily="18" charset="0"/>
                  </a:rPr>
                  <a:t>From above Eqn. the entropy of an ideal gas does depend on pressure: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900" i="1" cap="none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900" b="0" i="0" cap="none" smtClean="0">
                              <a:latin typeface="Cambria Math" panose="02040503050406030204" pitchFamily="18" charset="0"/>
                            </a:rPr>
                            <m:t>dS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  <m:r>
                        <a:rPr lang="en-US" sz="4900" cap="non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900" i="1" cap="none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900" b="0" i="0" cap="none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sz="4900" cap="none">
                          <a:latin typeface="Cambria Math" panose="02040503050406030204" pitchFamily="18" charset="0"/>
                        </a:rPr>
                        <m:t>dln</m:t>
                      </m:r>
                      <m:r>
                        <m:rPr>
                          <m:sty m:val="p"/>
                        </m:rPr>
                        <a:rPr lang="en-US" sz="4900" b="0" i="0" cap="none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4900" cap="none">
                          <a:latin typeface="Cambria Math" panose="02040503050406030204" pitchFamily="18" charset="0"/>
                        </a:rPr>
                        <m:t>                    (</m:t>
                      </m:r>
                      <m:r>
                        <m:rPr>
                          <m:sty m:val="p"/>
                        </m:rPr>
                        <a:rPr lang="en-US" sz="4900" cap="none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4900" cap="none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900" cap="none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4900" cap="none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900" cap="none" dirty="0">
                  <a:latin typeface="Cambria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4900" cap="none" dirty="0">
                    <a:latin typeface="Cambria" panose="02040503050406030204" pitchFamily="18" charset="0"/>
                  </a:rPr>
                  <a:t>Integration from p</a:t>
                </a:r>
                <a:r>
                  <a:rPr lang="en-US" sz="4900" cap="none" baseline="-25000" dirty="0">
                    <a:latin typeface="Cambria" panose="02040503050406030204" pitchFamily="18" charset="0"/>
                  </a:rPr>
                  <a:t>i</a:t>
                </a:r>
                <a:r>
                  <a:rPr lang="en-US" sz="4900" i="1" cap="none" dirty="0">
                    <a:latin typeface="Cambria" panose="02040503050406030204" pitchFamily="18" charset="0"/>
                  </a:rPr>
                  <a:t> </a:t>
                </a:r>
                <a:r>
                  <a:rPr lang="en-US" sz="4900" cap="none" dirty="0">
                    <a:latin typeface="Cambria" panose="02040503050406030204" pitchFamily="18" charset="0"/>
                  </a:rPr>
                  <a:t>to P gives: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900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  <m:d>
                        <m:dPr>
                          <m:ctrlPr>
                            <a:rPr lang="en-US" sz="4900" i="1" cap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4900" cap="non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 sz="4900" i="1" cap="none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4900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900" cap="none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  <m:d>
                        <m:dPr>
                          <m:ctrlPr>
                            <a:rPr lang="en-US" sz="4900" i="1" cap="none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900" cap="none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4900" cap="none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9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900" cap="none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900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en-US" sz="4900" cap="non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900" i="1" cap="none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900" cap="none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4900" cap="none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900" cap="none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sz="4900" i="1" cap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p</m:t>
                          </m:r>
                        </m:num>
                        <m:den>
                          <m:sSub>
                            <m:sSubPr>
                              <m:ctrlPr>
                                <a:rPr lang="en-US" sz="49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900" cap="none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900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den>
                      </m:f>
                      <m:r>
                        <a:rPr lang="en-US" sz="4900" cap="non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900" i="1" cap="none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900" cap="none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4900" cap="none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900" cap="none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sz="4900" i="1" cap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p</m:t>
                          </m:r>
                        </m:num>
                        <m:den>
                          <m:sSub>
                            <m:sSubPr>
                              <m:ctrlPr>
                                <a:rPr lang="en-US" sz="49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900" cap="none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900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p</m:t>
                          </m:r>
                        </m:den>
                      </m:f>
                      <m:r>
                        <a:rPr lang="en-US" sz="4900" cap="none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900" cap="none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sz="4900" cap="none">
                          <a:latin typeface="Cambria Math" panose="02040503050406030204" pitchFamily="18" charset="0"/>
                        </a:rPr>
                        <m:t>ln</m:t>
                      </m:r>
                      <m:sSub>
                        <m:sSubPr>
                          <m:ctrlPr>
                            <a:rPr lang="en-US" sz="4900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900" cap="none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US" sz="4900" cap="none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900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900" b="0" i="0" cap="none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  <m:d>
                        <m:dPr>
                          <m:ctrlPr>
                            <a:rPr lang="en-US" sz="4900" i="1" cap="none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900" cap="none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4900" cap="none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9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900" cap="none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900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en-US" sz="4900" cap="none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900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900" b="0" i="0" cap="none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  <m:d>
                        <m:dPr>
                          <m:ctrlPr>
                            <a:rPr lang="en-US" sz="4900" i="1" cap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4900" cap="non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 sz="4900" i="1" cap="none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900" cap="none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4900" cap="none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900" cap="none">
                          <a:latin typeface="Cambria Math" panose="02040503050406030204" pitchFamily="18" charset="0"/>
                        </a:rPr>
                        <m:t>ln</m:t>
                      </m:r>
                      <m:sSub>
                        <m:sSubPr>
                          <m:ctrlPr>
                            <a:rPr lang="en-US" sz="4900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900" cap="none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US" sz="4900" i="1" cap="none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4900" cap="none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sz="4900" cap="none">
                        <a:latin typeface="Cambria Math" panose="02040503050406030204" pitchFamily="18" charset="0"/>
                      </a:rPr>
                      <m:t>∴</m:t>
                    </m:r>
                    <m:sSubSup>
                      <m:sSubSupPr>
                        <m:ctrlPr>
                          <a:rPr lang="en-US" sz="4900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4900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900" cap="none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4900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4900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r>
                      <a:rPr lang="en-US" sz="4900" cap="none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900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4900" cap="none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900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4900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r>
                      <a:rPr lang="en-US" sz="4900" i="1" cap="none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900" cap="none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4900" cap="none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900" cap="none">
                        <a:latin typeface="Cambria Math" panose="02040503050406030204" pitchFamily="18" charset="0"/>
                      </a:rPr>
                      <m:t>ln</m:t>
                    </m:r>
                    <m:sSub>
                      <m:sSubPr>
                        <m:ctrlPr>
                          <a:rPr lang="en-US" sz="49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900" cap="non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900" cap="none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900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4900" b="0" i="0" cap="none" smtClean="0">
                        <a:latin typeface="Cambria Math" panose="02040503050406030204" pitchFamily="18" charset="0"/>
                      </a:rPr>
                      <m:t>   ………(19)</m:t>
                    </m:r>
                  </m:oMath>
                </a14:m>
                <a:endParaRPr lang="en-US" sz="4900" cap="none" dirty="0">
                  <a:latin typeface="Cambria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4900" cap="none" dirty="0">
                    <a:latin typeface="Cambria" panose="02040503050406030204" pitchFamily="18" charset="0"/>
                  </a:rPr>
                  <a:t>Applying the summability relation</a:t>
                </a:r>
                <a14:m>
                  <m:oMath xmlns:m="http://schemas.openxmlformats.org/officeDocument/2006/math">
                    <m:r>
                      <a:rPr lang="en-US" sz="4900" cap="none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4900" cap="none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900" i="1" cap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p>
                      <m:r>
                        <a:rPr lang="en-US" sz="4900" i="1" cap="none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4900" i="1" cap="none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9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900" cap="none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900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sSubSup>
                        <m:sSubSupPr>
                          <m:ctrlPr>
                            <a:rPr lang="en-US" sz="4900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900" b="0" i="0" cap="none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  <m:r>
                        <a:rPr lang="en-US" sz="4900" cap="non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900" b="0" i="1" cap="none" smtClean="0">
                          <a:latin typeface="Cambria Math" panose="02040503050406030204" pitchFamily="18" charset="0"/>
                        </a:rPr>
                        <m:t>𝑅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4900" i="1" cap="none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4900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9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900" cap="none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900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en-US" sz="4900" cap="none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4900" cap="none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900" i="1" cap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900" cap="non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49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900" cap="none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900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900" cap="none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en-US" sz="4900" cap="none" dirty="0">
                    <a:latin typeface="Cambria" panose="02040503050406030204" pitchFamily="18" charset="0"/>
                  </a:rPr>
                  <a:t>For ideal gases, this </a:t>
                </a:r>
                <a:r>
                  <a:rPr lang="en-US" sz="4900" b="1" cap="none" dirty="0">
                    <a:latin typeface="Cambria" panose="02040503050406030204" pitchFamily="18" charset="0"/>
                  </a:rPr>
                  <a:t>entropy change of mixing is always positive,  </a:t>
                </a:r>
                <a:r>
                  <a:rPr lang="en-US" sz="4900" cap="none" dirty="0">
                    <a:latin typeface="Cambria" panose="02040503050406030204" pitchFamily="18" charset="0"/>
                  </a:rPr>
                  <a:t>in agreement with the second law.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4900" cap="none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100" cap="none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100" cap="none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cap="none" dirty="0">
                  <a:latin typeface="Cambria" panose="02040503050406030204" pitchFamily="18" charset="0"/>
                </a:endParaRPr>
              </a:p>
              <a:p>
                <a:endParaRPr lang="en-US" cap="none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2F44BBD-1173-4311-B075-74A55BD715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6172200" y="1323474"/>
                <a:ext cx="5105400" cy="4916009"/>
              </a:xfrm>
              <a:blipFill>
                <a:blip r:embed="rId3"/>
                <a:stretch>
                  <a:fillRect l="-478" t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12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20B8AA-68C7-473C-AAB9-5E997498A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02283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IDEAL-GAS MIXTURES </a:t>
            </a:r>
            <a:r>
              <a:rPr lang="en-US" sz="3200" dirty="0" err="1"/>
              <a:t>cond</a:t>
            </a:r>
            <a:r>
              <a:rPr lang="en-US" sz="32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8F1DAA1-EA5E-4A33-9D7D-FC6B57FF1EC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320800"/>
                <a:ext cx="5106025" cy="5118100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For the </a:t>
                </a:r>
                <a:r>
                  <a:rPr lang="en-US" b="1" cap="none" dirty="0">
                    <a:latin typeface="Cambria" panose="02040503050406030204" pitchFamily="18" charset="0"/>
                  </a:rPr>
                  <a:t>Gibbs energy</a:t>
                </a:r>
                <a:r>
                  <a:rPr lang="en-US" cap="none" dirty="0">
                    <a:latin typeface="Cambria" panose="02040503050406030204" pitchFamily="18" charset="0"/>
                  </a:rPr>
                  <a:t> of an ideal-gas mixture,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p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p>
                      <m:r>
                        <a:rPr lang="en-US" i="1" cap="none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cap="none" smtClean="0">
                              <a:latin typeface="Cambria Math" panose="02040503050406030204" pitchFamily="18" charset="0"/>
                            </a:rPr>
                            <m:t>TS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p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the parallel relation for partial properties is: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cap="none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  <m:r>
                        <a:rPr lang="en-US" i="1" cap="none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</a:rPr>
                        <m:t>T</m:t>
                      </m:r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cap="none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In combination with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Eqs</a:t>
                </a:r>
                <a:r>
                  <a:rPr lang="en-US" cap="none" dirty="0">
                    <a:latin typeface="Cambria" panose="02040503050406030204" pitchFamily="18" charset="0"/>
                  </a:rPr>
                  <a:t>. (18) and (19) this becomes: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  <m:r>
                        <a:rPr lang="en-US" i="1" cap="none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</a:rPr>
                        <m:t>T</m:t>
                      </m:r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  <m:r>
                        <a:rPr lang="en-US" i="1" cap="none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cap="none" smtClean="0">
                          <a:latin typeface="Cambria Math" panose="02040503050406030204" pitchFamily="18" charset="0"/>
                        </a:rPr>
                        <m:t>RT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r>
                      <a:rPr lang="en-US" cap="none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cap="none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r>
                      <a:rPr lang="en-US" cap="none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cap="none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r>
                      <a:rPr lang="en-US" cap="none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cap="none" smtClean="0">
                        <a:latin typeface="Cambria Math" panose="02040503050406030204" pitchFamily="18" charset="0"/>
                      </a:rPr>
                      <m:t>RT</m:t>
                    </m:r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……….(20)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At constant T for an ideal gas becomes: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cap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RT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P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cap="none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8F1DAA1-EA5E-4A33-9D7D-FC6B57FF1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320800"/>
                <a:ext cx="5106025" cy="5118100"/>
              </a:xfrm>
              <a:blipFill>
                <a:blip r:embed="rId2"/>
                <a:stretch>
                  <a:fillRect l="-1314" t="-238" r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394885E-24B6-4A69-9077-204668AD3DA4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6172200" y="1320800"/>
                <a:ext cx="5207000" cy="4978400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Integration at constant T gives: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r>
                      <a:rPr lang="en-US" cap="non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d>
                      <m:d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cap="none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RT</m:t>
                    </m:r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func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……….(21)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(T)  , the integration constant at constant T, is a function of temperature only.</a:t>
                </a:r>
              </a:p>
              <a:p>
                <a:r>
                  <a:rPr lang="en-US" cap="none" dirty="0">
                    <a:latin typeface="Cambria" panose="02040503050406030204" pitchFamily="18" charset="0"/>
                  </a:rPr>
                  <a:t>Equation (20) may therefore be written: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r>
                      <a:rPr lang="en-US" cap="none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d>
                      <m:d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cap="none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cap="none" smtClean="0">
                        <a:latin typeface="Cambria Math" panose="02040503050406030204" pitchFamily="18" charset="0"/>
                      </a:rPr>
                      <m:t>RT</m:t>
                    </m:r>
                    <m:func>
                      <m:func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cap="none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func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cap="none" smtClean="0">
                        <a:latin typeface="Cambria Math" panose="02040503050406030204" pitchFamily="18" charset="0"/>
                      </a:rPr>
                      <m:t>………(22)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</a:t>
                </a:r>
              </a:p>
              <a:p>
                <a:r>
                  <a:rPr lang="en-US" cap="none" dirty="0">
                    <a:latin typeface="Cambria" panose="02040503050406030204" pitchFamily="18" charset="0"/>
                  </a:rPr>
                  <a:t>Applying the summability relation: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r>
                      <a:rPr lang="en-US" cap="none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cap="non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d>
                      <m:d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cap="none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RT</m:t>
                    </m:r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func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cap="none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 cap="none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cap="none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cap="none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RT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 cap="none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func>
                        <m:func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func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394885E-24B6-4A69-9077-204668AD3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6172200" y="1320800"/>
                <a:ext cx="5207000" cy="4978400"/>
              </a:xfrm>
              <a:blipFill>
                <a:blip r:embed="rId3"/>
                <a:stretch>
                  <a:fillRect l="-1054" t="-245" r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792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1FC1-7898-45AA-8D3B-703DFF89F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87431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200" b="1" dirty="0"/>
              <a:t>Fugacity of a Pure Substance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B7FC855-7117-4357-9507-A066BB29C85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205948"/>
                <a:ext cx="10363826" cy="5128591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b="1" cap="none" dirty="0">
                    <a:latin typeface="Cambria" panose="02040503050406030204" pitchFamily="18" charset="0"/>
                  </a:rPr>
                  <a:t>Fugacity</a:t>
                </a:r>
                <a:r>
                  <a:rPr lang="en-US" cap="none" dirty="0">
                    <a:latin typeface="Cambria" panose="02040503050406030204" pitchFamily="18" charset="0"/>
                  </a:rPr>
                  <a:t> is  measure of the tendency of a gas to escape or expand.</a:t>
                </a: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It is the </a:t>
                </a:r>
                <a:r>
                  <a:rPr lang="en-US" b="1" cap="none" dirty="0">
                    <a:latin typeface="Cambria" panose="02040503050406030204" pitchFamily="18" charset="0"/>
                  </a:rPr>
                  <a:t>pressure</a:t>
                </a:r>
                <a:r>
                  <a:rPr lang="en-US" cap="none" dirty="0">
                    <a:latin typeface="Cambria" panose="02040503050406030204" pitchFamily="18" charset="0"/>
                  </a:rPr>
                  <a:t> value needed at a given temperature to make the properties of </a:t>
                </a:r>
                <a:r>
                  <a:rPr lang="en-US" b="1" cap="none" dirty="0">
                    <a:latin typeface="Cambria" panose="02040503050406030204" pitchFamily="18" charset="0"/>
                  </a:rPr>
                  <a:t>a non ideal gas satisfy the equation for an ideal gas.</a:t>
                </a: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Fugacity is the equivalent of pressure if you are dealing with </a:t>
                </a:r>
                <a:r>
                  <a:rPr lang="en-US" b="1" cap="none" dirty="0">
                    <a:latin typeface="Cambria" panose="02040503050406030204" pitchFamily="18" charset="0"/>
                  </a:rPr>
                  <a:t>a real gas </a:t>
                </a:r>
                <a:r>
                  <a:rPr lang="en-US" cap="none" dirty="0">
                    <a:latin typeface="Cambria" panose="02040503050406030204" pitchFamily="18" charset="0"/>
                  </a:rPr>
                  <a:t>in comparison to pressure itself which is defined using </a:t>
                </a:r>
                <a:r>
                  <a:rPr lang="en-US" b="1" cap="none" dirty="0">
                    <a:latin typeface="Cambria" panose="02040503050406030204" pitchFamily="18" charset="0"/>
                  </a:rPr>
                  <a:t>an ideal gas</a:t>
                </a:r>
                <a:r>
                  <a:rPr lang="en-US" cap="none" dirty="0">
                    <a:latin typeface="Cambria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Fugacity is </a:t>
                </a:r>
                <a:r>
                  <a:rPr lang="en-US" b="1" cap="none" dirty="0">
                    <a:latin typeface="Cambria" panose="02040503050406030204" pitchFamily="18" charset="0"/>
                  </a:rPr>
                  <a:t>the change in pressure </a:t>
                </a:r>
                <a:r>
                  <a:rPr lang="en-US" cap="none" dirty="0">
                    <a:latin typeface="Cambria" panose="02040503050406030204" pitchFamily="18" charset="0"/>
                  </a:rPr>
                  <a:t>required to make </a:t>
                </a:r>
                <a:r>
                  <a:rPr lang="en-US" b="1" cap="none" dirty="0">
                    <a:latin typeface="Cambria" panose="02040503050406030204" pitchFamily="18" charset="0"/>
                  </a:rPr>
                  <a:t>a real gas behave like an ideal gas.</a:t>
                </a: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If you have some gas at 100atm with a fugacity of 97.5atm, this means that a real world gas at 100atm has the same reactivity of an ideal gas at 97.5atm.</a:t>
                </a: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For </a:t>
                </a:r>
                <a:r>
                  <a:rPr lang="en-US" b="1" cap="none" dirty="0">
                    <a:latin typeface="Cambria" panose="02040503050406030204" pitchFamily="18" charset="0"/>
                  </a:rPr>
                  <a:t>a real fluid</a:t>
                </a:r>
                <a:r>
                  <a:rPr lang="en-US" cap="none" dirty="0">
                    <a:latin typeface="Cambria" panose="02040503050406030204" pitchFamily="18" charset="0"/>
                  </a:rPr>
                  <a:t>, the analogous equation is:</a:t>
                </a:r>
              </a:p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RT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………..(23)</a:t>
                </a: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In which pressure P is replaced by a new property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with units of pressure. This equation provides a partial definition of</a:t>
                </a:r>
                <a:r>
                  <a:rPr lang="en-US" b="1" cap="non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, </a:t>
                </a:r>
                <a:r>
                  <a:rPr lang="en-US" b="1" cap="none" dirty="0">
                    <a:latin typeface="Cambria" panose="02040503050406030204" pitchFamily="18" charset="0"/>
                  </a:rPr>
                  <a:t>the fugacity of pure species </a:t>
                </a:r>
                <a:r>
                  <a:rPr lang="en-US" b="1" cap="none" dirty="0" err="1">
                    <a:latin typeface="Cambria" panose="02040503050406030204" pitchFamily="18" charset="0"/>
                  </a:rPr>
                  <a:t>i</a:t>
                </a:r>
                <a:r>
                  <a:rPr lang="en-US" b="1" cap="none" dirty="0">
                    <a:latin typeface="Cambria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endParaRPr lang="en-US" cap="none" dirty="0">
                  <a:latin typeface="Cambria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B7FC855-7117-4357-9507-A066BB29C8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205948"/>
                <a:ext cx="10363826" cy="5128591"/>
              </a:xfrm>
              <a:blipFill>
                <a:blip r:embed="rId2"/>
                <a:stretch>
                  <a:fillRect l="-471" r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992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49E57-C929-4107-9B25-DF1A3894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00683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Fugacity of a Pure Substance </a:t>
            </a:r>
            <a:r>
              <a:rPr lang="en-US" dirty="0" err="1"/>
              <a:t>cond</a:t>
            </a:r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F6B19D-1D2C-4A68-9F96-4B14A6389F1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3" y="1219200"/>
                <a:ext cx="10589113" cy="5380383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cap="none" dirty="0">
                    <a:latin typeface="Cambria" panose="02040503050406030204" pitchFamily="18" charset="0"/>
                  </a:rPr>
                  <a:t>Subtraction of eqn. (21) from eqn. (23), both written for the same T and P, gives: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cap="none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800" i="1" cap="none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800" b="0" i="0" cap="none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  <m:r>
                        <a:rPr lang="en-US" sz="1800" cap="none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cap="none" smtClean="0">
                          <a:latin typeface="Cambria Math" panose="02040503050406030204" pitchFamily="18" charset="0"/>
                        </a:rPr>
                        <m:t>RT</m:t>
                      </m:r>
                      <m:r>
                        <a:rPr lang="en-US" sz="1800" cap="none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800" i="1" cap="none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cap="none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1800" i="1" cap="none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cap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cap="none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cap="none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b="0" i="0" cap="none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800" cap="none" dirty="0">
                  <a:latin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cap="none" dirty="0">
                    <a:latin typeface="Cambria" panose="02040503050406030204" pitchFamily="18" charset="0"/>
                  </a:rPr>
                  <a:t>From the 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cap="none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800" i="1" cap="none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800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 b="0" i="0" cap="none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</m:oMath>
                </a14:m>
                <a:r>
                  <a:rPr lang="en-US" sz="1800" cap="none" dirty="0">
                    <a:latin typeface="Cambria" panose="02040503050406030204" pitchFamily="18" charset="0"/>
                  </a:rPr>
                  <a:t> is </a:t>
                </a:r>
                <a:r>
                  <a:rPr lang="en-US" sz="1800" b="1" cap="none" dirty="0">
                    <a:latin typeface="Cambria" panose="02040503050406030204" pitchFamily="18" charset="0"/>
                  </a:rPr>
                  <a:t>the residual Gibbs energy,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0" cap="none" smtClean="0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r>
                          <a:rPr lang="en-US" sz="1800" b="1" i="1" cap="none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1800" b="1" i="0" cap="none" smtClean="0">
                            <a:latin typeface="Cambria Math" panose="02040503050406030204" pitchFamily="18" charset="0"/>
                          </a:rPr>
                          <m:t>𝐑</m:t>
                        </m:r>
                      </m:sup>
                    </m:sSubSup>
                  </m:oMath>
                </a14:m>
                <a:r>
                  <a:rPr lang="en-US" sz="1800" b="1" cap="none" dirty="0">
                    <a:latin typeface="Cambria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cap="none" dirty="0">
                    <a:latin typeface="Cambria" panose="02040503050406030204" pitchFamily="18" charset="0"/>
                  </a:rPr>
                  <a:t>The dimensionless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cap="none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800" b="1" i="1" cap="none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800" b="1" cap="none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1" i="0" cap="none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sz="1800" b="1" cap="none" dirty="0">
                    <a:latin typeface="Cambria" panose="02040503050406030204" pitchFamily="18" charset="0"/>
                  </a:rPr>
                  <a:t> </a:t>
                </a:r>
                <a:r>
                  <a:rPr lang="en-US" sz="1800" cap="none" dirty="0">
                    <a:latin typeface="Cambria" panose="02040503050406030204" pitchFamily="18" charset="0"/>
                  </a:rPr>
                  <a:t>is another new property, </a:t>
                </a:r>
                <a:r>
                  <a:rPr lang="en-US" sz="1800" b="1" cap="none" dirty="0">
                    <a:latin typeface="Cambria" panose="02040503050406030204" pitchFamily="18" charset="0"/>
                  </a:rPr>
                  <a:t>the fugacity coefficient</a:t>
                </a:r>
                <a:r>
                  <a:rPr lang="en-US" sz="1800" cap="none" dirty="0">
                    <a:latin typeface="Cambria" panose="02040503050406030204" pitchFamily="18" charset="0"/>
                  </a:rPr>
                  <a:t>, given the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cap="none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sz="1800" b="1" i="1" cap="none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cap="none" dirty="0">
                    <a:latin typeface="Cambria" panose="02040503050406030204" pitchFamily="18" charset="0"/>
                  </a:rPr>
                  <a:t>. Thus,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 cap="none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b="0" i="0" cap="none" smtClean="0">
                            <a:latin typeface="Cambria Math" panose="02040503050406030204" pitchFamily="18" charset="0"/>
                          </a:rPr>
                          <m:t>R</m:t>
                        </m:r>
                      </m:sup>
                    </m:sSubSup>
                    <m:r>
                      <a:rPr lang="en-US" sz="1800" cap="none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cap="none" smtClean="0">
                        <a:latin typeface="Cambria Math" panose="02040503050406030204" pitchFamily="18" charset="0"/>
                      </a:rPr>
                      <m:t>RT</m:t>
                    </m:r>
                    <m:func>
                      <m:funcPr>
                        <m:ctrlPr>
                          <a:rPr lang="en-US" sz="1800" i="1" cap="none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cap="none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sz="1800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cap="none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cap="none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func>
                    <m:r>
                      <a:rPr lang="en-US" sz="1800" cap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cap="none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0" cap="none" smtClean="0">
                        <a:latin typeface="Cambria Math" panose="02040503050406030204" pitchFamily="18" charset="0"/>
                      </a:rPr>
                      <m:t>…………(24)                </m:t>
                    </m:r>
                    <m:r>
                      <m:rPr>
                        <m:sty m:val="p"/>
                      </m:rPr>
                      <a:rPr lang="en-US" sz="1800" cap="none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sz="1800" cap="none" smtClean="0">
                        <a:latin typeface="Cambria Math" panose="02040503050406030204" pitchFamily="18" charset="0"/>
                      </a:rPr>
                      <m:t>:    </m:t>
                    </m:r>
                    <m:sSub>
                      <m:sSubPr>
                        <m:ctrlPr>
                          <a:rPr lang="en-US" sz="18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cap="none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800" cap="non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cap="none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cap="none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1800" b="0" i="0" cap="none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  <m:r>
                      <a:rPr lang="en-US" sz="1800" cap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cap="none" dirty="0">
                  <a:latin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cap="none" dirty="0">
                    <a:latin typeface="Cambria" panose="02040503050406030204" pitchFamily="18" charset="0"/>
                  </a:rPr>
                  <a:t>The definition of fugacity is completed by setting the </a:t>
                </a:r>
                <a:r>
                  <a:rPr lang="en-US" sz="1800" b="1" cap="none" dirty="0">
                    <a:latin typeface="Cambria" panose="02040503050406030204" pitchFamily="18" charset="0"/>
                  </a:rPr>
                  <a:t>ideal-gas-state fugacity </a:t>
                </a:r>
                <a:r>
                  <a:rPr lang="en-US" sz="1800" cap="none" dirty="0">
                    <a:latin typeface="Cambria" panose="02040503050406030204" pitchFamily="18" charset="0"/>
                  </a:rPr>
                  <a:t>of pure species </a:t>
                </a:r>
                <a:r>
                  <a:rPr lang="en-US" sz="1800" cap="none" dirty="0" err="1">
                    <a:latin typeface="Cambria" panose="02040503050406030204" pitchFamily="18" charset="0"/>
                  </a:rPr>
                  <a:t>i</a:t>
                </a:r>
                <a:r>
                  <a:rPr lang="en-US" sz="1800" cap="none" dirty="0">
                    <a:latin typeface="Cambria" panose="02040503050406030204" pitchFamily="18" charset="0"/>
                  </a:rPr>
                  <a:t> equal to its pressure: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cap="none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cap="none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800" b="1" i="1" cap="none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1800" b="1" i="1" cap="none">
                            <a:latin typeface="Cambria Math" panose="02040503050406030204" pitchFamily="18" charset="0"/>
                          </a:rPr>
                          <m:t>𝒊𝒈</m:t>
                        </m:r>
                      </m:sup>
                    </m:sSubSup>
                    <m:r>
                      <a:rPr lang="en-US" sz="1800" b="1" cap="non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0" cap="none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endParaRPr lang="en-US" sz="1800" b="1" cap="none" dirty="0">
                  <a:latin typeface="Cambria" panose="02040503050406030204" pitchFamily="18" charset="0"/>
                </a:endParaRPr>
              </a:p>
              <a:p>
                <a:pPr lvl="1" algn="just">
                  <a:lnSpc>
                    <a:spcPct val="10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cap="none" dirty="0">
                    <a:latin typeface="Cambria" panose="02040503050406030204" pitchFamily="18" charset="0"/>
                  </a:rPr>
                  <a:t>Thus for the special case of an ideal gas,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R</m:t>
                        </m:r>
                      </m:sup>
                    </m:sSubSup>
                    <m:r>
                      <a:rPr lang="en-US" cap="none">
                        <a:latin typeface="Cambria Math" panose="02040503050406030204" pitchFamily="18" charset="0"/>
                      </a:rPr>
                      <m:t>=0;  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cap="none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, and Eqn. (21) is recovered from Eq. (23).</a:t>
                </a: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cap="none" dirty="0">
                    <a:latin typeface="Cambria" panose="02040503050406030204" pitchFamily="18" charset="0"/>
                  </a:rPr>
                  <a:t>The identification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cap="none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1800" cap="none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cap="none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i="1" cap="none" dirty="0">
                    <a:latin typeface="Cambria" panose="02040503050406030204" pitchFamily="18" charset="0"/>
                  </a:rPr>
                  <a:t> </a:t>
                </a:r>
                <a:r>
                  <a:rPr lang="en-US" sz="1800" cap="none" dirty="0">
                    <a:latin typeface="Cambria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cap="none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b="0" i="0" cap="none" smtClean="0">
                            <a:latin typeface="Cambria Math" panose="02040503050406030204" pitchFamily="18" charset="0"/>
                          </a:rPr>
                          <m:t>R</m:t>
                        </m:r>
                      </m:sup>
                    </m:sSubSup>
                    <m:r>
                      <a:rPr lang="en-US" sz="1800" cap="none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cap="none">
                        <a:latin typeface="Cambria Math" panose="02040503050406030204" pitchFamily="18" charset="0"/>
                      </a:rPr>
                      <m:t>RT</m:t>
                    </m:r>
                  </m:oMath>
                </a14:m>
                <a:r>
                  <a:rPr lang="en-US" sz="1800" cap="none" dirty="0">
                    <a:latin typeface="Cambria" panose="02040503050406030204" pitchFamily="18" charset="0"/>
                  </a:rPr>
                  <a:t> Eqn. (24) allows eqn. (6.46) </a:t>
                </a:r>
                <a:r>
                  <a:rPr lang="en-US" sz="1800" b="1" cap="none" dirty="0">
                    <a:latin typeface="Cambria" panose="02040503050406030204" pitchFamily="18" charset="0"/>
                  </a:rPr>
                  <a:t>(J. M. Smith page 198) </a:t>
                </a:r>
                <a:r>
                  <a:rPr lang="en-US" sz="1800" cap="none" dirty="0">
                    <a:latin typeface="Cambria" panose="02040503050406030204" pitchFamily="18" charset="0"/>
                  </a:rPr>
                  <a:t> to be rewritten: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cap="none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1800" cap="none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cap="none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800" cap="none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1800" i="1" cap="none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cap="non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b="0" i="0" cap="none" smtClean="0"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  <m:e>
                        <m:r>
                          <a:rPr lang="en-US" sz="1800" cap="none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cap="none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cap="none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1800" i="1" cap="non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cap="none">
                            <a:latin typeface="Cambria Math" panose="02040503050406030204" pitchFamily="18" charset="0"/>
                          </a:rPr>
                          <m:t>1)</m:t>
                        </m:r>
                        <m:f>
                          <m:fPr>
                            <m:ctrlPr>
                              <a:rPr lang="en-US" sz="1800" i="1" cap="none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800" b="0" i="0" cap="none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m:rPr>
                                <m:sty m:val="p"/>
                              </m:rPr>
                              <a:rPr lang="en-US" sz="1800" cap="none">
                                <a:latin typeface="Cambria Math" panose="02040503050406030204" pitchFamily="18" charset="0"/>
                              </a:rPr>
                              <m:t>P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800" cap="none">
                                <a:latin typeface="Cambria Math" panose="02040503050406030204" pitchFamily="18" charset="0"/>
                              </a:rPr>
                              <m:t>P</m:t>
                            </m:r>
                          </m:den>
                        </m:f>
                      </m:e>
                    </m:nary>
                    <m:r>
                      <a:rPr lang="en-US" sz="1800" cap="none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1800" b="0" i="0" cap="none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800" cap="none">
                        <a:latin typeface="Cambria Math" panose="02040503050406030204" pitchFamily="18" charset="0"/>
                      </a:rPr>
                      <m:t>    (</m:t>
                    </m:r>
                    <m:r>
                      <m:rPr>
                        <m:sty m:val="p"/>
                      </m:rPr>
                      <a:rPr lang="en-US" sz="1800" cap="none">
                        <a:latin typeface="Cambria Math" panose="02040503050406030204" pitchFamily="18" charset="0"/>
                      </a:rPr>
                      <m:t>constant</m:t>
                    </m:r>
                    <m:r>
                      <a:rPr lang="en-US" sz="1800" cap="none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cap="none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800" cap="none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cap="none" dirty="0">
                    <a:latin typeface="Cambria" panose="02040503050406030204" pitchFamily="18" charset="0"/>
                  </a:rPr>
                  <a:t>…………(25)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800" cap="none" dirty="0">
                    <a:latin typeface="Cambria" panose="02040503050406030204" pitchFamily="18" charset="0"/>
                  </a:rPr>
                  <a:t>To calculate the fugacity of a pure, non-ideal gas, all we need is information on the relationship of </a:t>
                </a:r>
                <a:r>
                  <a:rPr lang="en-US" sz="1800" b="1" cap="none" dirty="0">
                    <a:latin typeface="Cambria" panose="02040503050406030204" pitchFamily="18" charset="0"/>
                  </a:rPr>
                  <a:t>Z as a function of P at T </a:t>
                </a:r>
                <a:r>
                  <a:rPr lang="en-US" sz="1800" cap="none" dirty="0">
                    <a:latin typeface="Cambria" panose="02040503050406030204" pitchFamily="18" charset="0"/>
                  </a:rPr>
                  <a:t>by equation from </a:t>
                </a:r>
                <a:r>
                  <a:rPr lang="en-US" sz="1800" b="1" cap="none" dirty="0">
                    <a:latin typeface="Cambria" panose="02040503050406030204" pitchFamily="18" charset="0"/>
                  </a:rPr>
                  <a:t>PVT data </a:t>
                </a:r>
                <a:r>
                  <a:rPr lang="en-US" sz="1800" cap="none" dirty="0">
                    <a:latin typeface="Cambria" panose="02040503050406030204" pitchFamily="18" charset="0"/>
                  </a:rPr>
                  <a:t>or from </a:t>
                </a:r>
                <a:r>
                  <a:rPr lang="en-US" sz="1800" b="1" cap="none" dirty="0">
                    <a:latin typeface="Cambria" panose="02040503050406030204" pitchFamily="18" charset="0"/>
                  </a:rPr>
                  <a:t>a volume-explicit equation of state</a:t>
                </a:r>
                <a:r>
                  <a:rPr lang="en-US" sz="1800" cap="none" dirty="0">
                    <a:latin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F6B19D-1D2C-4A68-9F96-4B14A6389F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3" y="1219200"/>
                <a:ext cx="10589113" cy="5380383"/>
              </a:xfrm>
              <a:blipFill>
                <a:blip r:embed="rId2"/>
                <a:stretch>
                  <a:fillRect l="-403" t="-680" r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262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C699-A351-4EB8-B015-C2F76D48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95686"/>
          </a:xfrm>
        </p:spPr>
        <p:txBody>
          <a:bodyPr>
            <a:no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2800" dirty="0"/>
              <a:t>generalized fugacity charts (</a:t>
            </a:r>
            <a:r>
              <a:rPr lang="en-US" sz="2800" b="1" dirty="0"/>
              <a:t>Michael J. Moran-fig A-6</a:t>
            </a:r>
            <a:r>
              <a:rPr lang="en-US" sz="2800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5396F6-ADC2-44C8-B4FB-9310118343A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8917" y="1214205"/>
            <a:ext cx="8964119" cy="5336498"/>
          </a:xfrm>
        </p:spPr>
      </p:pic>
    </p:spTree>
    <p:extLst>
      <p:ext uri="{BB962C8B-B14F-4D97-AF65-F5344CB8AC3E}">
        <p14:creationId xmlns:p14="http://schemas.microsoft.com/office/powerpoint/2010/main" val="3177711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03F3-8040-406F-8253-B53322E1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94674"/>
            <a:ext cx="10364451" cy="653549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methods to get </a:t>
            </a:r>
            <a:r>
              <a:rPr lang="en-US" sz="3200" dirty="0">
                <a:sym typeface="Symbol" pitchFamily="18" charset="2"/>
              </a:rPr>
              <a:t> for a pure gas</a:t>
            </a:r>
            <a:endParaRPr lang="en-US" sz="32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C9B2653-90CC-4D26-8AC1-8D1BEAD6489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26685379"/>
              </p:ext>
            </p:extLst>
          </p:nvPr>
        </p:nvGraphicFramePr>
        <p:xfrm>
          <a:off x="914400" y="1148223"/>
          <a:ext cx="10363200" cy="539648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517880726"/>
                    </a:ext>
                  </a:extLst>
                </a:gridCol>
                <a:gridCol w="2617304">
                  <a:extLst>
                    <a:ext uri="{9D8B030D-6E8A-4147-A177-3AD203B41FA5}">
                      <a16:colId xmlns:a16="http://schemas.microsoft.com/office/drawing/2014/main" val="4116762063"/>
                    </a:ext>
                  </a:extLst>
                </a:gridCol>
                <a:gridCol w="4373218">
                  <a:extLst>
                    <a:ext uri="{9D8B030D-6E8A-4147-A177-3AD203B41FA5}">
                      <a16:colId xmlns:a16="http://schemas.microsoft.com/office/drawing/2014/main" val="1832401491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1069329569"/>
                    </a:ext>
                  </a:extLst>
                </a:gridCol>
              </a:tblGrid>
              <a:tr h="379312">
                <a:tc>
                  <a:txBody>
                    <a:bodyPr/>
                    <a:lstStyle/>
                    <a:p>
                      <a:r>
                        <a:rPr lang="en-US" dirty="0"/>
                        <a:t>Methods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Equation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256379"/>
                  </a:ext>
                </a:extLst>
              </a:tr>
              <a:tr h="654703">
                <a:tc>
                  <a:txBody>
                    <a:bodyPr/>
                    <a:lstStyle/>
                    <a:p>
                      <a:r>
                        <a:rPr lang="en-US" u="none" dirty="0"/>
                        <a:t>Lee-</a:t>
                      </a:r>
                      <a:r>
                        <a:rPr lang="en-US" u="none" dirty="0" err="1"/>
                        <a:t>Kesler</a:t>
                      </a:r>
                      <a:r>
                        <a:rPr lang="en-US" u="none" dirty="0"/>
                        <a:t> Correlation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 pitchFamily="18" charset="2"/>
                        </a:rPr>
                        <a:t> = (</a:t>
                      </a:r>
                      <a:r>
                        <a:rPr lang="en-US" baseline="30000" dirty="0">
                          <a:sym typeface="Symbol" pitchFamily="18" charset="2"/>
                        </a:rPr>
                        <a:t>o</a:t>
                      </a:r>
                      <a:r>
                        <a:rPr lang="en-US" dirty="0">
                          <a:sym typeface="Symbol" pitchFamily="18" charset="2"/>
                        </a:rPr>
                        <a:t>)(</a:t>
                      </a:r>
                      <a:r>
                        <a:rPr lang="en-US" baseline="30000" dirty="0">
                          <a:sym typeface="Symbol" pitchFamily="18" charset="2"/>
                        </a:rPr>
                        <a:t>1</a:t>
                      </a:r>
                      <a:r>
                        <a:rPr lang="en-US" dirty="0">
                          <a:sym typeface="Symbol" pitchFamily="18" charset="2"/>
                        </a:rPr>
                        <a:t>)</a:t>
                      </a:r>
                      <a:r>
                        <a:rPr lang="en-US" baseline="30000" dirty="0">
                          <a:sym typeface="Symbol" pitchFamily="18" charset="2"/>
                        </a:rPr>
                        <a:t>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 pitchFamily="18" charset="2"/>
                        </a:rPr>
                        <a:t></a:t>
                      </a:r>
                      <a:r>
                        <a:rPr lang="en-US" baseline="30000" dirty="0">
                          <a:sym typeface="Symbol" pitchFamily="18" charset="2"/>
                        </a:rPr>
                        <a:t>o </a:t>
                      </a:r>
                      <a:r>
                        <a:rPr lang="en-US" dirty="0">
                          <a:sym typeface="Symbol" pitchFamily="18" charset="2"/>
                        </a:rPr>
                        <a:t>and </a:t>
                      </a:r>
                      <a:r>
                        <a:rPr lang="en-US" baseline="30000" dirty="0">
                          <a:sym typeface="Symbol" pitchFamily="18" charset="2"/>
                        </a:rPr>
                        <a:t>1</a:t>
                      </a:r>
                      <a:r>
                        <a:rPr lang="en-US" dirty="0">
                          <a:sym typeface="Symbol" pitchFamily="18" charset="2"/>
                        </a:rPr>
                        <a:t> @ Appendix E (Table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E.13 - E.16</a:t>
                      </a:r>
                      <a:r>
                        <a:rPr lang="en-US" dirty="0">
                          <a:sym typeface="Symbol" pitchFamily="18" charset="2"/>
                        </a:rPr>
                        <a:t>)</a:t>
                      </a:r>
                    </a:p>
                    <a:p>
                      <a:r>
                        <a:rPr lang="en-US" dirty="0" err="1">
                          <a:sym typeface="Symbol" pitchFamily="18" charset="2"/>
                        </a:rPr>
                        <a:t>P</a:t>
                      </a:r>
                      <a:r>
                        <a:rPr lang="en-US" baseline="-25000" dirty="0" err="1">
                          <a:sym typeface="Symbol" pitchFamily="18" charset="2"/>
                        </a:rPr>
                        <a:t>r</a:t>
                      </a:r>
                      <a:r>
                        <a:rPr lang="en-US" dirty="0">
                          <a:sym typeface="Symbol" pitchFamily="18" charset="2"/>
                        </a:rPr>
                        <a:t> and </a:t>
                      </a:r>
                      <a:r>
                        <a:rPr lang="en-US" dirty="0" err="1">
                          <a:sym typeface="Symbol" pitchFamily="18" charset="2"/>
                        </a:rPr>
                        <a:t>T</a:t>
                      </a:r>
                      <a:r>
                        <a:rPr lang="en-US" baseline="-25000" dirty="0" err="1">
                          <a:sym typeface="Symbol" pitchFamily="18" charset="2"/>
                        </a:rPr>
                        <a:t>r</a:t>
                      </a:r>
                      <a:r>
                        <a:rPr lang="en-US" dirty="0">
                          <a:sym typeface="Symbol" pitchFamily="18" charset="2"/>
                        </a:rPr>
                        <a:t> and  @ Appendix B (Table B.1)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658</a:t>
                      </a:r>
                    </a:p>
                    <a:p>
                      <a:r>
                        <a:rPr lang="en-US" dirty="0"/>
                        <a:t>632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397264"/>
                  </a:ext>
                </a:extLst>
              </a:tr>
              <a:tr h="1550313">
                <a:tc>
                  <a:txBody>
                    <a:bodyPr/>
                    <a:lstStyle/>
                    <a:p>
                      <a:r>
                        <a:rPr lang="en-US" u="none" dirty="0"/>
                        <a:t>Virial Equation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ym typeface="Symbol" pitchFamily="18" charset="2"/>
                        </a:rPr>
                        <a:t>P</a:t>
                      </a:r>
                      <a:r>
                        <a:rPr lang="en-US" baseline="-25000" dirty="0" err="1">
                          <a:sym typeface="Symbol" pitchFamily="18" charset="2"/>
                        </a:rPr>
                        <a:t>r</a:t>
                      </a:r>
                      <a:r>
                        <a:rPr lang="en-US" dirty="0">
                          <a:sym typeface="Symbol" pitchFamily="18" charset="2"/>
                        </a:rPr>
                        <a:t> and </a:t>
                      </a:r>
                      <a:r>
                        <a:rPr lang="en-US" dirty="0" err="1">
                          <a:sym typeface="Symbol" pitchFamily="18" charset="2"/>
                        </a:rPr>
                        <a:t>T</a:t>
                      </a:r>
                      <a:r>
                        <a:rPr lang="en-US" baseline="-25000" dirty="0" err="1">
                          <a:sym typeface="Symbol" pitchFamily="18" charset="2"/>
                        </a:rPr>
                        <a:t>r</a:t>
                      </a:r>
                      <a:r>
                        <a:rPr lang="en-US" dirty="0">
                          <a:sym typeface="Symbol" pitchFamily="18" charset="2"/>
                        </a:rPr>
                        <a:t> and  @ Appendix B (Table B.1)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736747"/>
                  </a:ext>
                </a:extLst>
              </a:tr>
              <a:tr h="1349115">
                <a:tc>
                  <a:txBody>
                    <a:bodyPr/>
                    <a:lstStyle/>
                    <a:p>
                      <a:r>
                        <a:rPr lang="en-US" sz="1800" dirty="0"/>
                        <a:t>Vander Waals equation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005210"/>
                  </a:ext>
                </a:extLst>
              </a:tr>
              <a:tr h="1215877">
                <a:tc>
                  <a:txBody>
                    <a:bodyPr/>
                    <a:lstStyle/>
                    <a:p>
                      <a:r>
                        <a:rPr lang="en-US" sz="1800" dirty="0"/>
                        <a:t>Redlich-</a:t>
                      </a:r>
                      <a:r>
                        <a:rPr lang="en-US" sz="1800" dirty="0" err="1"/>
                        <a:t>Kwong</a:t>
                      </a:r>
                      <a:r>
                        <a:rPr lang="en-US" sz="1800" dirty="0"/>
                        <a:t> equation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938270"/>
                  </a:ext>
                </a:extLst>
              </a:tr>
            </a:tbl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F33F7E30-EB6E-4966-880A-9617163B96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907387"/>
              </p:ext>
            </p:extLst>
          </p:nvPr>
        </p:nvGraphicFramePr>
        <p:xfrm>
          <a:off x="3657599" y="2299253"/>
          <a:ext cx="2027583" cy="464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Equation" r:id="rId3" imgW="2450880" imgH="799920" progId="Equation.3">
                  <p:embed/>
                </p:oleObj>
              </mc:Choice>
              <mc:Fallback>
                <p:oleObj name="Equation" r:id="rId3" imgW="2450880" imgH="799920" progId="Equation.3">
                  <p:embed/>
                  <p:pic>
                    <p:nvPicPr>
                      <p:cNvPr id="47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599" y="2299253"/>
                        <a:ext cx="2027583" cy="46459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AE89B565-A3CA-4658-BBF7-9D0E7EC541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425332"/>
              </p:ext>
            </p:extLst>
          </p:nvPr>
        </p:nvGraphicFramePr>
        <p:xfrm>
          <a:off x="3563938" y="2746375"/>
          <a:ext cx="25177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Equation" r:id="rId5" imgW="1206360" imgH="888840" progId="Equation.3">
                  <p:embed/>
                </p:oleObj>
              </mc:Choice>
              <mc:Fallback>
                <p:oleObj name="Equation" r:id="rId5" imgW="1206360" imgH="888840" progId="Equation.3">
                  <p:embed/>
                  <p:pic>
                    <p:nvPicPr>
                      <p:cNvPr id="471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746375"/>
                        <a:ext cx="2517775" cy="942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02D73628-5338-4647-BB84-F801DC0EC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394846"/>
              </p:ext>
            </p:extLst>
          </p:nvPr>
        </p:nvGraphicFramePr>
        <p:xfrm>
          <a:off x="3708400" y="4381500"/>
          <a:ext cx="50434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Equation" r:id="rId7" imgW="2349360" imgH="431640" progId="Equation.3">
                  <p:embed/>
                </p:oleObj>
              </mc:Choice>
              <mc:Fallback>
                <p:oleObj name="Equation" r:id="rId7" imgW="2349360" imgH="431640" progId="Equation.3">
                  <p:embed/>
                  <p:pic>
                    <p:nvPicPr>
                      <p:cNvPr id="911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381500"/>
                        <a:ext cx="5043488" cy="65405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7E612444-5E61-47D8-9C62-0BF145E122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930226"/>
              </p:ext>
            </p:extLst>
          </p:nvPr>
        </p:nvGraphicFramePr>
        <p:xfrm>
          <a:off x="3670299" y="3810000"/>
          <a:ext cx="22358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Equation" r:id="rId9" imgW="990360" imgH="419040" progId="Equation.3">
                  <p:embed/>
                </p:oleObj>
              </mc:Choice>
              <mc:Fallback>
                <p:oleObj name="Equation" r:id="rId9" imgW="990360" imgH="419040" progId="Equation.3">
                  <p:embed/>
                  <p:pic>
                    <p:nvPicPr>
                      <p:cNvPr id="911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299" y="3810000"/>
                        <a:ext cx="2235825" cy="552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235ACAC8-9B26-46CE-A38D-61452EA002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57049"/>
              </p:ext>
            </p:extLst>
          </p:nvPr>
        </p:nvGraphicFramePr>
        <p:xfrm>
          <a:off x="3708400" y="5113338"/>
          <a:ext cx="3135313" cy="613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Equation" r:id="rId11" imgW="1511280" imgH="431640" progId="Equation.3">
                  <p:embed/>
                </p:oleObj>
              </mc:Choice>
              <mc:Fallback>
                <p:oleObj name="Equation" r:id="rId11" imgW="1511280" imgH="431640" progId="Equation.3">
                  <p:embed/>
                  <p:pic>
                    <p:nvPicPr>
                      <p:cNvPr id="921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113338"/>
                        <a:ext cx="3135313" cy="61390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5">
            <a:extLst>
              <a:ext uri="{FF2B5EF4-FFF2-40B4-BE49-F238E27FC236}">
                <a16:creationId xmlns:a16="http://schemas.microsoft.com/office/drawing/2014/main" id="{B5B0B6E2-DB76-49ED-BF69-C414C1AF0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63938" y="5774933"/>
            <a:ext cx="7288941" cy="72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9085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9194A-BEF3-44B7-B966-03D096EE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40440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Example 4.2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5D3C52-00FD-4EB6-9B38-7BA3C9A8692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258958"/>
                <a:ext cx="10363826" cy="4532241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n-US" cap="none" dirty="0">
                    <a:latin typeface="Cambria" panose="02040503050406030204" pitchFamily="18" charset="0"/>
                  </a:rPr>
                  <a:t>Estimate the fugacity of methane at 32</a:t>
                </a:r>
                <a14:m>
                  <m:oMath xmlns:m="http://schemas.openxmlformats.org/officeDocument/2006/math">
                    <m:r>
                      <a:rPr lang="en-US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and 9.28 bar. Use the Lee-</a:t>
                </a:r>
                <a:r>
                  <a:rPr lang="en-US" cap="none" dirty="0" err="1">
                    <a:latin typeface="Cambria" panose="02040503050406030204" pitchFamily="18" charset="0"/>
                  </a:rPr>
                  <a:t>Kesler</a:t>
                </a:r>
                <a:r>
                  <a:rPr lang="en-US" cap="none" dirty="0">
                    <a:latin typeface="Cambria" panose="02040503050406030204" pitchFamily="18" charset="0"/>
                  </a:rPr>
                  <a:t> correlation approach.</a:t>
                </a:r>
              </a:p>
              <a:p>
                <a:pPr marL="0" indent="0" algn="just">
                  <a:spcBef>
                    <a:spcPts val="600"/>
                  </a:spcBef>
                  <a:buNone/>
                </a:pPr>
                <a:r>
                  <a:rPr lang="en-US" b="1" i="1" cap="none" dirty="0">
                    <a:latin typeface="Cambria" panose="02040503050406030204" pitchFamily="18" charset="0"/>
                  </a:rPr>
                  <a:t>     </a:t>
                </a:r>
                <a:r>
                  <a:rPr lang="en-US" b="1" i="1" u="sng" cap="none" dirty="0">
                    <a:latin typeface="Cambria" panose="02040503050406030204" pitchFamily="18" charset="0"/>
                  </a:rPr>
                  <a:t>Given:</a:t>
                </a:r>
                <a:r>
                  <a:rPr lang="en-US" b="1" i="1" cap="none" dirty="0">
                    <a:latin typeface="Cambria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cap="none" dirty="0">
                        <a:latin typeface="Cambria" panose="02040503050406030204" pitchFamily="18" charset="0"/>
                      </a:rPr>
                      <m:t>32</m:t>
                    </m:r>
                    <m:r>
                      <a:rPr lang="en-US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=305.15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cap="none" dirty="0">
                        <a:latin typeface="Cambria" panose="02040503050406030204" pitchFamily="18" charset="0"/>
                      </a:rPr>
                      <m:t>9.28 </m:t>
                    </m:r>
                    <m:r>
                      <m:rPr>
                        <m:nor/>
                      </m:rPr>
                      <a:rPr lang="en-US" cap="none" dirty="0">
                        <a:latin typeface="Cambria" panose="02040503050406030204" pitchFamily="18" charset="0"/>
                      </a:rPr>
                      <m:t>bar</m:t>
                    </m:r>
                  </m:oMath>
                </a14:m>
                <a:endParaRPr lang="en-US" b="1" i="1" u="sng" cap="none" dirty="0">
                  <a:latin typeface="Cambria" panose="02040503050406030204" pitchFamily="18" charset="0"/>
                </a:endParaRPr>
              </a:p>
              <a:p>
                <a:pPr marL="0" indent="0" algn="just">
                  <a:spcBef>
                    <a:spcPts val="600"/>
                  </a:spcBef>
                  <a:buNone/>
                </a:pPr>
                <a:r>
                  <a:rPr lang="en-US" b="1" i="1" cap="none" dirty="0">
                    <a:latin typeface="Cambria" panose="02040503050406030204" pitchFamily="18" charset="0"/>
                  </a:rPr>
                  <a:t>    </a:t>
                </a:r>
                <a:r>
                  <a:rPr lang="en-US" b="1" i="1" u="sng" cap="none" dirty="0">
                    <a:latin typeface="Cambria" panose="02040503050406030204" pitchFamily="18" charset="0"/>
                  </a:rPr>
                  <a:t>Required:</a:t>
                </a:r>
                <a:r>
                  <a:rPr lang="en-US" b="1" i="1" cap="none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cap="none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i="1" cap="none" dirty="0">
                  <a:latin typeface="Cambria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</a:t>
                </a:r>
                <a:r>
                  <a:rPr lang="en-US" b="1" i="1" u="sng" cap="none" dirty="0">
                    <a:latin typeface="Cambria" panose="02040503050406030204" pitchFamily="18" charset="0"/>
                  </a:rPr>
                  <a:t>Solution:</a:t>
                </a:r>
                <a:r>
                  <a:rPr lang="en-US" b="1" i="1" cap="none" dirty="0">
                    <a:latin typeface="Cambria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cap="non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b="0" i="1" cap="none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cap="none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cap="none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>
                    <a:latin typeface="Cambria" panose="02040503050406030204" pitchFamily="18" charset="0"/>
                    <a:sym typeface="Symbol" pitchFamily="18" charset="2"/>
                  </a:rPr>
                  <a:t>                            </a:t>
                </a:r>
                <a:r>
                  <a:rPr lang="en-US" sz="2200" dirty="0">
                    <a:latin typeface="Cambria" panose="02040503050406030204" pitchFamily="18" charset="0"/>
                    <a:sym typeface="Symbol" pitchFamily="18" charset="2"/>
                  </a:rPr>
                  <a:t> = (</a:t>
                </a:r>
                <a:r>
                  <a:rPr lang="en-US" sz="2200" baseline="30000" dirty="0">
                    <a:latin typeface="Cambria" panose="02040503050406030204" pitchFamily="18" charset="0"/>
                    <a:sym typeface="Symbol" pitchFamily="18" charset="2"/>
                  </a:rPr>
                  <a:t>o</a:t>
                </a:r>
                <a:r>
                  <a:rPr lang="en-US" sz="2200" dirty="0">
                    <a:latin typeface="Cambria" panose="02040503050406030204" pitchFamily="18" charset="0"/>
                    <a:sym typeface="Symbol" pitchFamily="18" charset="2"/>
                  </a:rPr>
                  <a:t>)(</a:t>
                </a:r>
                <a:r>
                  <a:rPr lang="en-US" sz="2200" baseline="30000" dirty="0">
                    <a:latin typeface="Cambria" panose="02040503050406030204" pitchFamily="18" charset="0"/>
                    <a:sym typeface="Symbol" pitchFamily="18" charset="2"/>
                  </a:rPr>
                  <a:t>1</a:t>
                </a:r>
                <a:r>
                  <a:rPr lang="en-US" sz="2200" dirty="0">
                    <a:latin typeface="Cambria" panose="02040503050406030204" pitchFamily="18" charset="0"/>
                    <a:sym typeface="Symbol" pitchFamily="18" charset="2"/>
                  </a:rPr>
                  <a:t>)</a:t>
                </a:r>
                <a:r>
                  <a:rPr lang="en-US" sz="2200" baseline="30000" dirty="0">
                    <a:latin typeface="Cambria" panose="02040503050406030204" pitchFamily="18" charset="0"/>
                    <a:sym typeface="Symbol" pitchFamily="18" charset="2"/>
                  </a:rPr>
                  <a:t>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For methane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=190.6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=45.99 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𝑏𝑎𝑟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=0.012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 (Table B.1)</a:t>
                </a:r>
              </a:p>
              <a:p>
                <a:pPr marL="0" indent="0" algn="ctr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cap="none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b="0" i="1" cap="none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cap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cap="none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 cap="none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cap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305.15</m:t>
                          </m:r>
                        </m:num>
                        <m:den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190.6</m:t>
                          </m:r>
                        </m:den>
                      </m:f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=1.6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cap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cap="none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cap="none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cap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9.28</m:t>
                          </m:r>
                        </m:num>
                        <m:den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45.99</m:t>
                          </m:r>
                        </m:den>
                      </m:f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b="0" cap="none" dirty="0">
                  <a:latin typeface="Cambria" panose="02040503050406030204" pitchFamily="18" charset="0"/>
                </a:endParaRPr>
              </a:p>
              <a:p>
                <a:pPr marL="0" indent="0" algn="ctr">
                  <a:spcBef>
                    <a:spcPts val="600"/>
                  </a:spcBef>
                  <a:buNone/>
                </a:pPr>
                <a:r>
                  <a:rPr lang="en-US" cap="none" dirty="0">
                    <a:ea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∅°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=0.9863                          </m:t>
                    </m:r>
                    <m:sSup>
                      <m:sSupPr>
                        <m:ctrlPr>
                          <a:rPr lang="en-US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p>
                        <m: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1.0163</m:t>
                    </m:r>
                  </m:oMath>
                </a14:m>
                <a:r>
                  <a:rPr lang="en-US" b="0" cap="none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         (Table E.13 and E.14)</a:t>
                </a:r>
              </a:p>
              <a:p>
                <a:pPr marL="0" indent="0" algn="ctr">
                  <a:spcBef>
                    <a:spcPts val="600"/>
                  </a:spcBef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Then </a:t>
                </a:r>
                <a:r>
                  <a:rPr lang="en-US" dirty="0">
                    <a:latin typeface="Cambria" panose="02040503050406030204" pitchFamily="18" charset="0"/>
                    <a:sym typeface="Symbol" pitchFamily="18" charset="2"/>
                  </a:rPr>
                  <a:t> 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latin typeface="Cambria" panose="02040503050406030204" pitchFamily="18" charset="0"/>
                            <a:sym typeface="Symbol" pitchFamily="18" charset="2"/>
                          </a:rPr>
                          <m:t>(</m:t>
                        </m:r>
                        <m:r>
                          <m:rPr>
                            <m:nor/>
                          </m:rPr>
                          <a:rPr lang="en-US" baseline="30000" dirty="0">
                            <a:latin typeface="Cambria" panose="02040503050406030204" pitchFamily="18" charset="0"/>
                            <a:sym typeface="Symbol" pitchFamily="18" charset="2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" panose="02040503050406030204" pitchFamily="18" charset="0"/>
                            <a:sym typeface="Symbol" pitchFamily="18" charset="2"/>
                          </a:rPr>
                          <m:t>)(</m:t>
                        </m:r>
                        <m:r>
                          <m:rPr>
                            <m:nor/>
                          </m:rPr>
                          <a:rPr lang="en-US" baseline="30000" dirty="0">
                            <a:latin typeface="Cambria" panose="02040503050406030204" pitchFamily="18" charset="0"/>
                            <a:sym typeface="Symbol" pitchFamily="18" charset="2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" panose="02040503050406030204" pitchFamily="18" charset="0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(1.0024)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0.012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=1.00</m:t>
                    </m:r>
                  </m:oMath>
                </a14:m>
                <a:endParaRPr lang="en-US" b="0" dirty="0">
                  <a:latin typeface="Cambria" panose="02040503050406030204" pitchFamily="18" charset="0"/>
                  <a:sym typeface="Symbol" pitchFamily="18" charset="2"/>
                </a:endParaRPr>
              </a:p>
              <a:p>
                <a:pPr marL="0" indent="0" algn="ctr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cap="none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cap="none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cap="none" dirty="0">
                        <a:latin typeface="Cambria Math" panose="02040503050406030204" pitchFamily="18" charset="0"/>
                      </a:rPr>
                      <m:t>𝑃</m:t>
                    </m:r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ϕ</m:t>
                    </m:r>
                    <m:r>
                      <a:rPr lang="en-US" b="0" i="0" cap="none" smtClean="0">
                        <a:latin typeface="Cambria Math" panose="02040503050406030204" pitchFamily="18" charset="0"/>
                      </a:rPr>
                      <m:t>=9.28 </m:t>
                    </m:r>
                    <m:r>
                      <m:rPr>
                        <m:sty m:val="p"/>
                      </m:rPr>
                      <a:rPr lang="en-US" b="0" i="0" cap="none" smtClean="0">
                        <a:latin typeface="Cambria Math" panose="02040503050406030204" pitchFamily="18" charset="0"/>
                      </a:rPr>
                      <m:t>bar</m:t>
                    </m:r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cap="none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5D3C52-00FD-4EB6-9B38-7BA3C9A869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258958"/>
                <a:ext cx="10363826" cy="4532241"/>
              </a:xfrm>
              <a:blipFill>
                <a:blip r:embed="rId2"/>
                <a:stretch>
                  <a:fillRect l="-471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97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BF923-6037-41C4-81F1-24D7AFC2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59708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200" b="1" dirty="0"/>
              <a:t>Fundamental property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6410E-DDB3-4135-9186-4CE2F6E809D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245704"/>
                <a:ext cx="10655374" cy="5247861"/>
              </a:xfrm>
            </p:spPr>
            <p:txBody>
              <a:bodyPr>
                <a:normAutofit/>
              </a:bodyPr>
              <a:lstStyle/>
              <a:p>
                <a:r>
                  <a:rPr lang="en-US" cap="none" dirty="0">
                    <a:latin typeface="Cambria" panose="02040503050406030204" pitchFamily="18" charset="0"/>
                  </a:rPr>
                  <a:t>The fundamental property relation for homogenous solution of variable composition is:</a:t>
                </a:r>
                <a:endParaRPr lang="fr-FR" cap="none" dirty="0">
                  <a:latin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						</a:t>
                </a:r>
                <a:r>
                  <a:rPr lang="en-US" i="1" cap="none" dirty="0">
                    <a:latin typeface="Cambria Math" panose="02040503050406030204" pitchFamily="18" charset="0"/>
                  </a:rPr>
                  <a:t> </a:t>
                </a:r>
                <a:r>
                  <a:rPr lang="en-US" cap="none" dirty="0">
                    <a:latin typeface="Cambria" panose="02040503050406030204" pitchFamily="18" charset="0"/>
                  </a:rPr>
                  <a:t>Gibbs equation - @ equilibrium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							               - </a:t>
                </a:r>
                <a:r>
                  <a:rPr lang="en-US" cap="none" dirty="0">
                    <a:latin typeface="Cambria Math" panose="02040503050406030204" pitchFamily="18" charset="0"/>
                  </a:rPr>
                  <a:t>Closed system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cap="none" dirty="0">
                    <a:latin typeface="Cambria Math" panose="02040503050406030204" pitchFamily="18" charset="0"/>
                  </a:rPr>
                  <a:t>								               - single component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Consider now the more general case of a single-phase</a:t>
                </a:r>
                <a:r>
                  <a:rPr lang="en-US" b="1" cap="none" dirty="0">
                    <a:latin typeface="Cambria" panose="02040503050406030204" pitchFamily="18" charset="0"/>
                  </a:rPr>
                  <a:t>, multi component </a:t>
                </a:r>
                <a:r>
                  <a:rPr lang="en-US" cap="none" dirty="0">
                    <a:latin typeface="Cambria" panose="02040503050406030204" pitchFamily="18" charset="0"/>
                  </a:rPr>
                  <a:t>that can interchange matter with its surroundings. The total Gibbs energy </a:t>
                </a:r>
                <a:r>
                  <a:rPr lang="en-US" i="1" cap="none" dirty="0" err="1">
                    <a:latin typeface="Cambria" panose="02040503050406030204" pitchFamily="18" charset="0"/>
                  </a:rPr>
                  <a:t>nG</a:t>
                </a:r>
                <a:r>
                  <a:rPr lang="en-US" cap="none" dirty="0">
                    <a:latin typeface="Cambria" panose="02040503050406030204" pitchFamily="18" charset="0"/>
                  </a:rPr>
                  <a:t> is still a function of</a:t>
                </a:r>
                <a:r>
                  <a:rPr lang="en-US" i="1" cap="none" dirty="0">
                    <a:latin typeface="Cambria" panose="02040503050406030204" pitchFamily="18" charset="0"/>
                  </a:rPr>
                  <a:t> T </a:t>
                </a:r>
                <a:r>
                  <a:rPr lang="en-US" cap="none" dirty="0">
                    <a:latin typeface="Cambria" panose="02040503050406030204" pitchFamily="18" charset="0"/>
                  </a:rPr>
                  <a:t>and </a:t>
                </a:r>
                <a:r>
                  <a:rPr lang="en-US" i="1" cap="none" dirty="0">
                    <a:latin typeface="Cambria" panose="02040503050406030204" pitchFamily="18" charset="0"/>
                  </a:rPr>
                  <a:t>P</a:t>
                </a:r>
                <a:r>
                  <a:rPr lang="en-US" cap="none" dirty="0">
                    <a:latin typeface="Cambria" panose="02040503050406030204" pitchFamily="18" charset="0"/>
                  </a:rPr>
                  <a:t>. Since material may be taken from or added to the system, </a:t>
                </a:r>
                <a:r>
                  <a:rPr lang="en-US" i="1" cap="none" dirty="0" err="1">
                    <a:latin typeface="Cambria" panose="02040503050406030204" pitchFamily="18" charset="0"/>
                  </a:rPr>
                  <a:t>nG</a:t>
                </a:r>
                <a:r>
                  <a:rPr lang="en-US" cap="none" dirty="0">
                    <a:latin typeface="Cambria" panose="02040503050406030204" pitchFamily="18" charset="0"/>
                  </a:rPr>
                  <a:t> is now also a function of the numbers of moles of the chemical species present. Thus,</a:t>
                </a:r>
              </a:p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cap="none" dirty="0" err="1">
                    <a:latin typeface="Cambria" panose="02040503050406030204" pitchFamily="18" charset="0"/>
                  </a:rPr>
                  <a:t>nG</a:t>
                </a:r>
                <a:r>
                  <a:rPr lang="en-US" cap="none" dirty="0">
                    <a:latin typeface="Cambria" panose="02040503050406030204" pitchFamily="18" charset="0"/>
                  </a:rPr>
                  <a:t> = g(T, 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cap="none" smtClean="0">
                        <a:latin typeface="Cambria Math" panose="02040503050406030204" pitchFamily="18" charset="0"/>
                      </a:rPr>
                      <m:t>………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…..)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is the number of moles of species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i</a:t>
                </a:r>
                <a:r>
                  <a:rPr lang="en-US" cap="none" dirty="0">
                    <a:latin typeface="Cambria" panose="02040503050406030204" pitchFamily="18" charset="0"/>
                  </a:rPr>
                  <a:t>. The total differential of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nG</a:t>
                </a:r>
                <a:r>
                  <a:rPr lang="en-US" cap="none" dirty="0">
                    <a:latin typeface="Cambria" panose="02040503050406030204" pitchFamily="18" charset="0"/>
                  </a:rPr>
                  <a:t> is:            </a:t>
                </a:r>
              </a:p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𝑛𝐺</m:t>
                        </m:r>
                      </m:e>
                    </m:d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cap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cap="none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cap="none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cap="none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cap="none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𝑛𝐺</m:t>
                                </m:r>
                                <m:r>
                                  <a:rPr lang="en-US" b="0" i="1" cap="none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b="0" i="1" cap="none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cap="none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ⅆ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cap="non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𝑛𝐺</m:t>
                                </m:r>
                                <m:r>
                                  <a:rPr lang="en-US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cap="none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ⅆ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cap="non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cap="non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𝑛𝐺</m:t>
                                    </m:r>
                                    <m:r>
                                      <a:rPr lang="en-US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cap="non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𝑛𝑖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cap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cap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𝑑𝑛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……….. (1)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	            </a:t>
                </a:r>
                <a:r>
                  <a:rPr lang="en-US" b="1" cap="none" dirty="0">
                    <a:latin typeface="Cambria" panose="02040503050406030204" pitchFamily="18" charset="0"/>
                  </a:rPr>
                  <a:t>(</a:t>
                </a:r>
                <a:r>
                  <a:rPr lang="en-US" b="1" cap="none" dirty="0" err="1">
                    <a:latin typeface="Cambria" panose="02040503050406030204" pitchFamily="18" charset="0"/>
                  </a:rPr>
                  <a:t>nV</a:t>
                </a:r>
                <a:r>
                  <a:rPr lang="en-US" b="1" cap="none" dirty="0">
                    <a:latin typeface="Cambria" panose="02040503050406030204" pitchFamily="18" charset="0"/>
                  </a:rPr>
                  <a:t>)	            -(</a:t>
                </a:r>
                <a:r>
                  <a:rPr lang="en-US" b="1" cap="none" dirty="0" err="1">
                    <a:latin typeface="Cambria" panose="02040503050406030204" pitchFamily="18" charset="0"/>
                  </a:rPr>
                  <a:t>nS</a:t>
                </a:r>
                <a:r>
                  <a:rPr lang="en-US" b="1" cap="none" dirty="0">
                    <a:latin typeface="Cambria" panose="02040503050406030204" pitchFamily="18" charset="0"/>
                  </a:rPr>
                  <a:t>)				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cap="none" smtClean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b="1" i="1" cap="none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cap="none" dirty="0">
                    <a:latin typeface="Cambria" panose="02040503050406030204" pitchFamily="18" charset="0"/>
                  </a:rPr>
                  <a:t>: </a:t>
                </a:r>
                <a:r>
                  <a:rPr lang="en-US" b="1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anose="02040503050406030204" pitchFamily="18" charset="0"/>
                  </a:rPr>
                  <a:t>Chemical Potential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6410E-DDB3-4135-9186-4CE2F6E809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245704"/>
                <a:ext cx="10655374" cy="5247861"/>
              </a:xfrm>
              <a:blipFill>
                <a:blip r:embed="rId2"/>
                <a:stretch>
                  <a:fillRect l="-515" t="-116" r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62E5547-BA7F-4A82-B543-775AD25718B7}"/>
                  </a:ext>
                </a:extLst>
              </p:cNvPr>
              <p:cNvSpPr/>
              <p:nvPr/>
            </p:nvSpPr>
            <p:spPr>
              <a:xfrm>
                <a:off x="3456894" y="1749288"/>
                <a:ext cx="3761763" cy="47274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𝑛𝐺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)=−(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62E5547-BA7F-4A82-B543-775AD2571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894" y="1749288"/>
                <a:ext cx="3761763" cy="472745"/>
              </a:xfrm>
              <a:prstGeom prst="rect">
                <a:avLst/>
              </a:prstGeom>
              <a:blipFill>
                <a:blip r:embed="rId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CAA6D4DA-DC1F-435B-817F-44076C8C695C}"/>
              </a:ext>
            </a:extLst>
          </p:cNvPr>
          <p:cNvSpPr/>
          <p:nvPr/>
        </p:nvSpPr>
        <p:spPr>
          <a:xfrm>
            <a:off x="3399479" y="5145525"/>
            <a:ext cx="1272209" cy="781879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A912B7-6422-4D21-8BFB-3A26B62228D1}"/>
              </a:ext>
            </a:extLst>
          </p:cNvPr>
          <p:cNvCxnSpPr>
            <a:cxnSpLocks/>
          </p:cNvCxnSpPr>
          <p:nvPr/>
        </p:nvCxnSpPr>
        <p:spPr>
          <a:xfrm flipH="1">
            <a:off x="2873474" y="5680357"/>
            <a:ext cx="870357" cy="23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76FA65B-3C0A-4458-9D9C-9761F3CC2CEE}"/>
              </a:ext>
            </a:extLst>
          </p:cNvPr>
          <p:cNvSpPr/>
          <p:nvPr/>
        </p:nvSpPr>
        <p:spPr>
          <a:xfrm>
            <a:off x="5144169" y="5111926"/>
            <a:ext cx="1272209" cy="781879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3721A8-1927-4254-94BD-CB799F8B4600}"/>
              </a:ext>
            </a:extLst>
          </p:cNvPr>
          <p:cNvCxnSpPr>
            <a:cxnSpLocks/>
          </p:cNvCxnSpPr>
          <p:nvPr/>
        </p:nvCxnSpPr>
        <p:spPr>
          <a:xfrm flipH="1">
            <a:off x="4661252" y="5647117"/>
            <a:ext cx="791778" cy="337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3E33607-4D59-4628-AF7F-BDDBCDB57388}"/>
              </a:ext>
            </a:extLst>
          </p:cNvPr>
          <p:cNvSpPr/>
          <p:nvPr/>
        </p:nvSpPr>
        <p:spPr>
          <a:xfrm>
            <a:off x="6796004" y="5141888"/>
            <a:ext cx="1822688" cy="781879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1E25E4-90B7-4391-9972-2C455F21F327}"/>
              </a:ext>
            </a:extLst>
          </p:cNvPr>
          <p:cNvCxnSpPr>
            <a:cxnSpLocks/>
          </p:cNvCxnSpPr>
          <p:nvPr/>
        </p:nvCxnSpPr>
        <p:spPr>
          <a:xfrm>
            <a:off x="8294856" y="5859688"/>
            <a:ext cx="647672" cy="216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60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CA4B-1FA1-4D3E-8382-0BE5A1FCA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13935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Fugacity of pure liquid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E590E7-78ED-4550-87BE-358E38E12E0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3" y="1232452"/>
                <a:ext cx="10721635" cy="5274365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n-US" cap="none" dirty="0">
                    <a:latin typeface="Cambria" panose="02040503050406030204" pitchFamily="18" charset="0"/>
                  </a:rPr>
                  <a:t>The fugacity of pure species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i</a:t>
                </a:r>
                <a:r>
                  <a:rPr lang="en-US" cap="none" dirty="0">
                    <a:latin typeface="Cambria" panose="02040503050406030204" pitchFamily="18" charset="0"/>
                  </a:rPr>
                  <a:t> as a compressed liquid is calculated in two steps:</a:t>
                </a:r>
              </a:p>
              <a:p>
                <a:pPr lvl="1" algn="just">
                  <a:buFont typeface="Wingdings" panose="05000000000000000000" pitchFamily="2" charset="2"/>
                  <a:buChar char="ü"/>
                </a:pPr>
                <a:r>
                  <a:rPr lang="en-US" cap="none" dirty="0">
                    <a:latin typeface="Cambria" panose="02040503050406030204" pitchFamily="18" charset="0"/>
                  </a:rPr>
                  <a:t>First, the fugacity coefficient of saturated vapor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sat</m:t>
                        </m:r>
                      </m:sup>
                    </m:sSubSup>
                    <m:r>
                      <a:rPr lang="en-US" cap="none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v</m:t>
                        </m:r>
                      </m:sup>
                    </m:sSubSup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: is determined from an integrated form of eq. (25), evaluated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i="0" cap="none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i="0" cap="none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i="0" cap="none">
                            <a:latin typeface="Cambria Math" panose="02040503050406030204" pitchFamily="18" charset="0"/>
                          </a:rPr>
                          <m:t>sat</m:t>
                        </m:r>
                      </m:sup>
                    </m:sSubSup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.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sat</m:t>
                        </m:r>
                      </m:sup>
                    </m:sSubSup>
                    <m:r>
                      <a:rPr lang="en-US" cap="none">
                        <a:latin typeface="Cambria Math" panose="02040503050406030204" pitchFamily="18" charset="0"/>
                      </a:rPr>
                      <m:t> =</m:t>
                    </m:r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sat</m:t>
                        </m:r>
                      </m:sup>
                    </m:sSubSup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sat</m:t>
                        </m:r>
                      </m:sup>
                    </m:sSubSup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, and this is the fugacity of both saturated vapor and saturated liquid at the system temperature.</a:t>
                </a:r>
              </a:p>
              <a:p>
                <a:pPr lvl="1" algn="just">
                  <a:buFont typeface="Wingdings" panose="05000000000000000000" pitchFamily="2" charset="2"/>
                  <a:buChar char="ü"/>
                </a:pPr>
                <a:r>
                  <a:rPr lang="en-US" cap="none" dirty="0">
                    <a:latin typeface="Cambria" panose="02040503050406030204" pitchFamily="18" charset="0"/>
                  </a:rPr>
                  <a:t>Second is the calculation of the fugacity change resulting from the pressure increase,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sat</m:t>
                        </m:r>
                      </m:sup>
                    </m:sSubSup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to p, that changes the state from saturated liquid to compressed liquid. 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For the second step, an isothermal change of pressure, Eq. (26) is integrated to give: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cap="none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VdP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cap="none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…………(26)</m:t>
                      </m:r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i="1" cap="none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sat</m:t>
                          </m:r>
                        </m:sup>
                      </m:sSubSup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cap="none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sat</m:t>
                              </m:r>
                            </m:sup>
                          </m:sSubSup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p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cap="none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0" cap="none" smtClean="0">
                          <a:latin typeface="Cambria Math" panose="02040503050406030204" pitchFamily="18" charset="0"/>
                        </a:rPr>
                        <m:t>…………(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="0" i="0" cap="none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Another expression for the difference on the left side is obtained by writing eqn. (23) twice, for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i="1" cap="none" dirty="0">
                    <a:latin typeface="Cambria" panose="02040503050406030204" pitchFamily="18" charset="0"/>
                  </a:rPr>
                  <a:t> </a:t>
                </a:r>
                <a:r>
                  <a:rPr lang="en-US" cap="none" dirty="0">
                    <a:latin typeface="Cambria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sat</m:t>
                        </m:r>
                      </m:sup>
                    </m:sSubSup>
                  </m:oMath>
                </a14:m>
                <a:r>
                  <a:rPr lang="en-US" i="1" cap="none" dirty="0">
                    <a:latin typeface="Cambria" panose="02040503050406030204" pitchFamily="18" charset="0"/>
                  </a:rPr>
                  <a:t> </a:t>
                </a:r>
                <a:r>
                  <a:rPr lang="en-US" cap="none" dirty="0">
                    <a:latin typeface="Cambria" panose="02040503050406030204" pitchFamily="18" charset="0"/>
                  </a:rPr>
                  <a:t>.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d>
                        <m:dPr>
                          <m:ctrlPr>
                            <a:rPr lang="en-US" i="1" cap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cap="none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</a:rPr>
                        <m:t>RT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func>
                      <m:r>
                        <a:rPr lang="en-US" cap="none"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sat</m:t>
                          </m:r>
                        </m:sup>
                      </m:sSubSup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d>
                        <m:d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cap="none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</a:rPr>
                        <m:t>RT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ln</m:t>
                      </m:r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sat</m:t>
                          </m:r>
                        </m:sup>
                      </m:sSubSup>
                      <m:r>
                        <a:rPr lang="en-US" cap="none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Subtraction yields: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sat</m:t>
                        </m:r>
                      </m:sup>
                    </m:sSubSup>
                    <m:r>
                      <a:rPr lang="en-US" cap="none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cap="none" smtClean="0">
                        <a:latin typeface="Cambria Math" panose="02040503050406030204" pitchFamily="18" charset="0"/>
                      </a:rPr>
                      <m:t>RT</m:t>
                    </m:r>
                    <m:func>
                      <m:func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cap="none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cap="none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cap="none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cap="none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cap="none">
                                    <a:latin typeface="Cambria Math" panose="02040503050406030204" pitchFamily="18" charset="0"/>
                                  </a:rPr>
                                  <m:t>sat</m:t>
                                </m:r>
                              </m:sup>
                            </m:sSubSup>
                          </m:den>
                        </m:f>
                      </m:e>
                    </m:func>
                    <m:r>
                      <a:rPr lang="en-US" b="0" i="0" cap="none" smtClean="0">
                        <a:latin typeface="Cambria Math" panose="02040503050406030204" pitchFamily="18" charset="0"/>
                      </a:rPr>
                      <m:t>…………(</m:t>
                    </m:r>
                    <m:r>
                      <m:rPr>
                        <m:sty m:val="p"/>
                      </m:rPr>
                      <a:rPr lang="en-US" b="0" i="0" cap="none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cap="none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E590E7-78ED-4550-87BE-358E38E12E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3" y="1232452"/>
                <a:ext cx="10721635" cy="5274365"/>
              </a:xfrm>
              <a:blipFill>
                <a:blip r:embed="rId2"/>
                <a:stretch>
                  <a:fillRect l="-455" t="-578" r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502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73F70-1B85-4747-B67A-68A4D3AF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66944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Fugacity of pure liquid </a:t>
            </a:r>
            <a:r>
              <a:rPr lang="en-US" sz="3200" dirty="0" err="1"/>
              <a:t>cond</a:t>
            </a:r>
            <a:r>
              <a:rPr lang="en-US" sz="32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CA34DA-FEF6-48B6-B9D8-8F397F531F8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285462"/>
                <a:ext cx="10363826" cy="496956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cap="none" dirty="0">
                    <a:latin typeface="Cambria" panose="02040503050406030204" pitchFamily="18" charset="0"/>
                  </a:rPr>
                  <a:t>The two expressions (A) and (B)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sat</m:t>
                        </m:r>
                      </m:sup>
                    </m:sSubSup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are equal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sat</m:t>
                                  </m:r>
                                </m:sup>
                              </m:sSubSup>
                            </m:den>
                          </m:f>
                        </m:e>
                      </m:func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cap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RT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cap="none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sat</m:t>
                              </m:r>
                            </m:sup>
                          </m:sSubSup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p</m:t>
                          </m:r>
                        </m:sup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cap="none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dp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r>
                  <a:rPr lang="en-US" cap="none" dirty="0">
                    <a:latin typeface="Cambria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, the liquid-phase molar volume, is a very weak function of P at temperatures well below T</a:t>
                </a:r>
                <a:r>
                  <a:rPr lang="en-US" cap="none" baseline="-25000" dirty="0">
                    <a:latin typeface="Cambria" panose="02040503050406030204" pitchFamily="18" charset="0"/>
                  </a:rPr>
                  <a:t>c </a:t>
                </a:r>
                <a:r>
                  <a:rPr lang="en-US" cap="none" dirty="0">
                    <a:latin typeface="Cambria" panose="02040503050406030204" pitchFamily="18" charset="0"/>
                  </a:rPr>
                  <a:t>, an excellent approximation is often obtained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is assumed constant at the value for saturated liquid, V</a:t>
                </a:r>
                <a:r>
                  <a:rPr lang="en-US" cap="none" baseline="30000" dirty="0">
                    <a:latin typeface="Cambria" panose="02040503050406030204" pitchFamily="18" charset="0"/>
                  </a:rPr>
                  <a:t>l</a:t>
                </a:r>
                <a:r>
                  <a:rPr lang="en-US" cap="none" dirty="0">
                    <a:latin typeface="Cambria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n</m:t>
                          </m:r>
                        </m:fName>
                        <m:e>
                          <m:f>
                            <m:f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sat</m:t>
                                  </m:r>
                                </m:sup>
                              </m:sSubSup>
                            </m:den>
                          </m:f>
                        </m:e>
                      </m:func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cap="none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p>
                              <m:r>
                                <a:rPr lang="en-US" b="0" i="1" cap="none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cap="none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cap="none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cap="none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sat</m:t>
                              </m:r>
                            </m:sup>
                          </m:sSubSup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cap="none" smtClean="0">
                              <a:latin typeface="Cambria Math" panose="02040503050406030204" pitchFamily="18" charset="0"/>
                            </a:rPr>
                            <m:t>RT</m:t>
                          </m:r>
                        </m:den>
                      </m:f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r>
                  <a:rPr lang="en-US" cap="none" dirty="0">
                    <a:latin typeface="Cambria" panose="02040503050406030204" pitchFamily="18" charset="0"/>
                  </a:rPr>
                  <a:t>Substituting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sat</m:t>
                        </m:r>
                      </m:sup>
                    </m:sSubSup>
                    <m:r>
                      <a:rPr lang="en-US" cap="none">
                        <a:latin typeface="Cambria Math" panose="02040503050406030204" pitchFamily="18" charset="0"/>
                      </a:rPr>
                      <m:t> =</m:t>
                    </m:r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sat</m:t>
                        </m:r>
                      </m:sup>
                    </m:sSubSup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sat</m:t>
                        </m:r>
                      </m:sup>
                    </m:sSubSup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and solving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gives: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sat</m:t>
                          </m:r>
                        </m:sup>
                      </m:sSubSup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sat</m:t>
                          </m:r>
                        </m:sup>
                      </m:sSubSup>
                      <m:r>
                        <a:rPr lang="en-US" cap="none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exp</m:t>
                      </m:r>
                      <m:f>
                        <m:f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cap="none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p>
                              <m:r>
                                <a:rPr lang="en-US" b="0" i="1" cap="none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cap="none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cap="none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sat</m:t>
                              </m:r>
                            </m:sup>
                          </m:sSubSup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cap="none" smtClean="0">
                              <a:latin typeface="Cambria Math" panose="02040503050406030204" pitchFamily="18" charset="0"/>
                            </a:rPr>
                            <m:t>RT</m:t>
                          </m:r>
                        </m:den>
                      </m:f>
                      <m:r>
                        <a:rPr lang="en-US" cap="none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cap="none" smtClean="0">
                          <a:latin typeface="Cambria Math" panose="02040503050406030204" pitchFamily="18" charset="0"/>
                        </a:rPr>
                        <m:t>…………(27)</m:t>
                      </m:r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r>
                  <a:rPr lang="en-US" cap="none" dirty="0">
                    <a:latin typeface="Cambria" panose="02040503050406030204" pitchFamily="18" charset="0"/>
                  </a:rPr>
                  <a:t>The exponential is known as </a:t>
                </a:r>
                <a:r>
                  <a:rPr lang="en-US" b="1" cap="none" dirty="0">
                    <a:latin typeface="Cambria" panose="02040503050406030204" pitchFamily="18" charset="0"/>
                  </a:rPr>
                  <a:t>a pointing factor</a:t>
                </a:r>
                <a:r>
                  <a:rPr lang="en-US" cap="none" dirty="0">
                    <a:latin typeface="Cambria" panose="02040503050406030204" pitchFamily="18" charset="0"/>
                  </a:rPr>
                  <a:t>. </a:t>
                </a:r>
              </a:p>
              <a:p>
                <a:pPr algn="just"/>
                <a:r>
                  <a:rPr lang="en-US" b="1" cap="none" dirty="0">
                    <a:latin typeface="Cambria" panose="02040503050406030204" pitchFamily="18" charset="0"/>
                  </a:rPr>
                  <a:t>Example 11.5 (J. M. Smith page 371)</a:t>
                </a:r>
              </a:p>
              <a:p>
                <a:pPr marL="0" indent="0">
                  <a:buNone/>
                </a:pPr>
                <a:endParaRPr lang="en-US" cap="none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CA34DA-FEF6-48B6-B9D8-8F397F531F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285462"/>
                <a:ext cx="10363826" cy="4969564"/>
              </a:xfrm>
              <a:blipFill>
                <a:blip r:embed="rId2"/>
                <a:stretch>
                  <a:fillRect l="-471" t="-491" b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727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28A63-BA98-4D82-80A1-9AFF7C060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38005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200" b="1" dirty="0"/>
              <a:t>FUGACITY AND FUGACITY COEFFICIENT:</a:t>
            </a:r>
            <a:br>
              <a:rPr lang="en-US" sz="3200" dirty="0"/>
            </a:br>
            <a:r>
              <a:rPr lang="en-US" sz="3200" b="1" dirty="0"/>
              <a:t>SPECIES IN SOLUTION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CD2BB1-C481-4805-8719-FB32FF5AD93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656522"/>
                <a:ext cx="10363826" cy="458525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cap="none" dirty="0">
                    <a:latin typeface="Cambria" panose="02040503050406030204" pitchFamily="18" charset="0"/>
                  </a:rPr>
                  <a:t>The definition of the fugacity of a species in solution is parallel to the definition of the pure species fugacity. </a:t>
                </a:r>
              </a:p>
              <a:p>
                <a:r>
                  <a:rPr lang="en-US" cap="none" dirty="0">
                    <a:latin typeface="Cambria" panose="02040503050406030204" pitchFamily="18" charset="0"/>
                  </a:rPr>
                  <a:t>For species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i</a:t>
                </a:r>
                <a:r>
                  <a:rPr lang="en-US" cap="none" dirty="0">
                    <a:latin typeface="Cambria" panose="02040503050406030204" pitchFamily="18" charset="0"/>
                  </a:rPr>
                  <a:t> in a mixture of real gases or in a solution of liquids, the equation analogous to eq. (22), the ideal-gas expression,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d>
                        <m:d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cap="none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cap="none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cap="none" smtClean="0">
                          <a:latin typeface="Cambria Math" panose="02040503050406030204" pitchFamily="18" charset="0"/>
                        </a:rPr>
                        <m:t>RT</m:t>
                      </m:r>
                      <m:func>
                        <m:func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func>
                      <m:r>
                        <a:rPr lang="en-US" cap="none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cap="none" smtClean="0">
                          <a:latin typeface="Cambria Math" panose="02040503050406030204" pitchFamily="18" charset="0"/>
                        </a:rPr>
                        <m:t>………(28)</m:t>
                      </m:r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b="1" i="1" cap="none" dirty="0">
                    <a:latin typeface="Cambria" panose="02040503050406030204" pitchFamily="18" charset="0"/>
                  </a:rPr>
                  <a:t> </a:t>
                </a:r>
                <a:r>
                  <a:rPr lang="en-US" cap="none" dirty="0">
                    <a:latin typeface="Cambria" panose="02040503050406030204" pitchFamily="18" charset="0"/>
                  </a:rPr>
                  <a:t>is the fugacity of species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i</a:t>
                </a:r>
                <a:r>
                  <a:rPr lang="en-US" cap="none" dirty="0">
                    <a:latin typeface="Cambria" panose="02040503050406030204" pitchFamily="18" charset="0"/>
                  </a:rPr>
                  <a:t> in solution, replacing the partial pressure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y</a:t>
                </a:r>
                <a:r>
                  <a:rPr lang="en-US" cap="none" baseline="-25000" dirty="0" err="1">
                    <a:latin typeface="Cambria" panose="02040503050406030204" pitchFamily="18" charset="0"/>
                  </a:rPr>
                  <a:t>i</a:t>
                </a:r>
                <a:r>
                  <a:rPr lang="en-US" cap="none" dirty="0" err="1">
                    <a:latin typeface="Cambria" panose="02040503050406030204" pitchFamily="18" charset="0"/>
                  </a:rPr>
                  <a:t>P</a:t>
                </a:r>
                <a:r>
                  <a:rPr lang="en-US" cap="none" dirty="0">
                    <a:latin typeface="Cambria" panose="02040503050406030204" pitchFamily="18" charset="0"/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i="1" cap="none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α</m:t>
                        </m:r>
                      </m:sup>
                    </m:sSup>
                    <m:r>
                      <a:rPr lang="en-US" cap="non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β</m:t>
                        </m:r>
                      </m:sup>
                    </m:sSup>
                    <m:r>
                      <a:rPr lang="en-US" cap="none">
                        <a:latin typeface="Cambria Math" panose="02040503050406030204" pitchFamily="18" charset="0"/>
                      </a:rPr>
                      <m:t>=…=</m:t>
                    </m:r>
                    <m:sSup>
                      <m:s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π</m:t>
                        </m:r>
                      </m:sup>
                    </m:sSup>
                    <m:r>
                      <a:rPr lang="en-US" i="1" cap="none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is the fundamental </a:t>
                </a:r>
                <a:r>
                  <a:rPr lang="en-US" b="1" cap="none" dirty="0">
                    <a:latin typeface="Cambria" panose="02040503050406030204" pitchFamily="18" charset="0"/>
                  </a:rPr>
                  <a:t>criterion for phase equilibrium</a:t>
                </a:r>
                <a:r>
                  <a:rPr lang="en-US" cap="none" dirty="0">
                    <a:latin typeface="Cambria" panose="02040503050406030204" pitchFamily="18" charset="0"/>
                  </a:rPr>
                  <a:t>. since all phases in equilibrium are at the same temperature, an alternative and equally general criterion follows immediately from eq. (28):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α</m:t>
                          </m:r>
                        </m:sup>
                      </m:sSubSup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β</m:t>
                          </m:r>
                        </m:sup>
                      </m:sSubSup>
                      <m:r>
                        <a:rPr lang="en-US" cap="none">
                          <a:latin typeface="Cambria Math" panose="02040503050406030204" pitchFamily="18" charset="0"/>
                        </a:rPr>
                        <m:t>=…=</m:t>
                      </m:r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π</m:t>
                          </m:r>
                        </m:sup>
                      </m:sSubSup>
                      <m:r>
                        <a:rPr lang="en-US" cap="none">
                          <a:latin typeface="Cambria Math" panose="02040503050406030204" pitchFamily="18" charset="0"/>
                        </a:rPr>
                        <m:t>                                              (</m:t>
                      </m:r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algn="just"/>
                <a:r>
                  <a:rPr lang="en-US" b="1" cap="none" dirty="0">
                    <a:latin typeface="Cambria" panose="02040503050406030204" pitchFamily="18" charset="0"/>
                  </a:rPr>
                  <a:t>Thus, multiple phases at the same T and P are in equilibrium when the fugacity of each constituent species is the same in all phases.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CD2BB1-C481-4805-8719-FB32FF5AD9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656522"/>
                <a:ext cx="10363826" cy="4585252"/>
              </a:xfrm>
              <a:blipFill>
                <a:blip r:embed="rId2"/>
                <a:stretch>
                  <a:fillRect l="-471" t="-665" r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726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F7DF-9232-4863-9E3F-BAEBF78C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19953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FUGACITY COEFFICIENT: SPECIES in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1B2A9B-B77E-4570-A626-380F20FCBA8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338470"/>
                <a:ext cx="10363826" cy="498281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cap="none" dirty="0">
                    <a:latin typeface="Cambria" panose="02040503050406030204" pitchFamily="18" charset="0"/>
                  </a:rPr>
                  <a:t>For the partial residual Gibbs energy: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cap="none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R</m:t>
                          </m:r>
                        </m:sup>
                      </m:sSubSup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i="1" cap="none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cap="none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d>
                        <m:dPr>
                          <m:ctrlPr>
                            <a:rPr lang="en-US" i="1" cap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cap="none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cap="none" smtClean="0">
                          <a:latin typeface="Cambria Math" panose="02040503050406030204" pitchFamily="18" charset="0"/>
                        </a:rPr>
                        <m:t>RT</m:t>
                      </m:r>
                      <m:func>
                        <m:func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func>
                      <m:r>
                        <a:rPr lang="en-US" cap="none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d>
                        <m:dPr>
                          <m:ctrlPr>
                            <a:rPr lang="en-US" i="1" cap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cap="none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cap="none" smtClean="0">
                          <a:latin typeface="Cambria Math" panose="02040503050406030204" pitchFamily="18" charset="0"/>
                        </a:rPr>
                        <m:t>RT</m:t>
                      </m:r>
                      <m:func>
                        <m:func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i="1" cap="none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ig</m:t>
                          </m:r>
                        </m:sup>
                      </m:sSubSup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𝑅𝑇</m:t>
                      </m:r>
                      <m:func>
                        <m:func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cap="none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cap="none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b="1" i="1" cap="none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b="0" i="0" cap="none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cap="none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p>
                      </m:sSubSup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</a:rPr>
                        <m:t>RT</m:t>
                      </m:r>
                      <m:func>
                        <m:func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Where by definition: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i="0" cap="none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i="0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i="0" cap="non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i="0" cap="none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cap="none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1" i="0" cap="none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cap="none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cap="none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The dimensionless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cap="none"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</m:acc>
                      </m:e>
                      <m:sub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cap="none" dirty="0">
                    <a:latin typeface="Cambria" panose="02040503050406030204" pitchFamily="18" charset="0"/>
                  </a:rPr>
                  <a:t> </a:t>
                </a:r>
                <a:r>
                  <a:rPr lang="en-US" cap="none" dirty="0">
                    <a:latin typeface="Cambria" panose="02040503050406030204" pitchFamily="18" charset="0"/>
                  </a:rPr>
                  <a:t>is called </a:t>
                </a:r>
                <a:r>
                  <a:rPr lang="en-US" b="1" cap="none" dirty="0">
                    <a:latin typeface="Cambria" panose="02040503050406030204" pitchFamily="18" charset="0"/>
                  </a:rPr>
                  <a:t>the fugacity coefficient of species </a:t>
                </a:r>
                <a:r>
                  <a:rPr lang="en-US" b="1" cap="none" dirty="0" err="1">
                    <a:latin typeface="Cambria" panose="02040503050406030204" pitchFamily="18" charset="0"/>
                  </a:rPr>
                  <a:t>i</a:t>
                </a:r>
                <a:r>
                  <a:rPr lang="en-US" b="1" cap="none" dirty="0">
                    <a:latin typeface="Cambria" panose="02040503050406030204" pitchFamily="18" charset="0"/>
                  </a:rPr>
                  <a:t> in solution</a:t>
                </a:r>
                <a:r>
                  <a:rPr lang="en-US" cap="none" dirty="0">
                    <a:latin typeface="Cambria" panose="02040503050406030204" pitchFamily="18" charset="0"/>
                  </a:rPr>
                  <a:t>. Although most commonly applied to gases, the fugacity coefficient may also be used for liquids, and in this case mole fraction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y</a:t>
                </a:r>
                <a:r>
                  <a:rPr lang="en-US" cap="none" baseline="-25000" dirty="0" err="1">
                    <a:latin typeface="Cambria" panose="02040503050406030204" pitchFamily="18" charset="0"/>
                  </a:rPr>
                  <a:t>i</a:t>
                </a:r>
                <a:r>
                  <a:rPr lang="en-US" i="1" cap="none" dirty="0">
                    <a:latin typeface="Cambria" panose="02040503050406030204" pitchFamily="18" charset="0"/>
                  </a:rPr>
                  <a:t> </a:t>
                </a:r>
                <a:r>
                  <a:rPr lang="en-US" cap="none" dirty="0">
                    <a:latin typeface="Cambria" panose="02040503050406030204" pitchFamily="18" charset="0"/>
                  </a:rPr>
                  <a:t>is replaced by x</a:t>
                </a:r>
                <a:r>
                  <a:rPr lang="en-US" cap="none" baseline="-25000" dirty="0">
                    <a:latin typeface="Cambria" panose="02040503050406030204" pitchFamily="18" charset="0"/>
                  </a:rPr>
                  <a:t>i</a:t>
                </a:r>
                <a:r>
                  <a:rPr lang="en-US" cap="none" dirty="0">
                    <a:latin typeface="Cambria" panose="02040503050406030204" pitchFamily="18" charset="0"/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For </a:t>
                </a:r>
                <a:r>
                  <a:rPr lang="en-US" b="1" cap="none" dirty="0">
                    <a:latin typeface="Cambria" panose="02040503050406030204" pitchFamily="18" charset="0"/>
                  </a:rPr>
                  <a:t>an ideal gas</a:t>
                </a:r>
                <a:r>
                  <a:rPr lang="en-US" cap="none" dirty="0">
                    <a:latin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R</m:t>
                        </m:r>
                      </m:sup>
                    </m:sSubSup>
                  </m:oMath>
                </a14:m>
                <a:r>
                  <a:rPr lang="en-US" i="1" cap="none" dirty="0">
                    <a:latin typeface="Cambria" panose="02040503050406030204" pitchFamily="18" charset="0"/>
                  </a:rPr>
                  <a:t> </a:t>
                </a:r>
                <a:r>
                  <a:rPr lang="en-US" cap="none" dirty="0">
                    <a:latin typeface="Cambria" panose="02040503050406030204" pitchFamily="18" charset="0"/>
                  </a:rPr>
                  <a:t>is necessarily zero; therefore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cap="none">
                                <a:latin typeface="Cambria Math" panose="02040503050406030204" pitchFamily="18" charset="0"/>
                              </a:rPr>
                              <m:t>∅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r>
                      <a:rPr lang="en-US" i="1" cap="none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0" cap="none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and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cap="none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r>
                      <a:rPr lang="en-US" i="1" cap="non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cap="none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cap="none" dirty="0">
                    <a:latin typeface="Cambria" panose="02040503050406030204" pitchFamily="18" charset="0"/>
                  </a:rPr>
                  <a:t>Thus the </a:t>
                </a:r>
                <a:r>
                  <a:rPr lang="en-US" b="1" cap="none" dirty="0">
                    <a:latin typeface="Cambria" panose="02040503050406030204" pitchFamily="18" charset="0"/>
                  </a:rPr>
                  <a:t>fugacity of species i </a:t>
                </a:r>
                <a:r>
                  <a:rPr lang="en-US" cap="none" dirty="0">
                    <a:latin typeface="Cambria" panose="02040503050406030204" pitchFamily="18" charset="0"/>
                  </a:rPr>
                  <a:t>in </a:t>
                </a:r>
                <a:r>
                  <a:rPr lang="en-US" b="1" cap="none" dirty="0">
                    <a:latin typeface="Cambria" panose="02040503050406030204" pitchFamily="18" charset="0"/>
                  </a:rPr>
                  <a:t>an ideal-gas mixture </a:t>
                </a:r>
                <a:r>
                  <a:rPr lang="en-US" cap="none" dirty="0">
                    <a:latin typeface="Cambria" panose="02040503050406030204" pitchFamily="18" charset="0"/>
                  </a:rPr>
                  <a:t>is equal to its </a:t>
                </a:r>
                <a:r>
                  <a:rPr lang="en-US" b="1" cap="none" dirty="0">
                    <a:latin typeface="Cambria" panose="02040503050406030204" pitchFamily="18" charset="0"/>
                  </a:rPr>
                  <a:t>partial pressure</a:t>
                </a:r>
                <a:r>
                  <a:rPr lang="en-US" cap="none" dirty="0">
                    <a:latin typeface="Cambria" panose="02040503050406030204" pitchFamily="18" charset="0"/>
                  </a:rPr>
                  <a:t>.</a:t>
                </a:r>
              </a:p>
              <a:p>
                <a:endParaRPr lang="en-US" cap="none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1B2A9B-B77E-4570-A626-380F20FCBA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338470"/>
                <a:ext cx="10363826" cy="4982817"/>
              </a:xfrm>
              <a:blipFill>
                <a:blip r:embed="rId2"/>
                <a:stretch>
                  <a:fillRect l="-471" t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239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9FF5D-49B8-4D93-A342-43B6BE3C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0196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200" b="1" dirty="0"/>
              <a:t>Ideal solution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7FEE31-97F8-4F2B-95D5-805B6AC87FD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298714"/>
                <a:ext cx="10363826" cy="5274364"/>
              </a:xfrm>
            </p:spPr>
            <p:txBody>
              <a:bodyPr>
                <a:normAutofit/>
              </a:bodyPr>
              <a:lstStyle/>
              <a:p>
                <a:r>
                  <a:rPr lang="en-US" cap="none" dirty="0">
                    <a:latin typeface="Cambria" panose="02040503050406030204" pitchFamily="18" charset="0"/>
                  </a:rPr>
                  <a:t>Another useful model is </a:t>
                </a:r>
                <a:r>
                  <a:rPr lang="en-US" b="1" cap="none" dirty="0">
                    <a:latin typeface="Cambria" panose="02040503050406030204" pitchFamily="18" charset="0"/>
                  </a:rPr>
                  <a:t>the ideal solution</a:t>
                </a:r>
                <a:r>
                  <a:rPr lang="en-US" cap="none" dirty="0">
                    <a:latin typeface="Cambria" panose="02040503050406030204" pitchFamily="18" charset="0"/>
                  </a:rPr>
                  <a:t>, which serves as a standard to which real-solution behavior can be compared.</a:t>
                </a:r>
              </a:p>
              <a:p>
                <a:r>
                  <a:rPr lang="en-US" cap="none" dirty="0">
                    <a:latin typeface="Cambria" panose="02040503050406030204" pitchFamily="18" charset="0"/>
                  </a:rPr>
                  <a:t>Equation (20) establishes the behavior of species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i</a:t>
                </a:r>
                <a:r>
                  <a:rPr lang="en-US" cap="none" dirty="0">
                    <a:latin typeface="Cambria" panose="02040503050406030204" pitchFamily="18" charset="0"/>
                  </a:rPr>
                  <a:t> in an ideal-gas mixture: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r>
                      <a:rPr lang="en-US" cap="none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ig</m:t>
                        </m:r>
                      </m:sup>
                    </m:sSubSup>
                    <m:r>
                      <a:rPr lang="en-US" cap="none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RT</m:t>
                    </m:r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……….(20)</a:t>
                </a:r>
              </a:p>
              <a:p>
                <a:r>
                  <a:rPr lang="en-US" cap="none" dirty="0">
                    <a:latin typeface="Cambria" panose="02040503050406030204" pitchFamily="18" charset="0"/>
                  </a:rPr>
                  <a:t>We therefore define an ideal solution as one for which: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cap="none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cap="none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RT</m:t>
                    </m:r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cap="none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………(29)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</a:t>
                </a:r>
              </a:p>
              <a:p>
                <a:r>
                  <a:rPr lang="en-US" cap="none" dirty="0">
                    <a:latin typeface="Cambria" panose="02040503050406030204" pitchFamily="18" charset="0"/>
                  </a:rPr>
                  <a:t>where superscript </a:t>
                </a:r>
                <a:r>
                  <a:rPr lang="en-US" b="1" cap="none" dirty="0">
                    <a:latin typeface="Cambria" panose="02040503050406030204" pitchFamily="18" charset="0"/>
                  </a:rPr>
                  <a:t>id</a:t>
                </a:r>
                <a:r>
                  <a:rPr lang="en-US" cap="none" dirty="0">
                    <a:latin typeface="Cambria" panose="02040503050406030204" pitchFamily="18" charset="0"/>
                  </a:rPr>
                  <a:t> denotes an ideal-solution property. Mole fraction is here represented by</a:t>
                </a:r>
                <a:r>
                  <a:rPr lang="en-US" cap="non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cap="none" dirty="0">
                    <a:latin typeface="Cambria" panose="02040503050406030204" pitchFamily="18" charset="0"/>
                  </a:rPr>
                  <a:t> </a:t>
                </a:r>
                <a:r>
                  <a:rPr lang="en-US" cap="none" dirty="0">
                    <a:latin typeface="Cambria" panose="02040503050406030204" pitchFamily="18" charset="0"/>
                  </a:rPr>
                  <a:t>to reflect the fact that application is most often to </a:t>
                </a:r>
                <a:r>
                  <a:rPr lang="en-US" b="1" cap="none" dirty="0">
                    <a:latin typeface="Cambria" panose="02040503050406030204" pitchFamily="18" charset="0"/>
                  </a:rPr>
                  <a:t>liquids</a:t>
                </a:r>
                <a:r>
                  <a:rPr lang="en-US" cap="none" dirty="0">
                    <a:latin typeface="Cambria" panose="02040503050406030204" pitchFamily="18" charset="0"/>
                  </a:rPr>
                  <a:t>. </a:t>
                </a:r>
              </a:p>
              <a:p>
                <a:r>
                  <a:rPr lang="en-US" cap="none" dirty="0">
                    <a:latin typeface="Cambria" panose="02040503050406030204" pitchFamily="18" charset="0"/>
                  </a:rPr>
                  <a:t>The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summability</a:t>
                </a:r>
                <a:r>
                  <a:rPr lang="en-US" cap="none" dirty="0">
                    <a:latin typeface="Cambria" panose="02040503050406030204" pitchFamily="18" charset="0"/>
                  </a:rPr>
                  <a:t> relation, Eq. (9), applied to the special case of an ideal solution is written: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cap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𝑖𝑑</m:t>
                          </m:r>
                        </m:sup>
                      </m:sSup>
                      <m:r>
                        <a:rPr lang="en-US" i="1" cap="none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i="1" cap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  <m:sup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𝑖𝑑</m:t>
                          </m:r>
                        </m:sup>
                      </m:sSup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………(30)</m:t>
                      </m:r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7FEE31-97F8-4F2B-95D5-805B6AC87F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298714"/>
                <a:ext cx="10363826" cy="5274364"/>
              </a:xfrm>
              <a:blipFill>
                <a:blip r:embed="rId2"/>
                <a:stretch>
                  <a:fillRect l="-529" t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356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CF88-CADF-492F-9EE1-129630CC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94287"/>
          </a:xfrm>
        </p:spPr>
        <p:txBody>
          <a:bodyPr>
            <a:normAutofit/>
          </a:bodyPr>
          <a:lstStyle/>
          <a:p>
            <a:r>
              <a:rPr lang="en-US" b="1" dirty="0"/>
              <a:t>Assignment on chapter 5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0784E52-4B0D-452B-9FB9-4B5B519DE68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61442879"/>
              </p:ext>
            </p:extLst>
          </p:nvPr>
        </p:nvGraphicFramePr>
        <p:xfrm>
          <a:off x="974035" y="1412806"/>
          <a:ext cx="10243930" cy="4766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5339">
                  <a:extLst>
                    <a:ext uri="{9D8B030D-6E8A-4147-A177-3AD203B41FA5}">
                      <a16:colId xmlns:a16="http://schemas.microsoft.com/office/drawing/2014/main" val="3193657197"/>
                    </a:ext>
                  </a:extLst>
                </a:gridCol>
                <a:gridCol w="7971182">
                  <a:extLst>
                    <a:ext uri="{9D8B030D-6E8A-4147-A177-3AD203B41FA5}">
                      <a16:colId xmlns:a16="http://schemas.microsoft.com/office/drawing/2014/main" val="2921437367"/>
                    </a:ext>
                  </a:extLst>
                </a:gridCol>
                <a:gridCol w="967409">
                  <a:extLst>
                    <a:ext uri="{9D8B030D-6E8A-4147-A177-3AD203B41FA5}">
                      <a16:colId xmlns:a16="http://schemas.microsoft.com/office/drawing/2014/main" val="2733350311"/>
                    </a:ext>
                  </a:extLst>
                </a:gridCol>
              </a:tblGrid>
              <a:tr h="458915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</a:rPr>
                        <a:t>Group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</a:rPr>
                        <a:t>Title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Page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5724"/>
                  </a:ext>
                </a:extLst>
              </a:tr>
              <a:tr h="61107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b="1" dirty="0">
                          <a:latin typeface="Cambria" panose="02040503050406030204" pitchFamily="18" charset="0"/>
                        </a:rPr>
                        <a:t>13.1 </a:t>
                      </a:r>
                      <a:r>
                        <a:rPr lang="en-US" dirty="0">
                          <a:latin typeface="Cambria" panose="02040503050406030204" pitchFamily="18" charset="0"/>
                        </a:rPr>
                        <a:t>The Reaction Coordinate</a:t>
                      </a:r>
                      <a:br>
                        <a:rPr lang="en-US" dirty="0">
                          <a:latin typeface="Cambria" panose="02040503050406030204" pitchFamily="18" charset="0"/>
                        </a:rPr>
                      </a:br>
                      <a:r>
                        <a:rPr lang="en-US" b="1" dirty="0">
                          <a:latin typeface="Cambria" panose="02040503050406030204" pitchFamily="18" charset="0"/>
                        </a:rPr>
                        <a:t>13.2 </a:t>
                      </a:r>
                      <a:r>
                        <a:rPr lang="en-US" dirty="0">
                          <a:latin typeface="Cambria" panose="02040503050406030204" pitchFamily="18" charset="0"/>
                        </a:rPr>
                        <a:t>Application of Equilibrium Criteria to Chemical 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451</a:t>
                      </a:r>
                    </a:p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455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03641"/>
                  </a:ext>
                </a:extLst>
              </a:tr>
              <a:tr h="4589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mbria" panose="02040503050406030204" pitchFamily="18" charset="0"/>
                        </a:rPr>
                        <a:t>13.3 </a:t>
                      </a:r>
                      <a:r>
                        <a:rPr lang="en-US" dirty="0">
                          <a:latin typeface="Cambria" panose="02040503050406030204" pitchFamily="18" charset="0"/>
                        </a:rPr>
                        <a:t>The Standard Gibbs-Energy Change and the Equilibrium Constant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456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67045"/>
                  </a:ext>
                </a:extLst>
              </a:tr>
              <a:tr h="4589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ambria" panose="02040503050406030204" pitchFamily="18" charset="0"/>
                        </a:rPr>
                        <a:t>13.4 </a:t>
                      </a:r>
                      <a:r>
                        <a:rPr lang="en-US" dirty="0">
                          <a:latin typeface="Cambria" panose="02040503050406030204" pitchFamily="18" charset="0"/>
                        </a:rPr>
                        <a:t>Effect of Temperature on the Equilibrium Constant </a:t>
                      </a:r>
                      <a:r>
                        <a:rPr lang="en-US" b="1" dirty="0">
                          <a:latin typeface="Cambria" panose="02040503050406030204" pitchFamily="18" charset="0"/>
                        </a:rPr>
                        <a:t>(until eqn. 13.18)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458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35589"/>
                  </a:ext>
                </a:extLst>
              </a:tr>
              <a:tr h="45891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ambria" panose="02040503050406030204" pitchFamily="18" charset="0"/>
                        </a:rPr>
                        <a:t>13.6 </a:t>
                      </a:r>
                      <a:r>
                        <a:rPr lang="en-US" dirty="0">
                          <a:latin typeface="Cambria" panose="02040503050406030204" pitchFamily="18" charset="0"/>
                        </a:rPr>
                        <a:t>Relation of Equilibrium Constants to Composition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58386"/>
                  </a:ext>
                </a:extLst>
              </a:tr>
              <a:tr h="4589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mbria" panose="02040503050406030204" pitchFamily="18" charset="0"/>
                        </a:rPr>
                        <a:t>Gas-Phase Reactions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464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625419"/>
                  </a:ext>
                </a:extLst>
              </a:tr>
              <a:tr h="4589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mbria" panose="02040503050406030204" pitchFamily="18" charset="0"/>
                        </a:rPr>
                        <a:t>Liquid-Phase Reactions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466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954615"/>
                  </a:ext>
                </a:extLst>
              </a:tr>
              <a:tr h="8729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b="1" dirty="0">
                          <a:latin typeface="Cambria" panose="02040503050406030204" pitchFamily="18" charset="0"/>
                        </a:rPr>
                        <a:t>13.7 </a:t>
                      </a:r>
                      <a:r>
                        <a:rPr lang="en-US" dirty="0">
                          <a:latin typeface="Cambria" panose="02040503050406030204" pitchFamily="18" charset="0"/>
                        </a:rPr>
                        <a:t>Equilibrium Conversions for Single Reactions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latin typeface="Cambria" panose="02040503050406030204" pitchFamily="18" charset="0"/>
                        </a:rPr>
                        <a:t>Single-Phase Reactions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latin typeface="Cambria" panose="02040503050406030204" pitchFamily="18" charset="0"/>
                        </a:rPr>
                        <a:t>Reactions in Heterogeneous Systems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468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254436"/>
                  </a:ext>
                </a:extLst>
              </a:tr>
              <a:tr h="4589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mbria" panose="02040503050406030204" pitchFamily="18" charset="0"/>
                        </a:rPr>
                        <a:t>13.9 </a:t>
                      </a:r>
                      <a:r>
                        <a:rPr lang="en-US" dirty="0">
                          <a:latin typeface="Cambria" panose="02040503050406030204" pitchFamily="18" charset="0"/>
                        </a:rPr>
                        <a:t>Multi-reaction Equilibria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484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162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33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1D3D-A6AA-4E09-9826-47BE63150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57" y="618518"/>
            <a:ext cx="10019269" cy="65683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Fundamental property relation cond...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AEC8D-4AFF-43C6-8CE5-1FA45AFE092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275347"/>
                <a:ext cx="10363826" cy="5324235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b="1" cap="none" dirty="0">
                    <a:latin typeface="Cambria" panose="02040503050406030204" pitchFamily="18" charset="0"/>
                  </a:rPr>
                  <a:t>Chemical potential </a:t>
                </a:r>
                <a:r>
                  <a:rPr lang="en-US" cap="none" dirty="0">
                    <a:latin typeface="Cambria" panose="02040503050406030204" pitchFamily="18" charset="0"/>
                  </a:rPr>
                  <a:t>– is an intensive thermodynamics property related to </a:t>
                </a:r>
                <a:r>
                  <a:rPr lang="en-US" b="1" i="1" cap="none" dirty="0">
                    <a:latin typeface="Cambria" panose="02040503050406030204" pitchFamily="18" charset="0"/>
                  </a:rPr>
                  <a:t>flow of matter</a:t>
                </a:r>
                <a:r>
                  <a:rPr lang="en-US" cap="none" dirty="0">
                    <a:latin typeface="Cambria" panose="02040503050406030204" pitchFamily="18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cap="none"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cap="none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200" cap="none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i="1" cap="none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 cap="none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cap="none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d>
                                  <m:dPr>
                                    <m:ctrlPr>
                                      <a:rPr lang="en-US" sz="2200" i="1" cap="none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 cap="none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en-US" sz="2200" b="0" i="1" cap="none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200" cap="none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200" i="1" cap="none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 cap="none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200" cap="none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200" cap="none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2200" cap="none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200" cap="none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2200" cap="none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cap="none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cap="none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200" cap="none" dirty="0">
                    <a:latin typeface="Cambria" panose="02040503050406030204" pitchFamily="18" charset="0"/>
                  </a:rPr>
                  <a:t>...............................(2)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𝑛𝐺</m:t>
                        </m:r>
                      </m:e>
                    </m:d>
                    <m:r>
                      <a:rPr lang="en-US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𝑛𝑉</m:t>
                        </m:r>
                      </m:e>
                    </m:d>
                    <m:r>
                      <a:rPr lang="en-US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ⅆ</m:t>
                    </m:r>
                    <m:r>
                      <a:rPr lang="en-US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𝑛𝑆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)ⅆ</m:t>
                    </m:r>
                    <m:r>
                      <a:rPr lang="en-US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cap="non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cap="none">
                                <a:latin typeface="Cambria Math" panose="02040503050406030204" pitchFamily="18" charset="0"/>
                              </a:rPr>
                              <m:t>µ</m:t>
                            </m:r>
                          </m:e>
                          <m:sub>
                            <m:r>
                              <a:rPr lang="en-US" b="1" i="1" cap="none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𝑑𝑛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…………(3)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cap="none" dirty="0">
                    <a:latin typeface="Cambria" panose="02040503050406030204" pitchFamily="18" charset="0"/>
                  </a:rPr>
                  <a:t>For the special case of one mole of solution, n = 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cap="none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b="0" i="0" cap="none" smtClean="0">
                        <a:latin typeface="Cambria Math" panose="02040503050406030204" pitchFamily="18" charset="0"/>
                      </a:rPr>
                      <m:t>dP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cap="none" smtClean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cap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1" i="1" cap="non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cap="none">
                                    <a:latin typeface="Cambria Math" panose="02040503050406030204" pitchFamily="18" charset="0"/>
                                  </a:rPr>
                                  <m:t>µ</m:t>
                                </m:r>
                              </m:e>
                              <m:sub>
                                <m:r>
                                  <a:rPr lang="en-US" b="1" i="1" cap="none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dn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………….. (4)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en-US" cap="none" dirty="0">
                    <a:latin typeface="Cambria" panose="02040503050406030204" pitchFamily="18" charset="0"/>
                  </a:rPr>
                  <a:t>Implicit in this equation is the functional relationship of the molar Gibbs energy to its </a:t>
                </a:r>
                <a:r>
                  <a:rPr lang="en-US" b="1" i="1" cap="none" dirty="0">
                    <a:latin typeface="Cambria" panose="02040503050406030204" pitchFamily="18" charset="0"/>
                  </a:rPr>
                  <a:t>canonical variables</a:t>
                </a:r>
                <a:r>
                  <a:rPr lang="en-US" cap="none" dirty="0">
                    <a:latin typeface="Cambria" panose="02040503050406030204" pitchFamily="18" charset="0"/>
                  </a:rPr>
                  <a:t>, T, P, and {xi} at a constant-composition solution: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G=G(T, 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,</a:t>
                </a:r>
                <a:r>
                  <a:rPr lang="en-US" cap="non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,…,</a:t>
                </a:r>
                <a:r>
                  <a:rPr lang="en-US" cap="non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,….)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en-US" cap="none" dirty="0">
                    <a:latin typeface="Cambria" panose="02040503050406030204" pitchFamily="18" charset="0"/>
                  </a:rPr>
                  <a:t>Whenever the </a:t>
                </a:r>
                <a:r>
                  <a:rPr lang="en-US" b="1" cap="none" dirty="0">
                    <a:latin typeface="Cambria" panose="02040503050406030204" pitchFamily="18" charset="0"/>
                  </a:rPr>
                  <a:t>Gibbs energy </a:t>
                </a:r>
                <a:r>
                  <a:rPr lang="en-US" cap="none" dirty="0">
                    <a:latin typeface="Cambria" panose="02040503050406030204" pitchFamily="18" charset="0"/>
                  </a:rPr>
                  <a:t>is expressed as a function of its </a:t>
                </a:r>
                <a:r>
                  <a:rPr lang="en-US" b="1" cap="none" dirty="0">
                    <a:latin typeface="Cambria" panose="02040503050406030204" pitchFamily="18" charset="0"/>
                  </a:rPr>
                  <a:t>canonical variables</a:t>
                </a:r>
                <a:r>
                  <a:rPr lang="en-US" cap="none" dirty="0">
                    <a:latin typeface="Cambria" panose="02040503050406030204" pitchFamily="18" charset="0"/>
                  </a:rPr>
                  <a:t>, it plays the role of a generating function, providing the means for calculation of all other thermodynamic properties by simple mathematical operations (differentiation and elementary algebra), and implicitly represents complete property information.</a:t>
                </a:r>
              </a:p>
              <a:p>
                <a:pPr>
                  <a:lnSpc>
                    <a:spcPct val="100000"/>
                  </a:lnSpc>
                </a:pPr>
                <a:endParaRPr lang="en-US" cap="none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AEC8D-4AFF-43C6-8CE5-1FA45AFE09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275347"/>
                <a:ext cx="10363826" cy="5324235"/>
              </a:xfrm>
              <a:blipFill>
                <a:blip r:embed="rId2"/>
                <a:stretch>
                  <a:fillRect l="-471" t="-1144" r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2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1E26-6892-43F4-AA88-974953C33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938462"/>
            <a:ext cx="10364451" cy="541421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b="1" dirty="0"/>
              <a:t>The Chemical Potential and Phase Equilibria</a:t>
            </a:r>
            <a:br>
              <a:rPr lang="en-US" b="1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976611-53A8-4238-912B-8A2363C4BD9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383632"/>
                <a:ext cx="10363826" cy="516294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cap="none" dirty="0">
                    <a:latin typeface="Cambria" panose="02040503050406030204" pitchFamily="18" charset="0"/>
                  </a:rPr>
                  <a:t>Consider a closed system consisting of </a:t>
                </a:r>
                <a:r>
                  <a:rPr lang="en-US" b="1" cap="none" dirty="0">
                    <a:latin typeface="Cambria" panose="02040503050406030204" pitchFamily="18" charset="0"/>
                  </a:rPr>
                  <a:t>two phases (</a:t>
                </a:r>
                <a:r>
                  <a:rPr lang="el-GR" b="1" cap="none" dirty="0">
                    <a:latin typeface="Cambria" panose="02040503050406030204" pitchFamily="18" charset="0"/>
                  </a:rPr>
                  <a:t>α</a:t>
                </a:r>
                <a:r>
                  <a:rPr lang="en-US" b="1" cap="none" dirty="0">
                    <a:latin typeface="Cambria" panose="02040503050406030204" pitchFamily="18" charset="0"/>
                  </a:rPr>
                  <a:t> and </a:t>
                </a:r>
                <a:r>
                  <a:rPr lang="el-GR" b="1" cap="none" dirty="0">
                    <a:latin typeface="Cambria" panose="02040503050406030204" pitchFamily="18" charset="0"/>
                  </a:rPr>
                  <a:t>β</a:t>
                </a:r>
                <a:r>
                  <a:rPr lang="en-US" b="1" cap="none" dirty="0">
                    <a:latin typeface="Cambria" panose="02040503050406030204" pitchFamily="18" charset="0"/>
                  </a:rPr>
                  <a:t>) </a:t>
                </a:r>
                <a:r>
                  <a:rPr lang="en-US" cap="none" dirty="0">
                    <a:latin typeface="Cambria" panose="02040503050406030204" pitchFamily="18" charset="0"/>
                  </a:rPr>
                  <a:t>in equilibrium </a:t>
                </a:r>
                <a:r>
                  <a:rPr lang="en-US" b="1" cap="none" dirty="0">
                    <a:latin typeface="Cambria" panose="02040503050406030204" pitchFamily="18" charset="0"/>
                  </a:rPr>
                  <a:t>at constant T and P</a:t>
                </a:r>
                <a:r>
                  <a:rPr lang="en-US" cap="none" dirty="0">
                    <a:latin typeface="Cambria" panose="02040503050406030204" pitchFamily="18" charset="0"/>
                  </a:rPr>
                  <a:t>. Within this </a:t>
                </a:r>
                <a:r>
                  <a:rPr lang="en-US" i="1" cap="none" dirty="0">
                    <a:latin typeface="Cambria" panose="02040503050406030204" pitchFamily="18" charset="0"/>
                  </a:rPr>
                  <a:t>closed system</a:t>
                </a:r>
                <a:r>
                  <a:rPr lang="en-US" cap="none" dirty="0">
                    <a:latin typeface="Cambria" panose="02040503050406030204" pitchFamily="18" charset="0"/>
                  </a:rPr>
                  <a:t>, each individual phase is </a:t>
                </a:r>
                <a:r>
                  <a:rPr lang="en-US" i="1" cap="none" dirty="0">
                    <a:latin typeface="Cambria" panose="02040503050406030204" pitchFamily="18" charset="0"/>
                  </a:rPr>
                  <a:t>an open system</a:t>
                </a:r>
                <a:r>
                  <a:rPr lang="en-US" cap="none" dirty="0">
                    <a:latin typeface="Cambria" panose="02040503050406030204" pitchFamily="18" charset="0"/>
                  </a:rPr>
                  <a:t>,  free to transfer mass to the other. Total Gibbs energy for two phases can be written: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b="0" cap="none" dirty="0"/>
                  <a:t>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𝑛𝐺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𝑛𝐺</m:t>
                        </m:r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b="0" i="1" cap="none" smtClean="0">
                            <a:latin typeface="Cambria Math" panose="02040503050406030204" pitchFamily="18" charset="0"/>
                          </a:rPr>
                          <m:t>α</m:t>
                        </m:r>
                      </m:sup>
                    </m:sSup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b="0" i="1" cap="none" smtClean="0">
                            <a:latin typeface="Cambria Math" panose="02040503050406030204" pitchFamily="18" charset="0"/>
                          </a:rPr>
                          <m:t>β</m:t>
                        </m:r>
                      </m:sup>
                    </m:sSup>
                  </m:oMath>
                </a14:m>
                <a:r>
                  <a:rPr lang="en-US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                                @</a:t>
                </a:r>
                <a:r>
                  <a:rPr lang="en-US" cap="none" dirty="0" err="1">
                    <a:solidFill>
                      <a:prstClr val="black"/>
                    </a:solidFill>
                    <a:latin typeface="Cambria" panose="02040503050406030204" pitchFamily="18" charset="0"/>
                  </a:rPr>
                  <a:t>eqm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dn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sup>
                    </m:sSubSup>
                  </m:oMath>
                </a14:m>
                <a:r>
                  <a:rPr lang="en-US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cap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cap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bSup>
                      <m:sSubSupPr>
                        <m:ctrlP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β</m:t>
                        </m:r>
                      </m:sup>
                    </m:sSubSup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b="0" cap="none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𝑛𝐺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  <m:t>µ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cap="none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  <m:sup>
                            <m:r>
                              <a:rPr lang="en-US" i="1" cap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sSubSup>
                          <m:sSubSup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cap="none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α</m:t>
                            </m:r>
                          </m:sup>
                        </m:sSubSup>
                      </m:e>
                    </m:nary>
                    <m:r>
                      <a:rPr lang="en-US" cap="none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cap="none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cap="none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d</m:t>
                        </m:r>
                        <m:sSubSup>
                          <m:sSubSup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β</m:t>
                            </m:r>
                          </m:sup>
                        </m:sSubSup>
                      </m:e>
                    </m:nary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cap="none" dirty="0"/>
                  <a:t>           </a:t>
                </a:r>
                <a14:m>
                  <m:oMath xmlns:m="http://schemas.openxmlformats.org/officeDocument/2006/math">
                    <m:r>
                      <a:rPr lang="en-US" i="1" cap="none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cap="none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cap="none">
                        <a:latin typeface="Cambria Math" panose="02040503050406030204" pitchFamily="18" charset="0"/>
                      </a:rPr>
                      <m:t>𝑛𝐺</m:t>
                    </m:r>
                    <m:r>
                      <a:rPr lang="en-US" i="1" cap="none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 cap="none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cap="none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cap="none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cap="none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sup>
                            </m:sSup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 cap="none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cap="none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cap="none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cap="none">
                                    <a:latin typeface="Cambria Math" panose="02040503050406030204" pitchFamily="18" charset="0"/>
                                  </a:rPr>
                                  <m:t>β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d</m:t>
                    </m:r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α</m:t>
                        </m:r>
                      </m:sup>
                    </m:sSubSup>
                  </m:oMath>
                </a14:m>
                <a:endParaRPr lang="en-US" cap="none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            @</a:t>
                </a:r>
                <a:r>
                  <a:rPr lang="en-US" cap="none" dirty="0" err="1">
                    <a:latin typeface="Cambria" panose="02040503050406030204" pitchFamily="18" charset="0"/>
                  </a:rPr>
                  <a:t>eqm</a:t>
                </a:r>
                <a:r>
                  <a:rPr lang="en-US" cap="none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cap="none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𝑛𝐺</m:t>
                        </m:r>
                      </m:e>
                    </m:d>
                    <m:r>
                      <a:rPr lang="en-US" b="0" i="0" cap="none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cap="none" dirty="0">
                  <a:latin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Since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</a:rPr>
                      <m:t>d</m:t>
                    </m:r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α</m:t>
                        </m:r>
                      </m:sup>
                    </m:sSubSup>
                    <m:r>
                      <a:rPr lang="en-US" i="1" cap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are independent and arbitrary, the only way the left side of this equation can in general be zero is for each term in parentheses separately to be zero. Hence,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cap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α</m:t>
                          </m:r>
                        </m:sup>
                      </m:sSup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β</m:t>
                          </m:r>
                        </m:sup>
                      </m:sSup>
                      <m:r>
                        <a:rPr lang="en-US" cap="none">
                          <a:latin typeface="Cambria Math" panose="02040503050406030204" pitchFamily="18" charset="0"/>
                        </a:rPr>
                        <m:t>                         (</m:t>
                      </m:r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=1,2,….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The result for n phases is: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cap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α</m:t>
                          </m:r>
                        </m:sup>
                      </m:sSup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β</m:t>
                          </m:r>
                        </m:sup>
                      </m:sSup>
                      <m:r>
                        <a:rPr lang="en-US" cap="none">
                          <a:latin typeface="Cambria Math" panose="02040503050406030204" pitchFamily="18" charset="0"/>
                        </a:rPr>
                        <m:t>=…=</m:t>
                      </m:r>
                      <m:sSup>
                        <m:s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  <m:sup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π</m:t>
                          </m:r>
                        </m:sup>
                      </m:sSup>
                      <m:r>
                        <a:rPr lang="en-US" cap="none">
                          <a:latin typeface="Cambria Math" panose="02040503050406030204" pitchFamily="18" charset="0"/>
                        </a:rPr>
                        <m:t>                        (</m:t>
                      </m:r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=1,2,….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r>
                  <a:rPr lang="en-US" b="1" cap="none" dirty="0">
                    <a:latin typeface="Cambria" panose="02040503050406030204" pitchFamily="18" charset="0"/>
                  </a:rPr>
                  <a:t>Thus, multiple phases at the same T and P are in equilibrium when the chemical potential of each species is the same in all phases.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cap="none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976611-53A8-4238-912B-8A2363C4BD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383632"/>
                <a:ext cx="10363826" cy="5162942"/>
              </a:xfrm>
              <a:blipFill>
                <a:blip r:embed="rId2"/>
                <a:stretch>
                  <a:fillRect l="-529" t="-708" r="-1059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7A24593-3608-4F21-87F6-37B3E1C5D024}"/>
              </a:ext>
            </a:extLst>
          </p:cNvPr>
          <p:cNvSpPr/>
          <p:nvPr/>
        </p:nvSpPr>
        <p:spPr>
          <a:xfrm>
            <a:off x="9468766" y="2905649"/>
            <a:ext cx="1552074" cy="5414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FAE930-F329-4CD1-8881-427FC8372F36}"/>
              </a:ext>
            </a:extLst>
          </p:cNvPr>
          <p:cNvSpPr/>
          <p:nvPr/>
        </p:nvSpPr>
        <p:spPr>
          <a:xfrm>
            <a:off x="9468766" y="3447070"/>
            <a:ext cx="1552074" cy="5414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90DC68-C16C-467D-9485-65ED83E6EB93}"/>
              </a:ext>
            </a:extLst>
          </p:cNvPr>
          <p:cNvCxnSpPr/>
          <p:nvPr/>
        </p:nvCxnSpPr>
        <p:spPr>
          <a:xfrm>
            <a:off x="10065898" y="3266596"/>
            <a:ext cx="0" cy="360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D29B81-DC05-446C-9C9B-5F0A30F592C2}"/>
              </a:ext>
            </a:extLst>
          </p:cNvPr>
          <p:cNvCxnSpPr/>
          <p:nvPr/>
        </p:nvCxnSpPr>
        <p:spPr>
          <a:xfrm flipV="1">
            <a:off x="10390577" y="3258768"/>
            <a:ext cx="0" cy="336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1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1AB6-6E15-444F-9FA9-77C17C78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93448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200" b="1" dirty="0"/>
              <a:t>Partial property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27C77-80A0-4BE0-B3DF-BE9FD3A0261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3" y="1311966"/>
                <a:ext cx="10999931" cy="5353877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cap="none" dirty="0">
                    <a:latin typeface="Cambria" panose="02040503050406030204" pitchFamily="18" charset="0"/>
                  </a:rPr>
                  <a:t>The definition of the chemical potential by Eqn.(2) as the mole-number derivative of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nG</a:t>
                </a:r>
                <a:r>
                  <a:rPr lang="en-US" cap="none" dirty="0">
                    <a:latin typeface="Cambria" panose="02040503050406030204" pitchFamily="18" charset="0"/>
                  </a:rPr>
                  <a:t> suggests that other derivatives of this kind should prove useful in solution thermodynamics.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cap="none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cap="none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cap="non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cap="none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d>
                                  <m:dPr>
                                    <m:ctrlPr>
                                      <a:rPr lang="en-US" i="1" cap="none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cap="none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cap="none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cap="none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 cap="none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cap="none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cap="none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cap="none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cap="none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cap="none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cap="none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……………(5)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This equation defines the partial molar property of species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i</a:t>
                </a:r>
                <a:r>
                  <a:rPr lang="en-US" cap="none" dirty="0">
                    <a:latin typeface="Cambria" panose="02040503050406030204" pitchFamily="18" charset="0"/>
                  </a:rPr>
                  <a:t> in solution, where the generic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cap="none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cap="none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b="1" dirty="0">
                    <a:latin typeface="Cambria" panose="02040503050406030204" pitchFamily="18" charset="0"/>
                  </a:rPr>
                  <a:t> </a:t>
                </a:r>
                <a:r>
                  <a:rPr lang="en-US" cap="none" dirty="0">
                    <a:latin typeface="Cambria" panose="02040503050406030204" pitchFamily="18" charset="0"/>
                  </a:rPr>
                  <a:t>may stand for - the partial molar internal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cap="none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                                  - the partial molar enthalpy</a:t>
                </a:r>
                <a:r>
                  <a:rPr lang="en-US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cap="none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, </a:t>
                </a:r>
                <a:endParaRPr lang="en-US" dirty="0">
                  <a:latin typeface="Cambria" panose="020405030504060302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                                  - the partial molar entropy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cap="none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b="1" dirty="0">
                    <a:latin typeface="Cambria" panose="02040503050406030204" pitchFamily="18" charset="0"/>
                  </a:rPr>
                  <a:t>,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                                  - the partial molar Gibbs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cap="none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, etc.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It is a response function, representing the change of total property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nM</a:t>
                </a:r>
                <a:r>
                  <a:rPr lang="en-US" cap="none" dirty="0">
                    <a:latin typeface="Cambria" panose="02040503050406030204" pitchFamily="18" charset="0"/>
                  </a:rPr>
                  <a:t> due to addition at constant T and P of a differential amount of species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i</a:t>
                </a:r>
                <a:r>
                  <a:rPr lang="en-US" cap="none" dirty="0">
                    <a:latin typeface="Cambria" panose="02040503050406030204" pitchFamily="18" charset="0"/>
                  </a:rPr>
                  <a:t> to a finite amount of solution. </a:t>
                </a:r>
              </a:p>
              <a:p>
                <a:r>
                  <a:rPr lang="en-US" cap="none" dirty="0">
                    <a:latin typeface="Cambria" panose="02040503050406030204" pitchFamily="18" charset="0"/>
                  </a:rPr>
                  <a:t>Therefore, the </a:t>
                </a:r>
                <a:r>
                  <a:rPr lang="en-US" b="1" cap="none" dirty="0">
                    <a:latin typeface="Cambria" panose="02040503050406030204" pitchFamily="18" charset="0"/>
                  </a:rPr>
                  <a:t>chemical potential </a:t>
                </a:r>
                <a:r>
                  <a:rPr lang="en-US" cap="none" dirty="0">
                    <a:latin typeface="Cambria" panose="02040503050406030204" pitchFamily="18" charset="0"/>
                  </a:rPr>
                  <a:t>and the </a:t>
                </a:r>
                <a:r>
                  <a:rPr lang="en-US" b="1" cap="none" dirty="0">
                    <a:latin typeface="Cambria" panose="02040503050406030204" pitchFamily="18" charset="0"/>
                  </a:rPr>
                  <a:t>partial molar Gibbs energy </a:t>
                </a:r>
                <a:r>
                  <a:rPr lang="en-US" cap="none" dirty="0">
                    <a:latin typeface="Cambria" panose="02040503050406030204" pitchFamily="18" charset="0"/>
                  </a:rPr>
                  <a:t>are </a:t>
                </a:r>
                <a:r>
                  <a:rPr lang="en-US" i="1" cap="none" dirty="0">
                    <a:latin typeface="Cambria" panose="02040503050406030204" pitchFamily="18" charset="0"/>
                  </a:rPr>
                  <a:t>identical</a:t>
                </a:r>
                <a:r>
                  <a:rPr lang="en-US" cap="none" dirty="0">
                    <a:latin typeface="Cambria" panose="02040503050406030204" pitchFamily="18" charset="0"/>
                  </a:rPr>
                  <a:t>; i.e.,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cap="none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cap="none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algn="just"/>
                <a:endParaRPr lang="en-US" cap="none" dirty="0">
                  <a:latin typeface="Cambria" panose="02040503050406030204" pitchFamily="18" charset="0"/>
                </a:endParaRPr>
              </a:p>
              <a:p>
                <a:endParaRPr lang="en-US" cap="none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27C77-80A0-4BE0-B3DF-BE9FD3A02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3" y="1311966"/>
                <a:ext cx="10999931" cy="5353877"/>
              </a:xfrm>
              <a:blipFill>
                <a:blip r:embed="rId2"/>
                <a:stretch>
                  <a:fillRect l="-499" t="-114" r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61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09168-6035-4679-9AD3-6EEAC818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38005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Equations Relating Molar and Partial Molar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FA07FA-4D0D-40E3-BBA6-952334FE431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3" y="1656522"/>
                <a:ext cx="10774643" cy="4664765"/>
              </a:xfrm>
            </p:spPr>
            <p:txBody>
              <a:bodyPr/>
              <a:lstStyle/>
              <a:p>
                <a:pPr algn="just"/>
                <a:r>
                  <a:rPr lang="en-US" cap="none" dirty="0">
                    <a:latin typeface="Cambria" panose="02040503050406030204" pitchFamily="18" charset="0"/>
                  </a:rPr>
                  <a:t>The definition of a partial molar property provides the means for calculation of partial properties from solution-property data. </a:t>
                </a:r>
              </a:p>
              <a:p>
                <a:pPr algn="just"/>
                <a:r>
                  <a:rPr lang="en-US" cap="none" dirty="0">
                    <a:latin typeface="Cambria" panose="02040503050406030204" pitchFamily="18" charset="0"/>
                  </a:rPr>
                  <a:t>The derivation of this equation starts with the observation that the thermodynamic properties of a homogeneous phase are functions of </a:t>
                </a:r>
                <a:r>
                  <a:rPr lang="en-US" b="1" cap="none" dirty="0">
                    <a:latin typeface="Cambria" panose="02040503050406030204" pitchFamily="18" charset="0"/>
                  </a:rPr>
                  <a:t>temperature, pressure, </a:t>
                </a:r>
                <a:r>
                  <a:rPr lang="en-US" cap="none" dirty="0">
                    <a:latin typeface="Cambria" panose="02040503050406030204" pitchFamily="18" charset="0"/>
                  </a:rPr>
                  <a:t>and the </a:t>
                </a:r>
                <a:r>
                  <a:rPr lang="en-US" b="1" cap="none" dirty="0">
                    <a:latin typeface="Cambria" panose="02040503050406030204" pitchFamily="18" charset="0"/>
                  </a:rPr>
                  <a:t>numbers of moles </a:t>
                </a:r>
                <a:r>
                  <a:rPr lang="en-US" cap="none" dirty="0">
                    <a:latin typeface="Cambria" panose="02040503050406030204" pitchFamily="18" charset="0"/>
                  </a:rPr>
                  <a:t>of the individual species which comprise the phase. </a:t>
                </a:r>
              </a:p>
              <a:p>
                <a:pPr algn="just"/>
                <a:r>
                  <a:rPr lang="en-US" cap="none" dirty="0">
                    <a:latin typeface="Cambria" panose="02040503050406030204" pitchFamily="18" charset="0"/>
                  </a:rPr>
                  <a:t>Thus for thermodynamic property M: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cap="none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cap="none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cap="none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cap="none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</a:rPr>
                        <m:t>,…)</m:t>
                      </m:r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r>
                  <a:rPr lang="en-US" cap="none" dirty="0">
                    <a:latin typeface="Cambria" panose="02040503050406030204" pitchFamily="18" charset="0"/>
                  </a:rPr>
                  <a:t>The total differential of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nM</a:t>
                </a:r>
                <a:r>
                  <a:rPr lang="en-US" cap="none" dirty="0">
                    <a:latin typeface="Cambria" panose="02040503050406030204" pitchFamily="18" charset="0"/>
                  </a:rPr>
                  <a:t>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cap="non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i="1" cap="none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cap="none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r>
                                        <a:rPr lang="en-US" b="0" i="1" cap="none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cap="none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i="1" cap="none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cap="none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r>
                                        <a:rPr lang="en-US" b="0" i="1" cap="none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cap="none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cap="none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cap="none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d>
                                        <m:dPr>
                                          <m:ctrlPr>
                                            <a:rPr lang="en-US" i="1" cap="none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cap="none">
                                              <a:latin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  <m:r>
                                            <a:rPr lang="en-US" b="0" i="1" cap="none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cap="none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i="1" cap="none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cap="none">
                                              <a:latin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cap="none"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cap="none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cap="none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cap="none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0" cap="none" smtClean="0">
                          <a:latin typeface="Cambria Math" panose="02040503050406030204" pitchFamily="18" charset="0"/>
                        </a:rPr>
                        <m:t>….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cap="none" smtClean="0">
                          <a:latin typeface="Cambria Math" panose="02040503050406030204" pitchFamily="18" charset="0"/>
                        </a:rPr>
                        <m:t>……(6)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algn="just"/>
                <a:endParaRPr lang="en-US" cap="none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FA07FA-4D0D-40E3-BBA6-952334FE43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3" y="1656522"/>
                <a:ext cx="10774643" cy="4664765"/>
              </a:xfrm>
              <a:blipFill>
                <a:blip r:embed="rId2"/>
                <a:stretch>
                  <a:fillRect l="-509" t="-261" r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14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7C056-D468-4084-B42F-A4314A57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64509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Equations Relating Molar and Partial Molar Properties </a:t>
            </a:r>
            <a:r>
              <a:rPr lang="en-US" sz="3200" dirty="0" err="1"/>
              <a:t>cond</a:t>
            </a:r>
            <a:r>
              <a:rPr lang="en-US" sz="32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42E7A3-6BBE-4671-A3BA-CFD4B669F32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524000"/>
                <a:ext cx="10363826" cy="5181600"/>
              </a:xfrm>
            </p:spPr>
            <p:txBody>
              <a:bodyPr>
                <a:norm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Because the first two partial derivatives on the right are evaluated at constant n and because the partial derivative of the last term is given by Eqn. (5), this equation has the simpler form: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  <m:d>
                      <m:d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b="0" i="1" cap="none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cap="none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cap="none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en-US" b="0" i="1" cap="none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num>
                              <m:den>
                                <m:r>
                                  <a:rPr lang="en-US" cap="none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en-US" b="0" i="1" cap="none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en-US" cap="none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cap="none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cap="none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cap="none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en-US" b="0" i="1" cap="none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num>
                              <m:den>
                                <m:r>
                                  <a:rPr lang="en-US" cap="none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en-US" b="0" i="1" cap="none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a:rPr lang="en-US" cap="none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cap="none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cap="none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cap="none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cap="none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  <m:r>
                      <a:rPr lang="en-US" cap="none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cap="none" dirty="0"/>
                  <a:t>……(7)</a:t>
                </a:r>
              </a:p>
              <a:p>
                <a:pPr marL="0" marR="0" algn="just">
                  <a:lnSpc>
                    <a:spcPct val="110000"/>
                  </a:lnSpc>
                </a:pPr>
                <a:r>
                  <a:rPr lang="en-US" cap="none" dirty="0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where subscript x denotes differentiation at </a:t>
                </a:r>
                <a:r>
                  <a:rPr lang="en-US" b="1" cap="none" dirty="0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constant composition</a:t>
                </a:r>
                <a:r>
                  <a:rPr lang="en-US" cap="none" dirty="0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indent="0" algn="just">
                  <a:lnSpc>
                    <a:spcPct val="110000"/>
                  </a:lnSpc>
                  <a:buNone/>
                </a:pPr>
                <a:r>
                  <a:rPr lang="en-US" cap="none" dirty="0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since </a:t>
                </a:r>
                <a:r>
                  <a:rPr lang="en-US" cap="none" dirty="0" err="1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cap="none" baseline="-25000" dirty="0" err="1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cap="none" dirty="0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cap="none" dirty="0" err="1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cap="none" baseline="-25000" dirty="0" err="1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cap="none" dirty="0" err="1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cap="none" dirty="0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  <m:r>
                      <a:rPr lang="en-US" cap="none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  <m:r>
                      <m:rPr>
                        <m:sty m:val="p"/>
                      </m:rPr>
                      <a:rPr lang="en-US" cap="none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dn</m:t>
                    </m:r>
                    <m:r>
                      <a:rPr lang="en-US" cap="none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ndx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cap="none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</a:pPr>
                <a:r>
                  <a:rPr lang="en-US" cap="none" dirty="0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:r>
                  <a:rPr lang="en-US" cap="none" dirty="0" err="1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dn</a:t>
                </a:r>
                <a:r>
                  <a:rPr lang="en-US" cap="none" baseline="-25000" dirty="0" err="1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cap="none" dirty="0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replaced by this expression, and d(</a:t>
                </a:r>
                <a:r>
                  <a:rPr lang="en-US" cap="none" dirty="0" err="1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en-US" cap="none" dirty="0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replaced by the identity:</a:t>
                </a:r>
              </a:p>
              <a:p>
                <a:pPr marR="0" indent="0" algn="just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d>
                        <m:dPr>
                          <m:ctrlPr>
                            <a:rPr lang="en-US" i="1" cap="none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en-US" b="0" i="1" cap="none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cap="none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ndM</m:t>
                      </m:r>
                      <m:r>
                        <a:rPr lang="en-US" cap="none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dn</m:t>
                      </m:r>
                    </m:oMath>
                  </m:oMathPara>
                </a14:m>
                <a:endParaRPr lang="en-US" cap="none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</a:pPr>
                <a:r>
                  <a:rPr lang="en-US" cap="none" dirty="0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Equation (7) becomes</a:t>
                </a:r>
              </a:p>
              <a:p>
                <a:pPr marL="0" marR="0" indent="0" algn="just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nd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cap="none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dn</m:t>
                      </m:r>
                      <m:r>
                        <a:rPr lang="en-US" cap="none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 cap="none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cap="none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cap="none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cap="none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cap="none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a:rPr lang="en-US" cap="none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cap="none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 cap="none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cap="none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cap="none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cap="none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cap="none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a:rPr lang="en-US" cap="none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cap="none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 cap="none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cap="none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M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a:rPr lang="en-US" cap="none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dn</m:t>
                      </m:r>
                      <m:r>
                        <a:rPr lang="en-US" cap="none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ndx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cap="none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  </m:t>
                      </m:r>
                    </m:oMath>
                  </m:oMathPara>
                </a14:m>
                <a:endParaRPr lang="en-US" cap="none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cap="non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42E7A3-6BBE-4671-A3BA-CFD4B669F3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524000"/>
                <a:ext cx="10363826" cy="5181600"/>
              </a:xfrm>
              <a:blipFill>
                <a:blip r:embed="rId2"/>
                <a:stretch>
                  <a:fillRect l="-647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74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5698F-F940-4695-8977-0F9D2EFA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24752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Equations Relating Molar and Partial Molar Properties </a:t>
            </a:r>
            <a:r>
              <a:rPr lang="en-US" sz="3200" dirty="0" err="1"/>
              <a:t>cond</a:t>
            </a:r>
            <a:r>
              <a:rPr lang="en-US" sz="32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BED6FE-5853-4591-96F1-BB3DF10A53A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643271"/>
                <a:ext cx="10774643" cy="4982816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en-US" sz="2600" cap="none" dirty="0">
                    <a:latin typeface="Cambria" panose="02040503050406030204" pitchFamily="18" charset="0"/>
                  </a:rPr>
                  <a:t>The terms containing </a:t>
                </a:r>
                <a:r>
                  <a:rPr lang="en-US" sz="2600" b="1" cap="none" dirty="0">
                    <a:latin typeface="Cambria" panose="02040503050406030204" pitchFamily="18" charset="0"/>
                  </a:rPr>
                  <a:t>n</a:t>
                </a:r>
                <a:r>
                  <a:rPr lang="en-US" sz="2600" cap="none" dirty="0">
                    <a:latin typeface="Cambria" panose="02040503050406030204" pitchFamily="18" charset="0"/>
                  </a:rPr>
                  <a:t> are collected and separated from those containing </a:t>
                </a:r>
                <a:r>
                  <a:rPr lang="en-US" sz="2600" b="1" cap="none" dirty="0" err="1">
                    <a:latin typeface="Cambria" panose="02040503050406030204" pitchFamily="18" charset="0"/>
                  </a:rPr>
                  <a:t>dn</a:t>
                </a:r>
                <a:r>
                  <a:rPr lang="en-US" sz="2600" cap="none" dirty="0">
                    <a:latin typeface="Cambria" panose="02040503050406030204" pitchFamily="18" charset="0"/>
                  </a:rPr>
                  <a:t> to yield: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600" i="1" cap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600" cap="none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600" b="0" i="1" cap="none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600" i="1" cap="none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600" i="1" cap="none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600" i="1" cap="none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cap="none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600" b="0" i="1" cap="none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en-US" sz="2600" cap="none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600" b="0" i="1" cap="none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b="0" i="0" cap="none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2600" cap="none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600" cap="none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600" cap="none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600" b="0" i="1" cap="none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600" i="1" cap="none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600" i="1" cap="none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600" i="1" cap="none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cap="none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600" b="0" i="1" cap="none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en-US" sz="2600" cap="none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600" b="0" i="1" cap="none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b="0" i="0" cap="none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2600" cap="none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600" cap="none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600" cap="none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600" b="0" i="1" cap="none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600" i="1" cap="none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sz="2600" i="1" cap="none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2600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600" i="1" cap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600" i="1" cap="none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600" b="0" i="0" cap="none" smtClean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cap="none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 cap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cap="none">
                                      <a:latin typeface="Cambria Math" panose="02040503050406030204" pitchFamily="18" charset="0"/>
                                    </a:rPr>
                                    <m:t>dx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cap="none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m:rPr>
                          <m:sty m:val="p"/>
                        </m:rPr>
                        <a:rPr lang="en-US" sz="2600" cap="none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600" cap="none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 cap="none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600" b="0" i="0" cap="none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2600" i="1" cap="none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sz="2600" i="1" cap="none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2600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600" i="1" cap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cap="none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cap="none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 cap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600" i="1" cap="none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600" b="0" i="0" cap="none" smtClean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cap="none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m:rPr>
                          <m:sty m:val="p"/>
                        </m:rPr>
                        <a:rPr lang="en-US" sz="2600" cap="none">
                          <a:latin typeface="Cambria Math" panose="02040503050406030204" pitchFamily="18" charset="0"/>
                        </a:rPr>
                        <m:t>dn</m:t>
                      </m:r>
                      <m:r>
                        <a:rPr lang="en-US" sz="2600" cap="none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600" cap="none" dirty="0"/>
              </a:p>
              <a:p>
                <a:pPr algn="just"/>
                <a:r>
                  <a:rPr lang="en-US" sz="2600" cap="none" dirty="0">
                    <a:latin typeface="Cambria" panose="02040503050406030204" pitchFamily="18" charset="0"/>
                  </a:rPr>
                  <a:t>Thus, n and </a:t>
                </a:r>
                <a:r>
                  <a:rPr lang="en-US" sz="2600" cap="none" dirty="0" err="1">
                    <a:latin typeface="Cambria" panose="02040503050406030204" pitchFamily="18" charset="0"/>
                  </a:rPr>
                  <a:t>dn</a:t>
                </a:r>
                <a:r>
                  <a:rPr lang="en-US" sz="2600" cap="none" dirty="0">
                    <a:latin typeface="Cambria" panose="02040503050406030204" pitchFamily="18" charset="0"/>
                  </a:rPr>
                  <a:t> are independent and arbitrary. The only way that the left side of this equation can then, in general, be zero is for each term in brackets to be zero. Therefore,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cap="none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600" i="1" cap="none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600" b="0" i="1" cap="none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600" i="1" cap="none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i="1" cap="none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cap="none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600" i="1" cap="none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sz="2600" cap="none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600" b="0" i="1" cap="none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600" cap="none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600" cap="non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600" cap="none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600" cap="none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600" i="1" cap="none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600" b="0" i="1" cap="none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600" i="1" cap="none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i="1" cap="none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cap="none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600" i="1" cap="none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sz="2600" cap="none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600" i="1" cap="none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600" cap="none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600" cap="non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600" cap="none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600" cap="none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600" i="1" cap="none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600" b="0" i="1" cap="none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600" i="1" cap="none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600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6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600" i="1" cap="none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cap="none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cap="none">
                                  <a:latin typeface="Cambria Math" panose="02040503050406030204" pitchFamily="18" charset="0"/>
                                </a:rPr>
                                <m:t>dx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a:rPr lang="en-US" sz="2600" b="0" i="1" cap="none" smtClean="0">
                          <a:latin typeface="Cambria Math" panose="02040503050406030204" pitchFamily="18" charset="0"/>
                        </a:rPr>
                        <m:t> ………</m:t>
                      </m:r>
                      <m:d>
                        <m:dPr>
                          <m:ctrlPr>
                            <a:rPr lang="en-US" sz="2600" b="0" i="1" cap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cap="none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sz="2600" b="0" i="1" cap="none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 sz="2600" b="0" i="0" cap="none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600" b="0" i="0" cap="none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m:rPr>
                          <m:sty m:val="p"/>
                        </m:rPr>
                        <a:rPr lang="en-US" sz="2600" cap="none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600" b="0" i="1" cap="none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600" i="1" cap="none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600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6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cap="none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600" i="1" cap="none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cap="none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a:rPr lang="en-US" sz="2600" b="0" i="1" cap="none" smtClean="0">
                          <a:latin typeface="Cambria Math" panose="02040503050406030204" pitchFamily="18" charset="0"/>
                        </a:rPr>
                        <m:t>………(9)</m:t>
                      </m:r>
                    </m:oMath>
                  </m:oMathPara>
                </a14:m>
                <a:endParaRPr lang="en-US" sz="2600" dirty="0"/>
              </a:p>
              <a:p>
                <a:pPr algn="just">
                  <a:spcBef>
                    <a:spcPts val="0"/>
                  </a:spcBef>
                </a:pPr>
                <a:r>
                  <a:rPr lang="en-US" sz="2600" cap="none" dirty="0">
                    <a:latin typeface="Cambria" panose="02040503050406030204" pitchFamily="18" charset="0"/>
                  </a:rPr>
                  <a:t>Multiplication of Eqn. (9) by n yields the alternative expression: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cap="none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sz="2600" b="0" i="0" cap="none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600" cap="none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600" i="1" cap="none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600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6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cap="none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600" i="1" cap="none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cap="none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a:rPr lang="en-US" sz="2600" b="0" i="1" cap="none" smtClean="0">
                          <a:latin typeface="Cambria Math" panose="02040503050406030204" pitchFamily="18" charset="0"/>
                        </a:rPr>
                        <m:t>………(10)</m:t>
                      </m:r>
                    </m:oMath>
                  </m:oMathPara>
                </a14:m>
                <a:endParaRPr lang="en-US" sz="2600" cap="none" dirty="0">
                  <a:latin typeface="Cambria" panose="020405030504060302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US" sz="2600" cap="none" dirty="0">
                    <a:latin typeface="Cambria" panose="02040503050406030204" pitchFamily="18" charset="0"/>
                  </a:rPr>
                  <a:t>Equations (9) and (10) are known as </a:t>
                </a:r>
                <a:r>
                  <a:rPr lang="en-US" sz="2600" b="1" cap="none" dirty="0">
                    <a:latin typeface="Cambria" panose="02040503050406030204" pitchFamily="18" charset="0"/>
                  </a:rPr>
                  <a:t>summability relations,</a:t>
                </a:r>
                <a:r>
                  <a:rPr lang="en-US" sz="2600" cap="none" dirty="0">
                    <a:latin typeface="Cambria" panose="02040503050406030204" pitchFamily="18" charset="0"/>
                  </a:rPr>
                  <a:t> they allow calculation of mixture properties from partial properties, playing a role opposite to that of Eqn. (5), which provides for the calculation of partial properties from mixture properties</a:t>
                </a:r>
                <a:r>
                  <a:rPr lang="en-US" cap="none" dirty="0">
                    <a:latin typeface="Cambria" panose="02040503050406030204" pitchFamily="18" charset="0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BED6FE-5853-4591-96F1-BB3DF10A53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643271"/>
                <a:ext cx="10774643" cy="4982816"/>
              </a:xfrm>
              <a:blipFill>
                <a:blip r:embed="rId2"/>
                <a:stretch>
                  <a:fillRect l="-396" t="-857" r="-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722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16F55-E222-40CB-A108-E580F0A97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46456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Gibbs/Duhem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5A797A-4CCD-4865-BC36-2C4E9D22DDC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3" y="1364974"/>
                <a:ext cx="10721635" cy="5314122"/>
              </a:xfrm>
            </p:spPr>
            <p:txBody>
              <a:bodyPr>
                <a:normAutofit/>
              </a:bodyPr>
              <a:lstStyle/>
              <a:p>
                <a:r>
                  <a:rPr lang="en-US" cap="none" dirty="0">
                    <a:latin typeface="Cambria" panose="02040503050406030204" pitchFamily="18" charset="0"/>
                  </a:rPr>
                  <a:t>Since Eqn. (9) is a general expression for M, differentiation yields a general expression for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dM</a:t>
                </a:r>
                <a:r>
                  <a:rPr lang="en-US" cap="none" dirty="0">
                    <a:latin typeface="Cambria" panose="02040503050406030204" pitchFamily="18" charset="0"/>
                  </a:rPr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cap="none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cap="none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cap="none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a:rPr lang="en-US" cap="none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cap="none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dx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a:rPr lang="en-US" b="0" i="0" cap="none" smtClean="0">
                          <a:latin typeface="Cambria Math" panose="02040503050406030204" pitchFamily="18" charset="0"/>
                        </a:rPr>
                        <m:t>………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(11)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Subtracting Eqn. (11) from Eqn. (8), we can get: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cap="none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cap="none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b="0" i="0" cap="none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cap="none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cap="none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cap="none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cap="non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cap="none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cap="none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cap="none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a:rPr lang="en-US" cap="none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0" cap="none" smtClean="0">
                          <a:latin typeface="Cambria Math" panose="02040503050406030204" pitchFamily="18" charset="0"/>
                        </a:rPr>
                        <m:t>……</m:t>
                      </m:r>
                      <m:r>
                        <a:rPr lang="en-US" b="1" i="0" cap="none" smtClean="0">
                          <a:latin typeface="Cambria Math" panose="02040503050406030204" pitchFamily="18" charset="0"/>
                        </a:rPr>
                        <m:t>… </m:t>
                      </m:r>
                      <m:r>
                        <a:rPr lang="en-US" b="1" i="0" cap="none" smtClean="0">
                          <a:latin typeface="Cambria Math" panose="02040503050406030204" pitchFamily="18" charset="0"/>
                        </a:rPr>
                        <m:t>𝐆𝐢𝐛𝐛𝐬</m:t>
                      </m:r>
                      <m:r>
                        <a:rPr lang="en-US" b="1" i="0" cap="none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0" cap="none" smtClean="0">
                          <a:latin typeface="Cambria Math" panose="02040503050406030204" pitchFamily="18" charset="0"/>
                        </a:rPr>
                        <m:t>𝐃𝐮𝐡𝐞𝐦</m:t>
                      </m:r>
                      <m:r>
                        <a:rPr lang="en-US" b="1" i="0" cap="none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cap="none" smtClean="0">
                          <a:latin typeface="Cambria Math" panose="02040503050406030204" pitchFamily="18" charset="0"/>
                        </a:rPr>
                        <m:t>𝐞𝐪𝐮𝐚𝐭𝐢𝐨𝐧</m:t>
                      </m:r>
                    </m:oMath>
                  </m:oMathPara>
                </a14:m>
                <a:endParaRPr lang="en-US" b="1" cap="none" dirty="0">
                  <a:latin typeface="Cambria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 cap="none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cap="none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cap="none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cap="none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cap="none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a:rPr lang="en-US" cap="none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                           </m:t>
                      </m:r>
                      <m:d>
                        <m:dPr>
                          <m:ctrlPr>
                            <a:rPr lang="en-US" i="1" cap="none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cap="none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constant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cap="none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and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………(12)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The three kinds of properties used in solution thermodynamics are represented by: </a:t>
                </a:r>
              </a:p>
              <a:p>
                <a:pPr lvl="1"/>
                <a:r>
                  <a:rPr lang="en-US" b="1" cap="none" dirty="0">
                    <a:latin typeface="Cambria" panose="02040503050406030204" pitchFamily="18" charset="0"/>
                  </a:rPr>
                  <a:t>Solution properties </a:t>
                </a:r>
                <a:r>
                  <a:rPr lang="en-US" cap="none" dirty="0">
                    <a:latin typeface="Cambria" panose="02040503050406030204" pitchFamily="18" charset="0"/>
                  </a:rPr>
                  <a:t>		M 		for example: U, H, S, G</a:t>
                </a:r>
              </a:p>
              <a:p>
                <a:pPr lvl="1"/>
                <a:r>
                  <a:rPr lang="en-US" b="1" cap="none" dirty="0">
                    <a:latin typeface="Cambria" panose="02040503050406030204" pitchFamily="18" charset="0"/>
                  </a:rPr>
                  <a:t>Partial properties</a:t>
                </a:r>
                <a:r>
                  <a:rPr lang="en-US" cap="none" dirty="0">
                    <a:latin typeface="Cambria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cap="none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b="1" cap="none" dirty="0">
                    <a:latin typeface="Cambria" panose="02040503050406030204" pitchFamily="18" charset="0"/>
                  </a:rPr>
                  <a:t> 		</a:t>
                </a:r>
                <a:r>
                  <a:rPr lang="en-US" cap="none" dirty="0">
                    <a:latin typeface="Cambria" panose="02040503050406030204" pitchFamily="18" charset="0"/>
                  </a:rPr>
                  <a:t>for 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cap="none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cap="none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cap="none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lvl="1"/>
                <a:r>
                  <a:rPr lang="en-US" b="1" cap="none" dirty="0">
                    <a:latin typeface="Cambria" panose="02040503050406030204" pitchFamily="18" charset="0"/>
                  </a:rPr>
                  <a:t>Pure-species properties</a:t>
                </a:r>
                <a:r>
                  <a:rPr lang="en-US" cap="none" dirty="0">
                    <a:latin typeface="Cambria" panose="02040503050406030204" pitchFamily="18" charset="0"/>
                  </a:rPr>
                  <a:t>		M</a:t>
                </a:r>
                <a:r>
                  <a:rPr lang="en-US" cap="none" baseline="-25000" dirty="0">
                    <a:latin typeface="Cambria" panose="02040503050406030204" pitchFamily="18" charset="0"/>
                  </a:rPr>
                  <a:t>i</a:t>
                </a:r>
                <a:r>
                  <a:rPr lang="en-US" cap="none" dirty="0">
                    <a:latin typeface="Cambria" panose="02040503050406030204" pitchFamily="18" charset="0"/>
                  </a:rPr>
                  <a:t>		for example: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U</a:t>
                </a:r>
                <a:r>
                  <a:rPr lang="en-US" cap="none" baseline="-25000" dirty="0" err="1">
                    <a:latin typeface="Cambria" panose="02040503050406030204" pitchFamily="18" charset="0"/>
                  </a:rPr>
                  <a:t>i</a:t>
                </a:r>
                <a:r>
                  <a:rPr lang="en-US" cap="none" dirty="0">
                    <a:latin typeface="Cambria" panose="02040503050406030204" pitchFamily="18" charset="0"/>
                  </a:rPr>
                  <a:t>, H</a:t>
                </a:r>
                <a:r>
                  <a:rPr lang="en-US" cap="none" baseline="-25000" dirty="0">
                    <a:latin typeface="Cambria" panose="02040503050406030204" pitchFamily="18" charset="0"/>
                  </a:rPr>
                  <a:t>i</a:t>
                </a:r>
                <a:r>
                  <a:rPr lang="en-US" cap="none" dirty="0">
                    <a:latin typeface="Cambria" panose="02040503050406030204" pitchFamily="18" charset="0"/>
                  </a:rPr>
                  <a:t>, S</a:t>
                </a:r>
                <a:r>
                  <a:rPr lang="en-US" cap="none" baseline="-25000" dirty="0">
                    <a:latin typeface="Cambria" panose="02040503050406030204" pitchFamily="18" charset="0"/>
                  </a:rPr>
                  <a:t>i</a:t>
                </a:r>
                <a:r>
                  <a:rPr lang="en-US" cap="none" dirty="0">
                    <a:latin typeface="Cambria" panose="02040503050406030204" pitchFamily="18" charset="0"/>
                  </a:rPr>
                  <a:t>,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G</a:t>
                </a:r>
                <a:r>
                  <a:rPr lang="en-US" cap="none" baseline="-25000" dirty="0" err="1">
                    <a:latin typeface="Cambria" panose="02040503050406030204" pitchFamily="18" charset="0"/>
                  </a:rPr>
                  <a:t>i</a:t>
                </a:r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cap="none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5A797A-4CCD-4865-BC36-2C4E9D22DD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3" y="1364974"/>
                <a:ext cx="10721635" cy="5314122"/>
              </a:xfrm>
              <a:blipFill>
                <a:blip r:embed="rId2"/>
                <a:stretch>
                  <a:fillRect l="-512" t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08283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6521</TotalTime>
  <Words>3378</Words>
  <Application>Microsoft Office PowerPoint</Application>
  <PresentationFormat>Widescreen</PresentationFormat>
  <Paragraphs>302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Cambria</vt:lpstr>
      <vt:lpstr>Cambria Math</vt:lpstr>
      <vt:lpstr>Symbol</vt:lpstr>
      <vt:lpstr>Times New Roman</vt:lpstr>
      <vt:lpstr>Tw Cen MT</vt:lpstr>
      <vt:lpstr>Wingdings</vt:lpstr>
      <vt:lpstr>Droplet</vt:lpstr>
      <vt:lpstr>Equation</vt:lpstr>
      <vt:lpstr>Chapter  four thermodynamics of solution </vt:lpstr>
      <vt:lpstr>Fundamental property relation</vt:lpstr>
      <vt:lpstr>Fundamental property relation cond...</vt:lpstr>
      <vt:lpstr>The Chemical Potential and Phase Equilibria </vt:lpstr>
      <vt:lpstr>Partial property </vt:lpstr>
      <vt:lpstr>Equations Relating Molar and Partial Molar Properties</vt:lpstr>
      <vt:lpstr>Equations Relating Molar and Partial Molar Properties cond…</vt:lpstr>
      <vt:lpstr>Equations Relating Molar and Partial Molar Properties cond…</vt:lpstr>
      <vt:lpstr>Gibbs/Duhem equation</vt:lpstr>
      <vt:lpstr>Partial Properties in Binary Solutions</vt:lpstr>
      <vt:lpstr>Example 4.1.</vt:lpstr>
      <vt:lpstr>IDEAL-GAS MIXTURES</vt:lpstr>
      <vt:lpstr>IDEAL-GAS MIXTURES cond…</vt:lpstr>
      <vt:lpstr>IDEAL-GAS MIXTURES cond…</vt:lpstr>
      <vt:lpstr>Fugacity of a Pure Substance</vt:lpstr>
      <vt:lpstr>Fugacity of a Pure Substance cond…</vt:lpstr>
      <vt:lpstr>generalized fugacity charts (Michael J. Moran-fig A-6)</vt:lpstr>
      <vt:lpstr>methods to get  for a pure gas</vt:lpstr>
      <vt:lpstr>Example 4.2</vt:lpstr>
      <vt:lpstr>Fugacity of pure liquid</vt:lpstr>
      <vt:lpstr>Fugacity of pure liquid cond…</vt:lpstr>
      <vt:lpstr>FUGACITY AND FUGACITY COEFFICIENT: SPECIES IN SOLUTION</vt:lpstr>
      <vt:lpstr>FUGACITY COEFFICIENT: SPECIES in solution</vt:lpstr>
      <vt:lpstr>Ideal solution </vt:lpstr>
      <vt:lpstr>Assignment on chapter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Leena</dc:creator>
  <cp:lastModifiedBy>Leena</cp:lastModifiedBy>
  <cp:revision>116</cp:revision>
  <dcterms:created xsi:type="dcterms:W3CDTF">2018-04-16T14:36:26Z</dcterms:created>
  <dcterms:modified xsi:type="dcterms:W3CDTF">2018-05-15T10:06:26Z</dcterms:modified>
</cp:coreProperties>
</file>