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8" r:id="rId3"/>
    <p:sldId id="339" r:id="rId4"/>
    <p:sldId id="340" r:id="rId5"/>
    <p:sldId id="259" r:id="rId6"/>
    <p:sldId id="342" r:id="rId7"/>
    <p:sldId id="343" r:id="rId8"/>
    <p:sldId id="344" r:id="rId9"/>
    <p:sldId id="345" r:id="rId10"/>
    <p:sldId id="346" r:id="rId11"/>
    <p:sldId id="347" r:id="rId12"/>
    <p:sldId id="348" r:id="rId13"/>
    <p:sldId id="257" r:id="rId14"/>
    <p:sldId id="260" r:id="rId15"/>
    <p:sldId id="261" r:id="rId16"/>
    <p:sldId id="262" r:id="rId17"/>
    <p:sldId id="263" r:id="rId18"/>
    <p:sldId id="275" r:id="rId19"/>
    <p:sldId id="269" r:id="rId20"/>
    <p:sldId id="270" r:id="rId21"/>
    <p:sldId id="271" r:id="rId22"/>
    <p:sldId id="278" r:id="rId23"/>
    <p:sldId id="272" r:id="rId24"/>
    <p:sldId id="274" r:id="rId25"/>
    <p:sldId id="276" r:id="rId26"/>
    <p:sldId id="279" r:id="rId27"/>
    <p:sldId id="286" r:id="rId28"/>
    <p:sldId id="287" r:id="rId29"/>
    <p:sldId id="288" r:id="rId30"/>
    <p:sldId id="289" r:id="rId31"/>
    <p:sldId id="291" r:id="rId32"/>
    <p:sldId id="292" r:id="rId33"/>
    <p:sldId id="293" r:id="rId34"/>
    <p:sldId id="280" r:id="rId35"/>
    <p:sldId id="281" r:id="rId36"/>
    <p:sldId id="282" r:id="rId37"/>
    <p:sldId id="283" r:id="rId38"/>
    <p:sldId id="284" r:id="rId39"/>
    <p:sldId id="294" r:id="rId40"/>
    <p:sldId id="295" r:id="rId41"/>
    <p:sldId id="303" r:id="rId42"/>
    <p:sldId id="304" r:id="rId43"/>
    <p:sldId id="299" r:id="rId44"/>
    <p:sldId id="305" r:id="rId45"/>
    <p:sldId id="306" r:id="rId46"/>
    <p:sldId id="302" r:id="rId47"/>
    <p:sldId id="307" r:id="rId48"/>
    <p:sldId id="308" r:id="rId49"/>
    <p:sldId id="309" r:id="rId50"/>
    <p:sldId id="310" r:id="rId51"/>
    <p:sldId id="311" r:id="rId52"/>
    <p:sldId id="313" r:id="rId53"/>
    <p:sldId id="321" r:id="rId54"/>
    <p:sldId id="314" r:id="rId55"/>
    <p:sldId id="315" r:id="rId56"/>
    <p:sldId id="316" r:id="rId57"/>
    <p:sldId id="317" r:id="rId58"/>
    <p:sldId id="318" r:id="rId59"/>
    <p:sldId id="322" r:id="rId60"/>
    <p:sldId id="319" r:id="rId61"/>
    <p:sldId id="320" r:id="rId62"/>
    <p:sldId id="323" r:id="rId63"/>
    <p:sldId id="33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F3E33-3067-4D42-B087-F91A76100A5F}"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937AC-B9ED-40A2-8DBC-0290B0E1D64B}" type="slidenum">
              <a:rPr lang="en-US" smtClean="0"/>
              <a:t>‹#›</a:t>
            </a:fld>
            <a:endParaRPr lang="en-US"/>
          </a:p>
        </p:txBody>
      </p:sp>
    </p:spTree>
    <p:extLst>
      <p:ext uri="{BB962C8B-B14F-4D97-AF65-F5344CB8AC3E}">
        <p14:creationId xmlns:p14="http://schemas.microsoft.com/office/powerpoint/2010/main" val="81255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B991DDF-9654-4CF5-967F-043B1EB41DDE}" type="slidenum">
              <a:rPr lang="en-US" smtClean="0"/>
              <a:pPr/>
              <a:t>29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smtClean="0">
                <a:solidFill>
                  <a:srgbClr val="000000"/>
                </a:solidFill>
                <a:latin typeface="Geneva" pitchFamily="48" charset="-128"/>
              </a:rPr>
              <a:t>Figure: 06-01</a:t>
            </a:r>
          </a:p>
          <a:p>
            <a:endParaRPr lang="en-US" smtClean="0">
              <a:solidFill>
                <a:srgbClr val="000000"/>
              </a:solidFill>
              <a:latin typeface="Geneva" pitchFamily="48" charset="-128"/>
            </a:endParaRPr>
          </a:p>
          <a:p>
            <a:r>
              <a:rPr lang="en-US" smtClean="0">
                <a:solidFill>
                  <a:srgbClr val="000000"/>
                </a:solidFill>
                <a:latin typeface="Geneva" pitchFamily="48" charset="-128"/>
              </a:rPr>
              <a:t>Caption:</a:t>
            </a:r>
          </a:p>
          <a:p>
            <a:r>
              <a:rPr lang="en-US" smtClean="0">
                <a:solidFill>
                  <a:srgbClr val="000000"/>
                </a:solidFill>
                <a:latin typeface="Geneva" pitchFamily="48" charset="-128"/>
              </a:rPr>
              <a:t>The general process of binary fission in a rod-shaped prokaryote. For simplicity, the nucleoid is depicted as a single circle in green.  </a:t>
            </a:r>
          </a:p>
          <a:p>
            <a:endParaRPr lang="en-US" smtClean="0">
              <a:solidFill>
                <a:srgbClr val="000000"/>
              </a:solidFill>
              <a:latin typeface="Geneva" pitchFamily="48" charset="-128"/>
            </a:endParaRPr>
          </a:p>
          <a:p>
            <a:endParaRPr lang="en-US" smtClean="0"/>
          </a:p>
        </p:txBody>
      </p:sp>
    </p:spTree>
    <p:extLst>
      <p:ext uri="{BB962C8B-B14F-4D97-AF65-F5344CB8AC3E}">
        <p14:creationId xmlns:p14="http://schemas.microsoft.com/office/powerpoint/2010/main" val="75029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CA" smtClean="0"/>
          </a:p>
        </p:txBody>
      </p:sp>
      <p:sp>
        <p:nvSpPr>
          <p:cNvPr id="82948" name="Slide Number Placeholder 3"/>
          <p:cNvSpPr>
            <a:spLocks noGrp="1"/>
          </p:cNvSpPr>
          <p:nvPr>
            <p:ph type="sldNum" sz="quarter" idx="5"/>
          </p:nvPr>
        </p:nvSpPr>
        <p:spPr>
          <a:noFill/>
        </p:spPr>
        <p:txBody>
          <a:bodyPr/>
          <a:lstStyle/>
          <a:p>
            <a:fld id="{20ADD094-02EC-4417-8817-04DBFA90A690}" type="slidenum">
              <a:rPr lang="en-US" smtClean="0"/>
              <a:pPr/>
              <a:t>31</a:t>
            </a:fld>
            <a:endParaRPr lang="en-US" smtClean="0"/>
          </a:p>
        </p:txBody>
      </p:sp>
    </p:spTree>
    <p:extLst>
      <p:ext uri="{BB962C8B-B14F-4D97-AF65-F5344CB8AC3E}">
        <p14:creationId xmlns:p14="http://schemas.microsoft.com/office/powerpoint/2010/main" val="368869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838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A00D89A8-C55E-442C-92F5-5D417129F4F7}" type="datetime1">
              <a:rPr lang="en-US"/>
              <a:pPr>
                <a:defRPr/>
              </a:pPr>
              <a:t>5/2/2020</a:t>
            </a:fld>
            <a:endParaRPr lang="en-CA"/>
          </a:p>
        </p:txBody>
      </p:sp>
      <p:sp>
        <p:nvSpPr>
          <p:cNvPr id="8" name="Rectangle 8"/>
          <p:cNvSpPr>
            <a:spLocks noGrp="1" noChangeArrowheads="1"/>
          </p:cNvSpPr>
          <p:nvPr>
            <p:ph type="ftr" sz="quarter" idx="11"/>
          </p:nvPr>
        </p:nvSpPr>
        <p:spPr>
          <a:ln/>
        </p:spPr>
        <p:txBody>
          <a:bodyPr/>
          <a:lstStyle>
            <a:lvl1pPr>
              <a:defRPr/>
            </a:lvl1pPr>
          </a:lstStyle>
          <a:p>
            <a:pPr>
              <a:defRPr/>
            </a:pPr>
            <a:endParaRPr lang="en-CA"/>
          </a:p>
        </p:txBody>
      </p:sp>
      <p:sp>
        <p:nvSpPr>
          <p:cNvPr id="9" name="Rectangle 11"/>
          <p:cNvSpPr>
            <a:spLocks noGrp="1" noChangeArrowheads="1"/>
          </p:cNvSpPr>
          <p:nvPr>
            <p:ph type="sldNum" sz="quarter" idx="12"/>
          </p:nvPr>
        </p:nvSpPr>
        <p:spPr>
          <a:ln/>
        </p:spPr>
        <p:txBody>
          <a:bodyPr/>
          <a:lstStyle>
            <a:lvl1pPr>
              <a:defRPr/>
            </a:lvl1pPr>
          </a:lstStyle>
          <a:p>
            <a:pPr>
              <a:defRPr/>
            </a:pPr>
            <a:fld id="{DA9034B7-7E1D-4E34-B537-5A0249E96A21}" type="slidenum">
              <a:rPr lang="en-US"/>
              <a:pPr>
                <a:defRPr/>
              </a:pPr>
              <a:t>‹#›</a:t>
            </a:fld>
            <a:endParaRPr lang="en-US" sz="140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E7CCA-ED8F-48A1-B8FB-3350298E1FA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E7CCA-ED8F-48A1-B8FB-3350298E1FA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E7CCA-ED8F-48A1-B8FB-3350298E1FA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E7CCA-ED8F-48A1-B8FB-3350298E1FA9}"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E7CCA-ED8F-48A1-B8FB-3350298E1FA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E7CCA-ED8F-48A1-B8FB-3350298E1FA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E7CCA-ED8F-48A1-B8FB-3350298E1FA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E7CCA-ED8F-48A1-B8FB-3350298E1FA9}"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903F8-FA57-41CC-A507-8842CFB5C2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0575"/>
            <a:ext cx="7772400" cy="1470025"/>
          </a:xfrm>
        </p:spPr>
        <p:txBody>
          <a:bodyPr>
            <a:normAutofit fontScale="90000"/>
          </a:bodyPr>
          <a:lstStyle/>
          <a:p>
            <a:r>
              <a:rPr lang="en-US" b="1" dirty="0" smtClean="0">
                <a:latin typeface="Garamond" pitchFamily="18" charset="0"/>
              </a:rPr>
              <a:t>Introduction to Biochemical Eng.          </a:t>
            </a:r>
            <a:br>
              <a:rPr lang="en-US" b="1" dirty="0" smtClean="0">
                <a:latin typeface="Garamond" pitchFamily="18" charset="0"/>
              </a:rPr>
            </a:br>
            <a:r>
              <a:rPr lang="en-US" b="1" dirty="0" smtClean="0">
                <a:latin typeface="Garamond" pitchFamily="18" charset="0"/>
              </a:rPr>
              <a:t/>
            </a:r>
            <a:br>
              <a:rPr lang="en-US" b="1" dirty="0" smtClean="0">
                <a:latin typeface="Garamond" pitchFamily="18" charset="0"/>
              </a:rPr>
            </a:br>
            <a:r>
              <a:rPr lang="en-US" b="1" dirty="0">
                <a:latin typeface="Garamond" pitchFamily="18" charset="0"/>
              </a:rPr>
              <a:t/>
            </a:r>
            <a:br>
              <a:rPr lang="en-US" b="1" dirty="0">
                <a:latin typeface="Garamond" pitchFamily="18" charset="0"/>
              </a:rPr>
            </a:br>
            <a:r>
              <a:rPr lang="en-US" b="1" dirty="0">
                <a:latin typeface="Garamond" pitchFamily="18" charset="0"/>
              </a:rPr>
              <a:t/>
            </a:r>
            <a:br>
              <a:rPr lang="en-US" b="1" dirty="0">
                <a:latin typeface="Garamond" pitchFamily="18" charset="0"/>
              </a:rPr>
            </a:br>
            <a:r>
              <a:rPr lang="en-US" sz="3100" b="1" dirty="0" smtClean="0">
                <a:latin typeface="Garamond" pitchFamily="18" charset="0"/>
              </a:rPr>
              <a:t>CBEg 4192 	</a:t>
            </a:r>
            <a:br>
              <a:rPr lang="en-US" sz="3100" b="1" dirty="0" smtClean="0">
                <a:latin typeface="Garamond" pitchFamily="18" charset="0"/>
              </a:rPr>
            </a:br>
            <a:r>
              <a:rPr lang="en-US" sz="3100" b="1" dirty="0" smtClean="0">
                <a:latin typeface="Garamond" pitchFamily="18" charset="0"/>
              </a:rPr>
              <a:t>AAiT</a:t>
            </a:r>
            <a:r>
              <a:rPr lang="en-US" sz="3100" b="1" smtClean="0">
                <a:latin typeface="Garamond" pitchFamily="18" charset="0"/>
              </a:rPr>
              <a:t>, 2020</a:t>
            </a:r>
            <a:r>
              <a:rPr lang="en-US" sz="3100" b="1" dirty="0" smtClean="0">
                <a:latin typeface="Garamond" pitchFamily="18" charset="0"/>
              </a:rPr>
              <a:t/>
            </a:r>
            <a:br>
              <a:rPr lang="en-US" sz="3100" b="1" dirty="0" smtClean="0">
                <a:latin typeface="Garamond" pitchFamily="18" charset="0"/>
              </a:rPr>
            </a:br>
            <a:r>
              <a:rPr lang="en-US" b="1" dirty="0" smtClean="0"/>
              <a:t/>
            </a:r>
            <a:br>
              <a:rPr lang="en-US" b="1" dirty="0" smtClean="0"/>
            </a:b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MODULE A</a:t>
            </a:r>
            <a:r>
              <a:rPr lang="en-US" dirty="0"/>
              <a:t>: PREPARATION OF RAW MATERIAL AND MATERIALS</a:t>
            </a:r>
          </a:p>
          <a:p>
            <a:endParaRPr lang="en-US" dirty="0"/>
          </a:p>
          <a:p>
            <a:r>
              <a:rPr lang="en-US" b="1" dirty="0"/>
              <a:t>MODULE B</a:t>
            </a:r>
            <a:r>
              <a:rPr lang="en-US" dirty="0"/>
              <a:t>: CHEMICAL AND/OR  BIOLOGICAL TRANSFORMATIONS</a:t>
            </a:r>
          </a:p>
          <a:p>
            <a:endParaRPr lang="en-US" dirty="0"/>
          </a:p>
          <a:p>
            <a:r>
              <a:rPr lang="en-US" b="1" dirty="0"/>
              <a:t>MODULE C</a:t>
            </a:r>
            <a:r>
              <a:rPr lang="en-US" dirty="0"/>
              <a:t>: SEPARATION, PURIFICATION AND/OR FORMULATION</a:t>
            </a:r>
          </a:p>
          <a:p>
            <a:endParaRPr lang="en-US" dirty="0"/>
          </a:p>
          <a:p>
            <a:r>
              <a:rPr lang="en-US" b="1" dirty="0"/>
              <a:t>MODULE D</a:t>
            </a:r>
            <a:r>
              <a:rPr lang="en-US" dirty="0"/>
              <a:t>: STORAGE, PACKING, DISTRIBUTION AND TRADING</a:t>
            </a:r>
          </a:p>
          <a:p>
            <a:endParaRPr lang="en-US" dirty="0"/>
          </a:p>
        </p:txBody>
      </p:sp>
    </p:spTree>
    <p:extLst>
      <p:ext uri="{BB962C8B-B14F-4D97-AF65-F5344CB8AC3E}">
        <p14:creationId xmlns:p14="http://schemas.microsoft.com/office/powerpoint/2010/main" val="198941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B:</a:t>
            </a:r>
            <a:br>
              <a:rPr lang="en-US" dirty="0"/>
            </a:br>
            <a:r>
              <a:rPr lang="en-US" dirty="0"/>
              <a:t>Chemical </a:t>
            </a:r>
            <a:r>
              <a:rPr lang="en-US" dirty="0" smtClean="0"/>
              <a:t>and/or </a:t>
            </a:r>
            <a:r>
              <a:rPr lang="en-US" dirty="0"/>
              <a:t>biologicals reactions</a:t>
            </a:r>
          </a:p>
        </p:txBody>
      </p:sp>
      <p:sp>
        <p:nvSpPr>
          <p:cNvPr id="3" name="Content Placeholder 2"/>
          <p:cNvSpPr>
            <a:spLocks noGrp="1"/>
          </p:cNvSpPr>
          <p:nvPr>
            <p:ph idx="1"/>
          </p:nvPr>
        </p:nvSpPr>
        <p:spPr>
          <a:xfrm>
            <a:off x="457200" y="1828800"/>
            <a:ext cx="8229600" cy="4525963"/>
          </a:xfrm>
        </p:spPr>
        <p:txBody>
          <a:bodyPr/>
          <a:lstStyle/>
          <a:p>
            <a:r>
              <a:rPr lang="en-US" dirty="0" smtClean="0"/>
              <a:t>It </a:t>
            </a:r>
            <a:r>
              <a:rPr lang="en-US" dirty="0"/>
              <a:t>is developed in bioreactors, </a:t>
            </a:r>
            <a:r>
              <a:rPr lang="en-US" dirty="0" smtClean="0"/>
              <a:t>known </a:t>
            </a:r>
            <a:r>
              <a:rPr lang="en-US" dirty="0"/>
              <a:t>also as </a:t>
            </a:r>
            <a:r>
              <a:rPr lang="en-US" dirty="0" smtClean="0"/>
              <a:t>fermenter or </a:t>
            </a:r>
            <a:r>
              <a:rPr lang="en-US" dirty="0"/>
              <a:t>biological </a:t>
            </a:r>
            <a:r>
              <a:rPr lang="en-US" dirty="0" smtClean="0"/>
              <a:t>reactor</a:t>
            </a:r>
          </a:p>
          <a:p>
            <a:r>
              <a:rPr lang="en-US" dirty="0" smtClean="0"/>
              <a:t>Fermentation </a:t>
            </a:r>
            <a:r>
              <a:rPr lang="en-US" dirty="0"/>
              <a:t>or biotransformation </a:t>
            </a:r>
            <a:r>
              <a:rPr lang="en-US" dirty="0" smtClean="0"/>
              <a:t>process takes place</a:t>
            </a:r>
            <a:r>
              <a:rPr lang="en-US" dirty="0"/>
              <a:t/>
            </a:r>
            <a:br>
              <a:rPr lang="en-US" dirty="0"/>
            </a:br>
            <a:endParaRPr lang="en-US" dirty="0"/>
          </a:p>
        </p:txBody>
      </p:sp>
    </p:spTree>
    <p:extLst>
      <p:ext uri="{BB962C8B-B14F-4D97-AF65-F5344CB8AC3E}">
        <p14:creationId xmlns:p14="http://schemas.microsoft.com/office/powerpoint/2010/main" val="1758126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present in any biotransformation </a:t>
            </a:r>
            <a:r>
              <a:rPr lang="en-US" dirty="0" smtClean="0"/>
              <a:t>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defRPr/>
            </a:pPr>
            <a:r>
              <a:rPr lang="es-ES" dirty="0"/>
              <a:t>Cell or component of them</a:t>
            </a:r>
          </a:p>
          <a:p>
            <a:pPr marL="514350" indent="-514350">
              <a:buFont typeface="+mj-lt"/>
              <a:buAutoNum type="arabicPeriod"/>
              <a:defRPr/>
            </a:pPr>
            <a:r>
              <a:rPr lang="es-ES" dirty="0"/>
              <a:t>Culture media</a:t>
            </a:r>
          </a:p>
          <a:p>
            <a:pPr marL="514350" indent="-514350">
              <a:buFont typeface="+mj-lt"/>
              <a:buAutoNum type="arabicPeriod"/>
              <a:defRPr/>
            </a:pPr>
            <a:r>
              <a:rPr lang="es-ES" dirty="0"/>
              <a:t>Parameter of fermentation </a:t>
            </a:r>
          </a:p>
          <a:p>
            <a:pPr marL="514350" indent="-514350">
              <a:buFont typeface="+mj-lt"/>
              <a:buAutoNum type="arabicPeriod"/>
              <a:defRPr/>
            </a:pPr>
            <a:r>
              <a:rPr lang="es-ES" dirty="0"/>
              <a:t>Type of </a:t>
            </a:r>
            <a:r>
              <a:rPr lang="es-ES" dirty="0" smtClean="0"/>
              <a:t>bioreactors</a:t>
            </a:r>
          </a:p>
          <a:p>
            <a:pPr marL="0" indent="0">
              <a:buNone/>
              <a:defRPr/>
            </a:pPr>
            <a:endParaRPr lang="es-ES" dirty="0"/>
          </a:p>
          <a:p>
            <a:pPr marL="0" lvl="0" indent="0" algn="ctr" eaLnBrk="0" fontAlgn="base" hangingPunct="0">
              <a:spcAft>
                <a:spcPct val="0"/>
              </a:spcAft>
              <a:buClr>
                <a:srgbClr val="FFCC66"/>
              </a:buClr>
              <a:buNone/>
              <a:defRPr/>
            </a:pPr>
            <a:r>
              <a:rPr lang="es-ES" dirty="0">
                <a:solidFill>
                  <a:srgbClr val="FF0000"/>
                </a:solidFill>
                <a:latin typeface="Times New Roman"/>
              </a:rPr>
              <a:t>All of this components are the main part of this course</a:t>
            </a:r>
            <a:endParaRPr lang="en-US" dirty="0">
              <a:solidFill>
                <a:srgbClr val="FF0000"/>
              </a:solidFill>
              <a:latin typeface="Times New Roman"/>
            </a:endParaRPr>
          </a:p>
          <a:p>
            <a:endParaRPr lang="en-US" dirty="0"/>
          </a:p>
        </p:txBody>
      </p:sp>
    </p:spTree>
    <p:extLst>
      <p:ext uri="{BB962C8B-B14F-4D97-AF65-F5344CB8AC3E}">
        <p14:creationId xmlns:p14="http://schemas.microsoft.com/office/powerpoint/2010/main" val="3528149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14401" y="1308894"/>
            <a:ext cx="7924799" cy="5015706"/>
          </a:xfrm>
          <a:prstGeom prst="rect">
            <a:avLst/>
          </a:prstGeom>
          <a:noFill/>
          <a:ln w="9525">
            <a:noFill/>
            <a:miter lim="800000"/>
            <a:headEnd/>
            <a:tailEnd/>
          </a:ln>
          <a:effectLst/>
        </p:spPr>
      </p:pic>
      <p:sp>
        <p:nvSpPr>
          <p:cNvPr id="6" name="TextBox 5"/>
          <p:cNvSpPr txBox="1"/>
          <p:nvPr/>
        </p:nvSpPr>
        <p:spPr>
          <a:xfrm>
            <a:off x="457200" y="228600"/>
            <a:ext cx="8077200" cy="646331"/>
          </a:xfrm>
          <a:prstGeom prst="rect">
            <a:avLst/>
          </a:prstGeom>
          <a:noFill/>
        </p:spPr>
        <p:txBody>
          <a:bodyPr wrap="square" rtlCol="0">
            <a:spAutoFit/>
          </a:bodyPr>
          <a:lstStyle/>
          <a:p>
            <a:pPr algn="ctr"/>
            <a:r>
              <a:rPr lang="en-US" sz="3600" b="1" dirty="0" smtClean="0">
                <a:latin typeface="Garamond" pitchFamily="18" charset="0"/>
              </a:rPr>
              <a:t> Typical biological process</a:t>
            </a:r>
            <a:endParaRPr lang="en-US" sz="3600" b="1" dirty="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b="1" dirty="0" smtClean="0">
                <a:latin typeface="Garamond" pitchFamily="18" charset="0"/>
              </a:rPr>
              <a:t>Biological Process</a:t>
            </a:r>
            <a:endParaRPr lang="en-US" sz="4000" b="1" dirty="0">
              <a:latin typeface="Garamond"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Industrial applications of biological processes are to use living cells or their components to effect desired physical or chemical changes.</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Biological processes have advantages and disadvantages over traditional chemical processes.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Biological Process</a:t>
            </a:r>
            <a:endParaRPr lang="en-US" dirty="0"/>
          </a:p>
        </p:txBody>
      </p:sp>
      <p:graphicFrame>
        <p:nvGraphicFramePr>
          <p:cNvPr id="4" name="Content Placeholder 3"/>
          <p:cNvGraphicFramePr>
            <a:graphicFrameLocks noGrp="1"/>
          </p:cNvGraphicFramePr>
          <p:nvPr>
            <p:ph idx="1"/>
          </p:nvPr>
        </p:nvGraphicFramePr>
        <p:xfrm>
          <a:off x="685800" y="1905000"/>
          <a:ext cx="8001000" cy="3581400"/>
        </p:xfrm>
        <a:graphic>
          <a:graphicData uri="http://schemas.openxmlformats.org/drawingml/2006/table">
            <a:tbl>
              <a:tblPr firstRow="1" bandRow="1">
                <a:tableStyleId>{5C22544A-7EE6-4342-B048-85BDC9FD1C3A}</a:tableStyleId>
              </a:tblPr>
              <a:tblGrid>
                <a:gridCol w="4000500"/>
                <a:gridCol w="4000500"/>
              </a:tblGrid>
              <a:tr h="716280">
                <a:tc>
                  <a:txBody>
                    <a:bodyPr/>
                    <a:lstStyle/>
                    <a:p>
                      <a:pPr algn="ctr"/>
                      <a:r>
                        <a:rPr lang="en-US" sz="2400" dirty="0" smtClean="0">
                          <a:latin typeface="Times New Roman" pitchFamily="18" charset="0"/>
                          <a:cs typeface="Times New Roman" pitchFamily="18" charset="0"/>
                        </a:rPr>
                        <a:t>Advantages </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Disadvantages</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Mild reaction conditions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Complex</a:t>
                      </a:r>
                      <a:r>
                        <a:rPr lang="en-US" sz="2400" baseline="0" dirty="0" smtClean="0">
                          <a:latin typeface="Times New Roman" pitchFamily="18" charset="0"/>
                          <a:cs typeface="Times New Roman" pitchFamily="18" charset="0"/>
                        </a:rPr>
                        <a:t> product mixtures</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Specificity</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Dilute aqueous environments</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Renewable resources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Contamination </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Recombinant DNA technology</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Variability</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latin typeface="Garamond" pitchFamily="18" charset="0"/>
              </a:rPr>
              <a:t>Overview of microorganisms</a:t>
            </a:r>
            <a:endParaRPr lang="en-US" sz="4000" b="1" dirty="0">
              <a:latin typeface="Garamond" pitchFamily="18" charset="0"/>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a:lnSpc>
                <a:spcPct val="80000"/>
              </a:lnSpc>
              <a:defRPr/>
            </a:pPr>
            <a:r>
              <a:rPr lang="en-CA" sz="2400" b="1" dirty="0" smtClean="0">
                <a:latin typeface="Times New Roman" pitchFamily="18" charset="0"/>
              </a:rPr>
              <a:t>Microbiology</a:t>
            </a:r>
            <a:r>
              <a:rPr lang="en-CA" sz="2400" dirty="0" smtClean="0">
                <a:latin typeface="Times New Roman" pitchFamily="18" charset="0"/>
              </a:rPr>
              <a:t>- is the science that deals with tiny organisms or microbes (microorganisms)</a:t>
            </a:r>
          </a:p>
          <a:p>
            <a:pPr>
              <a:lnSpc>
                <a:spcPct val="80000"/>
              </a:lnSpc>
              <a:buNone/>
              <a:defRPr/>
            </a:pPr>
            <a:endParaRPr lang="en-CA" sz="2400" dirty="0" smtClean="0">
              <a:latin typeface="Times New Roman" pitchFamily="18" charset="0"/>
            </a:endParaRPr>
          </a:p>
          <a:p>
            <a:pPr>
              <a:lnSpc>
                <a:spcPct val="80000"/>
              </a:lnSpc>
              <a:defRPr/>
            </a:pPr>
            <a:r>
              <a:rPr lang="en-CA" sz="2400" b="1" dirty="0" smtClean="0">
                <a:latin typeface="Times New Roman" pitchFamily="18" charset="0"/>
              </a:rPr>
              <a:t>Microorganisms</a:t>
            </a:r>
            <a:r>
              <a:rPr lang="en-CA" sz="2400" dirty="0" smtClean="0">
                <a:latin typeface="Times New Roman" pitchFamily="18" charset="0"/>
              </a:rPr>
              <a:t> are organisms that can not be seen with the naked eye</a:t>
            </a:r>
          </a:p>
          <a:p>
            <a:pPr>
              <a:lnSpc>
                <a:spcPct val="80000"/>
              </a:lnSpc>
              <a:buNone/>
              <a:defRPr/>
            </a:pPr>
            <a:endParaRPr lang="en-CA" sz="2400" dirty="0" smtClean="0">
              <a:latin typeface="Times New Roman" pitchFamily="18" charset="0"/>
            </a:endParaRPr>
          </a:p>
          <a:p>
            <a:pPr>
              <a:lnSpc>
                <a:spcPct val="80000"/>
              </a:lnSpc>
              <a:defRPr/>
            </a:pPr>
            <a:r>
              <a:rPr lang="en-CA" sz="2400" dirty="0" smtClean="0">
                <a:latin typeface="Times New Roman" pitchFamily="18" charset="0"/>
              </a:rPr>
              <a:t>It includes- bacteria, viruses,  fungi, and parasites</a:t>
            </a:r>
          </a:p>
          <a:p>
            <a:pPr>
              <a:lnSpc>
                <a:spcPct val="80000"/>
              </a:lnSpc>
              <a:defRPr/>
            </a:pPr>
            <a:endParaRPr lang="en-CA" sz="2400" dirty="0" smtClean="0">
              <a:latin typeface="Times New Roman" pitchFamily="18" charset="0"/>
            </a:endParaRPr>
          </a:p>
          <a:p>
            <a:pPr>
              <a:lnSpc>
                <a:spcPct val="80000"/>
              </a:lnSpc>
              <a:defRPr/>
            </a:pPr>
            <a:r>
              <a:rPr lang="en-CA" sz="2400" dirty="0" smtClean="0">
                <a:latin typeface="Times New Roman" pitchFamily="18" charset="0"/>
              </a:rPr>
              <a:t>Microorganisms exist virtually everywhere (cosmopolitan) in the biosphere</a:t>
            </a:r>
          </a:p>
          <a:p>
            <a:pPr lvl="2">
              <a:lnSpc>
                <a:spcPct val="80000"/>
              </a:lnSpc>
              <a:buNone/>
              <a:defRPr/>
            </a:pPr>
            <a:endParaRPr lang="en-CA" dirty="0" smtClean="0">
              <a:latin typeface="Times New Roman" pitchFamily="18" charset="0"/>
            </a:endParaRPr>
          </a:p>
          <a:p>
            <a:pPr lvl="2">
              <a:lnSpc>
                <a:spcPct val="80000"/>
              </a:lnSpc>
              <a:defRPr/>
            </a:pPr>
            <a:r>
              <a:rPr lang="en-CA" dirty="0" smtClean="0">
                <a:latin typeface="Times New Roman" pitchFamily="18" charset="0"/>
              </a:rPr>
              <a:t>In soil, water, food, in the air, on the surface and inside our body</a:t>
            </a:r>
          </a:p>
          <a:p>
            <a:pPr lvl="2">
              <a:lnSpc>
                <a:spcPct val="80000"/>
              </a:lnSpc>
              <a:defRPr/>
            </a:pPr>
            <a:r>
              <a:rPr lang="en-CA" dirty="0" smtClean="0">
                <a:latin typeface="Times New Roman" pitchFamily="18" charset="0"/>
              </a:rPr>
              <a:t>Can also survive in most unlikely environment, like in cold air, in hot spring at temperature of 90 </a:t>
            </a:r>
            <a:r>
              <a:rPr lang="en-CA" baseline="30000" dirty="0" smtClean="0">
                <a:latin typeface="Times New Roman" pitchFamily="18" charset="0"/>
              </a:rPr>
              <a:t>0</a:t>
            </a:r>
            <a:r>
              <a:rPr lang="en-CA" dirty="0" smtClean="0">
                <a:latin typeface="Times New Roman" pitchFamily="18" charset="0"/>
              </a:rPr>
              <a:t>C</a:t>
            </a:r>
          </a:p>
          <a:p>
            <a:pPr>
              <a:lnSpc>
                <a:spcPct val="80000"/>
              </a:lnSpc>
              <a:defRPr/>
            </a:pPr>
            <a:endParaRPr lang="en-CA"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715000"/>
          </a:xfrm>
        </p:spPr>
        <p:txBody>
          <a:bodyPr>
            <a:noAutofit/>
          </a:bodyPr>
          <a:lstStyle/>
          <a:p>
            <a:pPr>
              <a:lnSpc>
                <a:spcPct val="80000"/>
              </a:lnSpc>
              <a:buFont typeface="Wingdings" pitchFamily="2" charset="2"/>
              <a:buChar char="v"/>
              <a:defRPr/>
            </a:pPr>
            <a:r>
              <a:rPr lang="en-CA" sz="2400" dirty="0" smtClean="0">
                <a:latin typeface="Times New Roman" pitchFamily="18" charset="0"/>
              </a:rPr>
              <a:t>Microbes directly benefit or harm human beings – some of the economic importance of micro organisms are</a:t>
            </a:r>
          </a:p>
          <a:p>
            <a:pPr>
              <a:lnSpc>
                <a:spcPct val="80000"/>
              </a:lnSpc>
              <a:buNone/>
              <a:defRPr/>
            </a:pPr>
            <a:endParaRPr lang="en-CA" sz="2400" dirty="0" smtClean="0">
              <a:latin typeface="Times New Roman" pitchFamily="18" charset="0"/>
            </a:endParaRPr>
          </a:p>
          <a:p>
            <a:pPr lvl="2">
              <a:lnSpc>
                <a:spcPct val="80000"/>
              </a:lnSpc>
              <a:buClr>
                <a:schemeClr val="tx1"/>
              </a:buClr>
              <a:buFont typeface="Wingdings" pitchFamily="2" charset="2"/>
              <a:buChar char="v"/>
              <a:defRPr/>
            </a:pPr>
            <a:r>
              <a:rPr lang="en-CA" dirty="0" smtClean="0">
                <a:latin typeface="Times New Roman" pitchFamily="18" charset="0"/>
              </a:rPr>
              <a:t> cause diseases both in plants and animals</a:t>
            </a:r>
          </a:p>
          <a:p>
            <a:pPr lvl="2">
              <a:lnSpc>
                <a:spcPct val="80000"/>
              </a:lnSpc>
              <a:buClr>
                <a:schemeClr val="tx1"/>
              </a:buClr>
              <a:buFont typeface="Wingdings" pitchFamily="2" charset="2"/>
              <a:buChar char="v"/>
              <a:defRPr/>
            </a:pPr>
            <a:r>
              <a:rPr lang="en-CA" dirty="0" smtClean="0">
                <a:latin typeface="Times New Roman" pitchFamily="18" charset="0"/>
              </a:rPr>
              <a:t> most of antimicrobial drugs are produced by microbes</a:t>
            </a:r>
          </a:p>
          <a:p>
            <a:pPr lvl="2">
              <a:lnSpc>
                <a:spcPct val="80000"/>
              </a:lnSpc>
              <a:buClr>
                <a:schemeClr val="tx1"/>
              </a:buClr>
              <a:buNone/>
              <a:defRPr/>
            </a:pPr>
            <a:r>
              <a:rPr lang="en-CA" dirty="0" smtClean="0">
                <a:latin typeface="Times New Roman" pitchFamily="18" charset="0"/>
              </a:rPr>
              <a:t>       e.g. Streptomycin – </a:t>
            </a:r>
            <a:r>
              <a:rPr lang="en-CA" i="1" dirty="0" smtClean="0">
                <a:latin typeface="Times New Roman" pitchFamily="18" charset="0"/>
              </a:rPr>
              <a:t>Streptomycetes</a:t>
            </a:r>
            <a:r>
              <a:rPr lang="en-CA" dirty="0" smtClean="0">
                <a:latin typeface="Times New Roman" pitchFamily="18" charset="0"/>
              </a:rPr>
              <a:t>, Penicilin –  </a:t>
            </a:r>
            <a:r>
              <a:rPr lang="en-CA" i="1" dirty="0" smtClean="0">
                <a:latin typeface="Times New Roman" pitchFamily="18" charset="0"/>
              </a:rPr>
              <a:t>Penicillium</a:t>
            </a:r>
          </a:p>
          <a:p>
            <a:pPr lvl="2">
              <a:lnSpc>
                <a:spcPct val="80000"/>
              </a:lnSpc>
              <a:buClr>
                <a:schemeClr val="tx1"/>
              </a:buClr>
              <a:buFont typeface="Wingdings" pitchFamily="2" charset="2"/>
              <a:buChar char="v"/>
              <a:defRPr/>
            </a:pPr>
            <a:r>
              <a:rPr lang="en-CA" dirty="0" smtClean="0">
                <a:latin typeface="Times New Roman" pitchFamily="18" charset="0"/>
              </a:rPr>
              <a:t> play key role in nutrient recycling- carbon and nitrogen</a:t>
            </a:r>
          </a:p>
          <a:p>
            <a:pPr lvl="4">
              <a:lnSpc>
                <a:spcPct val="80000"/>
              </a:lnSpc>
              <a:buClr>
                <a:schemeClr val="tx1"/>
              </a:buClr>
              <a:buFont typeface="Wingdings" pitchFamily="2" charset="2"/>
              <a:buChar char="Ø"/>
              <a:defRPr/>
            </a:pPr>
            <a:r>
              <a:rPr lang="en-CA" sz="2400" dirty="0" smtClean="0">
                <a:latin typeface="Times New Roman" pitchFamily="18" charset="0"/>
              </a:rPr>
              <a:t>Increase soil fertility</a:t>
            </a:r>
          </a:p>
          <a:p>
            <a:pPr lvl="2">
              <a:lnSpc>
                <a:spcPct val="80000"/>
              </a:lnSpc>
              <a:buClr>
                <a:schemeClr val="tx1"/>
              </a:buClr>
              <a:buFont typeface="Wingdings" pitchFamily="2" charset="2"/>
              <a:buChar char="v"/>
              <a:defRPr/>
            </a:pPr>
            <a:r>
              <a:rPr lang="en-CA" dirty="0" smtClean="0">
                <a:latin typeface="Times New Roman" pitchFamily="18" charset="0"/>
              </a:rPr>
              <a:t> involved in food production and processing</a:t>
            </a:r>
          </a:p>
          <a:p>
            <a:pPr lvl="2">
              <a:lnSpc>
                <a:spcPct val="80000"/>
              </a:lnSpc>
              <a:buClr>
                <a:schemeClr val="tx1"/>
              </a:buClr>
              <a:buNone/>
              <a:defRPr/>
            </a:pPr>
            <a:r>
              <a:rPr lang="en-CA" dirty="0" smtClean="0">
                <a:latin typeface="Times New Roman" pitchFamily="18" charset="0"/>
              </a:rPr>
              <a:t>          e.g. making of  yogurt, cheese, wine, beer, bread</a:t>
            </a:r>
          </a:p>
          <a:p>
            <a:pPr lvl="2">
              <a:lnSpc>
                <a:spcPct val="80000"/>
              </a:lnSpc>
              <a:buClr>
                <a:schemeClr val="tx1"/>
              </a:buClr>
              <a:buFont typeface="Wingdings" pitchFamily="2" charset="2"/>
              <a:buChar char="v"/>
              <a:defRPr/>
            </a:pPr>
            <a:r>
              <a:rPr lang="en-CA" dirty="0" smtClean="0">
                <a:latin typeface="Times New Roman" pitchFamily="18" charset="0"/>
              </a:rPr>
              <a:t> some microorganisms (oceanic algae) contribute to the atmosphere by producing oxygen – photosynthesis</a:t>
            </a:r>
          </a:p>
          <a:p>
            <a:pPr lvl="2">
              <a:lnSpc>
                <a:spcPct val="80000"/>
              </a:lnSpc>
              <a:buClr>
                <a:schemeClr val="tx1"/>
              </a:buClr>
              <a:buFont typeface="Wingdings" pitchFamily="2" charset="2"/>
              <a:buChar char="v"/>
              <a:defRPr/>
            </a:pPr>
            <a:r>
              <a:rPr lang="en-CA" dirty="0" smtClean="0">
                <a:latin typeface="Times New Roman" pitchFamily="18" charset="0"/>
              </a:rPr>
              <a:t> biotechnology  e.g. insulin</a:t>
            </a:r>
          </a:p>
          <a:p>
            <a:pPr lvl="2">
              <a:lnSpc>
                <a:spcPct val="80000"/>
              </a:lnSpc>
              <a:buClr>
                <a:schemeClr val="tx1"/>
              </a:buClr>
              <a:buFont typeface="Wingdings" pitchFamily="2" charset="2"/>
              <a:buChar char="v"/>
              <a:defRPr/>
            </a:pPr>
            <a:r>
              <a:rPr lang="en-CA" dirty="0" smtClean="0">
                <a:latin typeface="Times New Roman" pitchFamily="18" charset="0"/>
              </a:rPr>
              <a:t> biological weapons</a:t>
            </a:r>
          </a:p>
          <a:p>
            <a:endParaRPr lang="en-US" sz="2400" dirty="0"/>
          </a:p>
        </p:txBody>
      </p:sp>
      <p:sp>
        <p:nvSpPr>
          <p:cNvPr id="4" name="TextBox 3"/>
          <p:cNvSpPr txBox="1"/>
          <p:nvPr/>
        </p:nvSpPr>
        <p:spPr>
          <a:xfrm>
            <a:off x="609600" y="206514"/>
            <a:ext cx="8112990" cy="707886"/>
          </a:xfrm>
          <a:prstGeom prst="rect">
            <a:avLst/>
          </a:prstGeom>
          <a:noFill/>
        </p:spPr>
        <p:txBody>
          <a:bodyPr wrap="none" rtlCol="0">
            <a:spAutoFit/>
          </a:bodyPr>
          <a:lstStyle/>
          <a:p>
            <a:r>
              <a:rPr lang="en-US" sz="4000" b="1" dirty="0" smtClean="0">
                <a:latin typeface="Garamond" pitchFamily="18" charset="0"/>
              </a:rPr>
              <a:t>Overview of microorganisms cont…</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a:lnSpc>
                <a:spcPct val="90000"/>
              </a:lnSpc>
              <a:buNone/>
              <a:defRPr/>
            </a:pPr>
            <a:r>
              <a:rPr lang="en-CA" sz="2400" b="1" dirty="0" smtClean="0">
                <a:latin typeface="Times New Roman" pitchFamily="18" charset="0"/>
                <a:cs typeface="Times New Roman" pitchFamily="18" charset="0"/>
              </a:rPr>
              <a:t>Viruses</a:t>
            </a:r>
          </a:p>
          <a:p>
            <a:pPr lvl="1">
              <a:lnSpc>
                <a:spcPct val="90000"/>
              </a:lnSpc>
              <a:buFont typeface="Wingdings" pitchFamily="2" charset="2"/>
              <a:buChar char="§"/>
              <a:defRPr/>
            </a:pPr>
            <a:r>
              <a:rPr lang="en-CA" sz="2400" dirty="0" smtClean="0">
                <a:latin typeface="Times New Roman" pitchFamily="18" charset="0"/>
                <a:cs typeface="Times New Roman" pitchFamily="18" charset="0"/>
              </a:rPr>
              <a:t>Are obligate intracellular parasites of other living cells</a:t>
            </a:r>
          </a:p>
          <a:p>
            <a:pPr lvl="1">
              <a:lnSpc>
                <a:spcPct val="90000"/>
              </a:lnSpc>
              <a:buFont typeface="Wingdings" pitchFamily="2" charset="2"/>
              <a:buChar char="§"/>
              <a:defRPr/>
            </a:pPr>
            <a:r>
              <a:rPr lang="en-CA" sz="2400" dirty="0" smtClean="0">
                <a:latin typeface="Times New Roman" pitchFamily="18" charset="0"/>
                <a:cs typeface="Times New Roman" pitchFamily="18" charset="0"/>
              </a:rPr>
              <a:t>Have a protein coat over their nucleic acid and sometimes a lipid surface membrane</a:t>
            </a:r>
            <a:endParaRPr lang="en-CA" sz="2400" b="1" dirty="0" smtClean="0">
              <a:latin typeface="Times New Roman" pitchFamily="18" charset="0"/>
              <a:cs typeface="Times New Roman" pitchFamily="18" charset="0"/>
            </a:endParaRPr>
          </a:p>
          <a:p>
            <a:pPr lvl="1">
              <a:lnSpc>
                <a:spcPct val="90000"/>
              </a:lnSpc>
              <a:buFont typeface="Wingdings" pitchFamily="2" charset="2"/>
              <a:buChar char="§"/>
              <a:defRPr/>
            </a:pPr>
            <a:r>
              <a:rPr lang="en-CA" sz="2400" dirty="0" smtClean="0">
                <a:latin typeface="Times New Roman" pitchFamily="18" charset="0"/>
                <a:cs typeface="Times New Roman" pitchFamily="18" charset="0"/>
              </a:rPr>
              <a:t>Carry genetic information in either DNA or RNA molecules, but never both</a:t>
            </a:r>
          </a:p>
          <a:p>
            <a:pPr lvl="1">
              <a:lnSpc>
                <a:spcPct val="90000"/>
              </a:lnSpc>
              <a:buFont typeface="Wingdings" pitchFamily="2" charset="2"/>
              <a:buChar char="§"/>
              <a:defRPr/>
            </a:pPr>
            <a:r>
              <a:rPr lang="en-CA" sz="2400" dirty="0" smtClean="0">
                <a:latin typeface="Times New Roman" pitchFamily="18" charset="0"/>
                <a:cs typeface="Times New Roman" pitchFamily="18" charset="0"/>
              </a:rPr>
              <a:t>Do not have their own metabolism, use host metabolism</a:t>
            </a:r>
          </a:p>
          <a:p>
            <a:pPr>
              <a:buNone/>
            </a:pPr>
            <a:endParaRPr lang="en-US" dirty="0"/>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3074" name="Picture 2" descr="C:\Users\user\Desktop\Screenshots\Screenshot_2017-03-12-18-01-20.jpeg"/>
          <p:cNvPicPr>
            <a:picLocks noChangeAspect="1" noChangeArrowheads="1"/>
          </p:cNvPicPr>
          <p:nvPr/>
        </p:nvPicPr>
        <p:blipFill>
          <a:blip r:embed="rId2"/>
          <a:srcRect t="46667" b="12222"/>
          <a:stretch>
            <a:fillRect/>
          </a:stretch>
        </p:blipFill>
        <p:spPr bwMode="auto">
          <a:xfrm>
            <a:off x="1905000" y="3581400"/>
            <a:ext cx="5410200" cy="2819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1591C229-17E6-4BBD-B7DB-0FA54069B7C2}" type="slidenum">
              <a:rPr lang="en-CA" smtClean="0"/>
              <a:pPr/>
              <a:t>19</a:t>
            </a:fld>
            <a:endParaRPr lang="en-CA" smtClean="0"/>
          </a:p>
        </p:txBody>
      </p:sp>
      <p:sp>
        <p:nvSpPr>
          <p:cNvPr id="10243" name="Rectangle 3"/>
          <p:cNvSpPr>
            <a:spLocks noGrp="1" noChangeArrowheads="1"/>
          </p:cNvSpPr>
          <p:nvPr>
            <p:ph type="body" idx="1"/>
          </p:nvPr>
        </p:nvSpPr>
        <p:spPr>
          <a:xfrm>
            <a:off x="457200" y="1066800"/>
            <a:ext cx="8229600" cy="5865813"/>
          </a:xfrm>
        </p:spPr>
        <p:txBody>
          <a:bodyPr>
            <a:normAutofit/>
          </a:bodyPr>
          <a:lstStyle/>
          <a:p>
            <a:pPr eaLnBrk="1" hangingPunct="1">
              <a:buFont typeface="Wingdings" pitchFamily="2" charset="2"/>
              <a:buNone/>
              <a:defRPr/>
            </a:pPr>
            <a:r>
              <a:rPr lang="en-CA" sz="2400" b="1" dirty="0" smtClean="0">
                <a:latin typeface="Times New Roman" pitchFamily="18" charset="0"/>
                <a:cs typeface="Times New Roman" pitchFamily="18" charset="0"/>
              </a:rPr>
              <a:t>Bacteria</a:t>
            </a:r>
          </a:p>
          <a:p>
            <a:pPr lvl="1" eaLnBrk="1" hangingPunct="1">
              <a:defRPr/>
            </a:pPr>
            <a:r>
              <a:rPr lang="en-CA" sz="2400" dirty="0" smtClean="0">
                <a:latin typeface="Times New Roman" pitchFamily="18" charset="0"/>
                <a:cs typeface="Times New Roman" pitchFamily="18" charset="0"/>
              </a:rPr>
              <a:t>Are prokaryotes</a:t>
            </a:r>
          </a:p>
          <a:p>
            <a:pPr lvl="1" eaLnBrk="1" hangingPunct="1">
              <a:defRPr/>
            </a:pPr>
            <a:r>
              <a:rPr lang="en-CA" sz="2400" dirty="0" smtClean="0">
                <a:latin typeface="Times New Roman" pitchFamily="18" charset="0"/>
                <a:cs typeface="Times New Roman" pitchFamily="18" charset="0"/>
              </a:rPr>
              <a:t>Unlike viruses bacteria possess both DNA and RNA</a:t>
            </a:r>
          </a:p>
          <a:p>
            <a:pPr lvl="1" eaLnBrk="1" hangingPunct="1">
              <a:defRPr/>
            </a:pPr>
            <a:r>
              <a:rPr lang="en-CA" sz="2400" dirty="0" smtClean="0">
                <a:latin typeface="Times New Roman" pitchFamily="18" charset="0"/>
                <a:cs typeface="Times New Roman" pitchFamily="18" charset="0"/>
              </a:rPr>
              <a:t>Vary in size and different genera have different shape (rod, spherical and spiral)</a:t>
            </a:r>
          </a:p>
          <a:p>
            <a:pPr lvl="1" eaLnBrk="1" hangingPunct="1">
              <a:defRPr/>
            </a:pPr>
            <a:r>
              <a:rPr lang="en-CA" sz="2400" dirty="0" smtClean="0">
                <a:latin typeface="Times New Roman" pitchFamily="18" charset="0"/>
                <a:cs typeface="Times New Roman" pitchFamily="18" charset="0"/>
              </a:rPr>
              <a:t>Reproduce by binary fission</a:t>
            </a:r>
          </a:p>
          <a:p>
            <a:pPr lvl="1" eaLnBrk="1" hangingPunct="1">
              <a:defRPr/>
            </a:pPr>
            <a:r>
              <a:rPr lang="en-CA" sz="2400" dirty="0" smtClean="0">
                <a:latin typeface="Times New Roman" pitchFamily="18" charset="0"/>
                <a:cs typeface="Times New Roman" pitchFamily="18" charset="0"/>
              </a:rPr>
              <a:t>Many bacteria are capable of independent growth and they can be cultured in artificial media</a:t>
            </a:r>
          </a:p>
          <a:p>
            <a:pPr lvl="1" eaLnBrk="1" hangingPunct="1">
              <a:defRPr/>
            </a:pPr>
            <a:r>
              <a:rPr lang="en-CA" sz="2400" dirty="0" smtClean="0">
                <a:latin typeface="Times New Roman" pitchFamily="18" charset="0"/>
                <a:cs typeface="Times New Roman" pitchFamily="18" charset="0"/>
              </a:rPr>
              <a:t>Some bacteria are obligate intracellular parasite e.g. </a:t>
            </a:r>
            <a:r>
              <a:rPr lang="en-CA" sz="2400" i="1" dirty="0" smtClean="0">
                <a:latin typeface="Times New Roman" pitchFamily="18" charset="0"/>
                <a:cs typeface="Times New Roman" pitchFamily="18" charset="0"/>
              </a:rPr>
              <a:t>Chlamydia trachomatis</a:t>
            </a:r>
          </a:p>
          <a:p>
            <a:pPr eaLnBrk="1" hangingPunct="1">
              <a:buFont typeface="Wingdings" pitchFamily="2" charset="2"/>
              <a:buNone/>
              <a:defRPr/>
            </a:pPr>
            <a:endParaRPr lang="en-CA" sz="2400" i="1"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4000" b="1" dirty="0" smtClean="0">
                <a:latin typeface="Garamond" pitchFamily="18" charset="0"/>
              </a:rPr>
              <a:t>Outline </a:t>
            </a:r>
            <a:endParaRPr lang="en-US" sz="4000" b="1" dirty="0">
              <a:latin typeface="Garamond" pitchFamily="18" charset="0"/>
            </a:endParaRPr>
          </a:p>
        </p:txBody>
      </p:sp>
      <p:sp>
        <p:nvSpPr>
          <p:cNvPr id="3" name="Content Placeholder 2"/>
          <p:cNvSpPr>
            <a:spLocks noGrp="1"/>
          </p:cNvSpPr>
          <p:nvPr>
            <p:ph idx="1"/>
          </p:nvPr>
        </p:nvSpPr>
        <p:spPr>
          <a:xfrm>
            <a:off x="457200" y="1874837"/>
            <a:ext cx="8229600" cy="4525963"/>
          </a:xfrm>
        </p:spPr>
        <p:txBody>
          <a:bodyPr/>
          <a:lstStyle/>
          <a:p>
            <a:r>
              <a:rPr lang="en-US" dirty="0" smtClean="0">
                <a:latin typeface="Times New Roman" pitchFamily="18" charset="0"/>
                <a:cs typeface="Times New Roman" pitchFamily="18" charset="0"/>
              </a:rPr>
              <a:t>Biotechnology</a:t>
            </a:r>
          </a:p>
          <a:p>
            <a:r>
              <a:rPr lang="en-US" dirty="0" smtClean="0">
                <a:latin typeface="Times New Roman" pitchFamily="18" charset="0"/>
                <a:cs typeface="Times New Roman" pitchFamily="18" charset="0"/>
              </a:rPr>
              <a:t>Typical biological process</a:t>
            </a:r>
          </a:p>
          <a:p>
            <a:r>
              <a:rPr lang="en-US" dirty="0" smtClean="0">
                <a:latin typeface="Times New Roman" pitchFamily="18" charset="0"/>
                <a:cs typeface="Times New Roman" pitchFamily="18" charset="0"/>
              </a:rPr>
              <a:t> Overview of microorganisms</a:t>
            </a:r>
          </a:p>
          <a:p>
            <a:r>
              <a:rPr lang="en-US" dirty="0" smtClean="0">
                <a:latin typeface="Times New Roman" pitchFamily="18" charset="0"/>
                <a:cs typeface="Times New Roman" pitchFamily="18" charset="0"/>
              </a:rPr>
              <a:t> Microbial growth</a:t>
            </a:r>
          </a:p>
          <a:p>
            <a:r>
              <a:rPr lang="en-US" dirty="0" smtClean="0">
                <a:latin typeface="Times New Roman" pitchFamily="18" charset="0"/>
                <a:cs typeface="Times New Roman" pitchFamily="18" charset="0"/>
              </a:rPr>
              <a:t> The development of pure culture </a:t>
            </a:r>
          </a:p>
          <a:p>
            <a:r>
              <a:rPr lang="en-US" dirty="0" smtClean="0">
                <a:latin typeface="Times New Roman" pitchFamily="18" charset="0"/>
                <a:cs typeface="Times New Roman" pitchFamily="18" charset="0"/>
              </a:rPr>
              <a:t> Disinfection and sterilization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5DD73B25-9979-4F2E-98A0-A7B88D6E528A}" type="slidenum">
              <a:rPr lang="en-CA" smtClean="0"/>
              <a:pPr/>
              <a:t>20</a:t>
            </a:fld>
            <a:endParaRPr lang="en-CA" smtClean="0"/>
          </a:p>
        </p:txBody>
      </p:sp>
      <p:sp>
        <p:nvSpPr>
          <p:cNvPr id="47107" name="Rectangle 3"/>
          <p:cNvSpPr>
            <a:spLocks noGrp="1" noChangeArrowheads="1"/>
          </p:cNvSpPr>
          <p:nvPr>
            <p:ph type="body" idx="1"/>
          </p:nvPr>
        </p:nvSpPr>
        <p:spPr>
          <a:xfrm>
            <a:off x="457200" y="1344612"/>
            <a:ext cx="8229600" cy="5360988"/>
          </a:xfrm>
        </p:spPr>
        <p:txBody>
          <a:bodyPr>
            <a:normAutofit/>
          </a:bodyPr>
          <a:lstStyle/>
          <a:p>
            <a:pPr marL="533400" indent="-533400">
              <a:lnSpc>
                <a:spcPct val="80000"/>
              </a:lnSpc>
              <a:buNone/>
              <a:defRPr/>
            </a:pPr>
            <a:r>
              <a:rPr lang="en-US" sz="2400" b="1" u="sng" dirty="0" smtClean="0">
                <a:latin typeface="Times New Roman" pitchFamily="18" charset="0"/>
                <a:cs typeface="Times New Roman" pitchFamily="18" charset="0"/>
              </a:rPr>
              <a:t>Classification of Bacteria:</a:t>
            </a:r>
          </a:p>
          <a:p>
            <a:pPr marL="533400" indent="-533400">
              <a:lnSpc>
                <a:spcPct val="80000"/>
              </a:lnSpc>
              <a:buNone/>
              <a:defRPr/>
            </a:pPr>
            <a:endParaRPr lang="en-CA" sz="2400" b="1" dirty="0" smtClean="0">
              <a:latin typeface="Times New Roman" pitchFamily="18" charset="0"/>
              <a:cs typeface="Times New Roman" pitchFamily="18" charset="0"/>
            </a:endParaRP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Taxonomy</a:t>
            </a:r>
            <a:r>
              <a:rPr lang="en-CA" sz="2400" dirty="0" smtClean="0">
                <a:latin typeface="Times New Roman" pitchFamily="18" charset="0"/>
                <a:cs typeface="Times New Roman" pitchFamily="18" charset="0"/>
              </a:rPr>
              <a:t> – the science that deals with </a:t>
            </a:r>
            <a:r>
              <a:rPr lang="en-CA" sz="2400" b="1" dirty="0" smtClean="0">
                <a:latin typeface="Times New Roman" pitchFamily="18" charset="0"/>
                <a:cs typeface="Times New Roman" pitchFamily="18" charset="0"/>
              </a:rPr>
              <a:t>identification,</a:t>
            </a:r>
            <a:r>
              <a:rPr lang="en-CA" sz="2400" dirty="0" smtClean="0">
                <a:latin typeface="Times New Roman" pitchFamily="18" charset="0"/>
                <a:cs typeface="Times New Roman" pitchFamily="18" charset="0"/>
              </a:rPr>
              <a:t> </a:t>
            </a:r>
            <a:r>
              <a:rPr lang="en-CA" sz="2400" b="1" dirty="0" smtClean="0">
                <a:latin typeface="Times New Roman" pitchFamily="18" charset="0"/>
                <a:cs typeface="Times New Roman" pitchFamily="18" charset="0"/>
              </a:rPr>
              <a:t>nomenclature and classification</a:t>
            </a:r>
            <a:r>
              <a:rPr lang="en-CA" sz="2400" dirty="0" smtClean="0">
                <a:latin typeface="Times New Roman" pitchFamily="18" charset="0"/>
                <a:cs typeface="Times New Roman" pitchFamily="18" charset="0"/>
              </a:rPr>
              <a:t> of organisms</a:t>
            </a:r>
          </a:p>
          <a:p>
            <a:pPr marL="533400" indent="-533400" eaLnBrk="1" hangingPunct="1">
              <a:lnSpc>
                <a:spcPct val="80000"/>
              </a:lnSpc>
              <a:buFont typeface="Wingdings" pitchFamily="2" charset="2"/>
              <a:buNone/>
              <a:defRPr/>
            </a:pPr>
            <a:endParaRPr lang="en-CA" sz="2400" dirty="0" smtClean="0">
              <a:latin typeface="Times New Roman" pitchFamily="18" charset="0"/>
              <a:cs typeface="Times New Roman" pitchFamily="18" charset="0"/>
            </a:endParaRP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Classification</a:t>
            </a:r>
            <a:r>
              <a:rPr lang="en-CA" sz="2400" dirty="0" smtClean="0">
                <a:latin typeface="Times New Roman" pitchFamily="18" charset="0"/>
                <a:cs typeface="Times New Roman" pitchFamily="18" charset="0"/>
              </a:rPr>
              <a:t> – is the arrangements of organisms into taxonomic groups (taxa) on the basis of differences  and similarities</a:t>
            </a:r>
          </a:p>
          <a:p>
            <a:pPr marL="533400" indent="-533400" eaLnBrk="1" hangingPunct="1">
              <a:lnSpc>
                <a:spcPct val="80000"/>
              </a:lnSpc>
              <a:buFont typeface="Wingdings" pitchFamily="2" charset="2"/>
              <a:buNone/>
              <a:defRPr/>
            </a:pPr>
            <a:r>
              <a:rPr lang="en-CA" sz="2400" dirty="0" smtClean="0">
                <a:latin typeface="Times New Roman" pitchFamily="18" charset="0"/>
                <a:cs typeface="Times New Roman" pitchFamily="18" charset="0"/>
              </a:rPr>
              <a:t> </a:t>
            </a: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Nomenclature-</a:t>
            </a:r>
            <a:r>
              <a:rPr lang="en-CA" sz="2400" dirty="0" smtClean="0">
                <a:latin typeface="Times New Roman" pitchFamily="18" charset="0"/>
                <a:cs typeface="Times New Roman" pitchFamily="18" charset="0"/>
              </a:rPr>
              <a:t> is the assignment of names to the taxonomic groups according to international rules</a:t>
            </a:r>
          </a:p>
          <a:p>
            <a:pPr marL="533400" indent="-533400" eaLnBrk="1" hangingPunct="1">
              <a:lnSpc>
                <a:spcPct val="80000"/>
              </a:lnSpc>
              <a:buFont typeface="Wingdings" pitchFamily="2" charset="2"/>
              <a:buNone/>
              <a:defRPr/>
            </a:pPr>
            <a:endParaRPr lang="en-CA" sz="2400" dirty="0" smtClean="0">
              <a:latin typeface="Times New Roman" pitchFamily="18" charset="0"/>
              <a:cs typeface="Times New Roman" pitchFamily="18" charset="0"/>
            </a:endParaRP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Identification</a:t>
            </a:r>
            <a:r>
              <a:rPr lang="en-CA" sz="2400" dirty="0" smtClean="0">
                <a:latin typeface="Times New Roman" pitchFamily="18" charset="0"/>
                <a:cs typeface="Times New Roman" pitchFamily="18" charset="0"/>
              </a:rPr>
              <a:t> – the process of determining that a new isolates belongs to one of the established, named taxa</a:t>
            </a:r>
          </a:p>
        </p:txBody>
      </p:sp>
      <p:sp>
        <p:nvSpPr>
          <p:cNvPr id="5" name="Rectangle 2"/>
          <p:cNvSpPr>
            <a:spLocks noGrp="1" noRot="1" noChangeArrowheads="1"/>
          </p:cNvSpPr>
          <p:nvPr>
            <p:ph type="title"/>
          </p:nvPr>
        </p:nvSpPr>
        <p:spPr>
          <a:xfrm>
            <a:off x="457200" y="152400"/>
            <a:ext cx="8229600" cy="9144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21CCDE76-E0F7-410B-AF09-C132F38AC467}" type="slidenum">
              <a:rPr lang="en-CA" smtClean="0"/>
              <a:pPr/>
              <a:t>21</a:t>
            </a:fld>
            <a:endParaRPr lang="en-CA" smtClean="0"/>
          </a:p>
        </p:txBody>
      </p:sp>
      <p:sp>
        <p:nvSpPr>
          <p:cNvPr id="48131" name="Rectangle 3"/>
          <p:cNvSpPr>
            <a:spLocks noGrp="1" noChangeArrowheads="1"/>
          </p:cNvSpPr>
          <p:nvPr>
            <p:ph type="body" idx="1"/>
          </p:nvPr>
        </p:nvSpPr>
        <p:spPr>
          <a:xfrm>
            <a:off x="457200" y="1219200"/>
            <a:ext cx="8229600" cy="5449888"/>
          </a:xfrm>
        </p:spPr>
        <p:txBody>
          <a:bodyPr>
            <a:normAutofit/>
          </a:bodyPr>
          <a:lstStyle/>
          <a:p>
            <a:pPr marL="609600" indent="-609600">
              <a:lnSpc>
                <a:spcPct val="90000"/>
              </a:lnSpc>
              <a:buNone/>
              <a:defRPr/>
            </a:pPr>
            <a:r>
              <a:rPr lang="en-CA" sz="2400" b="1" u="sng" dirty="0" smtClean="0">
                <a:latin typeface="Times New Roman" pitchFamily="18" charset="0"/>
                <a:cs typeface="Times New Roman" pitchFamily="18" charset="0"/>
              </a:rPr>
              <a:t>Classical methods of taxonomy</a:t>
            </a:r>
          </a:p>
          <a:p>
            <a:pPr marL="609600" indent="-609600">
              <a:lnSpc>
                <a:spcPct val="90000"/>
              </a:lnSpc>
              <a:buNone/>
              <a:defRPr/>
            </a:pPr>
            <a:endParaRPr lang="en-CA" sz="2400" b="1" dirty="0" smtClean="0">
              <a:latin typeface="Times New Roman" pitchFamily="18" charset="0"/>
              <a:cs typeface="Times New Roman" pitchFamily="18" charset="0"/>
            </a:endParaRPr>
          </a:p>
          <a:p>
            <a:pPr marL="609600" indent="-609600" eaLnBrk="1" hangingPunct="1">
              <a:lnSpc>
                <a:spcPct val="90000"/>
              </a:lnSpc>
              <a:buFont typeface="Wingdings" pitchFamily="2" charset="2"/>
              <a:buNone/>
              <a:defRPr/>
            </a:pPr>
            <a:r>
              <a:rPr lang="en-CA" sz="2400" dirty="0" smtClean="0">
                <a:latin typeface="Times New Roman" pitchFamily="18" charset="0"/>
                <a:cs typeface="Times New Roman" pitchFamily="18" charset="0"/>
              </a:rPr>
              <a:t>1. </a:t>
            </a:r>
            <a:r>
              <a:rPr lang="en-CA" sz="2400" b="1" dirty="0" smtClean="0">
                <a:latin typeface="Times New Roman" pitchFamily="18" charset="0"/>
                <a:cs typeface="Times New Roman" pitchFamily="18" charset="0"/>
              </a:rPr>
              <a:t>Morphological characters</a:t>
            </a:r>
          </a:p>
          <a:p>
            <a:pPr marL="609600" indent="-609600" eaLnBrk="1" hangingPunct="1">
              <a:lnSpc>
                <a:spcPct val="90000"/>
              </a:lnSpc>
              <a:buFont typeface="Wingdings" pitchFamily="2" charset="2"/>
              <a:buChar char="ü"/>
              <a:defRPr/>
            </a:pPr>
            <a:r>
              <a:rPr lang="en-CA" sz="2400" dirty="0" smtClean="0">
                <a:latin typeface="Times New Roman" pitchFamily="18" charset="0"/>
                <a:cs typeface="Times New Roman" pitchFamily="18" charset="0"/>
              </a:rPr>
              <a:t>Concern cell </a:t>
            </a:r>
            <a:r>
              <a:rPr lang="en-CA" sz="2400" b="1" dirty="0" smtClean="0">
                <a:latin typeface="Times New Roman" pitchFamily="18" charset="0"/>
                <a:cs typeface="Times New Roman" pitchFamily="18" charset="0"/>
              </a:rPr>
              <a:t>shape</a:t>
            </a:r>
            <a:r>
              <a:rPr lang="en-CA" sz="2400" dirty="0" smtClean="0">
                <a:latin typeface="Times New Roman" pitchFamily="18" charset="0"/>
                <a:cs typeface="Times New Roman" pitchFamily="18" charset="0"/>
              </a:rPr>
              <a:t> and </a:t>
            </a:r>
            <a:r>
              <a:rPr lang="en-CA" sz="2400" b="1" dirty="0" smtClean="0">
                <a:latin typeface="Times New Roman" pitchFamily="18" charset="0"/>
                <a:cs typeface="Times New Roman" pitchFamily="18" charset="0"/>
              </a:rPr>
              <a:t>size, staining reactions, presence or absence of spores, type of motility</a:t>
            </a:r>
            <a:r>
              <a:rPr lang="en-CA" sz="2400" dirty="0" smtClean="0">
                <a:latin typeface="Times New Roman" pitchFamily="18" charset="0"/>
                <a:cs typeface="Times New Roman" pitchFamily="18" charset="0"/>
              </a:rPr>
              <a:t> etc</a:t>
            </a:r>
          </a:p>
          <a:p>
            <a:pPr marL="609600" indent="-609600" eaLnBrk="1" hangingPunct="1">
              <a:lnSpc>
                <a:spcPct val="90000"/>
              </a:lnSpc>
              <a:buFont typeface="Wingdings" pitchFamily="2" charset="2"/>
              <a:buNone/>
              <a:defRPr/>
            </a:pPr>
            <a:r>
              <a:rPr lang="en-CA" sz="2400" dirty="0" smtClean="0">
                <a:latin typeface="Times New Roman" pitchFamily="18" charset="0"/>
                <a:cs typeface="Times New Roman" pitchFamily="18" charset="0"/>
              </a:rPr>
              <a:t> e. g. </a:t>
            </a:r>
            <a:r>
              <a:rPr lang="en-US" sz="2400" b="1" dirty="0" smtClean="0">
                <a:latin typeface="Times New Roman" pitchFamily="18" charset="0"/>
                <a:cs typeface="Times New Roman" pitchFamily="18" charset="0"/>
              </a:rPr>
              <a:t>Cocci: </a:t>
            </a:r>
            <a:r>
              <a:rPr lang="en-US" sz="2400" dirty="0" smtClean="0">
                <a:latin typeface="Times New Roman" pitchFamily="18" charset="0"/>
                <a:cs typeface="Times New Roman" pitchFamily="18" charset="0"/>
              </a:rPr>
              <a:t>These are spherical bacteria</a:t>
            </a:r>
            <a:endParaRPr lang="en-US" sz="2400" u="sng" dirty="0" smtClean="0">
              <a:latin typeface="Times New Roman" pitchFamily="18" charset="0"/>
              <a:cs typeface="Times New Roman" pitchFamily="18" charset="0"/>
            </a:endParaRPr>
          </a:p>
          <a:p>
            <a:pPr marL="609600" indent="17463" eaLnBrk="1" hangingPunct="1">
              <a:lnSpc>
                <a:spcPct val="90000"/>
              </a:lnSpc>
              <a:defRPr/>
            </a:pPr>
            <a:r>
              <a:rPr lang="en-US" sz="2400" dirty="0" smtClean="0">
                <a:latin typeface="Times New Roman" pitchFamily="18" charset="0"/>
                <a:cs typeface="Times New Roman" pitchFamily="18" charset="0"/>
              </a:rPr>
              <a:t>  Diplococcus - Binary fission occurs in one plane, </a:t>
            </a:r>
          </a:p>
          <a:p>
            <a:pPr marL="609600" indent="-609600"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Pneumococcus</a:t>
            </a:r>
          </a:p>
          <a:p>
            <a:pPr marL="609600" indent="17463" eaLnBrk="1" hangingPunct="1">
              <a:lnSpc>
                <a:spcPct val="90000"/>
              </a:lnSpc>
              <a:defRPr/>
            </a:pPr>
            <a:r>
              <a:rPr lang="en-US" sz="2400" dirty="0" smtClean="0">
                <a:latin typeface="Times New Roman" pitchFamily="18" charset="0"/>
                <a:cs typeface="Times New Roman" pitchFamily="18" charset="0"/>
              </a:rPr>
              <a:t>  Streptococcus - Cocci arranged in chains,</a:t>
            </a:r>
          </a:p>
          <a:p>
            <a:pPr marL="609600" indent="-609600"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Streptococcus pyogenes</a:t>
            </a:r>
            <a:r>
              <a:rPr lang="en-US" sz="2400" dirty="0" smtClean="0">
                <a:latin typeface="Times New Roman" pitchFamily="18" charset="0"/>
                <a:cs typeface="Times New Roman" pitchFamily="18" charset="0"/>
              </a:rPr>
              <a:t>.</a:t>
            </a:r>
          </a:p>
          <a:p>
            <a:pPr marL="609600" indent="17463">
              <a:lnSpc>
                <a:spcPct val="90000"/>
              </a:lnSpc>
              <a:defRPr/>
            </a:pPr>
            <a:r>
              <a:rPr lang="en-US" sz="2400" dirty="0" smtClean="0">
                <a:latin typeface="Times New Roman" pitchFamily="18" charset="0"/>
                <a:cs typeface="Times New Roman" pitchFamily="18" charset="0"/>
              </a:rPr>
              <a:t>  Staphylococcus - Cocci arranged in clusters, </a:t>
            </a:r>
          </a:p>
          <a:p>
            <a:pPr marL="609600" indent="-609600"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Staphylococcus aureus</a:t>
            </a:r>
            <a:r>
              <a:rPr lang="en-US" sz="2400"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152400"/>
            <a:ext cx="8229600" cy="9144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39A813AF-B0EF-418C-8200-D50C0BDAAEFC}" type="slidenum">
              <a:rPr lang="en-CA" smtClean="0"/>
              <a:pPr/>
              <a:t>22</a:t>
            </a:fld>
            <a:endParaRPr lang="en-CA" smtClean="0"/>
          </a:p>
        </p:txBody>
      </p:sp>
      <p:pic>
        <p:nvPicPr>
          <p:cNvPr id="18436" name="Picture 6"/>
          <p:cNvPicPr>
            <a:picLocks noGrp="1" noChangeAspect="1" noChangeArrowheads="1"/>
          </p:cNvPicPr>
          <p:nvPr>
            <p:ph type="body" idx="1"/>
          </p:nvPr>
        </p:nvPicPr>
        <p:blipFill>
          <a:blip r:embed="rId2"/>
          <a:srcRect/>
          <a:stretch>
            <a:fillRect/>
          </a:stretch>
        </p:blipFill>
        <p:spPr>
          <a:xfrm>
            <a:off x="3452812" y="3505200"/>
            <a:ext cx="1728788" cy="2141537"/>
          </a:xfrm>
          <a:noFill/>
        </p:spPr>
      </p:pic>
      <p:pic>
        <p:nvPicPr>
          <p:cNvPr id="18437" name="Picture 7"/>
          <p:cNvPicPr>
            <a:picLocks noChangeAspect="1" noChangeArrowheads="1"/>
          </p:cNvPicPr>
          <p:nvPr/>
        </p:nvPicPr>
        <p:blipFill>
          <a:blip r:embed="rId3"/>
          <a:srcRect/>
          <a:stretch>
            <a:fillRect/>
          </a:stretch>
        </p:blipFill>
        <p:spPr bwMode="auto">
          <a:xfrm>
            <a:off x="5842000" y="3810000"/>
            <a:ext cx="2159000" cy="1727200"/>
          </a:xfrm>
          <a:prstGeom prst="rect">
            <a:avLst/>
          </a:prstGeom>
          <a:noFill/>
          <a:ln w="9525">
            <a:noFill/>
            <a:miter lim="800000"/>
            <a:headEnd/>
            <a:tailEnd/>
          </a:ln>
        </p:spPr>
      </p:pic>
      <p:pic>
        <p:nvPicPr>
          <p:cNvPr id="18438" name="Picture 9"/>
          <p:cNvPicPr>
            <a:picLocks noChangeAspect="1" noChangeArrowheads="1"/>
          </p:cNvPicPr>
          <p:nvPr/>
        </p:nvPicPr>
        <p:blipFill>
          <a:blip r:embed="rId4"/>
          <a:srcRect/>
          <a:stretch>
            <a:fillRect/>
          </a:stretch>
        </p:blipFill>
        <p:spPr bwMode="auto">
          <a:xfrm>
            <a:off x="611188" y="3733800"/>
            <a:ext cx="2160587" cy="1727200"/>
          </a:xfrm>
          <a:prstGeom prst="rect">
            <a:avLst/>
          </a:prstGeom>
          <a:noFill/>
          <a:ln w="9525">
            <a:noFill/>
            <a:miter lim="800000"/>
            <a:headEnd/>
            <a:tailEnd/>
          </a:ln>
        </p:spPr>
      </p:pic>
      <p:pic>
        <p:nvPicPr>
          <p:cNvPr id="18439" name="Picture 10"/>
          <p:cNvPicPr>
            <a:picLocks noChangeAspect="1" noChangeArrowheads="1"/>
          </p:cNvPicPr>
          <p:nvPr/>
        </p:nvPicPr>
        <p:blipFill>
          <a:blip r:embed="rId5"/>
          <a:srcRect/>
          <a:stretch>
            <a:fillRect/>
          </a:stretch>
        </p:blipFill>
        <p:spPr bwMode="auto">
          <a:xfrm>
            <a:off x="1495425" y="1052513"/>
            <a:ext cx="6048375" cy="2555875"/>
          </a:xfrm>
          <a:prstGeom prst="rect">
            <a:avLst/>
          </a:prstGeom>
          <a:noFill/>
          <a:ln w="9525">
            <a:noFill/>
            <a:miter lim="800000"/>
            <a:headEnd/>
            <a:tailEnd/>
          </a:ln>
        </p:spPr>
      </p:pic>
      <p:sp>
        <p:nvSpPr>
          <p:cNvPr id="9" name="Rectangle 2"/>
          <p:cNvSpPr txBox="1">
            <a:spLocks noRot="1" noChangeArrowheads="1"/>
          </p:cNvSpPr>
          <p:nvPr/>
        </p:nvSpPr>
        <p:spPr>
          <a:xfrm>
            <a:off x="457200" y="5830888"/>
            <a:ext cx="8229600" cy="4175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Fig.  Shapes of some different bacteria</a:t>
            </a:r>
            <a:endParaRPr kumimoji="0" lang="en-CA"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2"/>
          <p:cNvSpPr>
            <a:spLocks noGrp="1" noRot="1" noChangeArrowheads="1"/>
          </p:cNvSpPr>
          <p:nvPr>
            <p:ph type="title"/>
          </p:nvPr>
        </p:nvSpPr>
        <p:spPr>
          <a:xfrm>
            <a:off x="457200" y="-228600"/>
            <a:ext cx="8229600" cy="11430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34E7F99C-1C9A-4DB8-8404-7EDFF3846840}" type="slidenum">
              <a:rPr lang="en-CA" smtClean="0"/>
              <a:pPr/>
              <a:t>23</a:t>
            </a:fld>
            <a:endParaRPr lang="en-CA" smtClean="0"/>
          </a:p>
        </p:txBody>
      </p:sp>
      <p:sp>
        <p:nvSpPr>
          <p:cNvPr id="49156" name="Rectangle 4"/>
          <p:cNvSpPr>
            <a:spLocks noGrp="1" noRot="1" noChangeArrowheads="1"/>
          </p:cNvSpPr>
          <p:nvPr>
            <p:ph type="body" idx="1"/>
          </p:nvPr>
        </p:nvSpPr>
        <p:spPr>
          <a:xfrm>
            <a:off x="457200" y="1219199"/>
            <a:ext cx="8229600" cy="4906963"/>
          </a:xfrm>
        </p:spPr>
        <p:txBody>
          <a:bodyPr>
            <a:normAutofit/>
          </a:bodyPr>
          <a:lstStyle/>
          <a:p>
            <a:pPr eaLnBrk="1" hangingPunct="1">
              <a:lnSpc>
                <a:spcPct val="90000"/>
              </a:lnSpc>
              <a:buFont typeface="Wingdings" pitchFamily="2" charset="2"/>
              <a:buNone/>
              <a:defRPr/>
            </a:pPr>
            <a:r>
              <a:rPr lang="en-US" sz="2400" b="1" dirty="0" smtClean="0">
                <a:latin typeface="Times New Roman" pitchFamily="18" charset="0"/>
                <a:cs typeface="Times New Roman" pitchFamily="18" charset="0"/>
              </a:rPr>
              <a:t>Bacilli </a:t>
            </a:r>
            <a:endParaRPr lang="en-US" sz="24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Rod-shaped: e.g. Enterobacteria, </a:t>
            </a:r>
            <a:r>
              <a:rPr lang="en-US" sz="2400" i="1" dirty="0" smtClean="0">
                <a:latin typeface="Times New Roman" pitchFamily="18" charset="0"/>
                <a:cs typeface="Times New Roman" pitchFamily="18" charset="0"/>
              </a:rPr>
              <a:t>Bacillus</a:t>
            </a:r>
            <a:r>
              <a:rPr lang="en-US" sz="2400" dirty="0" smtClean="0">
                <a:latin typeface="Times New Roman" pitchFamily="18" charset="0"/>
                <a:cs typeface="Times New Roman" pitchFamily="18" charset="0"/>
              </a:rPr>
              <a:t> species </a:t>
            </a: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Comma shape - e.g. </a:t>
            </a:r>
            <a:r>
              <a:rPr lang="en-US" sz="2400" i="1" dirty="0" smtClean="0">
                <a:latin typeface="Times New Roman" pitchFamily="18" charset="0"/>
                <a:cs typeface="Times New Roman" pitchFamily="18" charset="0"/>
              </a:rPr>
              <a:t>Vibrio</a:t>
            </a: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Coccobacilli- e.g. </a:t>
            </a:r>
            <a:r>
              <a:rPr lang="en-US" sz="2400" i="1" dirty="0" smtClean="0">
                <a:latin typeface="Times New Roman" pitchFamily="18" charset="0"/>
                <a:cs typeface="Times New Roman" pitchFamily="18" charset="0"/>
              </a:rPr>
              <a:t>Brucella</a:t>
            </a:r>
            <a:r>
              <a:rPr lang="en-CA" sz="2400" i="1" dirty="0" smtClean="0">
                <a:latin typeface="Times New Roman" pitchFamily="18" charset="0"/>
                <a:cs typeface="Times New Roman" pitchFamily="18" charset="0"/>
              </a:rPr>
              <a:t> </a:t>
            </a:r>
          </a:p>
          <a:p>
            <a:pPr eaLnBrk="1" hangingPunct="1">
              <a:lnSpc>
                <a:spcPct val="90000"/>
              </a:lnSpc>
              <a:buFont typeface="Wingdings" pitchFamily="2" charset="2"/>
              <a:buNone/>
              <a:defRPr/>
            </a:pPr>
            <a:r>
              <a:rPr lang="en-US" sz="2400" b="1" dirty="0" smtClean="0">
                <a:latin typeface="Times New Roman" pitchFamily="18" charset="0"/>
                <a:cs typeface="Times New Roman" pitchFamily="18" charset="0"/>
              </a:rPr>
              <a:t>Spirochetes</a:t>
            </a:r>
            <a:r>
              <a:rPr lang="en-US" sz="2400" dirty="0" smtClean="0">
                <a:latin typeface="Times New Roman" pitchFamily="18" charset="0"/>
                <a:cs typeface="Times New Roman" pitchFamily="18" charset="0"/>
              </a:rPr>
              <a:t>: these are slender, refractile and spiral filaments</a:t>
            </a: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Treponema, Borrelia</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Leptospira </a:t>
            </a:r>
          </a:p>
          <a:p>
            <a:pPr eaLnBrk="1" hangingPunct="1">
              <a:lnSpc>
                <a:spcPct val="90000"/>
              </a:lnSpc>
              <a:buNone/>
              <a:defRPr/>
            </a:pPr>
            <a:endParaRPr lang="en-US" sz="2400" b="1" i="1" dirty="0" smtClean="0">
              <a:latin typeface="Times New Roman" pitchFamily="18" charset="0"/>
              <a:cs typeface="Times New Roman" pitchFamily="18" charset="0"/>
            </a:endParaRPr>
          </a:p>
          <a:p>
            <a:pPr eaLnBrk="1" hangingPunct="1">
              <a:lnSpc>
                <a:spcPct val="90000"/>
              </a:lnSpc>
              <a:buNone/>
              <a:defRPr/>
            </a:pPr>
            <a:r>
              <a:rPr lang="en-US" sz="2400" b="1" dirty="0" smtClean="0">
                <a:latin typeface="Times New Roman" pitchFamily="18" charset="0"/>
                <a:cs typeface="Times New Roman" pitchFamily="18" charset="0"/>
              </a:rPr>
              <a:t>Based on staining properties</a:t>
            </a:r>
          </a:p>
          <a:p>
            <a:pPr eaLnBrk="1" hangingPunct="1">
              <a:lnSpc>
                <a:spcPct val="90000"/>
              </a:lnSpc>
              <a:defRPr/>
            </a:pPr>
            <a:r>
              <a:rPr lang="en-US" sz="2400" b="1" dirty="0" smtClean="0">
                <a:latin typeface="Times New Roman" pitchFamily="18" charset="0"/>
                <a:cs typeface="Times New Roman" pitchFamily="18" charset="0"/>
              </a:rPr>
              <a:t>Gram-positive bacteria</a:t>
            </a:r>
            <a:r>
              <a:rPr lang="en-US" sz="2400" dirty="0" smtClean="0">
                <a:latin typeface="Times New Roman" pitchFamily="18" charset="0"/>
                <a:cs typeface="Times New Roman" pitchFamily="18" charset="0"/>
              </a:rPr>
              <a:t>: e.g. Gram-positive cocci (</a:t>
            </a:r>
            <a:r>
              <a:rPr lang="en-US" sz="2400" i="1" dirty="0" smtClean="0">
                <a:latin typeface="Times New Roman" pitchFamily="18" charset="0"/>
                <a:cs typeface="Times New Roman" pitchFamily="18" charset="0"/>
              </a:rPr>
              <a:t>Staphylococcus</a:t>
            </a:r>
            <a:r>
              <a:rPr lang="en-US" sz="2400" dirty="0" smtClean="0">
                <a:latin typeface="Times New Roman" pitchFamily="18" charset="0"/>
                <a:cs typeface="Times New Roman" pitchFamily="18" charset="0"/>
              </a:rPr>
              <a:t>); Gram-positive bacilli (</a:t>
            </a:r>
            <a:r>
              <a:rPr lang="en-US" sz="2400" i="1" dirty="0" smtClean="0">
                <a:latin typeface="Times New Roman" pitchFamily="18" charset="0"/>
                <a:cs typeface="Times New Roman" pitchFamily="18" charset="0"/>
              </a:rPr>
              <a:t>Bacillus</a:t>
            </a:r>
            <a:r>
              <a:rPr lang="en-US" sz="2400"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eaLnBrk="1" hangingPunct="1">
              <a:lnSpc>
                <a:spcPct val="90000"/>
              </a:lnSpc>
              <a:defRPr/>
            </a:pPr>
            <a:r>
              <a:rPr lang="en-US" sz="2400" b="1" dirty="0" smtClean="0">
                <a:latin typeface="Times New Roman" pitchFamily="18" charset="0"/>
                <a:cs typeface="Times New Roman" pitchFamily="18" charset="0"/>
              </a:rPr>
              <a:t>Gram-negative bacteria</a:t>
            </a:r>
            <a:r>
              <a:rPr lang="en-US" sz="2400" dirty="0" smtClean="0">
                <a:latin typeface="Times New Roman" pitchFamily="18" charset="0"/>
                <a:cs typeface="Times New Roman" pitchFamily="18" charset="0"/>
              </a:rPr>
              <a:t>: e.g. Gram-negative cocci (</a:t>
            </a:r>
            <a:r>
              <a:rPr lang="en-US" sz="2400" i="1" dirty="0" smtClean="0">
                <a:latin typeface="Times New Roman" pitchFamily="18" charset="0"/>
                <a:cs typeface="Times New Roman" pitchFamily="18" charset="0"/>
              </a:rPr>
              <a:t>Neisseria</a:t>
            </a:r>
            <a:r>
              <a:rPr lang="en-US" sz="2400" dirty="0" smtClean="0">
                <a:latin typeface="Times New Roman" pitchFamily="18" charset="0"/>
                <a:cs typeface="Times New Roman" pitchFamily="18" charset="0"/>
              </a:rPr>
              <a:t>) Gram-negative bacilli (</a:t>
            </a:r>
            <a:r>
              <a:rPr lang="en-US" sz="2400" i="1" dirty="0" smtClean="0">
                <a:latin typeface="Times New Roman" pitchFamily="18" charset="0"/>
                <a:cs typeface="Times New Roman" pitchFamily="18" charset="0"/>
              </a:rPr>
              <a:t>Salmonella</a:t>
            </a:r>
            <a:r>
              <a:rPr lang="en-US" sz="2400" dirty="0" smtClean="0">
                <a:latin typeface="Times New Roman" pitchFamily="18" charset="0"/>
                <a:cs typeface="Times New Roman" pitchFamily="18" charset="0"/>
              </a:rPr>
              <a:t>)</a:t>
            </a:r>
            <a:endParaRPr lang="en-CA" sz="2400"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152400"/>
            <a:ext cx="8229600" cy="9144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4BC6F6D2-FD85-4513-9E90-43DDA6B2D481}" type="slidenum">
              <a:rPr lang="en-CA" smtClean="0"/>
              <a:pPr/>
              <a:t>24</a:t>
            </a:fld>
            <a:endParaRPr lang="en-CA" smtClean="0"/>
          </a:p>
        </p:txBody>
      </p:sp>
      <p:sp>
        <p:nvSpPr>
          <p:cNvPr id="50179" name="Rectangle 3"/>
          <p:cNvSpPr>
            <a:spLocks noGrp="1" noChangeArrowheads="1"/>
          </p:cNvSpPr>
          <p:nvPr>
            <p:ph type="body" idx="1"/>
          </p:nvPr>
        </p:nvSpPr>
        <p:spPr>
          <a:xfrm>
            <a:off x="457200" y="1570038"/>
            <a:ext cx="5410200" cy="4830762"/>
          </a:xfrm>
        </p:spPr>
        <p:txBody>
          <a:bodyPr>
            <a:normAutofit/>
          </a:bodyPr>
          <a:lstStyle/>
          <a:p>
            <a:pPr eaLnBrk="1" hangingPunct="1">
              <a:buFont typeface="Wingdings" pitchFamily="2" charset="2"/>
              <a:buNone/>
              <a:defRPr/>
            </a:pPr>
            <a:r>
              <a:rPr lang="en-CA" sz="2400" dirty="0" smtClean="0">
                <a:latin typeface="Times New Roman" pitchFamily="18" charset="0"/>
                <a:cs typeface="Times New Roman" pitchFamily="18" charset="0"/>
              </a:rPr>
              <a:t>2. </a:t>
            </a:r>
            <a:r>
              <a:rPr lang="en-CA" sz="2400" b="1" dirty="0" smtClean="0">
                <a:latin typeface="Times New Roman" pitchFamily="18" charset="0"/>
                <a:cs typeface="Times New Roman" pitchFamily="18" charset="0"/>
              </a:rPr>
              <a:t>Cultural characters</a:t>
            </a:r>
          </a:p>
          <a:p>
            <a:pPr eaLnBrk="1" hangingPunct="1">
              <a:buFont typeface="Wingdings" pitchFamily="2" charset="2"/>
              <a:buChar char="Ø"/>
              <a:defRPr/>
            </a:pPr>
            <a:r>
              <a:rPr lang="en-CA" sz="2400" dirty="0" smtClean="0">
                <a:latin typeface="Times New Roman" pitchFamily="18" charset="0"/>
                <a:cs typeface="Times New Roman" pitchFamily="18" charset="0"/>
              </a:rPr>
              <a:t>Include the cultural requirements for multiplication e. g. nutrients, oxygen , temperature, liquid media , solid media</a:t>
            </a:r>
          </a:p>
          <a:p>
            <a:pPr eaLnBrk="1" hangingPunct="1">
              <a:buFont typeface="Wingdings" pitchFamily="2" charset="2"/>
              <a:buNone/>
              <a:defRPr/>
            </a:pPr>
            <a:r>
              <a:rPr lang="en-CA" sz="2400" dirty="0" smtClean="0">
                <a:latin typeface="Times New Roman" pitchFamily="18" charset="0"/>
                <a:cs typeface="Times New Roman" pitchFamily="18" charset="0"/>
              </a:rPr>
              <a:t>3. </a:t>
            </a:r>
            <a:r>
              <a:rPr lang="en-CA" sz="2400" b="1" dirty="0" smtClean="0">
                <a:latin typeface="Times New Roman" pitchFamily="18" charset="0"/>
                <a:cs typeface="Times New Roman" pitchFamily="18" charset="0"/>
              </a:rPr>
              <a:t>Biochemical characters</a:t>
            </a:r>
          </a:p>
          <a:p>
            <a:pPr eaLnBrk="1" hangingPunct="1">
              <a:buFont typeface="Wingdings" pitchFamily="2" charset="2"/>
              <a:buChar char="Ø"/>
              <a:defRPr/>
            </a:pPr>
            <a:r>
              <a:rPr lang="en-CA" sz="2400" dirty="0" smtClean="0">
                <a:latin typeface="Times New Roman" pitchFamily="18" charset="0"/>
                <a:cs typeface="Times New Roman" pitchFamily="18" charset="0"/>
              </a:rPr>
              <a:t>Include the metabolic end products and the presence or absence of particular enzyme</a:t>
            </a:r>
          </a:p>
          <a:p>
            <a:pPr eaLnBrk="1" hangingPunct="1">
              <a:buFont typeface="Wingdings" pitchFamily="2" charset="2"/>
              <a:buNone/>
              <a:defRPr/>
            </a:pPr>
            <a:r>
              <a:rPr lang="en-CA" sz="2400" dirty="0" smtClean="0">
                <a:latin typeface="Times New Roman" pitchFamily="18" charset="0"/>
                <a:cs typeface="Times New Roman" pitchFamily="18" charset="0"/>
              </a:rPr>
              <a:t>4. </a:t>
            </a:r>
            <a:r>
              <a:rPr lang="en-CA" sz="2400" b="1" dirty="0" smtClean="0">
                <a:latin typeface="Times New Roman" pitchFamily="18" charset="0"/>
                <a:cs typeface="Times New Roman" pitchFamily="18" charset="0"/>
              </a:rPr>
              <a:t>Molecular characters</a:t>
            </a:r>
          </a:p>
          <a:p>
            <a:pPr eaLnBrk="1" hangingPunct="1">
              <a:buFont typeface="Wingdings" pitchFamily="2" charset="2"/>
              <a:buChar char="Ø"/>
              <a:defRPr/>
            </a:pPr>
            <a:r>
              <a:rPr lang="en-CA" sz="2400" dirty="0" smtClean="0">
                <a:latin typeface="Times New Roman" pitchFamily="18" charset="0"/>
                <a:cs typeface="Times New Roman" pitchFamily="18" charset="0"/>
              </a:rPr>
              <a:t>Include the sequences of bases in the DNA</a:t>
            </a:r>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5" name="Picture 2"/>
          <p:cNvPicPr>
            <a:picLocks noChangeAspect="1" noChangeArrowheads="1"/>
          </p:cNvPicPr>
          <p:nvPr/>
        </p:nvPicPr>
        <p:blipFill>
          <a:blip r:embed="rId2"/>
          <a:srcRect/>
          <a:stretch>
            <a:fillRect/>
          </a:stretch>
        </p:blipFill>
        <p:spPr>
          <a:xfrm>
            <a:off x="5867400" y="3505200"/>
            <a:ext cx="3048000" cy="1828800"/>
          </a:xfrm>
          <a:prstGeom prst="rect">
            <a:avLst/>
          </a:prstGeom>
          <a:noFill/>
        </p:spPr>
      </p:pic>
      <p:pic>
        <p:nvPicPr>
          <p:cNvPr id="6" name="Picture 5" descr="03saureus"/>
          <p:cNvPicPr>
            <a:picLocks noChangeAspect="1" noChangeArrowheads="1"/>
          </p:cNvPicPr>
          <p:nvPr/>
        </p:nvPicPr>
        <p:blipFill>
          <a:blip r:embed="rId3"/>
          <a:srcRect b="21739"/>
          <a:stretch>
            <a:fillRect/>
          </a:stretch>
        </p:blipFill>
        <p:spPr>
          <a:xfrm>
            <a:off x="5867400" y="1752600"/>
            <a:ext cx="3048000"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0BE85A3B-B073-42E8-B059-651483D9199F}" type="slidenum">
              <a:rPr lang="en-CA" smtClean="0"/>
              <a:pPr/>
              <a:t>25</a:t>
            </a:fld>
            <a:endParaRPr lang="en-CA" smtClean="0"/>
          </a:p>
        </p:txBody>
      </p:sp>
      <p:sp>
        <p:nvSpPr>
          <p:cNvPr id="45059" name="Rectangle 3"/>
          <p:cNvSpPr>
            <a:spLocks noGrp="1" noChangeArrowheads="1"/>
          </p:cNvSpPr>
          <p:nvPr>
            <p:ph type="body" idx="1"/>
          </p:nvPr>
        </p:nvSpPr>
        <p:spPr>
          <a:xfrm>
            <a:off x="457200" y="1449387"/>
            <a:ext cx="8229600" cy="5865813"/>
          </a:xfrm>
        </p:spPr>
        <p:txBody>
          <a:bodyPr>
            <a:normAutofit/>
          </a:bodyPr>
          <a:lstStyle/>
          <a:p>
            <a:pPr eaLnBrk="1" hangingPunct="1">
              <a:lnSpc>
                <a:spcPct val="90000"/>
              </a:lnSpc>
              <a:buFont typeface="Wingdings" pitchFamily="2" charset="2"/>
              <a:buNone/>
              <a:defRPr/>
            </a:pPr>
            <a:r>
              <a:rPr lang="en-CA" sz="2400" b="1" dirty="0" smtClean="0">
                <a:latin typeface="Times New Roman" pitchFamily="18" charset="0"/>
                <a:cs typeface="Times New Roman" pitchFamily="18" charset="0"/>
              </a:rPr>
              <a:t>Fungi</a:t>
            </a:r>
          </a:p>
          <a:p>
            <a:pPr lvl="1" eaLnBrk="1" hangingPunct="1">
              <a:lnSpc>
                <a:spcPct val="90000"/>
              </a:lnSpc>
              <a:defRPr/>
            </a:pPr>
            <a:r>
              <a:rPr lang="en-CA" sz="2400" dirty="0" smtClean="0">
                <a:latin typeface="Times New Roman" pitchFamily="18" charset="0"/>
                <a:cs typeface="Times New Roman" pitchFamily="18" charset="0"/>
              </a:rPr>
              <a:t>Eukaryotes</a:t>
            </a:r>
          </a:p>
          <a:p>
            <a:pPr lvl="1" eaLnBrk="1" hangingPunct="1">
              <a:lnSpc>
                <a:spcPct val="90000"/>
              </a:lnSpc>
              <a:defRPr/>
            </a:pPr>
            <a:r>
              <a:rPr lang="en-CA" sz="2400" dirty="0" smtClean="0">
                <a:latin typeface="Times New Roman" pitchFamily="18" charset="0"/>
                <a:cs typeface="Times New Roman" pitchFamily="18" charset="0"/>
              </a:rPr>
              <a:t>Exist either in yeast or mold forms</a:t>
            </a:r>
          </a:p>
          <a:p>
            <a:pPr lvl="1" eaLnBrk="1" hangingPunct="1">
              <a:lnSpc>
                <a:spcPct val="90000"/>
              </a:lnSpc>
              <a:defRPr/>
            </a:pPr>
            <a:r>
              <a:rPr lang="en-CA" sz="2400" dirty="0" smtClean="0">
                <a:latin typeface="Times New Roman" pitchFamily="18" charset="0"/>
                <a:cs typeface="Times New Roman" pitchFamily="18" charset="0"/>
              </a:rPr>
              <a:t>Larger than bacteria and have a well advanced structure</a:t>
            </a:r>
          </a:p>
          <a:p>
            <a:pPr marL="1309688" lvl="1" indent="-852488" eaLnBrk="1" hangingPunct="1">
              <a:lnSpc>
                <a:spcPct val="90000"/>
              </a:lnSpc>
              <a:buNone/>
              <a:defRPr/>
            </a:pPr>
            <a:r>
              <a:rPr lang="en-CA" sz="2400" dirty="0" smtClean="0">
                <a:latin typeface="Times New Roman" pitchFamily="18" charset="0"/>
                <a:cs typeface="Times New Roman" pitchFamily="18" charset="0"/>
              </a:rPr>
              <a:t>    e.g.  </a:t>
            </a:r>
            <a:r>
              <a:rPr lang="en-CA" sz="2400" i="1" dirty="0" smtClean="0">
                <a:latin typeface="Times New Roman" pitchFamily="18" charset="0"/>
                <a:cs typeface="Times New Roman" pitchFamily="18" charset="0"/>
              </a:rPr>
              <a:t>Saccromyces cerevisiae</a:t>
            </a:r>
            <a:r>
              <a:rPr lang="en-CA" sz="2400" dirty="0" smtClean="0">
                <a:latin typeface="Times New Roman" pitchFamily="18" charset="0"/>
                <a:cs typeface="Times New Roman" pitchFamily="18" charset="0"/>
              </a:rPr>
              <a:t> (yeast) , </a:t>
            </a:r>
            <a:r>
              <a:rPr lang="en-CA" sz="2400" i="1" dirty="0" smtClean="0">
                <a:latin typeface="Times New Roman" pitchFamily="18" charset="0"/>
                <a:cs typeface="Times New Roman" pitchFamily="18" charset="0"/>
              </a:rPr>
              <a:t>Cryptococcus</a:t>
            </a:r>
            <a:r>
              <a:rPr lang="en-CA" sz="2400" dirty="0" smtClean="0">
                <a:latin typeface="Times New Roman" pitchFamily="18" charset="0"/>
                <a:cs typeface="Times New Roman" pitchFamily="18" charset="0"/>
              </a:rPr>
              <a:t>,    </a:t>
            </a:r>
            <a:r>
              <a:rPr lang="en-CA" sz="2400" i="1" dirty="0" smtClean="0">
                <a:latin typeface="Times New Roman" pitchFamily="18" charset="0"/>
                <a:cs typeface="Times New Roman" pitchFamily="18" charset="0"/>
              </a:rPr>
              <a:t>Candida</a:t>
            </a:r>
            <a:r>
              <a:rPr lang="en-CA" sz="2400" dirty="0" smtClean="0">
                <a:latin typeface="Times New Roman" pitchFamily="18" charset="0"/>
                <a:cs typeface="Times New Roman" pitchFamily="18" charset="0"/>
              </a:rPr>
              <a:t>, </a:t>
            </a:r>
            <a:r>
              <a:rPr lang="en-CA" sz="2400" i="1" dirty="0" smtClean="0">
                <a:latin typeface="Times New Roman" pitchFamily="18" charset="0"/>
                <a:cs typeface="Times New Roman" pitchFamily="18" charset="0"/>
              </a:rPr>
              <a:t>Penicillium</a:t>
            </a:r>
          </a:p>
          <a:p>
            <a:pPr lvl="1" eaLnBrk="1" hangingPunct="1">
              <a:lnSpc>
                <a:spcPct val="90000"/>
              </a:lnSpc>
              <a:buFont typeface="Wingdings" pitchFamily="2" charset="2"/>
              <a:buNone/>
              <a:defRPr/>
            </a:pPr>
            <a:endParaRPr lang="en-CA" sz="2400"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1524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6" name="Picture 6" descr="31-14a-MoldyOrange"/>
          <p:cNvPicPr>
            <a:picLocks noChangeAspect="1" noChangeArrowheads="1"/>
          </p:cNvPicPr>
          <p:nvPr/>
        </p:nvPicPr>
        <p:blipFill>
          <a:blip r:embed="rId2"/>
          <a:srcRect/>
          <a:stretch>
            <a:fillRect/>
          </a:stretch>
        </p:blipFill>
        <p:spPr>
          <a:xfrm>
            <a:off x="6161088" y="3998912"/>
            <a:ext cx="2297112" cy="2173288"/>
          </a:xfrm>
          <a:prstGeom prst="rect">
            <a:avLst/>
          </a:prstGeom>
          <a:noFill/>
        </p:spPr>
      </p:pic>
      <p:pic>
        <p:nvPicPr>
          <p:cNvPr id="7" name="Picture 2" descr="fungi8_zygomycota"/>
          <p:cNvPicPr>
            <a:picLocks noChangeAspect="1" noChangeArrowheads="1"/>
          </p:cNvPicPr>
          <p:nvPr/>
        </p:nvPicPr>
        <p:blipFill>
          <a:blip r:embed="rId3" cstate="print"/>
          <a:srcRect r="9756"/>
          <a:stretch>
            <a:fillRect/>
          </a:stretch>
        </p:blipFill>
        <p:spPr bwMode="auto">
          <a:xfrm>
            <a:off x="685800" y="4038600"/>
            <a:ext cx="2514600" cy="2133600"/>
          </a:xfrm>
          <a:prstGeom prst="rect">
            <a:avLst/>
          </a:prstGeom>
          <a:noFill/>
          <a:ln w="9525">
            <a:noFill/>
            <a:miter lim="800000"/>
            <a:headEnd/>
            <a:tailEnd/>
          </a:ln>
        </p:spPr>
      </p:pic>
      <p:pic>
        <p:nvPicPr>
          <p:cNvPr id="8" name="Picture 2" descr="31-09-AscomycetesCollage.jpg                                   00004261KARL's Pocketrans              B81D7FDE:"/>
          <p:cNvPicPr>
            <a:picLocks noChangeAspect="1" noChangeArrowheads="1"/>
          </p:cNvPicPr>
          <p:nvPr/>
        </p:nvPicPr>
        <p:blipFill>
          <a:blip r:embed="rId4"/>
          <a:srcRect l="50000"/>
          <a:stretch>
            <a:fillRect/>
          </a:stretch>
        </p:blipFill>
        <p:spPr bwMode="auto">
          <a:xfrm>
            <a:off x="3429000" y="4038600"/>
            <a:ext cx="2438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a:bodyPr>
          <a:lstStyle/>
          <a:p>
            <a:pPr>
              <a:lnSpc>
                <a:spcPct val="90000"/>
              </a:lnSpc>
              <a:buNone/>
              <a:defRPr/>
            </a:pPr>
            <a:r>
              <a:rPr lang="en-CA" sz="2400" b="1" dirty="0" smtClean="0">
                <a:latin typeface="Times New Roman" pitchFamily="18" charset="0"/>
                <a:cs typeface="Times New Roman" pitchFamily="18" charset="0"/>
              </a:rPr>
              <a:t>Parasites </a:t>
            </a:r>
            <a:endParaRPr lang="en-CA" sz="2400" dirty="0" smtClean="0">
              <a:latin typeface="Times New Roman" pitchFamily="18" charset="0"/>
              <a:cs typeface="Times New Roman" pitchFamily="18" charset="0"/>
            </a:endParaRPr>
          </a:p>
          <a:p>
            <a:pPr lvl="1">
              <a:lnSpc>
                <a:spcPct val="90000"/>
              </a:lnSpc>
              <a:defRPr/>
            </a:pPr>
            <a:r>
              <a:rPr lang="en-CA" sz="2400" dirty="0" smtClean="0">
                <a:latin typeface="Times New Roman" pitchFamily="18" charset="0"/>
                <a:cs typeface="Times New Roman" pitchFamily="18" charset="0"/>
              </a:rPr>
              <a:t>Eukaryotes</a:t>
            </a:r>
          </a:p>
          <a:p>
            <a:pPr lvl="1">
              <a:lnSpc>
                <a:spcPct val="90000"/>
              </a:lnSpc>
              <a:defRPr/>
            </a:pPr>
            <a:r>
              <a:rPr lang="en-CA" sz="2400" dirty="0" smtClean="0">
                <a:latin typeface="Times New Roman" pitchFamily="18" charset="0"/>
                <a:cs typeface="Times New Roman" pitchFamily="18" charset="0"/>
              </a:rPr>
              <a:t>The most diverse of all microorganisms</a:t>
            </a:r>
          </a:p>
          <a:p>
            <a:pPr lvl="1">
              <a:lnSpc>
                <a:spcPct val="90000"/>
              </a:lnSpc>
              <a:defRPr/>
            </a:pPr>
            <a:r>
              <a:rPr lang="en-CA" sz="2400" dirty="0" smtClean="0">
                <a:latin typeface="Times New Roman" pitchFamily="18" charset="0"/>
                <a:cs typeface="Times New Roman" pitchFamily="18" charset="0"/>
              </a:rPr>
              <a:t>Range from unicellular amoebas to multicellular tapeworms</a:t>
            </a:r>
          </a:p>
          <a:p>
            <a:endParaRPr lang="en-US" sz="2400" dirty="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5" name="Picture 2050" descr="histolytica_phase"/>
          <p:cNvPicPr>
            <a:picLocks noChangeAspect="1" noChangeArrowheads="1"/>
          </p:cNvPicPr>
          <p:nvPr/>
        </p:nvPicPr>
        <p:blipFill>
          <a:blip r:embed="rId2"/>
          <a:srcRect b="21127"/>
          <a:stretch>
            <a:fillRect/>
          </a:stretch>
        </p:blipFill>
        <p:spPr bwMode="auto">
          <a:xfrm>
            <a:off x="2047875" y="3429000"/>
            <a:ext cx="5038725" cy="2667000"/>
          </a:xfrm>
          <a:prstGeom prst="rect">
            <a:avLst/>
          </a:prstGeom>
          <a:noFill/>
          <a:ln w="57150">
            <a:solidFill>
              <a:schemeClr val="hlink"/>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147A500-87AA-4411-8794-BA662D57D519}" type="slidenum">
              <a:rPr lang="en-US"/>
              <a:pPr>
                <a:defRPr/>
              </a:pPr>
              <a:t>27</a:t>
            </a:fld>
            <a:endParaRPr lang="en-US" dirty="0"/>
          </a:p>
        </p:txBody>
      </p:sp>
      <p:sp>
        <p:nvSpPr>
          <p:cNvPr id="15363" name="Rectangle 2"/>
          <p:cNvSpPr>
            <a:spLocks noGrp="1" noChangeArrowheads="1"/>
          </p:cNvSpPr>
          <p:nvPr>
            <p:ph type="title"/>
          </p:nvPr>
        </p:nvSpPr>
        <p:spPr>
          <a:xfrm>
            <a:off x="685800" y="609600"/>
            <a:ext cx="7772400" cy="838200"/>
          </a:xfrm>
        </p:spPr>
        <p:txBody>
          <a:bodyPr>
            <a:normAutofit/>
          </a:bodyPr>
          <a:lstStyle/>
          <a:p>
            <a:pPr eaLnBrk="1" hangingPunct="1"/>
            <a:r>
              <a:rPr lang="en-US" sz="4000" b="1" dirty="0" smtClean="0">
                <a:latin typeface="Garamond" pitchFamily="18" charset="0"/>
              </a:rPr>
              <a:t>Microbial Growth</a:t>
            </a:r>
          </a:p>
        </p:txBody>
      </p:sp>
      <p:sp>
        <p:nvSpPr>
          <p:cNvPr id="15364" name="Rectangle 3"/>
          <p:cNvSpPr>
            <a:spLocks noGrp="1" noChangeArrowheads="1"/>
          </p:cNvSpPr>
          <p:nvPr>
            <p:ph idx="1"/>
          </p:nvPr>
        </p:nvSpPr>
        <p:spPr>
          <a:xfrm>
            <a:off x="685800" y="1676400"/>
            <a:ext cx="8001000" cy="4495800"/>
          </a:xfrm>
        </p:spPr>
        <p:txBody>
          <a:bodyPr/>
          <a:lstStyle/>
          <a:p>
            <a:pPr algn="just" eaLnBrk="1" hangingPunct="1">
              <a:buClr>
                <a:schemeClr val="tx2"/>
              </a:buClr>
            </a:pPr>
            <a:r>
              <a:rPr lang="en-US" sz="2800" dirty="0" smtClean="0">
                <a:latin typeface="Times New Roman" pitchFamily="18" charset="0"/>
                <a:cs typeface="Times New Roman" pitchFamily="18" charset="0"/>
              </a:rPr>
              <a:t>It is an increase in all the cell components, which ends in multiplication of cell leading to an increase in population.</a:t>
            </a:r>
          </a:p>
          <a:p>
            <a:pPr algn="just" eaLnBrk="1" hangingPunct="1">
              <a:buClr>
                <a:schemeClr val="tx2"/>
              </a:buClr>
            </a:pPr>
            <a:endParaRPr lang="en-US" sz="2800" dirty="0" smtClean="0">
              <a:latin typeface="Times New Roman" pitchFamily="18" charset="0"/>
              <a:cs typeface="Times New Roman" pitchFamily="18" charset="0"/>
            </a:endParaRPr>
          </a:p>
          <a:p>
            <a:pPr algn="just" eaLnBrk="1" hangingPunct="1">
              <a:buClr>
                <a:schemeClr val="tx2"/>
              </a:buClr>
            </a:pPr>
            <a:r>
              <a:rPr lang="en-US" sz="2800" dirty="0" smtClean="0">
                <a:latin typeface="Times New Roman" pitchFamily="18" charset="0"/>
                <a:cs typeface="Times New Roman" pitchFamily="18" charset="0"/>
              </a:rPr>
              <a:t>It involves - an increase in the size of the cell &amp; an increase in the number of individual cells.</a:t>
            </a:r>
          </a:p>
          <a:p>
            <a:pPr algn="just" eaLnBrk="1" hangingPunct="1">
              <a:buClr>
                <a:schemeClr val="tx2"/>
              </a:buClr>
            </a:pPr>
            <a:endParaRPr lang="en-US" sz="2800" dirty="0" smtClean="0">
              <a:latin typeface="Times New Roman" pitchFamily="18" charset="0"/>
              <a:cs typeface="Times New Roman" pitchFamily="18" charset="0"/>
            </a:endParaRPr>
          </a:p>
          <a:p>
            <a:pPr algn="just" eaLnBrk="1" hangingPunct="1">
              <a:buClr>
                <a:schemeClr val="tx2"/>
              </a:buClr>
            </a:pPr>
            <a:r>
              <a:rPr lang="en-US" sz="2800" dirty="0" smtClean="0">
                <a:latin typeface="Times New Roman" pitchFamily="18" charset="0"/>
                <a:cs typeface="Times New Roman" pitchFamily="18" charset="0"/>
              </a:rPr>
              <a:t>Bacteria divide by binary fission.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p:cNvSpPr>
            <a:spLocks noGrp="1"/>
          </p:cNvSpPr>
          <p:nvPr>
            <p:ph type="sldNum" sz="quarter" idx="12"/>
          </p:nvPr>
        </p:nvSpPr>
        <p:spPr/>
        <p:txBody>
          <a:bodyPr/>
          <a:lstStyle/>
          <a:p>
            <a:pPr>
              <a:defRPr/>
            </a:pPr>
            <a:fld id="{094CC53C-EE1F-4098-BF24-407C3684AF6B}" type="slidenum">
              <a:rPr lang="en-US"/>
              <a:pPr>
                <a:defRPr/>
              </a:pPr>
              <a:t>28</a:t>
            </a:fld>
            <a:endParaRPr lang="en-US" dirty="0"/>
          </a:p>
        </p:txBody>
      </p:sp>
      <p:sp>
        <p:nvSpPr>
          <p:cNvPr id="61" name="Slide Number Placeholder 3"/>
          <p:cNvSpPr txBox="1">
            <a:spLocks noGrp="1"/>
          </p:cNvSpPr>
          <p:nvPr/>
        </p:nvSpPr>
        <p:spPr>
          <a:xfrm>
            <a:off x="457200" y="6356350"/>
            <a:ext cx="2133600" cy="365125"/>
          </a:xfrm>
          <a:prstGeom prst="rect">
            <a:avLst/>
          </a:prstGeom>
          <a:noFill/>
        </p:spPr>
        <p:txBody>
          <a:bodyPr anchor="ctr"/>
          <a:lstStyle/>
          <a:p>
            <a:pPr>
              <a:defRPr/>
            </a:pPr>
            <a:fld id="{91F2EFA1-DCBB-46B7-A958-B899BCAEBE8E}" type="slidenum">
              <a:rPr lang="en-US" sz="1200">
                <a:solidFill>
                  <a:schemeClr val="tx1">
                    <a:tint val="75000"/>
                  </a:schemeClr>
                </a:solidFill>
              </a:rPr>
              <a:pPr>
                <a:defRPr/>
              </a:pPr>
              <a:t>28</a:t>
            </a:fld>
            <a:endParaRPr lang="en-US" sz="1200">
              <a:solidFill>
                <a:schemeClr val="tx1">
                  <a:tint val="75000"/>
                </a:schemeClr>
              </a:solidFill>
            </a:endParaRPr>
          </a:p>
        </p:txBody>
      </p:sp>
      <p:sp>
        <p:nvSpPr>
          <p:cNvPr id="16389" name="Rectangle 3"/>
          <p:cNvSpPr>
            <a:spLocks noGrp="1" noChangeArrowheads="1"/>
          </p:cNvSpPr>
          <p:nvPr>
            <p:ph type="body" idx="1"/>
          </p:nvPr>
        </p:nvSpPr>
        <p:spPr>
          <a:xfrm>
            <a:off x="609600" y="1828800"/>
            <a:ext cx="8153400" cy="4343400"/>
          </a:xfrm>
        </p:spPr>
        <p:txBody>
          <a:bodyPr>
            <a:normAutofit/>
          </a:bodyPr>
          <a:lstStyle/>
          <a:p>
            <a:pPr>
              <a:lnSpc>
                <a:spcPct val="90000"/>
              </a:lnSpc>
              <a:buNone/>
            </a:pPr>
            <a:r>
              <a:rPr lang="en-US" sz="2400" b="1" u="sng" dirty="0" smtClean="0">
                <a:latin typeface="Times New Roman" pitchFamily="18" charset="0"/>
                <a:cs typeface="Times New Roman" pitchFamily="18" charset="0"/>
              </a:rPr>
              <a:t>Binary Fission</a:t>
            </a:r>
          </a:p>
          <a:p>
            <a:pPr>
              <a:lnSpc>
                <a:spcPct val="90000"/>
              </a:lnSpc>
              <a:buNone/>
            </a:pPr>
            <a:endParaRPr lang="en-US" sz="2400" b="1" u="sng"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Division exactly in half</a:t>
            </a:r>
          </a:p>
          <a:p>
            <a:pPr eaLnBrk="1" hangingPunct="1">
              <a:lnSpc>
                <a:spcPct val="90000"/>
              </a:lnSpc>
              <a:buNone/>
            </a:pP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Most common means of bacterial reproduction</a:t>
            </a:r>
          </a:p>
          <a:p>
            <a:pPr lvl="1" eaLnBrk="1" hangingPunct="1">
              <a:lnSpc>
                <a:spcPct val="90000"/>
              </a:lnSpc>
            </a:pPr>
            <a:r>
              <a:rPr lang="en-US" sz="2400" dirty="0" smtClean="0">
                <a:latin typeface="Times New Roman" pitchFamily="18" charset="0"/>
                <a:cs typeface="Times New Roman" pitchFamily="18" charset="0"/>
              </a:rPr>
              <a:t>forming two equal size progeny</a:t>
            </a:r>
          </a:p>
          <a:p>
            <a:pPr lvl="1" eaLnBrk="1" hangingPunct="1">
              <a:lnSpc>
                <a:spcPct val="90000"/>
              </a:lnSpc>
            </a:pPr>
            <a:r>
              <a:rPr lang="en-US" sz="2400" dirty="0" smtClean="0">
                <a:latin typeface="Times New Roman" pitchFamily="18" charset="0"/>
                <a:cs typeface="Times New Roman" pitchFamily="18" charset="0"/>
              </a:rPr>
              <a:t>genetically identical offspring</a:t>
            </a:r>
          </a:p>
          <a:p>
            <a:pPr lvl="1" eaLnBrk="1" hangingPunct="1">
              <a:lnSpc>
                <a:spcPct val="90000"/>
              </a:lnSpc>
            </a:pPr>
            <a:r>
              <a:rPr lang="en-US" sz="2400" dirty="0" smtClean="0">
                <a:latin typeface="Times New Roman" pitchFamily="18" charset="0"/>
                <a:cs typeface="Times New Roman" pitchFamily="18" charset="0"/>
              </a:rPr>
              <a:t>cells divide in a geometric progression doubling cell number</a:t>
            </a:r>
          </a:p>
        </p:txBody>
      </p:sp>
      <p:sp>
        <p:nvSpPr>
          <p:cNvPr id="64" name="Rectangle 2"/>
          <p:cNvSpPr txBox="1">
            <a:spLocks noGrp="1" noChangeArrowheads="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0ED8B51-2D77-488B-A749-99D4795A0493}" type="slidenum">
              <a:rPr lang="en-US"/>
              <a:pPr>
                <a:defRPr/>
              </a:pPr>
              <a:t>29</a:t>
            </a:fld>
            <a:endParaRPr lang="en-US"/>
          </a:p>
        </p:txBody>
      </p:sp>
      <p:pic>
        <p:nvPicPr>
          <p:cNvPr id="17411" name="Picture 2" descr="FG06_01.JPG                                                    0001B5CF WORKAS101                      B90835D4:"/>
          <p:cNvPicPr>
            <a:picLocks noChangeAspect="1" noChangeArrowheads="1"/>
          </p:cNvPicPr>
          <p:nvPr/>
        </p:nvPicPr>
        <p:blipFill>
          <a:blip r:embed="rId3"/>
          <a:srcRect/>
          <a:stretch>
            <a:fillRect/>
          </a:stretch>
        </p:blipFill>
        <p:spPr bwMode="auto">
          <a:xfrm>
            <a:off x="1066800" y="1879600"/>
            <a:ext cx="7135813" cy="4673600"/>
          </a:xfrm>
          <a:prstGeom prst="rect">
            <a:avLst/>
          </a:prstGeom>
          <a:noFill/>
          <a:ln w="9525">
            <a:noFill/>
            <a:miter lim="800000"/>
            <a:headEnd/>
            <a:tailEnd/>
          </a:ln>
        </p:spPr>
      </p:pic>
      <p:sp>
        <p:nvSpPr>
          <p:cNvPr id="17412" name="Rectangle 6"/>
          <p:cNvSpPr>
            <a:spLocks noGrp="1" noChangeArrowheads="1"/>
          </p:cNvSpPr>
          <p:nvPr>
            <p:ph type="title"/>
          </p:nvPr>
        </p:nvSpPr>
        <p:spPr>
          <a:xfrm>
            <a:off x="381000" y="1035050"/>
            <a:ext cx="8382000" cy="641350"/>
          </a:xfrm>
        </p:spPr>
        <p:txBody>
          <a:bodyPr>
            <a:normAutofit/>
          </a:bodyPr>
          <a:lstStyle/>
          <a:p>
            <a:pPr eaLnBrk="1" hangingPunct="1"/>
            <a:r>
              <a:rPr lang="en-US" sz="2400" dirty="0" smtClean="0">
                <a:latin typeface="Times New Roman" pitchFamily="18" charset="0"/>
                <a:cs typeface="Times New Roman" pitchFamily="18" charset="0"/>
              </a:rPr>
              <a:t>Bacterial Growth – binary fission</a:t>
            </a:r>
            <a:endParaRPr lang="en-GB" sz="2400" dirty="0" smtClean="0">
              <a:latin typeface="Times New Roman" pitchFamily="18" charset="0"/>
              <a:cs typeface="Times New Roman" pitchFamily="18" charset="0"/>
            </a:endParaRPr>
          </a:p>
        </p:txBody>
      </p:sp>
      <p:sp>
        <p:nvSpPr>
          <p:cNvPr id="6" name="Rectangle 2"/>
          <p:cNvSpPr txBox="1">
            <a:spLocks noChangeArrowheads="1"/>
          </p:cNvSpPr>
          <p:nvPr/>
        </p:nvSpPr>
        <p:spPr>
          <a:xfrm>
            <a:off x="685800" y="1524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BIOTECNOLOGY: DEFINITIONS</a:t>
            </a:r>
          </a:p>
        </p:txBody>
      </p:sp>
      <p:sp>
        <p:nvSpPr>
          <p:cNvPr id="3" name="Content Placeholder 2"/>
          <p:cNvSpPr>
            <a:spLocks noGrp="1"/>
          </p:cNvSpPr>
          <p:nvPr>
            <p:ph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It is the integrated use of biological Sciences, microbiology, genetics and chemical engineering, to utilize from the technological level the properties and possibilities of microorganisms and cell cultures (Fed. European biotechnology, Feb. 1978</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  The scientific and engineering application of principles in order to processes where biological agents transform a material into a product having a utility. (A. T. Bull, 1989)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 the use of living organisms or substances obtained from living organisms,  </a:t>
            </a:r>
            <a:r>
              <a:rPr lang="en-US" dirty="0" smtClean="0">
                <a:latin typeface="Times New Roman" panose="02020603050405020304" pitchFamily="18" charset="0"/>
                <a:cs typeface="Times New Roman" panose="02020603050405020304" pitchFamily="18" charset="0"/>
              </a:rPr>
              <a:t>to produce products of value to man. (J. L. Marx, 1989)</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application of science and engineering principles to the processing of materials by biological agents or direct treatment of biological materials for the production of goods and services (ocde: </a:t>
            </a:r>
            <a:r>
              <a:rPr lang="en-US" dirty="0" smtClean="0">
                <a:latin typeface="Times New Roman" panose="02020603050405020304" pitchFamily="18" charset="0"/>
                <a:cs typeface="Times New Roman" panose="02020603050405020304" pitchFamily="18" charset="0"/>
              </a:rPr>
              <a:t>Organization </a:t>
            </a:r>
            <a:r>
              <a:rPr lang="en-US" dirty="0">
                <a:latin typeface="Times New Roman" panose="02020603050405020304" pitchFamily="18" charset="0"/>
                <a:cs typeface="Times New Roman" panose="02020603050405020304" pitchFamily="18" charset="0"/>
              </a:rPr>
              <a:t>for cooperation and development)</a:t>
            </a:r>
          </a:p>
          <a:p>
            <a:endParaRPr lang="en-US" dirty="0"/>
          </a:p>
        </p:txBody>
      </p:sp>
    </p:spTree>
    <p:extLst>
      <p:ext uri="{BB962C8B-B14F-4D97-AF65-F5344CB8AC3E}">
        <p14:creationId xmlns:p14="http://schemas.microsoft.com/office/powerpoint/2010/main" val="2840377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E065DC6-BE0E-4FA7-B153-BE3AB4D52949}" type="slidenum">
              <a:rPr lang="en-US"/>
              <a:pPr>
                <a:defRPr/>
              </a:pPr>
              <a:t>30</a:t>
            </a:fld>
            <a:endParaRPr lang="en-US" dirty="0"/>
          </a:p>
        </p:txBody>
      </p:sp>
      <p:sp>
        <p:nvSpPr>
          <p:cNvPr id="18436" name="Rectangle 3"/>
          <p:cNvSpPr>
            <a:spLocks noGrp="1" noChangeArrowheads="1"/>
          </p:cNvSpPr>
          <p:nvPr>
            <p:ph idx="1"/>
          </p:nvPr>
        </p:nvSpPr>
        <p:spPr>
          <a:xfrm>
            <a:off x="457200" y="1600200"/>
            <a:ext cx="8305800" cy="4800600"/>
          </a:xfrm>
        </p:spPr>
        <p:txBody>
          <a:bodyPr>
            <a:normAutofit/>
          </a:bodyPr>
          <a:lstStyle/>
          <a:p>
            <a:pPr algn="just">
              <a:buClr>
                <a:schemeClr val="tx2"/>
              </a:buClr>
              <a:buNone/>
            </a:pPr>
            <a:r>
              <a:rPr lang="en-US" sz="2400" u="sng" dirty="0" smtClean="0">
                <a:latin typeface="Times New Roman" pitchFamily="18" charset="0"/>
                <a:cs typeface="Times New Roman" pitchFamily="18" charset="0"/>
              </a:rPr>
              <a:t>Generation time</a:t>
            </a:r>
          </a:p>
          <a:p>
            <a:pPr algn="just">
              <a:buClr>
                <a:schemeClr val="tx2"/>
              </a:buClr>
              <a:buNone/>
            </a:pPr>
            <a:endParaRPr lang="en-US" sz="2400" dirty="0" smtClean="0">
              <a:latin typeface="Times New Roman" pitchFamily="18" charset="0"/>
              <a:cs typeface="Times New Roman" pitchFamily="18" charset="0"/>
            </a:endParaRPr>
          </a:p>
          <a:p>
            <a:pPr algn="just" eaLnBrk="1" hangingPunct="1">
              <a:buClr>
                <a:schemeClr val="tx2"/>
              </a:buClr>
            </a:pPr>
            <a:r>
              <a:rPr lang="en-US" sz="2400" dirty="0" smtClean="0">
                <a:latin typeface="Times New Roman" pitchFamily="18" charset="0"/>
                <a:cs typeface="Times New Roman" pitchFamily="18" charset="0"/>
              </a:rPr>
              <a:t>Interval of time between two cell divisions</a:t>
            </a:r>
          </a:p>
          <a:p>
            <a:pPr algn="just" eaLnBrk="1" hangingPunct="1">
              <a:buClr>
                <a:schemeClr val="tx2"/>
              </a:buClr>
              <a:buFont typeface="Wingdings" pitchFamily="2" charset="2"/>
              <a:buNone/>
            </a:pPr>
            <a:r>
              <a:rPr lang="en-US" sz="2400" dirty="0" smtClean="0">
                <a:latin typeface="Times New Roman" pitchFamily="18" charset="0"/>
                <a:cs typeface="Times New Roman" pitchFamily="18" charset="0"/>
              </a:rPr>
              <a:t>            OR </a:t>
            </a:r>
          </a:p>
          <a:p>
            <a:pPr algn="just" eaLnBrk="1" hangingPunct="1">
              <a:buClr>
                <a:schemeClr val="tx2"/>
              </a:buClr>
            </a:pPr>
            <a:r>
              <a:rPr lang="en-US" sz="2400" dirty="0" smtClean="0">
                <a:latin typeface="Times New Roman" pitchFamily="18" charset="0"/>
                <a:cs typeface="Times New Roman" pitchFamily="18" charset="0"/>
              </a:rPr>
              <a:t>The time required for a bacterium to give rise to 2 daughter cells under optimum conditions</a:t>
            </a:r>
          </a:p>
          <a:p>
            <a:pPr algn="just" eaLnBrk="1" hangingPunct="1">
              <a:buClr>
                <a:schemeClr val="tx2"/>
              </a:buClr>
            </a:pPr>
            <a:endParaRPr lang="en-US" sz="2400" dirty="0" smtClean="0">
              <a:latin typeface="Times New Roman" pitchFamily="18" charset="0"/>
              <a:cs typeface="Times New Roman" pitchFamily="18" charset="0"/>
            </a:endParaRPr>
          </a:p>
          <a:p>
            <a:pPr algn="just" eaLnBrk="1" hangingPunct="1">
              <a:buClr>
                <a:schemeClr val="tx2"/>
              </a:buClr>
            </a:pPr>
            <a:r>
              <a:rPr lang="en-US" sz="2400" dirty="0" smtClean="0">
                <a:latin typeface="Times New Roman" pitchFamily="18" charset="0"/>
                <a:cs typeface="Times New Roman" pitchFamily="18" charset="0"/>
              </a:rPr>
              <a:t>Also called population doubling time. </a:t>
            </a:r>
          </a:p>
          <a:p>
            <a:pPr>
              <a:buClr>
                <a:schemeClr val="tx2"/>
              </a:buClr>
              <a:buNone/>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E.coli</a:t>
            </a:r>
            <a:r>
              <a:rPr lang="en-US" sz="2400" dirty="0" smtClean="0">
                <a:latin typeface="Times New Roman" pitchFamily="18" charset="0"/>
                <a:cs typeface="Times New Roman" pitchFamily="18" charset="0"/>
              </a:rPr>
              <a:t> – 20 mins</a:t>
            </a:r>
          </a:p>
          <a:p>
            <a:pPr>
              <a:buClr>
                <a:schemeClr val="tx2"/>
              </a:buClr>
              <a:buNone/>
            </a:pPr>
            <a:r>
              <a:rPr lang="en-US" sz="2400" dirty="0" smtClean="0">
                <a:latin typeface="Times New Roman" pitchFamily="18" charset="0"/>
                <a:cs typeface="Times New Roman" pitchFamily="18" charset="0"/>
              </a:rPr>
              <a:t>                 Tubercle bacilli – 20 hrs</a:t>
            </a:r>
          </a:p>
          <a:p>
            <a:pPr>
              <a:buClr>
                <a:schemeClr val="tx2"/>
              </a:buClr>
              <a:buNone/>
            </a:pPr>
            <a:r>
              <a:rPr lang="en-US" sz="2400" dirty="0" smtClean="0">
                <a:latin typeface="Times New Roman" pitchFamily="18" charset="0"/>
                <a:cs typeface="Times New Roman" pitchFamily="18" charset="0"/>
              </a:rPr>
              <a:t>                 Lepra bacilli – 20 days</a:t>
            </a:r>
          </a:p>
          <a:p>
            <a:pPr algn="just" eaLnBrk="1" hangingPunct="1">
              <a:buClr>
                <a:schemeClr val="tx2"/>
              </a:buClr>
              <a:buNone/>
            </a:pPr>
            <a:endParaRPr lang="en-US" sz="2400" dirty="0" smtClean="0">
              <a:latin typeface="Times New Roman" pitchFamily="18" charset="0"/>
              <a:cs typeface="Times New Roman" pitchFamily="18" charset="0"/>
            </a:endParaRP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284F2A-E57E-4CBC-92C5-B7507846F6A8}" type="slidenum">
              <a:rPr lang="en-US"/>
              <a:pPr>
                <a:defRPr/>
              </a:pPr>
              <a:t>31</a:t>
            </a:fld>
            <a:endParaRPr lang="en-US"/>
          </a:p>
        </p:txBody>
      </p:sp>
      <p:pic>
        <p:nvPicPr>
          <p:cNvPr id="20484" name="Picture 2"/>
          <p:cNvPicPr>
            <a:picLocks noChangeAspect="1" noChangeArrowheads="1"/>
          </p:cNvPicPr>
          <p:nvPr/>
        </p:nvPicPr>
        <p:blipFill>
          <a:blip r:embed="rId3"/>
          <a:srcRect/>
          <a:stretch>
            <a:fillRect/>
          </a:stretch>
        </p:blipFill>
        <p:spPr bwMode="auto">
          <a:xfrm>
            <a:off x="304800" y="228600"/>
            <a:ext cx="88392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5"/>
          <p:cNvSpPr>
            <a:spLocks noGrp="1"/>
          </p:cNvSpPr>
          <p:nvPr>
            <p:ph type="sldNum" sz="quarter" idx="12"/>
          </p:nvPr>
        </p:nvSpPr>
        <p:spPr/>
        <p:txBody>
          <a:bodyPr/>
          <a:lstStyle/>
          <a:p>
            <a:pPr>
              <a:defRPr/>
            </a:pPr>
            <a:fld id="{9572051D-DDA9-466B-A7E3-DD7057A5758A}" type="slidenum">
              <a:rPr lang="en-US"/>
              <a:pPr>
                <a:defRPr/>
              </a:pPr>
              <a:t>32</a:t>
            </a:fld>
            <a:endParaRPr lang="en-US" dirty="0"/>
          </a:p>
        </p:txBody>
      </p:sp>
      <p:sp>
        <p:nvSpPr>
          <p:cNvPr id="74" name="Slide Number Placeholder 3"/>
          <p:cNvSpPr txBox="1">
            <a:spLocks noGrp="1"/>
          </p:cNvSpPr>
          <p:nvPr/>
        </p:nvSpPr>
        <p:spPr>
          <a:xfrm>
            <a:off x="457200" y="6356350"/>
            <a:ext cx="2133600" cy="365125"/>
          </a:xfrm>
          <a:prstGeom prst="rect">
            <a:avLst/>
          </a:prstGeom>
          <a:noFill/>
        </p:spPr>
        <p:txBody>
          <a:bodyPr anchor="ctr"/>
          <a:lstStyle/>
          <a:p>
            <a:pPr>
              <a:defRPr/>
            </a:pPr>
            <a:fld id="{2B1679A5-68F4-4365-969A-35ED5CE5005D}" type="slidenum">
              <a:rPr lang="en-US" sz="1200">
                <a:solidFill>
                  <a:schemeClr val="tx1">
                    <a:tint val="75000"/>
                  </a:schemeClr>
                </a:solidFill>
              </a:rPr>
              <a:pPr>
                <a:defRPr/>
              </a:pPr>
              <a:t>32</a:t>
            </a:fld>
            <a:endParaRPr lang="en-US" sz="1200">
              <a:solidFill>
                <a:schemeClr val="tx1">
                  <a:tint val="75000"/>
                </a:schemeClr>
              </a:solidFill>
            </a:endParaRPr>
          </a:p>
        </p:txBody>
      </p:sp>
      <p:sp>
        <p:nvSpPr>
          <p:cNvPr id="21508" name="Rectangle 2"/>
          <p:cNvSpPr>
            <a:spLocks noGrp="1" noChangeArrowheads="1"/>
          </p:cNvSpPr>
          <p:nvPr>
            <p:ph type="title"/>
          </p:nvPr>
        </p:nvSpPr>
        <p:spPr>
          <a:xfrm>
            <a:off x="457200" y="838200"/>
            <a:ext cx="8229600" cy="1143000"/>
          </a:xfrm>
        </p:spPr>
        <p:txBody>
          <a:bodyPr>
            <a:normAutofit/>
          </a:bodyPr>
          <a:lstStyle/>
          <a:p>
            <a:pPr algn="l" eaLnBrk="1" hangingPunct="1"/>
            <a:r>
              <a:rPr lang="en-US" sz="2400" b="1" dirty="0" smtClean="0">
                <a:latin typeface="Times New Roman" pitchFamily="18" charset="0"/>
                <a:cs typeface="Times New Roman" pitchFamily="18" charset="0"/>
              </a:rPr>
              <a:t>Enumeration of Microorganisms</a:t>
            </a:r>
          </a:p>
        </p:txBody>
      </p:sp>
      <p:sp>
        <p:nvSpPr>
          <p:cNvPr id="21509" name="Rectangle 3"/>
          <p:cNvSpPr>
            <a:spLocks noGrp="1" noChangeArrowheads="1"/>
          </p:cNvSpPr>
          <p:nvPr>
            <p:ph type="body" idx="1"/>
          </p:nvPr>
        </p:nvSpPr>
        <p:spPr>
          <a:xfrm>
            <a:off x="457200" y="1752600"/>
            <a:ext cx="8229600" cy="4525963"/>
          </a:xfrm>
        </p:spPr>
        <p:txBody>
          <a:bodyPr>
            <a:normAutofit/>
          </a:bodyPr>
          <a:lstStyle/>
          <a:p>
            <a:pPr eaLnBrk="1" hangingPunct="1">
              <a:buNone/>
            </a:pPr>
            <a:r>
              <a:rPr lang="en-US" sz="2400" dirty="0" smtClean="0">
                <a:latin typeface="Times New Roman" pitchFamily="18" charset="0"/>
                <a:cs typeface="Times New Roman" pitchFamily="18" charset="0"/>
              </a:rPr>
              <a:t>    1.  Viable plate count</a:t>
            </a:r>
          </a:p>
          <a:p>
            <a:pPr eaLnBrk="1" hangingPunct="1">
              <a:buNone/>
            </a:pPr>
            <a:r>
              <a:rPr lang="en-US" sz="2400" dirty="0" smtClean="0">
                <a:latin typeface="Times New Roman" pitchFamily="18" charset="0"/>
                <a:cs typeface="Times New Roman" pitchFamily="18" charset="0"/>
              </a:rPr>
              <a:t>    2.  Total direct count</a:t>
            </a:r>
          </a:p>
          <a:p>
            <a:pPr eaLnBrk="1" hangingPunct="1">
              <a:buNone/>
            </a:pPr>
            <a:r>
              <a:rPr lang="en-US" sz="2400" dirty="0" smtClean="0">
                <a:latin typeface="Times New Roman" pitchFamily="18" charset="0"/>
                <a:cs typeface="Times New Roman" pitchFamily="18" charset="0"/>
              </a:rPr>
              <a:t>    3.  </a:t>
            </a:r>
            <a:r>
              <a:rPr lang="en-CA" sz="2400" dirty="0" smtClean="0">
                <a:latin typeface="Times New Roman" pitchFamily="18" charset="0"/>
                <a:cs typeface="Times New Roman" pitchFamily="18" charset="0"/>
              </a:rPr>
              <a:t>Turbidometric measurements</a:t>
            </a:r>
            <a:endParaRPr lang="en-US" sz="2400" dirty="0" smtClean="0">
              <a:latin typeface="Times New Roman" pitchFamily="18" charset="0"/>
              <a:cs typeface="Times New Roman" pitchFamily="18" charset="0"/>
            </a:endParaRPr>
          </a:p>
        </p:txBody>
      </p:sp>
      <p:grpSp>
        <p:nvGrpSpPr>
          <p:cNvPr id="2" name="Group 5"/>
          <p:cNvGrpSpPr>
            <a:grpSpLocks/>
          </p:cNvGrpSpPr>
          <p:nvPr/>
        </p:nvGrpSpPr>
        <p:grpSpPr bwMode="auto">
          <a:xfrm>
            <a:off x="1600200" y="3579812"/>
            <a:ext cx="784225" cy="1373188"/>
            <a:chOff x="574" y="144"/>
            <a:chExt cx="494" cy="865"/>
          </a:xfrm>
        </p:grpSpPr>
        <p:sp>
          <p:nvSpPr>
            <p:cNvPr id="21575" name="Freeform 6"/>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76" name="Freeform 7"/>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77" name="Freeform 8"/>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78" name="Freeform 9"/>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79" name="AutoShape 10"/>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3" name="Group 11"/>
          <p:cNvGrpSpPr>
            <a:grpSpLocks/>
          </p:cNvGrpSpPr>
          <p:nvPr/>
        </p:nvGrpSpPr>
        <p:grpSpPr bwMode="auto">
          <a:xfrm>
            <a:off x="2133600" y="3962400"/>
            <a:ext cx="784225" cy="1373188"/>
            <a:chOff x="574" y="144"/>
            <a:chExt cx="494" cy="865"/>
          </a:xfrm>
        </p:grpSpPr>
        <p:sp>
          <p:nvSpPr>
            <p:cNvPr id="21570" name="Freeform 12"/>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71" name="Freeform 13"/>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72" name="Freeform 14"/>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73" name="Freeform 15"/>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74" name="AutoShape 16"/>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4" name="Group 17"/>
          <p:cNvGrpSpPr>
            <a:grpSpLocks/>
          </p:cNvGrpSpPr>
          <p:nvPr/>
        </p:nvGrpSpPr>
        <p:grpSpPr bwMode="auto">
          <a:xfrm>
            <a:off x="3200400" y="3810000"/>
            <a:ext cx="784225" cy="1373188"/>
            <a:chOff x="574" y="144"/>
            <a:chExt cx="494" cy="865"/>
          </a:xfrm>
        </p:grpSpPr>
        <p:sp>
          <p:nvSpPr>
            <p:cNvPr id="21565" name="Freeform 18"/>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66" name="Freeform 19"/>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67" name="Freeform 20"/>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68" name="Freeform 21"/>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69" name="AutoShape 22"/>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5" name="Group 23"/>
          <p:cNvGrpSpPr>
            <a:grpSpLocks/>
          </p:cNvGrpSpPr>
          <p:nvPr/>
        </p:nvGrpSpPr>
        <p:grpSpPr bwMode="auto">
          <a:xfrm>
            <a:off x="3581400" y="2971800"/>
            <a:ext cx="784225" cy="1373188"/>
            <a:chOff x="574" y="144"/>
            <a:chExt cx="494" cy="865"/>
          </a:xfrm>
        </p:grpSpPr>
        <p:sp>
          <p:nvSpPr>
            <p:cNvPr id="21560" name="Freeform 24"/>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61" name="Freeform 25"/>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62" name="Freeform 26"/>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63" name="Freeform 27"/>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64" name="AutoShape 28"/>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6" name="Group 29"/>
          <p:cNvGrpSpPr>
            <a:grpSpLocks/>
          </p:cNvGrpSpPr>
          <p:nvPr/>
        </p:nvGrpSpPr>
        <p:grpSpPr bwMode="auto">
          <a:xfrm>
            <a:off x="4343400" y="3200400"/>
            <a:ext cx="784225" cy="1373188"/>
            <a:chOff x="574" y="144"/>
            <a:chExt cx="494" cy="865"/>
          </a:xfrm>
        </p:grpSpPr>
        <p:sp>
          <p:nvSpPr>
            <p:cNvPr id="21555" name="Freeform 30"/>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56" name="Freeform 31"/>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57" name="Freeform 32"/>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58" name="Freeform 33"/>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59" name="AutoShape 34"/>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7" name="Group 35"/>
          <p:cNvGrpSpPr>
            <a:grpSpLocks/>
          </p:cNvGrpSpPr>
          <p:nvPr/>
        </p:nvGrpSpPr>
        <p:grpSpPr bwMode="auto">
          <a:xfrm>
            <a:off x="5105400" y="3886200"/>
            <a:ext cx="784225" cy="1373188"/>
            <a:chOff x="574" y="144"/>
            <a:chExt cx="494" cy="865"/>
          </a:xfrm>
        </p:grpSpPr>
        <p:sp>
          <p:nvSpPr>
            <p:cNvPr id="21550" name="Freeform 36"/>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51" name="Freeform 37"/>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52" name="Freeform 38"/>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53" name="Freeform 39"/>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54" name="AutoShape 40"/>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8" name="Group 41"/>
          <p:cNvGrpSpPr>
            <a:grpSpLocks/>
          </p:cNvGrpSpPr>
          <p:nvPr/>
        </p:nvGrpSpPr>
        <p:grpSpPr bwMode="auto">
          <a:xfrm>
            <a:off x="5867400" y="4572000"/>
            <a:ext cx="784225" cy="1373188"/>
            <a:chOff x="574" y="144"/>
            <a:chExt cx="494" cy="865"/>
          </a:xfrm>
        </p:grpSpPr>
        <p:sp>
          <p:nvSpPr>
            <p:cNvPr id="21545" name="Freeform 42"/>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46" name="Freeform 43"/>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47" name="Freeform 44"/>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48" name="Freeform 45"/>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49" name="AutoShape 46"/>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9" name="Group 47"/>
          <p:cNvGrpSpPr>
            <a:grpSpLocks/>
          </p:cNvGrpSpPr>
          <p:nvPr/>
        </p:nvGrpSpPr>
        <p:grpSpPr bwMode="auto">
          <a:xfrm>
            <a:off x="6324600" y="3810000"/>
            <a:ext cx="784225" cy="1373188"/>
            <a:chOff x="574" y="144"/>
            <a:chExt cx="494" cy="865"/>
          </a:xfrm>
        </p:grpSpPr>
        <p:sp>
          <p:nvSpPr>
            <p:cNvPr id="21540" name="Freeform 48"/>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41" name="Freeform 49"/>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42" name="Freeform 50"/>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43" name="Freeform 51"/>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44" name="AutoShape 52"/>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10" name="Group 53"/>
          <p:cNvGrpSpPr>
            <a:grpSpLocks/>
          </p:cNvGrpSpPr>
          <p:nvPr/>
        </p:nvGrpSpPr>
        <p:grpSpPr bwMode="auto">
          <a:xfrm>
            <a:off x="7010400" y="3276600"/>
            <a:ext cx="784225" cy="1373188"/>
            <a:chOff x="574" y="144"/>
            <a:chExt cx="494" cy="865"/>
          </a:xfrm>
        </p:grpSpPr>
        <p:sp>
          <p:nvSpPr>
            <p:cNvPr id="21535" name="Freeform 54"/>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36" name="Freeform 55"/>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37" name="Freeform 56"/>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38" name="Freeform 57"/>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39" name="AutoShape 58"/>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11" name="Group 59"/>
          <p:cNvGrpSpPr>
            <a:grpSpLocks/>
          </p:cNvGrpSpPr>
          <p:nvPr/>
        </p:nvGrpSpPr>
        <p:grpSpPr bwMode="auto">
          <a:xfrm>
            <a:off x="7772400" y="3657600"/>
            <a:ext cx="784225" cy="1373188"/>
            <a:chOff x="574" y="144"/>
            <a:chExt cx="494" cy="865"/>
          </a:xfrm>
        </p:grpSpPr>
        <p:sp>
          <p:nvSpPr>
            <p:cNvPr id="21530" name="Freeform 60"/>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31" name="Freeform 61"/>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32" name="Freeform 62"/>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33" name="Freeform 63"/>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34" name="AutoShape 64"/>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sp>
        <p:nvSpPr>
          <p:cNvPr id="155713" name="Text Box 65"/>
          <p:cNvSpPr txBox="1">
            <a:spLocks noChangeArrowheads="1"/>
          </p:cNvSpPr>
          <p:nvPr/>
        </p:nvSpPr>
        <p:spPr bwMode="auto">
          <a:xfrm>
            <a:off x="1768475" y="35052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1</a:t>
            </a:r>
          </a:p>
        </p:txBody>
      </p:sp>
      <p:sp>
        <p:nvSpPr>
          <p:cNvPr id="155714" name="Text Box 66"/>
          <p:cNvSpPr txBox="1">
            <a:spLocks noChangeArrowheads="1"/>
          </p:cNvSpPr>
          <p:nvPr/>
        </p:nvSpPr>
        <p:spPr bwMode="auto">
          <a:xfrm>
            <a:off x="2301875" y="42672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2</a:t>
            </a:r>
          </a:p>
        </p:txBody>
      </p:sp>
      <p:sp>
        <p:nvSpPr>
          <p:cNvPr id="155715" name="Text Box 67"/>
          <p:cNvSpPr txBox="1">
            <a:spLocks noChangeArrowheads="1"/>
          </p:cNvSpPr>
          <p:nvPr/>
        </p:nvSpPr>
        <p:spPr bwMode="auto">
          <a:xfrm>
            <a:off x="3429000" y="41148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3</a:t>
            </a:r>
          </a:p>
        </p:txBody>
      </p:sp>
      <p:sp>
        <p:nvSpPr>
          <p:cNvPr id="155716" name="Text Box 68"/>
          <p:cNvSpPr txBox="1">
            <a:spLocks noChangeArrowheads="1"/>
          </p:cNvSpPr>
          <p:nvPr/>
        </p:nvSpPr>
        <p:spPr bwMode="auto">
          <a:xfrm>
            <a:off x="3749675" y="32766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4</a:t>
            </a:r>
          </a:p>
        </p:txBody>
      </p:sp>
      <p:sp>
        <p:nvSpPr>
          <p:cNvPr id="155723" name="Text Box 75"/>
          <p:cNvSpPr txBox="1">
            <a:spLocks noChangeArrowheads="1"/>
          </p:cNvSpPr>
          <p:nvPr/>
        </p:nvSpPr>
        <p:spPr bwMode="auto">
          <a:xfrm>
            <a:off x="4511675" y="35052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5</a:t>
            </a:r>
          </a:p>
        </p:txBody>
      </p:sp>
      <p:sp>
        <p:nvSpPr>
          <p:cNvPr id="155724" name="Text Box 76"/>
          <p:cNvSpPr txBox="1">
            <a:spLocks noChangeArrowheads="1"/>
          </p:cNvSpPr>
          <p:nvPr/>
        </p:nvSpPr>
        <p:spPr bwMode="auto">
          <a:xfrm>
            <a:off x="5273675" y="41910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6</a:t>
            </a:r>
          </a:p>
        </p:txBody>
      </p:sp>
      <p:sp>
        <p:nvSpPr>
          <p:cNvPr id="155725" name="Text Box 77"/>
          <p:cNvSpPr txBox="1">
            <a:spLocks noChangeArrowheads="1"/>
          </p:cNvSpPr>
          <p:nvPr/>
        </p:nvSpPr>
        <p:spPr bwMode="auto">
          <a:xfrm>
            <a:off x="6035675" y="48768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7</a:t>
            </a:r>
          </a:p>
        </p:txBody>
      </p:sp>
      <p:sp>
        <p:nvSpPr>
          <p:cNvPr id="155726" name="Text Box 78"/>
          <p:cNvSpPr txBox="1">
            <a:spLocks noChangeArrowheads="1"/>
          </p:cNvSpPr>
          <p:nvPr/>
        </p:nvSpPr>
        <p:spPr bwMode="auto">
          <a:xfrm>
            <a:off x="6492875" y="41148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8</a:t>
            </a:r>
          </a:p>
        </p:txBody>
      </p:sp>
      <p:sp>
        <p:nvSpPr>
          <p:cNvPr id="155727" name="Text Box 79"/>
          <p:cNvSpPr txBox="1">
            <a:spLocks noChangeArrowheads="1"/>
          </p:cNvSpPr>
          <p:nvPr/>
        </p:nvSpPr>
        <p:spPr bwMode="auto">
          <a:xfrm>
            <a:off x="7162800" y="35814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9</a:t>
            </a:r>
          </a:p>
        </p:txBody>
      </p:sp>
      <p:sp>
        <p:nvSpPr>
          <p:cNvPr id="155728" name="Text Box 80"/>
          <p:cNvSpPr txBox="1">
            <a:spLocks noChangeArrowheads="1"/>
          </p:cNvSpPr>
          <p:nvPr/>
        </p:nvSpPr>
        <p:spPr bwMode="auto">
          <a:xfrm>
            <a:off x="7834313" y="3962400"/>
            <a:ext cx="546100"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10</a:t>
            </a:r>
          </a:p>
        </p:txBody>
      </p:sp>
      <p:sp>
        <p:nvSpPr>
          <p:cNvPr id="77"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55713"/>
                                        </p:tgtEl>
                                        <p:attrNameLst>
                                          <p:attrName>style.visibility</p:attrName>
                                        </p:attrNameLst>
                                      </p:cBhvr>
                                      <p:to>
                                        <p:strVal val="visible"/>
                                      </p:to>
                                    </p:set>
                                    <p:animEffect transition="in" filter="dissolve">
                                      <p:cBhvr>
                                        <p:cTn id="7" dur="500"/>
                                        <p:tgtEl>
                                          <p:spTgt spid="155713"/>
                                        </p:tgtEl>
                                      </p:cBhvr>
                                    </p:animEffect>
                                  </p:childTnLst>
                                </p:cTn>
                              </p:par>
                            </p:childTnLst>
                          </p:cTn>
                        </p:par>
                        <p:par>
                          <p:cTn id="8" fill="hold">
                            <p:stCondLst>
                              <p:cond delay="2500"/>
                            </p:stCondLst>
                            <p:childTnLst>
                              <p:par>
                                <p:cTn id="9" presetID="9" presetClass="entr" presetSubtype="0" fill="hold" grpId="0" nodeType="afterEffect">
                                  <p:stCondLst>
                                    <p:cond delay="1000"/>
                                  </p:stCondLst>
                                  <p:childTnLst>
                                    <p:set>
                                      <p:cBhvr>
                                        <p:cTn id="10" dur="1" fill="hold">
                                          <p:stCondLst>
                                            <p:cond delay="0"/>
                                          </p:stCondLst>
                                        </p:cTn>
                                        <p:tgtEl>
                                          <p:spTgt spid="155714"/>
                                        </p:tgtEl>
                                        <p:attrNameLst>
                                          <p:attrName>style.visibility</p:attrName>
                                        </p:attrNameLst>
                                      </p:cBhvr>
                                      <p:to>
                                        <p:strVal val="visible"/>
                                      </p:to>
                                    </p:set>
                                    <p:animEffect transition="in" filter="dissolve">
                                      <p:cBhvr>
                                        <p:cTn id="11" dur="500"/>
                                        <p:tgtEl>
                                          <p:spTgt spid="155714"/>
                                        </p:tgtEl>
                                      </p:cBhvr>
                                    </p:animEffect>
                                  </p:childTnLst>
                                </p:cTn>
                              </p:par>
                            </p:childTnLst>
                          </p:cTn>
                        </p:par>
                        <p:par>
                          <p:cTn id="12" fill="hold">
                            <p:stCondLst>
                              <p:cond delay="4000"/>
                            </p:stCondLst>
                            <p:childTnLst>
                              <p:par>
                                <p:cTn id="13" presetID="9" presetClass="entr" presetSubtype="0" fill="hold" grpId="0" nodeType="afterEffect">
                                  <p:stCondLst>
                                    <p:cond delay="1000"/>
                                  </p:stCondLst>
                                  <p:childTnLst>
                                    <p:set>
                                      <p:cBhvr>
                                        <p:cTn id="14" dur="1" fill="hold">
                                          <p:stCondLst>
                                            <p:cond delay="0"/>
                                          </p:stCondLst>
                                        </p:cTn>
                                        <p:tgtEl>
                                          <p:spTgt spid="155715"/>
                                        </p:tgtEl>
                                        <p:attrNameLst>
                                          <p:attrName>style.visibility</p:attrName>
                                        </p:attrNameLst>
                                      </p:cBhvr>
                                      <p:to>
                                        <p:strVal val="visible"/>
                                      </p:to>
                                    </p:set>
                                    <p:animEffect transition="in" filter="dissolve">
                                      <p:cBhvr>
                                        <p:cTn id="15" dur="500"/>
                                        <p:tgtEl>
                                          <p:spTgt spid="155715"/>
                                        </p:tgtEl>
                                      </p:cBhvr>
                                    </p:animEffect>
                                  </p:childTnLst>
                                </p:cTn>
                              </p:par>
                            </p:childTnLst>
                          </p:cTn>
                        </p:par>
                        <p:par>
                          <p:cTn id="16" fill="hold">
                            <p:stCondLst>
                              <p:cond delay="5500"/>
                            </p:stCondLst>
                            <p:childTnLst>
                              <p:par>
                                <p:cTn id="17" presetID="9" presetClass="entr" presetSubtype="0" fill="hold" grpId="0" nodeType="afterEffect">
                                  <p:stCondLst>
                                    <p:cond delay="1000"/>
                                  </p:stCondLst>
                                  <p:childTnLst>
                                    <p:set>
                                      <p:cBhvr>
                                        <p:cTn id="18" dur="1" fill="hold">
                                          <p:stCondLst>
                                            <p:cond delay="0"/>
                                          </p:stCondLst>
                                        </p:cTn>
                                        <p:tgtEl>
                                          <p:spTgt spid="155716"/>
                                        </p:tgtEl>
                                        <p:attrNameLst>
                                          <p:attrName>style.visibility</p:attrName>
                                        </p:attrNameLst>
                                      </p:cBhvr>
                                      <p:to>
                                        <p:strVal val="visible"/>
                                      </p:to>
                                    </p:set>
                                    <p:animEffect transition="in" filter="dissolve">
                                      <p:cBhvr>
                                        <p:cTn id="19" dur="500"/>
                                        <p:tgtEl>
                                          <p:spTgt spid="155716"/>
                                        </p:tgtEl>
                                      </p:cBhvr>
                                    </p:animEffect>
                                  </p:childTnLst>
                                </p:cTn>
                              </p:par>
                            </p:childTnLst>
                          </p:cTn>
                        </p:par>
                        <p:par>
                          <p:cTn id="20" fill="hold">
                            <p:stCondLst>
                              <p:cond delay="7000"/>
                            </p:stCondLst>
                            <p:childTnLst>
                              <p:par>
                                <p:cTn id="21" presetID="9" presetClass="entr" presetSubtype="0" fill="hold" grpId="0" nodeType="afterEffect">
                                  <p:stCondLst>
                                    <p:cond delay="1000"/>
                                  </p:stCondLst>
                                  <p:childTnLst>
                                    <p:set>
                                      <p:cBhvr>
                                        <p:cTn id="22" dur="1" fill="hold">
                                          <p:stCondLst>
                                            <p:cond delay="0"/>
                                          </p:stCondLst>
                                        </p:cTn>
                                        <p:tgtEl>
                                          <p:spTgt spid="155723"/>
                                        </p:tgtEl>
                                        <p:attrNameLst>
                                          <p:attrName>style.visibility</p:attrName>
                                        </p:attrNameLst>
                                      </p:cBhvr>
                                      <p:to>
                                        <p:strVal val="visible"/>
                                      </p:to>
                                    </p:set>
                                    <p:animEffect transition="in" filter="dissolve">
                                      <p:cBhvr>
                                        <p:cTn id="23" dur="500"/>
                                        <p:tgtEl>
                                          <p:spTgt spid="155723"/>
                                        </p:tgtEl>
                                      </p:cBhvr>
                                    </p:animEffect>
                                  </p:childTnLst>
                                </p:cTn>
                              </p:par>
                            </p:childTnLst>
                          </p:cTn>
                        </p:par>
                        <p:par>
                          <p:cTn id="24" fill="hold">
                            <p:stCondLst>
                              <p:cond delay="8500"/>
                            </p:stCondLst>
                            <p:childTnLst>
                              <p:par>
                                <p:cTn id="25" presetID="9" presetClass="entr" presetSubtype="0" fill="hold" grpId="0" nodeType="afterEffect">
                                  <p:stCondLst>
                                    <p:cond delay="1000"/>
                                  </p:stCondLst>
                                  <p:childTnLst>
                                    <p:set>
                                      <p:cBhvr>
                                        <p:cTn id="26" dur="1" fill="hold">
                                          <p:stCondLst>
                                            <p:cond delay="0"/>
                                          </p:stCondLst>
                                        </p:cTn>
                                        <p:tgtEl>
                                          <p:spTgt spid="155724"/>
                                        </p:tgtEl>
                                        <p:attrNameLst>
                                          <p:attrName>style.visibility</p:attrName>
                                        </p:attrNameLst>
                                      </p:cBhvr>
                                      <p:to>
                                        <p:strVal val="visible"/>
                                      </p:to>
                                    </p:set>
                                    <p:animEffect transition="in" filter="dissolve">
                                      <p:cBhvr>
                                        <p:cTn id="27" dur="500"/>
                                        <p:tgtEl>
                                          <p:spTgt spid="155724"/>
                                        </p:tgtEl>
                                      </p:cBhvr>
                                    </p:animEffect>
                                  </p:childTnLst>
                                </p:cTn>
                              </p:par>
                            </p:childTnLst>
                          </p:cTn>
                        </p:par>
                        <p:par>
                          <p:cTn id="28" fill="hold">
                            <p:stCondLst>
                              <p:cond delay="10000"/>
                            </p:stCondLst>
                            <p:childTnLst>
                              <p:par>
                                <p:cTn id="29" presetID="9" presetClass="entr" presetSubtype="0" fill="hold" grpId="0" nodeType="afterEffect">
                                  <p:stCondLst>
                                    <p:cond delay="1000"/>
                                  </p:stCondLst>
                                  <p:childTnLst>
                                    <p:set>
                                      <p:cBhvr>
                                        <p:cTn id="30" dur="1" fill="hold">
                                          <p:stCondLst>
                                            <p:cond delay="0"/>
                                          </p:stCondLst>
                                        </p:cTn>
                                        <p:tgtEl>
                                          <p:spTgt spid="155725"/>
                                        </p:tgtEl>
                                        <p:attrNameLst>
                                          <p:attrName>style.visibility</p:attrName>
                                        </p:attrNameLst>
                                      </p:cBhvr>
                                      <p:to>
                                        <p:strVal val="visible"/>
                                      </p:to>
                                    </p:set>
                                    <p:animEffect transition="in" filter="dissolve">
                                      <p:cBhvr>
                                        <p:cTn id="31" dur="500"/>
                                        <p:tgtEl>
                                          <p:spTgt spid="155725"/>
                                        </p:tgtEl>
                                      </p:cBhvr>
                                    </p:animEffect>
                                  </p:childTnLst>
                                </p:cTn>
                              </p:par>
                            </p:childTnLst>
                          </p:cTn>
                        </p:par>
                        <p:par>
                          <p:cTn id="32" fill="hold">
                            <p:stCondLst>
                              <p:cond delay="11500"/>
                            </p:stCondLst>
                            <p:childTnLst>
                              <p:par>
                                <p:cTn id="33" presetID="9" presetClass="entr" presetSubtype="0" fill="hold" grpId="0" nodeType="afterEffect">
                                  <p:stCondLst>
                                    <p:cond delay="1000"/>
                                  </p:stCondLst>
                                  <p:childTnLst>
                                    <p:set>
                                      <p:cBhvr>
                                        <p:cTn id="34" dur="1" fill="hold">
                                          <p:stCondLst>
                                            <p:cond delay="0"/>
                                          </p:stCondLst>
                                        </p:cTn>
                                        <p:tgtEl>
                                          <p:spTgt spid="155726"/>
                                        </p:tgtEl>
                                        <p:attrNameLst>
                                          <p:attrName>style.visibility</p:attrName>
                                        </p:attrNameLst>
                                      </p:cBhvr>
                                      <p:to>
                                        <p:strVal val="visible"/>
                                      </p:to>
                                    </p:set>
                                    <p:animEffect transition="in" filter="dissolve">
                                      <p:cBhvr>
                                        <p:cTn id="35" dur="500"/>
                                        <p:tgtEl>
                                          <p:spTgt spid="155726"/>
                                        </p:tgtEl>
                                      </p:cBhvr>
                                    </p:animEffect>
                                  </p:childTnLst>
                                </p:cTn>
                              </p:par>
                            </p:childTnLst>
                          </p:cTn>
                        </p:par>
                        <p:par>
                          <p:cTn id="36" fill="hold">
                            <p:stCondLst>
                              <p:cond delay="13000"/>
                            </p:stCondLst>
                            <p:childTnLst>
                              <p:par>
                                <p:cTn id="37" presetID="9" presetClass="entr" presetSubtype="0" fill="hold" grpId="0" nodeType="afterEffect">
                                  <p:stCondLst>
                                    <p:cond delay="1000"/>
                                  </p:stCondLst>
                                  <p:childTnLst>
                                    <p:set>
                                      <p:cBhvr>
                                        <p:cTn id="38" dur="1" fill="hold">
                                          <p:stCondLst>
                                            <p:cond delay="0"/>
                                          </p:stCondLst>
                                        </p:cTn>
                                        <p:tgtEl>
                                          <p:spTgt spid="155727"/>
                                        </p:tgtEl>
                                        <p:attrNameLst>
                                          <p:attrName>style.visibility</p:attrName>
                                        </p:attrNameLst>
                                      </p:cBhvr>
                                      <p:to>
                                        <p:strVal val="visible"/>
                                      </p:to>
                                    </p:set>
                                    <p:animEffect transition="in" filter="dissolve">
                                      <p:cBhvr>
                                        <p:cTn id="39" dur="500"/>
                                        <p:tgtEl>
                                          <p:spTgt spid="155727"/>
                                        </p:tgtEl>
                                      </p:cBhvr>
                                    </p:animEffect>
                                  </p:childTnLst>
                                </p:cTn>
                              </p:par>
                            </p:childTnLst>
                          </p:cTn>
                        </p:par>
                        <p:par>
                          <p:cTn id="40" fill="hold">
                            <p:stCondLst>
                              <p:cond delay="14500"/>
                            </p:stCondLst>
                            <p:childTnLst>
                              <p:par>
                                <p:cTn id="41" presetID="9" presetClass="entr" presetSubtype="0" fill="hold" grpId="0" nodeType="afterEffect">
                                  <p:stCondLst>
                                    <p:cond delay="1000"/>
                                  </p:stCondLst>
                                  <p:childTnLst>
                                    <p:set>
                                      <p:cBhvr>
                                        <p:cTn id="42" dur="1" fill="hold">
                                          <p:stCondLst>
                                            <p:cond delay="0"/>
                                          </p:stCondLst>
                                        </p:cTn>
                                        <p:tgtEl>
                                          <p:spTgt spid="155728"/>
                                        </p:tgtEl>
                                        <p:attrNameLst>
                                          <p:attrName>style.visibility</p:attrName>
                                        </p:attrNameLst>
                                      </p:cBhvr>
                                      <p:to>
                                        <p:strVal val="visible"/>
                                      </p:to>
                                    </p:set>
                                    <p:animEffect transition="in" filter="dissolve">
                                      <p:cBhvr>
                                        <p:cTn id="43" dur="500"/>
                                        <p:tgtEl>
                                          <p:spTgt spid="155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13" grpId="0" autoUpdateAnimBg="0"/>
      <p:bldP spid="155714" grpId="0" autoUpdateAnimBg="0"/>
      <p:bldP spid="155715" grpId="0" autoUpdateAnimBg="0"/>
      <p:bldP spid="155716" grpId="0" autoUpdateAnimBg="0"/>
      <p:bldP spid="155723" grpId="0" autoUpdateAnimBg="0"/>
      <p:bldP spid="155724" grpId="0" autoUpdateAnimBg="0"/>
      <p:bldP spid="155725" grpId="0" autoUpdateAnimBg="0"/>
      <p:bldP spid="155726" grpId="0" autoUpdateAnimBg="0"/>
      <p:bldP spid="155727" grpId="0" autoUpdateAnimBg="0"/>
      <p:bldP spid="15572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876800"/>
          </a:xfrm>
        </p:spPr>
        <p:txBody>
          <a:bodyPr>
            <a:normAutofit/>
          </a:bodyPr>
          <a:lstStyle/>
          <a:p>
            <a:pPr>
              <a:buNone/>
            </a:pPr>
            <a:r>
              <a:rPr lang="en-US" sz="2400" dirty="0" smtClean="0">
                <a:latin typeface="Times New Roman" pitchFamily="18" charset="0"/>
                <a:cs typeface="Times New Roman" pitchFamily="18" charset="0"/>
              </a:rPr>
              <a:t>The most common procedure for assessing microbial numbers</a:t>
            </a:r>
          </a:p>
          <a:p>
            <a:pPr>
              <a:buNone/>
            </a:pPr>
            <a:r>
              <a:rPr lang="en-US" sz="2400" dirty="0" smtClean="0">
                <a:latin typeface="Times New Roman" pitchFamily="18" charset="0"/>
                <a:cs typeface="Times New Roman" pitchFamily="18" charset="0"/>
              </a:rPr>
              <a:t>   1) serial dilutions of a suspension of microbes are plated and incubated</a:t>
            </a:r>
          </a:p>
          <a:p>
            <a:pPr>
              <a:buNone/>
            </a:pPr>
            <a:endParaRPr lang="en-US" sz="2400" dirty="0">
              <a:latin typeface="Times New Roman" pitchFamily="18" charset="0"/>
              <a:cs typeface="Times New Roman" pitchFamily="18" charset="0"/>
            </a:endParaRPr>
          </a:p>
        </p:txBody>
      </p:sp>
      <p:sp>
        <p:nvSpPr>
          <p:cNvPr id="4" name="Rectangle 2"/>
          <p:cNvSpPr txBox="1">
            <a:spLocks noGrp="1" noChangeArrowheads="1"/>
          </p:cNvSpPr>
          <p:nvPr>
            <p:ph type="title"/>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
        <p:nvSpPr>
          <p:cNvPr id="5" name="Rectangle 4"/>
          <p:cNvSpPr txBox="1">
            <a:spLocks noChangeArrowheads="1"/>
          </p:cNvSpPr>
          <p:nvPr/>
        </p:nvSpPr>
        <p:spPr>
          <a:xfrm>
            <a:off x="457200" y="762000"/>
            <a:ext cx="8229600" cy="11430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Viable</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Plate Count</a:t>
            </a:r>
          </a:p>
        </p:txBody>
      </p:sp>
      <p:pic>
        <p:nvPicPr>
          <p:cNvPr id="6" name="Picture 5" descr="viable count 2"/>
          <p:cNvPicPr>
            <a:picLocks noChangeAspect="1" noChangeArrowheads="1"/>
          </p:cNvPicPr>
          <p:nvPr/>
        </p:nvPicPr>
        <p:blipFill>
          <a:blip r:embed="rId2">
            <a:lum bright="12000" contrast="6000"/>
          </a:blip>
          <a:srcRect b="45981"/>
          <a:stretch>
            <a:fillRect/>
          </a:stretch>
        </p:blipFill>
        <p:spPr bwMode="auto">
          <a:xfrm>
            <a:off x="533400" y="3581400"/>
            <a:ext cx="80772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4E1E044-DAA3-4974-98F6-8F8135CA28E9}" type="slidenum">
              <a:rPr lang="en-US"/>
              <a:pPr>
                <a:defRPr/>
              </a:pPr>
              <a:t>34</a:t>
            </a:fld>
            <a:endParaRPr lang="en-US" dirty="0"/>
          </a:p>
        </p:txBody>
      </p:sp>
      <p:sp>
        <p:nvSpPr>
          <p:cNvPr id="5" name="Slide Number Placeholder 3"/>
          <p:cNvSpPr txBox="1">
            <a:spLocks noGrp="1"/>
          </p:cNvSpPr>
          <p:nvPr/>
        </p:nvSpPr>
        <p:spPr>
          <a:xfrm>
            <a:off x="457200" y="6356350"/>
            <a:ext cx="2133600" cy="365125"/>
          </a:xfrm>
          <a:prstGeom prst="rect">
            <a:avLst/>
          </a:prstGeom>
          <a:noFill/>
        </p:spPr>
        <p:txBody>
          <a:bodyPr anchor="ctr"/>
          <a:lstStyle/>
          <a:p>
            <a:pPr>
              <a:defRPr/>
            </a:pPr>
            <a:fld id="{609A1CAD-F9A8-4001-BD63-9B68A7856F92}" type="slidenum">
              <a:rPr lang="en-US" sz="1200">
                <a:solidFill>
                  <a:schemeClr val="tx1">
                    <a:tint val="75000"/>
                  </a:schemeClr>
                </a:solidFill>
              </a:rPr>
              <a:pPr>
                <a:defRPr/>
              </a:pPr>
              <a:t>34</a:t>
            </a:fld>
            <a:endParaRPr lang="en-US" sz="1200">
              <a:solidFill>
                <a:schemeClr val="tx1">
                  <a:tint val="75000"/>
                </a:schemeClr>
              </a:solidFill>
            </a:endParaRPr>
          </a:p>
        </p:txBody>
      </p:sp>
      <p:sp>
        <p:nvSpPr>
          <p:cNvPr id="23556" name="Rectangle 3"/>
          <p:cNvSpPr>
            <a:spLocks noGrp="1" noChangeArrowheads="1"/>
          </p:cNvSpPr>
          <p:nvPr>
            <p:ph type="body" idx="1"/>
          </p:nvPr>
        </p:nvSpPr>
        <p:spPr>
          <a:xfrm>
            <a:off x="457200" y="2057400"/>
            <a:ext cx="8229600" cy="4525963"/>
          </a:xfrm>
        </p:spPr>
        <p:txBody>
          <a:bodyPr>
            <a:normAutofit/>
          </a:bodyPr>
          <a:lstStyle/>
          <a:p>
            <a:pPr lvl="1" eaLnBrk="1" hangingPunct="1">
              <a:buNone/>
            </a:pPr>
            <a:r>
              <a:rPr lang="en-US" dirty="0" smtClean="0">
                <a:latin typeface="Times New Roman" pitchFamily="18" charset="0"/>
                <a:cs typeface="Times New Roman" pitchFamily="18" charset="0"/>
              </a:rPr>
              <a:t>2) the number of colonies developing are then counted</a:t>
            </a:r>
          </a:p>
          <a:p>
            <a:pPr lvl="2" eaLnBrk="1" hangingPunct="1"/>
            <a:r>
              <a:rPr lang="en-US" sz="2800" dirty="0" smtClean="0">
                <a:latin typeface="Times New Roman" pitchFamily="18" charset="0"/>
                <a:cs typeface="Times New Roman" pitchFamily="18" charset="0"/>
              </a:rPr>
              <a:t>it is assumed that each colony arises from an individual microbial cell </a:t>
            </a:r>
          </a:p>
          <a:p>
            <a:pPr lvl="1">
              <a:buNone/>
            </a:pPr>
            <a:r>
              <a:rPr lang="en-US" dirty="0" smtClean="0">
                <a:latin typeface="Times New Roman" pitchFamily="18" charset="0"/>
                <a:cs typeface="Times New Roman" pitchFamily="18" charset="0"/>
              </a:rPr>
              <a:t>3) by counting the colonies and taking into account the dilution factors the concentration of microbes in original sample can be determined</a:t>
            </a:r>
          </a:p>
          <a:p>
            <a:pPr lvl="1">
              <a:buNone/>
            </a:pPr>
            <a:r>
              <a:rPr lang="en-US" dirty="0" smtClean="0">
                <a:latin typeface="Times New Roman" pitchFamily="18" charset="0"/>
                <a:cs typeface="Times New Roman" pitchFamily="18" charset="0"/>
              </a:rPr>
              <a:t>4) only plates having between </a:t>
            </a:r>
            <a:r>
              <a:rPr lang="en-US" u="sng" dirty="0" smtClean="0">
                <a:latin typeface="Times New Roman" pitchFamily="18" charset="0"/>
                <a:cs typeface="Times New Roman" pitchFamily="18" charset="0"/>
              </a:rPr>
              <a:t>30</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rPr>
              <a:t>300</a:t>
            </a:r>
            <a:r>
              <a:rPr lang="en-US" dirty="0" smtClean="0">
                <a:latin typeface="Times New Roman" pitchFamily="18" charset="0"/>
                <a:cs typeface="Times New Roman" pitchFamily="18" charset="0"/>
              </a:rPr>
              <a:t> colonies are used in the calculations</a:t>
            </a:r>
          </a:p>
          <a:p>
            <a:pPr lvl="1" eaLnBrk="1" hangingPunct="1">
              <a:buNone/>
            </a:pPr>
            <a:endParaRPr lang="en-US" dirty="0" smtClean="0">
              <a:latin typeface="Times New Roman" pitchFamily="18" charset="0"/>
              <a:cs typeface="Times New Roman" pitchFamily="18" charset="0"/>
            </a:endParaRPr>
          </a:p>
        </p:txBody>
      </p:sp>
      <p:sp>
        <p:nvSpPr>
          <p:cNvPr id="23557" name="Rectangle 4"/>
          <p:cNvSpPr>
            <a:spLocks noGrp="1" noChangeArrowheads="1"/>
          </p:cNvSpPr>
          <p:nvPr>
            <p:ph type="title"/>
          </p:nvPr>
        </p:nvSpPr>
        <p:spPr>
          <a:xfrm>
            <a:off x="457200" y="1143000"/>
            <a:ext cx="8229600" cy="1143000"/>
          </a:xfrm>
          <a:noFill/>
        </p:spPr>
        <p:txBody>
          <a:bodyPr>
            <a:normAutofit/>
          </a:bodyPr>
          <a:lstStyle/>
          <a:p>
            <a:pPr algn="l" eaLnBrk="1" hangingPunct="1"/>
            <a:r>
              <a:rPr lang="en-US" sz="2800" b="1" dirty="0" smtClean="0">
                <a:latin typeface="Times New Roman" pitchFamily="18" charset="0"/>
                <a:cs typeface="Times New Roman" pitchFamily="18" charset="0"/>
              </a:rPr>
              <a:t>Viable Plate Count</a:t>
            </a: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6DCE8EA-8534-44EA-A891-D48B2B046A6A}" type="slidenum">
              <a:rPr lang="en-US"/>
              <a:pPr>
                <a:defRPr/>
              </a:pPr>
              <a:t>35</a:t>
            </a:fld>
            <a:endParaRPr lang="en-US" dirty="0"/>
          </a:p>
        </p:txBody>
      </p:sp>
      <p:sp>
        <p:nvSpPr>
          <p:cNvPr id="162819" name="Rectangle 3"/>
          <p:cNvSpPr>
            <a:spLocks noGrp="1" noChangeArrowheads="1"/>
          </p:cNvSpPr>
          <p:nvPr>
            <p:ph type="title"/>
          </p:nvPr>
        </p:nvSpPr>
        <p:spPr>
          <a:xfrm>
            <a:off x="457200" y="655638"/>
            <a:ext cx="8229600" cy="715962"/>
          </a:xfrm>
        </p:spPr>
        <p:txBody>
          <a:bodyPr rtlCol="0">
            <a:normAutofit/>
          </a:bodyPr>
          <a:lstStyle/>
          <a:p>
            <a:pPr algn="l" eaLnBrk="1" fontAlgn="auto" hangingPunct="1">
              <a:spcAft>
                <a:spcPts val="0"/>
              </a:spcAft>
              <a:defRPr/>
            </a:pPr>
            <a:r>
              <a:rPr lang="en-US" sz="2400" b="1" dirty="0" smtClean="0">
                <a:latin typeface="Times New Roman" pitchFamily="18" charset="0"/>
                <a:cs typeface="Times New Roman" pitchFamily="18" charset="0"/>
              </a:rPr>
              <a:t>Viable Plate Count</a:t>
            </a:r>
          </a:p>
        </p:txBody>
      </p:sp>
      <p:pic>
        <p:nvPicPr>
          <p:cNvPr id="25604" name="Picture 4" descr="viable count"/>
          <p:cNvPicPr>
            <a:picLocks noChangeAspect="1" noChangeArrowheads="1"/>
          </p:cNvPicPr>
          <p:nvPr/>
        </p:nvPicPr>
        <p:blipFill>
          <a:blip r:embed="rId2">
            <a:lum bright="12000" contrast="6000"/>
          </a:blip>
          <a:srcRect/>
          <a:stretch>
            <a:fillRect/>
          </a:stretch>
        </p:blipFill>
        <p:spPr bwMode="auto">
          <a:xfrm>
            <a:off x="838200" y="1133475"/>
            <a:ext cx="7391400" cy="5724525"/>
          </a:xfrm>
          <a:prstGeom prst="rect">
            <a:avLst/>
          </a:prstGeom>
          <a:noFill/>
          <a:ln w="9525">
            <a:noFill/>
            <a:miter lim="800000"/>
            <a:headEnd/>
            <a:tailEnd/>
          </a:ln>
        </p:spPr>
      </p:pic>
      <p:sp>
        <p:nvSpPr>
          <p:cNvPr id="6" name="Rectangle 2"/>
          <p:cNvSpPr txBox="1">
            <a:spLocks noChangeArrowheads="1"/>
          </p:cNvSpPr>
          <p:nvPr/>
        </p:nvSpPr>
        <p:spPr>
          <a:xfrm>
            <a:off x="685800" y="-762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6BD7CB3-99F4-4E44-85DB-CA1136C34ECC}" type="slidenum">
              <a:rPr lang="en-US"/>
              <a:pPr>
                <a:defRPr/>
              </a:pPr>
              <a:t>36</a:t>
            </a:fld>
            <a:endParaRPr lang="en-US" dirty="0"/>
          </a:p>
        </p:txBody>
      </p:sp>
      <p:sp>
        <p:nvSpPr>
          <p:cNvPr id="5" name="Slide Number Placeholder 3"/>
          <p:cNvSpPr txBox="1">
            <a:spLocks noGrp="1"/>
          </p:cNvSpPr>
          <p:nvPr/>
        </p:nvSpPr>
        <p:spPr>
          <a:xfrm>
            <a:off x="457200" y="6356350"/>
            <a:ext cx="2133600" cy="365125"/>
          </a:xfrm>
          <a:prstGeom prst="rect">
            <a:avLst/>
          </a:prstGeom>
          <a:noFill/>
        </p:spPr>
        <p:txBody>
          <a:bodyPr anchor="ctr"/>
          <a:lstStyle/>
          <a:p>
            <a:pPr>
              <a:defRPr/>
            </a:pPr>
            <a:fld id="{1669B350-68A6-4734-87CC-A0D771FC9DAE}" type="slidenum">
              <a:rPr lang="en-US" sz="1200">
                <a:solidFill>
                  <a:schemeClr val="tx1">
                    <a:tint val="75000"/>
                  </a:schemeClr>
                </a:solidFill>
              </a:rPr>
              <a:pPr>
                <a:defRPr/>
              </a:pPr>
              <a:t>36</a:t>
            </a:fld>
            <a:endParaRPr lang="en-US" sz="1200">
              <a:solidFill>
                <a:schemeClr val="tx1">
                  <a:tint val="75000"/>
                </a:schemeClr>
              </a:solidFill>
            </a:endParaRPr>
          </a:p>
        </p:txBody>
      </p:sp>
      <p:sp>
        <p:nvSpPr>
          <p:cNvPr id="32772" name="Rectangle 2"/>
          <p:cNvSpPr>
            <a:spLocks noGrp="1" noChangeArrowheads="1"/>
          </p:cNvSpPr>
          <p:nvPr>
            <p:ph type="title"/>
          </p:nvPr>
        </p:nvSpPr>
        <p:spPr>
          <a:xfrm>
            <a:off x="457200" y="1219200"/>
            <a:ext cx="8229600" cy="1143000"/>
          </a:xfrm>
        </p:spPr>
        <p:txBody>
          <a:bodyPr>
            <a:normAutofit/>
          </a:bodyPr>
          <a:lstStyle/>
          <a:p>
            <a:pPr eaLnBrk="1" hangingPunct="1"/>
            <a:r>
              <a:rPr lang="en-US" sz="3200" b="1" dirty="0" smtClean="0">
                <a:latin typeface="Garamond" pitchFamily="18" charset="0"/>
              </a:rPr>
              <a:t>Direct Count</a:t>
            </a:r>
          </a:p>
        </p:txBody>
      </p:sp>
      <p:sp>
        <p:nvSpPr>
          <p:cNvPr id="32773" name="Rectangle 3"/>
          <p:cNvSpPr>
            <a:spLocks noGrp="1" noChangeArrowheads="1"/>
          </p:cNvSpPr>
          <p:nvPr>
            <p:ph type="body" idx="1"/>
          </p:nvPr>
        </p:nvSpPr>
        <p:spPr>
          <a:xfrm>
            <a:off x="457200" y="2514600"/>
            <a:ext cx="8229600" cy="4525963"/>
          </a:xfrm>
        </p:spPr>
        <p:txBody>
          <a:bodyPr>
            <a:normAutofit/>
          </a:bodyPr>
          <a:lstStyle/>
          <a:p>
            <a:pPr eaLnBrk="1" hangingPunct="1"/>
            <a:r>
              <a:rPr lang="en-US" sz="2800" dirty="0" smtClean="0">
                <a:latin typeface="Times New Roman" pitchFamily="18" charset="0"/>
                <a:cs typeface="Times New Roman" pitchFamily="18" charset="0"/>
              </a:rPr>
              <a:t>Dilutions of samples are observed under a microscope</a:t>
            </a:r>
          </a:p>
          <a:p>
            <a:pPr eaLnBrk="1" hangingPunct="1"/>
            <a:r>
              <a:rPr lang="en-US" sz="2800" dirty="0" smtClean="0">
                <a:latin typeface="Times New Roman" pitchFamily="18" charset="0"/>
                <a:cs typeface="Times New Roman" pitchFamily="18" charset="0"/>
              </a:rPr>
              <a:t>the number of bacterial cells from a given volume of sample are counted</a:t>
            </a:r>
          </a:p>
          <a:p>
            <a:pPr lvl="1" eaLnBrk="1" hangingPunct="1"/>
            <a:r>
              <a:rPr lang="en-US" dirty="0" smtClean="0">
                <a:latin typeface="Times New Roman" pitchFamily="18" charset="0"/>
                <a:cs typeface="Times New Roman" pitchFamily="18" charset="0"/>
              </a:rPr>
              <a:t>dead cells are also counted</a:t>
            </a:r>
          </a:p>
          <a:p>
            <a:pPr eaLnBrk="1" hangingPunct="1"/>
            <a:r>
              <a:rPr lang="en-US" sz="2800" dirty="0" smtClean="0">
                <a:latin typeface="Times New Roman" pitchFamily="18" charset="0"/>
                <a:cs typeface="Times New Roman" pitchFamily="18" charset="0"/>
              </a:rPr>
              <a:t>automated particle  counters can be used </a:t>
            </a:r>
          </a:p>
          <a:p>
            <a:pPr eaLnBrk="1" hangingPunct="1"/>
            <a:endParaRPr lang="en-US" sz="2800" dirty="0" smtClean="0">
              <a:latin typeface="Times New Roman" pitchFamily="18" charset="0"/>
              <a:cs typeface="Times New Roman" pitchFamily="18" charset="0"/>
            </a:endParaRPr>
          </a:p>
        </p:txBody>
      </p:sp>
      <p:pic>
        <p:nvPicPr>
          <p:cNvPr id="32774" name="Picture 5" descr="Microscope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53200" y="3976687"/>
            <a:ext cx="2414588" cy="2881313"/>
          </a:xfrm>
          <a:prstGeom prst="rect">
            <a:avLst/>
          </a:prstGeom>
          <a:noFill/>
          <a:ln w="9525">
            <a:noFill/>
            <a:miter lim="800000"/>
            <a:headEnd/>
            <a:tailEnd/>
          </a:ln>
        </p:spPr>
      </p:pic>
      <p:pic>
        <p:nvPicPr>
          <p:cNvPr id="8" name="Picture 5" descr="direct microscope count"/>
          <p:cNvPicPr>
            <a:picLocks noChangeAspect="1" noChangeArrowheads="1"/>
          </p:cNvPicPr>
          <p:nvPr/>
        </p:nvPicPr>
        <p:blipFill>
          <a:blip r:embed="rId3">
            <a:lum bright="12000"/>
          </a:blip>
          <a:srcRect t="1620" b="68388"/>
          <a:stretch>
            <a:fillRect/>
          </a:stretch>
        </p:blipFill>
        <p:spPr bwMode="auto">
          <a:xfrm>
            <a:off x="304800" y="914400"/>
            <a:ext cx="2743200" cy="1600200"/>
          </a:xfrm>
          <a:prstGeom prst="rect">
            <a:avLst/>
          </a:prstGeom>
          <a:noFill/>
          <a:ln w="9525">
            <a:noFill/>
            <a:miter lim="800000"/>
            <a:headEnd/>
            <a:tailEnd/>
          </a:ln>
        </p:spPr>
      </p:pic>
      <p:pic>
        <p:nvPicPr>
          <p:cNvPr id="9" name="Picture 6" descr="direct microscope count"/>
          <p:cNvPicPr>
            <a:picLocks noChangeAspect="1" noChangeArrowheads="1"/>
          </p:cNvPicPr>
          <p:nvPr/>
        </p:nvPicPr>
        <p:blipFill>
          <a:blip r:embed="rId3">
            <a:lum bright="12000"/>
          </a:blip>
          <a:srcRect t="35664" b="34042"/>
          <a:stretch>
            <a:fillRect/>
          </a:stretch>
        </p:blipFill>
        <p:spPr bwMode="auto">
          <a:xfrm>
            <a:off x="6172200" y="925038"/>
            <a:ext cx="2819400" cy="1665762"/>
          </a:xfrm>
          <a:prstGeom prst="rect">
            <a:avLst/>
          </a:prstGeom>
          <a:noFill/>
          <a:ln w="9525">
            <a:noFill/>
            <a:miter lim="800000"/>
            <a:headEnd/>
            <a:tailEnd/>
          </a:ln>
        </p:spPr>
      </p:pic>
      <p:sp>
        <p:nvSpPr>
          <p:cNvPr id="10"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1143000"/>
          </a:xfrm>
        </p:spPr>
        <p:txBody>
          <a:bodyPr>
            <a:normAutofit/>
          </a:bodyPr>
          <a:lstStyle/>
          <a:p>
            <a:pPr algn="l"/>
            <a:r>
              <a:rPr lang="en-CA" sz="2800" b="1" dirty="0" smtClean="0">
                <a:latin typeface="Times New Roman" pitchFamily="18" charset="0"/>
                <a:cs typeface="Times New Roman" pitchFamily="18" charset="0"/>
              </a:rPr>
              <a:t>Turbidometric measurements</a:t>
            </a:r>
            <a:endParaRPr lang="en-US" sz="2800" b="1" dirty="0">
              <a:latin typeface="Times New Roman" pitchFamily="18" charset="0"/>
              <a:cs typeface="Times New Roman" pitchFamily="18" charset="0"/>
            </a:endParaRPr>
          </a:p>
        </p:txBody>
      </p:sp>
      <p:sp>
        <p:nvSpPr>
          <p:cNvPr id="34819" name="Rectangle 3"/>
          <p:cNvSpPr>
            <a:spLocks noGrp="1"/>
          </p:cNvSpPr>
          <p:nvPr>
            <p:ph idx="1"/>
          </p:nvPr>
        </p:nvSpPr>
        <p:spPr>
          <a:xfrm>
            <a:off x="457200" y="1828800"/>
            <a:ext cx="8229600" cy="4525963"/>
          </a:xfrm>
        </p:spPr>
        <p:txBody>
          <a:bodyPr>
            <a:normAutofit lnSpcReduction="10000"/>
          </a:bodyPr>
          <a:lstStyle/>
          <a:p>
            <a:pPr>
              <a:lnSpc>
                <a:spcPct val="80000"/>
              </a:lnSpc>
              <a:buFont typeface="Wingdings" pitchFamily="2" charset="2"/>
              <a:buChar char="Ø"/>
            </a:pPr>
            <a:r>
              <a:rPr lang="en-CA" sz="2800" dirty="0" smtClean="0">
                <a:latin typeface="Times New Roman" pitchFamily="18" charset="0"/>
                <a:cs typeface="Times New Roman" pitchFamily="18" charset="0"/>
              </a:rPr>
              <a:t>Turbidity or optical density is the cloudeness of a suspension</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US" sz="2800" dirty="0" smtClean="0">
                <a:latin typeface="Times New Roman" pitchFamily="18" charset="0"/>
                <a:cs typeface="Times New Roman" pitchFamily="18" charset="0"/>
              </a:rPr>
              <a:t>Can be detected by spectrophotometer</a:t>
            </a:r>
            <a:r>
              <a:rPr lang="en-CA" sz="2800" dirty="0" smtClean="0">
                <a:latin typeface="Times New Roman" pitchFamily="18" charset="0"/>
                <a:cs typeface="Times New Roman" pitchFamily="18" charset="0"/>
              </a:rPr>
              <a:t> </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CA" sz="2800" dirty="0" smtClean="0">
                <a:latin typeface="Times New Roman" pitchFamily="18" charset="0"/>
                <a:cs typeface="Times New Roman" pitchFamily="18" charset="0"/>
              </a:rPr>
              <a:t>As microbial growth increase the more turbid a suspension the less light will be transmitted through it</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CA" sz="2800" dirty="0" smtClean="0">
                <a:latin typeface="Times New Roman" pitchFamily="18" charset="0"/>
                <a:cs typeface="Times New Roman" pitchFamily="18" charset="0"/>
              </a:rPr>
              <a:t>Adv. Rapid</a:t>
            </a:r>
          </a:p>
          <a:p>
            <a:pPr>
              <a:lnSpc>
                <a:spcPct val="80000"/>
              </a:lnSpc>
              <a:buFont typeface="Wingdings" pitchFamily="2" charset="2"/>
              <a:buChar char="Ø"/>
            </a:pPr>
            <a:r>
              <a:rPr lang="en-CA" sz="2800" dirty="0" smtClean="0">
                <a:latin typeface="Times New Roman" pitchFamily="18" charset="0"/>
                <a:cs typeface="Times New Roman" pitchFamily="18" charset="0"/>
              </a:rPr>
              <a:t>Disadv. Counts all light scattering</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CA" sz="2800" dirty="0" smtClean="0">
                <a:latin typeface="Times New Roman" pitchFamily="18" charset="0"/>
                <a:cs typeface="Times New Roman" pitchFamily="18" charset="0"/>
              </a:rPr>
              <a:t>Application estimation of cell number in broth culture</a:t>
            </a:r>
          </a:p>
        </p:txBody>
      </p:sp>
      <p:sp>
        <p:nvSpPr>
          <p:cNvPr id="4" name="Slide Number Placeholder 4"/>
          <p:cNvSpPr>
            <a:spLocks noGrp="1"/>
          </p:cNvSpPr>
          <p:nvPr>
            <p:ph type="sldNum" sz="quarter" idx="12"/>
          </p:nvPr>
        </p:nvSpPr>
        <p:spPr/>
        <p:txBody>
          <a:bodyPr/>
          <a:lstStyle/>
          <a:p>
            <a:pPr>
              <a:defRPr/>
            </a:pPr>
            <a:fld id="{7442688F-D61E-45DF-AB75-6A042AAA7B10}" type="slidenum">
              <a:rPr lang="en-US"/>
              <a:pPr>
                <a:defRPr/>
              </a:pPr>
              <a:t>37</a:t>
            </a:fld>
            <a:endParaRPr lang="en-US"/>
          </a:p>
        </p:txBody>
      </p:sp>
      <p:sp>
        <p:nvSpPr>
          <p:cNvPr id="6"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AD690A4-238D-4DB0-BA76-F9DC3AE278F3}" type="slidenum">
              <a:rPr lang="en-US"/>
              <a:pPr>
                <a:defRPr/>
              </a:pPr>
              <a:t>38</a:t>
            </a:fld>
            <a:endParaRPr lang="en-US"/>
          </a:p>
        </p:txBody>
      </p:sp>
      <p:pic>
        <p:nvPicPr>
          <p:cNvPr id="35843" name="Picture 6" descr="07_16"/>
          <p:cNvPicPr>
            <a:picLocks noGrp="1" noChangeAspect="1" noChangeArrowheads="1"/>
          </p:cNvPicPr>
          <p:nvPr>
            <p:ph type="body" idx="4294967295"/>
          </p:nvPr>
        </p:nvPicPr>
        <p:blipFill>
          <a:blip r:embed="rId2"/>
          <a:srcRect/>
          <a:stretch>
            <a:fillRect/>
          </a:stretch>
        </p:blipFill>
        <p:spPr>
          <a:xfrm>
            <a:off x="838200" y="381000"/>
            <a:ext cx="7391400" cy="4572000"/>
          </a:xfrm>
          <a:noFill/>
        </p:spPr>
      </p:pic>
      <p:sp>
        <p:nvSpPr>
          <p:cNvPr id="35844" name="Rectangle 5"/>
          <p:cNvSpPr>
            <a:spLocks noChangeArrowheads="1"/>
          </p:cNvSpPr>
          <p:nvPr/>
        </p:nvSpPr>
        <p:spPr bwMode="auto">
          <a:xfrm>
            <a:off x="304800" y="5257800"/>
            <a:ext cx="8229600" cy="769441"/>
          </a:xfrm>
          <a:prstGeom prst="rect">
            <a:avLst/>
          </a:prstGeom>
          <a:noFill/>
          <a:ln w="9525">
            <a:noFill/>
            <a:miter lim="800000"/>
            <a:headEnd/>
            <a:tailEnd/>
          </a:ln>
        </p:spPr>
        <p:txBody>
          <a:bodyPr>
            <a:spAutoFit/>
          </a:bodyPr>
          <a:lstStyle/>
          <a:p>
            <a:r>
              <a:rPr lang="en-US" sz="2200" dirty="0" smtClean="0">
                <a:latin typeface="Times New Roman" pitchFamily="18" charset="0"/>
                <a:cs typeface="Times New Roman" pitchFamily="18" charset="0"/>
              </a:rPr>
              <a:t>Turbidometric </a:t>
            </a:r>
            <a:r>
              <a:rPr lang="en-US" sz="2200" dirty="0">
                <a:latin typeface="Times New Roman" pitchFamily="18" charset="0"/>
                <a:cs typeface="Times New Roman" pitchFamily="18" charset="0"/>
              </a:rPr>
              <a:t>measurements as indicators of </a:t>
            </a:r>
            <a:r>
              <a:rPr lang="en-US" sz="2200" dirty="0" smtClean="0">
                <a:latin typeface="Times New Roman" pitchFamily="18" charset="0"/>
                <a:cs typeface="Times New Roman" pitchFamily="18" charset="0"/>
              </a:rPr>
              <a:t> microbial </a:t>
            </a:r>
            <a:r>
              <a:rPr lang="en-US" sz="2200" dirty="0">
                <a:latin typeface="Times New Roman" pitchFamily="18" charset="0"/>
                <a:cs typeface="Times New Roman" pitchFamily="18" charset="0"/>
              </a:rPr>
              <a:t>growth.</a:t>
            </a:r>
          </a:p>
          <a:p>
            <a:r>
              <a:rPr lang="en-US" sz="2200" dirty="0">
                <a:latin typeface="Times New Roman" pitchFamily="18" charset="0"/>
                <a:cs typeface="Times New Roman" pitchFamily="18" charset="0"/>
              </a:rPr>
              <a:t>The greater the turbidity the larger the population density.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1E5B8E7-57B3-4FBF-BBA2-F92646C34451}" type="slidenum">
              <a:rPr lang="en-US"/>
              <a:pPr>
                <a:defRPr/>
              </a:pPr>
              <a:t>39</a:t>
            </a:fld>
            <a:endParaRPr lang="en-US" dirty="0"/>
          </a:p>
        </p:txBody>
      </p:sp>
      <p:sp>
        <p:nvSpPr>
          <p:cNvPr id="36867" name="Rectangle 2"/>
          <p:cNvSpPr>
            <a:spLocks noGrp="1" noChangeArrowheads="1"/>
          </p:cNvSpPr>
          <p:nvPr>
            <p:ph type="title"/>
          </p:nvPr>
        </p:nvSpPr>
        <p:spPr>
          <a:xfrm>
            <a:off x="685800" y="1066800"/>
            <a:ext cx="7772400" cy="914400"/>
          </a:xfrm>
        </p:spPr>
        <p:txBody>
          <a:bodyPr>
            <a:normAutofit/>
          </a:bodyPr>
          <a:lstStyle/>
          <a:p>
            <a:pPr algn="l" eaLnBrk="1" hangingPunct="1"/>
            <a:r>
              <a:rPr lang="en-US" sz="2800" b="1" dirty="0" smtClean="0">
                <a:latin typeface="Times New Roman" pitchFamily="18" charset="0"/>
                <a:cs typeface="Times New Roman" pitchFamily="18" charset="0"/>
              </a:rPr>
              <a:t>Microbial Growth Curve</a:t>
            </a:r>
          </a:p>
        </p:txBody>
      </p:sp>
      <p:sp>
        <p:nvSpPr>
          <p:cNvPr id="36868" name="Rectangle 3"/>
          <p:cNvSpPr>
            <a:spLocks noGrp="1" noChangeArrowheads="1"/>
          </p:cNvSpPr>
          <p:nvPr>
            <p:ph idx="1"/>
          </p:nvPr>
        </p:nvSpPr>
        <p:spPr>
          <a:xfrm>
            <a:off x="685800" y="2057400"/>
            <a:ext cx="7772400" cy="4800600"/>
          </a:xfrm>
        </p:spPr>
        <p:txBody>
          <a:bodyPr>
            <a:normAutofit/>
          </a:bodyPr>
          <a:lstStyle/>
          <a:p>
            <a:pPr algn="just" eaLnBrk="1" hangingPunct="1">
              <a:buClr>
                <a:schemeClr val="tx2"/>
              </a:buClr>
            </a:pPr>
            <a:r>
              <a:rPr lang="en-US" sz="2400" dirty="0" smtClean="0">
                <a:latin typeface="Times New Roman" pitchFamily="18" charset="0"/>
                <a:cs typeface="Times New Roman" pitchFamily="18" charset="0"/>
              </a:rPr>
              <a:t>When a microbe is added to a suitable liquid medium &amp; incubated, its growth follows a definite course.</a:t>
            </a:r>
          </a:p>
          <a:p>
            <a:pPr algn="just" eaLnBrk="1" hangingPunct="1">
              <a:buClr>
                <a:schemeClr val="tx2"/>
              </a:buClr>
            </a:pPr>
            <a:endParaRPr lang="en-US" sz="2400" dirty="0" smtClean="0">
              <a:latin typeface="Times New Roman" pitchFamily="18" charset="0"/>
              <a:cs typeface="Times New Roman" pitchFamily="18" charset="0"/>
            </a:endParaRPr>
          </a:p>
          <a:p>
            <a:pPr algn="just" eaLnBrk="1" hangingPunct="1">
              <a:buClr>
                <a:schemeClr val="tx2"/>
              </a:buClr>
            </a:pPr>
            <a:r>
              <a:rPr lang="en-US" sz="2400" dirty="0" smtClean="0">
                <a:latin typeface="Times New Roman" pitchFamily="18" charset="0"/>
                <a:cs typeface="Times New Roman" pitchFamily="18" charset="0"/>
              </a:rPr>
              <a:t>If microbes counts are made at intervals after inoculation &amp; plotted in relation to time, a growth curve is obtained.</a:t>
            </a:r>
          </a:p>
          <a:p>
            <a:pPr algn="just" eaLnBrk="1" hangingPunct="1">
              <a:buClr>
                <a:schemeClr val="tx2"/>
              </a:buClr>
            </a:pPr>
            <a:endParaRPr lang="en-US" sz="2400" dirty="0" smtClean="0">
              <a:latin typeface="Times New Roman" pitchFamily="18" charset="0"/>
              <a:cs typeface="Times New Roman" pitchFamily="18" charset="0"/>
            </a:endParaRP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ltLang="en-US" dirty="0"/>
              <a:t>TYPES OF BIOTECNOLOGIES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INDUSTRIAL</a:t>
            </a:r>
          </a:p>
          <a:p>
            <a:r>
              <a:rPr lang="en-US" dirty="0">
                <a:latin typeface="Times New Roman" panose="02020603050405020304" pitchFamily="18" charset="0"/>
                <a:cs typeface="Times New Roman" panose="02020603050405020304" pitchFamily="18" charset="0"/>
              </a:rPr>
              <a:t>AGRICULTURE</a:t>
            </a:r>
          </a:p>
          <a:p>
            <a:r>
              <a:rPr lang="en-US" dirty="0">
                <a:latin typeface="Times New Roman" panose="02020603050405020304" pitchFamily="18" charset="0"/>
                <a:cs typeface="Times New Roman" panose="02020603050405020304" pitchFamily="18" charset="0"/>
              </a:rPr>
              <a:t>MEDICAL</a:t>
            </a:r>
          </a:p>
          <a:p>
            <a:r>
              <a:rPr lang="en-US" dirty="0">
                <a:latin typeface="Times New Roman" panose="02020603050405020304" pitchFamily="18" charset="0"/>
                <a:cs typeface="Times New Roman" panose="02020603050405020304" pitchFamily="18" charset="0"/>
              </a:rPr>
              <a:t>ANIMAL</a:t>
            </a:r>
          </a:p>
          <a:p>
            <a:r>
              <a:rPr lang="en-US" dirty="0">
                <a:latin typeface="Times New Roman" panose="02020603050405020304" pitchFamily="18" charset="0"/>
                <a:cs typeface="Times New Roman" panose="02020603050405020304" pitchFamily="18" charset="0"/>
              </a:rPr>
              <a:t>ENVIROMENTAL</a:t>
            </a:r>
          </a:p>
          <a:p>
            <a:endParaRPr lang="en-US" dirty="0"/>
          </a:p>
        </p:txBody>
      </p:sp>
    </p:spTree>
    <p:extLst>
      <p:ext uri="{BB962C8B-B14F-4D97-AF65-F5344CB8AC3E}">
        <p14:creationId xmlns:p14="http://schemas.microsoft.com/office/powerpoint/2010/main" val="59391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953000"/>
          </a:xfrm>
        </p:spPr>
        <p:txBody>
          <a:bodyPr>
            <a:normAutofit/>
          </a:bodyPr>
          <a:lstStyle/>
          <a:p>
            <a:pPr>
              <a:lnSpc>
                <a:spcPct val="90000"/>
              </a:lnSpc>
              <a:buNone/>
              <a:defRPr/>
            </a:pPr>
            <a:r>
              <a:rPr lang="en-US" sz="2400" dirty="0" smtClean="0">
                <a:latin typeface="Times New Roman" pitchFamily="18" charset="0"/>
                <a:cs typeface="Times New Roman" pitchFamily="18" charset="0"/>
              </a:rPr>
              <a:t>Growth of culture goes through four phases with time</a:t>
            </a:r>
          </a:p>
          <a:p>
            <a:pPr>
              <a:lnSpc>
                <a:spcPct val="90000"/>
              </a:lnSpc>
              <a:buNone/>
              <a:defRPr/>
            </a:pP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1. Lag phase</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2. Log or Logarithmic phase</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3. Stationary phase</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4. Death or Decline phase</a:t>
            </a:r>
          </a:p>
          <a:p>
            <a:endParaRPr lang="en-US" sz="2400" dirty="0">
              <a:latin typeface="Times New Roman" pitchFamily="18" charset="0"/>
              <a:cs typeface="Times New Roman" pitchFamily="18" charset="0"/>
            </a:endParaRPr>
          </a:p>
        </p:txBody>
      </p:sp>
      <p:pic>
        <p:nvPicPr>
          <p:cNvPr id="4" name="Picture 4" descr="GROCURV"/>
          <p:cNvPicPr>
            <a:picLocks noChangeAspect="1" noChangeArrowheads="1"/>
          </p:cNvPicPr>
          <p:nvPr/>
        </p:nvPicPr>
        <p:blipFill>
          <a:blip r:embed="rId2"/>
          <a:srcRect t="10909" r="8000"/>
          <a:stretch>
            <a:fillRect/>
          </a:stretch>
        </p:blipFill>
        <p:spPr bwMode="auto">
          <a:xfrm>
            <a:off x="4876800" y="2590800"/>
            <a:ext cx="3352800" cy="3276600"/>
          </a:xfrm>
          <a:prstGeom prst="rect">
            <a:avLst/>
          </a:prstGeom>
          <a:noFill/>
          <a:ln w="9525">
            <a:noFill/>
            <a:miter lim="800000"/>
            <a:headEnd/>
            <a:tailEnd/>
          </a:ln>
        </p:spPr>
      </p:pic>
      <p:sp>
        <p:nvSpPr>
          <p:cNvPr id="5" name="Rectangle 2"/>
          <p:cNvSpPr>
            <a:spLocks noGrp="1" noChangeArrowheads="1"/>
          </p:cNvSpPr>
          <p:nvPr>
            <p:ph type="title"/>
          </p:nvPr>
        </p:nvSpPr>
        <p:spPr>
          <a:xfrm>
            <a:off x="457200" y="914400"/>
            <a:ext cx="8229600" cy="1143000"/>
          </a:xfrm>
        </p:spPr>
        <p:txBody>
          <a:bodyPr>
            <a:normAutofit/>
          </a:bodyPr>
          <a:lstStyle/>
          <a:p>
            <a:pPr algn="l" eaLnBrk="1" hangingPunct="1"/>
            <a:r>
              <a:rPr lang="en-US" sz="2800" b="1" dirty="0" smtClean="0">
                <a:latin typeface="Times New Roman" pitchFamily="18" charset="0"/>
                <a:cs typeface="Times New Roman" pitchFamily="18" charset="0"/>
              </a:rPr>
              <a:t>Microbial Growth Curve</a:t>
            </a: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
        <p:nvSpPr>
          <p:cNvPr id="11" name="Rectangle 3"/>
          <p:cNvSpPr>
            <a:spLocks noGrp="1" noChangeArrowheads="1"/>
          </p:cNvSpPr>
          <p:nvPr>
            <p:ph idx="1"/>
          </p:nvPr>
        </p:nvSpPr>
        <p:spPr>
          <a:xfrm>
            <a:off x="457200" y="533400"/>
            <a:ext cx="8229600" cy="5943600"/>
          </a:xfrm>
        </p:spPr>
        <p:txBody>
          <a:bodyPr>
            <a:noAutofit/>
          </a:bodyPr>
          <a:lstStyle/>
          <a:p>
            <a:pPr>
              <a:lnSpc>
                <a:spcPct val="80000"/>
              </a:lnSpc>
              <a:buNone/>
            </a:pPr>
            <a:endParaRPr lang="en-CA" sz="2400" b="1" u="sng" dirty="0" smtClean="0">
              <a:latin typeface="Times New Roman" pitchFamily="18" charset="0"/>
              <a:cs typeface="Times New Roman" pitchFamily="18" charset="0"/>
            </a:endParaRPr>
          </a:p>
          <a:p>
            <a:pPr>
              <a:lnSpc>
                <a:spcPct val="80000"/>
              </a:lnSpc>
              <a:buNone/>
            </a:pPr>
            <a:r>
              <a:rPr lang="en-CA" sz="2400" b="1" u="sng" dirty="0" smtClean="0">
                <a:latin typeface="Times New Roman" pitchFamily="18" charset="0"/>
                <a:cs typeface="Times New Roman" pitchFamily="18" charset="0"/>
              </a:rPr>
              <a:t>Lag (preparatory) phase</a:t>
            </a:r>
          </a:p>
          <a:p>
            <a:pPr>
              <a:lnSpc>
                <a:spcPct val="80000"/>
              </a:lnSpc>
              <a:buNone/>
            </a:pPr>
            <a:endParaRPr lang="en-CA" sz="2400" b="1" u="sng" dirty="0" smtClean="0">
              <a:latin typeface="Times New Roman" pitchFamily="18" charset="0"/>
              <a:cs typeface="Times New Roman" pitchFamily="18" charset="0"/>
            </a:endParaRPr>
          </a:p>
          <a:p>
            <a:pPr>
              <a:buFont typeface="Wingdings" pitchFamily="2" charset="2"/>
              <a:buChar char="Ø"/>
            </a:pPr>
            <a:r>
              <a:rPr lang="en-CA" sz="2400" dirty="0" smtClean="0">
                <a:latin typeface="Times New Roman" pitchFamily="18" charset="0"/>
                <a:cs typeface="Times New Roman" pitchFamily="18" charset="0"/>
              </a:rPr>
              <a:t>Adjustment period to the new environment</a:t>
            </a:r>
          </a:p>
          <a:p>
            <a:pPr>
              <a:buFont typeface="Wingdings" pitchFamily="2" charset="2"/>
              <a:buChar char="Ø"/>
            </a:pPr>
            <a:r>
              <a:rPr lang="en-CA" sz="2400" dirty="0" smtClean="0">
                <a:latin typeface="Times New Roman" pitchFamily="18" charset="0"/>
                <a:cs typeface="Times New Roman" pitchFamily="18" charset="0"/>
              </a:rPr>
              <a:t>High cellular metabolism</a:t>
            </a:r>
          </a:p>
          <a:p>
            <a:pPr>
              <a:buFont typeface="Wingdings" pitchFamily="2" charset="2"/>
              <a:buChar char="Ø"/>
            </a:pPr>
            <a:r>
              <a:rPr lang="en-CA" sz="2400" dirty="0" smtClean="0">
                <a:latin typeface="Times New Roman" pitchFamily="18" charset="0"/>
                <a:cs typeface="Times New Roman" pitchFamily="18" charset="0"/>
              </a:rPr>
              <a:t>Rapid biosynthesis of macromolecules and enzymes</a:t>
            </a:r>
          </a:p>
          <a:p>
            <a:pPr>
              <a:buFont typeface="Wingdings" pitchFamily="2" charset="2"/>
              <a:buChar char="Ø"/>
            </a:pPr>
            <a:r>
              <a:rPr lang="en-CA" sz="2400" dirty="0" smtClean="0">
                <a:latin typeface="Times New Roman" pitchFamily="18" charset="0"/>
                <a:cs typeface="Times New Roman" pitchFamily="18" charset="0"/>
              </a:rPr>
              <a:t>Primary metabolites are essential for growth</a:t>
            </a:r>
          </a:p>
          <a:p>
            <a:pPr eaLnBrk="1" hangingPunct="1">
              <a:buClr>
                <a:schemeClr val="tx2"/>
              </a:buClr>
              <a:buFont typeface="Wingdings" pitchFamily="2" charset="2"/>
              <a:buChar char="Ø"/>
            </a:pPr>
            <a:r>
              <a:rPr lang="en-US" sz="2400" dirty="0" smtClean="0">
                <a:latin typeface="Times New Roman" pitchFamily="18" charset="0"/>
                <a:cs typeface="Times New Roman" pitchFamily="18" charset="0"/>
              </a:rPr>
              <a:t>Maximum cell size towards the end of lag phase.</a:t>
            </a:r>
          </a:p>
          <a:p>
            <a:pPr eaLnBrk="1" hangingPunct="1">
              <a:buClr>
                <a:schemeClr val="tx2"/>
              </a:buClr>
              <a:buNone/>
            </a:pPr>
            <a:endParaRPr lang="en-CA"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length of lag phase depends upon:</a:t>
            </a:r>
          </a:p>
          <a:p>
            <a:pPr lvl="1"/>
            <a:r>
              <a:rPr lang="en-US" sz="2400" dirty="0" smtClean="0">
                <a:latin typeface="Times New Roman" pitchFamily="18" charset="0"/>
                <a:cs typeface="Times New Roman" pitchFamily="18" charset="0"/>
              </a:rPr>
              <a:t>Type of microbe and medium used.</a:t>
            </a:r>
          </a:p>
          <a:p>
            <a:pPr lvl="1"/>
            <a:r>
              <a:rPr lang="en-US" sz="2400" dirty="0" smtClean="0">
                <a:latin typeface="Times New Roman" pitchFamily="18" charset="0"/>
                <a:cs typeface="Times New Roman" pitchFamily="18" charset="0"/>
              </a:rPr>
              <a:t>The phase of the culture from which inoculation is taken.</a:t>
            </a:r>
          </a:p>
          <a:p>
            <a:pPr lvl="1"/>
            <a:r>
              <a:rPr lang="en-US" sz="2400" dirty="0" smtClean="0">
                <a:latin typeface="Times New Roman" pitchFamily="18" charset="0"/>
                <a:cs typeface="Times New Roman" pitchFamily="18" charset="0"/>
              </a:rPr>
              <a:t>Size of inoculums</a:t>
            </a:r>
          </a:p>
          <a:p>
            <a:pPr lvl="1"/>
            <a:r>
              <a:rPr lang="en-US" sz="2400" dirty="0" smtClean="0">
                <a:latin typeface="Times New Roman" pitchFamily="18" charset="0"/>
                <a:cs typeface="Times New Roman" pitchFamily="18" charset="0"/>
              </a:rPr>
              <a:t>Environmental factors like temperature</a:t>
            </a:r>
            <a:r>
              <a:rPr lang="en-CA" sz="2400" dirty="0" smtClean="0">
                <a:latin typeface="Times New Roman" pitchFamily="18" charset="0"/>
                <a:cs typeface="Times New Roman" pitchFamily="18" charset="0"/>
              </a:rPr>
              <a:t> </a:t>
            </a:r>
          </a:p>
          <a:p>
            <a:pPr eaLnBrk="1" hangingPunct="1">
              <a:lnSpc>
                <a:spcPct val="150000"/>
              </a:lnSpc>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2" indent="0">
              <a:buNone/>
            </a:pPr>
            <a:r>
              <a:rPr lang="en-CA" b="1" dirty="0" smtClean="0">
                <a:latin typeface="Times New Roman" pitchFamily="18" charset="0"/>
                <a:cs typeface="Times New Roman" pitchFamily="18" charset="0"/>
              </a:rPr>
              <a:t>      </a:t>
            </a:r>
            <a:r>
              <a:rPr lang="en-CA" b="1" u="sng" dirty="0" smtClean="0">
                <a:latin typeface="Times New Roman" pitchFamily="18" charset="0"/>
                <a:cs typeface="Times New Roman" pitchFamily="18" charset="0"/>
              </a:rPr>
              <a:t>Logarithmic (exponential) phase</a:t>
            </a:r>
          </a:p>
          <a:p>
            <a:pPr lvl="2">
              <a:lnSpc>
                <a:spcPct val="150000"/>
              </a:lnSpc>
              <a:buFont typeface="Wingdings" pitchFamily="2" charset="2"/>
              <a:buChar char="Ø"/>
            </a:pPr>
            <a:r>
              <a:rPr lang="en-CA" dirty="0" smtClean="0">
                <a:latin typeface="Times New Roman" pitchFamily="18" charset="0"/>
                <a:cs typeface="Times New Roman" pitchFamily="18" charset="0"/>
              </a:rPr>
              <a:t>  Growth rate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Times New Roman Special G1" pitchFamily="18" charset="2"/>
              </a:rPr>
              <a:t> death rate</a:t>
            </a:r>
          </a:p>
          <a:p>
            <a:pPr lvl="2">
              <a:lnSpc>
                <a:spcPct val="150000"/>
              </a:lnSpc>
              <a:buFont typeface="Wingdings" pitchFamily="2" charset="2"/>
              <a:buChar char="Ø"/>
            </a:pPr>
            <a:r>
              <a:rPr lang="en-US" dirty="0" smtClean="0">
                <a:latin typeface="Times New Roman" pitchFamily="18" charset="0"/>
                <a:cs typeface="Times New Roman" pitchFamily="18" charset="0"/>
                <a:sym typeface="Times New Roman Special G1" pitchFamily="18" charset="2"/>
              </a:rPr>
              <a:t>  Cell grow exponentially</a:t>
            </a:r>
          </a:p>
          <a:p>
            <a:pPr lvl="2">
              <a:lnSpc>
                <a:spcPct val="150000"/>
              </a:lnSpc>
              <a:buFont typeface="Wingdings" pitchFamily="2" charset="2"/>
              <a:buChar char="Ø"/>
            </a:pPr>
            <a:r>
              <a:rPr lang="en-US" dirty="0" smtClean="0">
                <a:latin typeface="Times New Roman" pitchFamily="18" charset="0"/>
                <a:cs typeface="Times New Roman" pitchFamily="18" charset="0"/>
                <a:sym typeface="Times New Roman Special G1" pitchFamily="18" charset="2"/>
              </a:rPr>
              <a:t>  Maximum rate of cell division takes place</a:t>
            </a:r>
          </a:p>
          <a:p>
            <a:pPr lvl="2">
              <a:lnSpc>
                <a:spcPct val="150000"/>
              </a:lnSpc>
              <a:buFont typeface="Wingdings" pitchFamily="2" charset="2"/>
              <a:buChar char="Ø"/>
            </a:pPr>
            <a:r>
              <a:rPr lang="en-US" dirty="0" smtClean="0">
                <a:latin typeface="Times New Roman" pitchFamily="18" charset="0"/>
                <a:cs typeface="Times New Roman" pitchFamily="18" charset="0"/>
                <a:sym typeface="Times New Roman Special G1" pitchFamily="18" charset="2"/>
              </a:rPr>
              <a:t>  Are more sensitive to antibiotics</a:t>
            </a:r>
          </a:p>
          <a:p>
            <a:pPr lvl="2">
              <a:lnSpc>
                <a:spcPct val="150000"/>
              </a:lnSpc>
              <a:buClr>
                <a:schemeClr val="tx2"/>
              </a:buClr>
              <a:buFont typeface="Wingdings" pitchFamily="2" charset="2"/>
              <a:buChar char="Ø"/>
            </a:pPr>
            <a:r>
              <a:rPr lang="en-US" dirty="0" smtClean="0">
                <a:latin typeface="Times New Roman" pitchFamily="18" charset="0"/>
                <a:cs typeface="Times New Roman" pitchFamily="18" charset="0"/>
                <a:sym typeface="Times New Roman Special G1" pitchFamily="18" charset="2"/>
              </a:rPr>
              <a:t> </a:t>
            </a:r>
            <a:r>
              <a:rPr lang="en-US" dirty="0" smtClean="0">
                <a:latin typeface="Times New Roman" pitchFamily="18" charset="0"/>
                <a:cs typeface="Times New Roman" pitchFamily="18" charset="0"/>
              </a:rPr>
              <a:t> Smaller cells, stain uniformly</a:t>
            </a:r>
            <a:endParaRPr lang="en-US" dirty="0">
              <a:latin typeface="Times New Roman" pitchFamily="18" charset="0"/>
              <a:cs typeface="Times New Roman" pitchFamily="18" charset="0"/>
            </a:endParaRPr>
          </a:p>
        </p:txBody>
      </p:sp>
      <p:sp>
        <p:nvSpPr>
          <p:cNvPr id="4" name="Rectangle 2"/>
          <p:cNvSpPr txBox="1">
            <a:spLocks noGrp="1" noChangeArrowheads="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66FC2D7-49C2-4C17-93D5-E8395E031D6F}" type="slidenum">
              <a:rPr lang="en-US"/>
              <a:pPr>
                <a:defRPr/>
              </a:pPr>
              <a:t>43</a:t>
            </a:fld>
            <a:endParaRPr lang="en-US"/>
          </a:p>
        </p:txBody>
      </p:sp>
      <p:pic>
        <p:nvPicPr>
          <p:cNvPr id="41987" name="Picture 3" descr="07_14a"/>
          <p:cNvPicPr>
            <a:picLocks noChangeAspect="1" noChangeArrowheads="1"/>
          </p:cNvPicPr>
          <p:nvPr/>
        </p:nvPicPr>
        <p:blipFill>
          <a:blip r:embed="rId2"/>
          <a:srcRect t="4233" b="5467"/>
          <a:stretch>
            <a:fillRect/>
          </a:stretch>
        </p:blipFill>
        <p:spPr bwMode="auto">
          <a:xfrm>
            <a:off x="2179637" y="1524000"/>
            <a:ext cx="5211763" cy="4876800"/>
          </a:xfrm>
          <a:prstGeom prst="rect">
            <a:avLst/>
          </a:prstGeom>
          <a:noFill/>
          <a:ln w="9525">
            <a:noFill/>
            <a:miter lim="800000"/>
            <a:headEnd/>
            <a:tailEnd/>
          </a:ln>
        </p:spPr>
      </p:pic>
      <p:sp>
        <p:nvSpPr>
          <p:cNvPr id="41988" name="Rectangle 4"/>
          <p:cNvSpPr>
            <a:spLocks noGrp="1" noChangeArrowheads="1"/>
          </p:cNvSpPr>
          <p:nvPr>
            <p:ph type="title"/>
          </p:nvPr>
        </p:nvSpPr>
        <p:spPr>
          <a:xfrm>
            <a:off x="609600" y="1295400"/>
            <a:ext cx="7772400" cy="1143000"/>
          </a:xfrm>
        </p:spPr>
        <p:txBody>
          <a:bodyPr>
            <a:normAutofit/>
          </a:bodyPr>
          <a:lstStyle/>
          <a:p>
            <a:pPr algn="l" eaLnBrk="1" hangingPunct="1"/>
            <a:r>
              <a:rPr lang="en-US" sz="2400" b="1" dirty="0" smtClean="0">
                <a:latin typeface="Times New Roman" pitchFamily="18" charset="0"/>
                <a:cs typeface="Times New Roman" pitchFamily="18" charset="0"/>
              </a:rPr>
              <a:t>       Exponential Growth</a:t>
            </a:r>
          </a:p>
        </p:txBody>
      </p:sp>
      <p:sp>
        <p:nvSpPr>
          <p:cNvPr id="6" name="Rectangle 2"/>
          <p:cNvSpPr txBox="1">
            <a:spLocks noChangeArrowheads="1"/>
          </p:cNvSpPr>
          <p:nvPr/>
        </p:nvSpPr>
        <p:spPr>
          <a:xfrm>
            <a:off x="3048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
        <p:nvSpPr>
          <p:cNvPr id="4" name="Content Placeholder 3"/>
          <p:cNvSpPr>
            <a:spLocks noGrp="1"/>
          </p:cNvSpPr>
          <p:nvPr>
            <p:ph idx="1"/>
          </p:nvPr>
        </p:nvSpPr>
        <p:spPr>
          <a:xfrm>
            <a:off x="457200" y="1143000"/>
            <a:ext cx="8229600" cy="4983163"/>
          </a:xfrm>
        </p:spPr>
        <p:txBody>
          <a:bodyPr>
            <a:normAutofit/>
          </a:bodyPr>
          <a:lstStyle/>
          <a:p>
            <a:pPr>
              <a:lnSpc>
                <a:spcPct val="150000"/>
              </a:lnSpc>
              <a:buNone/>
            </a:pPr>
            <a:r>
              <a:rPr lang="en-US" sz="2400" b="1" dirty="0" smtClean="0">
                <a:latin typeface="Times New Roman" pitchFamily="18" charset="0"/>
                <a:cs typeface="Times New Roman" pitchFamily="18" charset="0"/>
              </a:rPr>
              <a:t>Stationary Phase</a:t>
            </a:r>
          </a:p>
          <a:p>
            <a:pPr>
              <a:lnSpc>
                <a:spcPct val="150000"/>
              </a:lnSpc>
            </a:pPr>
            <a:r>
              <a:rPr lang="en-US" sz="2400" dirty="0" smtClean="0">
                <a:latin typeface="Times New Roman" pitchFamily="18" charset="0"/>
                <a:cs typeface="Times New Roman" pitchFamily="18" charset="0"/>
              </a:rPr>
              <a:t>Dying and dividing organisms are at an equilibrium (death rate = growth rate)</a:t>
            </a:r>
          </a:p>
          <a:p>
            <a:pPr>
              <a:lnSpc>
                <a:spcPct val="150000"/>
              </a:lnSpc>
            </a:pPr>
            <a:r>
              <a:rPr lang="en-US" sz="2400" dirty="0" smtClean="0">
                <a:latin typeface="Times New Roman" pitchFamily="18" charset="0"/>
                <a:cs typeface="Times New Roman" pitchFamily="18" charset="0"/>
              </a:rPr>
              <a:t>Death is due to </a:t>
            </a:r>
            <a:r>
              <a:rPr lang="en-US" sz="2400" b="1" dirty="0" smtClean="0">
                <a:latin typeface="Times New Roman" pitchFamily="18" charset="0"/>
                <a:cs typeface="Times New Roman" pitchFamily="18" charset="0"/>
              </a:rPr>
              <a:t>reduced nutrients, pH changes</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toxic waste</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reduced oxygen</a:t>
            </a:r>
          </a:p>
          <a:p>
            <a:pPr>
              <a:lnSpc>
                <a:spcPct val="150000"/>
              </a:lnSpc>
            </a:pPr>
            <a:r>
              <a:rPr lang="en-US" sz="2400" dirty="0" smtClean="0">
                <a:latin typeface="Times New Roman" pitchFamily="18" charset="0"/>
                <a:cs typeface="Times New Roman" pitchFamily="18" charset="0"/>
              </a:rPr>
              <a:t>In some cases cells do not die but they are not multiplying</a:t>
            </a:r>
          </a:p>
          <a:p>
            <a:pPr>
              <a:lnSpc>
                <a:spcPct val="150000"/>
              </a:lnSpc>
              <a:buClr>
                <a:schemeClr val="tx2"/>
              </a:buClr>
            </a:pPr>
            <a:r>
              <a:rPr lang="en-US" sz="2400" dirty="0" smtClean="0">
                <a:latin typeface="Times New Roman" pitchFamily="18" charset="0"/>
                <a:cs typeface="Times New Roman" pitchFamily="18" charset="0"/>
              </a:rPr>
              <a:t>Irregular staining, sporulation and production of exotoxins &amp; antibiotics (secondary metabolites)</a:t>
            </a:r>
          </a:p>
          <a:p>
            <a:pPr>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nSpc>
                <a:spcPct val="150000"/>
              </a:lnSpc>
              <a:buNone/>
            </a:pPr>
            <a:r>
              <a:rPr lang="en-US" sz="2400" b="1" u="sng" dirty="0" smtClean="0">
                <a:latin typeface="Times New Roman" pitchFamily="18" charset="0"/>
                <a:cs typeface="Times New Roman" pitchFamily="18" charset="0"/>
              </a:rPr>
              <a:t>Death Phase</a:t>
            </a:r>
          </a:p>
          <a:p>
            <a:pPr>
              <a:lnSpc>
                <a:spcPct val="150000"/>
              </a:lnSpc>
            </a:pPr>
            <a:r>
              <a:rPr lang="en-US" sz="2400" dirty="0" smtClean="0">
                <a:latin typeface="Times New Roman" pitchFamily="18" charset="0"/>
                <a:cs typeface="Times New Roman" pitchFamily="18" charset="0"/>
              </a:rPr>
              <a:t>The population is dying in a geometric fashion so there are more deaths than new cells</a:t>
            </a:r>
          </a:p>
          <a:p>
            <a:pPr>
              <a:lnSpc>
                <a:spcPct val="150000"/>
              </a:lnSpc>
              <a:buClr>
                <a:schemeClr val="tx2"/>
              </a:buClr>
            </a:pPr>
            <a:r>
              <a:rPr lang="en-US" sz="2400" dirty="0" smtClean="0">
                <a:latin typeface="Times New Roman" pitchFamily="18" charset="0"/>
                <a:cs typeface="Times New Roman" pitchFamily="18" charset="0"/>
              </a:rPr>
              <a:t>Involution forms (with ageing)</a:t>
            </a:r>
          </a:p>
          <a:p>
            <a:pPr>
              <a:lnSpc>
                <a:spcPct val="150000"/>
              </a:lnSpc>
            </a:pPr>
            <a:r>
              <a:rPr lang="en-US" sz="2400" dirty="0" smtClean="0">
                <a:latin typeface="Times New Roman" pitchFamily="18" charset="0"/>
                <a:cs typeface="Times New Roman" pitchFamily="18" charset="0"/>
              </a:rPr>
              <a:t>Deaths are due to </a:t>
            </a:r>
          </a:p>
          <a:p>
            <a:pPr lvl="1">
              <a:lnSpc>
                <a:spcPct val="150000"/>
              </a:lnSpc>
              <a:buNone/>
            </a:pPr>
            <a:r>
              <a:rPr lang="en-US" sz="2400" dirty="0" smtClean="0">
                <a:latin typeface="Times New Roman" pitchFamily="18" charset="0"/>
                <a:cs typeface="Times New Roman" pitchFamily="18" charset="0"/>
              </a:rPr>
              <a:t>    1.  factors in stationary phase </a:t>
            </a:r>
          </a:p>
          <a:p>
            <a:pPr lvl="1">
              <a:lnSpc>
                <a:spcPct val="150000"/>
              </a:lnSpc>
              <a:buNone/>
            </a:pPr>
            <a:r>
              <a:rPr lang="en-US" sz="2400" dirty="0" smtClean="0">
                <a:latin typeface="Times New Roman" pitchFamily="18" charset="0"/>
                <a:cs typeface="Times New Roman" pitchFamily="18" charset="0"/>
              </a:rPr>
              <a:t>    2.  lytic enzymes that are released when bacteria lyse</a:t>
            </a:r>
          </a:p>
          <a:p>
            <a:pPr>
              <a:lnSpc>
                <a:spcPct val="150000"/>
              </a:lnSpc>
            </a:pPr>
            <a:endParaRPr lang="en-US" sz="2400" dirty="0">
              <a:latin typeface="Times New Roman" pitchFamily="18" charset="0"/>
              <a:cs typeface="Times New Roman" pitchFamily="18" charset="0"/>
            </a:endParaRPr>
          </a:p>
        </p:txBody>
      </p:sp>
      <p:sp>
        <p:nvSpPr>
          <p:cNvPr id="4" name="Rectangle 2"/>
          <p:cNvSpPr txBox="1">
            <a:spLocks noGrp="1" noChangeArrowheads="1"/>
          </p:cNvSpPr>
          <p:nvPr>
            <p:ph type="title"/>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77A90F3-A490-4375-8BBF-E7710280C58C}" type="slidenum">
              <a:rPr lang="en-US"/>
              <a:pPr>
                <a:defRPr/>
              </a:pPr>
              <a:t>46</a:t>
            </a:fld>
            <a:endParaRPr lang="en-US" dirty="0"/>
          </a:p>
        </p:txBody>
      </p:sp>
      <p:sp>
        <p:nvSpPr>
          <p:cNvPr id="6" name="Slide Number Placeholder 3"/>
          <p:cNvSpPr txBox="1">
            <a:spLocks noGrp="1"/>
          </p:cNvSpPr>
          <p:nvPr/>
        </p:nvSpPr>
        <p:spPr>
          <a:xfrm>
            <a:off x="457200" y="6356350"/>
            <a:ext cx="2133600" cy="365125"/>
          </a:xfrm>
          <a:prstGeom prst="rect">
            <a:avLst/>
          </a:prstGeom>
          <a:noFill/>
        </p:spPr>
        <p:txBody>
          <a:bodyPr anchor="ctr"/>
          <a:lstStyle/>
          <a:p>
            <a:pPr>
              <a:defRPr/>
            </a:pPr>
            <a:fld id="{137681D0-5541-45A4-B741-B8F6407C1D12}" type="slidenum">
              <a:rPr lang="en-US" sz="1200">
                <a:solidFill>
                  <a:schemeClr val="tx1">
                    <a:tint val="75000"/>
                  </a:schemeClr>
                </a:solidFill>
              </a:rPr>
              <a:pPr>
                <a:defRPr/>
              </a:pPr>
              <a:t>46</a:t>
            </a:fld>
            <a:endParaRPr lang="en-US" sz="1200">
              <a:solidFill>
                <a:schemeClr val="tx1">
                  <a:tint val="75000"/>
                </a:schemeClr>
              </a:solidFill>
            </a:endParaRPr>
          </a:p>
        </p:txBody>
      </p:sp>
      <p:sp>
        <p:nvSpPr>
          <p:cNvPr id="45060" name="Freeform 1031"/>
          <p:cNvSpPr>
            <a:spLocks/>
          </p:cNvSpPr>
          <p:nvPr/>
        </p:nvSpPr>
        <p:spPr bwMode="auto">
          <a:xfrm>
            <a:off x="3608388" y="2624138"/>
            <a:ext cx="3898900" cy="3111500"/>
          </a:xfrm>
          <a:custGeom>
            <a:avLst/>
            <a:gdLst>
              <a:gd name="T0" fmla="*/ 2147483647 w 2456"/>
              <a:gd name="T1" fmla="*/ 2147483647 h 1960"/>
              <a:gd name="T2" fmla="*/ 2147483647 w 2456"/>
              <a:gd name="T3" fmla="*/ 2147483647 h 1960"/>
              <a:gd name="T4" fmla="*/ 2147483647 w 2456"/>
              <a:gd name="T5" fmla="*/ 2147483647 h 1960"/>
              <a:gd name="T6" fmla="*/ 2147483647 w 2456"/>
              <a:gd name="T7" fmla="*/ 2147483647 h 1960"/>
              <a:gd name="T8" fmla="*/ 2147483647 w 2456"/>
              <a:gd name="T9" fmla="*/ 2147483647 h 1960"/>
              <a:gd name="T10" fmla="*/ 2147483647 w 2456"/>
              <a:gd name="T11" fmla="*/ 2147483647 h 1960"/>
              <a:gd name="T12" fmla="*/ 2147483647 w 2456"/>
              <a:gd name="T13" fmla="*/ 2147483647 h 1960"/>
              <a:gd name="T14" fmla="*/ 2147483647 w 2456"/>
              <a:gd name="T15" fmla="*/ 2147483647 h 1960"/>
              <a:gd name="T16" fmla="*/ 2147483647 w 2456"/>
              <a:gd name="T17" fmla="*/ 2147483647 h 1960"/>
              <a:gd name="T18" fmla="*/ 2147483647 w 2456"/>
              <a:gd name="T19" fmla="*/ 2147483647 h 1960"/>
              <a:gd name="T20" fmla="*/ 2147483647 w 2456"/>
              <a:gd name="T21" fmla="*/ 2147483647 h 1960"/>
              <a:gd name="T22" fmla="*/ 2147483647 w 2456"/>
              <a:gd name="T23" fmla="*/ 2147483647 h 1960"/>
              <a:gd name="T24" fmla="*/ 2147483647 w 2456"/>
              <a:gd name="T25" fmla="*/ 2147483647 h 1960"/>
              <a:gd name="T26" fmla="*/ 2147483647 w 2456"/>
              <a:gd name="T27" fmla="*/ 2147483647 h 1960"/>
              <a:gd name="T28" fmla="*/ 2147483647 w 2456"/>
              <a:gd name="T29" fmla="*/ 2147483647 h 1960"/>
              <a:gd name="T30" fmla="*/ 2147483647 w 2456"/>
              <a:gd name="T31" fmla="*/ 2147483647 h 1960"/>
              <a:gd name="T32" fmla="*/ 2147483647 w 2456"/>
              <a:gd name="T33" fmla="*/ 2147483647 h 1960"/>
              <a:gd name="T34" fmla="*/ 2147483647 w 2456"/>
              <a:gd name="T35" fmla="*/ 2147483647 h 1960"/>
              <a:gd name="T36" fmla="*/ 2147483647 w 2456"/>
              <a:gd name="T37" fmla="*/ 2147483647 h 1960"/>
              <a:gd name="T38" fmla="*/ 2147483647 w 2456"/>
              <a:gd name="T39" fmla="*/ 2147483647 h 1960"/>
              <a:gd name="T40" fmla="*/ 2147483647 w 2456"/>
              <a:gd name="T41" fmla="*/ 2147483647 h 1960"/>
              <a:gd name="T42" fmla="*/ 2147483647 w 2456"/>
              <a:gd name="T43" fmla="*/ 2147483647 h 1960"/>
              <a:gd name="T44" fmla="*/ 2147483647 w 2456"/>
              <a:gd name="T45" fmla="*/ 2147483647 h 1960"/>
              <a:gd name="T46" fmla="*/ 2147483647 w 2456"/>
              <a:gd name="T47" fmla="*/ 2147483647 h 1960"/>
              <a:gd name="T48" fmla="*/ 2147483647 w 2456"/>
              <a:gd name="T49" fmla="*/ 2147483647 h 1960"/>
              <a:gd name="T50" fmla="*/ 2147483647 w 2456"/>
              <a:gd name="T51" fmla="*/ 2147483647 h 1960"/>
              <a:gd name="T52" fmla="*/ 2147483647 w 2456"/>
              <a:gd name="T53" fmla="*/ 2147483647 h 1960"/>
              <a:gd name="T54" fmla="*/ 2147483647 w 2456"/>
              <a:gd name="T55" fmla="*/ 2147483647 h 1960"/>
              <a:gd name="T56" fmla="*/ 2147483647 w 2456"/>
              <a:gd name="T57" fmla="*/ 2147483647 h 1960"/>
              <a:gd name="T58" fmla="*/ 2147483647 w 2456"/>
              <a:gd name="T59" fmla="*/ 2147483647 h 1960"/>
              <a:gd name="T60" fmla="*/ 2147483647 w 2456"/>
              <a:gd name="T61" fmla="*/ 2147483647 h 1960"/>
              <a:gd name="T62" fmla="*/ 2147483647 w 2456"/>
              <a:gd name="T63" fmla="*/ 2147483647 h 1960"/>
              <a:gd name="T64" fmla="*/ 2147483647 w 2456"/>
              <a:gd name="T65" fmla="*/ 2147483647 h 1960"/>
              <a:gd name="T66" fmla="*/ 2147483647 w 2456"/>
              <a:gd name="T67" fmla="*/ 2147483647 h 1960"/>
              <a:gd name="T68" fmla="*/ 2147483647 w 2456"/>
              <a:gd name="T69" fmla="*/ 2147483647 h 1960"/>
              <a:gd name="T70" fmla="*/ 2147483647 w 2456"/>
              <a:gd name="T71" fmla="*/ 2147483647 h 1960"/>
              <a:gd name="T72" fmla="*/ 2147483647 w 2456"/>
              <a:gd name="T73" fmla="*/ 2147483647 h 1960"/>
              <a:gd name="T74" fmla="*/ 2147483647 w 2456"/>
              <a:gd name="T75" fmla="*/ 2147483647 h 1960"/>
              <a:gd name="T76" fmla="*/ 2147483647 w 2456"/>
              <a:gd name="T77" fmla="*/ 2147483647 h 19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56"/>
              <a:gd name="T118" fmla="*/ 0 h 1960"/>
              <a:gd name="T119" fmla="*/ 2456 w 2456"/>
              <a:gd name="T120" fmla="*/ 1960 h 19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56" h="1960">
                <a:moveTo>
                  <a:pt x="110" y="147"/>
                </a:moveTo>
                <a:cubicBezTo>
                  <a:pt x="269" y="141"/>
                  <a:pt x="406" y="129"/>
                  <a:pt x="559" y="119"/>
                </a:cubicBezTo>
                <a:cubicBezTo>
                  <a:pt x="593" y="108"/>
                  <a:pt x="625" y="102"/>
                  <a:pt x="660" y="97"/>
                </a:cubicBezTo>
                <a:cubicBezTo>
                  <a:pt x="927" y="0"/>
                  <a:pt x="1146" y="49"/>
                  <a:pt x="1473" y="46"/>
                </a:cubicBezTo>
                <a:cubicBezTo>
                  <a:pt x="1704" y="35"/>
                  <a:pt x="1936" y="33"/>
                  <a:pt x="2168" y="29"/>
                </a:cubicBezTo>
                <a:cubicBezTo>
                  <a:pt x="2330" y="34"/>
                  <a:pt x="2318" y="2"/>
                  <a:pt x="2393" y="74"/>
                </a:cubicBezTo>
                <a:cubicBezTo>
                  <a:pt x="2406" y="114"/>
                  <a:pt x="2422" y="151"/>
                  <a:pt x="2432" y="192"/>
                </a:cubicBezTo>
                <a:cubicBezTo>
                  <a:pt x="2456" y="410"/>
                  <a:pt x="2446" y="546"/>
                  <a:pt x="2449" y="820"/>
                </a:cubicBezTo>
                <a:cubicBezTo>
                  <a:pt x="2447" y="1014"/>
                  <a:pt x="2448" y="1209"/>
                  <a:pt x="2443" y="1403"/>
                </a:cubicBezTo>
                <a:cubicBezTo>
                  <a:pt x="2442" y="1447"/>
                  <a:pt x="2445" y="1577"/>
                  <a:pt x="2409" y="1628"/>
                </a:cubicBezTo>
                <a:cubicBezTo>
                  <a:pt x="2403" y="1646"/>
                  <a:pt x="2400" y="1659"/>
                  <a:pt x="2387" y="1673"/>
                </a:cubicBezTo>
                <a:cubicBezTo>
                  <a:pt x="2279" y="1960"/>
                  <a:pt x="1956" y="1855"/>
                  <a:pt x="1692" y="1858"/>
                </a:cubicBezTo>
                <a:cubicBezTo>
                  <a:pt x="1641" y="1855"/>
                  <a:pt x="1590" y="1856"/>
                  <a:pt x="1540" y="1841"/>
                </a:cubicBezTo>
                <a:cubicBezTo>
                  <a:pt x="1421" y="1846"/>
                  <a:pt x="1326" y="1859"/>
                  <a:pt x="1204" y="1863"/>
                </a:cubicBezTo>
                <a:cubicBezTo>
                  <a:pt x="1130" y="1872"/>
                  <a:pt x="1059" y="1864"/>
                  <a:pt x="985" y="1858"/>
                </a:cubicBezTo>
                <a:cubicBezTo>
                  <a:pt x="959" y="1851"/>
                  <a:pt x="933" y="1846"/>
                  <a:pt x="907" y="1841"/>
                </a:cubicBezTo>
                <a:cubicBezTo>
                  <a:pt x="883" y="1843"/>
                  <a:pt x="858" y="1841"/>
                  <a:pt x="834" y="1846"/>
                </a:cubicBezTo>
                <a:cubicBezTo>
                  <a:pt x="828" y="1847"/>
                  <a:pt x="844" y="1853"/>
                  <a:pt x="850" y="1852"/>
                </a:cubicBezTo>
                <a:cubicBezTo>
                  <a:pt x="855" y="1851"/>
                  <a:pt x="857" y="1843"/>
                  <a:pt x="862" y="1841"/>
                </a:cubicBezTo>
                <a:cubicBezTo>
                  <a:pt x="874" y="1837"/>
                  <a:pt x="888" y="1837"/>
                  <a:pt x="901" y="1835"/>
                </a:cubicBezTo>
                <a:cubicBezTo>
                  <a:pt x="920" y="1837"/>
                  <a:pt x="940" y="1833"/>
                  <a:pt x="957" y="1841"/>
                </a:cubicBezTo>
                <a:cubicBezTo>
                  <a:pt x="962" y="1844"/>
                  <a:pt x="957" y="1858"/>
                  <a:pt x="951" y="1858"/>
                </a:cubicBezTo>
                <a:cubicBezTo>
                  <a:pt x="785" y="1862"/>
                  <a:pt x="618" y="1854"/>
                  <a:pt x="452" y="1852"/>
                </a:cubicBezTo>
                <a:cubicBezTo>
                  <a:pt x="399" y="1847"/>
                  <a:pt x="370" y="1841"/>
                  <a:pt x="318" y="1846"/>
                </a:cubicBezTo>
                <a:cubicBezTo>
                  <a:pt x="272" y="1896"/>
                  <a:pt x="137" y="1850"/>
                  <a:pt x="65" y="1841"/>
                </a:cubicBezTo>
                <a:cubicBezTo>
                  <a:pt x="0" y="1823"/>
                  <a:pt x="41" y="1842"/>
                  <a:pt x="49" y="1701"/>
                </a:cubicBezTo>
                <a:cubicBezTo>
                  <a:pt x="53" y="1625"/>
                  <a:pt x="69" y="1527"/>
                  <a:pt x="105" y="1459"/>
                </a:cubicBezTo>
                <a:cubicBezTo>
                  <a:pt x="116" y="1366"/>
                  <a:pt x="121" y="1272"/>
                  <a:pt x="127" y="1179"/>
                </a:cubicBezTo>
                <a:cubicBezTo>
                  <a:pt x="129" y="955"/>
                  <a:pt x="130" y="730"/>
                  <a:pt x="133" y="506"/>
                </a:cubicBezTo>
                <a:cubicBezTo>
                  <a:pt x="134" y="458"/>
                  <a:pt x="128" y="468"/>
                  <a:pt x="155" y="450"/>
                </a:cubicBezTo>
                <a:cubicBezTo>
                  <a:pt x="164" y="421"/>
                  <a:pt x="178" y="404"/>
                  <a:pt x="189" y="377"/>
                </a:cubicBezTo>
                <a:cubicBezTo>
                  <a:pt x="203" y="343"/>
                  <a:pt x="212" y="309"/>
                  <a:pt x="228" y="276"/>
                </a:cubicBezTo>
                <a:cubicBezTo>
                  <a:pt x="220" y="246"/>
                  <a:pt x="201" y="235"/>
                  <a:pt x="172" y="226"/>
                </a:cubicBezTo>
                <a:cubicBezTo>
                  <a:pt x="157" y="210"/>
                  <a:pt x="135" y="187"/>
                  <a:pt x="116" y="181"/>
                </a:cubicBezTo>
                <a:cubicBezTo>
                  <a:pt x="14" y="24"/>
                  <a:pt x="81" y="417"/>
                  <a:pt x="110" y="551"/>
                </a:cubicBezTo>
                <a:cubicBezTo>
                  <a:pt x="194" y="540"/>
                  <a:pt x="163" y="519"/>
                  <a:pt x="155" y="411"/>
                </a:cubicBezTo>
                <a:cubicBezTo>
                  <a:pt x="149" y="333"/>
                  <a:pt x="115" y="262"/>
                  <a:pt x="99" y="186"/>
                </a:cubicBezTo>
                <a:cubicBezTo>
                  <a:pt x="107" y="116"/>
                  <a:pt x="97" y="128"/>
                  <a:pt x="161" y="147"/>
                </a:cubicBezTo>
                <a:cubicBezTo>
                  <a:pt x="167" y="145"/>
                  <a:pt x="178" y="142"/>
                  <a:pt x="178" y="142"/>
                </a:cubicBezTo>
              </a:path>
            </a:pathLst>
          </a:custGeom>
          <a:solidFill>
            <a:schemeClr val="bg1"/>
          </a:solidFill>
          <a:ln w="9525">
            <a:solidFill>
              <a:srgbClr val="000000"/>
            </a:solidFill>
            <a:round/>
            <a:headEnd/>
            <a:tailEnd/>
          </a:ln>
        </p:spPr>
        <p:txBody>
          <a:bodyPr wrap="none" anchor="ctr"/>
          <a:lstStyle/>
          <a:p>
            <a:endParaRPr lang="en-CA"/>
          </a:p>
        </p:txBody>
      </p:sp>
      <p:sp>
        <p:nvSpPr>
          <p:cNvPr id="173058" name="Rectangle 1026"/>
          <p:cNvSpPr>
            <a:spLocks noGrp="1" noChangeArrowheads="1"/>
          </p:cNvSpPr>
          <p:nvPr>
            <p:ph type="title"/>
          </p:nvPr>
        </p:nvSpPr>
        <p:spPr>
          <a:xfrm>
            <a:off x="990600" y="990600"/>
            <a:ext cx="7772400" cy="838200"/>
          </a:xfrm>
        </p:spPr>
        <p:txBody>
          <a:bodyPr rtlCol="0">
            <a:normAutofit/>
          </a:bodyPr>
          <a:lstStyle/>
          <a:p>
            <a:pPr algn="l" eaLnBrk="1" fontAlgn="auto" hangingPunct="1">
              <a:spcAft>
                <a:spcPts val="0"/>
              </a:spcAft>
              <a:defRPr/>
            </a:pPr>
            <a:r>
              <a:rPr lang="en-US" sz="2800" b="1" dirty="0" smtClean="0">
                <a:latin typeface="Times New Roman" pitchFamily="18" charset="0"/>
                <a:cs typeface="Times New Roman" pitchFamily="18" charset="0"/>
              </a:rPr>
              <a:t>Factors Influencing Microbial Growth</a:t>
            </a:r>
          </a:p>
        </p:txBody>
      </p:sp>
      <p:sp>
        <p:nvSpPr>
          <p:cNvPr id="173059" name="Rectangle 1027"/>
          <p:cNvSpPr>
            <a:spLocks noGrp="1" noChangeArrowheads="1"/>
          </p:cNvSpPr>
          <p:nvPr>
            <p:ph type="body" idx="1"/>
          </p:nvPr>
        </p:nvSpPr>
        <p:spPr>
          <a:xfrm>
            <a:off x="914400" y="1951037"/>
            <a:ext cx="8229600" cy="4525963"/>
          </a:xfrm>
        </p:spPr>
        <p:txBody>
          <a:bodyPr rtlCol="0">
            <a:normAutofit/>
          </a:bodyPr>
          <a:lstStyle/>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1. Nutrition</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2. Temperature</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3. Oxygen</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4. Salinity</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5. pH</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6. Pressure</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7. Radiation</a:t>
            </a:r>
          </a:p>
        </p:txBody>
      </p:sp>
      <p:pic>
        <p:nvPicPr>
          <p:cNvPr id="45063" name="Picture 1030" descr="Autoclav"/>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3612" y="2286000"/>
            <a:ext cx="5487988" cy="3670300"/>
          </a:xfrm>
          <a:prstGeom prst="rect">
            <a:avLst/>
          </a:prstGeom>
          <a:noFill/>
          <a:ln w="9525">
            <a:noFill/>
            <a:miter lim="800000"/>
            <a:headEnd/>
            <a:tailEnd/>
          </a:ln>
        </p:spPr>
      </p:pic>
      <p:sp>
        <p:nvSpPr>
          <p:cNvPr id="9" name="Rectangle 2"/>
          <p:cNvSpPr txBox="1">
            <a:spLocks noChangeArrowheads="1"/>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Garamond" pitchFamily="18" charset="0"/>
                <a:ea typeface="+mj-ea"/>
                <a:cs typeface="+mj-cs"/>
              </a:rPr>
              <a:t>Microbial Growth cont…</a:t>
            </a:r>
            <a:endPar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noChangeArrowheads="1"/>
          </p:cNvSpPr>
          <p:nvPr>
            <p:ph type="sldNum" sz="quarter" idx="12"/>
          </p:nvPr>
        </p:nvSpPr>
        <p:spPr>
          <a:noFill/>
        </p:spPr>
        <p:txBody>
          <a:bodyPr/>
          <a:lstStyle/>
          <a:p>
            <a:fld id="{FC2052EB-8D7E-4DC0-8AE2-3C35854A11ED}" type="slidenum">
              <a:rPr lang="en-US" smtClean="0"/>
              <a:pPr/>
              <a:t>47</a:t>
            </a:fld>
            <a:endParaRPr lang="en-US" sz="1400" smtClean="0"/>
          </a:p>
        </p:txBody>
      </p:sp>
      <p:sp>
        <p:nvSpPr>
          <p:cNvPr id="3075" name="Rectangle 2"/>
          <p:cNvSpPr>
            <a:spLocks noGrp="1" noChangeArrowheads="1"/>
          </p:cNvSpPr>
          <p:nvPr>
            <p:ph type="title"/>
          </p:nvPr>
        </p:nvSpPr>
        <p:spPr>
          <a:xfrm>
            <a:off x="304800" y="76200"/>
            <a:ext cx="7848600" cy="685800"/>
          </a:xfrm>
        </p:spPr>
        <p:txBody>
          <a:bodyPr>
            <a:noAutofit/>
          </a:bodyPr>
          <a:lstStyle/>
          <a:p>
            <a:r>
              <a:rPr lang="en-CA" sz="3600" b="1" dirty="0" smtClean="0">
                <a:latin typeface="Garamond" pitchFamily="18" charset="0"/>
              </a:rPr>
              <a:t>       The Development of Pure Culture</a:t>
            </a:r>
          </a:p>
        </p:txBody>
      </p:sp>
      <p:sp>
        <p:nvSpPr>
          <p:cNvPr id="3076" name="Rectangle 3"/>
          <p:cNvSpPr>
            <a:spLocks noGrp="1" noChangeArrowheads="1"/>
          </p:cNvSpPr>
          <p:nvPr>
            <p:ph type="body" idx="1"/>
          </p:nvPr>
        </p:nvSpPr>
        <p:spPr>
          <a:xfrm>
            <a:off x="533400" y="1143000"/>
            <a:ext cx="7772400" cy="5105400"/>
          </a:xfrm>
        </p:spPr>
        <p:txBody>
          <a:bodyPr>
            <a:no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Pure culture (axenic culture</a:t>
            </a:r>
            <a:r>
              <a:rPr lang="en-CA" sz="2400" dirty="0" smtClean="0">
                <a:latin typeface="Times New Roman" pitchFamily="18" charset="0"/>
                <a:cs typeface="Times New Roman" pitchFamily="18" charset="0"/>
              </a:rPr>
              <a:t>) – a culture which contains one and only one species of microorganism</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dirty="0" smtClean="0">
                <a:latin typeface="Times New Roman" pitchFamily="18" charset="0"/>
                <a:cs typeface="Times New Roman" pitchFamily="18" charset="0"/>
              </a:rPr>
              <a:t> </a:t>
            </a:r>
            <a:r>
              <a:rPr lang="en-CA" sz="2400" b="1" dirty="0" smtClean="0">
                <a:latin typeface="Times New Roman" pitchFamily="18" charset="0"/>
                <a:cs typeface="Times New Roman" pitchFamily="18" charset="0"/>
              </a:rPr>
              <a:t>Why pure culture is needed?</a:t>
            </a:r>
          </a:p>
          <a:p>
            <a:pPr>
              <a:lnSpc>
                <a:spcPct val="80000"/>
              </a:lnSpc>
            </a:pPr>
            <a:r>
              <a:rPr lang="en-CA" sz="2400" dirty="0" smtClean="0">
                <a:latin typeface="Times New Roman" pitchFamily="18" charset="0"/>
                <a:cs typeface="Times New Roman" pitchFamily="18" charset="0"/>
              </a:rPr>
              <a:t>To study the morphological, physiological, nutritional, genetic characteristic and environmental requirements etc of a given spp.</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How pure culture is obtained?</a:t>
            </a:r>
          </a:p>
          <a:p>
            <a:pPr>
              <a:lnSpc>
                <a:spcPct val="80000"/>
              </a:lnSpc>
            </a:pPr>
            <a:r>
              <a:rPr lang="en-CA" sz="2400" dirty="0" smtClean="0">
                <a:latin typeface="Times New Roman" pitchFamily="18" charset="0"/>
                <a:cs typeface="Times New Roman" pitchFamily="18" charset="0"/>
              </a:rPr>
              <a:t>Two important procedures</a:t>
            </a:r>
          </a:p>
          <a:p>
            <a:pPr>
              <a:lnSpc>
                <a:spcPct val="80000"/>
              </a:lnSpc>
              <a:buFont typeface="Wingdings" pitchFamily="2" charset="2"/>
              <a:buAutoNum type="arabicPeriod"/>
            </a:pPr>
            <a:r>
              <a:rPr lang="en-CA" sz="2400" b="1" dirty="0" smtClean="0">
                <a:latin typeface="Times New Roman" pitchFamily="18" charset="0"/>
                <a:cs typeface="Times New Roman" pitchFamily="18" charset="0"/>
              </a:rPr>
              <a:t>Isolation</a:t>
            </a:r>
            <a:r>
              <a:rPr lang="en-CA" sz="2400" dirty="0" smtClean="0">
                <a:latin typeface="Times New Roman" pitchFamily="18" charset="0"/>
                <a:cs typeface="Times New Roman" pitchFamily="18" charset="0"/>
              </a:rPr>
              <a:t> – separation of a microbe of concern from mixed population</a:t>
            </a:r>
          </a:p>
          <a:p>
            <a:pPr>
              <a:lnSpc>
                <a:spcPct val="80000"/>
              </a:lnSpc>
              <a:buFont typeface="Wingdings" pitchFamily="2" charset="2"/>
              <a:buChar char="ü"/>
            </a:pPr>
            <a:r>
              <a:rPr lang="en-CA" sz="2400" dirty="0" smtClean="0">
                <a:latin typeface="Times New Roman" pitchFamily="18" charset="0"/>
                <a:cs typeface="Times New Roman" pitchFamily="18" charset="0"/>
              </a:rPr>
              <a:t>Microorganisms in nature exist in a mixed population</a:t>
            </a:r>
          </a:p>
          <a:p>
            <a:pPr>
              <a:lnSpc>
                <a:spcPct val="80000"/>
              </a:lnSpc>
              <a:buFont typeface="Wingdings" pitchFamily="2" charset="2"/>
              <a:buChar char="ü"/>
            </a:pPr>
            <a:r>
              <a:rPr lang="en-CA" sz="2400" dirty="0" smtClean="0">
                <a:latin typeface="Times New Roman" pitchFamily="18" charset="0"/>
                <a:cs typeface="Times New Roman" pitchFamily="18" charset="0"/>
              </a:rPr>
              <a:t>For isolation several methods can be used- streak, spread and pour plate methods, etc…</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p:txBody>
          <a:bodyPr/>
          <a:lstStyle/>
          <a:p>
            <a:pPr algn="ctr"/>
            <a:r>
              <a:rPr lang="en-US" dirty="0" smtClean="0">
                <a:latin typeface="Times New Roman" pitchFamily="18" charset="0"/>
                <a:cs typeface="Times New Roman" pitchFamily="18" charset="0"/>
              </a:rPr>
              <a:t>Mixed culture</a:t>
            </a:r>
            <a:endParaRPr lang="en-US" dirty="0">
              <a:latin typeface="Times New Roman" pitchFamily="18" charset="0"/>
              <a:cs typeface="Times New Roman" pitchFamily="18" charset="0"/>
            </a:endParaRPr>
          </a:p>
        </p:txBody>
      </p:sp>
      <p:sp>
        <p:nvSpPr>
          <p:cNvPr id="4098" name="Rectangle 11"/>
          <p:cNvSpPr>
            <a:spLocks noGrp="1" noChangeArrowheads="1"/>
          </p:cNvSpPr>
          <p:nvPr>
            <p:ph type="sldNum" sz="quarter" idx="12"/>
          </p:nvPr>
        </p:nvSpPr>
        <p:spPr>
          <a:noFill/>
        </p:spPr>
        <p:txBody>
          <a:bodyPr/>
          <a:lstStyle/>
          <a:p>
            <a:fld id="{E0C9AE65-0CA9-4BFB-AF91-D64545ED33AD}" type="slidenum">
              <a:rPr lang="en-US" smtClean="0"/>
              <a:pPr/>
              <a:t>48</a:t>
            </a:fld>
            <a:endParaRPr lang="en-US" sz="1400" smtClean="0"/>
          </a:p>
        </p:txBody>
      </p:sp>
      <p:sp>
        <p:nvSpPr>
          <p:cNvPr id="8" name="Text Placeholder 7"/>
          <p:cNvSpPr>
            <a:spLocks noGrp="1"/>
          </p:cNvSpPr>
          <p:nvPr>
            <p:ph type="body" idx="1"/>
          </p:nvPr>
        </p:nvSpPr>
        <p:spPr/>
        <p:txBody>
          <a:bodyPr/>
          <a:lstStyle/>
          <a:p>
            <a:pPr algn="ctr"/>
            <a:r>
              <a:rPr lang="en-US" dirty="0" smtClean="0">
                <a:latin typeface="Times New Roman" pitchFamily="18" charset="0"/>
                <a:cs typeface="Times New Roman" pitchFamily="18" charset="0"/>
              </a:rPr>
              <a:t>Pure culture</a:t>
            </a:r>
            <a:endParaRPr lang="en-US" dirty="0">
              <a:latin typeface="Times New Roman" pitchFamily="18" charset="0"/>
              <a:cs typeface="Times New Roman" pitchFamily="18" charset="0"/>
            </a:endParaRPr>
          </a:p>
        </p:txBody>
      </p:sp>
      <p:sp>
        <p:nvSpPr>
          <p:cNvPr id="10" name="Rectangle 2"/>
          <p:cNvSpPr txBox="1">
            <a:spLocks noChangeArrowheads="1"/>
          </p:cNvSpPr>
          <p:nvPr/>
        </p:nvSpPr>
        <p:spPr>
          <a:xfrm>
            <a:off x="304800" y="4572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pic>
        <p:nvPicPr>
          <p:cNvPr id="12" name="Content Placeholder 11" descr="03saureus"/>
          <p:cNvPicPr>
            <a:picLocks noGrp="1" noChangeAspect="1" noChangeArrowheads="1"/>
          </p:cNvPicPr>
          <p:nvPr>
            <p:ph sz="half" idx="2"/>
          </p:nvPr>
        </p:nvPicPr>
        <p:blipFill>
          <a:blip r:embed="rId2"/>
          <a:srcRect b="21739"/>
          <a:stretch>
            <a:fillRect/>
          </a:stretch>
        </p:blipFill>
        <p:spPr>
          <a:xfrm>
            <a:off x="711994" y="2406198"/>
            <a:ext cx="3530600" cy="3488641"/>
          </a:xfrm>
          <a:prstGeom prst="rect">
            <a:avLst/>
          </a:prstGeom>
          <a:noFill/>
        </p:spPr>
      </p:pic>
      <p:pic>
        <p:nvPicPr>
          <p:cNvPr id="5122" name="Picture 2" descr="C:\Users\user\Desktop\Screenshot_2017-03-13-11-31-54.jpeg"/>
          <p:cNvPicPr>
            <a:picLocks noGrp="1" noChangeAspect="1" noChangeArrowheads="1"/>
          </p:cNvPicPr>
          <p:nvPr>
            <p:ph sz="quarter" idx="4"/>
          </p:nvPr>
        </p:nvPicPr>
        <p:blipFill>
          <a:blip r:embed="rId3"/>
          <a:srcRect l="9524" t="14990" b="43315"/>
          <a:stretch>
            <a:fillRect/>
          </a:stretch>
        </p:blipFill>
        <p:spPr bwMode="auto">
          <a:xfrm>
            <a:off x="4724400" y="2438400"/>
            <a:ext cx="3733800" cy="350520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sldNum" sz="quarter" idx="12"/>
          </p:nvPr>
        </p:nvSpPr>
        <p:spPr>
          <a:noFill/>
        </p:spPr>
        <p:txBody>
          <a:bodyPr/>
          <a:lstStyle/>
          <a:p>
            <a:fld id="{E9B7276B-0C79-442A-9E24-BB682DC2BFAD}" type="slidenum">
              <a:rPr lang="en-US" smtClean="0"/>
              <a:pPr/>
              <a:t>49</a:t>
            </a:fld>
            <a:endParaRPr lang="en-US" sz="1400" smtClean="0"/>
          </a:p>
        </p:txBody>
      </p:sp>
      <p:sp>
        <p:nvSpPr>
          <p:cNvPr id="5123" name="Rectangle 2"/>
          <p:cNvSpPr>
            <a:spLocks noGrp="1" noChangeArrowheads="1"/>
          </p:cNvSpPr>
          <p:nvPr>
            <p:ph type="title"/>
          </p:nvPr>
        </p:nvSpPr>
        <p:spPr>
          <a:xfrm>
            <a:off x="457200" y="1676400"/>
            <a:ext cx="7772400" cy="457200"/>
          </a:xfrm>
        </p:spPr>
        <p:txBody>
          <a:bodyPr>
            <a:normAutofit/>
          </a:bodyPr>
          <a:lstStyle/>
          <a:p>
            <a:pPr algn="l"/>
            <a:r>
              <a:rPr lang="en-US" sz="2400" b="1" u="sng" dirty="0" smtClean="0">
                <a:latin typeface="Times New Roman" pitchFamily="18" charset="0"/>
                <a:cs typeface="Times New Roman" pitchFamily="18" charset="0"/>
              </a:rPr>
              <a:t>Streak Plate Isolation Principle</a:t>
            </a:r>
            <a:endParaRPr lang="en-CA" sz="2400" b="1" u="sng" dirty="0" smtClean="0">
              <a:latin typeface="Times New Roman" pitchFamily="18" charset="0"/>
              <a:cs typeface="Times New Roman" pitchFamily="18" charset="0"/>
            </a:endParaRPr>
          </a:p>
        </p:txBody>
      </p:sp>
      <p:sp>
        <p:nvSpPr>
          <p:cNvPr id="5124" name="Rectangle 3"/>
          <p:cNvSpPr>
            <a:spLocks noGrp="1" noChangeArrowheads="1"/>
          </p:cNvSpPr>
          <p:nvPr>
            <p:ph type="body" idx="1"/>
          </p:nvPr>
        </p:nvSpPr>
        <p:spPr>
          <a:xfrm>
            <a:off x="457200" y="2470150"/>
            <a:ext cx="8382000" cy="4768850"/>
          </a:xfrm>
        </p:spPr>
        <p:txBody>
          <a:bodyPr>
            <a:normAutofit/>
          </a:bodyPr>
          <a:lstStyle/>
          <a:p>
            <a:pPr>
              <a:lnSpc>
                <a:spcPct val="80000"/>
              </a:lnSpc>
              <a:spcBef>
                <a:spcPct val="35000"/>
              </a:spcBef>
              <a:spcAft>
                <a:spcPct val="20000"/>
              </a:spcAft>
            </a:pPr>
            <a:r>
              <a:rPr lang="en-US" sz="2400" dirty="0" smtClean="0">
                <a:latin typeface="Times New Roman" pitchFamily="18" charset="0"/>
                <a:cs typeface="Times New Roman" pitchFamily="18" charset="0"/>
              </a:rPr>
              <a:t>An original inoculum containing a mixture of bacteria is spread into triple quadrants on solid media.</a:t>
            </a:r>
          </a:p>
          <a:p>
            <a:pPr>
              <a:lnSpc>
                <a:spcPct val="80000"/>
              </a:lnSpc>
              <a:spcBef>
                <a:spcPct val="35000"/>
              </a:spcBef>
              <a:spcAft>
                <a:spcPct val="20000"/>
              </a:spcAft>
            </a:pPr>
            <a:r>
              <a:rPr lang="en-US" sz="2400" dirty="0" smtClean="0">
                <a:latin typeface="Times New Roman" pitchFamily="18" charset="0"/>
                <a:cs typeface="Times New Roman" pitchFamily="18" charset="0"/>
              </a:rPr>
              <a:t>The goal is to reduce the number of bacteria in each subsequent quadrant.</a:t>
            </a:r>
          </a:p>
          <a:p>
            <a:pPr>
              <a:lnSpc>
                <a:spcPct val="80000"/>
              </a:lnSpc>
              <a:spcBef>
                <a:spcPct val="35000"/>
              </a:spcBef>
              <a:spcAft>
                <a:spcPct val="20000"/>
              </a:spcAft>
            </a:pPr>
            <a:r>
              <a:rPr lang="en-US" sz="2400" dirty="0" smtClean="0">
                <a:latin typeface="Times New Roman" pitchFamily="18" charset="0"/>
                <a:cs typeface="Times New Roman" pitchFamily="18" charset="0"/>
              </a:rPr>
              <a:t>Colonies are masses of offspring from an individual cell therefore streaking attempts to separate individual cells.</a:t>
            </a:r>
          </a:p>
          <a:p>
            <a:pPr>
              <a:lnSpc>
                <a:spcPct val="80000"/>
              </a:lnSpc>
              <a:spcBef>
                <a:spcPct val="35000"/>
              </a:spcBef>
              <a:spcAft>
                <a:spcPct val="20000"/>
              </a:spcAft>
            </a:pPr>
            <a:r>
              <a:rPr lang="en-US" sz="2400" dirty="0" smtClean="0">
                <a:latin typeface="Times New Roman" pitchFamily="18" charset="0"/>
                <a:cs typeface="Times New Roman" pitchFamily="18" charset="0"/>
              </a:rPr>
              <a:t>Discrete colonies form as the individual cells are separated and then multiply to form isolated colonies in the later quadrants.</a:t>
            </a:r>
          </a:p>
          <a:p>
            <a:pPr>
              <a:lnSpc>
                <a:spcPct val="80000"/>
              </a:lnSpc>
              <a:buFont typeface="Wingdings" pitchFamily="2" charset="2"/>
              <a:buNone/>
            </a:pPr>
            <a:endParaRPr lang="en-CA" sz="2400" dirty="0" smtClean="0">
              <a:latin typeface="Times New Roman" pitchFamily="18" charset="0"/>
              <a:cs typeface="Times New Roman" pitchFamily="18" charset="0"/>
            </a:endParaRPr>
          </a:p>
        </p:txBody>
      </p:sp>
      <p:sp>
        <p:nvSpPr>
          <p:cNvPr id="5" name="Rectangle 2"/>
          <p:cNvSpPr txBox="1">
            <a:spLocks noChangeArrowheads="1"/>
          </p:cNvSpPr>
          <p:nvPr/>
        </p:nvSpPr>
        <p:spPr>
          <a:xfrm>
            <a:off x="76200" y="533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latin typeface="Garamond" pitchFamily="18" charset="0"/>
                <a:cs typeface="Times New Roman" pitchFamily="18" charset="0"/>
              </a:rPr>
              <a:t>Applications of biotechnology</a:t>
            </a:r>
            <a:endParaRPr lang="en-US" sz="4000" b="1" dirty="0">
              <a:latin typeface="Garamond" pitchFamily="18" charset="0"/>
            </a:endParaRPr>
          </a:p>
        </p:txBody>
      </p:sp>
      <p:graphicFrame>
        <p:nvGraphicFramePr>
          <p:cNvPr id="4" name="Content Placeholder 3"/>
          <p:cNvGraphicFramePr>
            <a:graphicFrameLocks noGrp="1"/>
          </p:cNvGraphicFramePr>
          <p:nvPr>
            <p:ph idx="1"/>
          </p:nvPr>
        </p:nvGraphicFramePr>
        <p:xfrm>
          <a:off x="533400" y="2286000"/>
          <a:ext cx="8305800" cy="4352544"/>
        </p:xfrm>
        <a:graphic>
          <a:graphicData uri="http://schemas.openxmlformats.org/drawingml/2006/table">
            <a:tbl>
              <a:tblPr firstRow="1" bandRow="1">
                <a:tableStyleId>{5C22544A-7EE6-4342-B048-85BDC9FD1C3A}</a:tableStyleId>
              </a:tblPr>
              <a:tblGrid>
                <a:gridCol w="2307167"/>
                <a:gridCol w="5998633"/>
              </a:tblGrid>
              <a:tr h="370840">
                <a:tc>
                  <a:txBody>
                    <a:bodyPr/>
                    <a:lstStyle/>
                    <a:p>
                      <a:pPr algn="ctr"/>
                      <a:r>
                        <a:rPr lang="en-US" sz="2400" dirty="0" smtClean="0">
                          <a:latin typeface="Times New Roman" pitchFamily="18" charset="0"/>
                          <a:cs typeface="Times New Roman" pitchFamily="18" charset="0"/>
                        </a:rPr>
                        <a:t>Area</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Products</a:t>
                      </a:r>
                      <a:r>
                        <a:rPr lang="en-US" sz="2400" baseline="0" dirty="0" smtClean="0">
                          <a:latin typeface="Times New Roman" pitchFamily="18" charset="0"/>
                          <a:cs typeface="Times New Roman" pitchFamily="18" charset="0"/>
                        </a:rPr>
                        <a:t> or </a:t>
                      </a:r>
                      <a:r>
                        <a:rPr lang="en-US" sz="2400" dirty="0" smtClean="0">
                          <a:latin typeface="Times New Roman" pitchFamily="18" charset="0"/>
                          <a:cs typeface="Times New Roman" pitchFamily="18" charset="0"/>
                        </a:rPr>
                        <a:t>Applications </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Pharmaceuticals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 Antibiotics, insulin, antigens, interferon …</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Agriculture </a:t>
                      </a:r>
                      <a:endParaRPr lang="en-US" sz="2400" dirty="0">
                        <a:latin typeface="Times New Roman" pitchFamily="18" charset="0"/>
                        <a:cs typeface="Times New Roman" pitchFamily="18" charset="0"/>
                      </a:endParaRPr>
                    </a:p>
                  </a:txBody>
                  <a:tcPr/>
                </a:tc>
                <a:tc>
                  <a:txBody>
                    <a:bodyPr/>
                    <a:lstStyle/>
                    <a:p>
                      <a:pPr marL="177800" lvl="1" indent="-176213" eaLnBrk="1" fontAlgn="auto" hangingPunct="1">
                        <a:lnSpc>
                          <a:spcPct val="80000"/>
                        </a:lnSpc>
                        <a:spcAft>
                          <a:spcPts val="0"/>
                        </a:spcAft>
                        <a:buFontTx/>
                        <a:buChar char="-"/>
                        <a:defRPr/>
                      </a:pPr>
                      <a:r>
                        <a:rPr lang="en-GB" sz="2400" kern="1200" dirty="0" smtClean="0">
                          <a:solidFill>
                            <a:schemeClr val="dk1"/>
                          </a:solidFill>
                          <a:latin typeface="Times New Roman" pitchFamily="18" charset="0"/>
                          <a:ea typeface="+mn-ea"/>
                          <a:cs typeface="Times New Roman" pitchFamily="18" charset="0"/>
                        </a:rPr>
                        <a:t>Improve yield, quality, flavour of food, increase shelf life</a:t>
                      </a:r>
                    </a:p>
                    <a:p>
                      <a:pPr marL="177800" lvl="1" indent="-176213" eaLnBrk="1" fontAlgn="auto" hangingPunct="1">
                        <a:lnSpc>
                          <a:spcPct val="80000"/>
                        </a:lnSpc>
                        <a:spcAft>
                          <a:spcPts val="0"/>
                        </a:spcAft>
                        <a:buFontTx/>
                        <a:buChar char="-"/>
                        <a:defRPr/>
                      </a:pPr>
                      <a:r>
                        <a:rPr lang="en-GB" sz="2400" kern="1200" dirty="0" smtClean="0">
                          <a:solidFill>
                            <a:schemeClr val="dk1"/>
                          </a:solidFill>
                          <a:latin typeface="Times New Roman" pitchFamily="18" charset="0"/>
                          <a:ea typeface="+mn-ea"/>
                          <a:cs typeface="Times New Roman" pitchFamily="18" charset="0"/>
                        </a:rPr>
                        <a:t>Development of biological control agents and their products </a:t>
                      </a:r>
                    </a:p>
                    <a:p>
                      <a:pPr marL="1588" lvl="1" indent="0" eaLnBrk="1" fontAlgn="auto" hangingPunct="1">
                        <a:lnSpc>
                          <a:spcPct val="80000"/>
                        </a:lnSpc>
                        <a:spcAft>
                          <a:spcPts val="0"/>
                        </a:spcAft>
                        <a:buFont typeface="Wingdings" pitchFamily="2" charset="2"/>
                        <a:buNone/>
                        <a:defRPr/>
                      </a:pPr>
                      <a:r>
                        <a:rPr lang="en-GB" sz="2400" kern="1200" dirty="0" smtClean="0">
                          <a:solidFill>
                            <a:schemeClr val="dk1"/>
                          </a:solidFill>
                          <a:latin typeface="Times New Roman" pitchFamily="18" charset="0"/>
                          <a:ea typeface="+mn-ea"/>
                          <a:cs typeface="Times New Roman" pitchFamily="18" charset="0"/>
                        </a:rPr>
                        <a:t>- Improvement of animal feeds</a:t>
                      </a:r>
                    </a:p>
                  </a:txBody>
                  <a:tcPr/>
                </a:tc>
              </a:tr>
              <a:tr h="370840">
                <a:tc>
                  <a:txBody>
                    <a:bodyPr/>
                    <a:lstStyle/>
                    <a:p>
                      <a:r>
                        <a:rPr lang="en-US" sz="2400" dirty="0" smtClean="0">
                          <a:latin typeface="Times New Roman" pitchFamily="18" charset="0"/>
                          <a:cs typeface="Times New Roman" pitchFamily="18" charset="0"/>
                        </a:rPr>
                        <a:t>Environmental </a:t>
                      </a:r>
                      <a:endParaRPr lang="en-US" sz="2400" dirty="0">
                        <a:latin typeface="Times New Roman" pitchFamily="18" charset="0"/>
                        <a:cs typeface="Times New Roman" pitchFamily="18" charset="0"/>
                      </a:endParaRPr>
                    </a:p>
                  </a:txBody>
                  <a:tcPr/>
                </a:tc>
                <a:tc>
                  <a:txBody>
                    <a:bodyPr/>
                    <a:lstStyle/>
                    <a:p>
                      <a:pPr marL="1588" lvl="1" indent="0" eaLnBrk="1" hangingPunct="1">
                        <a:lnSpc>
                          <a:spcPct val="80000"/>
                        </a:lnSpc>
                        <a:buFont typeface="Wingdings" pitchFamily="2" charset="2"/>
                        <a:buNone/>
                      </a:pPr>
                      <a:r>
                        <a:rPr lang="en-GB" sz="2400" kern="1200" dirty="0" smtClean="0">
                          <a:solidFill>
                            <a:schemeClr val="dk1"/>
                          </a:solidFill>
                          <a:latin typeface="Times New Roman" pitchFamily="18" charset="0"/>
                          <a:ea typeface="+mn-ea"/>
                          <a:cs typeface="Times New Roman" pitchFamily="18" charset="0"/>
                        </a:rPr>
                        <a:t>- Bioremediation</a:t>
                      </a:r>
                    </a:p>
                    <a:p>
                      <a:pPr marL="1588" lvl="1" indent="0" eaLnBrk="1" hangingPunct="1">
                        <a:lnSpc>
                          <a:spcPct val="80000"/>
                        </a:lnSpc>
                        <a:buFont typeface="Wingdings" pitchFamily="2" charset="2"/>
                        <a:buNone/>
                      </a:pPr>
                      <a:r>
                        <a:rPr lang="en-GB" sz="2400" kern="1200" dirty="0" smtClean="0">
                          <a:solidFill>
                            <a:schemeClr val="dk1"/>
                          </a:solidFill>
                          <a:latin typeface="Times New Roman" pitchFamily="18" charset="0"/>
                          <a:ea typeface="+mn-ea"/>
                          <a:cs typeface="Times New Roman" pitchFamily="18" charset="0"/>
                        </a:rPr>
                        <a:t>- Biofuel production</a:t>
                      </a:r>
                    </a:p>
                    <a:p>
                      <a:pPr marL="1588" lvl="1" indent="0" eaLnBrk="1" hangingPunct="1">
                        <a:lnSpc>
                          <a:spcPct val="80000"/>
                        </a:lnSpc>
                        <a:buFont typeface="Wingdings" pitchFamily="2" charset="2"/>
                        <a:buNone/>
                      </a:pPr>
                      <a:r>
                        <a:rPr lang="en-GB" sz="2400" kern="1200" dirty="0" smtClean="0">
                          <a:solidFill>
                            <a:schemeClr val="dk1"/>
                          </a:solidFill>
                          <a:latin typeface="Times New Roman" pitchFamily="18" charset="0"/>
                          <a:ea typeface="+mn-ea"/>
                          <a:cs typeface="Times New Roman" pitchFamily="18" charset="0"/>
                        </a:rPr>
                        <a:t>- Biofertilizer &amp; biopesticides production</a:t>
                      </a:r>
                    </a:p>
                  </a:txBody>
                  <a:tcPr/>
                </a:tc>
              </a:tr>
              <a:tr h="370840">
                <a:tc>
                  <a:txBody>
                    <a:bodyPr/>
                    <a:lstStyle/>
                    <a:p>
                      <a:r>
                        <a:rPr lang="en-US" sz="2400" dirty="0" smtClean="0">
                          <a:latin typeface="Times New Roman" pitchFamily="18" charset="0"/>
                          <a:cs typeface="Times New Roman" pitchFamily="18" charset="0"/>
                        </a:rPr>
                        <a:t>Chemicals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Acetic</a:t>
                      </a:r>
                      <a:r>
                        <a:rPr lang="en-US" sz="2400" baseline="0" dirty="0" smtClean="0">
                          <a:latin typeface="Times New Roman" pitchFamily="18" charset="0"/>
                          <a:cs typeface="Times New Roman" pitchFamily="18" charset="0"/>
                        </a:rPr>
                        <a:t> acid, acetone, ethanol…</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Bioelectronics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Biosensors, biochips</a:t>
                      </a:r>
                      <a:endParaRPr lang="en-US" sz="2400" dirty="0">
                        <a:latin typeface="Times New Roman" pitchFamily="18" charset="0"/>
                        <a:cs typeface="Times New Roman" pitchFamily="18" charset="0"/>
                      </a:endParaRPr>
                    </a:p>
                  </a:txBody>
                  <a:tcPr/>
                </a:tc>
              </a:tr>
            </a:tbl>
          </a:graphicData>
        </a:graphic>
      </p:graphicFrame>
      <p:sp>
        <p:nvSpPr>
          <p:cNvPr id="5" name="TextBox 4"/>
          <p:cNvSpPr txBox="1"/>
          <p:nvPr/>
        </p:nvSpPr>
        <p:spPr>
          <a:xfrm>
            <a:off x="457200" y="838200"/>
            <a:ext cx="8229600" cy="1661993"/>
          </a:xfrm>
          <a:prstGeom prst="rect">
            <a:avLst/>
          </a:prstGeom>
          <a:noFill/>
        </p:spPr>
        <p:txBody>
          <a:bodyPr wrap="square" rtlCol="0">
            <a:spAutoFit/>
          </a:bodyPr>
          <a:lstStyle/>
          <a:p>
            <a:r>
              <a:rPr lang="en-US" sz="2600" dirty="0" smtClean="0">
                <a:latin typeface="Times New Roman" pitchFamily="18" charset="0"/>
                <a:cs typeface="Times New Roman" pitchFamily="18" charset="0"/>
              </a:rPr>
              <a:t>Biotechnology - </a:t>
            </a:r>
            <a:r>
              <a:rPr lang="en-GB" sz="2600" dirty="0" smtClean="0">
                <a:latin typeface="Times New Roman" pitchFamily="18" charset="0"/>
                <a:cs typeface="Times New Roman" pitchFamily="18" charset="0"/>
              </a:rPr>
              <a:t>the use of techniques based on living things</a:t>
            </a:r>
          </a:p>
          <a:p>
            <a:r>
              <a:rPr lang="en-GB" sz="2600" dirty="0" smtClean="0">
                <a:latin typeface="Times New Roman" pitchFamily="18" charset="0"/>
                <a:cs typeface="Times New Roman" pitchFamily="18" charset="0"/>
              </a:rPr>
              <a:t> (plants, animals, microbes) to make products or improve</a:t>
            </a:r>
          </a:p>
          <a:p>
            <a:r>
              <a:rPr lang="en-GB" sz="2600" dirty="0" smtClean="0">
                <a:latin typeface="Times New Roman" pitchFamily="18" charset="0"/>
                <a:cs typeface="Times New Roman" pitchFamily="18" charset="0"/>
              </a:rPr>
              <a:t> other species</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8"/>
          <p:cNvSpPr>
            <a:spLocks noGrp="1"/>
          </p:cNvSpPr>
          <p:nvPr>
            <p:ph type="sldNum" sz="quarter" idx="12"/>
          </p:nvPr>
        </p:nvSpPr>
        <p:spPr>
          <a:noFill/>
        </p:spPr>
        <p:txBody>
          <a:bodyPr/>
          <a:lstStyle/>
          <a:p>
            <a:fld id="{6A1BA003-2F2E-4B74-8ED2-A8025091D331}" type="slidenum">
              <a:rPr lang="en-US" smtClean="0"/>
              <a:pPr/>
              <a:t>50</a:t>
            </a:fld>
            <a:endParaRPr lang="en-US" sz="1400" smtClean="0"/>
          </a:p>
        </p:txBody>
      </p:sp>
      <p:sp>
        <p:nvSpPr>
          <p:cNvPr id="100356" name="Rectangle 4"/>
          <p:cNvSpPr>
            <a:spLocks noGrp="1" noChangeArrowheads="1"/>
          </p:cNvSpPr>
          <p:nvPr>
            <p:ph type="title" sz="quarter"/>
          </p:nvPr>
        </p:nvSpPr>
        <p:spPr>
          <a:xfrm>
            <a:off x="1066800" y="1066800"/>
            <a:ext cx="7772400" cy="1143000"/>
          </a:xfrm>
        </p:spPr>
        <p:txBody>
          <a:bodyPr>
            <a:normAutofit/>
          </a:bodyPr>
          <a:lstStyle/>
          <a:p>
            <a:pPr algn="l">
              <a:defRPr/>
            </a:pPr>
            <a:r>
              <a:rPr lang="en-US" sz="2800" b="1" dirty="0" smtClean="0">
                <a:latin typeface="Times New Roman" pitchFamily="18" charset="0"/>
                <a:cs typeface="Times New Roman" pitchFamily="18" charset="0"/>
              </a:rPr>
              <a:t>                         Triple streak</a:t>
            </a:r>
            <a:endParaRPr lang="en-CA" sz="2800" b="1" dirty="0" smtClean="0">
              <a:latin typeface="Times New Roman" pitchFamily="18" charset="0"/>
              <a:cs typeface="Times New Roman" pitchFamily="18" charset="0"/>
            </a:endParaRPr>
          </a:p>
        </p:txBody>
      </p:sp>
      <p:pic>
        <p:nvPicPr>
          <p:cNvPr id="6148" name="Picture 5" descr="Bacteria0.png"/>
          <p:cNvPicPr>
            <a:picLocks noGrp="1" noChangeAspect="1" noChangeArrowheads="1"/>
          </p:cNvPicPr>
          <p:nvPr>
            <p:ph sz="quarter" idx="1"/>
          </p:nvPr>
        </p:nvPicPr>
        <p:blipFill>
          <a:blip r:embed="rId2"/>
          <a:srcRect/>
          <a:stretch>
            <a:fillRect/>
          </a:stretch>
        </p:blipFill>
        <p:spPr>
          <a:xfrm>
            <a:off x="808037" y="2133600"/>
            <a:ext cx="2773363" cy="1981200"/>
          </a:xfrm>
          <a:noFill/>
        </p:spPr>
      </p:pic>
      <p:pic>
        <p:nvPicPr>
          <p:cNvPr id="6149" name="Picture 16" descr="Bacteria2.png"/>
          <p:cNvPicPr>
            <a:picLocks noGrp="1" noChangeAspect="1" noChangeArrowheads="1"/>
          </p:cNvPicPr>
          <p:nvPr>
            <p:ph sz="quarter" idx="2"/>
          </p:nvPr>
        </p:nvPicPr>
        <p:blipFill>
          <a:blip r:embed="rId3"/>
          <a:srcRect/>
          <a:stretch>
            <a:fillRect/>
          </a:stretch>
        </p:blipFill>
        <p:spPr>
          <a:xfrm>
            <a:off x="4994275" y="2133600"/>
            <a:ext cx="3540125" cy="1981200"/>
          </a:xfrm>
          <a:noFill/>
        </p:spPr>
      </p:pic>
      <p:pic>
        <p:nvPicPr>
          <p:cNvPr id="6150" name="Picture 10" descr="Bacteria1.png"/>
          <p:cNvPicPr>
            <a:picLocks noGrp="1" noChangeAspect="1" noChangeArrowheads="1"/>
          </p:cNvPicPr>
          <p:nvPr>
            <p:ph sz="quarter" idx="3"/>
          </p:nvPr>
        </p:nvPicPr>
        <p:blipFill>
          <a:blip r:embed="rId4"/>
          <a:srcRect/>
          <a:stretch>
            <a:fillRect/>
          </a:stretch>
        </p:blipFill>
        <p:spPr>
          <a:xfrm>
            <a:off x="927100" y="4267200"/>
            <a:ext cx="2654300" cy="1981200"/>
          </a:xfrm>
          <a:noFill/>
        </p:spPr>
      </p:pic>
      <p:sp>
        <p:nvSpPr>
          <p:cNvPr id="8" name="Rectangle 2"/>
          <p:cNvSpPr txBox="1">
            <a:spLocks noChangeArrowheads="1"/>
          </p:cNvSpPr>
          <p:nvPr/>
        </p:nvSpPr>
        <p:spPr>
          <a:xfrm>
            <a:off x="76200" y="3048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pic>
        <p:nvPicPr>
          <p:cNvPr id="10" name="Content Placeholder 11" descr="03saureus"/>
          <p:cNvPicPr>
            <a:picLocks noGrp="1" noChangeAspect="1" noChangeArrowheads="1"/>
          </p:cNvPicPr>
          <p:nvPr>
            <p:ph sz="quarter" idx="4"/>
          </p:nvPr>
        </p:nvPicPr>
        <p:blipFill>
          <a:blip r:embed="rId5"/>
          <a:srcRect b="21739"/>
          <a:stretch>
            <a:fillRect/>
          </a:stretch>
        </p:blipFill>
        <p:spPr>
          <a:xfrm>
            <a:off x="5931685" y="4235450"/>
            <a:ext cx="2005029" cy="1981200"/>
          </a:xfrm>
          <a:prstGeom prst="rect">
            <a:avLst/>
          </a:prstGeom>
          <a:noFill/>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Grp="1" noChangeArrowheads="1"/>
          </p:cNvSpPr>
          <p:nvPr>
            <p:ph type="sldNum" sz="quarter" idx="12"/>
          </p:nvPr>
        </p:nvSpPr>
        <p:spPr>
          <a:noFill/>
        </p:spPr>
        <p:txBody>
          <a:bodyPr/>
          <a:lstStyle/>
          <a:p>
            <a:fld id="{C7CE30AE-E6B7-4056-AA31-FF7DB6018C49}" type="slidenum">
              <a:rPr lang="en-US" smtClean="0"/>
              <a:pPr/>
              <a:t>51</a:t>
            </a:fld>
            <a:endParaRPr lang="en-US" sz="1400" smtClean="0"/>
          </a:p>
        </p:txBody>
      </p:sp>
      <p:sp>
        <p:nvSpPr>
          <p:cNvPr id="7171" name="Rectangle 2"/>
          <p:cNvSpPr>
            <a:spLocks noGrp="1" noChangeArrowheads="1"/>
          </p:cNvSpPr>
          <p:nvPr>
            <p:ph type="title"/>
          </p:nvPr>
        </p:nvSpPr>
        <p:spPr>
          <a:xfrm>
            <a:off x="457200" y="1143000"/>
            <a:ext cx="8229600" cy="1143000"/>
          </a:xfrm>
        </p:spPr>
        <p:txBody>
          <a:bodyPr>
            <a:normAutofit/>
          </a:bodyPr>
          <a:lstStyle/>
          <a:p>
            <a:r>
              <a:rPr lang="en-US" sz="2400" dirty="0" smtClean="0">
                <a:latin typeface="Times New Roman" pitchFamily="18" charset="0"/>
                <a:cs typeface="Times New Roman" pitchFamily="18" charset="0"/>
              </a:rPr>
              <a:t>Incinerate</a:t>
            </a:r>
            <a:r>
              <a:rPr lang="en-US" sz="2800" dirty="0" smtClean="0">
                <a:latin typeface="Times New Roman" pitchFamily="18" charset="0"/>
                <a:cs typeface="Times New Roman" pitchFamily="18" charset="0"/>
              </a:rPr>
              <a:t> and cool the loop between the quadrants</a:t>
            </a:r>
            <a:endParaRPr lang="en-CA" sz="2800" dirty="0" smtClean="0">
              <a:latin typeface="Times New Roman" pitchFamily="18" charset="0"/>
              <a:cs typeface="Times New Roman" pitchFamily="18" charset="0"/>
            </a:endParaRPr>
          </a:p>
        </p:txBody>
      </p:sp>
      <p:pic>
        <p:nvPicPr>
          <p:cNvPr id="7172" name="Picture 5" descr="img006"/>
          <p:cNvPicPr>
            <a:picLocks noGrp="1" noChangeAspect="1" noChangeArrowheads="1"/>
          </p:cNvPicPr>
          <p:nvPr>
            <p:ph type="body" idx="1"/>
          </p:nvPr>
        </p:nvPicPr>
        <p:blipFill>
          <a:blip r:embed="rId2"/>
          <a:srcRect/>
          <a:stretch>
            <a:fillRect/>
          </a:stretch>
        </p:blipFill>
        <p:spPr>
          <a:xfrm>
            <a:off x="1447800" y="2178050"/>
            <a:ext cx="6248400" cy="4375150"/>
          </a:xfrm>
          <a:noFill/>
        </p:spPr>
      </p:pic>
      <p:sp>
        <p:nvSpPr>
          <p:cNvPr id="5" name="Rectangle 2"/>
          <p:cNvSpPr txBox="1">
            <a:spLocks noChangeArrowheads="1"/>
          </p:cNvSpPr>
          <p:nvPr/>
        </p:nvSpPr>
        <p:spPr>
          <a:xfrm>
            <a:off x="76200" y="3048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12"/>
          </p:nvPr>
        </p:nvSpPr>
        <p:spPr>
          <a:noFill/>
        </p:spPr>
        <p:txBody>
          <a:bodyPr/>
          <a:lstStyle/>
          <a:p>
            <a:fld id="{9DCA4FB8-7451-4F4C-A1BB-83109FD9FDB4}" type="slidenum">
              <a:rPr lang="en-US" smtClean="0"/>
              <a:pPr/>
              <a:t>52</a:t>
            </a:fld>
            <a:endParaRPr lang="en-US" sz="1400" smtClean="0"/>
          </a:p>
        </p:txBody>
      </p:sp>
      <p:sp>
        <p:nvSpPr>
          <p:cNvPr id="9219" name="Rectangle 3"/>
          <p:cNvSpPr>
            <a:spLocks noGrp="1" noChangeArrowheads="1"/>
          </p:cNvSpPr>
          <p:nvPr>
            <p:ph type="body" idx="1"/>
          </p:nvPr>
        </p:nvSpPr>
        <p:spPr>
          <a:xfrm>
            <a:off x="685800" y="1295400"/>
            <a:ext cx="8001000" cy="5073650"/>
          </a:xfrm>
        </p:spPr>
        <p:txBody>
          <a:bodyPr>
            <a:normAutofit/>
          </a:bodyPr>
          <a:lstStyle/>
          <a:p>
            <a:pPr>
              <a:buFont typeface="Wingdings" pitchFamily="2" charset="2"/>
              <a:buNone/>
            </a:pPr>
            <a:r>
              <a:rPr lang="en-CA" sz="2400" b="1" u="sng" dirty="0" smtClean="0">
                <a:latin typeface="Times New Roman" pitchFamily="18" charset="0"/>
                <a:cs typeface="Times New Roman" pitchFamily="18" charset="0"/>
              </a:rPr>
              <a:t>Pour plate method</a:t>
            </a:r>
          </a:p>
          <a:p>
            <a:pPr>
              <a:buFont typeface="Wingdings" pitchFamily="2" charset="2"/>
              <a:buNone/>
            </a:pPr>
            <a:endParaRPr lang="en-CA" sz="2400" b="1" u="sng" dirty="0" smtClean="0">
              <a:latin typeface="Times New Roman" pitchFamily="18" charset="0"/>
              <a:cs typeface="Times New Roman" pitchFamily="18" charset="0"/>
            </a:endParaRPr>
          </a:p>
          <a:p>
            <a:pPr>
              <a:buFont typeface="Wingdings" pitchFamily="2" charset="2"/>
              <a:buChar char="ü"/>
            </a:pPr>
            <a:r>
              <a:rPr lang="en-CA" sz="2400" dirty="0" smtClean="0">
                <a:latin typeface="Times New Roman" pitchFamily="18" charset="0"/>
                <a:cs typeface="Times New Roman" pitchFamily="18" charset="0"/>
              </a:rPr>
              <a:t>1ml sample will be prepared serially</a:t>
            </a:r>
          </a:p>
          <a:p>
            <a:pPr>
              <a:buNone/>
            </a:pPr>
            <a:endParaRPr lang="en-CA" sz="2400" dirty="0" smtClean="0">
              <a:latin typeface="Times New Roman" pitchFamily="18" charset="0"/>
              <a:cs typeface="Times New Roman" pitchFamily="18" charset="0"/>
            </a:endParaRPr>
          </a:p>
          <a:p>
            <a:pPr>
              <a:buFont typeface="Wingdings" pitchFamily="2" charset="2"/>
              <a:buChar char="ü"/>
            </a:pPr>
            <a:r>
              <a:rPr lang="en-CA" sz="2400" dirty="0" smtClean="0">
                <a:latin typeface="Times New Roman" pitchFamily="18" charset="0"/>
                <a:cs typeface="Times New Roman" pitchFamily="18" charset="0"/>
              </a:rPr>
              <a:t>15ml sterile broth is added into test tube and kept at 45 </a:t>
            </a:r>
            <a:r>
              <a:rPr lang="en-CA" sz="2400" baseline="30000" dirty="0" smtClean="0">
                <a:latin typeface="Times New Roman" pitchFamily="18" charset="0"/>
                <a:cs typeface="Times New Roman" pitchFamily="18" charset="0"/>
              </a:rPr>
              <a:t>0</a:t>
            </a:r>
            <a:r>
              <a:rPr lang="en-CA" sz="2400" dirty="0" smtClean="0">
                <a:latin typeface="Times New Roman" pitchFamily="18" charset="0"/>
                <a:cs typeface="Times New Roman" pitchFamily="18" charset="0"/>
              </a:rPr>
              <a:t>C in water bath</a:t>
            </a:r>
          </a:p>
          <a:p>
            <a:pPr>
              <a:buNone/>
            </a:pPr>
            <a:endParaRPr lang="en-CA" sz="2400" dirty="0" smtClean="0">
              <a:latin typeface="Times New Roman" pitchFamily="18" charset="0"/>
              <a:cs typeface="Times New Roman" pitchFamily="18" charset="0"/>
            </a:endParaRPr>
          </a:p>
          <a:p>
            <a:pPr>
              <a:buFont typeface="Wingdings" pitchFamily="2" charset="2"/>
              <a:buChar char="ü"/>
            </a:pPr>
            <a:r>
              <a:rPr lang="en-CA" sz="2400" dirty="0" smtClean="0">
                <a:latin typeface="Times New Roman" pitchFamily="18" charset="0"/>
                <a:cs typeface="Times New Roman" pitchFamily="18" charset="0"/>
              </a:rPr>
              <a:t>The serial diluted sample and broth is mixed at 45 </a:t>
            </a:r>
            <a:r>
              <a:rPr lang="en-CA" sz="2400" baseline="30000" dirty="0" smtClean="0">
                <a:latin typeface="Times New Roman" pitchFamily="18" charset="0"/>
                <a:cs typeface="Times New Roman" pitchFamily="18" charset="0"/>
              </a:rPr>
              <a:t>0</a:t>
            </a:r>
            <a:r>
              <a:rPr lang="en-CA" sz="2400" dirty="0" smtClean="0">
                <a:latin typeface="Times New Roman" pitchFamily="18" charset="0"/>
                <a:cs typeface="Times New Roman" pitchFamily="18" charset="0"/>
              </a:rPr>
              <a:t>C and poured in empty sterile plate and incubated for observation</a:t>
            </a:r>
          </a:p>
        </p:txBody>
      </p:sp>
      <p:sp>
        <p:nvSpPr>
          <p:cNvPr id="4" name="Rectangle 2"/>
          <p:cNvSpPr txBox="1">
            <a:spLocks noChangeArrowheads="1"/>
          </p:cNvSpPr>
          <p:nvPr/>
        </p:nvSpPr>
        <p:spPr>
          <a:xfrm>
            <a:off x="76200" y="3048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Screenshot_2017-03-13-12-22-07.jpeg"/>
          <p:cNvPicPr>
            <a:picLocks noGrp="1" noChangeAspect="1" noChangeArrowheads="1"/>
          </p:cNvPicPr>
          <p:nvPr>
            <p:ph idx="1"/>
          </p:nvPr>
        </p:nvPicPr>
        <p:blipFill>
          <a:blip r:embed="rId2"/>
          <a:srcRect t="15505" b="19892"/>
          <a:stretch>
            <a:fillRect/>
          </a:stretch>
        </p:blipFill>
        <p:spPr bwMode="auto">
          <a:xfrm>
            <a:off x="1219200" y="228600"/>
            <a:ext cx="6400800" cy="6629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sldNum" sz="quarter" idx="12"/>
          </p:nvPr>
        </p:nvSpPr>
        <p:spPr>
          <a:noFill/>
        </p:spPr>
        <p:txBody>
          <a:bodyPr/>
          <a:lstStyle/>
          <a:p>
            <a:fld id="{158F0621-83B5-4360-A79C-8019C9AD5D20}" type="slidenum">
              <a:rPr lang="en-US" smtClean="0"/>
              <a:pPr/>
              <a:t>54</a:t>
            </a:fld>
            <a:endParaRPr lang="en-US" sz="1400" smtClean="0"/>
          </a:p>
        </p:txBody>
      </p:sp>
      <p:sp>
        <p:nvSpPr>
          <p:cNvPr id="10243" name="Rectangle 3"/>
          <p:cNvSpPr>
            <a:spLocks noGrp="1" noChangeArrowheads="1"/>
          </p:cNvSpPr>
          <p:nvPr>
            <p:ph type="body" idx="1"/>
          </p:nvPr>
        </p:nvSpPr>
        <p:spPr>
          <a:xfrm>
            <a:off x="304800" y="946150"/>
            <a:ext cx="5105400" cy="5378450"/>
          </a:xfrm>
        </p:spPr>
        <p:txBody>
          <a:bodyPr>
            <a:normAutofit/>
          </a:bodyPr>
          <a:lstStyle/>
          <a:p>
            <a:pPr>
              <a:buFont typeface="Wingdings" pitchFamily="2" charset="2"/>
              <a:buNone/>
            </a:pPr>
            <a:r>
              <a:rPr lang="en-CA" sz="2400" b="1" u="sng" dirty="0" smtClean="0">
                <a:latin typeface="Times New Roman" pitchFamily="18" charset="0"/>
                <a:cs typeface="Times New Roman" pitchFamily="18" charset="0"/>
              </a:rPr>
              <a:t>Spread Plate Method</a:t>
            </a:r>
          </a:p>
          <a:p>
            <a:pPr>
              <a:buFont typeface="Wingdings" pitchFamily="2" charset="2"/>
              <a:buChar char="ü"/>
            </a:pPr>
            <a:r>
              <a:rPr lang="en-CA" sz="2400" dirty="0" smtClean="0">
                <a:latin typeface="Times New Roman" pitchFamily="18" charset="0"/>
                <a:cs typeface="Times New Roman" pitchFamily="18" charset="0"/>
              </a:rPr>
              <a:t>Inoculums is prepared by serial dilution</a:t>
            </a:r>
          </a:p>
          <a:p>
            <a:pPr>
              <a:buFont typeface="Wingdings" pitchFamily="2" charset="2"/>
              <a:buChar char="ü"/>
            </a:pPr>
            <a:r>
              <a:rPr lang="en-CA" sz="2400" dirty="0" smtClean="0">
                <a:latin typeface="Times New Roman" pitchFamily="18" charset="0"/>
                <a:cs typeface="Times New Roman" pitchFamily="18" charset="0"/>
              </a:rPr>
              <a:t>An agar plate medium is prepared and set to solidify</a:t>
            </a:r>
          </a:p>
          <a:p>
            <a:pPr>
              <a:buFont typeface="Wingdings" pitchFamily="2" charset="2"/>
              <a:buChar char="ü"/>
            </a:pPr>
            <a:r>
              <a:rPr lang="en-CA" sz="2400" dirty="0" smtClean="0">
                <a:latin typeface="Times New Roman" pitchFamily="18" charset="0"/>
                <a:cs typeface="Times New Roman" pitchFamily="18" charset="0"/>
              </a:rPr>
              <a:t>1 ml of the serially diluted inoculums is poured onto the agar medium and spreaded using glass rod</a:t>
            </a:r>
          </a:p>
          <a:p>
            <a:pPr>
              <a:buFont typeface="Wingdings" pitchFamily="2" charset="2"/>
              <a:buChar char="ü"/>
            </a:pPr>
            <a:r>
              <a:rPr lang="en-CA" sz="2400" dirty="0" smtClean="0">
                <a:latin typeface="Times New Roman" pitchFamily="18" charset="0"/>
                <a:cs typeface="Times New Roman" pitchFamily="18" charset="0"/>
              </a:rPr>
              <a:t>Then incubated for observation</a:t>
            </a:r>
          </a:p>
        </p:txBody>
      </p:sp>
      <p:pic>
        <p:nvPicPr>
          <p:cNvPr id="4" name="Picture 3" descr="viable count 2"/>
          <p:cNvPicPr>
            <a:picLocks noChangeAspect="1" noChangeArrowheads="1"/>
          </p:cNvPicPr>
          <p:nvPr/>
        </p:nvPicPr>
        <p:blipFill>
          <a:blip r:embed="rId2">
            <a:lum bright="12000" contrast="6000"/>
          </a:blip>
          <a:srcRect b="45981"/>
          <a:stretch>
            <a:fillRect/>
          </a:stretch>
        </p:blipFill>
        <p:spPr bwMode="auto">
          <a:xfrm>
            <a:off x="685800" y="4800600"/>
            <a:ext cx="8077200" cy="1828800"/>
          </a:xfrm>
          <a:prstGeom prst="rect">
            <a:avLst/>
          </a:prstGeom>
          <a:noFill/>
          <a:ln w="9525">
            <a:noFill/>
            <a:miter lim="800000"/>
            <a:headEnd/>
            <a:tailEnd/>
          </a:ln>
        </p:spPr>
      </p:pic>
      <p:sp>
        <p:nvSpPr>
          <p:cNvPr id="5"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pic>
        <p:nvPicPr>
          <p:cNvPr id="6" name="Picture 2" descr="C:\Users\user\Desktop\Screenshot_2017-03-13-11-31-54.jpeg"/>
          <p:cNvPicPr>
            <a:picLocks noChangeAspect="1" noChangeArrowheads="1"/>
          </p:cNvPicPr>
          <p:nvPr/>
        </p:nvPicPr>
        <p:blipFill>
          <a:blip r:embed="rId3"/>
          <a:srcRect l="9524" t="14990" b="43315"/>
          <a:stretch>
            <a:fillRect/>
          </a:stretch>
        </p:blipFill>
        <p:spPr bwMode="auto">
          <a:xfrm>
            <a:off x="5562600" y="1371600"/>
            <a:ext cx="3200400" cy="327660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sldNum" sz="quarter" idx="12"/>
          </p:nvPr>
        </p:nvSpPr>
        <p:spPr>
          <a:noFill/>
        </p:spPr>
        <p:txBody>
          <a:bodyPr/>
          <a:lstStyle/>
          <a:p>
            <a:fld id="{9D3FC6B1-CE5B-40AB-B2E8-9FA2417E3ADD}" type="slidenum">
              <a:rPr lang="en-US" smtClean="0"/>
              <a:pPr/>
              <a:t>55</a:t>
            </a:fld>
            <a:endParaRPr lang="en-US" sz="1400" smtClean="0"/>
          </a:p>
        </p:txBody>
      </p:sp>
      <p:sp>
        <p:nvSpPr>
          <p:cNvPr id="11267" name="Rectangle 3"/>
          <p:cNvSpPr>
            <a:spLocks noGrp="1" noChangeArrowheads="1"/>
          </p:cNvSpPr>
          <p:nvPr>
            <p:ph type="body" idx="1"/>
          </p:nvPr>
        </p:nvSpPr>
        <p:spPr>
          <a:xfrm>
            <a:off x="457200" y="990600"/>
            <a:ext cx="8382000" cy="5454650"/>
          </a:xfrm>
        </p:spPr>
        <p:txBody>
          <a:bodyPr>
            <a:normAutofit/>
          </a:bodyPr>
          <a:lstStyle/>
          <a:p>
            <a:pPr>
              <a:lnSpc>
                <a:spcPct val="90000"/>
              </a:lnSpc>
              <a:buFont typeface="Wingdings" pitchFamily="2" charset="2"/>
              <a:buNone/>
            </a:pPr>
            <a:r>
              <a:rPr lang="en-CA" sz="2400" b="1" dirty="0" smtClean="0">
                <a:latin typeface="Times New Roman" pitchFamily="18" charset="0"/>
                <a:cs typeface="Times New Roman" pitchFamily="18" charset="0"/>
              </a:rPr>
              <a:t>Culturing (cultivation)- </a:t>
            </a:r>
            <a:r>
              <a:rPr lang="en-CA" sz="2400" dirty="0" smtClean="0">
                <a:latin typeface="Times New Roman" pitchFamily="18" charset="0"/>
                <a:cs typeface="Times New Roman" pitchFamily="18" charset="0"/>
              </a:rPr>
              <a:t>is the growing of the isolated microbe on a specific media into large number</a:t>
            </a:r>
            <a:endParaRPr lang="en-CA" sz="2400" b="1" dirty="0" smtClean="0">
              <a:latin typeface="Times New Roman" pitchFamily="18" charset="0"/>
              <a:cs typeface="Times New Roman" pitchFamily="18" charset="0"/>
            </a:endParaRPr>
          </a:p>
          <a:p>
            <a:pPr>
              <a:lnSpc>
                <a:spcPct val="90000"/>
              </a:lnSpc>
              <a:buFont typeface="Wingdings" pitchFamily="2" charset="2"/>
              <a:buNone/>
            </a:pPr>
            <a:r>
              <a:rPr lang="en-CA" sz="2400" b="1" dirty="0" smtClean="0">
                <a:latin typeface="Times New Roman" pitchFamily="18" charset="0"/>
                <a:cs typeface="Times New Roman" pitchFamily="18" charset="0"/>
              </a:rPr>
              <a:t>Culture media – </a:t>
            </a:r>
            <a:r>
              <a:rPr lang="en-CA" sz="2400" dirty="0" smtClean="0">
                <a:latin typeface="Times New Roman" pitchFamily="18" charset="0"/>
                <a:cs typeface="Times New Roman" pitchFamily="18" charset="0"/>
              </a:rPr>
              <a:t>is a growth media which support the growth of microorganisms or cells in the laboratory</a:t>
            </a:r>
          </a:p>
          <a:p>
            <a:pPr>
              <a:lnSpc>
                <a:spcPct val="90000"/>
              </a:lnSpc>
              <a:buFont typeface="Wingdings" pitchFamily="2" charset="2"/>
              <a:buChar char="§"/>
            </a:pPr>
            <a:r>
              <a:rPr lang="en-CA" sz="2400" dirty="0" smtClean="0">
                <a:latin typeface="Times New Roman" pitchFamily="18" charset="0"/>
                <a:cs typeface="Times New Roman" pitchFamily="18" charset="0"/>
              </a:rPr>
              <a:t>Culture media can be classified based on  </a:t>
            </a:r>
          </a:p>
          <a:p>
            <a:pPr lvl="2">
              <a:lnSpc>
                <a:spcPct val="90000"/>
              </a:lnSpc>
              <a:buFont typeface="Wingdings" pitchFamily="2" charset="2"/>
              <a:buChar char="v"/>
            </a:pPr>
            <a:r>
              <a:rPr lang="en-CA" dirty="0" smtClean="0">
                <a:latin typeface="Times New Roman" pitchFamily="18" charset="0"/>
                <a:cs typeface="Times New Roman" pitchFamily="18" charset="0"/>
              </a:rPr>
              <a:t> </a:t>
            </a:r>
            <a:r>
              <a:rPr lang="en-CA" b="1" dirty="0" smtClean="0">
                <a:latin typeface="Times New Roman" pitchFamily="18" charset="0"/>
                <a:cs typeface="Times New Roman" pitchFamily="18" charset="0"/>
              </a:rPr>
              <a:t>physical states</a:t>
            </a:r>
            <a:r>
              <a:rPr lang="en-CA" dirty="0" smtClean="0">
                <a:latin typeface="Times New Roman" pitchFamily="18" charset="0"/>
                <a:cs typeface="Times New Roman" pitchFamily="18" charset="0"/>
              </a:rPr>
              <a:t>,</a:t>
            </a:r>
          </a:p>
          <a:p>
            <a:pPr lvl="2">
              <a:lnSpc>
                <a:spcPct val="90000"/>
              </a:lnSpc>
              <a:buFont typeface="Wingdings" pitchFamily="2" charset="2"/>
              <a:buChar char="v"/>
            </a:pPr>
            <a:r>
              <a:rPr lang="en-CA" dirty="0" smtClean="0">
                <a:latin typeface="Times New Roman" pitchFamily="18" charset="0"/>
                <a:cs typeface="Times New Roman" pitchFamily="18" charset="0"/>
              </a:rPr>
              <a:t> </a:t>
            </a:r>
            <a:r>
              <a:rPr lang="en-CA" b="1" dirty="0" smtClean="0">
                <a:latin typeface="Times New Roman" pitchFamily="18" charset="0"/>
                <a:cs typeface="Times New Roman" pitchFamily="18" charset="0"/>
              </a:rPr>
              <a:t>functional properties</a:t>
            </a:r>
            <a:r>
              <a:rPr lang="en-CA" dirty="0" smtClean="0">
                <a:latin typeface="Times New Roman" pitchFamily="18" charset="0"/>
                <a:cs typeface="Times New Roman" pitchFamily="18" charset="0"/>
              </a:rPr>
              <a:t>, </a:t>
            </a:r>
          </a:p>
          <a:p>
            <a:pPr lvl="2">
              <a:lnSpc>
                <a:spcPct val="90000"/>
              </a:lnSpc>
              <a:buFont typeface="Wingdings" pitchFamily="2" charset="2"/>
              <a:buChar char="v"/>
            </a:pPr>
            <a:r>
              <a:rPr lang="en-CA" b="1" dirty="0" smtClean="0">
                <a:latin typeface="Times New Roman" pitchFamily="18" charset="0"/>
                <a:cs typeface="Times New Roman" pitchFamily="18" charset="0"/>
              </a:rPr>
              <a:t> chemical composition</a:t>
            </a:r>
            <a:r>
              <a:rPr lang="en-CA" dirty="0" smtClean="0">
                <a:latin typeface="Times New Roman" pitchFamily="18" charset="0"/>
                <a:cs typeface="Times New Roman" pitchFamily="18" charset="0"/>
              </a:rPr>
              <a:t> etc</a:t>
            </a:r>
          </a:p>
          <a:p>
            <a:pPr>
              <a:lnSpc>
                <a:spcPct val="90000"/>
              </a:lnSpc>
              <a:buFont typeface="Wingdings" pitchFamily="2" charset="2"/>
              <a:buAutoNum type="alphaUcPeriod"/>
            </a:pPr>
            <a:r>
              <a:rPr lang="en-CA" sz="2400" b="1" dirty="0" smtClean="0">
                <a:latin typeface="Times New Roman" pitchFamily="18" charset="0"/>
                <a:cs typeface="Times New Roman" pitchFamily="18" charset="0"/>
              </a:rPr>
              <a:t>Physical state</a:t>
            </a:r>
          </a:p>
          <a:p>
            <a:pPr>
              <a:lnSpc>
                <a:spcPct val="90000"/>
              </a:lnSpc>
              <a:buFont typeface="Wingdings" pitchFamily="2" charset="2"/>
              <a:buNone/>
            </a:pPr>
            <a:r>
              <a:rPr lang="en-CA" sz="2400" b="1" dirty="0" smtClean="0">
                <a:latin typeface="Times New Roman" pitchFamily="18" charset="0"/>
                <a:cs typeface="Times New Roman" pitchFamily="18" charset="0"/>
              </a:rPr>
              <a:t>I . Liquid media</a:t>
            </a:r>
          </a:p>
          <a:p>
            <a:pPr>
              <a:lnSpc>
                <a:spcPct val="90000"/>
              </a:lnSpc>
              <a:buFont typeface="Wingdings" pitchFamily="2" charset="2"/>
              <a:buChar char="ü"/>
            </a:pPr>
            <a:r>
              <a:rPr lang="en-CA" sz="2400" dirty="0" smtClean="0">
                <a:latin typeface="Times New Roman" pitchFamily="18" charset="0"/>
                <a:cs typeface="Times New Roman" pitchFamily="18" charset="0"/>
              </a:rPr>
              <a:t>Do not contain any solidifying agent</a:t>
            </a:r>
            <a:r>
              <a:rPr lang="en-CA" sz="2400" b="1" dirty="0" smtClean="0">
                <a:latin typeface="Times New Roman" pitchFamily="18" charset="0"/>
                <a:cs typeface="Times New Roman" pitchFamily="18" charset="0"/>
              </a:rPr>
              <a:t>           </a:t>
            </a:r>
          </a:p>
          <a:p>
            <a:pPr>
              <a:lnSpc>
                <a:spcPct val="90000"/>
              </a:lnSpc>
              <a:buFont typeface="Wingdings" pitchFamily="2" charset="2"/>
              <a:buChar char="ü"/>
            </a:pPr>
            <a:r>
              <a:rPr lang="en-CA" sz="2400" dirty="0" smtClean="0">
                <a:latin typeface="Times New Roman" pitchFamily="18" charset="0"/>
                <a:cs typeface="Times New Roman" pitchFamily="18" charset="0"/>
              </a:rPr>
              <a:t>Used for propagation of large number of organisms, fermentation studies</a:t>
            </a:r>
          </a:p>
          <a:p>
            <a:pPr>
              <a:lnSpc>
                <a:spcPct val="90000"/>
              </a:lnSpc>
              <a:buFont typeface="Wingdings" pitchFamily="2" charset="2"/>
              <a:buNone/>
            </a:pPr>
            <a:r>
              <a:rPr lang="en-CA" sz="2400" dirty="0" smtClean="0">
                <a:latin typeface="Times New Roman" pitchFamily="18" charset="0"/>
                <a:cs typeface="Times New Roman" pitchFamily="18" charset="0"/>
              </a:rPr>
              <a:t>e..g.  nutrient broth, citrate broth, glucose broth, litmus milk etc</a:t>
            </a:r>
          </a:p>
          <a:p>
            <a:pPr>
              <a:lnSpc>
                <a:spcPct val="90000"/>
              </a:lnSpc>
              <a:buFont typeface="Wingdings" pitchFamily="2" charset="2"/>
              <a:buNone/>
            </a:pPr>
            <a:endParaRPr lang="en-CA" sz="2400" dirty="0" smtClean="0">
              <a:latin typeface="Times New Roman" pitchFamily="18" charset="0"/>
              <a:cs typeface="Times New Roman" pitchFamily="18" charset="0"/>
            </a:endParaRPr>
          </a:p>
          <a:p>
            <a:pPr>
              <a:lnSpc>
                <a:spcPct val="9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sldNum" sz="quarter" idx="12"/>
          </p:nvPr>
        </p:nvSpPr>
        <p:spPr>
          <a:noFill/>
        </p:spPr>
        <p:txBody>
          <a:bodyPr/>
          <a:lstStyle/>
          <a:p>
            <a:fld id="{D6DBA0C1-0D3F-4A07-90BC-FFB1B6539360}" type="slidenum">
              <a:rPr lang="en-US" smtClean="0"/>
              <a:pPr/>
              <a:t>56</a:t>
            </a:fld>
            <a:endParaRPr lang="en-US" sz="1400" smtClean="0"/>
          </a:p>
        </p:txBody>
      </p:sp>
      <p:sp>
        <p:nvSpPr>
          <p:cNvPr id="12291" name="Rectangle 3"/>
          <p:cNvSpPr>
            <a:spLocks noGrp="1" noChangeArrowheads="1"/>
          </p:cNvSpPr>
          <p:nvPr>
            <p:ph type="body" idx="1"/>
          </p:nvPr>
        </p:nvSpPr>
        <p:spPr>
          <a:xfrm>
            <a:off x="457200" y="1174750"/>
            <a:ext cx="8382000" cy="5378450"/>
          </a:xfrm>
        </p:spPr>
        <p:txBody>
          <a:bodyPr>
            <a:normAutofit/>
          </a:bodyPr>
          <a:lstStyle/>
          <a:p>
            <a:pPr>
              <a:lnSpc>
                <a:spcPct val="90000"/>
              </a:lnSpc>
              <a:buFont typeface="Wingdings" pitchFamily="2" charset="2"/>
              <a:buNone/>
            </a:pPr>
            <a:r>
              <a:rPr lang="en-CA" sz="2400" b="1" dirty="0" smtClean="0">
                <a:latin typeface="Times New Roman" pitchFamily="18" charset="0"/>
                <a:cs typeface="Times New Roman" pitchFamily="18" charset="0"/>
              </a:rPr>
              <a:t>I I . Solid media</a:t>
            </a:r>
          </a:p>
          <a:p>
            <a:pPr>
              <a:lnSpc>
                <a:spcPct val="90000"/>
              </a:lnSpc>
              <a:buFont typeface="Wingdings" pitchFamily="2" charset="2"/>
              <a:buNone/>
            </a:pPr>
            <a:endParaRPr lang="en-CA" sz="2400" b="1" dirty="0" smtClean="0">
              <a:latin typeface="Times New Roman" pitchFamily="18" charset="0"/>
              <a:cs typeface="Times New Roman" pitchFamily="18" charset="0"/>
            </a:endParaRPr>
          </a:p>
          <a:p>
            <a:pPr>
              <a:lnSpc>
                <a:spcPct val="90000"/>
              </a:lnSpc>
              <a:buFont typeface="Wingdings" pitchFamily="2" charset="2"/>
              <a:buChar char="ü"/>
            </a:pPr>
            <a:r>
              <a:rPr lang="en-CA" sz="2400" dirty="0" smtClean="0">
                <a:latin typeface="Times New Roman" pitchFamily="18" charset="0"/>
                <a:cs typeface="Times New Roman" pitchFamily="18" charset="0"/>
              </a:rPr>
              <a:t>Contain solidifying agent such as agar, silica gel or gelatin</a:t>
            </a:r>
          </a:p>
          <a:p>
            <a:pPr>
              <a:lnSpc>
                <a:spcPct val="90000"/>
              </a:lnSpc>
              <a:buFont typeface="Wingdings" pitchFamily="2" charset="2"/>
              <a:buNone/>
            </a:pPr>
            <a:r>
              <a:rPr lang="en-CA" sz="2400" dirty="0" smtClean="0">
                <a:latin typeface="Times New Roman" pitchFamily="18" charset="0"/>
                <a:cs typeface="Times New Roman" pitchFamily="18" charset="0"/>
              </a:rPr>
              <a:t>e. g.  Nutrient agar, Blood agar and Sabouraud’s agar</a:t>
            </a:r>
          </a:p>
          <a:p>
            <a:pPr marL="804863" indent="-804863">
              <a:lnSpc>
                <a:spcPct val="90000"/>
              </a:lnSpc>
              <a:buFont typeface="Wingdings" pitchFamily="2" charset="2"/>
              <a:buNone/>
            </a:pPr>
            <a:r>
              <a:rPr lang="en-CA" sz="2400" dirty="0" smtClean="0">
                <a:latin typeface="Times New Roman" pitchFamily="18" charset="0"/>
                <a:cs typeface="Times New Roman" pitchFamily="18" charset="0"/>
              </a:rPr>
              <a:t>        - used for developing surface colony growth of bacteria and molds</a:t>
            </a:r>
          </a:p>
          <a:p>
            <a:pPr marL="804863" indent="-804863">
              <a:lnSpc>
                <a:spcPct val="90000"/>
              </a:lnSpc>
              <a:buFont typeface="Wingdings" pitchFamily="2" charset="2"/>
              <a:buNone/>
            </a:pPr>
            <a:endParaRPr lang="en-CA" sz="2400" dirty="0" smtClean="0">
              <a:latin typeface="Times New Roman" pitchFamily="18" charset="0"/>
              <a:cs typeface="Times New Roman" pitchFamily="18" charset="0"/>
            </a:endParaRPr>
          </a:p>
          <a:p>
            <a:pPr>
              <a:lnSpc>
                <a:spcPct val="90000"/>
              </a:lnSpc>
              <a:buFont typeface="Wingdings" pitchFamily="2" charset="2"/>
              <a:buNone/>
            </a:pPr>
            <a:r>
              <a:rPr lang="en-CA" sz="2400" b="1" dirty="0" smtClean="0">
                <a:latin typeface="Times New Roman" pitchFamily="18" charset="0"/>
                <a:cs typeface="Times New Roman" pitchFamily="18" charset="0"/>
              </a:rPr>
              <a:t>Gelatin as solidifying agent</a:t>
            </a:r>
          </a:p>
          <a:p>
            <a:pPr>
              <a:lnSpc>
                <a:spcPct val="90000"/>
              </a:lnSpc>
              <a:buFont typeface="Wingdings" pitchFamily="2" charset="2"/>
              <a:buChar char="q"/>
            </a:pPr>
            <a:r>
              <a:rPr lang="en-CA" sz="2400" dirty="0" smtClean="0">
                <a:latin typeface="Times New Roman" pitchFamily="18" charset="0"/>
                <a:cs typeface="Times New Roman" pitchFamily="18" charset="0"/>
              </a:rPr>
              <a:t>Koch used gelatin as a solidifying agent to grow </a:t>
            </a:r>
            <a:r>
              <a:rPr lang="en-CA" sz="2400" i="1" dirty="0" smtClean="0">
                <a:latin typeface="Times New Roman" pitchFamily="18" charset="0"/>
                <a:cs typeface="Times New Roman" pitchFamily="18" charset="0"/>
              </a:rPr>
              <a:t>Bacillus anthracis</a:t>
            </a:r>
          </a:p>
          <a:p>
            <a:pPr lvl="1">
              <a:lnSpc>
                <a:spcPct val="90000"/>
              </a:lnSpc>
              <a:buFont typeface="Wingdings" pitchFamily="2" charset="2"/>
              <a:buChar char="v"/>
            </a:pPr>
            <a:r>
              <a:rPr lang="en-CA" sz="2400" dirty="0" smtClean="0">
                <a:latin typeface="Times New Roman" pitchFamily="18" charset="0"/>
                <a:cs typeface="Times New Roman" pitchFamily="18" charset="0"/>
              </a:rPr>
              <a:t>     Drawbacks – it melts at 25 </a:t>
            </a:r>
            <a:r>
              <a:rPr lang="en-CA" sz="2400" baseline="30000" dirty="0" smtClean="0">
                <a:latin typeface="Times New Roman" pitchFamily="18" charset="0"/>
                <a:cs typeface="Times New Roman" pitchFamily="18" charset="0"/>
              </a:rPr>
              <a:t>0</a:t>
            </a:r>
            <a:r>
              <a:rPr lang="en-CA" sz="2400" dirty="0" smtClean="0">
                <a:latin typeface="Times New Roman" pitchFamily="18" charset="0"/>
                <a:cs typeface="Times New Roman" pitchFamily="18" charset="0"/>
              </a:rPr>
              <a:t>C</a:t>
            </a:r>
          </a:p>
          <a:p>
            <a:pPr>
              <a:lnSpc>
                <a:spcPct val="90000"/>
              </a:lnSpc>
              <a:buFont typeface="Wingdings" pitchFamily="2" charset="2"/>
              <a:buNone/>
            </a:pPr>
            <a:r>
              <a:rPr lang="en-CA" sz="2400" dirty="0" smtClean="0">
                <a:latin typeface="Times New Roman" pitchFamily="18" charset="0"/>
                <a:cs typeface="Times New Roman" pitchFamily="18" charset="0"/>
              </a:rPr>
              <a:t>                         - some microbes used as a source of protein</a:t>
            </a:r>
          </a:p>
          <a:p>
            <a:pPr>
              <a:lnSpc>
                <a:spcPct val="90000"/>
              </a:lnSpc>
              <a:buFont typeface="Wingdings" pitchFamily="2" charset="2"/>
              <a:buNone/>
            </a:pPr>
            <a:endParaRPr lang="en-CA" sz="2400" dirty="0" smtClean="0">
              <a:latin typeface="Times New Roman" pitchFamily="18" charset="0"/>
              <a:cs typeface="Times New Roman" pitchFamily="18" charset="0"/>
            </a:endParaRPr>
          </a:p>
          <a:p>
            <a:pPr>
              <a:lnSpc>
                <a:spcPct val="9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sldNum" sz="quarter" idx="12"/>
          </p:nvPr>
        </p:nvSpPr>
        <p:spPr>
          <a:noFill/>
        </p:spPr>
        <p:txBody>
          <a:bodyPr/>
          <a:lstStyle/>
          <a:p>
            <a:fld id="{363FEDB8-256D-4E68-9F67-1E532496D0B4}" type="slidenum">
              <a:rPr lang="en-US" smtClean="0"/>
              <a:pPr/>
              <a:t>57</a:t>
            </a:fld>
            <a:endParaRPr lang="en-US" sz="1400" smtClean="0"/>
          </a:p>
        </p:txBody>
      </p:sp>
      <p:sp>
        <p:nvSpPr>
          <p:cNvPr id="13315" name="Rectangle 3"/>
          <p:cNvSpPr>
            <a:spLocks noGrp="1" noChangeArrowheads="1"/>
          </p:cNvSpPr>
          <p:nvPr>
            <p:ph type="body" idx="1"/>
          </p:nvPr>
        </p:nvSpPr>
        <p:spPr>
          <a:xfrm>
            <a:off x="533400" y="1098550"/>
            <a:ext cx="8305800" cy="5226050"/>
          </a:xfrm>
        </p:spPr>
        <p:txBody>
          <a:bodyPr>
            <a:normAutofit/>
          </a:bodyPr>
          <a:lstStyle/>
          <a:p>
            <a:pPr>
              <a:buFont typeface="Wingdings" pitchFamily="2" charset="2"/>
              <a:buNone/>
            </a:pPr>
            <a:r>
              <a:rPr lang="en-CA" sz="2400" b="1" dirty="0" smtClean="0">
                <a:latin typeface="Times New Roman" pitchFamily="18" charset="0"/>
                <a:cs typeface="Times New Roman" pitchFamily="18" charset="0"/>
              </a:rPr>
              <a:t>Agar as a solidifying agent – </a:t>
            </a:r>
            <a:r>
              <a:rPr lang="en-CA" sz="2400" dirty="0" smtClean="0">
                <a:latin typeface="Times New Roman" pitchFamily="18" charset="0"/>
                <a:cs typeface="Times New Roman" pitchFamily="18" charset="0"/>
              </a:rPr>
              <a:t>produced from sea weed</a:t>
            </a:r>
          </a:p>
          <a:p>
            <a:pPr>
              <a:buFont typeface="Wingdings" pitchFamily="2" charset="2"/>
              <a:buChar char="§"/>
            </a:pPr>
            <a:r>
              <a:rPr lang="en-CA" sz="2400" dirty="0" smtClean="0">
                <a:latin typeface="Times New Roman" pitchFamily="18" charset="0"/>
                <a:cs typeface="Times New Roman" pitchFamily="18" charset="0"/>
              </a:rPr>
              <a:t> has a number of Advantages</a:t>
            </a:r>
          </a:p>
          <a:p>
            <a:pPr lvl="2">
              <a:buFont typeface="Wingdings" pitchFamily="2" charset="2"/>
              <a:buChar char="ü"/>
            </a:pPr>
            <a:r>
              <a:rPr lang="en-CA" dirty="0" smtClean="0">
                <a:latin typeface="Times New Roman" pitchFamily="18" charset="0"/>
                <a:cs typeface="Times New Roman" pitchFamily="18" charset="0"/>
              </a:rPr>
              <a:t>Has melting point above 100 </a:t>
            </a:r>
            <a:r>
              <a:rPr lang="en-CA" baseline="30000" dirty="0" smtClean="0">
                <a:latin typeface="Times New Roman" pitchFamily="18" charset="0"/>
                <a:cs typeface="Times New Roman" pitchFamily="18" charset="0"/>
              </a:rPr>
              <a:t>0</a:t>
            </a:r>
            <a:r>
              <a:rPr lang="en-CA" dirty="0" smtClean="0">
                <a:latin typeface="Times New Roman" pitchFamily="18" charset="0"/>
                <a:cs typeface="Times New Roman" pitchFamily="18" charset="0"/>
              </a:rPr>
              <a:t>C</a:t>
            </a:r>
          </a:p>
          <a:p>
            <a:pPr lvl="2">
              <a:buFont typeface="Wingdings" pitchFamily="2" charset="2"/>
              <a:buChar char="ü"/>
            </a:pPr>
            <a:r>
              <a:rPr lang="en-CA" dirty="0" smtClean="0">
                <a:latin typeface="Times New Roman" pitchFamily="18" charset="0"/>
                <a:cs typeface="Times New Roman" pitchFamily="18" charset="0"/>
              </a:rPr>
              <a:t>Solidify at 45 </a:t>
            </a:r>
            <a:r>
              <a:rPr lang="en-CA" baseline="30000" dirty="0" smtClean="0">
                <a:latin typeface="Times New Roman" pitchFamily="18" charset="0"/>
                <a:cs typeface="Times New Roman" pitchFamily="18" charset="0"/>
              </a:rPr>
              <a:t>0</a:t>
            </a:r>
            <a:r>
              <a:rPr lang="en-CA" dirty="0" smtClean="0">
                <a:latin typeface="Times New Roman" pitchFamily="18" charset="0"/>
                <a:cs typeface="Times New Roman" pitchFamily="18" charset="0"/>
              </a:rPr>
              <a:t>C</a:t>
            </a:r>
          </a:p>
          <a:p>
            <a:pPr lvl="2">
              <a:buFont typeface="Wingdings" pitchFamily="2" charset="2"/>
              <a:buChar char="ü"/>
            </a:pPr>
            <a:r>
              <a:rPr lang="en-CA" dirty="0" smtClean="0">
                <a:latin typeface="Times New Roman" pitchFamily="18" charset="0"/>
                <a:cs typeface="Times New Roman" pitchFamily="18" charset="0"/>
              </a:rPr>
              <a:t>It is totally inert with no nutritive value and indigestible by most microorganisms</a:t>
            </a:r>
          </a:p>
          <a:p>
            <a:pPr lvl="2">
              <a:buFont typeface="Wingdings" pitchFamily="2" charset="2"/>
              <a:buChar char="ü"/>
            </a:pPr>
            <a:r>
              <a:rPr lang="en-CA" dirty="0" smtClean="0">
                <a:latin typeface="Times New Roman" pitchFamily="18" charset="0"/>
                <a:cs typeface="Times New Roman" pitchFamily="18" charset="0"/>
              </a:rPr>
              <a:t>Allow clear observation of microbial colony</a:t>
            </a:r>
          </a:p>
          <a:p>
            <a:pPr lvl="2">
              <a:buNone/>
            </a:pPr>
            <a:endParaRPr lang="en-CA" dirty="0" smtClean="0">
              <a:latin typeface="Times New Roman" pitchFamily="18" charset="0"/>
              <a:cs typeface="Times New Roman" pitchFamily="18" charset="0"/>
            </a:endParaRPr>
          </a:p>
          <a:p>
            <a:pPr>
              <a:buFont typeface="Wingdings" pitchFamily="2" charset="2"/>
              <a:buNone/>
            </a:pPr>
            <a:r>
              <a:rPr lang="en-CA" sz="2400" dirty="0" smtClean="0">
                <a:latin typeface="Times New Roman" pitchFamily="18" charset="0"/>
                <a:cs typeface="Times New Roman" pitchFamily="18" charset="0"/>
              </a:rPr>
              <a:t>III . </a:t>
            </a:r>
            <a:r>
              <a:rPr lang="en-CA" sz="2400" b="1" dirty="0" smtClean="0">
                <a:latin typeface="Times New Roman" pitchFamily="18" charset="0"/>
                <a:cs typeface="Times New Roman" pitchFamily="18" charset="0"/>
              </a:rPr>
              <a:t>Semisolid media</a:t>
            </a:r>
          </a:p>
          <a:p>
            <a:pPr>
              <a:buFont typeface="Wingdings" pitchFamily="2" charset="2"/>
              <a:buChar char="ü"/>
            </a:pPr>
            <a:r>
              <a:rPr lang="en-CA" sz="2400" dirty="0" smtClean="0">
                <a:latin typeface="Times New Roman" pitchFamily="18" charset="0"/>
                <a:cs typeface="Times New Roman" pitchFamily="18" charset="0"/>
              </a:rPr>
              <a:t>Fall between liquid and solid media</a:t>
            </a:r>
          </a:p>
          <a:p>
            <a:pPr>
              <a:buFont typeface="Wingdings" pitchFamily="2" charset="2"/>
              <a:buChar char="ü"/>
            </a:pPr>
            <a:r>
              <a:rPr lang="en-CA" sz="2400" dirty="0" smtClean="0">
                <a:latin typeface="Times New Roman" pitchFamily="18" charset="0"/>
                <a:cs typeface="Times New Roman" pitchFamily="18" charset="0"/>
              </a:rPr>
              <a:t>Useful in determining weather certain bacteria are motile or not</a:t>
            </a:r>
          </a:p>
          <a:p>
            <a:pPr>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sldNum" sz="quarter" idx="12"/>
          </p:nvPr>
        </p:nvSpPr>
        <p:spPr>
          <a:noFill/>
        </p:spPr>
        <p:txBody>
          <a:bodyPr/>
          <a:lstStyle/>
          <a:p>
            <a:fld id="{AF71DABE-B404-4370-8735-2F2171B8C9A4}" type="slidenum">
              <a:rPr lang="en-US" smtClean="0"/>
              <a:pPr/>
              <a:t>58</a:t>
            </a:fld>
            <a:endParaRPr lang="en-US" sz="1400" smtClean="0"/>
          </a:p>
        </p:txBody>
      </p:sp>
      <p:sp>
        <p:nvSpPr>
          <p:cNvPr id="14339" name="Rectangle 3"/>
          <p:cNvSpPr>
            <a:spLocks noGrp="1" noChangeArrowheads="1"/>
          </p:cNvSpPr>
          <p:nvPr>
            <p:ph type="body" idx="1"/>
          </p:nvPr>
        </p:nvSpPr>
        <p:spPr>
          <a:xfrm>
            <a:off x="685800" y="1066800"/>
            <a:ext cx="7924800" cy="5486400"/>
          </a:xfrm>
        </p:spPr>
        <p:txBody>
          <a:bodyPr>
            <a:noAutofit/>
          </a:bodyPr>
          <a:lstStyle/>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dirty="0" smtClean="0">
                <a:latin typeface="Times New Roman" pitchFamily="18" charset="0"/>
                <a:cs typeface="Times New Roman" pitchFamily="18" charset="0"/>
              </a:rPr>
              <a:t>B . </a:t>
            </a:r>
            <a:r>
              <a:rPr lang="en-CA" sz="2400" b="1" dirty="0" smtClean="0">
                <a:latin typeface="Times New Roman" pitchFamily="18" charset="0"/>
                <a:cs typeface="Times New Roman" pitchFamily="18" charset="0"/>
              </a:rPr>
              <a:t>Culture media classification based on chemical compositions</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 . Synthetic media</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marL="573088" indent="-573088">
              <a:lnSpc>
                <a:spcPct val="80000"/>
              </a:lnSpc>
              <a:buFont typeface="Wingdings" pitchFamily="2" charset="2"/>
              <a:buChar char="Ø"/>
            </a:pPr>
            <a:r>
              <a:rPr lang="en-CA" sz="2400" dirty="0" smtClean="0">
                <a:latin typeface="Times New Roman" pitchFamily="18" charset="0"/>
                <a:cs typeface="Times New Roman" pitchFamily="18" charset="0"/>
              </a:rPr>
              <a:t>Type of media in which all constituents are chemically defined e. g. Nutrient agar</a:t>
            </a:r>
          </a:p>
          <a:p>
            <a:pPr marL="573088" indent="-573088">
              <a:lnSpc>
                <a:spcPct val="80000"/>
              </a:lnSpc>
              <a:buNone/>
            </a:pPr>
            <a:endParaRPr lang="en-CA" sz="2400" dirty="0" smtClean="0">
              <a:latin typeface="Times New Roman" pitchFamily="18" charset="0"/>
              <a:cs typeface="Times New Roman" pitchFamily="18" charset="0"/>
            </a:endParaRPr>
          </a:p>
          <a:p>
            <a:pPr marL="627063" indent="-627063">
              <a:lnSpc>
                <a:spcPct val="80000"/>
              </a:lnSpc>
              <a:buFont typeface="Wingdings" pitchFamily="2" charset="2"/>
              <a:buChar char="Ø"/>
            </a:pPr>
            <a:r>
              <a:rPr lang="en-CA" sz="2400" dirty="0" smtClean="0">
                <a:latin typeface="Times New Roman" pitchFamily="18" charset="0"/>
                <a:cs typeface="Times New Roman" pitchFamily="18" charset="0"/>
              </a:rPr>
              <a:t>Used to study specific nutritional requirements of micro organisms  </a:t>
            </a:r>
          </a:p>
          <a:p>
            <a:pPr marL="627063" indent="-627063">
              <a:lnSpc>
                <a:spcPct val="80000"/>
              </a:lnSpc>
              <a:buNone/>
            </a:pPr>
            <a:r>
              <a:rPr lang="en-CA" sz="2400" dirty="0" smtClean="0">
                <a:latin typeface="Times New Roman" pitchFamily="18" charset="0"/>
                <a:cs typeface="Times New Roman" pitchFamily="18" charset="0"/>
              </a:rPr>
              <a:t>         e. g. </a:t>
            </a:r>
            <a:r>
              <a:rPr lang="en-CA" sz="2400" i="1" dirty="0" smtClean="0">
                <a:latin typeface="Times New Roman" pitchFamily="18" charset="0"/>
                <a:cs typeface="Times New Roman" pitchFamily="18" charset="0"/>
              </a:rPr>
              <a:t>E. coli</a:t>
            </a:r>
            <a:r>
              <a:rPr lang="en-CA" sz="2400" dirty="0" smtClean="0">
                <a:latin typeface="Times New Roman" pitchFamily="18" charset="0"/>
                <a:cs typeface="Times New Roman" pitchFamily="18" charset="0"/>
              </a:rPr>
              <a:t> can grow on minimal media since it can synthesize the remaining nutrients</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Char char="Ø"/>
            </a:pPr>
            <a:endParaRPr lang="en-CA" sz="2400" dirty="0" smtClean="0">
              <a:latin typeface="Times New Roman" pitchFamily="18" charset="0"/>
              <a:cs typeface="Times New Roman" pitchFamily="18" charset="0"/>
            </a:endParaRP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304800"/>
            <a:ext cx="85344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II . Complex media</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Type of media in which there is one or more nutrients that is chemically undefined </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Usually extracted from biological materials e. g. Beef extract, peptone (casein) extract, yeast extract</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Satisfy the growth of most microorganisms</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III</a:t>
            </a:r>
            <a:r>
              <a:rPr lang="en-CA" sz="2400" dirty="0" smtClean="0">
                <a:latin typeface="Times New Roman" pitchFamily="18" charset="0"/>
                <a:cs typeface="Times New Roman" pitchFamily="18" charset="0"/>
              </a:rPr>
              <a:t> . </a:t>
            </a:r>
            <a:r>
              <a:rPr lang="en-CA" sz="2400" b="1" dirty="0" smtClean="0">
                <a:latin typeface="Times New Roman" pitchFamily="18" charset="0"/>
                <a:cs typeface="Times New Roman" pitchFamily="18" charset="0"/>
              </a:rPr>
              <a:t>Natural media</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Naturally available and used as growth media with out modification e.g. milk</a:t>
            </a:r>
          </a:p>
          <a:p>
            <a:endParaRPr lang="en-US" sz="2400" dirty="0"/>
          </a:p>
        </p:txBody>
      </p:sp>
      <p:sp>
        <p:nvSpPr>
          <p:cNvPr id="4" name="Rectangle 2"/>
          <p:cNvSpPr txBox="1">
            <a:spLocks noGrp="1" noChangeArrowheads="1"/>
          </p:cNvSpPr>
          <p:nvPr>
            <p:ph type="title"/>
          </p:nvPr>
        </p:nvSpPr>
        <p:spPr>
          <a:xfrm>
            <a:off x="4572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Modular representation of any  </a:t>
            </a:r>
            <a:r>
              <a:rPr lang="en-US" dirty="0" smtClean="0"/>
              <a:t>technological process</a:t>
            </a:r>
            <a:endParaRPr lang="en-US" dirty="0"/>
          </a:p>
        </p:txBody>
      </p:sp>
      <p:sp>
        <p:nvSpPr>
          <p:cNvPr id="3" name="Subtitle 2"/>
          <p:cNvSpPr>
            <a:spLocks noGrp="1"/>
          </p:cNvSpPr>
          <p:nvPr>
            <p:ph type="subTitle" idx="1"/>
          </p:nvPr>
        </p:nvSpPr>
        <p:spPr/>
        <p:txBody>
          <a:bodyPr/>
          <a:lstStyle/>
          <a:p>
            <a:pPr lvl="0" eaLnBrk="0" fontAlgn="base" hangingPunct="0">
              <a:spcAft>
                <a:spcPct val="0"/>
              </a:spcAft>
              <a:buClr>
                <a:srgbClr val="FFCC66"/>
              </a:buClr>
            </a:pPr>
            <a:r>
              <a:rPr lang="es-ES_tradnl" altLang="en-US" sz="4000" b="1" i="1" u="sng" dirty="0">
                <a:solidFill>
                  <a:schemeClr val="tx1"/>
                </a:solidFill>
                <a:latin typeface="Times New Roman"/>
              </a:rPr>
              <a:t>Concepts and definitions</a:t>
            </a:r>
          </a:p>
          <a:p>
            <a:endParaRPr lang="en-US" dirty="0"/>
          </a:p>
        </p:txBody>
      </p:sp>
    </p:spTree>
    <p:extLst>
      <p:ext uri="{BB962C8B-B14F-4D97-AF65-F5344CB8AC3E}">
        <p14:creationId xmlns:p14="http://schemas.microsoft.com/office/powerpoint/2010/main" val="3491929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sldNum" sz="quarter" idx="12"/>
          </p:nvPr>
        </p:nvSpPr>
        <p:spPr>
          <a:noFill/>
        </p:spPr>
        <p:txBody>
          <a:bodyPr/>
          <a:lstStyle/>
          <a:p>
            <a:fld id="{17678672-6E4E-4485-83F8-D4B288AF3011}" type="slidenum">
              <a:rPr lang="en-US" smtClean="0"/>
              <a:pPr/>
              <a:t>60</a:t>
            </a:fld>
            <a:endParaRPr lang="en-US" sz="1400" smtClean="0"/>
          </a:p>
        </p:txBody>
      </p:sp>
      <p:sp>
        <p:nvSpPr>
          <p:cNvPr id="15363" name="Rectangle 3"/>
          <p:cNvSpPr>
            <a:spLocks noGrp="1" noChangeArrowheads="1"/>
          </p:cNvSpPr>
          <p:nvPr>
            <p:ph type="body" idx="1"/>
          </p:nvPr>
        </p:nvSpPr>
        <p:spPr>
          <a:xfrm>
            <a:off x="228600" y="990600"/>
            <a:ext cx="8763000" cy="5867400"/>
          </a:xfrm>
        </p:spPr>
        <p:txBody>
          <a:bodyPr>
            <a:norm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C. Culture media classification based on their functional property</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 . Simple media</a:t>
            </a:r>
          </a:p>
          <a:p>
            <a:pPr>
              <a:lnSpc>
                <a:spcPct val="80000"/>
              </a:lnSpc>
              <a:buFont typeface="Wingdings" pitchFamily="2" charset="2"/>
              <a:buChar char="v"/>
            </a:pPr>
            <a:r>
              <a:rPr lang="en-CA" sz="2400" dirty="0" smtClean="0">
                <a:latin typeface="Times New Roman" pitchFamily="18" charset="0"/>
                <a:cs typeface="Times New Roman" pitchFamily="18" charset="0"/>
              </a:rPr>
              <a:t>Allow the growth of all microorganisms e. g. nutrient agar</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II</a:t>
            </a:r>
            <a:r>
              <a:rPr lang="en-CA" sz="2400" dirty="0" smtClean="0">
                <a:latin typeface="Times New Roman" pitchFamily="18" charset="0"/>
                <a:cs typeface="Times New Roman" pitchFamily="18" charset="0"/>
              </a:rPr>
              <a:t> . </a:t>
            </a:r>
            <a:r>
              <a:rPr lang="en-CA" sz="2400" b="1" dirty="0" smtClean="0">
                <a:latin typeface="Times New Roman" pitchFamily="18" charset="0"/>
                <a:cs typeface="Times New Roman" pitchFamily="18" charset="0"/>
              </a:rPr>
              <a:t>Differential media</a:t>
            </a:r>
          </a:p>
          <a:p>
            <a:pPr>
              <a:lnSpc>
                <a:spcPct val="80000"/>
              </a:lnSpc>
              <a:buFont typeface="Wingdings" pitchFamily="2" charset="2"/>
              <a:buChar char="v"/>
            </a:pPr>
            <a:r>
              <a:rPr lang="en-CA" sz="2400" dirty="0" smtClean="0">
                <a:latin typeface="Times New Roman" pitchFamily="18" charset="0"/>
                <a:cs typeface="Times New Roman" pitchFamily="18" charset="0"/>
              </a:rPr>
              <a:t>Used to differentiate a specific microorganisms from a given mixed population</a:t>
            </a:r>
          </a:p>
          <a:p>
            <a:pPr marL="1146175" indent="-1146175">
              <a:lnSpc>
                <a:spcPct val="80000"/>
              </a:lnSpc>
              <a:buFont typeface="Wingdings" pitchFamily="2" charset="2"/>
              <a:buNone/>
            </a:pPr>
            <a:r>
              <a:rPr lang="en-CA" sz="2400" dirty="0" smtClean="0">
                <a:latin typeface="Times New Roman" pitchFamily="18" charset="0"/>
                <a:cs typeface="Times New Roman" pitchFamily="18" charset="0"/>
              </a:rPr>
              <a:t>     e .g. - Blood agar serve as a substrate for some microbes –</a:t>
            </a:r>
            <a:r>
              <a:rPr lang="en-CA" sz="2400" i="1" dirty="0" smtClean="0">
                <a:latin typeface="Times New Roman" pitchFamily="18" charset="0"/>
                <a:cs typeface="Times New Roman" pitchFamily="18" charset="0"/>
              </a:rPr>
              <a:t> S. pyogens</a:t>
            </a:r>
            <a:r>
              <a:rPr lang="en-CA" sz="2400" dirty="0" smtClean="0">
                <a:latin typeface="Times New Roman" pitchFamily="18" charset="0"/>
                <a:cs typeface="Times New Roman" pitchFamily="18" charset="0"/>
              </a:rPr>
              <a:t> which lyses blood</a:t>
            </a:r>
          </a:p>
          <a:p>
            <a:pPr marL="1201738" indent="-1201738">
              <a:lnSpc>
                <a:spcPct val="80000"/>
              </a:lnSpc>
              <a:buFont typeface="Wingdings" pitchFamily="2" charset="2"/>
              <a:buNone/>
            </a:pPr>
            <a:r>
              <a:rPr lang="en-CA" sz="2400" dirty="0" smtClean="0">
                <a:latin typeface="Times New Roman" pitchFamily="18" charset="0"/>
                <a:cs typeface="Times New Roman" pitchFamily="18" charset="0"/>
              </a:rPr>
              <a:t>             - Eosin methylene blue (EMB) agar differentiate lactose fermenters from non lactose fermenters of enteric bacteria</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III . Selective media</a:t>
            </a:r>
          </a:p>
          <a:p>
            <a:pPr>
              <a:lnSpc>
                <a:spcPct val="80000"/>
              </a:lnSpc>
              <a:buFont typeface="Wingdings" pitchFamily="2" charset="2"/>
              <a:buChar char="v"/>
            </a:pPr>
            <a:r>
              <a:rPr lang="en-CA" sz="2400" dirty="0" smtClean="0">
                <a:latin typeface="Times New Roman" pitchFamily="18" charset="0"/>
                <a:cs typeface="Times New Roman" pitchFamily="18" charset="0"/>
              </a:rPr>
              <a:t>Allow the growth of some bacteria and inhibit others</a:t>
            </a:r>
          </a:p>
          <a:p>
            <a:pPr>
              <a:lnSpc>
                <a:spcPct val="80000"/>
              </a:lnSpc>
              <a:buFont typeface="Wingdings" pitchFamily="2" charset="2"/>
              <a:buNone/>
            </a:pPr>
            <a:r>
              <a:rPr lang="en-CA" sz="2400" dirty="0" smtClean="0">
                <a:latin typeface="Times New Roman" pitchFamily="18" charset="0"/>
                <a:cs typeface="Times New Roman" pitchFamily="18" charset="0"/>
              </a:rPr>
              <a:t>       e .g. Bismuth sulfite agar, bile salt etc</a:t>
            </a:r>
          </a:p>
          <a:p>
            <a:pPr>
              <a:lnSpc>
                <a:spcPct val="8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Grp="1" noChangeArrowheads="1"/>
          </p:cNvSpPr>
          <p:nvPr>
            <p:ph type="title"/>
          </p:nvPr>
        </p:nvSpPr>
        <p:spPr>
          <a:xfrm>
            <a:off x="4572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sldNum" sz="quarter" idx="12"/>
          </p:nvPr>
        </p:nvSpPr>
        <p:spPr>
          <a:noFill/>
        </p:spPr>
        <p:txBody>
          <a:bodyPr/>
          <a:lstStyle/>
          <a:p>
            <a:fld id="{DA799286-FA66-48C3-A138-570E339F06ED}" type="slidenum">
              <a:rPr lang="en-US" smtClean="0"/>
              <a:pPr/>
              <a:t>61</a:t>
            </a:fld>
            <a:endParaRPr lang="en-US" sz="1400" smtClean="0"/>
          </a:p>
        </p:txBody>
      </p:sp>
      <p:sp>
        <p:nvSpPr>
          <p:cNvPr id="16387" name="Rectangle 3"/>
          <p:cNvSpPr>
            <a:spLocks noGrp="1" noChangeArrowheads="1"/>
          </p:cNvSpPr>
          <p:nvPr>
            <p:ph type="body" idx="1"/>
          </p:nvPr>
        </p:nvSpPr>
        <p:spPr>
          <a:xfrm>
            <a:off x="457200" y="1143000"/>
            <a:ext cx="8382000" cy="5378450"/>
          </a:xfrm>
        </p:spPr>
        <p:txBody>
          <a:bodyPr>
            <a:no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IV. Selective - differential media</a:t>
            </a:r>
          </a:p>
          <a:p>
            <a:pPr>
              <a:lnSpc>
                <a:spcPct val="80000"/>
              </a:lnSpc>
              <a:buFont typeface="Wingdings" pitchFamily="2" charset="2"/>
              <a:buChar char="ü"/>
            </a:pPr>
            <a:r>
              <a:rPr lang="en-CA" sz="2400" dirty="0" smtClean="0">
                <a:latin typeface="Times New Roman" pitchFamily="18" charset="0"/>
                <a:cs typeface="Times New Roman" pitchFamily="18" charset="0"/>
              </a:rPr>
              <a:t>Differentiate and select a specific microorganism from a given mixed population</a:t>
            </a:r>
          </a:p>
          <a:p>
            <a:pPr marL="627063" indent="-627063">
              <a:lnSpc>
                <a:spcPct val="80000"/>
              </a:lnSpc>
              <a:buFont typeface="Wingdings" pitchFamily="2" charset="2"/>
              <a:buNone/>
            </a:pPr>
            <a:r>
              <a:rPr lang="en-CA" sz="2400" dirty="0" smtClean="0">
                <a:latin typeface="Times New Roman" pitchFamily="18" charset="0"/>
                <a:cs typeface="Times New Roman" pitchFamily="18" charset="0"/>
              </a:rPr>
              <a:t>     e. g. mac Ckoneky’s agar</a:t>
            </a:r>
          </a:p>
          <a:p>
            <a:pPr>
              <a:lnSpc>
                <a:spcPct val="80000"/>
              </a:lnSpc>
              <a:buFont typeface="Wingdings" pitchFamily="2" charset="2"/>
              <a:buChar char="ü"/>
            </a:pPr>
            <a:r>
              <a:rPr lang="en-CA" sz="2400" dirty="0" smtClean="0">
                <a:latin typeface="Times New Roman" pitchFamily="18" charset="0"/>
                <a:cs typeface="Times New Roman" pitchFamily="18" charset="0"/>
              </a:rPr>
              <a:t>Selectively grow gram negative bacteria and inhibit gram positive bacteria</a:t>
            </a:r>
          </a:p>
          <a:p>
            <a:pPr>
              <a:lnSpc>
                <a:spcPct val="80000"/>
              </a:lnSpc>
              <a:buFont typeface="Wingdings" pitchFamily="2" charset="2"/>
              <a:buChar char="ü"/>
            </a:pPr>
            <a:r>
              <a:rPr lang="en-CA" sz="2400" dirty="0" smtClean="0">
                <a:latin typeface="Times New Roman" pitchFamily="18" charset="0"/>
                <a:cs typeface="Times New Roman" pitchFamily="18" charset="0"/>
              </a:rPr>
              <a:t>Differentiate lactose fermenters from non lactose fermenters</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dirty="0" smtClean="0">
                <a:latin typeface="Times New Roman" pitchFamily="18" charset="0"/>
                <a:cs typeface="Times New Roman" pitchFamily="18" charset="0"/>
              </a:rPr>
              <a:t>V . </a:t>
            </a:r>
            <a:r>
              <a:rPr lang="en-CA" sz="2400" b="1" dirty="0" smtClean="0">
                <a:latin typeface="Times New Roman" pitchFamily="18" charset="0"/>
                <a:cs typeface="Times New Roman" pitchFamily="18" charset="0"/>
              </a:rPr>
              <a:t>Enrichment medium </a:t>
            </a:r>
          </a:p>
          <a:p>
            <a:pPr>
              <a:lnSpc>
                <a:spcPct val="80000"/>
              </a:lnSpc>
              <a:buFont typeface="Wingdings" pitchFamily="2" charset="2"/>
              <a:buChar char="ü"/>
            </a:pPr>
            <a:r>
              <a:rPr lang="en-CA" sz="2400" dirty="0" smtClean="0">
                <a:latin typeface="Times New Roman" pitchFamily="18" charset="0"/>
                <a:cs typeface="Times New Roman" pitchFamily="18" charset="0"/>
              </a:rPr>
              <a:t>Unlike the above types of media, this medium may involve chemical, physiological, nutritional and environmental factors</a:t>
            </a:r>
          </a:p>
          <a:p>
            <a:pPr>
              <a:lnSpc>
                <a:spcPct val="80000"/>
              </a:lnSpc>
              <a:buFont typeface="Wingdings" pitchFamily="2" charset="2"/>
              <a:buChar char="ü"/>
            </a:pPr>
            <a:r>
              <a:rPr lang="en-CA" sz="2400" dirty="0" smtClean="0">
                <a:latin typeface="Times New Roman" pitchFamily="18" charset="0"/>
                <a:cs typeface="Times New Roman" pitchFamily="18" charset="0"/>
              </a:rPr>
              <a:t>Is used to enrich the required microbe</a:t>
            </a:r>
          </a:p>
          <a:p>
            <a:pPr>
              <a:lnSpc>
                <a:spcPct val="80000"/>
              </a:lnSpc>
              <a:buFont typeface="Wingdings" pitchFamily="2" charset="2"/>
              <a:buNone/>
            </a:pPr>
            <a:r>
              <a:rPr lang="en-CA" sz="2400" dirty="0" smtClean="0">
                <a:latin typeface="Times New Roman" pitchFamily="18" charset="0"/>
                <a:cs typeface="Times New Roman" pitchFamily="18" charset="0"/>
              </a:rPr>
              <a:t>     e.g. suppose you want to grow thermopiles, then incubate the culture at high temperature</a:t>
            </a:r>
          </a:p>
          <a:p>
            <a:pPr>
              <a:lnSpc>
                <a:spcPct val="80000"/>
              </a:lnSpc>
              <a:buFont typeface="Wingdings" pitchFamily="2" charset="2"/>
              <a:buNone/>
            </a:pPr>
            <a:r>
              <a:rPr lang="en-CA" sz="2400" dirty="0" smtClean="0">
                <a:latin typeface="Times New Roman" pitchFamily="18" charset="0"/>
                <a:cs typeface="Times New Roman" pitchFamily="18" charset="0"/>
              </a:rPr>
              <a:t>       </a:t>
            </a:r>
          </a:p>
        </p:txBody>
      </p:sp>
      <p:sp>
        <p:nvSpPr>
          <p:cNvPr id="4" name="Rectangle 2"/>
          <p:cNvSpPr txBox="1">
            <a:spLocks noGrp="1" noChangeArrowheads="1"/>
          </p:cNvSpPr>
          <p:nvPr>
            <p:ph type="title"/>
          </p:nvPr>
        </p:nvSpPr>
        <p:spPr>
          <a:xfrm>
            <a:off x="4572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1975"/>
          </a:xfrm>
        </p:spPr>
        <p:txBody>
          <a:bodyPr>
            <a:noAutofit/>
          </a:bodyPr>
          <a:lstStyle/>
          <a:p>
            <a:pPr eaLnBrk="1" hangingPunct="1"/>
            <a:r>
              <a:rPr lang="en-US" sz="4000" b="1" dirty="0" smtClean="0">
                <a:latin typeface="Garamond" pitchFamily="18" charset="0"/>
              </a:rPr>
              <a:t>Disinfection and Sterilization</a:t>
            </a:r>
            <a:endParaRPr lang="en-CA" sz="4000" b="1" dirty="0" smtClean="0">
              <a:latin typeface="Garamond" pitchFamily="18" charset="0"/>
            </a:endParaRPr>
          </a:p>
        </p:txBody>
      </p:sp>
      <p:sp>
        <p:nvSpPr>
          <p:cNvPr id="4099" name="Rectangle 3"/>
          <p:cNvSpPr>
            <a:spLocks noGrp="1" noChangeArrowheads="1"/>
          </p:cNvSpPr>
          <p:nvPr>
            <p:ph type="body" idx="1"/>
          </p:nvPr>
        </p:nvSpPr>
        <p:spPr>
          <a:xfrm>
            <a:off x="457200" y="908050"/>
            <a:ext cx="8229600" cy="5218113"/>
          </a:xfrm>
        </p:spPr>
        <p:txBody>
          <a:bodyPr>
            <a:noAutofit/>
          </a:bodyPr>
          <a:lstStyle/>
          <a:p>
            <a:pPr eaLnBrk="1" hangingPunct="1">
              <a:lnSpc>
                <a:spcPct val="80000"/>
              </a:lnSpc>
              <a:buFontTx/>
              <a:buNone/>
            </a:pPr>
            <a:endParaRPr lang="en-US" sz="2400" b="1" dirty="0" smtClean="0">
              <a:solidFill>
                <a:schemeClr val="tx2"/>
              </a:solidFill>
              <a:latin typeface="Times New Roman" pitchFamily="18" charset="0"/>
              <a:cs typeface="Times New Roman" pitchFamily="18" charset="0"/>
            </a:endParaRPr>
          </a:p>
          <a:p>
            <a:pPr eaLnBrk="1" hangingPunct="1">
              <a:lnSpc>
                <a:spcPct val="80000"/>
              </a:lnSpc>
              <a:buFont typeface="Wingdings" pitchFamily="2" charset="2"/>
              <a:buChar char="§"/>
            </a:pPr>
            <a:r>
              <a:rPr lang="en-US" sz="2400" b="1" dirty="0" smtClean="0">
                <a:latin typeface="Times New Roman" pitchFamily="18" charset="0"/>
                <a:cs typeface="Times New Roman" pitchFamily="18" charset="0"/>
              </a:rPr>
              <a:t>Sterilization- </a:t>
            </a:r>
            <a:r>
              <a:rPr lang="en-US" sz="2400" dirty="0" smtClean="0">
                <a:latin typeface="Times New Roman" pitchFamily="18" charset="0"/>
                <a:cs typeface="Times New Roman" pitchFamily="18" charset="0"/>
              </a:rPr>
              <a:t>Killing or removing </a:t>
            </a:r>
            <a:r>
              <a:rPr lang="en-US" sz="2400" b="1" i="1" dirty="0" smtClean="0">
                <a:latin typeface="Times New Roman" pitchFamily="18" charset="0"/>
                <a:cs typeface="Times New Roman" pitchFamily="18" charset="0"/>
              </a:rPr>
              <a:t>all forms of microbial life</a:t>
            </a:r>
            <a:r>
              <a:rPr lang="en-US" sz="2400" dirty="0" smtClean="0">
                <a:latin typeface="Times New Roman" pitchFamily="18" charset="0"/>
                <a:cs typeface="Times New Roman" pitchFamily="18" charset="0"/>
              </a:rPr>
              <a:t> (including </a:t>
            </a:r>
            <a:r>
              <a:rPr lang="en-US" sz="2400" b="1" dirty="0" smtClean="0">
                <a:latin typeface="Times New Roman" pitchFamily="18" charset="0"/>
                <a:cs typeface="Times New Roman" pitchFamily="18" charset="0"/>
              </a:rPr>
              <a:t>endospores</a:t>
            </a:r>
            <a:r>
              <a:rPr lang="en-US" sz="2400" dirty="0" smtClean="0">
                <a:latin typeface="Times New Roman" pitchFamily="18" charset="0"/>
                <a:cs typeface="Times New Roman" pitchFamily="18" charset="0"/>
              </a:rPr>
              <a:t>) in a material or an object</a:t>
            </a:r>
          </a:p>
          <a:p>
            <a:pPr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a:lnSpc>
                <a:spcPct val="80000"/>
              </a:lnSpc>
              <a:buFont typeface="Wingdings" pitchFamily="2" charset="2"/>
              <a:buChar char="§"/>
            </a:pPr>
            <a:r>
              <a:rPr lang="en-US" sz="2400" b="1" dirty="0" smtClean="0">
                <a:latin typeface="Times New Roman" pitchFamily="18" charset="0"/>
                <a:cs typeface="Times New Roman" pitchFamily="18" charset="0"/>
              </a:rPr>
              <a:t>Disinfection- </a:t>
            </a:r>
            <a:r>
              <a:rPr lang="en-US" sz="2400" dirty="0" smtClean="0">
                <a:latin typeface="Times New Roman" pitchFamily="18" charset="0"/>
                <a:cs typeface="Times New Roman" pitchFamily="18" charset="0"/>
              </a:rPr>
              <a:t>Reducing the number of pathogenic microorganisms to the point where they no longer cause diseases  e.g. vegetative cell 	</a:t>
            </a:r>
          </a:p>
          <a:p>
            <a:pPr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eaLnBrk="1" hangingPunct="1">
              <a:lnSpc>
                <a:spcPct val="80000"/>
              </a:lnSpc>
              <a:buFont typeface="Wingdings" pitchFamily="2" charset="2"/>
              <a:buChar char="§"/>
            </a:pPr>
            <a:r>
              <a:rPr lang="en-US" sz="2400" dirty="0" smtClean="0">
                <a:latin typeface="Times New Roman" pitchFamily="18" charset="0"/>
                <a:cs typeface="Times New Roman" pitchFamily="18" charset="0"/>
              </a:rPr>
              <a:t> May use physical or chemical methods</a:t>
            </a:r>
          </a:p>
          <a:p>
            <a:pPr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lvl="1" eaLnBrk="1" hangingPunct="1">
              <a:lnSpc>
                <a:spcPct val="80000"/>
              </a:lnSpc>
              <a:buSzPct val="75000"/>
              <a:buFont typeface="Monotype Sorts" pitchFamily="2" charset="2"/>
              <a:buChar char="u"/>
            </a:pPr>
            <a:r>
              <a:rPr lang="en-US" sz="2400" b="1" dirty="0" smtClean="0">
                <a:latin typeface="Times New Roman" pitchFamily="18" charset="0"/>
                <a:cs typeface="Times New Roman" pitchFamily="18" charset="0"/>
              </a:rPr>
              <a:t>Disinfectant</a:t>
            </a:r>
            <a:r>
              <a:rPr lang="en-US" sz="2400" dirty="0" smtClean="0">
                <a:latin typeface="Times New Roman" pitchFamily="18" charset="0"/>
                <a:cs typeface="Times New Roman" pitchFamily="18" charset="0"/>
              </a:rPr>
              <a:t>:  Applied to inanimate objects.</a:t>
            </a:r>
          </a:p>
          <a:p>
            <a:pPr lvl="1" eaLnBrk="1" hangingPunct="1">
              <a:lnSpc>
                <a:spcPct val="80000"/>
              </a:lnSpc>
              <a:buSzPct val="75000"/>
              <a:buFont typeface="Monotype Sorts" pitchFamily="2" charset="2"/>
              <a:buChar char="u"/>
            </a:pPr>
            <a:r>
              <a:rPr lang="en-US" sz="2400" b="1" dirty="0" smtClean="0">
                <a:latin typeface="Times New Roman" pitchFamily="18" charset="0"/>
                <a:cs typeface="Times New Roman" pitchFamily="18" charset="0"/>
              </a:rPr>
              <a:t>Antiseptic</a:t>
            </a:r>
            <a:r>
              <a:rPr lang="en-US" sz="2400" dirty="0" smtClean="0">
                <a:latin typeface="Times New Roman" pitchFamily="18" charset="0"/>
                <a:cs typeface="Times New Roman" pitchFamily="18" charset="0"/>
              </a:rPr>
              <a:t>:  Applied to living tissue (</a:t>
            </a:r>
            <a:r>
              <a:rPr lang="en-US" sz="2400" b="1" i="1" dirty="0" smtClean="0">
                <a:latin typeface="Times New Roman" pitchFamily="18" charset="0"/>
                <a:cs typeface="Times New Roman" pitchFamily="18" charset="0"/>
              </a:rPr>
              <a:t>antisepsis</a:t>
            </a:r>
            <a:r>
              <a:rPr lang="en-US" sz="2400" dirty="0" smtClean="0">
                <a:latin typeface="Times New Roman" pitchFamily="18" charset="0"/>
                <a:cs typeface="Times New Roman" pitchFamily="18" charset="0"/>
              </a:rPr>
              <a:t>).</a:t>
            </a:r>
          </a:p>
          <a:p>
            <a:pPr eaLnBrk="1" hangingPunct="1">
              <a:lnSpc>
                <a:spcPct val="80000"/>
              </a:lnSpc>
              <a:buFontTx/>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endParaRPr lang="en-CA"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References </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pPr marL="457200" indent="-457200">
              <a:buAutoNum type="arabicPeriod"/>
            </a:pPr>
            <a:r>
              <a:rPr lang="en-US" sz="2400" dirty="0" smtClean="0">
                <a:latin typeface="Times New Roman" pitchFamily="18" charset="0"/>
                <a:cs typeface="Times New Roman" pitchFamily="18" charset="0"/>
              </a:rPr>
              <a:t>Stuart Hogg. 2005. Essential Microbiology. John Wiley and Sons, Ltd.</a:t>
            </a:r>
          </a:p>
          <a:p>
            <a:pPr marL="465138">
              <a:buNone/>
            </a:pPr>
            <a:r>
              <a:rPr lang="en-US" sz="2400" dirty="0" smtClean="0">
                <a:latin typeface="Times New Roman" pitchFamily="18" charset="0"/>
                <a:cs typeface="Times New Roman" pitchFamily="18" charset="0"/>
              </a:rPr>
              <a:t>2</a:t>
            </a:r>
            <a:r>
              <a:rPr lang="en-US" sz="2400" b="1" dirty="0" smtClean="0"/>
              <a:t>.  </a:t>
            </a:r>
            <a:r>
              <a:rPr lang="en-US" sz="2400" dirty="0" smtClean="0">
                <a:latin typeface="Times New Roman" pitchFamily="18" charset="0"/>
                <a:cs typeface="Times New Roman" pitchFamily="18" charset="0"/>
              </a:rPr>
              <a:t>Benson: Microbiological Applications Lab Manual. 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ed.      The McGraw−Hill Companies, 2001.</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(definition)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 Is the set of scientists knowledge, engineering, managerial and/or empirical that contribute to the creation, production, distribution and marketing from the point of view of the scope of technology, or, from the obtaining of the product to the end user,”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technologies can be classified as: process technology: technological schemes, material balance, flow diagram and description of the technological equipment product technology: Composition, configuration, properties or mechanical design of the product. Marketing, packaging </a:t>
            </a:r>
          </a:p>
          <a:p>
            <a:endParaRPr lang="en-US" dirty="0"/>
          </a:p>
          <a:p>
            <a:endParaRPr lang="en-US" dirty="0"/>
          </a:p>
        </p:txBody>
      </p:sp>
    </p:spTree>
    <p:extLst>
      <p:ext uri="{BB962C8B-B14F-4D97-AF65-F5344CB8AC3E}">
        <p14:creationId xmlns:p14="http://schemas.microsoft.com/office/powerpoint/2010/main" val="4252756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REPRESENTATION OF ANY  TECNOLOGICAL PROCESS</a:t>
            </a: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sz="1400" dirty="0" smtClean="0"/>
          </a:p>
          <a:p>
            <a:pPr marL="0" indent="0">
              <a:buNone/>
            </a:pPr>
            <a:endParaRPr lang="en-US" sz="1400" dirty="0"/>
          </a:p>
          <a:p>
            <a:pPr marL="0" indent="0">
              <a:buNone/>
            </a:pPr>
            <a:r>
              <a:rPr lang="en-US" sz="1400" b="1" dirty="0" smtClean="0"/>
              <a:t>Raw material</a:t>
            </a:r>
          </a:p>
          <a:p>
            <a:pPr marL="0" indent="0">
              <a:buNone/>
            </a:pPr>
            <a:endParaRPr lang="en-US" dirty="0"/>
          </a:p>
          <a:p>
            <a:pPr marL="0" indent="0">
              <a:buNone/>
            </a:pPr>
            <a:endParaRPr lang="en-US" dirty="0" smtClean="0"/>
          </a:p>
          <a:p>
            <a:pPr marL="0" indent="0">
              <a:buNone/>
            </a:pPr>
            <a:r>
              <a:rPr lang="en-US" dirty="0" smtClean="0">
                <a:latin typeface="Times New Roman" panose="02020603050405020304" pitchFamily="18" charset="0"/>
                <a:cs typeface="Times New Roman" panose="02020603050405020304" pitchFamily="18" charset="0"/>
              </a:rPr>
              <a:t>Technological </a:t>
            </a:r>
            <a:r>
              <a:rPr lang="en-US" dirty="0">
                <a:latin typeface="Times New Roman" panose="02020603050405020304" pitchFamily="18" charset="0"/>
                <a:cs typeface="Times New Roman" panose="02020603050405020304" pitchFamily="18" charset="0"/>
              </a:rPr>
              <a:t>Modules: </a:t>
            </a:r>
          </a:p>
          <a:p>
            <a:pPr marL="0" indent="0">
              <a:buNone/>
            </a:pPr>
            <a:r>
              <a:rPr lang="en-US" dirty="0">
                <a:latin typeface="Times New Roman" panose="02020603050405020304" pitchFamily="18" charset="0"/>
                <a:cs typeface="Times New Roman" panose="02020603050405020304" pitchFamily="18" charset="0"/>
              </a:rPr>
              <a:t>Set of process and/or units operations required in order to get a product or a given </a:t>
            </a:r>
            <a:r>
              <a:rPr lang="en-US" dirty="0" smtClean="0">
                <a:latin typeface="Times New Roman" panose="02020603050405020304" pitchFamily="18" charset="0"/>
                <a:cs typeface="Times New Roman" panose="02020603050405020304" pitchFamily="18" charset="0"/>
              </a:rPr>
              <a:t>objective</a:t>
            </a:r>
            <a:r>
              <a:rPr lang="en-US" dirty="0" smtClean="0"/>
              <a:t>.</a:t>
            </a:r>
            <a:endParaRPr lang="en-US" dirty="0"/>
          </a:p>
        </p:txBody>
      </p:sp>
      <p:sp>
        <p:nvSpPr>
          <p:cNvPr id="4" name="Rectangle 3"/>
          <p:cNvSpPr>
            <a:spLocks noChangeArrowheads="1"/>
          </p:cNvSpPr>
          <p:nvPr/>
        </p:nvSpPr>
        <p:spPr bwMode="auto">
          <a:xfrm>
            <a:off x="16002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A</a:t>
            </a:r>
          </a:p>
        </p:txBody>
      </p:sp>
      <p:sp>
        <p:nvSpPr>
          <p:cNvPr id="5" name="Rectangle 3"/>
          <p:cNvSpPr>
            <a:spLocks noChangeArrowheads="1"/>
          </p:cNvSpPr>
          <p:nvPr/>
        </p:nvSpPr>
        <p:spPr bwMode="auto">
          <a:xfrm>
            <a:off x="34290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lang="es-ES_tradnl" altLang="en-US" sz="1600" kern="0" dirty="0">
                <a:solidFill>
                  <a:srgbClr val="CC0066"/>
                </a:solidFill>
                <a:latin typeface="Arial" charset="0"/>
              </a:rPr>
              <a:t>B</a:t>
            </a:r>
            <a:endParaRPr kumimoji="0" lang="es-ES_tradnl" altLang="en-US" sz="1600" b="0" i="0" u="none" strike="noStrike" kern="0" cap="none" spc="0" normalizeH="0" baseline="0" noProof="0" dirty="0" smtClean="0">
              <a:ln>
                <a:noFill/>
              </a:ln>
              <a:solidFill>
                <a:srgbClr val="CC0066"/>
              </a:solidFill>
              <a:effectLst/>
              <a:uLnTx/>
              <a:uFillTx/>
              <a:latin typeface="Arial" charset="0"/>
            </a:endParaRPr>
          </a:p>
        </p:txBody>
      </p:sp>
      <p:sp>
        <p:nvSpPr>
          <p:cNvPr id="6" name="Rectangle 3"/>
          <p:cNvSpPr>
            <a:spLocks noChangeArrowheads="1"/>
          </p:cNvSpPr>
          <p:nvPr/>
        </p:nvSpPr>
        <p:spPr bwMode="auto">
          <a:xfrm>
            <a:off x="51816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lang="es-ES_tradnl" altLang="en-US" sz="1600" kern="0" dirty="0">
                <a:solidFill>
                  <a:srgbClr val="CC0066"/>
                </a:solidFill>
                <a:latin typeface="Arial" charset="0"/>
              </a:rPr>
              <a:t>C</a:t>
            </a:r>
            <a:endParaRPr kumimoji="0" lang="es-ES_tradnl" altLang="en-US" sz="1600" b="0" i="0" u="none" strike="noStrike" kern="0" cap="none" spc="0" normalizeH="0" baseline="0" noProof="0" dirty="0" smtClean="0">
              <a:ln>
                <a:noFill/>
              </a:ln>
              <a:solidFill>
                <a:srgbClr val="CC0066"/>
              </a:solidFill>
              <a:effectLst/>
              <a:uLnTx/>
              <a:uFillTx/>
              <a:latin typeface="Arial" charset="0"/>
            </a:endParaRPr>
          </a:p>
        </p:txBody>
      </p:sp>
      <p:sp>
        <p:nvSpPr>
          <p:cNvPr id="7" name="Rectangle 3"/>
          <p:cNvSpPr>
            <a:spLocks noChangeArrowheads="1"/>
          </p:cNvSpPr>
          <p:nvPr/>
        </p:nvSpPr>
        <p:spPr bwMode="auto">
          <a:xfrm>
            <a:off x="70866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lang="es-ES_tradnl" altLang="en-US" sz="1600" kern="0" dirty="0" smtClean="0">
                <a:solidFill>
                  <a:srgbClr val="CC0066"/>
                </a:solidFill>
                <a:latin typeface="Arial" charset="0"/>
              </a:rPr>
              <a:t>D  </a:t>
            </a:r>
            <a:endParaRPr kumimoji="0" lang="es-ES_tradnl" altLang="en-US" sz="1600" b="0" i="0" u="none" strike="noStrike" kern="0" cap="none" spc="0" normalizeH="0" baseline="0" noProof="0" dirty="0" smtClean="0">
              <a:ln>
                <a:noFill/>
              </a:ln>
              <a:solidFill>
                <a:srgbClr val="CC0066"/>
              </a:solidFill>
              <a:effectLst/>
              <a:uLnTx/>
              <a:uFillTx/>
              <a:latin typeface="Arial" charset="0"/>
            </a:endParaRPr>
          </a:p>
        </p:txBody>
      </p:sp>
      <p:sp>
        <p:nvSpPr>
          <p:cNvPr id="9" name="Line 8"/>
          <p:cNvSpPr>
            <a:spLocks noChangeShapeType="1"/>
          </p:cNvSpPr>
          <p:nvPr/>
        </p:nvSpPr>
        <p:spPr bwMode="auto">
          <a:xfrm>
            <a:off x="2971800" y="2933700"/>
            <a:ext cx="457200" cy="0"/>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CC"/>
              </a:solidFill>
              <a:effectLst/>
              <a:uLnTx/>
              <a:uFillTx/>
              <a:latin typeface="Arial" charset="0"/>
            </a:endParaRPr>
          </a:p>
        </p:txBody>
      </p:sp>
      <p:sp>
        <p:nvSpPr>
          <p:cNvPr id="10" name="Line 8"/>
          <p:cNvSpPr>
            <a:spLocks noChangeShapeType="1"/>
          </p:cNvSpPr>
          <p:nvPr/>
        </p:nvSpPr>
        <p:spPr bwMode="auto">
          <a:xfrm flipV="1">
            <a:off x="4800600" y="2933700"/>
            <a:ext cx="457200" cy="2088"/>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CC"/>
              </a:solidFill>
              <a:effectLst/>
              <a:uLnTx/>
              <a:uFillTx/>
              <a:latin typeface="Arial" charset="0"/>
            </a:endParaRPr>
          </a:p>
        </p:txBody>
      </p:sp>
      <p:sp>
        <p:nvSpPr>
          <p:cNvPr id="11" name="Line 8"/>
          <p:cNvSpPr>
            <a:spLocks noChangeShapeType="1"/>
          </p:cNvSpPr>
          <p:nvPr/>
        </p:nvSpPr>
        <p:spPr bwMode="auto">
          <a:xfrm>
            <a:off x="6553200" y="2933700"/>
            <a:ext cx="533400" cy="2088"/>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CC"/>
              </a:solidFill>
              <a:effectLst/>
              <a:uLnTx/>
              <a:uFillTx/>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847475"/>
            <a:ext cx="1295400" cy="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360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operations or </a:t>
            </a:r>
            <a:r>
              <a:rPr lang="en-US" dirty="0" smtClean="0"/>
              <a:t>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t>Grinding</a:t>
            </a:r>
          </a:p>
          <a:p>
            <a:r>
              <a:rPr lang="en-US" dirty="0"/>
              <a:t>Filtration</a:t>
            </a:r>
          </a:p>
          <a:p>
            <a:r>
              <a:rPr lang="en-US" dirty="0"/>
              <a:t>Centrifugation</a:t>
            </a:r>
          </a:p>
          <a:p>
            <a:r>
              <a:rPr lang="en-US" dirty="0"/>
              <a:t>Mixing</a:t>
            </a:r>
          </a:p>
          <a:p>
            <a:r>
              <a:rPr lang="en-US" dirty="0"/>
              <a:t>Drying</a:t>
            </a:r>
          </a:p>
          <a:p>
            <a:r>
              <a:rPr lang="en-US" dirty="0"/>
              <a:t>Sedimentation</a:t>
            </a:r>
          </a:p>
          <a:p>
            <a:r>
              <a:rPr lang="en-US" dirty="0"/>
              <a:t>Chemical and/or biological reactions</a:t>
            </a:r>
          </a:p>
          <a:p>
            <a:r>
              <a:rPr lang="en-US" dirty="0" smtClean="0"/>
              <a:t>Distillation</a:t>
            </a:r>
            <a:endParaRPr lang="en-US" dirty="0"/>
          </a:p>
          <a:p>
            <a:r>
              <a:rPr lang="en-US" dirty="0"/>
              <a:t>Others</a:t>
            </a:r>
          </a:p>
          <a:p>
            <a:endParaRPr lang="en-US" dirty="0"/>
          </a:p>
        </p:txBody>
      </p:sp>
    </p:spTree>
    <p:extLst>
      <p:ext uri="{BB962C8B-B14F-4D97-AF65-F5344CB8AC3E}">
        <p14:creationId xmlns:p14="http://schemas.microsoft.com/office/powerpoint/2010/main" val="69119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3053</Words>
  <Application>Microsoft Office PowerPoint</Application>
  <PresentationFormat>On-screen Show (4:3)</PresentationFormat>
  <Paragraphs>516</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Introduction to Biochemical Eng.              CBEg 4192   AAiT, 2020  </vt:lpstr>
      <vt:lpstr>Outline </vt:lpstr>
      <vt:lpstr>BIOTECNOLOGY: DEFINITIONS</vt:lpstr>
      <vt:lpstr>TYPES OF BIOTECNOLOGIES</vt:lpstr>
      <vt:lpstr>Applications of biotechnology</vt:lpstr>
      <vt:lpstr>Modular representation of any  technological process</vt:lpstr>
      <vt:lpstr>TECHNOLOGY (definition)  </vt:lpstr>
      <vt:lpstr>MODULAR REPRESENTATION OF ANY  TECNOLOGICAL PROCESS</vt:lpstr>
      <vt:lpstr>Unit operations or process</vt:lpstr>
      <vt:lpstr>Cont..</vt:lpstr>
      <vt:lpstr>Module B: Chemical and/or biologicals reactions</vt:lpstr>
      <vt:lpstr>Components present in any biotransformation process</vt:lpstr>
      <vt:lpstr>PowerPoint Presentation</vt:lpstr>
      <vt:lpstr>Biological Process</vt:lpstr>
      <vt:lpstr>Biological Process</vt:lpstr>
      <vt:lpstr>Overview of microorganisms</vt:lpstr>
      <vt:lpstr>PowerPoint Presentation</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Microbial Growth</vt:lpstr>
      <vt:lpstr>Microbial Growth cont…</vt:lpstr>
      <vt:lpstr>Bacterial Growth – binary fission</vt:lpstr>
      <vt:lpstr>PowerPoint Presentation</vt:lpstr>
      <vt:lpstr>PowerPoint Presentation</vt:lpstr>
      <vt:lpstr>Enumeration of Microorganisms</vt:lpstr>
      <vt:lpstr>Microbial Growth cont…</vt:lpstr>
      <vt:lpstr>Viable Plate Count</vt:lpstr>
      <vt:lpstr>Viable Plate Count</vt:lpstr>
      <vt:lpstr>Direct Count</vt:lpstr>
      <vt:lpstr>Turbidometric measurements</vt:lpstr>
      <vt:lpstr>PowerPoint Presentation</vt:lpstr>
      <vt:lpstr>Microbial Growth Curve</vt:lpstr>
      <vt:lpstr>Microbial Growth Curve</vt:lpstr>
      <vt:lpstr>PowerPoint Presentation</vt:lpstr>
      <vt:lpstr>Microbial Growth cont…</vt:lpstr>
      <vt:lpstr>       Exponential Growth</vt:lpstr>
      <vt:lpstr>Microbial Growth cont…</vt:lpstr>
      <vt:lpstr>Microbial Growth cont…</vt:lpstr>
      <vt:lpstr>Factors Influencing Microbial Growth</vt:lpstr>
      <vt:lpstr>       The Development of Pure Culture</vt:lpstr>
      <vt:lpstr>PowerPoint Presentation</vt:lpstr>
      <vt:lpstr>Streak Plate Isolation Principle</vt:lpstr>
      <vt:lpstr>                         Triple streak</vt:lpstr>
      <vt:lpstr>Incinerate and cool the loop between the quadrants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Development of Pure Culture cont…</vt:lpstr>
      <vt:lpstr>       The Development of Pure Culture cont…</vt:lpstr>
      <vt:lpstr>       The Development of Pure Culture cont…</vt:lpstr>
      <vt:lpstr>Disinfection and Sterilization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103</cp:revision>
  <dcterms:created xsi:type="dcterms:W3CDTF">2017-03-11T13:55:38Z</dcterms:created>
  <dcterms:modified xsi:type="dcterms:W3CDTF">2020-05-02T10:08:11Z</dcterms:modified>
</cp:coreProperties>
</file>