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89" r:id="rId2"/>
    <p:sldId id="257" r:id="rId3"/>
    <p:sldId id="258" r:id="rId4"/>
    <p:sldId id="259" r:id="rId5"/>
    <p:sldId id="298" r:id="rId6"/>
    <p:sldId id="261" r:id="rId7"/>
    <p:sldId id="314" r:id="rId8"/>
    <p:sldId id="315" r:id="rId9"/>
    <p:sldId id="316" r:id="rId10"/>
    <p:sldId id="317" r:id="rId11"/>
    <p:sldId id="313" r:id="rId12"/>
    <p:sldId id="262" r:id="rId13"/>
    <p:sldId id="310" r:id="rId14"/>
    <p:sldId id="312" r:id="rId15"/>
    <p:sldId id="292" r:id="rId16"/>
    <p:sldId id="263" r:id="rId17"/>
    <p:sldId id="290" r:id="rId18"/>
    <p:sldId id="291" r:id="rId19"/>
    <p:sldId id="264" r:id="rId20"/>
    <p:sldId id="265" r:id="rId21"/>
    <p:sldId id="266" r:id="rId22"/>
    <p:sldId id="267" r:id="rId23"/>
    <p:sldId id="268" r:id="rId24"/>
    <p:sldId id="269" r:id="rId25"/>
    <p:sldId id="270" r:id="rId26"/>
    <p:sldId id="260" r:id="rId27"/>
    <p:sldId id="300" r:id="rId28"/>
    <p:sldId id="301" r:id="rId29"/>
    <p:sldId id="302" r:id="rId30"/>
    <p:sldId id="305" r:id="rId31"/>
    <p:sldId id="306" r:id="rId32"/>
    <p:sldId id="307" r:id="rId33"/>
    <p:sldId id="308" r:id="rId34"/>
    <p:sldId id="295" r:id="rId35"/>
    <p:sldId id="296" r:id="rId36"/>
    <p:sldId id="297" r:id="rId37"/>
    <p:sldId id="293" r:id="rId38"/>
    <p:sldId id="271" r:id="rId39"/>
    <p:sldId id="272" r:id="rId40"/>
    <p:sldId id="273" r:id="rId41"/>
    <p:sldId id="274" r:id="rId42"/>
    <p:sldId id="275" r:id="rId43"/>
    <p:sldId id="276" r:id="rId44"/>
    <p:sldId id="277" r:id="rId45"/>
    <p:sldId id="278" r:id="rId46"/>
    <p:sldId id="279" r:id="rId47"/>
    <p:sldId id="294" r:id="rId48"/>
    <p:sldId id="280" r:id="rId49"/>
    <p:sldId id="303" r:id="rId50"/>
    <p:sldId id="304" r:id="rId51"/>
    <p:sldId id="281" r:id="rId52"/>
    <p:sldId id="282" r:id="rId53"/>
    <p:sldId id="283" r:id="rId54"/>
    <p:sldId id="284" r:id="rId55"/>
    <p:sldId id="285" r:id="rId56"/>
    <p:sldId id="286" r:id="rId57"/>
    <p:sldId id="287" r:id="rId58"/>
    <p:sldId id="288" r:id="rId59"/>
    <p:sldId id="309" r:id="rId6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8" autoAdjust="0"/>
  </p:normalViewPr>
  <p:slideViewPr>
    <p:cSldViewPr>
      <p:cViewPr>
        <p:scale>
          <a:sx n="71" d="100"/>
          <a:sy n="71" d="100"/>
        </p:scale>
        <p:origin x="-486" y="-7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29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hemical%20Engineering\My%20Documents\bridge%20course\sieving.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Chemical%20Engineering\My%20Documents\bridge%20course\sieving.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Chemical%20Engineering\My%20Documents\bridge%20course\sieving.xls"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0979980911476998"/>
          <c:y val="3.9801091712073827E-2"/>
          <c:w val="0.62644285373419306"/>
          <c:h val="0.71913963254593238"/>
        </c:manualLayout>
      </c:layout>
      <c:scatterChart>
        <c:scatterStyle val="smoothMarker"/>
        <c:ser>
          <c:idx val="1"/>
          <c:order val="1"/>
          <c:tx>
            <c:v>number weighted differential distribution</c:v>
          </c:tx>
          <c:spPr>
            <a:ln w="50800">
              <a:solidFill>
                <a:srgbClr val="FF00FF"/>
              </a:solidFill>
              <a:prstDash val="solid"/>
            </a:ln>
          </c:spPr>
          <c:marker>
            <c:symbol val="square"/>
            <c:size val="10"/>
            <c:spPr>
              <a:solidFill>
                <a:srgbClr val="FF00FF"/>
              </a:solidFill>
              <a:ln>
                <a:solidFill>
                  <a:srgbClr val="FF00FF"/>
                </a:solidFill>
                <a:prstDash val="solid"/>
              </a:ln>
            </c:spPr>
          </c:marker>
          <c:xVal>
            <c:numRef>
              <c:f>Sheet2!$C$2:$C$16</c:f>
              <c:numCache>
                <c:formatCode>0.00E+00</c:formatCode>
                <c:ptCount val="15"/>
                <c:pt idx="0">
                  <c:v>4.0000000000000056E-4</c:v>
                </c:pt>
                <c:pt idx="1">
                  <c:v>4.5000000000000075E-4</c:v>
                </c:pt>
                <c:pt idx="3">
                  <c:v>5.3000000000000074E-4</c:v>
                </c:pt>
                <c:pt idx="5">
                  <c:v>5.9000000000000122E-4</c:v>
                </c:pt>
                <c:pt idx="7">
                  <c:v>6.5000000000000105E-4</c:v>
                </c:pt>
                <c:pt idx="9">
                  <c:v>7.2000000000000135E-4</c:v>
                </c:pt>
                <c:pt idx="11">
                  <c:v>8.0000000000000112E-4</c:v>
                </c:pt>
                <c:pt idx="13">
                  <c:v>8.900000000000019E-4</c:v>
                </c:pt>
                <c:pt idx="14">
                  <c:v>9.4000000000000192E-4</c:v>
                </c:pt>
              </c:numCache>
            </c:numRef>
          </c:xVal>
          <c:yVal>
            <c:numRef>
              <c:f>Sheet2!$G$2:$G$16</c:f>
              <c:numCache>
                <c:formatCode>0.00E+00</c:formatCode>
                <c:ptCount val="15"/>
                <c:pt idx="0" formatCode="General">
                  <c:v>0</c:v>
                </c:pt>
                <c:pt idx="1">
                  <c:v>6327147361.0567884</c:v>
                </c:pt>
                <c:pt idx="3">
                  <c:v>9681839761.6203442</c:v>
                </c:pt>
                <c:pt idx="5">
                  <c:v>11697100305.538778</c:v>
                </c:pt>
                <c:pt idx="7">
                  <c:v>8747706012.3850574</c:v>
                </c:pt>
                <c:pt idx="9">
                  <c:v>4827230347.4859514</c:v>
                </c:pt>
                <c:pt idx="11">
                  <c:v>1759525461.6586306</c:v>
                </c:pt>
                <c:pt idx="13">
                  <c:v>1022316767.255547</c:v>
                </c:pt>
                <c:pt idx="14" formatCode="General">
                  <c:v>0</c:v>
                </c:pt>
              </c:numCache>
            </c:numRef>
          </c:yVal>
          <c:smooth val="1"/>
        </c:ser>
        <c:axId val="62685952"/>
        <c:axId val="62688256"/>
      </c:scatterChart>
      <c:scatterChart>
        <c:scatterStyle val="lineMarker"/>
        <c:ser>
          <c:idx val="0"/>
          <c:order val="0"/>
          <c:tx>
            <c:v>mass weighted differential distribution</c:v>
          </c:tx>
          <c:spPr>
            <a:ln w="50800">
              <a:solidFill>
                <a:srgbClr val="000080"/>
              </a:solidFill>
              <a:prstDash val="solid"/>
            </a:ln>
          </c:spPr>
          <c:marker>
            <c:symbol val="diamond"/>
            <c:size val="12"/>
            <c:spPr>
              <a:solidFill>
                <a:srgbClr val="000080"/>
              </a:solidFill>
              <a:ln>
                <a:solidFill>
                  <a:srgbClr val="000080"/>
                </a:solidFill>
                <a:prstDash val="solid"/>
              </a:ln>
            </c:spPr>
          </c:marker>
          <c:xVal>
            <c:numRef>
              <c:f>Sheet2!$C$2:$C$16</c:f>
              <c:numCache>
                <c:formatCode>0.00E+00</c:formatCode>
                <c:ptCount val="15"/>
                <c:pt idx="0">
                  <c:v>4.0000000000000056E-4</c:v>
                </c:pt>
                <c:pt idx="1">
                  <c:v>4.5000000000000075E-4</c:v>
                </c:pt>
                <c:pt idx="3">
                  <c:v>5.3000000000000074E-4</c:v>
                </c:pt>
                <c:pt idx="5">
                  <c:v>5.9000000000000122E-4</c:v>
                </c:pt>
                <c:pt idx="7">
                  <c:v>6.5000000000000105E-4</c:v>
                </c:pt>
                <c:pt idx="9">
                  <c:v>7.2000000000000135E-4</c:v>
                </c:pt>
                <c:pt idx="11">
                  <c:v>8.0000000000000112E-4</c:v>
                </c:pt>
                <c:pt idx="13">
                  <c:v>8.900000000000019E-4</c:v>
                </c:pt>
                <c:pt idx="14">
                  <c:v>9.4000000000000192E-4</c:v>
                </c:pt>
              </c:numCache>
            </c:numRef>
          </c:xVal>
          <c:yVal>
            <c:numRef>
              <c:f>Sheet2!$E$2:$E$16</c:f>
              <c:numCache>
                <c:formatCode>0.00E+00</c:formatCode>
                <c:ptCount val="15"/>
                <c:pt idx="0" formatCode="General">
                  <c:v>0</c:v>
                </c:pt>
                <c:pt idx="1">
                  <c:v>800.00000000000011</c:v>
                </c:pt>
                <c:pt idx="3">
                  <c:v>2000.0000000000018</c:v>
                </c:pt>
                <c:pt idx="5">
                  <c:v>3333.3333333333371</c:v>
                </c:pt>
                <c:pt idx="7">
                  <c:v>3333.3333333333371</c:v>
                </c:pt>
                <c:pt idx="9">
                  <c:v>2500.0000000000005</c:v>
                </c:pt>
                <c:pt idx="11">
                  <c:v>1250.0000000000002</c:v>
                </c:pt>
                <c:pt idx="13">
                  <c:v>1000.0000000000007</c:v>
                </c:pt>
                <c:pt idx="14" formatCode="General">
                  <c:v>0</c:v>
                </c:pt>
              </c:numCache>
            </c:numRef>
          </c:yVal>
          <c:smooth val="1"/>
        </c:ser>
        <c:axId val="63018112"/>
        <c:axId val="63019648"/>
      </c:scatterChart>
      <c:valAx>
        <c:axId val="62685952"/>
        <c:scaling>
          <c:orientation val="minMax"/>
        </c:scaling>
        <c:axPos val="b"/>
        <c:title>
          <c:tx>
            <c:rich>
              <a:bodyPr/>
              <a:lstStyle/>
              <a:p>
                <a:pPr>
                  <a:defRPr sz="2400" b="1" i="0" u="none" strike="noStrike" baseline="0">
                    <a:solidFill>
                      <a:srgbClr val="000000"/>
                    </a:solidFill>
                    <a:latin typeface="Arial"/>
                    <a:ea typeface="Arial"/>
                    <a:cs typeface="Arial"/>
                  </a:defRPr>
                </a:pPr>
                <a:r>
                  <a:rPr lang="en-US" sz="2400" dirty="0" err="1" smtClean="0">
                    <a:latin typeface="Symbol" pitchFamily="18" charset="2"/>
                  </a:rPr>
                  <a:t>f</a:t>
                </a:r>
                <a:r>
                  <a:rPr lang="en-US" sz="2400" baseline="-25000" dirty="0" err="1" smtClean="0"/>
                  <a:t>i</a:t>
                </a:r>
                <a:r>
                  <a:rPr lang="en-US" sz="2400" dirty="0" smtClean="0"/>
                  <a:t> </a:t>
                </a:r>
                <a:r>
                  <a:rPr lang="en-US" sz="2400" dirty="0"/>
                  <a:t>(m)</a:t>
                </a:r>
              </a:p>
            </c:rich>
          </c:tx>
          <c:layout>
            <c:manualLayout>
              <c:xMode val="edge"/>
              <c:yMode val="edge"/>
              <c:x val="0.46371021235981902"/>
              <c:y val="0.86798880139982582"/>
            </c:manualLayout>
          </c:layout>
          <c:spPr>
            <a:noFill/>
            <a:ln w="25400">
              <a:noFill/>
            </a:ln>
          </c:spPr>
        </c:title>
        <c:numFmt formatCode="0.00E+00" sourceLinked="1"/>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62688256"/>
        <c:crosses val="autoZero"/>
        <c:crossBetween val="midCat"/>
      </c:valAx>
      <c:valAx>
        <c:axId val="62688256"/>
        <c:scaling>
          <c:orientation val="minMax"/>
          <c:max val="12000000000"/>
        </c:scaling>
        <c:axPos val="l"/>
        <c:title>
          <c:tx>
            <c:rich>
              <a:bodyPr/>
              <a:lstStyle/>
              <a:p>
                <a:pPr>
                  <a:defRPr sz="2400" b="1" i="0" u="none" strike="noStrike" baseline="0">
                    <a:solidFill>
                      <a:srgbClr val="000000"/>
                    </a:solidFill>
                    <a:latin typeface="Arial"/>
                    <a:ea typeface="Arial"/>
                    <a:cs typeface="Arial"/>
                  </a:defRPr>
                </a:pPr>
                <a:r>
                  <a:rPr lang="en-US" sz="2400" dirty="0" err="1" smtClean="0">
                    <a:latin typeface="Symbol" pitchFamily="18" charset="2"/>
                  </a:rPr>
                  <a:t>D</a:t>
                </a:r>
                <a:r>
                  <a:rPr lang="en-US" sz="2400" dirty="0" err="1" smtClean="0"/>
                  <a:t>n</a:t>
                </a:r>
                <a:r>
                  <a:rPr lang="en-US" sz="2400" baseline="-25000" dirty="0" err="1" smtClean="0"/>
                  <a:t>i</a:t>
                </a:r>
                <a:r>
                  <a:rPr lang="en-US" sz="2400" dirty="0" smtClean="0"/>
                  <a:t>/</a:t>
                </a:r>
                <a:r>
                  <a:rPr lang="en-US" sz="2400" dirty="0" err="1" smtClean="0">
                    <a:latin typeface="Symbol" pitchFamily="18" charset="2"/>
                  </a:rPr>
                  <a:t>Df</a:t>
                </a:r>
                <a:r>
                  <a:rPr lang="en-US" sz="2400" baseline="-25000" dirty="0" err="1" smtClean="0"/>
                  <a:t>i</a:t>
                </a:r>
                <a:endParaRPr lang="en-US" sz="2400" baseline="-25000" dirty="0"/>
              </a:p>
            </c:rich>
          </c:tx>
          <c:layout>
            <c:manualLayout>
              <c:xMode val="edge"/>
              <c:yMode val="edge"/>
              <c:x val="3.0626222858506358E-2"/>
              <c:y val="0.34474925634295739"/>
            </c:manualLayout>
          </c:layout>
          <c:spPr>
            <a:noFill/>
            <a:ln w="25400">
              <a:noFill/>
            </a:ln>
          </c:spPr>
        </c:title>
        <c:numFmt formatCode="0.00E+00" sourceLinked="0"/>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62685952"/>
        <c:crosses val="autoZero"/>
        <c:crossBetween val="midCat"/>
      </c:valAx>
      <c:valAx>
        <c:axId val="63018112"/>
        <c:scaling>
          <c:orientation val="minMax"/>
        </c:scaling>
        <c:delete val="1"/>
        <c:axPos val="b"/>
        <c:numFmt formatCode="0.00E+00" sourceLinked="1"/>
        <c:tickLblPos val="nextTo"/>
        <c:crossAx val="63019648"/>
        <c:crosses val="autoZero"/>
        <c:crossBetween val="midCat"/>
      </c:valAx>
      <c:valAx>
        <c:axId val="63019648"/>
        <c:scaling>
          <c:orientation val="minMax"/>
        </c:scaling>
        <c:axPos val="r"/>
        <c:title>
          <c:tx>
            <c:rich>
              <a:bodyPr/>
              <a:lstStyle/>
              <a:p>
                <a:pPr>
                  <a:defRPr sz="2400" b="1" i="0" u="none" strike="noStrike" baseline="0">
                    <a:solidFill>
                      <a:srgbClr val="000000"/>
                    </a:solidFill>
                    <a:latin typeface="Arial"/>
                    <a:ea typeface="Arial"/>
                    <a:cs typeface="Arial"/>
                  </a:defRPr>
                </a:pPr>
                <a:r>
                  <a:rPr lang="en-US" sz="2400" dirty="0" err="1" smtClean="0">
                    <a:latin typeface="Symbol" pitchFamily="18" charset="2"/>
                  </a:rPr>
                  <a:t>D</a:t>
                </a:r>
                <a:r>
                  <a:rPr lang="en-US" sz="2400" dirty="0" err="1" smtClean="0"/>
                  <a:t>m</a:t>
                </a:r>
                <a:r>
                  <a:rPr lang="en-US" sz="2400" baseline="-25000" dirty="0" err="1" smtClean="0"/>
                  <a:t>i</a:t>
                </a:r>
                <a:r>
                  <a:rPr lang="en-US" sz="2400" dirty="0" smtClean="0"/>
                  <a:t>/</a:t>
                </a:r>
                <a:r>
                  <a:rPr lang="en-US" sz="2400" dirty="0" err="1" smtClean="0">
                    <a:latin typeface="Symbol" pitchFamily="18" charset="2"/>
                  </a:rPr>
                  <a:t>Df</a:t>
                </a:r>
                <a:r>
                  <a:rPr lang="en-US" sz="2400" baseline="-25000" dirty="0" err="1" smtClean="0"/>
                  <a:t>i</a:t>
                </a:r>
                <a:endParaRPr lang="en-US" sz="2400" baseline="-25000" dirty="0"/>
              </a:p>
            </c:rich>
          </c:tx>
          <c:layout>
            <c:manualLayout>
              <c:xMode val="edge"/>
              <c:yMode val="edge"/>
              <c:x val="0.92249773323789075"/>
              <c:y val="0.31614295713035906"/>
            </c:manualLayout>
          </c:layout>
          <c:spPr>
            <a:noFill/>
            <a:ln w="25400">
              <a:noFill/>
            </a:ln>
          </c:spPr>
        </c:title>
        <c:numFmt formatCode="General" sourceLinked="1"/>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63018112"/>
        <c:crosses val="max"/>
        <c:crossBetween val="midCat"/>
      </c:valAx>
      <c:spPr>
        <a:solidFill>
          <a:srgbClr val="FFFFFF"/>
        </a:solidFill>
        <a:ln w="25400">
          <a:noFill/>
        </a:ln>
      </c:spPr>
    </c:plotArea>
    <c:legend>
      <c:legendPos val="r"/>
      <c:layout>
        <c:manualLayout>
          <c:xMode val="edge"/>
          <c:yMode val="edge"/>
          <c:x val="0.25237067525650275"/>
          <c:y val="6.8225896762904636E-2"/>
          <c:w val="0.21977069911715591"/>
          <c:h val="0.22527401574803149"/>
        </c:manualLayout>
      </c:layout>
      <c:spPr>
        <a:solidFill>
          <a:srgbClr val="FFFFFF"/>
        </a:solidFill>
        <a:ln w="25400">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span"/>
  </c:chart>
  <c:spPr>
    <a:solidFill>
      <a:srgbClr val="FFFFFF"/>
    </a:solidFill>
    <a:ln w="3175">
      <a:no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sz="2400"/>
          </a:pPr>
          <a:endParaRPr lang="en-US"/>
        </a:p>
      </c:txPr>
    </c:title>
    <c:plotArea>
      <c:layout>
        <c:manualLayout>
          <c:layoutTarget val="inner"/>
          <c:xMode val="edge"/>
          <c:yMode val="edge"/>
          <c:x val="0.16938792389581064"/>
          <c:y val="9.1872950034766393E-2"/>
          <c:w val="0.69839314333495928"/>
          <c:h val="0.68904712526074752"/>
        </c:manualLayout>
      </c:layout>
      <c:scatterChart>
        <c:scatterStyle val="lineMarker"/>
        <c:ser>
          <c:idx val="0"/>
          <c:order val="0"/>
          <c:tx>
            <c:v>mass weighted cumulative distribution</c:v>
          </c:tx>
          <c:spPr>
            <a:ln w="50800">
              <a:solidFill>
                <a:srgbClr val="000080"/>
              </a:solidFill>
              <a:prstDash val="solid"/>
            </a:ln>
          </c:spPr>
          <c:marker>
            <c:symbol val="diamond"/>
            <c:size val="12"/>
            <c:spPr>
              <a:solidFill>
                <a:srgbClr val="000080"/>
              </a:solidFill>
              <a:ln>
                <a:solidFill>
                  <a:srgbClr val="000080"/>
                </a:solidFill>
                <a:prstDash val="solid"/>
              </a:ln>
            </c:spPr>
          </c:marker>
          <c:xVal>
            <c:numRef>
              <c:f>Sheet2!$C$2:$C$15</c:f>
              <c:numCache>
                <c:formatCode>0.00E+00</c:formatCode>
                <c:ptCount val="14"/>
                <c:pt idx="0">
                  <c:v>4.0000000000000034E-4</c:v>
                </c:pt>
                <c:pt idx="1">
                  <c:v>4.5000000000000048E-4</c:v>
                </c:pt>
                <c:pt idx="3">
                  <c:v>5.3000000000000052E-4</c:v>
                </c:pt>
                <c:pt idx="5">
                  <c:v>5.900000000000009E-4</c:v>
                </c:pt>
                <c:pt idx="7">
                  <c:v>6.5000000000000073E-4</c:v>
                </c:pt>
                <c:pt idx="9">
                  <c:v>7.2000000000000102E-4</c:v>
                </c:pt>
                <c:pt idx="11">
                  <c:v>8.0000000000000091E-4</c:v>
                </c:pt>
                <c:pt idx="13">
                  <c:v>8.9000000000000147E-4</c:v>
                </c:pt>
              </c:numCache>
            </c:numRef>
          </c:xVal>
          <c:yVal>
            <c:numRef>
              <c:f>Sheet2!$H$2:$H$15</c:f>
              <c:numCache>
                <c:formatCode>General</c:formatCode>
                <c:ptCount val="14"/>
                <c:pt idx="0">
                  <c:v>0</c:v>
                </c:pt>
                <c:pt idx="1">
                  <c:v>8.0000000000000043E-2</c:v>
                </c:pt>
                <c:pt idx="3">
                  <c:v>0.2</c:v>
                </c:pt>
                <c:pt idx="5">
                  <c:v>0.4</c:v>
                </c:pt>
                <c:pt idx="7">
                  <c:v>0.60000000000000053</c:v>
                </c:pt>
                <c:pt idx="9">
                  <c:v>0.8</c:v>
                </c:pt>
                <c:pt idx="11">
                  <c:v>0.9</c:v>
                </c:pt>
                <c:pt idx="13">
                  <c:v>1</c:v>
                </c:pt>
              </c:numCache>
            </c:numRef>
          </c:yVal>
        </c:ser>
        <c:axId val="63031936"/>
        <c:axId val="62739200"/>
      </c:scatterChart>
      <c:valAx>
        <c:axId val="63031936"/>
        <c:scaling>
          <c:orientation val="minMax"/>
        </c:scaling>
        <c:axPos val="b"/>
        <c:title>
          <c:tx>
            <c:rich>
              <a:bodyPr/>
              <a:lstStyle/>
              <a:p>
                <a:pPr>
                  <a:defRPr sz="2400" b="1"/>
                </a:pPr>
                <a:r>
                  <a:rPr lang="en-US" sz="2400" b="1" dirty="0" err="1" smtClean="0">
                    <a:latin typeface="Symbol" pitchFamily="18" charset="2"/>
                  </a:rPr>
                  <a:t>f</a:t>
                </a:r>
                <a:r>
                  <a:rPr lang="en-US" sz="2400" b="1" baseline="-25000" dirty="0" err="1" smtClean="0"/>
                  <a:t>i</a:t>
                </a:r>
                <a:r>
                  <a:rPr lang="en-US" sz="2400" b="1" baseline="0" dirty="0" smtClean="0"/>
                  <a:t> = average size (m)</a:t>
                </a:r>
                <a:endParaRPr lang="en-US" sz="2400" b="1" baseline="0" dirty="0"/>
              </a:p>
            </c:rich>
          </c:tx>
          <c:layout/>
        </c:title>
        <c:numFmt formatCode="0.00E+00" sourceLinked="1"/>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62739200"/>
        <c:crosses val="autoZero"/>
        <c:crossBetween val="midCat"/>
      </c:valAx>
      <c:valAx>
        <c:axId val="62739200"/>
        <c:scaling>
          <c:orientation val="minMax"/>
        </c:scaling>
        <c:axPos val="l"/>
        <c:title>
          <c:tx>
            <c:rich>
              <a:bodyPr rot="-5400000" vert="horz"/>
              <a:lstStyle/>
              <a:p>
                <a:pPr>
                  <a:defRPr sz="2400" b="1"/>
                </a:pPr>
                <a:r>
                  <a:rPr lang="en-US" sz="2400" b="1" dirty="0" err="1" smtClean="0">
                    <a:latin typeface="Symbol" pitchFamily="18" charset="2"/>
                  </a:rPr>
                  <a:t>SD</a:t>
                </a:r>
                <a:r>
                  <a:rPr lang="en-US" sz="2400" b="1" dirty="0" err="1" smtClean="0"/>
                  <a:t>m</a:t>
                </a:r>
                <a:r>
                  <a:rPr lang="en-US" sz="2400" b="1" baseline="-25000" dirty="0" err="1" smtClean="0"/>
                  <a:t>i</a:t>
                </a:r>
                <a:endParaRPr lang="en-US" sz="2400" b="1" baseline="-25000" dirty="0"/>
              </a:p>
            </c:rich>
          </c:tx>
          <c:layout/>
        </c:title>
        <c:numFmt formatCode="0.00%" sourceLinked="0"/>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63031936"/>
        <c:crosses val="autoZero"/>
        <c:crossBetween val="midCat"/>
      </c:valAx>
      <c:spPr>
        <a:solidFill>
          <a:srgbClr val="FFFFFF"/>
        </a:solidFill>
        <a:ln w="12700">
          <a:solidFill>
            <a:srgbClr val="808080"/>
          </a:solidFill>
          <a:prstDash val="solid"/>
        </a:ln>
      </c:spPr>
    </c:plotArea>
    <c:plotVisOnly val="1"/>
    <c:dispBlanksAs val="span"/>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b="1" i="0" u="none" strike="noStrike" baseline="0">
                <a:solidFill>
                  <a:srgbClr val="000000"/>
                </a:solidFill>
                <a:latin typeface="Arial"/>
                <a:ea typeface="Arial"/>
                <a:cs typeface="Arial"/>
              </a:defRPr>
            </a:pPr>
            <a:r>
              <a:rPr lang="en-US" sz="1800"/>
              <a:t>cumulative distribution</a:t>
            </a:r>
          </a:p>
        </c:rich>
      </c:tx>
      <c:layout>
        <c:manualLayout>
          <c:xMode val="edge"/>
          <c:yMode val="edge"/>
          <c:x val="0.18856786466048203"/>
          <c:y val="0.24217229096362947"/>
        </c:manualLayout>
      </c:layout>
      <c:spPr>
        <a:noFill/>
        <a:ln w="25400">
          <a:noFill/>
        </a:ln>
      </c:spPr>
    </c:title>
    <c:plotArea>
      <c:layout>
        <c:manualLayout>
          <c:layoutTarget val="inner"/>
          <c:xMode val="edge"/>
          <c:yMode val="edge"/>
          <c:x val="0.14293436621393199"/>
          <c:y val="0.22408026755852842"/>
          <c:w val="0.76766936929913465"/>
          <c:h val="0.5953513265661069"/>
        </c:manualLayout>
      </c:layout>
      <c:scatterChart>
        <c:scatterStyle val="smoothMarker"/>
        <c:ser>
          <c:idx val="0"/>
          <c:order val="0"/>
          <c:tx>
            <c:v>Undersize cumulative distribution (&lt;sieve opening)</c:v>
          </c:tx>
          <c:spPr>
            <a:ln w="50800">
              <a:solidFill>
                <a:srgbClr val="000080"/>
              </a:solidFill>
              <a:prstDash val="solid"/>
            </a:ln>
          </c:spPr>
          <c:marker>
            <c:symbol val="diamond"/>
            <c:size val="12"/>
            <c:spPr>
              <a:solidFill>
                <a:srgbClr val="000080"/>
              </a:solidFill>
              <a:ln>
                <a:solidFill>
                  <a:srgbClr val="000080"/>
                </a:solidFill>
                <a:prstDash val="solid"/>
              </a:ln>
            </c:spPr>
          </c:marker>
          <c:xVal>
            <c:numRef>
              <c:f>Sheet1!$A$4:$A$11</c:f>
              <c:numCache>
                <c:formatCode>General</c:formatCode>
                <c:ptCount val="8"/>
                <c:pt idx="0">
                  <c:v>0.4</c:v>
                </c:pt>
                <c:pt idx="1">
                  <c:v>0.5</c:v>
                </c:pt>
                <c:pt idx="2">
                  <c:v>0.56000000000000005</c:v>
                </c:pt>
                <c:pt idx="3">
                  <c:v>0.62000000000000055</c:v>
                </c:pt>
                <c:pt idx="4">
                  <c:v>0.68</c:v>
                </c:pt>
                <c:pt idx="5">
                  <c:v>0.76000000000000056</c:v>
                </c:pt>
                <c:pt idx="6">
                  <c:v>0.84000000000000052</c:v>
                </c:pt>
                <c:pt idx="7">
                  <c:v>0.9400000000000005</c:v>
                </c:pt>
              </c:numCache>
            </c:numRef>
          </c:xVal>
          <c:yVal>
            <c:numRef>
              <c:f>Sheet1!$D$4:$D$11</c:f>
              <c:numCache>
                <c:formatCode>General</c:formatCode>
                <c:ptCount val="8"/>
                <c:pt idx="0">
                  <c:v>0</c:v>
                </c:pt>
                <c:pt idx="1">
                  <c:v>8</c:v>
                </c:pt>
                <c:pt idx="2">
                  <c:v>20</c:v>
                </c:pt>
                <c:pt idx="3">
                  <c:v>40</c:v>
                </c:pt>
                <c:pt idx="4">
                  <c:v>60</c:v>
                </c:pt>
                <c:pt idx="5">
                  <c:v>80</c:v>
                </c:pt>
                <c:pt idx="6">
                  <c:v>90</c:v>
                </c:pt>
                <c:pt idx="7">
                  <c:v>100</c:v>
                </c:pt>
              </c:numCache>
            </c:numRef>
          </c:yVal>
          <c:smooth val="1"/>
        </c:ser>
        <c:ser>
          <c:idx val="1"/>
          <c:order val="1"/>
          <c:tx>
            <c:v>Oversize cumulative distribution (&gt;sieve opening)</c:v>
          </c:tx>
          <c:spPr>
            <a:ln w="50800">
              <a:solidFill>
                <a:srgbClr val="FF00FF"/>
              </a:solidFill>
              <a:prstDash val="solid"/>
            </a:ln>
          </c:spPr>
          <c:marker>
            <c:symbol val="square"/>
            <c:size val="11"/>
            <c:spPr>
              <a:solidFill>
                <a:srgbClr val="FF00FF"/>
              </a:solidFill>
              <a:ln>
                <a:solidFill>
                  <a:srgbClr val="FF00FF"/>
                </a:solidFill>
                <a:prstDash val="solid"/>
              </a:ln>
            </c:spPr>
          </c:marker>
          <c:xVal>
            <c:numRef>
              <c:f>Sheet1!$A$4:$A$11</c:f>
              <c:numCache>
                <c:formatCode>General</c:formatCode>
                <c:ptCount val="8"/>
                <c:pt idx="0">
                  <c:v>0.4</c:v>
                </c:pt>
                <c:pt idx="1">
                  <c:v>0.5</c:v>
                </c:pt>
                <c:pt idx="2">
                  <c:v>0.56000000000000005</c:v>
                </c:pt>
                <c:pt idx="3">
                  <c:v>0.62000000000000055</c:v>
                </c:pt>
                <c:pt idx="4">
                  <c:v>0.68</c:v>
                </c:pt>
                <c:pt idx="5">
                  <c:v>0.76000000000000056</c:v>
                </c:pt>
                <c:pt idx="6">
                  <c:v>0.84000000000000052</c:v>
                </c:pt>
                <c:pt idx="7">
                  <c:v>0.9400000000000005</c:v>
                </c:pt>
              </c:numCache>
            </c:numRef>
          </c:xVal>
          <c:yVal>
            <c:numRef>
              <c:f>Sheet1!$E$4:$E$11</c:f>
              <c:numCache>
                <c:formatCode>General</c:formatCode>
                <c:ptCount val="8"/>
                <c:pt idx="0">
                  <c:v>100</c:v>
                </c:pt>
                <c:pt idx="1">
                  <c:v>92</c:v>
                </c:pt>
                <c:pt idx="2">
                  <c:v>80</c:v>
                </c:pt>
                <c:pt idx="3">
                  <c:v>60</c:v>
                </c:pt>
                <c:pt idx="4">
                  <c:v>40</c:v>
                </c:pt>
                <c:pt idx="5">
                  <c:v>20</c:v>
                </c:pt>
                <c:pt idx="6">
                  <c:v>10</c:v>
                </c:pt>
                <c:pt idx="7">
                  <c:v>0</c:v>
                </c:pt>
              </c:numCache>
            </c:numRef>
          </c:yVal>
          <c:smooth val="1"/>
        </c:ser>
        <c:axId val="63006208"/>
        <c:axId val="63774720"/>
      </c:scatterChart>
      <c:valAx>
        <c:axId val="63006208"/>
        <c:scaling>
          <c:orientation val="minMax"/>
        </c:scaling>
        <c:axPos val="b"/>
        <c:majorGridlines/>
        <c:title>
          <c:tx>
            <c:rich>
              <a:bodyPr/>
              <a:lstStyle/>
              <a:p>
                <a:pPr>
                  <a:defRPr sz="2000" b="1" i="0" u="none" strike="noStrike" baseline="0">
                    <a:solidFill>
                      <a:srgbClr val="000000"/>
                    </a:solidFill>
                    <a:latin typeface="Arial"/>
                    <a:ea typeface="Arial"/>
                    <a:cs typeface="Arial"/>
                  </a:defRPr>
                </a:pPr>
                <a:r>
                  <a:rPr lang="en-US" sz="2000" dirty="0" err="1" smtClean="0">
                    <a:latin typeface="Symbol" pitchFamily="18" charset="2"/>
                  </a:rPr>
                  <a:t>f</a:t>
                </a:r>
                <a:r>
                  <a:rPr lang="en-US" sz="2000" baseline="-25000" dirty="0" err="1" smtClean="0"/>
                  <a:t>i</a:t>
                </a:r>
                <a:r>
                  <a:rPr lang="en-US" sz="2000" dirty="0" smtClean="0"/>
                  <a:t> = sieve opening </a:t>
                </a:r>
                <a:r>
                  <a:rPr lang="en-US" sz="2000" dirty="0"/>
                  <a:t>(mm)</a:t>
                </a:r>
              </a:p>
            </c:rich>
          </c:tx>
          <c:layout>
            <c:manualLayout>
              <c:xMode val="edge"/>
              <c:yMode val="edge"/>
              <c:x val="0.29618110236220507"/>
              <c:y val="0.90303023116086389"/>
            </c:manualLayout>
          </c:layout>
          <c:spPr>
            <a:noFill/>
            <a:ln w="25400">
              <a:noFill/>
            </a:ln>
          </c:spPr>
        </c:title>
        <c:numFmt formatCode="General" sourceLinked="1"/>
        <c:tickLblPos val="nextTo"/>
        <c:spPr>
          <a:ln w="3175">
            <a:solidFill>
              <a:srgbClr val="000000"/>
            </a:solidFill>
            <a:prstDash val="solid"/>
          </a:ln>
        </c:spPr>
        <c:txPr>
          <a:bodyPr rot="0" vert="horz"/>
          <a:lstStyle/>
          <a:p>
            <a:pPr>
              <a:defRPr sz="1800" b="1" i="0" u="none" strike="noStrike" baseline="0">
                <a:solidFill>
                  <a:srgbClr val="000000"/>
                </a:solidFill>
                <a:latin typeface="Arial"/>
                <a:ea typeface="Arial"/>
                <a:cs typeface="Arial"/>
              </a:defRPr>
            </a:pPr>
            <a:endParaRPr lang="en-US"/>
          </a:p>
        </c:txPr>
        <c:crossAx val="63774720"/>
        <c:crosses val="autoZero"/>
        <c:crossBetween val="midCat"/>
        <c:majorUnit val="0.2"/>
      </c:valAx>
      <c:valAx>
        <c:axId val="63774720"/>
        <c:scaling>
          <c:orientation val="minMax"/>
        </c:scaling>
        <c:axPos val="l"/>
        <c:majorGridlines/>
        <c:title>
          <c:tx>
            <c:rich>
              <a:bodyPr/>
              <a:lstStyle/>
              <a:p>
                <a:pPr>
                  <a:defRPr sz="2000" b="1" i="0" u="none" strike="noStrike" baseline="0">
                    <a:solidFill>
                      <a:srgbClr val="000000"/>
                    </a:solidFill>
                    <a:latin typeface="Arial"/>
                    <a:ea typeface="Arial"/>
                    <a:cs typeface="Arial"/>
                  </a:defRPr>
                </a:pPr>
                <a:r>
                  <a:rPr lang="en-US" sz="2000" dirty="0" err="1" smtClean="0">
                    <a:latin typeface="Symbol" pitchFamily="18" charset="2"/>
                  </a:rPr>
                  <a:t>SD</a:t>
                </a:r>
                <a:r>
                  <a:rPr lang="en-US" sz="2000" dirty="0" err="1" smtClean="0"/>
                  <a:t>m</a:t>
                </a:r>
                <a:r>
                  <a:rPr lang="en-US" sz="2000" baseline="-25000" dirty="0" err="1" smtClean="0"/>
                  <a:t>i</a:t>
                </a:r>
                <a:r>
                  <a:rPr lang="en-US" sz="2000" dirty="0" smtClean="0"/>
                  <a:t> </a:t>
                </a:r>
                <a:r>
                  <a:rPr lang="en-US" sz="2000" dirty="0"/>
                  <a:t>(%)</a:t>
                </a:r>
              </a:p>
            </c:rich>
          </c:tx>
          <c:layout>
            <c:manualLayout>
              <c:xMode val="edge"/>
              <c:yMode val="edge"/>
              <c:x val="2.0843403237961591E-2"/>
              <c:y val="0.38594504000252983"/>
            </c:manualLayout>
          </c:layout>
          <c:spPr>
            <a:noFill/>
            <a:ln w="25400">
              <a:noFill/>
            </a:ln>
          </c:spPr>
        </c:title>
        <c:numFmt formatCode="General" sourceLinked="1"/>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63006208"/>
        <c:crosses val="autoZero"/>
        <c:crossBetween val="midCat"/>
      </c:valAx>
      <c:spPr>
        <a:solidFill>
          <a:srgbClr val="FFFFFF"/>
        </a:solidFill>
        <a:ln w="12700">
          <a:solidFill>
            <a:srgbClr val="808080"/>
          </a:solidFill>
          <a:prstDash val="solid"/>
        </a:ln>
      </c:spPr>
    </c:plotArea>
    <c:legend>
      <c:legendPos val="r"/>
      <c:layout>
        <c:manualLayout>
          <c:xMode val="edge"/>
          <c:yMode val="edge"/>
          <c:x val="0.19707569969595387"/>
          <c:y val="1.2990443502254518E-2"/>
          <c:w val="0.43456004261843512"/>
          <c:h val="0.19312790228144558"/>
        </c:manualLayout>
      </c:layout>
      <c:spPr>
        <a:solidFill>
          <a:srgbClr val="FFFFFF"/>
        </a:solidFill>
        <a:ln w="3175">
          <a:solidFill>
            <a:srgbClr val="000000"/>
          </a:solidFill>
          <a:prstDash val="solid"/>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32" b="1" i="0" u="none" strike="noStrike" baseline="0">
                <a:solidFill>
                  <a:srgbClr val="000000"/>
                </a:solidFill>
                <a:latin typeface="Arial"/>
                <a:ea typeface="Arial"/>
                <a:cs typeface="Arial"/>
              </a:defRPr>
            </a:pPr>
            <a:r>
              <a:rPr lang="en-US"/>
              <a:t>Distributions</a:t>
            </a:r>
          </a:p>
        </c:rich>
      </c:tx>
      <c:layout>
        <c:manualLayout>
          <c:xMode val="edge"/>
          <c:yMode val="edge"/>
          <c:x val="0.41975308641975306"/>
          <c:y val="1.8817204301075283E-2"/>
        </c:manualLayout>
      </c:layout>
      <c:spPr>
        <a:noFill/>
        <a:ln w="26070">
          <a:noFill/>
        </a:ln>
      </c:spPr>
    </c:title>
    <c:plotArea>
      <c:layout>
        <c:manualLayout>
          <c:layoutTarget val="inner"/>
          <c:xMode val="edge"/>
          <c:yMode val="edge"/>
          <c:x val="0.1993200488928058"/>
          <c:y val="0.17473118279569952"/>
          <c:w val="0.72237670200972171"/>
          <c:h val="0.61748310081729285"/>
        </c:manualLayout>
      </c:layout>
      <c:scatterChart>
        <c:scatterStyle val="smoothMarker"/>
        <c:ser>
          <c:idx val="1"/>
          <c:order val="0"/>
          <c:tx>
            <c:v>Number</c:v>
          </c:tx>
          <c:spPr>
            <a:ln w="13035">
              <a:solidFill>
                <a:srgbClr val="FF00FF"/>
              </a:solidFill>
              <a:prstDash val="solid"/>
            </a:ln>
          </c:spPr>
          <c:marker>
            <c:symbol val="none"/>
          </c:marker>
          <c:xVal>
            <c:numRef>
              <c:f>'Log Normal'!$C$5:$C$68</c:f>
              <c:numCache>
                <c:formatCode>0.0</c:formatCode>
                <c:ptCount val="64"/>
                <c:pt idx="0">
                  <c:v>1.5</c:v>
                </c:pt>
                <c:pt idx="1">
                  <c:v>2.5</c:v>
                </c:pt>
                <c:pt idx="2">
                  <c:v>3.5</c:v>
                </c:pt>
                <c:pt idx="3">
                  <c:v>4.5</c:v>
                </c:pt>
                <c:pt idx="4">
                  <c:v>5.5</c:v>
                </c:pt>
                <c:pt idx="5">
                  <c:v>6.5</c:v>
                </c:pt>
                <c:pt idx="6">
                  <c:v>7.5</c:v>
                </c:pt>
                <c:pt idx="7">
                  <c:v>8.5</c:v>
                </c:pt>
                <c:pt idx="8">
                  <c:v>9.5</c:v>
                </c:pt>
                <c:pt idx="9">
                  <c:v>10.5</c:v>
                </c:pt>
                <c:pt idx="10">
                  <c:v>11.5</c:v>
                </c:pt>
                <c:pt idx="11">
                  <c:v>12.5</c:v>
                </c:pt>
                <c:pt idx="12">
                  <c:v>13.5</c:v>
                </c:pt>
                <c:pt idx="13">
                  <c:v>14.5</c:v>
                </c:pt>
                <c:pt idx="14">
                  <c:v>15.5</c:v>
                </c:pt>
                <c:pt idx="15">
                  <c:v>16.5</c:v>
                </c:pt>
                <c:pt idx="16">
                  <c:v>17.5</c:v>
                </c:pt>
                <c:pt idx="17">
                  <c:v>18.5</c:v>
                </c:pt>
                <c:pt idx="18">
                  <c:v>19.5</c:v>
                </c:pt>
                <c:pt idx="19">
                  <c:v>21</c:v>
                </c:pt>
                <c:pt idx="20">
                  <c:v>23</c:v>
                </c:pt>
                <c:pt idx="21">
                  <c:v>25</c:v>
                </c:pt>
                <c:pt idx="22">
                  <c:v>27</c:v>
                </c:pt>
                <c:pt idx="23">
                  <c:v>29</c:v>
                </c:pt>
                <c:pt idx="24">
                  <c:v>31</c:v>
                </c:pt>
                <c:pt idx="25">
                  <c:v>33</c:v>
                </c:pt>
                <c:pt idx="26">
                  <c:v>35</c:v>
                </c:pt>
                <c:pt idx="27">
                  <c:v>37</c:v>
                </c:pt>
                <c:pt idx="28">
                  <c:v>39</c:v>
                </c:pt>
                <c:pt idx="29">
                  <c:v>41</c:v>
                </c:pt>
                <c:pt idx="30">
                  <c:v>43</c:v>
                </c:pt>
                <c:pt idx="31">
                  <c:v>45</c:v>
                </c:pt>
                <c:pt idx="32">
                  <c:v>47</c:v>
                </c:pt>
                <c:pt idx="33">
                  <c:v>49</c:v>
                </c:pt>
                <c:pt idx="34">
                  <c:v>52.5</c:v>
                </c:pt>
                <c:pt idx="35">
                  <c:v>57.5</c:v>
                </c:pt>
                <c:pt idx="36">
                  <c:v>62.5</c:v>
                </c:pt>
                <c:pt idx="37">
                  <c:v>67.5</c:v>
                </c:pt>
                <c:pt idx="38">
                  <c:v>72.5</c:v>
                </c:pt>
                <c:pt idx="39">
                  <c:v>77.5</c:v>
                </c:pt>
                <c:pt idx="40">
                  <c:v>82.5</c:v>
                </c:pt>
                <c:pt idx="41">
                  <c:v>87.5</c:v>
                </c:pt>
                <c:pt idx="42">
                  <c:v>92.5</c:v>
                </c:pt>
                <c:pt idx="43">
                  <c:v>97.5</c:v>
                </c:pt>
                <c:pt idx="44">
                  <c:v>102.5</c:v>
                </c:pt>
                <c:pt idx="45">
                  <c:v>107.5</c:v>
                </c:pt>
                <c:pt idx="46">
                  <c:v>112.5</c:v>
                </c:pt>
                <c:pt idx="47">
                  <c:v>117.5</c:v>
                </c:pt>
                <c:pt idx="48">
                  <c:v>122.5</c:v>
                </c:pt>
                <c:pt idx="49">
                  <c:v>127.5</c:v>
                </c:pt>
                <c:pt idx="50">
                  <c:v>132.5</c:v>
                </c:pt>
                <c:pt idx="51">
                  <c:v>137.5</c:v>
                </c:pt>
                <c:pt idx="52">
                  <c:v>142.5</c:v>
                </c:pt>
                <c:pt idx="53">
                  <c:v>147.5</c:v>
                </c:pt>
                <c:pt idx="54">
                  <c:v>152.5</c:v>
                </c:pt>
                <c:pt idx="55">
                  <c:v>157.5</c:v>
                </c:pt>
                <c:pt idx="56">
                  <c:v>162.5</c:v>
                </c:pt>
                <c:pt idx="57">
                  <c:v>167.5</c:v>
                </c:pt>
                <c:pt idx="58">
                  <c:v>172.5</c:v>
                </c:pt>
                <c:pt idx="59">
                  <c:v>177.5</c:v>
                </c:pt>
                <c:pt idx="60">
                  <c:v>182.5</c:v>
                </c:pt>
                <c:pt idx="61">
                  <c:v>187.5</c:v>
                </c:pt>
                <c:pt idx="62">
                  <c:v>192.5</c:v>
                </c:pt>
                <c:pt idx="63">
                  <c:v>197.5</c:v>
                </c:pt>
              </c:numCache>
            </c:numRef>
          </c:xVal>
          <c:yVal>
            <c:numRef>
              <c:f>'Log Normal'!$D$5:$D$68</c:f>
              <c:numCache>
                <c:formatCode>0.00E+00</c:formatCode>
                <c:ptCount val="64"/>
                <c:pt idx="0">
                  <c:v>4.5844447319589197E-3</c:v>
                </c:pt>
                <c:pt idx="1">
                  <c:v>0.17794763663826768</c:v>
                </c:pt>
                <c:pt idx="2">
                  <c:v>1.3114718605197502</c:v>
                </c:pt>
                <c:pt idx="3">
                  <c:v>4.7079824111148314</c:v>
                </c:pt>
                <c:pt idx="4">
                  <c:v>11.456396314468527</c:v>
                </c:pt>
                <c:pt idx="5">
                  <c:v>21.976207078464899</c:v>
                </c:pt>
                <c:pt idx="6">
                  <c:v>36.007853345052375</c:v>
                </c:pt>
                <c:pt idx="7">
                  <c:v>52.827204600629997</c:v>
                </c:pt>
                <c:pt idx="8">
                  <c:v>71.491873978202378</c:v>
                </c:pt>
                <c:pt idx="9">
                  <c:v>91.033345423750688</c:v>
                </c:pt>
                <c:pt idx="10">
                  <c:v>110.57735145202889</c:v>
                </c:pt>
                <c:pt idx="11">
                  <c:v>129.40387347109058</c:v>
                </c:pt>
                <c:pt idx="12">
                  <c:v>146.96523963809088</c:v>
                </c:pt>
                <c:pt idx="13">
                  <c:v>162.87890457358444</c:v>
                </c:pt>
                <c:pt idx="14">
                  <c:v>176.90712048832751</c:v>
                </c:pt>
                <c:pt idx="15">
                  <c:v>188.9315050452046</c:v>
                </c:pt>
                <c:pt idx="16">
                  <c:v>198.92727522263442</c:v>
                </c:pt>
                <c:pt idx="17">
                  <c:v>206.93969009814549</c:v>
                </c:pt>
                <c:pt idx="18">
                  <c:v>213.0638282319722</c:v>
                </c:pt>
                <c:pt idx="19">
                  <c:v>218.99594089647451</c:v>
                </c:pt>
                <c:pt idx="20">
                  <c:v>221.63460022301737</c:v>
                </c:pt>
                <c:pt idx="21">
                  <c:v>219.41576213597546</c:v>
                </c:pt>
                <c:pt idx="22">
                  <c:v>213.53969440150601</c:v>
                </c:pt>
                <c:pt idx="23">
                  <c:v>205.0530632340344</c:v>
                </c:pt>
                <c:pt idx="24">
                  <c:v>194.82208759282864</c:v>
                </c:pt>
                <c:pt idx="25">
                  <c:v>183.53671323973975</c:v>
                </c:pt>
                <c:pt idx="26">
                  <c:v>171.72948411344001</c:v>
                </c:pt>
                <c:pt idx="27">
                  <c:v>159.79972384327658</c:v>
                </c:pt>
                <c:pt idx="28">
                  <c:v>148.0379956696421</c:v>
                </c:pt>
                <c:pt idx="29">
                  <c:v>136.64840594968427</c:v>
                </c:pt>
                <c:pt idx="30">
                  <c:v>125.76779220568068</c:v>
                </c:pt>
                <c:pt idx="31">
                  <c:v>115.48162912261785</c:v>
                </c:pt>
                <c:pt idx="32">
                  <c:v>105.83687702438803</c:v>
                </c:pt>
                <c:pt idx="33">
                  <c:v>96.852161515360308</c:v>
                </c:pt>
                <c:pt idx="34">
                  <c:v>82.703612918056152</c:v>
                </c:pt>
                <c:pt idx="35">
                  <c:v>65.757368430060808</c:v>
                </c:pt>
                <c:pt idx="36">
                  <c:v>52.183777315145996</c:v>
                </c:pt>
                <c:pt idx="37">
                  <c:v>41.409726322147364</c:v>
                </c:pt>
                <c:pt idx="38">
                  <c:v>32.899050718236936</c:v>
                </c:pt>
                <c:pt idx="39">
                  <c:v>26.190270449007855</c:v>
                </c:pt>
                <c:pt idx="40">
                  <c:v>20.903240413295769</c:v>
                </c:pt>
                <c:pt idx="41">
                  <c:v>16.732578660524702</c:v>
                </c:pt>
                <c:pt idx="42">
                  <c:v>13.436573181259218</c:v>
                </c:pt>
                <c:pt idx="43">
                  <c:v>10.82556300032072</c:v>
                </c:pt>
                <c:pt idx="44">
                  <c:v>8.7514440483836768</c:v>
                </c:pt>
                <c:pt idx="45">
                  <c:v>7.0988249241236874</c:v>
                </c:pt>
                <c:pt idx="46">
                  <c:v>5.7778496750689774</c:v>
                </c:pt>
                <c:pt idx="47">
                  <c:v>4.7185012808669455</c:v>
                </c:pt>
                <c:pt idx="48">
                  <c:v>3.8661406371772027</c:v>
                </c:pt>
                <c:pt idx="49">
                  <c:v>3.1780411325786599</c:v>
                </c:pt>
                <c:pt idx="50">
                  <c:v>2.6207090077110755</c:v>
                </c:pt>
                <c:pt idx="51">
                  <c:v>2.1678160732614251</c:v>
                </c:pt>
                <c:pt idx="52">
                  <c:v>1.7986059682371081</c:v>
                </c:pt>
                <c:pt idx="53">
                  <c:v>1.496664974377691</c:v>
                </c:pt>
                <c:pt idx="54">
                  <c:v>1.248972845860586</c:v>
                </c:pt>
                <c:pt idx="55">
                  <c:v>1.0451685563788884</c:v>
                </c:pt>
                <c:pt idx="56">
                  <c:v>0.87698105355366973</c:v>
                </c:pt>
                <c:pt idx="57">
                  <c:v>0.73778684101900305</c:v>
                </c:pt>
                <c:pt idx="58">
                  <c:v>0.62226520498796356</c:v>
                </c:pt>
                <c:pt idx="59">
                  <c:v>0.52612877309365369</c:v>
                </c:pt>
                <c:pt idx="60">
                  <c:v>0.44591232939802011</c:v>
                </c:pt>
                <c:pt idx="61">
                  <c:v>0.37880679642912257</c:v>
                </c:pt>
                <c:pt idx="62">
                  <c:v>0.32252833150909488</c:v>
                </c:pt>
                <c:pt idx="63">
                  <c:v>0.27521479923022452</c:v>
                </c:pt>
              </c:numCache>
            </c:numRef>
          </c:yVal>
          <c:smooth val="1"/>
        </c:ser>
        <c:ser>
          <c:idx val="0"/>
          <c:order val="1"/>
          <c:tx>
            <c:v>Mass</c:v>
          </c:tx>
          <c:spPr>
            <a:ln w="13035">
              <a:solidFill>
                <a:srgbClr val="000080"/>
              </a:solidFill>
              <a:prstDash val="solid"/>
            </a:ln>
          </c:spPr>
          <c:marker>
            <c:symbol val="none"/>
          </c:marker>
          <c:xVal>
            <c:numRef>
              <c:f>'Log Normal'!$C$5:$C$83</c:f>
              <c:numCache>
                <c:formatCode>0.0</c:formatCode>
                <c:ptCount val="79"/>
                <c:pt idx="0">
                  <c:v>1.5</c:v>
                </c:pt>
                <c:pt idx="1">
                  <c:v>2.5</c:v>
                </c:pt>
                <c:pt idx="2">
                  <c:v>3.5</c:v>
                </c:pt>
                <c:pt idx="3">
                  <c:v>4.5</c:v>
                </c:pt>
                <c:pt idx="4">
                  <c:v>5.5</c:v>
                </c:pt>
                <c:pt idx="5">
                  <c:v>6.5</c:v>
                </c:pt>
                <c:pt idx="6">
                  <c:v>7.5</c:v>
                </c:pt>
                <c:pt idx="7">
                  <c:v>8.5</c:v>
                </c:pt>
                <c:pt idx="8">
                  <c:v>9.5</c:v>
                </c:pt>
                <c:pt idx="9">
                  <c:v>10.5</c:v>
                </c:pt>
                <c:pt idx="10">
                  <c:v>11.5</c:v>
                </c:pt>
                <c:pt idx="11">
                  <c:v>12.5</c:v>
                </c:pt>
                <c:pt idx="12">
                  <c:v>13.5</c:v>
                </c:pt>
                <c:pt idx="13">
                  <c:v>14.5</c:v>
                </c:pt>
                <c:pt idx="14">
                  <c:v>15.5</c:v>
                </c:pt>
                <c:pt idx="15">
                  <c:v>16.5</c:v>
                </c:pt>
                <c:pt idx="16">
                  <c:v>17.5</c:v>
                </c:pt>
                <c:pt idx="17">
                  <c:v>18.5</c:v>
                </c:pt>
                <c:pt idx="18">
                  <c:v>19.5</c:v>
                </c:pt>
                <c:pt idx="19">
                  <c:v>21</c:v>
                </c:pt>
                <c:pt idx="20">
                  <c:v>23</c:v>
                </c:pt>
                <c:pt idx="21">
                  <c:v>25</c:v>
                </c:pt>
                <c:pt idx="22">
                  <c:v>27</c:v>
                </c:pt>
                <c:pt idx="23">
                  <c:v>29</c:v>
                </c:pt>
                <c:pt idx="24">
                  <c:v>31</c:v>
                </c:pt>
                <c:pt idx="25">
                  <c:v>33</c:v>
                </c:pt>
                <c:pt idx="26">
                  <c:v>35</c:v>
                </c:pt>
                <c:pt idx="27">
                  <c:v>37</c:v>
                </c:pt>
                <c:pt idx="28">
                  <c:v>39</c:v>
                </c:pt>
                <c:pt idx="29">
                  <c:v>41</c:v>
                </c:pt>
                <c:pt idx="30">
                  <c:v>43</c:v>
                </c:pt>
                <c:pt idx="31">
                  <c:v>45</c:v>
                </c:pt>
                <c:pt idx="32">
                  <c:v>47</c:v>
                </c:pt>
                <c:pt idx="33">
                  <c:v>49</c:v>
                </c:pt>
                <c:pt idx="34">
                  <c:v>52.5</c:v>
                </c:pt>
                <c:pt idx="35">
                  <c:v>57.5</c:v>
                </c:pt>
                <c:pt idx="36">
                  <c:v>62.5</c:v>
                </c:pt>
                <c:pt idx="37">
                  <c:v>67.5</c:v>
                </c:pt>
                <c:pt idx="38">
                  <c:v>72.5</c:v>
                </c:pt>
                <c:pt idx="39">
                  <c:v>77.5</c:v>
                </c:pt>
                <c:pt idx="40">
                  <c:v>82.5</c:v>
                </c:pt>
                <c:pt idx="41">
                  <c:v>87.5</c:v>
                </c:pt>
                <c:pt idx="42">
                  <c:v>92.5</c:v>
                </c:pt>
                <c:pt idx="43">
                  <c:v>97.5</c:v>
                </c:pt>
                <c:pt idx="44">
                  <c:v>102.5</c:v>
                </c:pt>
                <c:pt idx="45">
                  <c:v>107.5</c:v>
                </c:pt>
                <c:pt idx="46">
                  <c:v>112.5</c:v>
                </c:pt>
                <c:pt idx="47">
                  <c:v>117.5</c:v>
                </c:pt>
                <c:pt idx="48">
                  <c:v>122.5</c:v>
                </c:pt>
                <c:pt idx="49">
                  <c:v>127.5</c:v>
                </c:pt>
                <c:pt idx="50">
                  <c:v>132.5</c:v>
                </c:pt>
                <c:pt idx="51">
                  <c:v>137.5</c:v>
                </c:pt>
                <c:pt idx="52">
                  <c:v>142.5</c:v>
                </c:pt>
                <c:pt idx="53">
                  <c:v>147.5</c:v>
                </c:pt>
                <c:pt idx="54">
                  <c:v>152.5</c:v>
                </c:pt>
                <c:pt idx="55">
                  <c:v>157.5</c:v>
                </c:pt>
                <c:pt idx="56">
                  <c:v>162.5</c:v>
                </c:pt>
                <c:pt idx="57">
                  <c:v>167.5</c:v>
                </c:pt>
                <c:pt idx="58">
                  <c:v>172.5</c:v>
                </c:pt>
                <c:pt idx="59">
                  <c:v>177.5</c:v>
                </c:pt>
                <c:pt idx="60">
                  <c:v>182.5</c:v>
                </c:pt>
                <c:pt idx="61">
                  <c:v>187.5</c:v>
                </c:pt>
                <c:pt idx="62">
                  <c:v>192.5</c:v>
                </c:pt>
                <c:pt idx="63">
                  <c:v>197.5</c:v>
                </c:pt>
                <c:pt idx="64">
                  <c:v>205</c:v>
                </c:pt>
                <c:pt idx="65">
                  <c:v>215</c:v>
                </c:pt>
                <c:pt idx="66">
                  <c:v>225</c:v>
                </c:pt>
                <c:pt idx="67">
                  <c:v>235</c:v>
                </c:pt>
                <c:pt idx="68">
                  <c:v>245</c:v>
                </c:pt>
                <c:pt idx="69">
                  <c:v>255</c:v>
                </c:pt>
                <c:pt idx="70">
                  <c:v>265</c:v>
                </c:pt>
                <c:pt idx="71">
                  <c:v>275</c:v>
                </c:pt>
                <c:pt idx="72">
                  <c:v>285</c:v>
                </c:pt>
                <c:pt idx="73">
                  <c:v>295</c:v>
                </c:pt>
                <c:pt idx="74">
                  <c:v>305</c:v>
                </c:pt>
                <c:pt idx="75">
                  <c:v>315</c:v>
                </c:pt>
                <c:pt idx="76">
                  <c:v>325</c:v>
                </c:pt>
                <c:pt idx="77">
                  <c:v>335</c:v>
                </c:pt>
                <c:pt idx="78">
                  <c:v>345</c:v>
                </c:pt>
              </c:numCache>
            </c:numRef>
          </c:xVal>
          <c:yVal>
            <c:numRef>
              <c:f>'Log Normal'!$G$5:$G$83</c:f>
              <c:numCache>
                <c:formatCode>0.00E+00</c:formatCode>
                <c:ptCount val="79"/>
                <c:pt idx="0">
                  <c:v>1.6202765127049484E-7</c:v>
                </c:pt>
                <c:pt idx="1">
                  <c:v>2.9116613957627451E-5</c:v>
                </c:pt>
                <c:pt idx="2">
                  <c:v>5.8883243929279904E-4</c:v>
                </c:pt>
                <c:pt idx="3">
                  <c:v>4.4926334978814672E-3</c:v>
                </c:pt>
                <c:pt idx="4">
                  <c:v>1.9960192038764289E-2</c:v>
                </c:pt>
                <c:pt idx="5">
                  <c:v>6.3200632788794731E-2</c:v>
                </c:pt>
                <c:pt idx="6">
                  <c:v>0.1590778231036245</c:v>
                </c:pt>
                <c:pt idx="7">
                  <c:v>0.33973713911637454</c:v>
                </c:pt>
                <c:pt idx="8">
                  <c:v>0.64188335657148121</c:v>
                </c:pt>
                <c:pt idx="9">
                  <c:v>1.1035627132582166</c:v>
                </c:pt>
                <c:pt idx="10">
                  <c:v>1.7611174591092451</c:v>
                </c:pt>
                <c:pt idx="11">
                  <c:v>2.6467074104351669</c:v>
                </c:pt>
                <c:pt idx="12">
                  <c:v>3.7865574520232004</c:v>
                </c:pt>
                <c:pt idx="13">
                  <c:v>5.1999296074741324</c:v>
                </c:pt>
                <c:pt idx="14">
                  <c:v>6.8987280624191536</c:v>
                </c:pt>
                <c:pt idx="15">
                  <c:v>8.8876068462327726</c:v>
                </c:pt>
                <c:pt idx="16">
                  <c:v>11.164443957721657</c:v>
                </c:pt>
                <c:pt idx="17">
                  <c:v>13.721057918604656</c:v>
                </c:pt>
                <c:pt idx="18">
                  <c:v>16.544063106785966</c:v>
                </c:pt>
                <c:pt idx="19">
                  <c:v>21.238437726595549</c:v>
                </c:pt>
                <c:pt idx="20">
                  <c:v>28.239024275403089</c:v>
                </c:pt>
                <c:pt idx="21">
                  <c:v>35.901820125426283</c:v>
                </c:pt>
                <c:pt idx="22">
                  <c:v>44.014779175263392</c:v>
                </c:pt>
                <c:pt idx="23">
                  <c:v>52.370759609681045</c:v>
                </c:pt>
                <c:pt idx="24">
                  <c:v>60.778767938599273</c:v>
                </c:pt>
                <c:pt idx="25">
                  <c:v>69.070625303462549</c:v>
                </c:pt>
                <c:pt idx="26">
                  <c:v>77.104125580655406</c:v>
                </c:pt>
                <c:pt idx="27">
                  <c:v>84.763682218359378</c:v>
                </c:pt>
                <c:pt idx="28">
                  <c:v>91.959295498780662</c:v>
                </c:pt>
                <c:pt idx="29">
                  <c:v>98.624487176837349</c:v>
                </c:pt>
                <c:pt idx="30">
                  <c:v>104.71367985434853</c:v>
                </c:pt>
                <c:pt idx="31">
                  <c:v>110.19935719414447</c:v>
                </c:pt>
                <c:pt idx="32">
                  <c:v>115.0692303344341</c:v>
                </c:pt>
                <c:pt idx="33">
                  <c:v>119.32355276729145</c:v>
                </c:pt>
                <c:pt idx="34">
                  <c:v>125.32306574483974</c:v>
                </c:pt>
                <c:pt idx="35">
                  <c:v>130.91113153661757</c:v>
                </c:pt>
                <c:pt idx="36">
                  <c:v>133.41485306789392</c:v>
                </c:pt>
                <c:pt idx="37">
                  <c:v>133.36513125271784</c:v>
                </c:pt>
                <c:pt idx="38">
                  <c:v>131.28829385197261</c:v>
                </c:pt>
                <c:pt idx="39">
                  <c:v>127.66554648152159</c:v>
                </c:pt>
                <c:pt idx="40">
                  <c:v>122.91477178541932</c:v>
                </c:pt>
                <c:pt idx="41">
                  <c:v>117.38582386108455</c:v>
                </c:pt>
                <c:pt idx="42">
                  <c:v>111.36336313746065</c:v>
                </c:pt>
                <c:pt idx="43">
                  <c:v>105.07344144825935</c:v>
                </c:pt>
                <c:pt idx="44">
                  <c:v>98.691542005441079</c:v>
                </c:pt>
                <c:pt idx="45">
                  <c:v>92.350760503020936</c:v>
                </c:pt>
                <c:pt idx="46">
                  <c:v>86.149433057353818</c:v>
                </c:pt>
                <c:pt idx="47">
                  <c:v>80.157893387831152</c:v>
                </c:pt>
                <c:pt idx="48">
                  <c:v>74.424261212284009</c:v>
                </c:pt>
                <c:pt idx="49">
                  <c:v>68.979284642614203</c:v>
                </c:pt>
                <c:pt idx="50">
                  <c:v>63.840319848283087</c:v>
                </c:pt>
                <c:pt idx="51">
                  <c:v>59.014556065575555</c:v>
                </c:pt>
                <c:pt idx="52">
                  <c:v>54.501598640821413</c:v>
                </c:pt>
                <c:pt idx="53">
                  <c:v>50.295516700514362</c:v>
                </c:pt>
                <c:pt idx="54">
                  <c:v>46.386450920037625</c:v>
                </c:pt>
                <c:pt idx="55">
                  <c:v>42.761864001671235</c:v>
                </c:pt>
                <c:pt idx="56">
                  <c:v>39.407503682904022</c:v>
                </c:pt>
                <c:pt idx="57">
                  <c:v>36.308136298034263</c:v>
                </c:pt>
                <c:pt idx="58">
                  <c:v>33.448098505675475</c:v>
                </c:pt>
                <c:pt idx="59">
                  <c:v>30.811705870891156</c:v>
                </c:pt>
                <c:pt idx="60">
                  <c:v>28.383549493022809</c:v>
                </c:pt>
                <c:pt idx="61">
                  <c:v>26.148705661925082</c:v>
                </c:pt>
                <c:pt idx="62">
                  <c:v>24.09287844042149</c:v>
                </c:pt>
                <c:pt idx="63">
                  <c:v>22.202490941111861</c:v>
                </c:pt>
                <c:pt idx="64">
                  <c:v>19.649314442045448</c:v>
                </c:pt>
                <c:pt idx="65">
                  <c:v>16.711266940963871</c:v>
                </c:pt>
                <c:pt idx="66">
                  <c:v>14.230157942830155</c:v>
                </c:pt>
                <c:pt idx="67">
                  <c:v>12.13430164661901</c:v>
                </c:pt>
                <c:pt idx="68">
                  <c:v>10.362710993545219</c:v>
                </c:pt>
                <c:pt idx="69">
                  <c:v>8.8638150056114533</c:v>
                </c:pt>
                <c:pt idx="70">
                  <c:v>7.5941851341357038</c:v>
                </c:pt>
                <c:pt idx="71">
                  <c:v>6.5173495936961734</c:v>
                </c:pt>
                <c:pt idx="72">
                  <c:v>5.6027308821160355</c:v>
                </c:pt>
                <c:pt idx="73">
                  <c:v>4.8247166207816345</c:v>
                </c:pt>
                <c:pt idx="74">
                  <c:v>4.1618601687798495</c:v>
                </c:pt>
                <c:pt idx="75">
                  <c:v>3.5962006034863387</c:v>
                </c:pt>
                <c:pt idx="76">
                  <c:v>3.1126887943986001</c:v>
                </c:pt>
                <c:pt idx="77">
                  <c:v>2.698705694129039</c:v>
                </c:pt>
                <c:pt idx="78">
                  <c:v>2.3436595811895957</c:v>
                </c:pt>
              </c:numCache>
            </c:numRef>
          </c:yVal>
          <c:smooth val="1"/>
        </c:ser>
        <c:axId val="72875392"/>
        <c:axId val="72930816"/>
      </c:scatterChart>
      <c:valAx>
        <c:axId val="72875392"/>
        <c:scaling>
          <c:logBase val="10"/>
          <c:orientation val="minMax"/>
        </c:scaling>
        <c:axPos val="b"/>
        <c:title>
          <c:tx>
            <c:rich>
              <a:bodyPr/>
              <a:lstStyle/>
              <a:p>
                <a:pPr>
                  <a:defRPr sz="1026" b="1" i="0" u="none" strike="noStrike" baseline="0">
                    <a:solidFill>
                      <a:srgbClr val="000000"/>
                    </a:solidFill>
                    <a:latin typeface="Arial"/>
                    <a:ea typeface="Arial"/>
                    <a:cs typeface="Arial"/>
                  </a:defRPr>
                </a:pPr>
                <a:r>
                  <a:rPr lang="en-US" dirty="0" smtClean="0">
                    <a:latin typeface="Symbol" pitchFamily="18" charset="2"/>
                  </a:rPr>
                  <a:t>f</a:t>
                </a:r>
                <a:r>
                  <a:rPr lang="en-US" dirty="0" smtClean="0"/>
                  <a:t> (nm</a:t>
                </a:r>
                <a:r>
                  <a:rPr lang="en-US" dirty="0"/>
                  <a:t>)</a:t>
                </a:r>
              </a:p>
            </c:rich>
          </c:tx>
          <c:layout>
            <c:manualLayout>
              <c:xMode val="edge"/>
              <c:yMode val="edge"/>
              <c:x val="0.42746913580247037"/>
              <c:y val="0.90860215053763438"/>
            </c:manualLayout>
          </c:layout>
          <c:spPr>
            <a:noFill/>
            <a:ln w="26070">
              <a:noFill/>
            </a:ln>
          </c:spPr>
        </c:title>
        <c:numFmt formatCode="0.0" sourceLinked="1"/>
        <c:tickLblPos val="nextTo"/>
        <c:spPr>
          <a:ln w="3259">
            <a:solidFill>
              <a:srgbClr val="000000"/>
            </a:solidFill>
            <a:prstDash val="solid"/>
          </a:ln>
        </c:spPr>
        <c:txPr>
          <a:bodyPr rot="0" vert="horz"/>
          <a:lstStyle/>
          <a:p>
            <a:pPr>
              <a:defRPr sz="1026" b="0" i="0" u="none" strike="noStrike" baseline="0">
                <a:solidFill>
                  <a:srgbClr val="000000"/>
                </a:solidFill>
                <a:latin typeface="Arial"/>
                <a:ea typeface="Arial"/>
                <a:cs typeface="Arial"/>
              </a:defRPr>
            </a:pPr>
            <a:endParaRPr lang="en-US"/>
          </a:p>
        </c:txPr>
        <c:crossAx val="72930816"/>
        <c:crosses val="autoZero"/>
        <c:crossBetween val="midCat"/>
      </c:valAx>
      <c:valAx>
        <c:axId val="72930816"/>
        <c:scaling>
          <c:orientation val="minMax"/>
          <c:min val="0"/>
        </c:scaling>
        <c:axPos val="l"/>
        <c:majorGridlines>
          <c:spPr>
            <a:ln w="3259">
              <a:solidFill>
                <a:srgbClr val="000000"/>
              </a:solidFill>
              <a:prstDash val="solid"/>
            </a:ln>
          </c:spPr>
        </c:majorGridlines>
        <c:title>
          <c:tx>
            <c:rich>
              <a:bodyPr/>
              <a:lstStyle/>
              <a:p>
                <a:pPr>
                  <a:defRPr sz="1026" b="1" i="0" u="none" strike="noStrike" baseline="0">
                    <a:solidFill>
                      <a:srgbClr val="000000"/>
                    </a:solidFill>
                    <a:latin typeface="Arial"/>
                    <a:ea typeface="Arial"/>
                    <a:cs typeface="Arial"/>
                  </a:defRPr>
                </a:pPr>
                <a:r>
                  <a:rPr lang="en-US" dirty="0" err="1" smtClean="0"/>
                  <a:t>dN</a:t>
                </a:r>
                <a:r>
                  <a:rPr lang="en-US" dirty="0" smtClean="0"/>
                  <a:t>/</a:t>
                </a:r>
                <a:r>
                  <a:rPr lang="en-US" dirty="0" err="1" smtClean="0"/>
                  <a:t>dlog</a:t>
                </a:r>
                <a:r>
                  <a:rPr lang="en-US" dirty="0" err="1" smtClean="0">
                    <a:latin typeface="Symbol" pitchFamily="18" charset="2"/>
                  </a:rPr>
                  <a:t>f</a:t>
                </a:r>
                <a:r>
                  <a:rPr lang="en-US" dirty="0" smtClean="0">
                    <a:latin typeface="Symbol" pitchFamily="18" charset="2"/>
                  </a:rPr>
                  <a:t> </a:t>
                </a:r>
                <a:r>
                  <a:rPr lang="en-US" dirty="0"/>
                  <a:t>and </a:t>
                </a:r>
                <a:r>
                  <a:rPr lang="en-US" dirty="0" err="1" smtClean="0"/>
                  <a:t>dM</a:t>
                </a:r>
                <a:r>
                  <a:rPr lang="en-US" dirty="0" smtClean="0"/>
                  <a:t>/</a:t>
                </a:r>
                <a:r>
                  <a:rPr lang="en-US" dirty="0" err="1" smtClean="0"/>
                  <a:t>dlog</a:t>
                </a:r>
                <a:r>
                  <a:rPr lang="en-US" baseline="0" dirty="0" err="1" smtClean="0">
                    <a:latin typeface="Symbol" pitchFamily="18" charset="2"/>
                  </a:rPr>
                  <a:t>f</a:t>
                </a:r>
                <a:endParaRPr lang="en-US" baseline="0" dirty="0">
                  <a:latin typeface="Symbol" pitchFamily="18" charset="2"/>
                </a:endParaRPr>
              </a:p>
            </c:rich>
          </c:tx>
          <c:layout>
            <c:manualLayout>
              <c:xMode val="edge"/>
              <c:yMode val="edge"/>
              <c:x val="3.5025725574916892E-2"/>
              <c:y val="0.17568924315837736"/>
            </c:manualLayout>
          </c:layout>
          <c:spPr>
            <a:noFill/>
            <a:ln w="26070">
              <a:noFill/>
            </a:ln>
          </c:spPr>
        </c:title>
        <c:numFmt formatCode="0" sourceLinked="0"/>
        <c:tickLblPos val="nextTo"/>
        <c:spPr>
          <a:ln w="3259">
            <a:solidFill>
              <a:srgbClr val="000000"/>
            </a:solidFill>
            <a:prstDash val="solid"/>
          </a:ln>
        </c:spPr>
        <c:txPr>
          <a:bodyPr rot="0" vert="horz"/>
          <a:lstStyle/>
          <a:p>
            <a:pPr>
              <a:defRPr sz="1026" b="0" i="0" u="none" strike="noStrike" baseline="0">
                <a:solidFill>
                  <a:srgbClr val="000000"/>
                </a:solidFill>
                <a:latin typeface="Arial"/>
                <a:ea typeface="Arial"/>
                <a:cs typeface="Arial"/>
              </a:defRPr>
            </a:pPr>
            <a:endParaRPr lang="en-US"/>
          </a:p>
        </c:txPr>
        <c:crossAx val="72875392"/>
        <c:crosses val="autoZero"/>
        <c:crossBetween val="midCat"/>
      </c:valAx>
      <c:spPr>
        <a:solidFill>
          <a:srgbClr val="FFFFFF"/>
        </a:solidFill>
        <a:ln w="13035">
          <a:solidFill>
            <a:srgbClr val="808080"/>
          </a:solidFill>
          <a:prstDash val="solid"/>
        </a:ln>
      </c:spPr>
    </c:plotArea>
    <c:legend>
      <c:legendPos val="r"/>
      <c:layout>
        <c:manualLayout>
          <c:xMode val="edge"/>
          <c:yMode val="edge"/>
          <c:x val="0.65496577531768962"/>
          <c:y val="0.27638416112228759"/>
          <c:w val="0.23226953580260998"/>
          <c:h val="0.20068243019388293"/>
        </c:manualLayout>
      </c:layout>
      <c:spPr>
        <a:solidFill>
          <a:srgbClr val="FFFFFF"/>
        </a:solidFill>
        <a:ln w="3259">
          <a:solidFill>
            <a:srgbClr val="000000"/>
          </a:solidFill>
          <a:prstDash val="solid"/>
        </a:ln>
      </c:spPr>
      <c:txPr>
        <a:bodyPr/>
        <a:lstStyle/>
        <a:p>
          <a:pPr>
            <a:defRPr sz="944"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259">
      <a:solidFill>
        <a:srgbClr val="000000"/>
      </a:solidFill>
      <a:prstDash val="solid"/>
    </a:ln>
  </c:spPr>
  <c:txPr>
    <a:bodyPr/>
    <a:lstStyle/>
    <a:p>
      <a:pPr>
        <a:defRPr sz="1026" b="0" i="0" u="none" strike="noStrike" baseline="0">
          <a:solidFill>
            <a:srgbClr val="000000"/>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025" b="1" i="0" u="none" strike="noStrike" baseline="0">
                <a:solidFill>
                  <a:srgbClr val="000000"/>
                </a:solidFill>
                <a:latin typeface="Arial"/>
                <a:ea typeface="Arial"/>
                <a:cs typeface="Arial"/>
              </a:defRPr>
            </a:pPr>
            <a:r>
              <a:rPr lang="en-US"/>
              <a:t>Normal Size Distribution</a:t>
            </a:r>
          </a:p>
        </c:rich>
      </c:tx>
      <c:layout>
        <c:manualLayout>
          <c:xMode val="edge"/>
          <c:yMode val="edge"/>
          <c:x val="0.34470377019748688"/>
          <c:y val="2.0408163265306142E-2"/>
        </c:manualLayout>
      </c:layout>
      <c:spPr>
        <a:noFill/>
        <a:ln w="25399">
          <a:noFill/>
        </a:ln>
      </c:spPr>
    </c:title>
    <c:plotArea>
      <c:layout>
        <c:manualLayout>
          <c:layoutTarget val="inner"/>
          <c:xMode val="edge"/>
          <c:yMode val="edge"/>
          <c:x val="9.4329302909505544E-2"/>
          <c:y val="0.15862978362185126"/>
          <c:w val="0.87073608617594267"/>
          <c:h val="0.70845481049562764"/>
        </c:manualLayout>
      </c:layout>
      <c:scatterChart>
        <c:scatterStyle val="smoothMarker"/>
        <c:ser>
          <c:idx val="0"/>
          <c:order val="0"/>
          <c:spPr>
            <a:ln w="12699">
              <a:solidFill>
                <a:srgbClr val="000080"/>
              </a:solidFill>
              <a:prstDash val="solid"/>
            </a:ln>
          </c:spPr>
          <c:marker>
            <c:symbol val="none"/>
          </c:marker>
          <c:xVal>
            <c:numRef>
              <c:f>'Normal Distribution'!$B$4:$B$43</c:f>
              <c:numCache>
                <c:formatCode>General</c:formatCode>
                <c:ptCount val="40"/>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numCache>
            </c:numRef>
          </c:xVal>
          <c:yVal>
            <c:numRef>
              <c:f>'Normal Distribution'!$C$4:$C$43</c:f>
              <c:numCache>
                <c:formatCode>General</c:formatCode>
                <c:ptCount val="40"/>
                <c:pt idx="0">
                  <c:v>1.0921764917385625E-9</c:v>
                </c:pt>
                <c:pt idx="1">
                  <c:v>1.530489155431264E-8</c:v>
                </c:pt>
                <c:pt idx="2">
                  <c:v>1.8275975693655291E-7</c:v>
                </c:pt>
                <c:pt idx="3">
                  <c:v>1.8597037628434827E-6</c:v>
                </c:pt>
                <c:pt idx="4">
                  <c:v>1.6125747331578321E-5</c:v>
                </c:pt>
                <c:pt idx="5">
                  <c:v>1.1915405167021345E-4</c:v>
                </c:pt>
                <c:pt idx="6">
                  <c:v>7.5025804529784323E-4</c:v>
                </c:pt>
                <c:pt idx="7">
                  <c:v>4.0255515348301425E-3</c:v>
                </c:pt>
                <c:pt idx="8">
                  <c:v>1.840572815189356E-2</c:v>
                </c:pt>
                <c:pt idx="9">
                  <c:v>7.1712274740071594E-2</c:v>
                </c:pt>
                <c:pt idx="10">
                  <c:v>0.23809313693244413</c:v>
                </c:pt>
                <c:pt idx="11">
                  <c:v>0.67361715400960565</c:v>
                </c:pt>
                <c:pt idx="12">
                  <c:v>1.6240233988393518</c:v>
                </c:pt>
                <c:pt idx="13">
                  <c:v>3.3364476054383183</c:v>
                </c:pt>
                <c:pt idx="14">
                  <c:v>5.8410270715196599</c:v>
                </c:pt>
                <c:pt idx="15">
                  <c:v>8.7137884448842904</c:v>
                </c:pt>
                <c:pt idx="16">
                  <c:v>11.077396156639654</c:v>
                </c:pt>
                <c:pt idx="17">
                  <c:v>12</c:v>
                </c:pt>
                <c:pt idx="18">
                  <c:v>11.077396156639654</c:v>
                </c:pt>
                <c:pt idx="19">
                  <c:v>8.7137884448842904</c:v>
                </c:pt>
                <c:pt idx="20">
                  <c:v>5.8410270715196599</c:v>
                </c:pt>
                <c:pt idx="21">
                  <c:v>3.3364476054383183</c:v>
                </c:pt>
                <c:pt idx="22">
                  <c:v>1.6240233988393518</c:v>
                </c:pt>
                <c:pt idx="23">
                  <c:v>0.67361715400960565</c:v>
                </c:pt>
                <c:pt idx="24">
                  <c:v>0.23809313693244413</c:v>
                </c:pt>
                <c:pt idx="25">
                  <c:v>7.1712274740071594E-2</c:v>
                </c:pt>
                <c:pt idx="26">
                  <c:v>1.840572815189356E-2</c:v>
                </c:pt>
                <c:pt idx="27">
                  <c:v>4.0255515348301425E-3</c:v>
                </c:pt>
                <c:pt idx="28">
                  <c:v>7.5025804529784323E-4</c:v>
                </c:pt>
                <c:pt idx="29">
                  <c:v>1.1915405167021345E-4</c:v>
                </c:pt>
                <c:pt idx="30">
                  <c:v>1.6125747331578321E-5</c:v>
                </c:pt>
                <c:pt idx="31">
                  <c:v>1.8597037628434827E-6</c:v>
                </c:pt>
                <c:pt idx="32">
                  <c:v>1.8275975693655291E-7</c:v>
                </c:pt>
                <c:pt idx="33">
                  <c:v>1.530489155431264E-8</c:v>
                </c:pt>
                <c:pt idx="34">
                  <c:v>1.0921764917385625E-9</c:v>
                </c:pt>
                <c:pt idx="35">
                  <c:v>6.6415320860412673E-11</c:v>
                </c:pt>
                <c:pt idx="36">
                  <c:v>3.4415700106657482E-12</c:v>
                </c:pt>
                <c:pt idx="37">
                  <c:v>1.5196998658913149E-13</c:v>
                </c:pt>
                <c:pt idx="38">
                  <c:v>5.7183656823589803E-15</c:v>
                </c:pt>
                <c:pt idx="39">
                  <c:v>1.8335759619447935E-16</c:v>
                </c:pt>
              </c:numCache>
            </c:numRef>
          </c:yVal>
          <c:smooth val="1"/>
        </c:ser>
        <c:axId val="80407552"/>
        <c:axId val="80917632"/>
      </c:scatterChart>
      <c:valAx>
        <c:axId val="80407552"/>
        <c:scaling>
          <c:orientation val="minMax"/>
          <c:max val="80"/>
        </c:scaling>
        <c:axPos val="b"/>
        <c:title>
          <c:tx>
            <c:rich>
              <a:bodyPr/>
              <a:lstStyle/>
              <a:p>
                <a:pPr>
                  <a:defRPr sz="800" b="1" i="0" u="none" strike="noStrike" baseline="0">
                    <a:solidFill>
                      <a:srgbClr val="000000"/>
                    </a:solidFill>
                    <a:latin typeface="Arial"/>
                    <a:ea typeface="Arial"/>
                    <a:cs typeface="Arial"/>
                  </a:defRPr>
                </a:pPr>
                <a:r>
                  <a:rPr lang="en-US"/>
                  <a:t>Particle Diameter (nm)</a:t>
                </a:r>
              </a:p>
            </c:rich>
          </c:tx>
          <c:layout>
            <c:manualLayout>
              <c:xMode val="edge"/>
              <c:yMode val="edge"/>
              <c:x val="0.41831238779174318"/>
              <c:y val="0.90670553935860065"/>
            </c:manualLayout>
          </c:layout>
          <c:spPr>
            <a:noFill/>
            <a:ln w="25399">
              <a:noFill/>
            </a:ln>
          </c:spPr>
        </c:title>
        <c:numFmt formatCode="General" sourceLinked="1"/>
        <c:tickLblPos val="nextTo"/>
        <c:spPr>
          <a:ln w="3175">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en-US"/>
          </a:p>
        </c:txPr>
        <c:crossAx val="80917632"/>
        <c:crosses val="autoZero"/>
        <c:crossBetween val="midCat"/>
      </c:valAx>
      <c:valAx>
        <c:axId val="80917632"/>
        <c:scaling>
          <c:orientation val="minMax"/>
        </c:scaling>
        <c:axPos val="l"/>
        <c:majorGridlines>
          <c:spPr>
            <a:ln w="3175">
              <a:solidFill>
                <a:srgbClr val="000000"/>
              </a:solidFill>
              <a:prstDash val="solid"/>
            </a:ln>
          </c:spPr>
        </c:majorGridlines>
        <c:title>
          <c:tx>
            <c:rich>
              <a:bodyPr/>
              <a:lstStyle/>
              <a:p>
                <a:pPr>
                  <a:defRPr sz="800" b="1" i="0" u="none" strike="noStrike" baseline="0">
                    <a:solidFill>
                      <a:srgbClr val="000000"/>
                    </a:solidFill>
                    <a:latin typeface="Arial"/>
                    <a:ea typeface="Arial"/>
                    <a:cs typeface="Arial"/>
                  </a:defRPr>
                </a:pPr>
                <a:r>
                  <a:rPr lang="en-US" dirty="0" err="1" smtClean="0"/>
                  <a:t>dN</a:t>
                </a:r>
                <a:r>
                  <a:rPr lang="en-US" dirty="0" smtClean="0"/>
                  <a:t>/</a:t>
                </a:r>
                <a:r>
                  <a:rPr lang="en-US" dirty="0" err="1" smtClean="0"/>
                  <a:t>d</a:t>
                </a:r>
                <a:r>
                  <a:rPr lang="en-US" dirty="0" err="1" smtClean="0">
                    <a:latin typeface="Symbol" pitchFamily="18" charset="2"/>
                  </a:rPr>
                  <a:t>f</a:t>
                </a:r>
                <a:endParaRPr lang="en-US" dirty="0">
                  <a:latin typeface="Symbol" pitchFamily="18" charset="2"/>
                </a:endParaRPr>
              </a:p>
            </c:rich>
          </c:tx>
          <c:layout>
            <c:manualLayout>
              <c:xMode val="edge"/>
              <c:yMode val="edge"/>
              <c:x val="1.9748653500897665E-2"/>
              <c:y val="0.47230320699708533"/>
            </c:manualLayout>
          </c:layout>
          <c:spPr>
            <a:noFill/>
            <a:ln w="25399">
              <a:noFill/>
            </a:ln>
          </c:spPr>
        </c:title>
        <c:numFmt formatCode="General" sourceLinked="1"/>
        <c:tickLblPos val="nextTo"/>
        <c:spPr>
          <a:ln w="3175">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en-US"/>
          </a:p>
        </c:txPr>
        <c:crossAx val="80407552"/>
        <c:crosses val="autoZero"/>
        <c:crossBetween val="midCat"/>
      </c:valAx>
      <c:spPr>
        <a:solidFill>
          <a:srgbClr val="FFFFFF"/>
        </a:solidFill>
        <a:ln w="12699">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b="1" i="0" u="none" strike="noStrike" baseline="0">
                <a:solidFill>
                  <a:srgbClr val="000000"/>
                </a:solidFill>
                <a:latin typeface="Arial"/>
                <a:ea typeface="Arial"/>
                <a:cs typeface="Arial"/>
              </a:defRPr>
            </a:pPr>
            <a:r>
              <a:rPr lang="en-US" sz="1200"/>
              <a:t>Log-Normal Distribution</a:t>
            </a:r>
          </a:p>
        </c:rich>
      </c:tx>
      <c:layout>
        <c:manualLayout>
          <c:xMode val="edge"/>
          <c:yMode val="edge"/>
          <c:x val="0.36728395061728397"/>
          <c:y val="1.8817204301075273E-2"/>
        </c:manualLayout>
      </c:layout>
      <c:spPr>
        <a:noFill/>
        <a:ln w="38443">
          <a:noFill/>
        </a:ln>
      </c:spPr>
    </c:title>
    <c:plotArea>
      <c:layout>
        <c:manualLayout>
          <c:layoutTarget val="inner"/>
          <c:xMode val="edge"/>
          <c:yMode val="edge"/>
          <c:x val="0.21884057971014492"/>
          <c:y val="0.17204301075268821"/>
          <c:w val="0.63053434896724647"/>
          <c:h val="0.53997582243302911"/>
        </c:manualLayout>
      </c:layout>
      <c:scatterChart>
        <c:scatterStyle val="smoothMarker"/>
        <c:ser>
          <c:idx val="0"/>
          <c:order val="0"/>
          <c:spPr>
            <a:ln w="19222">
              <a:solidFill>
                <a:srgbClr val="000080"/>
              </a:solidFill>
              <a:prstDash val="solid"/>
            </a:ln>
          </c:spPr>
          <c:marker>
            <c:symbol val="none"/>
          </c:marker>
          <c:xVal>
            <c:numRef>
              <c:f>'Log Normal'!$C$5:$C$68</c:f>
              <c:numCache>
                <c:formatCode>0.0</c:formatCode>
                <c:ptCount val="64"/>
                <c:pt idx="0">
                  <c:v>1.5</c:v>
                </c:pt>
                <c:pt idx="1">
                  <c:v>2.5</c:v>
                </c:pt>
                <c:pt idx="2">
                  <c:v>3.5</c:v>
                </c:pt>
                <c:pt idx="3">
                  <c:v>4.5</c:v>
                </c:pt>
                <c:pt idx="4">
                  <c:v>5.5</c:v>
                </c:pt>
                <c:pt idx="5">
                  <c:v>6.5</c:v>
                </c:pt>
                <c:pt idx="6">
                  <c:v>7.5</c:v>
                </c:pt>
                <c:pt idx="7">
                  <c:v>8.5</c:v>
                </c:pt>
                <c:pt idx="8">
                  <c:v>9.5</c:v>
                </c:pt>
                <c:pt idx="9">
                  <c:v>10.5</c:v>
                </c:pt>
                <c:pt idx="10">
                  <c:v>11.5</c:v>
                </c:pt>
                <c:pt idx="11">
                  <c:v>12.5</c:v>
                </c:pt>
                <c:pt idx="12">
                  <c:v>13.5</c:v>
                </c:pt>
                <c:pt idx="13">
                  <c:v>14.5</c:v>
                </c:pt>
                <c:pt idx="14">
                  <c:v>15.5</c:v>
                </c:pt>
                <c:pt idx="15">
                  <c:v>16.5</c:v>
                </c:pt>
                <c:pt idx="16">
                  <c:v>17.5</c:v>
                </c:pt>
                <c:pt idx="17">
                  <c:v>18.5</c:v>
                </c:pt>
                <c:pt idx="18">
                  <c:v>19.5</c:v>
                </c:pt>
                <c:pt idx="19">
                  <c:v>21</c:v>
                </c:pt>
                <c:pt idx="20">
                  <c:v>23</c:v>
                </c:pt>
                <c:pt idx="21">
                  <c:v>25</c:v>
                </c:pt>
                <c:pt idx="22">
                  <c:v>27</c:v>
                </c:pt>
                <c:pt idx="23">
                  <c:v>29</c:v>
                </c:pt>
                <c:pt idx="24">
                  <c:v>31</c:v>
                </c:pt>
                <c:pt idx="25">
                  <c:v>33</c:v>
                </c:pt>
                <c:pt idx="26">
                  <c:v>35</c:v>
                </c:pt>
                <c:pt idx="27">
                  <c:v>37</c:v>
                </c:pt>
                <c:pt idx="28">
                  <c:v>39</c:v>
                </c:pt>
                <c:pt idx="29">
                  <c:v>41</c:v>
                </c:pt>
                <c:pt idx="30">
                  <c:v>43</c:v>
                </c:pt>
                <c:pt idx="31">
                  <c:v>45</c:v>
                </c:pt>
                <c:pt idx="32">
                  <c:v>47</c:v>
                </c:pt>
                <c:pt idx="33">
                  <c:v>49</c:v>
                </c:pt>
                <c:pt idx="34">
                  <c:v>52.5</c:v>
                </c:pt>
                <c:pt idx="35">
                  <c:v>57.5</c:v>
                </c:pt>
                <c:pt idx="36">
                  <c:v>62.5</c:v>
                </c:pt>
                <c:pt idx="37">
                  <c:v>67.5</c:v>
                </c:pt>
                <c:pt idx="38">
                  <c:v>72.5</c:v>
                </c:pt>
                <c:pt idx="39">
                  <c:v>77.5</c:v>
                </c:pt>
                <c:pt idx="40">
                  <c:v>82.5</c:v>
                </c:pt>
                <c:pt idx="41">
                  <c:v>87.5</c:v>
                </c:pt>
                <c:pt idx="42">
                  <c:v>92.5</c:v>
                </c:pt>
                <c:pt idx="43">
                  <c:v>97.5</c:v>
                </c:pt>
                <c:pt idx="44">
                  <c:v>102.5</c:v>
                </c:pt>
                <c:pt idx="45">
                  <c:v>107.5</c:v>
                </c:pt>
                <c:pt idx="46">
                  <c:v>112.5</c:v>
                </c:pt>
                <c:pt idx="47">
                  <c:v>117.5</c:v>
                </c:pt>
                <c:pt idx="48">
                  <c:v>122.5</c:v>
                </c:pt>
                <c:pt idx="49">
                  <c:v>127.5</c:v>
                </c:pt>
                <c:pt idx="50">
                  <c:v>132.5</c:v>
                </c:pt>
                <c:pt idx="51">
                  <c:v>137.5</c:v>
                </c:pt>
                <c:pt idx="52">
                  <c:v>142.5</c:v>
                </c:pt>
                <c:pt idx="53">
                  <c:v>147.5</c:v>
                </c:pt>
                <c:pt idx="54">
                  <c:v>152.5</c:v>
                </c:pt>
                <c:pt idx="55">
                  <c:v>157.5</c:v>
                </c:pt>
                <c:pt idx="56">
                  <c:v>162.5</c:v>
                </c:pt>
                <c:pt idx="57">
                  <c:v>167.5</c:v>
                </c:pt>
                <c:pt idx="58">
                  <c:v>172.5</c:v>
                </c:pt>
                <c:pt idx="59">
                  <c:v>177.5</c:v>
                </c:pt>
                <c:pt idx="60">
                  <c:v>182.5</c:v>
                </c:pt>
                <c:pt idx="61">
                  <c:v>187.5</c:v>
                </c:pt>
                <c:pt idx="62">
                  <c:v>192.5</c:v>
                </c:pt>
                <c:pt idx="63">
                  <c:v>197.5</c:v>
                </c:pt>
              </c:numCache>
            </c:numRef>
          </c:xVal>
          <c:yVal>
            <c:numRef>
              <c:f>'Log Normal'!$D$5:$D$68</c:f>
              <c:numCache>
                <c:formatCode>0.00E+00</c:formatCode>
                <c:ptCount val="64"/>
                <c:pt idx="0">
                  <c:v>4.5844447319589197E-3</c:v>
                </c:pt>
                <c:pt idx="1">
                  <c:v>0.17794763663826768</c:v>
                </c:pt>
                <c:pt idx="2">
                  <c:v>1.3114718605197502</c:v>
                </c:pt>
                <c:pt idx="3">
                  <c:v>4.7079824111148314</c:v>
                </c:pt>
                <c:pt idx="4">
                  <c:v>11.456396314468527</c:v>
                </c:pt>
                <c:pt idx="5">
                  <c:v>21.976207078464899</c:v>
                </c:pt>
                <c:pt idx="6">
                  <c:v>36.007853345052375</c:v>
                </c:pt>
                <c:pt idx="7">
                  <c:v>52.827204600629997</c:v>
                </c:pt>
                <c:pt idx="8">
                  <c:v>71.491873978202378</c:v>
                </c:pt>
                <c:pt idx="9">
                  <c:v>91.033345423750688</c:v>
                </c:pt>
                <c:pt idx="10">
                  <c:v>110.57735145202889</c:v>
                </c:pt>
                <c:pt idx="11">
                  <c:v>129.40387347109058</c:v>
                </c:pt>
                <c:pt idx="12">
                  <c:v>146.96523963809088</c:v>
                </c:pt>
                <c:pt idx="13">
                  <c:v>162.87890457358444</c:v>
                </c:pt>
                <c:pt idx="14">
                  <c:v>176.90712048832751</c:v>
                </c:pt>
                <c:pt idx="15">
                  <c:v>188.9315050452046</c:v>
                </c:pt>
                <c:pt idx="16">
                  <c:v>198.92727522263442</c:v>
                </c:pt>
                <c:pt idx="17">
                  <c:v>206.93969009814549</c:v>
                </c:pt>
                <c:pt idx="18">
                  <c:v>213.0638282319722</c:v>
                </c:pt>
                <c:pt idx="19">
                  <c:v>218.99594089647451</c:v>
                </c:pt>
                <c:pt idx="20">
                  <c:v>221.63460022301737</c:v>
                </c:pt>
                <c:pt idx="21">
                  <c:v>219.41576213597546</c:v>
                </c:pt>
                <c:pt idx="22">
                  <c:v>213.53969440150601</c:v>
                </c:pt>
                <c:pt idx="23">
                  <c:v>205.0530632340344</c:v>
                </c:pt>
                <c:pt idx="24">
                  <c:v>194.82208759282864</c:v>
                </c:pt>
                <c:pt idx="25">
                  <c:v>183.53671323973975</c:v>
                </c:pt>
                <c:pt idx="26">
                  <c:v>171.72948411344001</c:v>
                </c:pt>
                <c:pt idx="27">
                  <c:v>159.79972384327658</c:v>
                </c:pt>
                <c:pt idx="28">
                  <c:v>148.0379956696421</c:v>
                </c:pt>
                <c:pt idx="29">
                  <c:v>136.64840594968427</c:v>
                </c:pt>
                <c:pt idx="30">
                  <c:v>125.76779220568068</c:v>
                </c:pt>
                <c:pt idx="31">
                  <c:v>115.48162912261785</c:v>
                </c:pt>
                <c:pt idx="32">
                  <c:v>105.83687702438803</c:v>
                </c:pt>
                <c:pt idx="33">
                  <c:v>96.852161515360308</c:v>
                </c:pt>
                <c:pt idx="34">
                  <c:v>82.703612918056152</c:v>
                </c:pt>
                <c:pt idx="35">
                  <c:v>65.757368430060808</c:v>
                </c:pt>
                <c:pt idx="36">
                  <c:v>52.183777315145996</c:v>
                </c:pt>
                <c:pt idx="37">
                  <c:v>41.409726322147364</c:v>
                </c:pt>
                <c:pt idx="38">
                  <c:v>32.899050718236936</c:v>
                </c:pt>
                <c:pt idx="39">
                  <c:v>26.190270449007855</c:v>
                </c:pt>
                <c:pt idx="40">
                  <c:v>20.903240413295769</c:v>
                </c:pt>
                <c:pt idx="41">
                  <c:v>16.732578660524702</c:v>
                </c:pt>
                <c:pt idx="42">
                  <c:v>13.436573181259218</c:v>
                </c:pt>
                <c:pt idx="43">
                  <c:v>10.82556300032072</c:v>
                </c:pt>
                <c:pt idx="44">
                  <c:v>8.7514440483836768</c:v>
                </c:pt>
                <c:pt idx="45">
                  <c:v>7.0988249241236874</c:v>
                </c:pt>
                <c:pt idx="46">
                  <c:v>5.7778496750689774</c:v>
                </c:pt>
                <c:pt idx="47">
                  <c:v>4.7185012808669455</c:v>
                </c:pt>
                <c:pt idx="48">
                  <c:v>3.8661406371772027</c:v>
                </c:pt>
                <c:pt idx="49">
                  <c:v>3.1780411325786599</c:v>
                </c:pt>
                <c:pt idx="50">
                  <c:v>2.6207090077110755</c:v>
                </c:pt>
                <c:pt idx="51">
                  <c:v>2.1678160732614251</c:v>
                </c:pt>
                <c:pt idx="52">
                  <c:v>1.7986059682371063</c:v>
                </c:pt>
                <c:pt idx="53">
                  <c:v>1.496664974377691</c:v>
                </c:pt>
                <c:pt idx="54">
                  <c:v>1.248972845860586</c:v>
                </c:pt>
                <c:pt idx="55">
                  <c:v>1.0451685563788884</c:v>
                </c:pt>
                <c:pt idx="56">
                  <c:v>0.87698105355366973</c:v>
                </c:pt>
                <c:pt idx="57">
                  <c:v>0.73778684101900305</c:v>
                </c:pt>
                <c:pt idx="58">
                  <c:v>0.62226520498796356</c:v>
                </c:pt>
                <c:pt idx="59">
                  <c:v>0.52612877309365369</c:v>
                </c:pt>
                <c:pt idx="60">
                  <c:v>0.44591232939801989</c:v>
                </c:pt>
                <c:pt idx="61">
                  <c:v>0.37880679642912257</c:v>
                </c:pt>
                <c:pt idx="62">
                  <c:v>0.32252833150909488</c:v>
                </c:pt>
                <c:pt idx="63">
                  <c:v>0.27521479923022452</c:v>
                </c:pt>
              </c:numCache>
            </c:numRef>
          </c:yVal>
          <c:smooth val="1"/>
        </c:ser>
        <c:axId val="81081472"/>
        <c:axId val="81083392"/>
      </c:scatterChart>
      <c:valAx>
        <c:axId val="81081472"/>
        <c:scaling>
          <c:logBase val="10"/>
          <c:orientation val="minMax"/>
        </c:scaling>
        <c:axPos val="b"/>
        <c:title>
          <c:tx>
            <c:rich>
              <a:bodyPr/>
              <a:lstStyle/>
              <a:p>
                <a:pPr>
                  <a:defRPr sz="1200" b="1" i="0" u="none" strike="noStrike" baseline="0">
                    <a:solidFill>
                      <a:srgbClr val="000000"/>
                    </a:solidFill>
                    <a:latin typeface="Arial"/>
                    <a:ea typeface="Arial"/>
                    <a:cs typeface="Arial"/>
                  </a:defRPr>
                </a:pPr>
                <a:r>
                  <a:rPr lang="en-US" sz="1200"/>
                  <a:t>Diameter (nm)</a:t>
                </a:r>
              </a:p>
            </c:rich>
          </c:tx>
          <c:layout>
            <c:manualLayout>
              <c:xMode val="edge"/>
              <c:yMode val="edge"/>
              <c:x val="0.28488987789569947"/>
              <c:y val="0.86201875310023968"/>
            </c:manualLayout>
          </c:layout>
          <c:spPr>
            <a:noFill/>
            <a:ln w="38443">
              <a:noFill/>
            </a:ln>
          </c:spPr>
        </c:title>
        <c:numFmt formatCode="0" sourceLinked="0"/>
        <c:tickLblPos val="nextTo"/>
        <c:spPr>
          <a:ln w="480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81083392"/>
        <c:crosses val="autoZero"/>
        <c:crossBetween val="midCat"/>
      </c:valAx>
      <c:valAx>
        <c:axId val="81083392"/>
        <c:scaling>
          <c:orientation val="minMax"/>
        </c:scaling>
        <c:axPos val="l"/>
        <c:majorGridlines>
          <c:spPr>
            <a:ln w="480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sz="1200" dirty="0" err="1" smtClean="0"/>
                  <a:t>dn</a:t>
                </a:r>
                <a:r>
                  <a:rPr lang="en-US" sz="1200" dirty="0" smtClean="0"/>
                  <a:t>/</a:t>
                </a:r>
                <a:r>
                  <a:rPr lang="en-US" sz="1200" dirty="0" err="1" smtClean="0"/>
                  <a:t>dlog</a:t>
                </a:r>
                <a:r>
                  <a:rPr lang="en-US" sz="1200" dirty="0" err="1" smtClean="0">
                    <a:latin typeface="Symbol" pitchFamily="18" charset="2"/>
                  </a:rPr>
                  <a:t>f</a:t>
                </a:r>
                <a:endParaRPr lang="en-US" sz="1200" dirty="0">
                  <a:latin typeface="Symbol" pitchFamily="18" charset="2"/>
                </a:endParaRPr>
              </a:p>
            </c:rich>
          </c:tx>
          <c:layout>
            <c:manualLayout>
              <c:xMode val="edge"/>
              <c:yMode val="edge"/>
              <c:x val="1.6975308641975367E-2"/>
              <c:y val="0.43010752688172044"/>
            </c:manualLayout>
          </c:layout>
          <c:spPr>
            <a:noFill/>
            <a:ln w="38443">
              <a:noFill/>
            </a:ln>
          </c:spPr>
        </c:title>
        <c:numFmt formatCode="0" sourceLinked="0"/>
        <c:tickLblPos val="nextTo"/>
        <c:spPr>
          <a:ln w="480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81081472"/>
        <c:crosses val="autoZero"/>
        <c:crossBetween val="midCat"/>
      </c:valAx>
      <c:spPr>
        <a:solidFill>
          <a:srgbClr val="FFFFFF"/>
        </a:solidFill>
        <a:ln w="19222">
          <a:solidFill>
            <a:srgbClr val="808080"/>
          </a:solidFill>
          <a:prstDash val="solid"/>
        </a:ln>
      </c:spPr>
    </c:plotArea>
    <c:plotVisOnly val="1"/>
    <c:dispBlanksAs val="gap"/>
  </c:chart>
  <c:spPr>
    <a:solidFill>
      <a:srgbClr val="FFFFFF"/>
    </a:solidFill>
    <a:ln w="480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1.wmf"/><Relationship Id="rId5" Type="http://schemas.openxmlformats.org/officeDocument/2006/relationships/image" Target="../media/image76.wmf"/><Relationship Id="rId4" Type="http://schemas.openxmlformats.org/officeDocument/2006/relationships/image" Target="../media/image7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1.wmf"/><Relationship Id="rId4" Type="http://schemas.openxmlformats.org/officeDocument/2006/relationships/image" Target="../media/image7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5" Type="http://schemas.openxmlformats.org/officeDocument/2006/relationships/image" Target="../media/image96.wmf"/><Relationship Id="rId4" Type="http://schemas.openxmlformats.org/officeDocument/2006/relationships/image" Target="../media/image9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 Id="rId9"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jpe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7A03C587-B913-4228-A8F1-E5FADE350A56}" type="datetimeFigureOut">
              <a:rPr lang="en-US" smtClean="0"/>
              <a:pPr/>
              <a:t>3/10/2020</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35ECB55D-E235-4D2C-8E0C-B5F55C0B894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26C3A73-AC40-4E31-9F1D-5B1624FCBD8F}" type="datetimeFigureOut">
              <a:rPr lang="en-US" smtClean="0"/>
              <a:pPr/>
              <a:t>3/10/2020</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A552374A-CFE2-4D80-B4FD-9817DF62AF2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pPr eaLnBrk="1" hangingPunct="1"/>
            <a:endParaRPr lang="en-US" smtClean="0"/>
          </a:p>
        </p:txBody>
      </p:sp>
      <p:sp>
        <p:nvSpPr>
          <p:cNvPr id="208900" name="Slide Number Placeholder 3"/>
          <p:cNvSpPr>
            <a:spLocks noGrp="1"/>
          </p:cNvSpPr>
          <p:nvPr>
            <p:ph type="sldNum" sz="quarter" idx="5"/>
          </p:nvPr>
        </p:nvSpPr>
        <p:spPr>
          <a:noFill/>
        </p:spPr>
        <p:txBody>
          <a:bodyPr/>
          <a:lstStyle/>
          <a:p>
            <a:fld id="{F52D62E0-D61C-4C1D-B45D-621BFBF9128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2E322-03BE-4134-BB30-FAF52E167EAE}"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2E322-03BE-4134-BB30-FAF52E167EAE}"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p:spPr>
        <p:txBody>
          <a:bodyPr/>
          <a:lstStyle/>
          <a:p>
            <a:pPr eaLnBrk="1" hangingPunct="1"/>
            <a:endParaRPr lang="en-US" smtClean="0"/>
          </a:p>
        </p:txBody>
      </p:sp>
      <p:sp>
        <p:nvSpPr>
          <p:cNvPr id="266244" name="Slide Number Placeholder 3"/>
          <p:cNvSpPr>
            <a:spLocks noGrp="1"/>
          </p:cNvSpPr>
          <p:nvPr>
            <p:ph type="sldNum" sz="quarter" idx="5"/>
          </p:nvPr>
        </p:nvSpPr>
        <p:spPr>
          <a:noFill/>
        </p:spPr>
        <p:txBody>
          <a:bodyPr/>
          <a:lstStyle/>
          <a:p>
            <a:fld id="{A8ABEDCE-41E3-4D26-85FB-F8B91C583443}"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2E322-03BE-4134-BB30-FAF52E167EAE}"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p:spPr>
        <p:txBody>
          <a:bodyPr/>
          <a:lstStyle/>
          <a:p>
            <a:pPr eaLnBrk="1" hangingPunct="1"/>
            <a:endParaRPr lang="en-US" smtClean="0"/>
          </a:p>
        </p:txBody>
      </p:sp>
      <p:sp>
        <p:nvSpPr>
          <p:cNvPr id="267268" name="Slide Number Placeholder 3"/>
          <p:cNvSpPr>
            <a:spLocks noGrp="1"/>
          </p:cNvSpPr>
          <p:nvPr>
            <p:ph type="sldNum" sz="quarter" idx="5"/>
          </p:nvPr>
        </p:nvSpPr>
        <p:spPr>
          <a:noFill/>
        </p:spPr>
        <p:txBody>
          <a:bodyPr/>
          <a:lstStyle/>
          <a:p>
            <a:fld id="{B1A57D31-13CA-4F92-8B46-37CE3580FC64}"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p:spPr>
        <p:txBody>
          <a:bodyPr/>
          <a:lstStyle/>
          <a:p>
            <a:pPr eaLnBrk="1" hangingPunct="1"/>
            <a:endParaRPr lang="en-US" smtClean="0"/>
          </a:p>
        </p:txBody>
      </p:sp>
      <p:sp>
        <p:nvSpPr>
          <p:cNvPr id="268292" name="Slide Number Placeholder 3"/>
          <p:cNvSpPr>
            <a:spLocks noGrp="1"/>
          </p:cNvSpPr>
          <p:nvPr>
            <p:ph type="sldNum" sz="quarter" idx="5"/>
          </p:nvPr>
        </p:nvSpPr>
        <p:spPr>
          <a:noFill/>
        </p:spPr>
        <p:txBody>
          <a:bodyPr/>
          <a:lstStyle/>
          <a:p>
            <a:fld id="{85019071-6BB5-431D-BE95-1B7ADFF2FEB9}"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p:spPr>
        <p:txBody>
          <a:bodyPr/>
          <a:lstStyle/>
          <a:p>
            <a:pPr eaLnBrk="1" hangingPunct="1"/>
            <a:endParaRPr lang="en-US" smtClean="0"/>
          </a:p>
        </p:txBody>
      </p:sp>
      <p:sp>
        <p:nvSpPr>
          <p:cNvPr id="261124" name="Slide Number Placeholder 3"/>
          <p:cNvSpPr>
            <a:spLocks noGrp="1"/>
          </p:cNvSpPr>
          <p:nvPr>
            <p:ph type="sldNum" sz="quarter" idx="5"/>
          </p:nvPr>
        </p:nvSpPr>
        <p:spPr>
          <a:noFill/>
        </p:spPr>
        <p:txBody>
          <a:bodyPr/>
          <a:lstStyle/>
          <a:p>
            <a:fld id="{56E7A4E3-A0C9-47C3-87F3-0FF1BEE5A95A}"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p:spPr>
        <p:txBody>
          <a:bodyPr/>
          <a:lstStyle/>
          <a:p>
            <a:pPr eaLnBrk="1" hangingPunct="1"/>
            <a:endParaRPr lang="en-US" smtClean="0"/>
          </a:p>
        </p:txBody>
      </p:sp>
      <p:sp>
        <p:nvSpPr>
          <p:cNvPr id="269316" name="Slide Number Placeholder 3"/>
          <p:cNvSpPr>
            <a:spLocks noGrp="1"/>
          </p:cNvSpPr>
          <p:nvPr>
            <p:ph type="sldNum" sz="quarter" idx="5"/>
          </p:nvPr>
        </p:nvSpPr>
        <p:spPr>
          <a:noFill/>
        </p:spPr>
        <p:txBody>
          <a:bodyPr/>
          <a:lstStyle/>
          <a:p>
            <a:fld id="{E07AB467-F2F2-4ACB-A87A-634F49688E52}"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pPr eaLnBrk="1" hangingPunct="1"/>
            <a:endParaRPr lang="en-US" smtClean="0"/>
          </a:p>
        </p:txBody>
      </p:sp>
      <p:sp>
        <p:nvSpPr>
          <p:cNvPr id="270340" name="Slide Number Placeholder 3"/>
          <p:cNvSpPr>
            <a:spLocks noGrp="1"/>
          </p:cNvSpPr>
          <p:nvPr>
            <p:ph type="sldNum" sz="quarter" idx="5"/>
          </p:nvPr>
        </p:nvSpPr>
        <p:spPr>
          <a:noFill/>
        </p:spPr>
        <p:txBody>
          <a:bodyPr/>
          <a:lstStyle/>
          <a:p>
            <a:fld id="{FD79D215-DDC2-48F8-8B5B-31EA005D22C6}"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p:spPr>
        <p:txBody>
          <a:bodyPr/>
          <a:lstStyle/>
          <a:p>
            <a:pPr eaLnBrk="1" hangingPunct="1"/>
            <a:endParaRPr lang="en-US" smtClean="0"/>
          </a:p>
        </p:txBody>
      </p:sp>
      <p:sp>
        <p:nvSpPr>
          <p:cNvPr id="271364" name="Slide Number Placeholder 3"/>
          <p:cNvSpPr>
            <a:spLocks noGrp="1"/>
          </p:cNvSpPr>
          <p:nvPr>
            <p:ph type="sldNum" sz="quarter" idx="5"/>
          </p:nvPr>
        </p:nvSpPr>
        <p:spPr>
          <a:noFill/>
        </p:spPr>
        <p:txBody>
          <a:bodyPr/>
          <a:lstStyle/>
          <a:p>
            <a:fld id="{E20B2A7E-7386-4CA2-85E2-225CF7F5E8A2}"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p:spPr>
        <p:txBody>
          <a:bodyPr/>
          <a:lstStyle/>
          <a:p>
            <a:pPr eaLnBrk="1" hangingPunct="1"/>
            <a:endParaRPr lang="en-US" smtClean="0"/>
          </a:p>
        </p:txBody>
      </p:sp>
      <p:sp>
        <p:nvSpPr>
          <p:cNvPr id="272388" name="Slide Number Placeholder 3"/>
          <p:cNvSpPr>
            <a:spLocks noGrp="1"/>
          </p:cNvSpPr>
          <p:nvPr>
            <p:ph type="sldNum" sz="quarter" idx="5"/>
          </p:nvPr>
        </p:nvSpPr>
        <p:spPr>
          <a:noFill/>
        </p:spPr>
        <p:txBody>
          <a:bodyPr/>
          <a:lstStyle/>
          <a:p>
            <a:fld id="{568243E1-E329-4842-8C06-F0019F73FD07}"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p:spPr>
        <p:txBody>
          <a:bodyPr/>
          <a:lstStyle/>
          <a:p>
            <a:pPr eaLnBrk="1" hangingPunct="1"/>
            <a:endParaRPr lang="en-US" smtClean="0"/>
          </a:p>
        </p:txBody>
      </p:sp>
      <p:sp>
        <p:nvSpPr>
          <p:cNvPr id="273412" name="Slide Number Placeholder 3"/>
          <p:cNvSpPr>
            <a:spLocks noGrp="1"/>
          </p:cNvSpPr>
          <p:nvPr>
            <p:ph type="sldNum" sz="quarter" idx="5"/>
          </p:nvPr>
        </p:nvSpPr>
        <p:spPr>
          <a:noFill/>
        </p:spPr>
        <p:txBody>
          <a:bodyPr/>
          <a:lstStyle/>
          <a:p>
            <a:fld id="{10E718E3-2466-4499-98A5-3B17A1A26F04}"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p:spPr>
        <p:txBody>
          <a:bodyPr/>
          <a:lstStyle/>
          <a:p>
            <a:pPr eaLnBrk="1" hangingPunct="1"/>
            <a:endParaRPr lang="en-US" smtClean="0"/>
          </a:p>
        </p:txBody>
      </p:sp>
      <p:sp>
        <p:nvSpPr>
          <p:cNvPr id="274436" name="Slide Number Placeholder 3"/>
          <p:cNvSpPr>
            <a:spLocks noGrp="1"/>
          </p:cNvSpPr>
          <p:nvPr>
            <p:ph type="sldNum" sz="quarter" idx="5"/>
          </p:nvPr>
        </p:nvSpPr>
        <p:spPr>
          <a:noFill/>
        </p:spPr>
        <p:txBody>
          <a:bodyPr/>
          <a:lstStyle/>
          <a:p>
            <a:fld id="{4D2676C6-FDFB-4B1E-8763-241BDB8813B4}"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p:spPr>
        <p:txBody>
          <a:bodyPr/>
          <a:lstStyle/>
          <a:p>
            <a:pPr eaLnBrk="1" hangingPunct="1"/>
            <a:endParaRPr lang="en-US" smtClean="0"/>
          </a:p>
        </p:txBody>
      </p:sp>
      <p:sp>
        <p:nvSpPr>
          <p:cNvPr id="264196" name="Slide Number Placeholder 3"/>
          <p:cNvSpPr>
            <a:spLocks noGrp="1"/>
          </p:cNvSpPr>
          <p:nvPr>
            <p:ph type="sldNum" sz="quarter" idx="5"/>
          </p:nvPr>
        </p:nvSpPr>
        <p:spPr>
          <a:noFill/>
        </p:spPr>
        <p:txBody>
          <a:bodyPr/>
          <a:lstStyle/>
          <a:p>
            <a:fld id="{B36DDF88-7B06-48BD-AF1D-0935967367D8}"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p:spPr>
        <p:txBody>
          <a:bodyPr/>
          <a:lstStyle/>
          <a:p>
            <a:pPr eaLnBrk="1" hangingPunct="1"/>
            <a:endParaRPr lang="en-US" smtClean="0"/>
          </a:p>
        </p:txBody>
      </p:sp>
      <p:sp>
        <p:nvSpPr>
          <p:cNvPr id="262148" name="Slide Number Placeholder 3"/>
          <p:cNvSpPr>
            <a:spLocks noGrp="1"/>
          </p:cNvSpPr>
          <p:nvPr>
            <p:ph type="sldNum" sz="quarter" idx="5"/>
          </p:nvPr>
        </p:nvSpPr>
        <p:spPr>
          <a:noFill/>
        </p:spPr>
        <p:txBody>
          <a:bodyPr/>
          <a:lstStyle/>
          <a:p>
            <a:fld id="{1013721F-0BCE-46E6-87DC-68C900550958}"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p:spPr>
        <p:txBody>
          <a:bodyPr/>
          <a:lstStyle/>
          <a:p>
            <a:pPr eaLnBrk="1" hangingPunct="1"/>
            <a:endParaRPr lang="en-US" smtClean="0"/>
          </a:p>
        </p:txBody>
      </p:sp>
      <p:sp>
        <p:nvSpPr>
          <p:cNvPr id="275460" name="Slide Number Placeholder 3"/>
          <p:cNvSpPr>
            <a:spLocks noGrp="1"/>
          </p:cNvSpPr>
          <p:nvPr>
            <p:ph type="sldNum" sz="quarter" idx="5"/>
          </p:nvPr>
        </p:nvSpPr>
        <p:spPr>
          <a:noFill/>
        </p:spPr>
        <p:txBody>
          <a:bodyPr/>
          <a:lstStyle/>
          <a:p>
            <a:fld id="{59BE7620-4AFC-4CF0-A551-27063A6A669E}"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p:spPr>
        <p:txBody>
          <a:bodyPr/>
          <a:lstStyle/>
          <a:p>
            <a:pPr eaLnBrk="1" hangingPunct="1"/>
            <a:endParaRPr lang="en-US" smtClean="0"/>
          </a:p>
        </p:txBody>
      </p:sp>
      <p:sp>
        <p:nvSpPr>
          <p:cNvPr id="276484" name="Slide Number Placeholder 3"/>
          <p:cNvSpPr>
            <a:spLocks noGrp="1"/>
          </p:cNvSpPr>
          <p:nvPr>
            <p:ph type="sldNum" sz="quarter" idx="5"/>
          </p:nvPr>
        </p:nvSpPr>
        <p:spPr>
          <a:noFill/>
        </p:spPr>
        <p:txBody>
          <a:bodyPr/>
          <a:lstStyle/>
          <a:p>
            <a:fld id="{A3A6BF97-8F05-45FC-B049-29648EA77739}"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p:spPr>
        <p:txBody>
          <a:bodyPr/>
          <a:lstStyle/>
          <a:p>
            <a:pPr eaLnBrk="1" hangingPunct="1"/>
            <a:endParaRPr lang="en-US" smtClean="0"/>
          </a:p>
        </p:txBody>
      </p:sp>
      <p:sp>
        <p:nvSpPr>
          <p:cNvPr id="263172" name="Slide Number Placeholder 3"/>
          <p:cNvSpPr>
            <a:spLocks noGrp="1"/>
          </p:cNvSpPr>
          <p:nvPr>
            <p:ph type="sldNum" sz="quarter" idx="5"/>
          </p:nvPr>
        </p:nvSpPr>
        <p:spPr>
          <a:noFill/>
        </p:spPr>
        <p:txBody>
          <a:bodyPr/>
          <a:lstStyle/>
          <a:p>
            <a:fld id="{5918D3F3-8FCD-474B-8475-ED75267F28EA}"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p:spPr>
        <p:txBody>
          <a:bodyPr/>
          <a:lstStyle/>
          <a:p>
            <a:pPr eaLnBrk="1" hangingPunct="1"/>
            <a:endParaRPr lang="en-US" smtClean="0"/>
          </a:p>
        </p:txBody>
      </p:sp>
      <p:sp>
        <p:nvSpPr>
          <p:cNvPr id="277508" name="Slide Number Placeholder 3"/>
          <p:cNvSpPr>
            <a:spLocks noGrp="1"/>
          </p:cNvSpPr>
          <p:nvPr>
            <p:ph type="sldNum" sz="quarter" idx="5"/>
          </p:nvPr>
        </p:nvSpPr>
        <p:spPr>
          <a:noFill/>
        </p:spPr>
        <p:txBody>
          <a:bodyPr/>
          <a:lstStyle/>
          <a:p>
            <a:fld id="{6FBC605A-0FA5-4AE1-95E1-56C85B5043D8}"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p:spPr>
        <p:txBody>
          <a:bodyPr/>
          <a:lstStyle/>
          <a:p>
            <a:pPr eaLnBrk="1" hangingPunct="1"/>
            <a:endParaRPr lang="en-US" smtClean="0"/>
          </a:p>
        </p:txBody>
      </p:sp>
      <p:sp>
        <p:nvSpPr>
          <p:cNvPr id="278532" name="Slide Number Placeholder 3"/>
          <p:cNvSpPr>
            <a:spLocks noGrp="1"/>
          </p:cNvSpPr>
          <p:nvPr>
            <p:ph type="sldNum" sz="quarter" idx="5"/>
          </p:nvPr>
        </p:nvSpPr>
        <p:spPr>
          <a:noFill/>
        </p:spPr>
        <p:txBody>
          <a:bodyPr/>
          <a:lstStyle/>
          <a:p>
            <a:fld id="{F38A4FD4-807A-4F1E-848E-1F85B7BA8CA0}"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p:spPr>
        <p:txBody>
          <a:bodyPr/>
          <a:lstStyle/>
          <a:p>
            <a:pPr eaLnBrk="1" hangingPunct="1"/>
            <a:endParaRPr lang="en-US" smtClean="0"/>
          </a:p>
        </p:txBody>
      </p:sp>
      <p:sp>
        <p:nvSpPr>
          <p:cNvPr id="279556" name="Slide Number Placeholder 3"/>
          <p:cNvSpPr>
            <a:spLocks noGrp="1"/>
          </p:cNvSpPr>
          <p:nvPr>
            <p:ph type="sldNum" sz="quarter" idx="5"/>
          </p:nvPr>
        </p:nvSpPr>
        <p:spPr>
          <a:noFill/>
        </p:spPr>
        <p:txBody>
          <a:bodyPr/>
          <a:lstStyle/>
          <a:p>
            <a:fld id="{26F05060-EFA8-426E-835B-8F154D5EF0C7}"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p:spPr>
        <p:txBody>
          <a:bodyPr/>
          <a:lstStyle/>
          <a:p>
            <a:pPr eaLnBrk="1" hangingPunct="1"/>
            <a:endParaRPr lang="en-US" smtClean="0"/>
          </a:p>
        </p:txBody>
      </p:sp>
      <p:sp>
        <p:nvSpPr>
          <p:cNvPr id="280580" name="Slide Number Placeholder 3"/>
          <p:cNvSpPr>
            <a:spLocks noGrp="1"/>
          </p:cNvSpPr>
          <p:nvPr>
            <p:ph type="sldNum" sz="quarter" idx="5"/>
          </p:nvPr>
        </p:nvSpPr>
        <p:spPr>
          <a:noFill/>
        </p:spPr>
        <p:txBody>
          <a:bodyPr/>
          <a:lstStyle/>
          <a:p>
            <a:fld id="{F2EB4B67-9731-403B-8126-AC3E8526811E}"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p:spPr>
        <p:txBody>
          <a:bodyPr/>
          <a:lstStyle/>
          <a:p>
            <a:pPr eaLnBrk="1" hangingPunct="1"/>
            <a:endParaRPr lang="en-US" smtClean="0"/>
          </a:p>
        </p:txBody>
      </p:sp>
      <p:sp>
        <p:nvSpPr>
          <p:cNvPr id="281604" name="Slide Number Placeholder 3"/>
          <p:cNvSpPr>
            <a:spLocks noGrp="1"/>
          </p:cNvSpPr>
          <p:nvPr>
            <p:ph type="sldNum" sz="quarter" idx="5"/>
          </p:nvPr>
        </p:nvSpPr>
        <p:spPr>
          <a:noFill/>
        </p:spPr>
        <p:txBody>
          <a:bodyPr/>
          <a:lstStyle/>
          <a:p>
            <a:fld id="{9DEAADED-0EBB-4BF0-B7D4-E47807F2B9AB}"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p:spPr>
        <p:txBody>
          <a:bodyPr/>
          <a:lstStyle/>
          <a:p>
            <a:pPr eaLnBrk="1" hangingPunct="1"/>
            <a:endParaRPr lang="en-US" smtClean="0"/>
          </a:p>
        </p:txBody>
      </p:sp>
      <p:sp>
        <p:nvSpPr>
          <p:cNvPr id="282628" name="Slide Number Placeholder 3"/>
          <p:cNvSpPr>
            <a:spLocks noGrp="1"/>
          </p:cNvSpPr>
          <p:nvPr>
            <p:ph type="sldNum" sz="quarter" idx="5"/>
          </p:nvPr>
        </p:nvSpPr>
        <p:spPr>
          <a:noFill/>
        </p:spPr>
        <p:txBody>
          <a:bodyPr/>
          <a:lstStyle/>
          <a:p>
            <a:fld id="{052AEF64-6A18-4220-A686-CBD62C4532B7}"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p:spPr>
        <p:txBody>
          <a:bodyPr/>
          <a:lstStyle/>
          <a:p>
            <a:pPr eaLnBrk="1" hangingPunct="1"/>
            <a:endParaRPr lang="en-US" smtClean="0"/>
          </a:p>
        </p:txBody>
      </p:sp>
      <p:sp>
        <p:nvSpPr>
          <p:cNvPr id="283652" name="Slide Number Placeholder 3"/>
          <p:cNvSpPr>
            <a:spLocks noGrp="1"/>
          </p:cNvSpPr>
          <p:nvPr>
            <p:ph type="sldNum" sz="quarter" idx="5"/>
          </p:nvPr>
        </p:nvSpPr>
        <p:spPr>
          <a:noFill/>
        </p:spPr>
        <p:txBody>
          <a:bodyPr/>
          <a:lstStyle/>
          <a:p>
            <a:fld id="{0A188D93-70F1-4E35-9BEA-2B005D0A2741}"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p:spPr>
        <p:txBody>
          <a:bodyPr/>
          <a:lstStyle/>
          <a:p>
            <a:pPr eaLnBrk="1" hangingPunct="1"/>
            <a:endParaRPr lang="en-US" smtClean="0"/>
          </a:p>
        </p:txBody>
      </p:sp>
      <p:sp>
        <p:nvSpPr>
          <p:cNvPr id="282628" name="Slide Number Placeholder 3"/>
          <p:cNvSpPr>
            <a:spLocks noGrp="1"/>
          </p:cNvSpPr>
          <p:nvPr>
            <p:ph type="sldNum" sz="quarter" idx="5"/>
          </p:nvPr>
        </p:nvSpPr>
        <p:spPr>
          <a:noFill/>
        </p:spPr>
        <p:txBody>
          <a:bodyPr/>
          <a:lstStyle/>
          <a:p>
            <a:fld id="{052AEF64-6A18-4220-A686-CBD62C4532B7}"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p:spPr>
        <p:txBody>
          <a:bodyPr/>
          <a:lstStyle/>
          <a:p>
            <a:pPr eaLnBrk="1" hangingPunct="1"/>
            <a:endParaRPr lang="en-US" smtClean="0"/>
          </a:p>
        </p:txBody>
      </p:sp>
      <p:sp>
        <p:nvSpPr>
          <p:cNvPr id="284676" name="Slide Number Placeholder 3"/>
          <p:cNvSpPr>
            <a:spLocks noGrp="1"/>
          </p:cNvSpPr>
          <p:nvPr>
            <p:ph type="sldNum" sz="quarter" idx="5"/>
          </p:nvPr>
        </p:nvSpPr>
        <p:spPr>
          <a:noFill/>
        </p:spPr>
        <p:txBody>
          <a:bodyPr/>
          <a:lstStyle/>
          <a:p>
            <a:fld id="{4AC64C44-9423-4D2B-B95C-81D4B8423D92}"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520938-47B0-4F14-9C36-E668CB07F0A4}"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520938-47B0-4F14-9C36-E668CB07F0A4}"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p:spPr>
        <p:txBody>
          <a:bodyPr/>
          <a:lstStyle/>
          <a:p>
            <a:pPr eaLnBrk="1" hangingPunct="1"/>
            <a:endParaRPr lang="en-US" smtClean="0"/>
          </a:p>
        </p:txBody>
      </p:sp>
      <p:sp>
        <p:nvSpPr>
          <p:cNvPr id="285700" name="Slide Number Placeholder 3"/>
          <p:cNvSpPr>
            <a:spLocks noGrp="1"/>
          </p:cNvSpPr>
          <p:nvPr>
            <p:ph type="sldNum" sz="quarter" idx="5"/>
          </p:nvPr>
        </p:nvSpPr>
        <p:spPr>
          <a:noFill/>
        </p:spPr>
        <p:txBody>
          <a:bodyPr/>
          <a:lstStyle/>
          <a:p>
            <a:fld id="{B5F5A910-EAF0-4DAA-98A4-644456525A54}"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p:spPr>
        <p:txBody>
          <a:bodyPr/>
          <a:lstStyle/>
          <a:p>
            <a:pPr eaLnBrk="1" hangingPunct="1"/>
            <a:endParaRPr lang="en-US" smtClean="0"/>
          </a:p>
        </p:txBody>
      </p:sp>
      <p:sp>
        <p:nvSpPr>
          <p:cNvPr id="286724" name="Slide Number Placeholder 3"/>
          <p:cNvSpPr>
            <a:spLocks noGrp="1"/>
          </p:cNvSpPr>
          <p:nvPr>
            <p:ph type="sldNum" sz="quarter" idx="5"/>
          </p:nvPr>
        </p:nvSpPr>
        <p:spPr>
          <a:noFill/>
        </p:spPr>
        <p:txBody>
          <a:bodyPr/>
          <a:lstStyle/>
          <a:p>
            <a:fld id="{FC5D1B19-2992-48C3-B9BE-68949F442118}"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p:spPr>
        <p:txBody>
          <a:bodyPr/>
          <a:lstStyle/>
          <a:p>
            <a:pPr eaLnBrk="1" hangingPunct="1"/>
            <a:endParaRPr lang="en-US" smtClean="0"/>
          </a:p>
        </p:txBody>
      </p:sp>
      <p:sp>
        <p:nvSpPr>
          <p:cNvPr id="287748" name="Slide Number Placeholder 3"/>
          <p:cNvSpPr>
            <a:spLocks noGrp="1"/>
          </p:cNvSpPr>
          <p:nvPr>
            <p:ph type="sldNum" sz="quarter" idx="5"/>
          </p:nvPr>
        </p:nvSpPr>
        <p:spPr>
          <a:noFill/>
        </p:spPr>
        <p:txBody>
          <a:bodyPr/>
          <a:lstStyle/>
          <a:p>
            <a:fld id="{97DC1639-64AA-4C55-8E71-BBD252D6F17A}"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p:spPr>
        <p:txBody>
          <a:bodyPr/>
          <a:lstStyle/>
          <a:p>
            <a:pPr eaLnBrk="1" hangingPunct="1"/>
            <a:endParaRPr lang="en-US" smtClean="0"/>
          </a:p>
        </p:txBody>
      </p:sp>
      <p:sp>
        <p:nvSpPr>
          <p:cNvPr id="288772" name="Slide Number Placeholder 3"/>
          <p:cNvSpPr>
            <a:spLocks noGrp="1"/>
          </p:cNvSpPr>
          <p:nvPr>
            <p:ph type="sldNum" sz="quarter" idx="5"/>
          </p:nvPr>
        </p:nvSpPr>
        <p:spPr>
          <a:noFill/>
        </p:spPr>
        <p:txBody>
          <a:bodyPr/>
          <a:lstStyle/>
          <a:p>
            <a:fld id="{6A67B9FE-BF68-45BB-8240-6ABAB78F3CE3}"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289795" name="Notes Placeholder 2"/>
          <p:cNvSpPr>
            <a:spLocks noGrp="1"/>
          </p:cNvSpPr>
          <p:nvPr>
            <p:ph type="body" idx="1"/>
          </p:nvPr>
        </p:nvSpPr>
        <p:spPr>
          <a:noFill/>
          <a:ln/>
        </p:spPr>
        <p:txBody>
          <a:bodyPr/>
          <a:lstStyle/>
          <a:p>
            <a:pPr eaLnBrk="1" hangingPunct="1"/>
            <a:endParaRPr lang="en-US" smtClean="0"/>
          </a:p>
        </p:txBody>
      </p:sp>
      <p:sp>
        <p:nvSpPr>
          <p:cNvPr id="289796" name="Slide Number Placeholder 3"/>
          <p:cNvSpPr>
            <a:spLocks noGrp="1"/>
          </p:cNvSpPr>
          <p:nvPr>
            <p:ph type="sldNum" sz="quarter" idx="5"/>
          </p:nvPr>
        </p:nvSpPr>
        <p:spPr>
          <a:noFill/>
        </p:spPr>
        <p:txBody>
          <a:bodyPr/>
          <a:lstStyle/>
          <a:p>
            <a:fld id="{969348B5-02B3-4981-B003-A8F3F9FA86C4}"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p:spPr>
        <p:txBody>
          <a:bodyPr/>
          <a:lstStyle/>
          <a:p>
            <a:pPr eaLnBrk="1" hangingPunct="1"/>
            <a:endParaRPr lang="en-US" smtClean="0"/>
          </a:p>
        </p:txBody>
      </p:sp>
      <p:sp>
        <p:nvSpPr>
          <p:cNvPr id="290820" name="Slide Number Placeholder 3"/>
          <p:cNvSpPr>
            <a:spLocks noGrp="1"/>
          </p:cNvSpPr>
          <p:nvPr>
            <p:ph type="sldNum" sz="quarter" idx="5"/>
          </p:nvPr>
        </p:nvSpPr>
        <p:spPr>
          <a:noFill/>
        </p:spPr>
        <p:txBody>
          <a:bodyPr/>
          <a:lstStyle/>
          <a:p>
            <a:fld id="{44F97F87-7E79-4336-BBF8-97A556FE5A66}"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p:spPr>
        <p:txBody>
          <a:bodyPr/>
          <a:lstStyle/>
          <a:p>
            <a:pPr eaLnBrk="1" hangingPunct="1"/>
            <a:endParaRPr lang="en-US" dirty="0" smtClean="0"/>
          </a:p>
        </p:txBody>
      </p:sp>
      <p:sp>
        <p:nvSpPr>
          <p:cNvPr id="291844" name="Slide Number Placeholder 3"/>
          <p:cNvSpPr>
            <a:spLocks noGrp="1"/>
          </p:cNvSpPr>
          <p:nvPr>
            <p:ph type="sldNum" sz="quarter" idx="5"/>
          </p:nvPr>
        </p:nvSpPr>
        <p:spPr>
          <a:noFill/>
        </p:spPr>
        <p:txBody>
          <a:bodyPr/>
          <a:lstStyle/>
          <a:p>
            <a:fld id="{15BC8AE8-E992-4CA5-9C2B-D327B5AD93AE}"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p:spPr>
        <p:txBody>
          <a:bodyPr/>
          <a:lstStyle/>
          <a:p>
            <a:pPr eaLnBrk="1" hangingPunct="1"/>
            <a:endParaRPr lang="en-US" smtClean="0"/>
          </a:p>
        </p:txBody>
      </p:sp>
      <p:sp>
        <p:nvSpPr>
          <p:cNvPr id="292868" name="Slide Number Placeholder 3"/>
          <p:cNvSpPr>
            <a:spLocks noGrp="1"/>
          </p:cNvSpPr>
          <p:nvPr>
            <p:ph type="sldNum" sz="quarter" idx="5"/>
          </p:nvPr>
        </p:nvSpPr>
        <p:spPr>
          <a:noFill/>
        </p:spPr>
        <p:txBody>
          <a:bodyPr/>
          <a:lstStyle/>
          <a:p>
            <a:fld id="{FEFC8FF6-F615-4813-8EE0-22368CDE8A6D}"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p:spPr>
        <p:txBody>
          <a:bodyPr/>
          <a:lstStyle/>
          <a:p>
            <a:pPr eaLnBrk="1" hangingPunct="1"/>
            <a:endParaRPr lang="en-US" smtClean="0"/>
          </a:p>
        </p:txBody>
      </p:sp>
      <p:sp>
        <p:nvSpPr>
          <p:cNvPr id="265220" name="Slide Number Placeholder 3"/>
          <p:cNvSpPr>
            <a:spLocks noGrp="1"/>
          </p:cNvSpPr>
          <p:nvPr>
            <p:ph type="sldNum" sz="quarter" idx="5"/>
          </p:nvPr>
        </p:nvSpPr>
        <p:spPr>
          <a:noFill/>
        </p:spPr>
        <p:txBody>
          <a:bodyPr/>
          <a:lstStyle/>
          <a:p>
            <a:fld id="{F1CC7803-8743-4042-BDA5-9B92541EC47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2374A-CFE2-4D80-B4FD-9817DF62AF2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2E322-03BE-4134-BB30-FAF52E167EAE}"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DB6F3E-AF1E-434E-8EE8-71EF9062BBF2}"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0871D-1EF3-4CA9-8E24-5BCBA58B13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B6F3E-AF1E-434E-8EE8-71EF9062BBF2}"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0871D-1EF3-4CA9-8E24-5BCBA58B13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B6F3E-AF1E-434E-8EE8-71EF9062BBF2}"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0871D-1EF3-4CA9-8E24-5BCBA58B13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Solomon Bogale                        Chemical Eng'g Department</a:t>
            </a:r>
          </a:p>
        </p:txBody>
      </p:sp>
      <p:sp>
        <p:nvSpPr>
          <p:cNvPr id="6" name="Rectangle 13"/>
          <p:cNvSpPr>
            <a:spLocks noGrp="1" noChangeArrowheads="1"/>
          </p:cNvSpPr>
          <p:nvPr>
            <p:ph type="sldNum" sz="quarter" idx="12"/>
          </p:nvPr>
        </p:nvSpPr>
        <p:spPr>
          <a:ln/>
        </p:spPr>
        <p:txBody>
          <a:bodyPr/>
          <a:lstStyle>
            <a:lvl1pPr>
              <a:defRPr/>
            </a:lvl1pPr>
          </a:lstStyle>
          <a:p>
            <a:pPr>
              <a:defRPr/>
            </a:pPr>
            <a:fld id="{BEF1D3F4-2662-49B7-B841-A5462ADFFF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Solomon Bogale                        Chemical Eng'g Department</a:t>
            </a:r>
          </a:p>
        </p:txBody>
      </p:sp>
      <p:sp>
        <p:nvSpPr>
          <p:cNvPr id="7" name="Rectangle 13"/>
          <p:cNvSpPr>
            <a:spLocks noGrp="1" noChangeArrowheads="1"/>
          </p:cNvSpPr>
          <p:nvPr>
            <p:ph type="sldNum" sz="quarter" idx="12"/>
          </p:nvPr>
        </p:nvSpPr>
        <p:spPr>
          <a:ln/>
        </p:spPr>
        <p:txBody>
          <a:bodyPr/>
          <a:lstStyle>
            <a:lvl1pPr>
              <a:defRPr/>
            </a:lvl1pPr>
          </a:lstStyle>
          <a:p>
            <a:pPr>
              <a:defRPr/>
            </a:pPr>
            <a:fld id="{CAB77404-9DF3-44B2-BF28-C525D4F21E0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r>
              <a:rPr lang="en-US"/>
              <a:t>Solomon Bogale                        Chemical Eng'g Department</a:t>
            </a:r>
          </a:p>
        </p:txBody>
      </p:sp>
      <p:sp>
        <p:nvSpPr>
          <p:cNvPr id="8" name="Rectangle 13"/>
          <p:cNvSpPr>
            <a:spLocks noGrp="1" noChangeArrowheads="1"/>
          </p:cNvSpPr>
          <p:nvPr>
            <p:ph type="sldNum" sz="quarter" idx="12"/>
          </p:nvPr>
        </p:nvSpPr>
        <p:spPr>
          <a:ln/>
        </p:spPr>
        <p:txBody>
          <a:bodyPr/>
          <a:lstStyle>
            <a:lvl1pPr>
              <a:defRPr/>
            </a:lvl1pPr>
          </a:lstStyle>
          <a:p>
            <a:pPr>
              <a:defRPr/>
            </a:pPr>
            <a:fld id="{0C8CB1F9-FB74-4D4C-A14F-C6345E91E3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B6F3E-AF1E-434E-8EE8-71EF9062BBF2}"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0871D-1EF3-4CA9-8E24-5BCBA58B13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DB6F3E-AF1E-434E-8EE8-71EF9062BBF2}"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0871D-1EF3-4CA9-8E24-5BCBA58B13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DB6F3E-AF1E-434E-8EE8-71EF9062BBF2}"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0871D-1EF3-4CA9-8E24-5BCBA58B13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DB6F3E-AF1E-434E-8EE8-71EF9062BBF2}" type="datetimeFigureOut">
              <a:rPr lang="en-US" smtClean="0"/>
              <a:pPr/>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0871D-1EF3-4CA9-8E24-5BCBA58B13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DB6F3E-AF1E-434E-8EE8-71EF9062BBF2}" type="datetimeFigureOut">
              <a:rPr lang="en-US" smtClean="0"/>
              <a:pPr/>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0871D-1EF3-4CA9-8E24-5BCBA58B13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B6F3E-AF1E-434E-8EE8-71EF9062BBF2}" type="datetimeFigureOut">
              <a:rPr lang="en-US" smtClean="0"/>
              <a:pPr/>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0871D-1EF3-4CA9-8E24-5BCBA58B13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B6F3E-AF1E-434E-8EE8-71EF9062BBF2}"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0871D-1EF3-4CA9-8E24-5BCBA58B13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B6F3E-AF1E-434E-8EE8-71EF9062BBF2}"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0871D-1EF3-4CA9-8E24-5BCBA58B13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B6F3E-AF1E-434E-8EE8-71EF9062BBF2}" type="datetimeFigureOut">
              <a:rPr lang="en-US" smtClean="0"/>
              <a:pPr/>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0871D-1EF3-4CA9-8E24-5BCBA58B13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2.xml"/><Relationship Id="rId7" Type="http://schemas.openxmlformats.org/officeDocument/2006/relationships/oleObject" Target="../embeddings/oleObject8.bin"/><Relationship Id="rId12"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38.png"/><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2.gif"/></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oleObject" Target="../embeddings/oleObject2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42.xml"/><Relationship Id="rId7"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 Id="rId9" Type="http://schemas.openxmlformats.org/officeDocument/2006/relationships/oleObject" Target="../embeddings/oleObject3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45.xml"/><Relationship Id="rId7"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 Id="rId9" Type="http://schemas.openxmlformats.org/officeDocument/2006/relationships/oleObject" Target="../embeddings/oleObject4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oleObject" Target="../embeddings/oleObject49.bin"/><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oleObject" Target="../embeddings/oleObject50.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51.bin"/></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50.xml"/><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vmlDrawing" Target="../drawings/vmlDrawing21.vml"/><Relationship Id="rId5" Type="http://schemas.openxmlformats.org/officeDocument/2006/relationships/chart" Target="../charts/chart5.xml"/><Relationship Id="rId4" Type="http://schemas.openxmlformats.org/officeDocument/2006/relationships/oleObject" Target="../embeddings/oleObject57.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vmlDrawing" Target="../drawings/vmlDrawing22.vml"/><Relationship Id="rId5" Type="http://schemas.openxmlformats.org/officeDocument/2006/relationships/chart" Target="../charts/chart6.xml"/><Relationship Id="rId4" Type="http://schemas.openxmlformats.org/officeDocument/2006/relationships/oleObject" Target="../embeddings/oleObject58.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53.xml"/><Relationship Id="rId7" Type="http://schemas.openxmlformats.org/officeDocument/2006/relationships/oleObject" Target="../embeddings/oleObject62.bin"/><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oleObject" Target="../embeddings/oleObject61.bin"/><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vmlDrawing" Target="../drawings/vmlDrawing24.vml"/><Relationship Id="rId4" Type="http://schemas.openxmlformats.org/officeDocument/2006/relationships/oleObject" Target="../embeddings/oleObject64.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oleObject" Target="../embeddings/oleObject67.bin"/><Relationship Id="rId5" Type="http://schemas.openxmlformats.org/officeDocument/2006/relationships/oleObject" Target="../embeddings/oleObject66.bin"/><Relationship Id="rId4" Type="http://schemas.openxmlformats.org/officeDocument/2006/relationships/oleObject" Target="../embeddings/oleObject65.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vmlDrawing" Target="../drawings/vmlDrawing26.vml"/><Relationship Id="rId4" Type="http://schemas.openxmlformats.org/officeDocument/2006/relationships/oleObject" Target="../embeddings/oleObject68.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70.bin"/><Relationship Id="rId5" Type="http://schemas.openxmlformats.org/officeDocument/2006/relationships/oleObject" Target="../embeddings/oleObject69.bin"/><Relationship Id="rId4" Type="http://schemas.openxmlformats.org/officeDocument/2006/relationships/image" Target="../media/image105.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vmlDrawing" Target="../drawings/vmlDrawing28.vml"/><Relationship Id="rId4" Type="http://schemas.openxmlformats.org/officeDocument/2006/relationships/oleObject" Target="../embeddings/oleObject72.bin"/></Relationships>
</file>

<file path=ppt/slides/_rels/slide5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Solomon Bogale                        Chemical Eng'g Department</a:t>
            </a:r>
          </a:p>
        </p:txBody>
      </p:sp>
      <p:sp>
        <p:nvSpPr>
          <p:cNvPr id="71683" name="AutoShape 2"/>
          <p:cNvSpPr>
            <a:spLocks noGrp="1" noChangeArrowheads="1"/>
          </p:cNvSpPr>
          <p:nvPr>
            <p:ph type="title"/>
          </p:nvPr>
        </p:nvSpPr>
        <p:spPr/>
        <p:txBody>
          <a:bodyPr/>
          <a:lstStyle/>
          <a:p>
            <a:r>
              <a:rPr lang="en-US" dirty="0" smtClean="0"/>
              <a:t>MUO (Introduction)</a:t>
            </a:r>
          </a:p>
        </p:txBody>
      </p:sp>
      <p:sp>
        <p:nvSpPr>
          <p:cNvPr id="71684" name="Rectangle 3"/>
          <p:cNvSpPr>
            <a:spLocks noGrp="1" noChangeArrowheads="1"/>
          </p:cNvSpPr>
          <p:nvPr>
            <p:ph type="body" idx="1"/>
          </p:nvPr>
        </p:nvSpPr>
        <p:spPr/>
        <p:txBody>
          <a:bodyPr>
            <a:normAutofit fontScale="92500" lnSpcReduction="10000"/>
          </a:bodyPr>
          <a:lstStyle/>
          <a:p>
            <a:pPr eaLnBrk="1" hangingPunct="1"/>
            <a:r>
              <a:rPr lang="en-US" dirty="0" smtClean="0"/>
              <a:t>Based on mechanical force:</a:t>
            </a:r>
          </a:p>
          <a:p>
            <a:pPr lvl="2" eaLnBrk="1" hangingPunct="1"/>
            <a:r>
              <a:rPr lang="en-US" dirty="0" smtClean="0"/>
              <a:t>To mix different components </a:t>
            </a:r>
          </a:p>
          <a:p>
            <a:pPr lvl="2" eaLnBrk="1" hangingPunct="1"/>
            <a:r>
              <a:rPr lang="en-US" dirty="0" smtClean="0"/>
              <a:t>To separate a specified component from a mixture</a:t>
            </a:r>
          </a:p>
          <a:p>
            <a:pPr lvl="2" eaLnBrk="1" hangingPunct="1"/>
            <a:r>
              <a:rPr lang="en-US" dirty="0" smtClean="0"/>
              <a:t>Size reduction and enlargement</a:t>
            </a:r>
          </a:p>
          <a:p>
            <a:pPr lvl="2" eaLnBrk="1" hangingPunct="1"/>
            <a:r>
              <a:rPr lang="en-US" dirty="0" smtClean="0"/>
              <a:t>Enhance mass and heat transfer (drying, absorption, etc.)</a:t>
            </a:r>
          </a:p>
          <a:p>
            <a:pPr eaLnBrk="1" hangingPunct="1"/>
            <a:r>
              <a:rPr lang="en-US" dirty="0" smtClean="0"/>
              <a:t>Most frequent mechanical unit operations (MUO):</a:t>
            </a:r>
          </a:p>
          <a:p>
            <a:pPr lvl="2" eaLnBrk="1" hangingPunct="1"/>
            <a:r>
              <a:rPr lang="en-US" dirty="0" smtClean="0"/>
              <a:t>Size reduction, screening, sedimentation, fluidization, filtration, centrifugation, cyclones, magnetic separation, electro-static precipitators, floatation, solid transportation , mixing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91793" y="265601"/>
            <a:ext cx="5900424" cy="6059786"/>
          </a:xfrm>
          <a:prstGeom prst="rect">
            <a:avLst/>
          </a:prstGeom>
        </p:spPr>
      </p:pic>
    </p:spTree>
    <p:extLst>
      <p:ext uri="{BB962C8B-B14F-4D97-AF65-F5344CB8AC3E}">
        <p14:creationId xmlns:p14="http://schemas.microsoft.com/office/powerpoint/2010/main" xmlns="" val="275147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0726" y="86609"/>
            <a:ext cx="7963674" cy="4686300"/>
          </a:xfrm>
          <a:prstGeom prst="rect">
            <a:avLst/>
          </a:prstGeom>
        </p:spPr>
      </p:pic>
      <p:pic>
        <p:nvPicPr>
          <p:cNvPr id="3" name="Picture 2"/>
          <p:cNvPicPr>
            <a:picLocks noChangeAspect="1"/>
          </p:cNvPicPr>
          <p:nvPr/>
        </p:nvPicPr>
        <p:blipFill>
          <a:blip r:embed="rId4"/>
          <a:stretch>
            <a:fillRect/>
          </a:stretch>
        </p:blipFill>
        <p:spPr>
          <a:xfrm>
            <a:off x="774323" y="5330170"/>
            <a:ext cx="6709003" cy="918230"/>
          </a:xfrm>
          <a:prstGeom prst="rect">
            <a:avLst/>
          </a:prstGeom>
        </p:spPr>
      </p:pic>
    </p:spTree>
    <p:extLst>
      <p:ext uri="{BB962C8B-B14F-4D97-AF65-F5344CB8AC3E}">
        <p14:creationId xmlns:p14="http://schemas.microsoft.com/office/powerpoint/2010/main" xmlns="" val="65423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Solomon Bogale                        Chemical Eng'g Department</a:t>
            </a:r>
          </a:p>
        </p:txBody>
      </p:sp>
      <p:sp>
        <p:nvSpPr>
          <p:cNvPr id="129027" name="AutoShape 2"/>
          <p:cNvSpPr>
            <a:spLocks noGrp="1" noChangeArrowheads="1"/>
          </p:cNvSpPr>
          <p:nvPr>
            <p:ph type="title"/>
          </p:nvPr>
        </p:nvSpPr>
        <p:spPr/>
        <p:txBody>
          <a:bodyPr/>
          <a:lstStyle/>
          <a:p>
            <a:r>
              <a:rPr lang="en-US" dirty="0" smtClean="0"/>
              <a:t>MUO (Particle size measurement)</a:t>
            </a:r>
          </a:p>
        </p:txBody>
      </p:sp>
      <p:sp>
        <p:nvSpPr>
          <p:cNvPr id="129028" name="Rectangle 3"/>
          <p:cNvSpPr>
            <a:spLocks noGrp="1" noChangeArrowheads="1"/>
          </p:cNvSpPr>
          <p:nvPr>
            <p:ph type="body" idx="1"/>
          </p:nvPr>
        </p:nvSpPr>
        <p:spPr>
          <a:xfrm>
            <a:off x="457200" y="1600201"/>
            <a:ext cx="8229600" cy="3962400"/>
          </a:xfrm>
        </p:spPr>
        <p:txBody>
          <a:bodyPr/>
          <a:lstStyle/>
          <a:p>
            <a:pPr eaLnBrk="1" hangingPunct="1"/>
            <a:r>
              <a:rPr lang="en-US" dirty="0" smtClean="0"/>
              <a:t>Electrical sensing zone (coulter counter)</a:t>
            </a:r>
          </a:p>
          <a:p>
            <a:pPr lvl="1" eaLnBrk="1" hangingPunct="1"/>
            <a:r>
              <a:rPr lang="en-US" sz="2400" dirty="0" smtClean="0"/>
              <a:t>Suspension passed through capillary conductivity cell</a:t>
            </a:r>
          </a:p>
          <a:p>
            <a:pPr lvl="1" eaLnBrk="1" hangingPunct="1"/>
            <a:r>
              <a:rPr lang="en-US" sz="2400" dirty="0" smtClean="0"/>
              <a:t>Size range </a:t>
            </a:r>
            <a:r>
              <a:rPr lang="en-US" sz="2400" dirty="0" smtClean="0"/>
              <a:t>(1000 </a:t>
            </a:r>
            <a:r>
              <a:rPr lang="en-US" sz="2400" dirty="0" smtClean="0">
                <a:sym typeface="Symbol" pitchFamily="18" charset="2"/>
              </a:rPr>
              <a:t>m</a:t>
            </a:r>
            <a:r>
              <a:rPr lang="en-US" sz="2400" dirty="0" smtClean="0"/>
              <a:t> – </a:t>
            </a:r>
            <a:r>
              <a:rPr lang="en-US" sz="2400" dirty="0" smtClean="0"/>
              <a:t>0.1 </a:t>
            </a:r>
            <a:r>
              <a:rPr lang="en-US" sz="2400" dirty="0" smtClean="0">
                <a:sym typeface="Symbol" pitchFamily="18" charset="2"/>
              </a:rPr>
              <a:t>m</a:t>
            </a:r>
            <a:r>
              <a:rPr lang="en-US" sz="2400" dirty="0" smtClean="0"/>
              <a:t>)</a:t>
            </a:r>
          </a:p>
          <a:p>
            <a:pPr eaLnBrk="1" hangingPunct="1"/>
            <a:r>
              <a:rPr lang="en-US" dirty="0" smtClean="0"/>
              <a:t>Light scattering techniques</a:t>
            </a:r>
          </a:p>
          <a:p>
            <a:pPr lvl="1" eaLnBrk="1" hangingPunct="1"/>
            <a:r>
              <a:rPr lang="en-US" sz="2400" dirty="0" smtClean="0"/>
              <a:t>Classical light scattering according to Rayleigh or Mie-theory</a:t>
            </a:r>
          </a:p>
          <a:p>
            <a:pPr lvl="1" eaLnBrk="1" hangingPunct="1"/>
            <a:r>
              <a:rPr lang="en-US" sz="2400" dirty="0" smtClean="0"/>
              <a:t>Laser-</a:t>
            </a:r>
            <a:r>
              <a:rPr lang="en-US" sz="2400" dirty="0" err="1" smtClean="0"/>
              <a:t>Fraunhofer</a:t>
            </a:r>
            <a:r>
              <a:rPr lang="en-US" sz="2400" dirty="0" smtClean="0"/>
              <a:t>-diffraction (1 </a:t>
            </a:r>
            <a:r>
              <a:rPr lang="en-US" sz="2400" dirty="0" smtClean="0">
                <a:sym typeface="Symbol" pitchFamily="18" charset="2"/>
              </a:rPr>
              <a:t>m</a:t>
            </a:r>
            <a:r>
              <a:rPr lang="en-US" sz="2400" dirty="0" smtClean="0"/>
              <a:t> -1800 </a:t>
            </a:r>
            <a:r>
              <a:rPr lang="en-US" sz="2400" dirty="0" smtClean="0">
                <a:sym typeface="Symbol" pitchFamily="18" charset="2"/>
              </a:rPr>
              <a:t>m)</a:t>
            </a:r>
          </a:p>
          <a:p>
            <a:pPr lvl="1" eaLnBrk="1" hangingPunct="1"/>
            <a:r>
              <a:rPr lang="en-US" sz="2400" dirty="0" smtClean="0"/>
              <a:t>Laser-photon correlation spectroscopy(3 nm-3 </a:t>
            </a:r>
            <a:r>
              <a:rPr lang="en-US" sz="2400" dirty="0" smtClean="0">
                <a:sym typeface="Symbol" pitchFamily="18" charset="2"/>
              </a:rPr>
              <a:t>m)</a:t>
            </a:r>
            <a:r>
              <a:rPr lang="en-US" sz="2400"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a:srcRect/>
          <a:stretch>
            <a:fillRect/>
          </a:stretch>
        </p:blipFill>
        <p:spPr bwMode="auto">
          <a:xfrm>
            <a:off x="685800" y="658962"/>
            <a:ext cx="7734749" cy="551323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1999" y="286143"/>
            <a:ext cx="4264819" cy="4381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37374" y="2134386"/>
            <a:ext cx="4264819" cy="4267200"/>
          </a:xfrm>
          <a:prstGeom prst="rect">
            <a:avLst/>
          </a:prstGeom>
        </p:spPr>
      </p:pic>
    </p:spTree>
    <p:extLst>
      <p:ext uri="{BB962C8B-B14F-4D97-AF65-F5344CB8AC3E}">
        <p14:creationId xmlns:p14="http://schemas.microsoft.com/office/powerpoint/2010/main" xmlns="" val="140815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MUO(Particle size measurement) </a:t>
            </a:r>
            <a:br>
              <a:rPr lang="en-US" dirty="0" smtClean="0"/>
            </a:br>
            <a:r>
              <a:rPr lang="en-US" sz="2700" dirty="0" smtClean="0"/>
              <a:t>Electrical sensing zone (coulter counter)</a:t>
            </a:r>
            <a:endParaRPr lang="en-US" sz="2700" dirty="0"/>
          </a:p>
        </p:txBody>
      </p:sp>
      <p:grpSp>
        <p:nvGrpSpPr>
          <p:cNvPr id="11" name="Group 10"/>
          <p:cNvGrpSpPr/>
          <p:nvPr/>
        </p:nvGrpSpPr>
        <p:grpSpPr>
          <a:xfrm>
            <a:off x="990600" y="1524000"/>
            <a:ext cx="7629525" cy="5042595"/>
            <a:chOff x="990600" y="1524000"/>
            <a:chExt cx="7629525" cy="5042595"/>
          </a:xfrm>
        </p:grpSpPr>
        <p:pic>
          <p:nvPicPr>
            <p:cNvPr id="28679" name="Picture 7"/>
            <p:cNvPicPr>
              <a:picLocks noChangeAspect="1" noChangeArrowheads="1"/>
            </p:cNvPicPr>
            <p:nvPr/>
          </p:nvPicPr>
          <p:blipFill>
            <a:blip r:embed="rId3"/>
            <a:srcRect/>
            <a:stretch>
              <a:fillRect/>
            </a:stretch>
          </p:blipFill>
          <p:spPr bwMode="auto">
            <a:xfrm>
              <a:off x="1066800" y="1524000"/>
              <a:ext cx="7553325" cy="4582713"/>
            </a:xfrm>
            <a:prstGeom prst="rect">
              <a:avLst/>
            </a:prstGeom>
            <a:noFill/>
            <a:ln w="9525">
              <a:noFill/>
              <a:miter lim="800000"/>
              <a:headEnd/>
              <a:tailEnd/>
            </a:ln>
            <a:effectLst/>
          </p:spPr>
        </p:pic>
        <p:sp>
          <p:nvSpPr>
            <p:cNvPr id="9" name="TextBox 8"/>
            <p:cNvSpPr txBox="1"/>
            <p:nvPr/>
          </p:nvSpPr>
          <p:spPr>
            <a:xfrm>
              <a:off x="990600" y="5181600"/>
              <a:ext cx="4398640" cy="1384995"/>
            </a:xfrm>
            <a:prstGeom prst="rect">
              <a:avLst/>
            </a:prstGeom>
            <a:noFill/>
          </p:spPr>
          <p:txBody>
            <a:bodyPr wrap="none" rtlCol="0">
              <a:spAutoFit/>
            </a:bodyPr>
            <a:lstStyle/>
            <a:p>
              <a:pPr>
                <a:buFont typeface="Arial" pitchFamily="34" charset="0"/>
                <a:buChar char="•"/>
              </a:pPr>
              <a:r>
                <a:rPr lang="en-US" sz="2800" dirty="0" smtClean="0"/>
                <a:t> Helps to count the particles</a:t>
              </a:r>
            </a:p>
            <a:p>
              <a:pPr>
                <a:buFont typeface="Arial" pitchFamily="34" charset="0"/>
                <a:buChar char="•"/>
              </a:pPr>
              <a:r>
                <a:rPr lang="en-US" sz="2800" dirty="0"/>
                <a:t> </a:t>
              </a:r>
              <a:r>
                <a:rPr lang="en-US" sz="2800" dirty="0" smtClean="0"/>
                <a:t>Based on the resistance </a:t>
              </a:r>
            </a:p>
            <a:p>
              <a:r>
                <a:rPr lang="en-US" sz="2800" dirty="0" smtClean="0"/>
                <a:t>   b/n the electrodes </a:t>
              </a:r>
              <a:endParaRPr lang="en-US" sz="280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Solomon Bogale                        Chemical Eng'g Department</a:t>
            </a:r>
          </a:p>
        </p:txBody>
      </p:sp>
      <p:sp>
        <p:nvSpPr>
          <p:cNvPr id="130051" name="AutoShape 2"/>
          <p:cNvSpPr>
            <a:spLocks noGrp="1" noChangeArrowheads="1"/>
          </p:cNvSpPr>
          <p:nvPr>
            <p:ph type="title"/>
          </p:nvPr>
        </p:nvSpPr>
        <p:spPr/>
        <p:txBody>
          <a:bodyPr>
            <a:normAutofit fontScale="90000"/>
          </a:bodyPr>
          <a:lstStyle/>
          <a:p>
            <a:r>
              <a:rPr lang="en-US" dirty="0" smtClean="0"/>
              <a:t>MUO(Particle size measurement) </a:t>
            </a:r>
            <a:br>
              <a:rPr lang="en-US" dirty="0" smtClean="0"/>
            </a:br>
            <a:r>
              <a:rPr lang="en-US" sz="2700" dirty="0" smtClean="0"/>
              <a:t>Light scattering techniques</a:t>
            </a:r>
          </a:p>
        </p:txBody>
      </p:sp>
      <p:pic>
        <p:nvPicPr>
          <p:cNvPr id="25605" name="Picture 5"/>
          <p:cNvPicPr>
            <a:picLocks noChangeAspect="1" noChangeArrowheads="1"/>
          </p:cNvPicPr>
          <p:nvPr/>
        </p:nvPicPr>
        <p:blipFill>
          <a:blip r:embed="rId3"/>
          <a:srcRect/>
          <a:stretch>
            <a:fillRect/>
          </a:stretch>
        </p:blipFill>
        <p:spPr bwMode="auto">
          <a:xfrm>
            <a:off x="424638" y="1447800"/>
            <a:ext cx="7890687" cy="48649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MUO(Particle size measurement) </a:t>
            </a:r>
            <a:br>
              <a:rPr lang="en-US" dirty="0" smtClean="0"/>
            </a:br>
            <a:r>
              <a:rPr lang="en-US" sz="2700" dirty="0" smtClean="0"/>
              <a:t>Light scattering techniques</a:t>
            </a:r>
            <a:endParaRPr lang="en-US" dirty="0" smtClean="0"/>
          </a:p>
        </p:txBody>
      </p:sp>
      <p:pic>
        <p:nvPicPr>
          <p:cNvPr id="26628" name="Picture 4"/>
          <p:cNvPicPr>
            <a:picLocks noChangeAspect="1" noChangeArrowheads="1"/>
          </p:cNvPicPr>
          <p:nvPr/>
        </p:nvPicPr>
        <p:blipFill>
          <a:blip r:embed="rId3"/>
          <a:srcRect/>
          <a:stretch>
            <a:fillRect/>
          </a:stretch>
        </p:blipFill>
        <p:spPr bwMode="auto">
          <a:xfrm>
            <a:off x="685800" y="1524000"/>
            <a:ext cx="7696200" cy="4298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MUO(Particle size measurement) </a:t>
            </a:r>
            <a:br>
              <a:rPr lang="en-US" dirty="0" smtClean="0"/>
            </a:br>
            <a:r>
              <a:rPr lang="en-US" sz="2700" dirty="0" smtClean="0"/>
              <a:t>Light scattering techniques</a:t>
            </a:r>
            <a:endParaRPr lang="en-US" dirty="0" smtClean="0"/>
          </a:p>
        </p:txBody>
      </p:sp>
      <p:pic>
        <p:nvPicPr>
          <p:cNvPr id="27652" name="Picture 4"/>
          <p:cNvPicPr>
            <a:picLocks noChangeAspect="1" noChangeArrowheads="1"/>
          </p:cNvPicPr>
          <p:nvPr/>
        </p:nvPicPr>
        <p:blipFill>
          <a:blip r:embed="rId3"/>
          <a:srcRect/>
          <a:stretch>
            <a:fillRect/>
          </a:stretch>
        </p:blipFill>
        <p:spPr bwMode="auto">
          <a:xfrm>
            <a:off x="381000" y="1676400"/>
            <a:ext cx="8401050" cy="4543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a:t>Solomon Bogale                        Chemical Eng'g Department</a:t>
            </a:r>
          </a:p>
        </p:txBody>
      </p:sp>
      <p:sp>
        <p:nvSpPr>
          <p:cNvPr id="1028" name="AutoShape 2"/>
          <p:cNvSpPr>
            <a:spLocks noGrp="1" noChangeArrowheads="1"/>
          </p:cNvSpPr>
          <p:nvPr>
            <p:ph type="title"/>
          </p:nvPr>
        </p:nvSpPr>
        <p:spPr>
          <a:xfrm>
            <a:off x="762000" y="457200"/>
            <a:ext cx="7924800" cy="1143000"/>
          </a:xfrm>
        </p:spPr>
        <p:txBody>
          <a:bodyPr>
            <a:normAutofit fontScale="90000"/>
          </a:bodyPr>
          <a:lstStyle/>
          <a:p>
            <a:pPr eaLnBrk="1" hangingPunct="1"/>
            <a:r>
              <a:rPr lang="en-US" dirty="0" smtClean="0"/>
              <a:t>MUO (Particle size characterization)</a:t>
            </a:r>
          </a:p>
        </p:txBody>
      </p:sp>
      <p:sp>
        <p:nvSpPr>
          <p:cNvPr id="1029" name="Rectangle 3"/>
          <p:cNvSpPr>
            <a:spLocks noGrp="1" noChangeArrowheads="1"/>
          </p:cNvSpPr>
          <p:nvPr>
            <p:ph type="body" sz="half" idx="1"/>
          </p:nvPr>
        </p:nvSpPr>
        <p:spPr>
          <a:xfrm>
            <a:off x="838200" y="2057400"/>
            <a:ext cx="7086600" cy="3724275"/>
          </a:xfrm>
        </p:spPr>
        <p:txBody>
          <a:bodyPr/>
          <a:lstStyle/>
          <a:p>
            <a:pPr eaLnBrk="1" hangingPunct="1"/>
            <a:r>
              <a:rPr lang="en-US" dirty="0" smtClean="0"/>
              <a:t>Particle size characterization:</a:t>
            </a:r>
          </a:p>
          <a:p>
            <a:pPr lvl="1" eaLnBrk="1" hangingPunct="1"/>
            <a:r>
              <a:rPr lang="en-US" sz="2000" dirty="0" smtClean="0"/>
              <a:t>Spherical particles have one single dimension (i.e. the diameter </a:t>
            </a:r>
            <a:r>
              <a:rPr lang="en-US" sz="2000" dirty="0" smtClean="0">
                <a:sym typeface="Symbol" pitchFamily="18" charset="2"/>
              </a:rPr>
              <a:t>)</a:t>
            </a:r>
          </a:p>
          <a:p>
            <a:pPr lvl="1" eaLnBrk="1" hangingPunct="1"/>
            <a:r>
              <a:rPr lang="en-US" sz="2000" dirty="0" smtClean="0">
                <a:sym typeface="Symbol" pitchFamily="18" charset="2"/>
              </a:rPr>
              <a:t>Particles of arbitrary shape are assigned a diameter of an equivalent sphere. The equivalency can be based on:</a:t>
            </a:r>
          </a:p>
          <a:p>
            <a:pPr lvl="2" eaLnBrk="1" hangingPunct="1"/>
            <a:r>
              <a:rPr lang="en-US" dirty="0" smtClean="0"/>
              <a:t>Surface area of the particle (a</a:t>
            </a:r>
            <a:r>
              <a:rPr lang="en-US" baseline="-25000" dirty="0" smtClean="0"/>
              <a:t>1</a:t>
            </a:r>
            <a:r>
              <a:rPr lang="en-US" dirty="0" smtClean="0"/>
              <a:t>)</a:t>
            </a:r>
          </a:p>
          <a:p>
            <a:pPr lvl="2" eaLnBrk="1" hangingPunct="1">
              <a:buFont typeface="Wingdings" pitchFamily="2" charset="2"/>
              <a:buNone/>
            </a:pPr>
            <a:r>
              <a:rPr lang="en-US" sz="1800" dirty="0" smtClean="0"/>
              <a:t> </a:t>
            </a:r>
          </a:p>
        </p:txBody>
      </p:sp>
      <p:graphicFrame>
        <p:nvGraphicFramePr>
          <p:cNvPr id="1026" name="Object 11"/>
          <p:cNvGraphicFramePr>
            <a:graphicFrameLocks noChangeAspect="1"/>
          </p:cNvGraphicFramePr>
          <p:nvPr>
            <p:ph sz="half" idx="2"/>
          </p:nvPr>
        </p:nvGraphicFramePr>
        <p:xfrm>
          <a:off x="2971800" y="4419600"/>
          <a:ext cx="2057400" cy="1511300"/>
        </p:xfrm>
        <a:graphic>
          <a:graphicData uri="http://schemas.openxmlformats.org/presentationml/2006/ole">
            <p:oleObj spid="_x0000_s1026" name="Equation" r:id="rId4" imgW="1244520" imgH="914400" progId="Equation.3">
              <p:embed/>
            </p:oleObj>
          </a:graphicData>
        </a:graphic>
      </p:graphicFrame>
      <p:pic>
        <p:nvPicPr>
          <p:cNvPr id="1027" name="Picture 3"/>
          <p:cNvPicPr>
            <a:picLocks noChangeAspect="1" noChangeArrowheads="1"/>
          </p:cNvPicPr>
          <p:nvPr/>
        </p:nvPicPr>
        <p:blipFill>
          <a:blip r:embed="rId5"/>
          <a:srcRect/>
          <a:stretch>
            <a:fillRect/>
          </a:stretch>
        </p:blipFill>
        <p:spPr bwMode="auto">
          <a:xfrm>
            <a:off x="6553200" y="1219200"/>
            <a:ext cx="2257425" cy="1381125"/>
          </a:xfrm>
          <a:prstGeom prst="rect">
            <a:avLst/>
          </a:prstGeom>
          <a:noFill/>
          <a:ln w="9525">
            <a:noFill/>
            <a:miter lim="800000"/>
            <a:headEnd/>
            <a:tailEnd/>
          </a:ln>
          <a:effectLst/>
        </p:spPr>
      </p:pic>
      <p:pic>
        <p:nvPicPr>
          <p:cNvPr id="2" name="Picture 4"/>
          <p:cNvPicPr>
            <a:picLocks noChangeAspect="1" noChangeArrowheads="1"/>
          </p:cNvPicPr>
          <p:nvPr/>
        </p:nvPicPr>
        <p:blipFill>
          <a:blip r:embed="rId6"/>
          <a:srcRect/>
          <a:stretch>
            <a:fillRect/>
          </a:stretch>
        </p:blipFill>
        <p:spPr bwMode="auto">
          <a:xfrm>
            <a:off x="6019800" y="4038600"/>
            <a:ext cx="2619375" cy="2543175"/>
          </a:xfrm>
          <a:prstGeom prst="rect">
            <a:avLst/>
          </a:prstGeom>
          <a:noFill/>
          <a:ln w="9525">
            <a:noFill/>
            <a:miter lim="800000"/>
            <a:headEnd/>
            <a:tailEnd/>
          </a:ln>
          <a:effectLst/>
        </p:spPr>
      </p:pic>
      <p:grpSp>
        <p:nvGrpSpPr>
          <p:cNvPr id="12" name="Group 11"/>
          <p:cNvGrpSpPr/>
          <p:nvPr/>
        </p:nvGrpSpPr>
        <p:grpSpPr>
          <a:xfrm rot="654266">
            <a:off x="668932" y="4925848"/>
            <a:ext cx="2209800" cy="838200"/>
            <a:chOff x="228600" y="5105400"/>
            <a:chExt cx="2209800" cy="838200"/>
          </a:xfrm>
        </p:grpSpPr>
        <p:sp>
          <p:nvSpPr>
            <p:cNvPr id="1030" name="Text Box 7"/>
            <p:cNvSpPr txBox="1">
              <a:spLocks noChangeArrowheads="1"/>
            </p:cNvSpPr>
            <p:nvPr/>
          </p:nvSpPr>
          <p:spPr bwMode="auto">
            <a:xfrm>
              <a:off x="1736725" y="5294313"/>
              <a:ext cx="184150" cy="366712"/>
            </a:xfrm>
            <a:prstGeom prst="rect">
              <a:avLst/>
            </a:prstGeom>
            <a:noFill/>
            <a:ln w="9525">
              <a:noFill/>
              <a:miter lim="800000"/>
              <a:headEnd/>
              <a:tailEnd/>
            </a:ln>
          </p:spPr>
          <p:txBody>
            <a:bodyPr wrap="none">
              <a:spAutoFit/>
            </a:bodyPr>
            <a:lstStyle/>
            <a:p>
              <a:pPr algn="l"/>
              <a:endParaRPr lang="en-US">
                <a:latin typeface="Arial" charset="0"/>
              </a:endParaRPr>
            </a:p>
          </p:txBody>
        </p:sp>
        <p:sp>
          <p:nvSpPr>
            <p:cNvPr id="9" name="TextBox 8"/>
            <p:cNvSpPr txBox="1"/>
            <p:nvPr/>
          </p:nvSpPr>
          <p:spPr>
            <a:xfrm>
              <a:off x="457200" y="5181600"/>
              <a:ext cx="1755032" cy="646331"/>
            </a:xfrm>
            <a:prstGeom prst="rect">
              <a:avLst/>
            </a:prstGeom>
            <a:solidFill>
              <a:schemeClr val="bg1"/>
            </a:solidFill>
          </p:spPr>
          <p:txBody>
            <a:bodyPr wrap="non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Area equivalent </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sphere diameter</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eft Brace 9"/>
            <p:cNvSpPr/>
            <p:nvPr/>
          </p:nvSpPr>
          <p:spPr>
            <a:xfrm>
              <a:off x="228600" y="5105400"/>
              <a:ext cx="381000" cy="838200"/>
            </a:xfrm>
            <a:prstGeom prst="leftBrace">
              <a:avLst>
                <a:gd name="adj1" fmla="val 3303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flipH="1">
              <a:off x="2057400" y="5105400"/>
              <a:ext cx="381000" cy="838200"/>
            </a:xfrm>
            <a:prstGeom prst="leftBrace">
              <a:avLst>
                <a:gd name="adj1" fmla="val 3303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Solomon Bogale                        Chemical Eng'g Department</a:t>
            </a:r>
            <a:endParaRPr lang="en-US"/>
          </a:p>
        </p:txBody>
      </p:sp>
      <p:sp>
        <p:nvSpPr>
          <p:cNvPr id="123907" name="AutoShape 2"/>
          <p:cNvSpPr>
            <a:spLocks noGrp="1" noChangeArrowheads="1"/>
          </p:cNvSpPr>
          <p:nvPr>
            <p:ph type="title"/>
          </p:nvPr>
        </p:nvSpPr>
        <p:spPr/>
        <p:txBody>
          <a:bodyPr/>
          <a:lstStyle/>
          <a:p>
            <a:pPr eaLnBrk="1" hangingPunct="1"/>
            <a:r>
              <a:rPr lang="en-US" dirty="0" smtClean="0"/>
              <a:t>MUO (Intro…particle size)</a:t>
            </a:r>
          </a:p>
        </p:txBody>
      </p:sp>
      <p:sp>
        <p:nvSpPr>
          <p:cNvPr id="123908" name="Rectangle 3"/>
          <p:cNvSpPr>
            <a:spLocks noGrp="1" noChangeArrowheads="1"/>
          </p:cNvSpPr>
          <p:nvPr>
            <p:ph type="body" idx="1"/>
          </p:nvPr>
        </p:nvSpPr>
        <p:spPr>
          <a:xfrm>
            <a:off x="762000" y="1828800"/>
            <a:ext cx="8153400" cy="3724275"/>
          </a:xfrm>
        </p:spPr>
        <p:txBody>
          <a:bodyPr>
            <a:normAutofit fontScale="92500" lnSpcReduction="20000"/>
          </a:bodyPr>
          <a:lstStyle/>
          <a:p>
            <a:pPr eaLnBrk="1" hangingPunct="1"/>
            <a:r>
              <a:rPr lang="en-US" dirty="0" smtClean="0"/>
              <a:t>If not all, most unit operations depend on particle size range of the material involved.</a:t>
            </a:r>
          </a:p>
          <a:p>
            <a:pPr eaLnBrk="1" hangingPunct="1"/>
            <a:r>
              <a:rPr lang="en-US" dirty="0" smtClean="0"/>
              <a:t>Particles resulting from size reduction </a:t>
            </a:r>
            <a:r>
              <a:rPr lang="en-US" sz="2400" dirty="0" smtClean="0"/>
              <a:t>(naturally):</a:t>
            </a:r>
          </a:p>
          <a:p>
            <a:pPr lvl="1" eaLnBrk="1" hangingPunct="1"/>
            <a:r>
              <a:rPr lang="en-US" dirty="0" smtClean="0"/>
              <a:t>Are not perfectly spherical</a:t>
            </a:r>
          </a:p>
          <a:p>
            <a:pPr lvl="1" eaLnBrk="1" hangingPunct="1"/>
            <a:r>
              <a:rPr lang="en-US" dirty="0" smtClean="0"/>
              <a:t>Contain (more or less) broad range of particle sizes</a:t>
            </a:r>
          </a:p>
          <a:p>
            <a:pPr eaLnBrk="1" hangingPunct="1"/>
            <a:r>
              <a:rPr lang="en-US" dirty="0" smtClean="0"/>
              <a:t>Two basic challenges</a:t>
            </a:r>
          </a:p>
          <a:p>
            <a:pPr lvl="1" eaLnBrk="1" hangingPunct="1"/>
            <a:r>
              <a:rPr lang="en-US" dirty="0" smtClean="0"/>
              <a:t>How to characterize a particle of arbitrary shape by one single particle size?</a:t>
            </a:r>
          </a:p>
          <a:p>
            <a:pPr lvl="1" eaLnBrk="1" hangingPunct="1"/>
            <a:r>
              <a:rPr lang="en-US" dirty="0" smtClean="0"/>
              <a:t>How to describe a particle size distribution?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a:t>Solomon Bogale                        Chemical Eng'g Department</a:t>
            </a:r>
          </a:p>
        </p:txBody>
      </p:sp>
      <p:sp>
        <p:nvSpPr>
          <p:cNvPr id="2053" name="AutoShape 2"/>
          <p:cNvSpPr>
            <a:spLocks noGrp="1" noChangeArrowheads="1"/>
          </p:cNvSpPr>
          <p:nvPr>
            <p:ph type="title"/>
          </p:nvPr>
        </p:nvSpPr>
        <p:spPr>
          <a:xfrm>
            <a:off x="762000" y="381000"/>
            <a:ext cx="7924800" cy="1143000"/>
          </a:xfrm>
        </p:spPr>
        <p:txBody>
          <a:bodyPr>
            <a:normAutofit fontScale="90000"/>
          </a:bodyPr>
          <a:lstStyle/>
          <a:p>
            <a:r>
              <a:rPr lang="en-US" dirty="0" smtClean="0"/>
              <a:t>MUO (Particle size characterization)</a:t>
            </a:r>
          </a:p>
        </p:txBody>
      </p:sp>
      <p:sp>
        <p:nvSpPr>
          <p:cNvPr id="2054" name="Rectangle 3"/>
          <p:cNvSpPr>
            <a:spLocks noGrp="1" noChangeArrowheads="1"/>
          </p:cNvSpPr>
          <p:nvPr>
            <p:ph type="body" sz="half" idx="1"/>
          </p:nvPr>
        </p:nvSpPr>
        <p:spPr>
          <a:xfrm>
            <a:off x="838200" y="1600200"/>
            <a:ext cx="7543800" cy="3724275"/>
          </a:xfrm>
        </p:spPr>
        <p:txBody>
          <a:bodyPr/>
          <a:lstStyle/>
          <a:p>
            <a:pPr lvl="2" eaLnBrk="1" hangingPunct="1"/>
            <a:r>
              <a:rPr lang="en-US" dirty="0" smtClean="0"/>
              <a:t>Volume of the particle (V</a:t>
            </a:r>
            <a:r>
              <a:rPr lang="en-US" baseline="-25000" dirty="0" smtClean="0"/>
              <a:t>1</a:t>
            </a:r>
            <a:r>
              <a:rPr lang="en-US" dirty="0" smtClean="0"/>
              <a:t>):</a:t>
            </a:r>
          </a:p>
          <a:p>
            <a:pPr lvl="2" eaLnBrk="1" hangingPunct="1">
              <a:buFont typeface="Wingdings" pitchFamily="2" charset="2"/>
              <a:buNone/>
            </a:pPr>
            <a:endParaRPr lang="en-US" sz="1800" dirty="0" smtClean="0"/>
          </a:p>
          <a:p>
            <a:pPr lvl="2" eaLnBrk="1" hangingPunct="1">
              <a:buFont typeface="Wingdings" pitchFamily="2" charset="2"/>
              <a:buNone/>
            </a:pPr>
            <a:endParaRPr lang="en-US" sz="1800" dirty="0" smtClean="0"/>
          </a:p>
          <a:p>
            <a:pPr lvl="2" eaLnBrk="1" hangingPunct="1">
              <a:buFont typeface="Wingdings" pitchFamily="2" charset="2"/>
              <a:buNone/>
            </a:pPr>
            <a:endParaRPr lang="en-US" sz="1800" dirty="0" smtClean="0"/>
          </a:p>
          <a:p>
            <a:pPr lvl="2" eaLnBrk="1" hangingPunct="1">
              <a:buFont typeface="Wingdings" pitchFamily="2" charset="2"/>
              <a:buNone/>
            </a:pPr>
            <a:endParaRPr lang="en-US" sz="1800" dirty="0" smtClean="0"/>
          </a:p>
          <a:p>
            <a:pPr lvl="2" eaLnBrk="1" hangingPunct="1"/>
            <a:r>
              <a:rPr lang="en-US" dirty="0" smtClean="0"/>
              <a:t>Specific surface per unit volume of the particle (S’):</a:t>
            </a:r>
          </a:p>
          <a:p>
            <a:pPr lvl="2" eaLnBrk="1" hangingPunct="1">
              <a:buFont typeface="Wingdings" pitchFamily="2" charset="2"/>
              <a:buNone/>
            </a:pPr>
            <a:endParaRPr lang="en-US" sz="1800" dirty="0" smtClean="0"/>
          </a:p>
        </p:txBody>
      </p:sp>
      <p:graphicFrame>
        <p:nvGraphicFramePr>
          <p:cNvPr id="2050" name="Object 4"/>
          <p:cNvGraphicFramePr>
            <a:graphicFrameLocks noChangeAspect="1"/>
          </p:cNvGraphicFramePr>
          <p:nvPr>
            <p:ph sz="quarter" idx="2"/>
          </p:nvPr>
        </p:nvGraphicFramePr>
        <p:xfrm>
          <a:off x="2667000" y="2057400"/>
          <a:ext cx="1828800" cy="1379538"/>
        </p:xfrm>
        <a:graphic>
          <a:graphicData uri="http://schemas.openxmlformats.org/presentationml/2006/ole">
            <p:oleObj spid="_x0000_s2050" name="Equation" r:id="rId4" imgW="1346040" imgH="1015920" progId="Equation.3">
              <p:embed/>
            </p:oleObj>
          </a:graphicData>
        </a:graphic>
      </p:graphicFrame>
      <p:graphicFrame>
        <p:nvGraphicFramePr>
          <p:cNvPr id="2051" name="Object 6"/>
          <p:cNvGraphicFramePr>
            <a:graphicFrameLocks noChangeAspect="1"/>
          </p:cNvGraphicFramePr>
          <p:nvPr>
            <p:ph sz="quarter" idx="3"/>
          </p:nvPr>
        </p:nvGraphicFramePr>
        <p:xfrm>
          <a:off x="2209800" y="3810000"/>
          <a:ext cx="4038600" cy="1922463"/>
        </p:xfrm>
        <a:graphic>
          <a:graphicData uri="http://schemas.openxmlformats.org/presentationml/2006/ole">
            <p:oleObj spid="_x0000_s2051" name="Equation" r:id="rId5" imgW="2882880" imgH="1371600" progId="Equation.3">
              <p:embed/>
            </p:oleObj>
          </a:graphicData>
        </a:graphic>
      </p:graphicFrame>
      <p:grpSp>
        <p:nvGrpSpPr>
          <p:cNvPr id="13" name="Group 12"/>
          <p:cNvGrpSpPr/>
          <p:nvPr/>
        </p:nvGrpSpPr>
        <p:grpSpPr>
          <a:xfrm rot="21014799">
            <a:off x="4397327" y="2403829"/>
            <a:ext cx="2362200" cy="838200"/>
            <a:chOff x="4495800" y="2514600"/>
            <a:chExt cx="2362200" cy="838200"/>
          </a:xfrm>
        </p:grpSpPr>
        <p:sp>
          <p:nvSpPr>
            <p:cNvPr id="9" name="Text Box 7"/>
            <p:cNvSpPr txBox="1">
              <a:spLocks noChangeArrowheads="1"/>
            </p:cNvSpPr>
            <p:nvPr/>
          </p:nvSpPr>
          <p:spPr bwMode="auto">
            <a:xfrm>
              <a:off x="6003925" y="2703513"/>
              <a:ext cx="184150" cy="366712"/>
            </a:xfrm>
            <a:prstGeom prst="rect">
              <a:avLst/>
            </a:prstGeom>
            <a:noFill/>
            <a:ln w="9525">
              <a:noFill/>
              <a:miter lim="800000"/>
              <a:headEnd/>
              <a:tailEnd/>
            </a:ln>
          </p:spPr>
          <p:txBody>
            <a:bodyPr wrap="none">
              <a:spAutoFit/>
            </a:bodyPr>
            <a:lstStyle/>
            <a:p>
              <a:pPr algn="l"/>
              <a:endParaRPr lang="en-US">
                <a:latin typeface="Arial" charset="0"/>
              </a:endParaRPr>
            </a:p>
          </p:txBody>
        </p:sp>
        <p:sp>
          <p:nvSpPr>
            <p:cNvPr id="10" name="TextBox 9"/>
            <p:cNvSpPr txBox="1"/>
            <p:nvPr/>
          </p:nvSpPr>
          <p:spPr>
            <a:xfrm>
              <a:off x="4724400" y="2590800"/>
              <a:ext cx="2014078" cy="646331"/>
            </a:xfrm>
            <a:prstGeom prst="rect">
              <a:avLst/>
            </a:prstGeom>
            <a:solidFill>
              <a:schemeClr val="bg1"/>
            </a:solidFill>
          </p:spPr>
          <p:txBody>
            <a:bodyPr wrap="non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volume equivalent </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sphere diameter</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Left Brace 10"/>
            <p:cNvSpPr/>
            <p:nvPr/>
          </p:nvSpPr>
          <p:spPr>
            <a:xfrm>
              <a:off x="4495800" y="2514600"/>
              <a:ext cx="381000" cy="838200"/>
            </a:xfrm>
            <a:prstGeom prst="leftBrace">
              <a:avLst>
                <a:gd name="adj1" fmla="val 3303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flipH="1">
              <a:off x="6477000" y="2514600"/>
              <a:ext cx="381000" cy="838200"/>
            </a:xfrm>
            <a:prstGeom prst="leftBrace">
              <a:avLst>
                <a:gd name="adj1" fmla="val 3303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Solomon Bogale                        Chemical Eng'g Department</a:t>
            </a:r>
          </a:p>
        </p:txBody>
      </p:sp>
      <p:sp>
        <p:nvSpPr>
          <p:cNvPr id="3076" name="AutoShape 2"/>
          <p:cNvSpPr>
            <a:spLocks noGrp="1" noChangeArrowheads="1"/>
          </p:cNvSpPr>
          <p:nvPr>
            <p:ph type="title"/>
          </p:nvPr>
        </p:nvSpPr>
        <p:spPr>
          <a:xfrm>
            <a:off x="762000" y="457200"/>
            <a:ext cx="7924800" cy="1143000"/>
          </a:xfrm>
        </p:spPr>
        <p:txBody>
          <a:bodyPr>
            <a:normAutofit fontScale="90000"/>
          </a:bodyPr>
          <a:lstStyle/>
          <a:p>
            <a:r>
              <a:rPr lang="en-US" dirty="0" smtClean="0"/>
              <a:t>MUO (Particle size characterization)</a:t>
            </a:r>
          </a:p>
        </p:txBody>
      </p:sp>
      <p:sp>
        <p:nvSpPr>
          <p:cNvPr id="3077" name="Rectangle 3"/>
          <p:cNvSpPr>
            <a:spLocks noGrp="1" noChangeArrowheads="1"/>
          </p:cNvSpPr>
          <p:nvPr>
            <p:ph type="body" sz="half" idx="1"/>
          </p:nvPr>
        </p:nvSpPr>
        <p:spPr>
          <a:xfrm>
            <a:off x="762000" y="1752600"/>
            <a:ext cx="7620000" cy="3724275"/>
          </a:xfrm>
        </p:spPr>
        <p:txBody>
          <a:bodyPr/>
          <a:lstStyle/>
          <a:p>
            <a:pPr lvl="2" eaLnBrk="1" hangingPunct="1"/>
            <a:r>
              <a:rPr lang="en-US" dirty="0" smtClean="0"/>
              <a:t>Sedimentation velocity of the particle (u):</a:t>
            </a:r>
          </a:p>
          <a:p>
            <a:pPr lvl="2" eaLnBrk="1" hangingPunct="1"/>
            <a:endParaRPr lang="en-US" sz="1800" dirty="0" smtClean="0"/>
          </a:p>
          <a:p>
            <a:pPr lvl="2" eaLnBrk="1" hangingPunct="1"/>
            <a:endParaRPr lang="en-US" sz="1800" dirty="0" smtClean="0"/>
          </a:p>
          <a:p>
            <a:pPr lvl="2" eaLnBrk="1" hangingPunct="1"/>
            <a:endParaRPr lang="en-US" sz="1800" dirty="0" smtClean="0"/>
          </a:p>
          <a:p>
            <a:pPr lvl="2" eaLnBrk="1" hangingPunct="1"/>
            <a:endParaRPr lang="en-US" sz="1800" dirty="0" smtClean="0"/>
          </a:p>
          <a:p>
            <a:pPr lvl="2" eaLnBrk="1" hangingPunct="1"/>
            <a:endParaRPr lang="en-US" sz="1800" dirty="0" smtClean="0"/>
          </a:p>
          <a:p>
            <a:pPr lvl="2" eaLnBrk="1" hangingPunct="1"/>
            <a:r>
              <a:rPr lang="en-US" dirty="0" smtClean="0"/>
              <a:t>Sieve opening = mesh equivalent sphere diameter</a:t>
            </a:r>
          </a:p>
          <a:p>
            <a:pPr lvl="1" eaLnBrk="1" hangingPunct="1"/>
            <a:r>
              <a:rPr lang="en-US" sz="2000" dirty="0" smtClean="0"/>
              <a:t>The diameter of the various equivalent spheres is different. Hence, irregularly shaped particle doesn’t have an unequivocal size.</a:t>
            </a:r>
          </a:p>
        </p:txBody>
      </p:sp>
      <p:graphicFrame>
        <p:nvGraphicFramePr>
          <p:cNvPr id="3074" name="Object 4"/>
          <p:cNvGraphicFramePr>
            <a:graphicFrameLocks noChangeAspect="1"/>
          </p:cNvGraphicFramePr>
          <p:nvPr>
            <p:ph sz="half" idx="2"/>
          </p:nvPr>
        </p:nvGraphicFramePr>
        <p:xfrm>
          <a:off x="2362200" y="2286000"/>
          <a:ext cx="4182088" cy="1547813"/>
        </p:xfrm>
        <a:graphic>
          <a:graphicData uri="http://schemas.openxmlformats.org/presentationml/2006/ole">
            <p:oleObj spid="_x0000_s3074" name="Equation" r:id="rId4" imgW="2539800" imgH="939600" progId="Equation.3">
              <p:embed/>
            </p:oleObj>
          </a:graphicData>
        </a:graphic>
      </p:graphicFrame>
      <p:grpSp>
        <p:nvGrpSpPr>
          <p:cNvPr id="7" name="Group 6"/>
          <p:cNvGrpSpPr/>
          <p:nvPr/>
        </p:nvGrpSpPr>
        <p:grpSpPr>
          <a:xfrm rot="21014799">
            <a:off x="4549727" y="2784829"/>
            <a:ext cx="2362200" cy="838200"/>
            <a:chOff x="4495800" y="2514600"/>
            <a:chExt cx="2362200" cy="838200"/>
          </a:xfrm>
        </p:grpSpPr>
        <p:sp>
          <p:nvSpPr>
            <p:cNvPr id="8" name="Text Box 7"/>
            <p:cNvSpPr txBox="1">
              <a:spLocks noChangeArrowheads="1"/>
            </p:cNvSpPr>
            <p:nvPr/>
          </p:nvSpPr>
          <p:spPr bwMode="auto">
            <a:xfrm>
              <a:off x="6003925" y="2703513"/>
              <a:ext cx="184150" cy="366712"/>
            </a:xfrm>
            <a:prstGeom prst="rect">
              <a:avLst/>
            </a:prstGeom>
            <a:noFill/>
            <a:ln w="9525">
              <a:noFill/>
              <a:miter lim="800000"/>
              <a:headEnd/>
              <a:tailEnd/>
            </a:ln>
          </p:spPr>
          <p:txBody>
            <a:bodyPr wrap="none">
              <a:spAutoFit/>
            </a:bodyPr>
            <a:lstStyle/>
            <a:p>
              <a:pPr algn="l"/>
              <a:endParaRPr lang="en-US">
                <a:latin typeface="Arial" charset="0"/>
              </a:endParaRPr>
            </a:p>
          </p:txBody>
        </p:sp>
        <p:sp>
          <p:nvSpPr>
            <p:cNvPr id="9" name="TextBox 8"/>
            <p:cNvSpPr txBox="1"/>
            <p:nvPr/>
          </p:nvSpPr>
          <p:spPr>
            <a:xfrm>
              <a:off x="4780185" y="2590800"/>
              <a:ext cx="1902509" cy="646331"/>
            </a:xfrm>
            <a:prstGeom prst="rect">
              <a:avLst/>
            </a:prstGeom>
            <a:solidFill>
              <a:schemeClr val="bg1"/>
            </a:solidFill>
          </p:spPr>
          <p:txBody>
            <a:bodyPr wrap="non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stokes equivalent </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sphere diameter</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Left Brace 9"/>
            <p:cNvSpPr/>
            <p:nvPr/>
          </p:nvSpPr>
          <p:spPr>
            <a:xfrm>
              <a:off x="4495800" y="2514600"/>
              <a:ext cx="381000" cy="838200"/>
            </a:xfrm>
            <a:prstGeom prst="leftBrace">
              <a:avLst>
                <a:gd name="adj1" fmla="val 3303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flipH="1">
              <a:off x="6477000" y="2514600"/>
              <a:ext cx="381000" cy="838200"/>
            </a:xfrm>
            <a:prstGeom prst="leftBrace">
              <a:avLst>
                <a:gd name="adj1" fmla="val 3303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6"/>
          <p:cNvSpPr>
            <a:spLocks noGrp="1"/>
          </p:cNvSpPr>
          <p:nvPr>
            <p:ph type="ftr" sz="quarter" idx="11"/>
          </p:nvPr>
        </p:nvSpPr>
        <p:spPr/>
        <p:txBody>
          <a:bodyPr/>
          <a:lstStyle/>
          <a:p>
            <a:pPr>
              <a:defRPr/>
            </a:pPr>
            <a:r>
              <a:rPr lang="en-US"/>
              <a:t>Solomon Bogale                        Chemical Eng'g Department</a:t>
            </a:r>
          </a:p>
        </p:txBody>
      </p:sp>
      <p:sp>
        <p:nvSpPr>
          <p:cNvPr id="4108" name="AutoShape 2"/>
          <p:cNvSpPr>
            <a:spLocks noGrp="1" noChangeArrowheads="1"/>
          </p:cNvSpPr>
          <p:nvPr>
            <p:ph type="title"/>
          </p:nvPr>
        </p:nvSpPr>
        <p:spPr>
          <a:xfrm>
            <a:off x="685800" y="533400"/>
            <a:ext cx="7924800" cy="1143000"/>
          </a:xfrm>
        </p:spPr>
        <p:txBody>
          <a:bodyPr>
            <a:normAutofit fontScale="90000"/>
          </a:bodyPr>
          <a:lstStyle/>
          <a:p>
            <a:r>
              <a:rPr lang="en-US" dirty="0" smtClean="0"/>
              <a:t>MUO (Particle size characterization)</a:t>
            </a:r>
          </a:p>
        </p:txBody>
      </p:sp>
      <p:sp>
        <p:nvSpPr>
          <p:cNvPr id="4109" name="Rectangle 3"/>
          <p:cNvSpPr>
            <a:spLocks noGrp="1" noChangeArrowheads="1"/>
          </p:cNvSpPr>
          <p:nvPr>
            <p:ph type="body" sz="half" idx="1"/>
          </p:nvPr>
        </p:nvSpPr>
        <p:spPr>
          <a:xfrm>
            <a:off x="838200" y="1981200"/>
            <a:ext cx="7010400" cy="3724275"/>
          </a:xfrm>
        </p:spPr>
        <p:txBody>
          <a:bodyPr/>
          <a:lstStyle/>
          <a:p>
            <a:pPr eaLnBrk="1" hangingPunct="1"/>
            <a:r>
              <a:rPr lang="en-US" sz="2400" dirty="0" smtClean="0"/>
              <a:t>Equivalent sphere diameters of a cube of edge L</a:t>
            </a:r>
          </a:p>
          <a:p>
            <a:pPr eaLnBrk="1" hangingPunct="1">
              <a:buFont typeface="Wingdings" pitchFamily="2" charset="2"/>
              <a:buNone/>
            </a:pPr>
            <a:endParaRPr lang="en-US" sz="2000" dirty="0" smtClean="0"/>
          </a:p>
          <a:p>
            <a:pPr eaLnBrk="1" hangingPunct="1"/>
            <a:endParaRPr lang="en-US" sz="2000" dirty="0" smtClean="0"/>
          </a:p>
        </p:txBody>
      </p:sp>
      <p:graphicFrame>
        <p:nvGraphicFramePr>
          <p:cNvPr id="76854" name="Group 54"/>
          <p:cNvGraphicFramePr>
            <a:graphicFrameLocks noGrp="1"/>
          </p:cNvGraphicFramePr>
          <p:nvPr>
            <p:ph sz="quarter" idx="2"/>
          </p:nvPr>
        </p:nvGraphicFramePr>
        <p:xfrm>
          <a:off x="1066800" y="2819400"/>
          <a:ext cx="6781800" cy="1974852"/>
        </p:xfrm>
        <a:graphic>
          <a:graphicData uri="http://schemas.openxmlformats.org/drawingml/2006/table">
            <a:tbl>
              <a:tblPr/>
              <a:tblGrid>
                <a:gridCol w="2309813"/>
                <a:gridCol w="1082675"/>
                <a:gridCol w="1695450"/>
                <a:gridCol w="1693862"/>
              </a:tblGrid>
              <a:tr h="4937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Equivalency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Cube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Sphere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esd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Surface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Volume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Vol.-spec. area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58"/>
          <p:cNvGrpSpPr>
            <a:grpSpLocks/>
          </p:cNvGrpSpPr>
          <p:nvPr/>
        </p:nvGrpSpPr>
        <p:grpSpPr bwMode="auto">
          <a:xfrm>
            <a:off x="3581400" y="3276600"/>
            <a:ext cx="4057650" cy="1555750"/>
            <a:chOff x="2256" y="2304"/>
            <a:chExt cx="2556" cy="980"/>
          </a:xfrm>
        </p:grpSpPr>
        <p:graphicFrame>
          <p:nvGraphicFramePr>
            <p:cNvPr id="4098" name="Object 48"/>
            <p:cNvGraphicFramePr>
              <a:graphicFrameLocks noChangeAspect="1"/>
            </p:cNvGraphicFramePr>
            <p:nvPr/>
          </p:nvGraphicFramePr>
          <p:xfrm>
            <a:off x="3033" y="2640"/>
            <a:ext cx="653" cy="335"/>
          </p:xfrm>
          <a:graphic>
            <a:graphicData uri="http://schemas.openxmlformats.org/presentationml/2006/ole">
              <p:oleObj spid="_x0000_s4098" name="Equation" r:id="rId4" imgW="444240" imgH="228600" progId="Equation.3">
                <p:embed/>
              </p:oleObj>
            </a:graphicData>
          </a:graphic>
        </p:graphicFrame>
        <p:grpSp>
          <p:nvGrpSpPr>
            <p:cNvPr id="3" name="Group 57"/>
            <p:cNvGrpSpPr>
              <a:grpSpLocks/>
            </p:cNvGrpSpPr>
            <p:nvPr/>
          </p:nvGrpSpPr>
          <p:grpSpPr bwMode="auto">
            <a:xfrm>
              <a:off x="2256" y="2304"/>
              <a:ext cx="2556" cy="980"/>
              <a:chOff x="2256" y="2304"/>
              <a:chExt cx="2556" cy="980"/>
            </a:xfrm>
          </p:grpSpPr>
          <p:graphicFrame>
            <p:nvGraphicFramePr>
              <p:cNvPr id="4099" name="Object 43"/>
              <p:cNvGraphicFramePr>
                <a:graphicFrameLocks noChangeAspect="1"/>
              </p:cNvGraphicFramePr>
              <p:nvPr/>
            </p:nvGraphicFramePr>
            <p:xfrm>
              <a:off x="2256" y="2352"/>
              <a:ext cx="379" cy="325"/>
            </p:xfrm>
            <a:graphic>
              <a:graphicData uri="http://schemas.openxmlformats.org/presentationml/2006/ole">
                <p:oleObj spid="_x0000_s4099" name="Equation" r:id="rId5" imgW="266400" imgH="228600" progId="Equation.3">
                  <p:embed/>
                </p:oleObj>
              </a:graphicData>
            </a:graphic>
          </p:graphicFrame>
          <p:graphicFrame>
            <p:nvGraphicFramePr>
              <p:cNvPr id="4100" name="Object 46"/>
              <p:cNvGraphicFramePr>
                <a:graphicFrameLocks noChangeAspect="1"/>
              </p:cNvGraphicFramePr>
              <p:nvPr/>
            </p:nvGraphicFramePr>
            <p:xfrm>
              <a:off x="2304" y="2640"/>
              <a:ext cx="250" cy="288"/>
            </p:xfrm>
            <a:graphic>
              <a:graphicData uri="http://schemas.openxmlformats.org/presentationml/2006/ole">
                <p:oleObj spid="_x0000_s4100" name="Equation" r:id="rId6" imgW="164880" imgH="190440" progId="Equation.3">
                  <p:embed/>
                </p:oleObj>
              </a:graphicData>
            </a:graphic>
          </p:graphicFrame>
          <p:graphicFrame>
            <p:nvGraphicFramePr>
              <p:cNvPr id="4101" name="Object 47"/>
              <p:cNvGraphicFramePr>
                <a:graphicFrameLocks noChangeAspect="1"/>
              </p:cNvGraphicFramePr>
              <p:nvPr/>
            </p:nvGraphicFramePr>
            <p:xfrm>
              <a:off x="3168" y="2304"/>
              <a:ext cx="425" cy="332"/>
            </p:xfrm>
            <a:graphic>
              <a:graphicData uri="http://schemas.openxmlformats.org/presentationml/2006/ole">
                <p:oleObj spid="_x0000_s4101" name="Equation" r:id="rId7" imgW="291960" imgH="228600" progId="Equation.3">
                  <p:embed/>
                </p:oleObj>
              </a:graphicData>
            </a:graphic>
          </p:graphicFrame>
          <p:graphicFrame>
            <p:nvGraphicFramePr>
              <p:cNvPr id="4102" name="Object 49"/>
              <p:cNvGraphicFramePr>
                <a:graphicFrameLocks noChangeAspect="1"/>
              </p:cNvGraphicFramePr>
              <p:nvPr/>
            </p:nvGraphicFramePr>
            <p:xfrm>
              <a:off x="3120" y="2928"/>
              <a:ext cx="380" cy="307"/>
            </p:xfrm>
            <a:graphic>
              <a:graphicData uri="http://schemas.openxmlformats.org/presentationml/2006/ole">
                <p:oleObj spid="_x0000_s4102" name="Equation" r:id="rId8" imgW="266400" imgH="215640" progId="Equation.3">
                  <p:embed/>
                </p:oleObj>
              </a:graphicData>
            </a:graphic>
          </p:graphicFrame>
          <p:graphicFrame>
            <p:nvGraphicFramePr>
              <p:cNvPr id="4103" name="Object 50"/>
              <p:cNvGraphicFramePr>
                <a:graphicFrameLocks noChangeAspect="1"/>
              </p:cNvGraphicFramePr>
              <p:nvPr/>
            </p:nvGraphicFramePr>
            <p:xfrm>
              <a:off x="2256" y="2976"/>
              <a:ext cx="380" cy="308"/>
            </p:xfrm>
            <a:graphic>
              <a:graphicData uri="http://schemas.openxmlformats.org/presentationml/2006/ole">
                <p:oleObj spid="_x0000_s4103" name="Equation" r:id="rId9" imgW="266400" imgH="215640" progId="Equation.3">
                  <p:embed/>
                </p:oleObj>
              </a:graphicData>
            </a:graphic>
          </p:graphicFrame>
          <p:graphicFrame>
            <p:nvGraphicFramePr>
              <p:cNvPr id="4104" name="Object 51"/>
              <p:cNvGraphicFramePr>
                <a:graphicFrameLocks noChangeAspect="1"/>
              </p:cNvGraphicFramePr>
              <p:nvPr/>
            </p:nvGraphicFramePr>
            <p:xfrm>
              <a:off x="3984" y="2304"/>
              <a:ext cx="780" cy="328"/>
            </p:xfrm>
            <a:graphic>
              <a:graphicData uri="http://schemas.openxmlformats.org/presentationml/2006/ole">
                <p:oleObj spid="_x0000_s4104" name="Equation" r:id="rId10" imgW="571320" imgH="241200" progId="Equation.3">
                  <p:embed/>
                </p:oleObj>
              </a:graphicData>
            </a:graphic>
          </p:graphicFrame>
          <p:graphicFrame>
            <p:nvGraphicFramePr>
              <p:cNvPr id="4105" name="Object 52"/>
              <p:cNvGraphicFramePr>
                <a:graphicFrameLocks noChangeAspect="1"/>
              </p:cNvGraphicFramePr>
              <p:nvPr/>
            </p:nvGraphicFramePr>
            <p:xfrm>
              <a:off x="3984" y="2592"/>
              <a:ext cx="828" cy="348"/>
            </p:xfrm>
            <a:graphic>
              <a:graphicData uri="http://schemas.openxmlformats.org/presentationml/2006/ole">
                <p:oleObj spid="_x0000_s4105" name="Equation" r:id="rId11" imgW="571320" imgH="241200" progId="Equation.3">
                  <p:embed/>
                </p:oleObj>
              </a:graphicData>
            </a:graphic>
          </p:graphicFrame>
          <p:graphicFrame>
            <p:nvGraphicFramePr>
              <p:cNvPr id="4106" name="Object 55"/>
              <p:cNvGraphicFramePr>
                <a:graphicFrameLocks noChangeAspect="1"/>
              </p:cNvGraphicFramePr>
              <p:nvPr/>
            </p:nvGraphicFramePr>
            <p:xfrm>
              <a:off x="4128" y="2976"/>
              <a:ext cx="246" cy="303"/>
            </p:xfrm>
            <a:graphic>
              <a:graphicData uri="http://schemas.openxmlformats.org/presentationml/2006/ole">
                <p:oleObj spid="_x0000_s4106" name="Equation" r:id="rId12" imgW="164880" imgH="203040" progId="Equation.3">
                  <p:embed/>
                </p:oleObj>
              </a:graphicData>
            </a:graphic>
          </p:graphicFrame>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Solomon Bogale                        Chemical Eng'g Department</a:t>
            </a:r>
          </a:p>
        </p:txBody>
      </p:sp>
      <p:sp>
        <p:nvSpPr>
          <p:cNvPr id="5124" name="AutoShape 2"/>
          <p:cNvSpPr>
            <a:spLocks noGrp="1" noChangeArrowheads="1"/>
          </p:cNvSpPr>
          <p:nvPr>
            <p:ph type="title"/>
          </p:nvPr>
        </p:nvSpPr>
        <p:spPr>
          <a:xfrm>
            <a:off x="685800" y="457200"/>
            <a:ext cx="7924800" cy="1143000"/>
          </a:xfrm>
        </p:spPr>
        <p:txBody>
          <a:bodyPr>
            <a:normAutofit/>
          </a:bodyPr>
          <a:lstStyle/>
          <a:p>
            <a:pPr algn="l" eaLnBrk="1" hangingPunct="1"/>
            <a:r>
              <a:rPr lang="en-US" sz="4000" dirty="0" smtClean="0"/>
              <a:t>MUO (Shape factors)</a:t>
            </a:r>
          </a:p>
        </p:txBody>
      </p:sp>
      <p:sp>
        <p:nvSpPr>
          <p:cNvPr id="5125" name="Rectangle 3"/>
          <p:cNvSpPr>
            <a:spLocks noGrp="1" noChangeArrowheads="1"/>
          </p:cNvSpPr>
          <p:nvPr>
            <p:ph type="body" sz="half" idx="1"/>
          </p:nvPr>
        </p:nvSpPr>
        <p:spPr>
          <a:xfrm>
            <a:off x="762000" y="1676400"/>
            <a:ext cx="7620000" cy="4105275"/>
          </a:xfrm>
        </p:spPr>
        <p:txBody>
          <a:bodyPr/>
          <a:lstStyle/>
          <a:p>
            <a:pPr eaLnBrk="1" hangingPunct="1"/>
            <a:r>
              <a:rPr lang="en-US" sz="2400" dirty="0" smtClean="0"/>
              <a:t>Shape factors</a:t>
            </a:r>
          </a:p>
          <a:p>
            <a:pPr lvl="1" eaLnBrk="1" hangingPunct="1"/>
            <a:r>
              <a:rPr lang="en-US" sz="2000" dirty="0" smtClean="0"/>
              <a:t>Shape of the particles can be as important as their size</a:t>
            </a:r>
          </a:p>
          <a:p>
            <a:pPr lvl="1" eaLnBrk="1" hangingPunct="1"/>
            <a:r>
              <a:rPr lang="en-US" sz="2000" dirty="0" smtClean="0"/>
              <a:t>Shape factor is derived from the ratio of two different equivalent sphere diameters:</a:t>
            </a:r>
          </a:p>
          <a:p>
            <a:pPr lvl="2" eaLnBrk="1" hangingPunct="1"/>
            <a:r>
              <a:rPr lang="en-US" dirty="0" err="1" smtClean="0"/>
              <a:t>Sphericity</a:t>
            </a:r>
            <a:r>
              <a:rPr lang="en-US" sz="1800" dirty="0" smtClean="0"/>
              <a:t> </a:t>
            </a:r>
            <a:r>
              <a:rPr lang="en-US" sz="1800" b="1" dirty="0" smtClean="0"/>
              <a:t>(</a:t>
            </a:r>
            <a:r>
              <a:rPr lang="en-US" sz="1800" b="1" dirty="0" smtClean="0">
                <a:sym typeface="Symbol" pitchFamily="18" charset="2"/>
              </a:rPr>
              <a:t>)</a:t>
            </a:r>
          </a:p>
          <a:p>
            <a:pPr lvl="2" eaLnBrk="1" hangingPunct="1">
              <a:buFont typeface="Wingdings" pitchFamily="2" charset="2"/>
              <a:buNone/>
            </a:pPr>
            <a:r>
              <a:rPr lang="en-US" sz="1800" dirty="0" smtClean="0"/>
              <a:t> </a:t>
            </a:r>
          </a:p>
        </p:txBody>
      </p:sp>
      <p:graphicFrame>
        <p:nvGraphicFramePr>
          <p:cNvPr id="5122" name="Object 4"/>
          <p:cNvGraphicFramePr>
            <a:graphicFrameLocks noChangeAspect="1"/>
          </p:cNvGraphicFramePr>
          <p:nvPr>
            <p:ph sz="half" idx="2"/>
          </p:nvPr>
        </p:nvGraphicFramePr>
        <p:xfrm>
          <a:off x="1838325" y="3657600"/>
          <a:ext cx="6348413" cy="2209800"/>
        </p:xfrm>
        <a:graphic>
          <a:graphicData uri="http://schemas.openxmlformats.org/presentationml/2006/ole">
            <p:oleObj spid="_x0000_s5122" name="Equation" r:id="rId4" imgW="4012920" imgH="1396800" progId="Equation.3">
              <p:embed/>
            </p:oleObj>
          </a:graphicData>
        </a:graphic>
      </p:graphicFrame>
      <p:pic>
        <p:nvPicPr>
          <p:cNvPr id="7" name="Picture 6"/>
          <p:cNvPicPr>
            <a:picLocks noChangeAspect="1"/>
          </p:cNvPicPr>
          <p:nvPr/>
        </p:nvPicPr>
        <p:blipFill>
          <a:blip r:embed="rId5"/>
          <a:stretch>
            <a:fillRect/>
          </a:stretch>
        </p:blipFill>
        <p:spPr>
          <a:xfrm>
            <a:off x="5334000" y="94092"/>
            <a:ext cx="3276600" cy="196330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a:t>Solomon </a:t>
            </a:r>
            <a:r>
              <a:rPr lang="en-US" dirty="0" err="1"/>
              <a:t>Bogale</a:t>
            </a:r>
            <a:r>
              <a:rPr lang="en-US" dirty="0"/>
              <a:t>                        Chemical </a:t>
            </a:r>
            <a:r>
              <a:rPr lang="en-US" dirty="0" err="1"/>
              <a:t>Eng'g</a:t>
            </a:r>
            <a:r>
              <a:rPr lang="en-US" dirty="0"/>
              <a:t> Department</a:t>
            </a:r>
          </a:p>
        </p:txBody>
      </p:sp>
      <p:sp>
        <p:nvSpPr>
          <p:cNvPr id="6149" name="AutoShape 2"/>
          <p:cNvSpPr>
            <a:spLocks noGrp="1" noChangeArrowheads="1"/>
          </p:cNvSpPr>
          <p:nvPr>
            <p:ph type="title"/>
          </p:nvPr>
        </p:nvSpPr>
        <p:spPr>
          <a:xfrm>
            <a:off x="762000" y="457200"/>
            <a:ext cx="7924800" cy="1143000"/>
          </a:xfrm>
        </p:spPr>
        <p:txBody>
          <a:bodyPr/>
          <a:lstStyle/>
          <a:p>
            <a:pPr eaLnBrk="1" hangingPunct="1"/>
            <a:r>
              <a:rPr lang="en-US" dirty="0" smtClean="0"/>
              <a:t>MUO (Shape factors)</a:t>
            </a:r>
          </a:p>
        </p:txBody>
      </p:sp>
      <p:sp>
        <p:nvSpPr>
          <p:cNvPr id="6150" name="Rectangle 3"/>
          <p:cNvSpPr>
            <a:spLocks noGrp="1" noChangeArrowheads="1"/>
          </p:cNvSpPr>
          <p:nvPr>
            <p:ph type="body" sz="half" idx="1"/>
          </p:nvPr>
        </p:nvSpPr>
        <p:spPr>
          <a:xfrm>
            <a:off x="838200" y="1600200"/>
            <a:ext cx="7772400" cy="4257675"/>
          </a:xfrm>
        </p:spPr>
        <p:txBody>
          <a:bodyPr/>
          <a:lstStyle/>
          <a:p>
            <a:pPr lvl="2" eaLnBrk="1" hangingPunct="1"/>
            <a:r>
              <a:rPr lang="en-US" sz="1800" dirty="0" smtClean="0"/>
              <a:t>e.g. </a:t>
            </a:r>
            <a:r>
              <a:rPr lang="en-US" sz="1800" dirty="0" err="1" smtClean="0"/>
              <a:t>sphericity</a:t>
            </a:r>
            <a:r>
              <a:rPr lang="en-US" sz="1800" dirty="0" smtClean="0"/>
              <a:t> of a cube of edge L:</a:t>
            </a:r>
          </a:p>
          <a:p>
            <a:pPr lvl="2" eaLnBrk="1" hangingPunct="1">
              <a:buFont typeface="Wingdings" pitchFamily="2" charset="2"/>
              <a:buNone/>
            </a:pPr>
            <a:endParaRPr lang="en-US" sz="1800" dirty="0" smtClean="0"/>
          </a:p>
          <a:p>
            <a:pPr lvl="2" eaLnBrk="1" hangingPunct="1">
              <a:buFont typeface="Wingdings" pitchFamily="2" charset="2"/>
              <a:buNone/>
            </a:pPr>
            <a:endParaRPr lang="en-US" sz="1800" dirty="0" smtClean="0"/>
          </a:p>
          <a:p>
            <a:pPr lvl="2" eaLnBrk="1" hangingPunct="1">
              <a:buFont typeface="Wingdings" pitchFamily="2" charset="2"/>
              <a:buNone/>
            </a:pPr>
            <a:endParaRPr lang="en-US" sz="1800" dirty="0" smtClean="0"/>
          </a:p>
          <a:p>
            <a:pPr lvl="2" eaLnBrk="1" hangingPunct="1"/>
            <a:r>
              <a:rPr lang="en-US" dirty="0" smtClean="0"/>
              <a:t>Circularity</a:t>
            </a:r>
            <a:r>
              <a:rPr lang="en-US" sz="1800" dirty="0" smtClean="0"/>
              <a:t> (</a:t>
            </a:r>
            <a:r>
              <a:rPr lang="en-US" sz="1800" dirty="0" smtClean="0">
                <a:sym typeface="Symbol" pitchFamily="18" charset="2"/>
              </a:rPr>
              <a:t>): </a:t>
            </a:r>
          </a:p>
          <a:p>
            <a:pPr lvl="2" eaLnBrk="1" hangingPunct="1">
              <a:buFont typeface="Wingdings" pitchFamily="2" charset="2"/>
              <a:buNone/>
            </a:pPr>
            <a:r>
              <a:rPr lang="en-US" sz="1800" dirty="0" smtClean="0">
                <a:sym typeface="Symbol" pitchFamily="18" charset="2"/>
              </a:rPr>
              <a:t>	Based on a projected area of the particle (found from image analysis) a</a:t>
            </a:r>
            <a:r>
              <a:rPr lang="en-US" sz="1800" baseline="-25000" dirty="0" smtClean="0">
                <a:sym typeface="Symbol" pitchFamily="18" charset="2"/>
              </a:rPr>
              <a:t>1P</a:t>
            </a:r>
            <a:r>
              <a:rPr lang="en-US" sz="1800" dirty="0" smtClean="0">
                <a:sym typeface="Symbol" pitchFamily="18" charset="2"/>
              </a:rPr>
              <a:t> and the perimeter of the projected area P.</a:t>
            </a:r>
          </a:p>
          <a:p>
            <a:pPr eaLnBrk="1" hangingPunct="1"/>
            <a:endParaRPr lang="en-US" sz="2400" dirty="0" smtClean="0"/>
          </a:p>
        </p:txBody>
      </p:sp>
      <p:graphicFrame>
        <p:nvGraphicFramePr>
          <p:cNvPr id="6146" name="Object 4"/>
          <p:cNvGraphicFramePr>
            <a:graphicFrameLocks noChangeAspect="1"/>
          </p:cNvGraphicFramePr>
          <p:nvPr>
            <p:ph sz="quarter" idx="2"/>
          </p:nvPr>
        </p:nvGraphicFramePr>
        <p:xfrm>
          <a:off x="4953000" y="1685925"/>
          <a:ext cx="2514600" cy="1571625"/>
        </p:xfrm>
        <a:graphic>
          <a:graphicData uri="http://schemas.openxmlformats.org/presentationml/2006/ole">
            <p:oleObj spid="_x0000_s6146" name="Equation" r:id="rId4" imgW="1422360" imgH="888840" progId="Equation.3">
              <p:embed/>
            </p:oleObj>
          </a:graphicData>
        </a:graphic>
      </p:graphicFrame>
      <p:graphicFrame>
        <p:nvGraphicFramePr>
          <p:cNvPr id="6147" name="Object 6"/>
          <p:cNvGraphicFramePr>
            <a:graphicFrameLocks noChangeAspect="1"/>
          </p:cNvGraphicFramePr>
          <p:nvPr>
            <p:ph sz="quarter" idx="3"/>
          </p:nvPr>
        </p:nvGraphicFramePr>
        <p:xfrm>
          <a:off x="1981200" y="3962400"/>
          <a:ext cx="6629400" cy="1982788"/>
        </p:xfrm>
        <a:graphic>
          <a:graphicData uri="http://schemas.openxmlformats.org/presentationml/2006/ole">
            <p:oleObj spid="_x0000_s6147" name="Equation" r:id="rId5" imgW="4673520" imgH="139680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Solomon Bogale                        Chemical Eng'g Department</a:t>
            </a:r>
          </a:p>
        </p:txBody>
      </p:sp>
      <p:sp>
        <p:nvSpPr>
          <p:cNvPr id="7172" name="AutoShape 2"/>
          <p:cNvSpPr>
            <a:spLocks noGrp="1" noChangeArrowheads="1"/>
          </p:cNvSpPr>
          <p:nvPr>
            <p:ph type="title"/>
          </p:nvPr>
        </p:nvSpPr>
        <p:spPr/>
        <p:txBody>
          <a:bodyPr/>
          <a:lstStyle/>
          <a:p>
            <a:pPr eaLnBrk="1" hangingPunct="1"/>
            <a:r>
              <a:rPr lang="en-US" dirty="0" smtClean="0"/>
              <a:t>MUO (Shape factors)</a:t>
            </a:r>
          </a:p>
        </p:txBody>
      </p:sp>
      <p:sp>
        <p:nvSpPr>
          <p:cNvPr id="7173" name="Rectangle 3"/>
          <p:cNvSpPr>
            <a:spLocks noGrp="1" noChangeArrowheads="1"/>
          </p:cNvSpPr>
          <p:nvPr>
            <p:ph type="body" sz="half" idx="1"/>
          </p:nvPr>
        </p:nvSpPr>
        <p:spPr>
          <a:xfrm>
            <a:off x="838200" y="2057401"/>
            <a:ext cx="7315200" cy="2057400"/>
          </a:xfrm>
        </p:spPr>
        <p:txBody>
          <a:bodyPr>
            <a:normAutofit/>
          </a:bodyPr>
          <a:lstStyle/>
          <a:p>
            <a:pPr lvl="2" eaLnBrk="1" hangingPunct="1"/>
            <a:r>
              <a:rPr lang="en-US" sz="1800" dirty="0" smtClean="0"/>
              <a:t>e.g. the circularity of a cube of edge L:</a:t>
            </a:r>
          </a:p>
          <a:p>
            <a:pPr lvl="2" eaLnBrk="1" hangingPunct="1"/>
            <a:endParaRPr lang="en-US" sz="1800" dirty="0" smtClean="0"/>
          </a:p>
          <a:p>
            <a:pPr lvl="2" eaLnBrk="1" hangingPunct="1"/>
            <a:endParaRPr lang="en-US" sz="1800" dirty="0" smtClean="0"/>
          </a:p>
          <a:p>
            <a:pPr lvl="2" eaLnBrk="1" hangingPunct="1"/>
            <a:endParaRPr lang="en-US" sz="1800" dirty="0" smtClean="0"/>
          </a:p>
        </p:txBody>
      </p:sp>
      <p:graphicFrame>
        <p:nvGraphicFramePr>
          <p:cNvPr id="7170" name="Object 4"/>
          <p:cNvGraphicFramePr>
            <a:graphicFrameLocks noChangeAspect="1"/>
          </p:cNvGraphicFramePr>
          <p:nvPr>
            <p:ph sz="half" idx="2"/>
          </p:nvPr>
        </p:nvGraphicFramePr>
        <p:xfrm>
          <a:off x="2286000" y="2438400"/>
          <a:ext cx="3463990" cy="1143000"/>
        </p:xfrm>
        <a:graphic>
          <a:graphicData uri="http://schemas.openxmlformats.org/presentationml/2006/ole">
            <p:oleObj spid="_x0000_s7170" name="Equation" r:id="rId4" imgW="1384200" imgH="45720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4"/>
          <p:cNvSpPr>
            <a:spLocks noGrp="1"/>
          </p:cNvSpPr>
          <p:nvPr>
            <p:ph type="ftr" sz="quarter" idx="11"/>
          </p:nvPr>
        </p:nvSpPr>
        <p:spPr/>
        <p:txBody>
          <a:bodyPr/>
          <a:lstStyle/>
          <a:p>
            <a:pPr>
              <a:defRPr/>
            </a:pPr>
            <a:r>
              <a:rPr lang="en-US"/>
              <a:t>Solomon Bogale                        Chemical Eng'g Department</a:t>
            </a:r>
          </a:p>
        </p:txBody>
      </p:sp>
      <p:sp>
        <p:nvSpPr>
          <p:cNvPr id="126979" name="AutoShape 2"/>
          <p:cNvSpPr>
            <a:spLocks noGrp="1" noChangeArrowheads="1"/>
          </p:cNvSpPr>
          <p:nvPr>
            <p:ph type="title"/>
          </p:nvPr>
        </p:nvSpPr>
        <p:spPr>
          <a:xfrm>
            <a:off x="838200" y="152400"/>
            <a:ext cx="7924800" cy="990600"/>
          </a:xfrm>
        </p:spPr>
        <p:txBody>
          <a:bodyPr/>
          <a:lstStyle/>
          <a:p>
            <a:pPr eaLnBrk="1" hangingPunct="1"/>
            <a:r>
              <a:rPr lang="en-US" dirty="0" smtClean="0"/>
              <a:t>MUO (size distribution analysis)</a:t>
            </a:r>
          </a:p>
        </p:txBody>
      </p:sp>
      <p:pic>
        <p:nvPicPr>
          <p:cNvPr id="6" name="Picture 5" descr="heavy duty sieve shaker"/>
          <p:cNvPicPr>
            <a:picLocks noChangeAspect="1" noChangeArrowheads="1"/>
          </p:cNvPicPr>
          <p:nvPr/>
        </p:nvPicPr>
        <p:blipFill>
          <a:blip r:embed="rId3"/>
          <a:srcRect l="2667" t="1698" r="3999" b="6581"/>
          <a:stretch>
            <a:fillRect/>
          </a:stretch>
        </p:blipFill>
        <p:spPr bwMode="auto">
          <a:xfrm>
            <a:off x="3200399" y="1295401"/>
            <a:ext cx="3191933" cy="4924696"/>
          </a:xfrm>
          <a:prstGeom prst="rect">
            <a:avLst/>
          </a:prstGeom>
          <a:noFill/>
          <a:ln w="9525">
            <a:noFill/>
            <a:miter lim="800000"/>
            <a:headEnd/>
            <a:tailEnd/>
          </a:ln>
        </p:spPr>
      </p:pic>
      <p:pic>
        <p:nvPicPr>
          <p:cNvPr id="5" name="Picture 4" descr="Openings from two microns to 2000 microns. RoHS certified."/>
          <p:cNvPicPr/>
          <p:nvPr/>
        </p:nvPicPr>
        <p:blipFill>
          <a:blip r:embed="rId4"/>
          <a:srcRect t="5622"/>
          <a:stretch>
            <a:fillRect/>
          </a:stretch>
        </p:blipFill>
        <p:spPr bwMode="auto">
          <a:xfrm>
            <a:off x="304800" y="2057400"/>
            <a:ext cx="2654862"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srcRect/>
          <a:stretch>
            <a:fillRect/>
          </a:stretch>
        </p:blipFill>
        <p:spPr bwMode="auto">
          <a:xfrm>
            <a:off x="1447800" y="914400"/>
            <a:ext cx="3200399" cy="5943600"/>
          </a:xfrm>
          <a:prstGeom prst="rect">
            <a:avLst/>
          </a:prstGeom>
          <a:noFill/>
          <a:ln w="9525">
            <a:noFill/>
            <a:miter lim="800000"/>
            <a:headEnd/>
            <a:tailEnd/>
          </a:ln>
          <a:effectLst/>
        </p:spPr>
      </p:pic>
      <p:sp>
        <p:nvSpPr>
          <p:cNvPr id="5" name="TextBox 4"/>
          <p:cNvSpPr txBox="1"/>
          <p:nvPr/>
        </p:nvSpPr>
        <p:spPr>
          <a:xfrm>
            <a:off x="4876800" y="1676400"/>
            <a:ext cx="962123" cy="369332"/>
          </a:xfrm>
          <a:prstGeom prst="rect">
            <a:avLst/>
          </a:prstGeom>
          <a:noFill/>
        </p:spPr>
        <p:txBody>
          <a:bodyPr wrap="none" rtlCol="0">
            <a:spAutoFit/>
          </a:bodyPr>
          <a:lstStyle/>
          <a:p>
            <a:r>
              <a:rPr lang="en-US" dirty="0" smtClean="0"/>
              <a:t>0.84mm</a:t>
            </a:r>
            <a:endParaRPr lang="en-US" dirty="0"/>
          </a:p>
        </p:txBody>
      </p:sp>
      <p:sp>
        <p:nvSpPr>
          <p:cNvPr id="6" name="TextBox 5"/>
          <p:cNvSpPr txBox="1"/>
          <p:nvPr/>
        </p:nvSpPr>
        <p:spPr>
          <a:xfrm>
            <a:off x="4876800" y="1066800"/>
            <a:ext cx="962123" cy="369332"/>
          </a:xfrm>
          <a:prstGeom prst="rect">
            <a:avLst/>
          </a:prstGeom>
          <a:noFill/>
        </p:spPr>
        <p:txBody>
          <a:bodyPr wrap="none" rtlCol="0">
            <a:spAutoFit/>
          </a:bodyPr>
          <a:lstStyle/>
          <a:p>
            <a:r>
              <a:rPr lang="en-US" dirty="0" smtClean="0"/>
              <a:t>0.94mm</a:t>
            </a:r>
            <a:endParaRPr lang="en-US" dirty="0"/>
          </a:p>
        </p:txBody>
      </p:sp>
      <p:sp>
        <p:nvSpPr>
          <p:cNvPr id="7" name="TextBox 6"/>
          <p:cNvSpPr txBox="1"/>
          <p:nvPr/>
        </p:nvSpPr>
        <p:spPr>
          <a:xfrm>
            <a:off x="4876800" y="2362200"/>
            <a:ext cx="962123" cy="369332"/>
          </a:xfrm>
          <a:prstGeom prst="rect">
            <a:avLst/>
          </a:prstGeom>
          <a:noFill/>
        </p:spPr>
        <p:txBody>
          <a:bodyPr wrap="none" rtlCol="0">
            <a:spAutoFit/>
          </a:bodyPr>
          <a:lstStyle/>
          <a:p>
            <a:r>
              <a:rPr lang="en-US" dirty="0" smtClean="0"/>
              <a:t>0.76mm</a:t>
            </a:r>
            <a:endParaRPr lang="en-US" dirty="0"/>
          </a:p>
        </p:txBody>
      </p:sp>
      <p:sp>
        <p:nvSpPr>
          <p:cNvPr id="8" name="TextBox 7"/>
          <p:cNvSpPr txBox="1"/>
          <p:nvPr/>
        </p:nvSpPr>
        <p:spPr>
          <a:xfrm>
            <a:off x="4876800" y="3733800"/>
            <a:ext cx="962123" cy="369332"/>
          </a:xfrm>
          <a:prstGeom prst="rect">
            <a:avLst/>
          </a:prstGeom>
          <a:noFill/>
        </p:spPr>
        <p:txBody>
          <a:bodyPr wrap="none" rtlCol="0">
            <a:spAutoFit/>
          </a:bodyPr>
          <a:lstStyle/>
          <a:p>
            <a:r>
              <a:rPr lang="en-US" dirty="0" smtClean="0"/>
              <a:t>0.62mm</a:t>
            </a:r>
            <a:endParaRPr lang="en-US" dirty="0"/>
          </a:p>
        </p:txBody>
      </p:sp>
      <p:sp>
        <p:nvSpPr>
          <p:cNvPr id="9" name="TextBox 8"/>
          <p:cNvSpPr txBox="1"/>
          <p:nvPr/>
        </p:nvSpPr>
        <p:spPr>
          <a:xfrm>
            <a:off x="4876800" y="3124200"/>
            <a:ext cx="962123" cy="369332"/>
          </a:xfrm>
          <a:prstGeom prst="rect">
            <a:avLst/>
          </a:prstGeom>
          <a:noFill/>
        </p:spPr>
        <p:txBody>
          <a:bodyPr wrap="none" rtlCol="0">
            <a:spAutoFit/>
          </a:bodyPr>
          <a:lstStyle/>
          <a:p>
            <a:r>
              <a:rPr lang="en-US" dirty="0" smtClean="0"/>
              <a:t>0.68mm</a:t>
            </a:r>
            <a:endParaRPr lang="en-US" dirty="0"/>
          </a:p>
        </p:txBody>
      </p:sp>
      <p:sp>
        <p:nvSpPr>
          <p:cNvPr id="10" name="TextBox 9"/>
          <p:cNvSpPr txBox="1"/>
          <p:nvPr/>
        </p:nvSpPr>
        <p:spPr>
          <a:xfrm>
            <a:off x="4876800" y="4419600"/>
            <a:ext cx="962123" cy="369332"/>
          </a:xfrm>
          <a:prstGeom prst="rect">
            <a:avLst/>
          </a:prstGeom>
          <a:noFill/>
        </p:spPr>
        <p:txBody>
          <a:bodyPr wrap="none" rtlCol="0">
            <a:spAutoFit/>
          </a:bodyPr>
          <a:lstStyle/>
          <a:p>
            <a:r>
              <a:rPr lang="en-US" dirty="0" smtClean="0"/>
              <a:t>0.56mm</a:t>
            </a:r>
            <a:endParaRPr lang="en-US" dirty="0"/>
          </a:p>
        </p:txBody>
      </p:sp>
      <p:sp>
        <p:nvSpPr>
          <p:cNvPr id="11" name="TextBox 10"/>
          <p:cNvSpPr txBox="1"/>
          <p:nvPr/>
        </p:nvSpPr>
        <p:spPr>
          <a:xfrm>
            <a:off x="4876800" y="5715000"/>
            <a:ext cx="845103" cy="369332"/>
          </a:xfrm>
          <a:prstGeom prst="rect">
            <a:avLst/>
          </a:prstGeom>
          <a:noFill/>
        </p:spPr>
        <p:txBody>
          <a:bodyPr wrap="none" rtlCol="0">
            <a:spAutoFit/>
          </a:bodyPr>
          <a:lstStyle/>
          <a:p>
            <a:r>
              <a:rPr lang="en-US" dirty="0" smtClean="0"/>
              <a:t>0.4mm</a:t>
            </a:r>
            <a:endParaRPr lang="en-US" dirty="0"/>
          </a:p>
        </p:txBody>
      </p:sp>
      <p:sp>
        <p:nvSpPr>
          <p:cNvPr id="12" name="TextBox 11"/>
          <p:cNvSpPr txBox="1"/>
          <p:nvPr/>
        </p:nvSpPr>
        <p:spPr>
          <a:xfrm>
            <a:off x="4876800" y="5029200"/>
            <a:ext cx="845103" cy="369332"/>
          </a:xfrm>
          <a:prstGeom prst="rect">
            <a:avLst/>
          </a:prstGeom>
          <a:noFill/>
        </p:spPr>
        <p:txBody>
          <a:bodyPr wrap="none" rtlCol="0">
            <a:spAutoFit/>
          </a:bodyPr>
          <a:lstStyle/>
          <a:p>
            <a:r>
              <a:rPr lang="en-US" dirty="0" smtClean="0"/>
              <a:t>0.5mm</a:t>
            </a:r>
            <a:endParaRPr lang="en-US" dirty="0"/>
          </a:p>
        </p:txBody>
      </p:sp>
      <p:sp>
        <p:nvSpPr>
          <p:cNvPr id="13" name="TextBox 12"/>
          <p:cNvSpPr txBox="1"/>
          <p:nvPr/>
        </p:nvSpPr>
        <p:spPr>
          <a:xfrm>
            <a:off x="4876800" y="6324600"/>
            <a:ext cx="591829" cy="369332"/>
          </a:xfrm>
          <a:prstGeom prst="rect">
            <a:avLst/>
          </a:prstGeom>
          <a:noFill/>
        </p:spPr>
        <p:txBody>
          <a:bodyPr wrap="none" rtlCol="0">
            <a:spAutoFit/>
          </a:bodyPr>
          <a:lstStyle/>
          <a:p>
            <a:r>
              <a:rPr lang="en-US" dirty="0" smtClean="0"/>
              <a:t>Pan </a:t>
            </a:r>
            <a:endParaRPr lang="en-US" dirty="0"/>
          </a:p>
        </p:txBody>
      </p:sp>
      <p:grpSp>
        <p:nvGrpSpPr>
          <p:cNvPr id="19" name="Group 18"/>
          <p:cNvGrpSpPr/>
          <p:nvPr/>
        </p:nvGrpSpPr>
        <p:grpSpPr>
          <a:xfrm>
            <a:off x="2438400" y="152400"/>
            <a:ext cx="1981200" cy="838200"/>
            <a:chOff x="6248400" y="533400"/>
            <a:chExt cx="1981200" cy="838200"/>
          </a:xfrm>
        </p:grpSpPr>
        <p:sp>
          <p:nvSpPr>
            <p:cNvPr id="15" name="Line Callout 2 14"/>
            <p:cNvSpPr/>
            <p:nvPr/>
          </p:nvSpPr>
          <p:spPr>
            <a:xfrm>
              <a:off x="6248400" y="533400"/>
              <a:ext cx="1981200" cy="838200"/>
            </a:xfrm>
            <a:prstGeom prst="borderCallout2">
              <a:avLst>
                <a:gd name="adj1" fmla="val 18750"/>
                <a:gd name="adj2" fmla="val -1080"/>
                <a:gd name="adj3" fmla="val 18750"/>
                <a:gd name="adj4" fmla="val -16667"/>
                <a:gd name="adj5" fmla="val 128085"/>
                <a:gd name="adj6" fmla="val -15467"/>
              </a:avLst>
            </a:prstGeom>
            <a:solidFill>
              <a:schemeClr val="accent2">
                <a:lumMod val="40000"/>
                <a:lumOff val="60000"/>
              </a:schemeClr>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24600" y="609600"/>
              <a:ext cx="1828800" cy="646331"/>
            </a:xfrm>
            <a:prstGeom prst="rect">
              <a:avLst/>
            </a:prstGeom>
            <a:solidFill>
              <a:schemeClr val="accent2">
                <a:lumMod val="40000"/>
                <a:lumOff val="60000"/>
              </a:schemeClr>
            </a:solidFill>
          </p:spPr>
          <p:txBody>
            <a:bodyPr wrap="square" rtlCol="0">
              <a:spAutoFit/>
            </a:bodyPr>
            <a:lstStyle/>
            <a:p>
              <a:r>
                <a:rPr lang="en-US" dirty="0" smtClean="0"/>
                <a:t>Total mass of the sample = 500gm</a:t>
              </a:r>
              <a:endParaRPr lang="en-US" dirty="0"/>
            </a:p>
          </p:txBody>
        </p:sp>
      </p:grpSp>
      <p:cxnSp>
        <p:nvCxnSpPr>
          <p:cNvPr id="21" name="Straight Arrow Connector 20"/>
          <p:cNvCxnSpPr/>
          <p:nvPr/>
        </p:nvCxnSpPr>
        <p:spPr>
          <a:xfrm>
            <a:off x="5867400" y="12954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867400" y="19050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867400" y="25908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867400" y="33528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867400" y="39624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867400" y="46482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867400" y="52578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867400" y="59436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67400" y="65532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77000" y="1066800"/>
            <a:ext cx="647934" cy="369332"/>
          </a:xfrm>
          <a:prstGeom prst="rect">
            <a:avLst/>
          </a:prstGeom>
          <a:noFill/>
        </p:spPr>
        <p:txBody>
          <a:bodyPr wrap="none" rtlCol="0">
            <a:spAutoFit/>
          </a:bodyPr>
          <a:lstStyle/>
          <a:p>
            <a:r>
              <a:rPr lang="en-US" dirty="0" smtClean="0"/>
              <a:t>0 gm</a:t>
            </a:r>
            <a:endParaRPr lang="en-US" dirty="0"/>
          </a:p>
        </p:txBody>
      </p:sp>
      <p:sp>
        <p:nvSpPr>
          <p:cNvPr id="32" name="TextBox 31"/>
          <p:cNvSpPr txBox="1"/>
          <p:nvPr/>
        </p:nvSpPr>
        <p:spPr>
          <a:xfrm>
            <a:off x="6477000" y="1752600"/>
            <a:ext cx="764953" cy="369332"/>
          </a:xfrm>
          <a:prstGeom prst="rect">
            <a:avLst/>
          </a:prstGeom>
          <a:noFill/>
        </p:spPr>
        <p:txBody>
          <a:bodyPr wrap="none" rtlCol="0">
            <a:spAutoFit/>
          </a:bodyPr>
          <a:lstStyle/>
          <a:p>
            <a:r>
              <a:rPr lang="en-US" dirty="0" smtClean="0"/>
              <a:t>50 gm</a:t>
            </a:r>
            <a:endParaRPr lang="en-US" dirty="0"/>
          </a:p>
        </p:txBody>
      </p:sp>
      <p:sp>
        <p:nvSpPr>
          <p:cNvPr id="33" name="TextBox 32"/>
          <p:cNvSpPr txBox="1"/>
          <p:nvPr/>
        </p:nvSpPr>
        <p:spPr>
          <a:xfrm>
            <a:off x="6477000" y="2362200"/>
            <a:ext cx="764953" cy="369332"/>
          </a:xfrm>
          <a:prstGeom prst="rect">
            <a:avLst/>
          </a:prstGeom>
          <a:noFill/>
        </p:spPr>
        <p:txBody>
          <a:bodyPr wrap="none" rtlCol="0">
            <a:spAutoFit/>
          </a:bodyPr>
          <a:lstStyle/>
          <a:p>
            <a:r>
              <a:rPr lang="en-US" dirty="0" smtClean="0"/>
              <a:t>50 gm</a:t>
            </a:r>
            <a:endParaRPr lang="en-US" dirty="0"/>
          </a:p>
        </p:txBody>
      </p:sp>
      <p:sp>
        <p:nvSpPr>
          <p:cNvPr id="34" name="TextBox 33"/>
          <p:cNvSpPr txBox="1"/>
          <p:nvPr/>
        </p:nvSpPr>
        <p:spPr>
          <a:xfrm>
            <a:off x="6477000" y="3124200"/>
            <a:ext cx="881973" cy="369332"/>
          </a:xfrm>
          <a:prstGeom prst="rect">
            <a:avLst/>
          </a:prstGeom>
          <a:noFill/>
        </p:spPr>
        <p:txBody>
          <a:bodyPr wrap="none" rtlCol="0">
            <a:spAutoFit/>
          </a:bodyPr>
          <a:lstStyle/>
          <a:p>
            <a:r>
              <a:rPr lang="en-US" dirty="0" smtClean="0"/>
              <a:t>100 gm</a:t>
            </a:r>
            <a:endParaRPr lang="en-US" dirty="0"/>
          </a:p>
        </p:txBody>
      </p:sp>
      <p:sp>
        <p:nvSpPr>
          <p:cNvPr id="35" name="TextBox 34"/>
          <p:cNvSpPr txBox="1"/>
          <p:nvPr/>
        </p:nvSpPr>
        <p:spPr>
          <a:xfrm>
            <a:off x="6477000" y="3733800"/>
            <a:ext cx="881973" cy="369332"/>
          </a:xfrm>
          <a:prstGeom prst="rect">
            <a:avLst/>
          </a:prstGeom>
          <a:noFill/>
        </p:spPr>
        <p:txBody>
          <a:bodyPr wrap="none" rtlCol="0">
            <a:spAutoFit/>
          </a:bodyPr>
          <a:lstStyle/>
          <a:p>
            <a:r>
              <a:rPr lang="en-US" dirty="0" smtClean="0"/>
              <a:t>100 gm</a:t>
            </a:r>
            <a:endParaRPr lang="en-US" dirty="0"/>
          </a:p>
        </p:txBody>
      </p:sp>
      <p:sp>
        <p:nvSpPr>
          <p:cNvPr id="36" name="TextBox 35"/>
          <p:cNvSpPr txBox="1"/>
          <p:nvPr/>
        </p:nvSpPr>
        <p:spPr>
          <a:xfrm>
            <a:off x="6477000" y="4419600"/>
            <a:ext cx="881973" cy="369332"/>
          </a:xfrm>
          <a:prstGeom prst="rect">
            <a:avLst/>
          </a:prstGeom>
          <a:noFill/>
        </p:spPr>
        <p:txBody>
          <a:bodyPr wrap="none" rtlCol="0">
            <a:spAutoFit/>
          </a:bodyPr>
          <a:lstStyle/>
          <a:p>
            <a:r>
              <a:rPr lang="en-US" dirty="0" smtClean="0"/>
              <a:t>100 gm</a:t>
            </a:r>
            <a:endParaRPr lang="en-US" dirty="0"/>
          </a:p>
        </p:txBody>
      </p:sp>
      <p:sp>
        <p:nvSpPr>
          <p:cNvPr id="37" name="TextBox 36"/>
          <p:cNvSpPr txBox="1"/>
          <p:nvPr/>
        </p:nvSpPr>
        <p:spPr>
          <a:xfrm>
            <a:off x="6477000" y="5105400"/>
            <a:ext cx="764953" cy="369332"/>
          </a:xfrm>
          <a:prstGeom prst="rect">
            <a:avLst/>
          </a:prstGeom>
          <a:noFill/>
        </p:spPr>
        <p:txBody>
          <a:bodyPr wrap="none" rtlCol="0">
            <a:spAutoFit/>
          </a:bodyPr>
          <a:lstStyle/>
          <a:p>
            <a:r>
              <a:rPr lang="en-US" dirty="0" smtClean="0"/>
              <a:t>60 gm</a:t>
            </a:r>
            <a:endParaRPr lang="en-US" dirty="0"/>
          </a:p>
        </p:txBody>
      </p:sp>
      <p:sp>
        <p:nvSpPr>
          <p:cNvPr id="38" name="TextBox 37"/>
          <p:cNvSpPr txBox="1"/>
          <p:nvPr/>
        </p:nvSpPr>
        <p:spPr>
          <a:xfrm>
            <a:off x="6477000" y="5791200"/>
            <a:ext cx="764953" cy="369332"/>
          </a:xfrm>
          <a:prstGeom prst="rect">
            <a:avLst/>
          </a:prstGeom>
          <a:noFill/>
        </p:spPr>
        <p:txBody>
          <a:bodyPr wrap="none" rtlCol="0">
            <a:spAutoFit/>
          </a:bodyPr>
          <a:lstStyle/>
          <a:p>
            <a:r>
              <a:rPr lang="en-US" dirty="0" smtClean="0"/>
              <a:t>40 gm</a:t>
            </a:r>
            <a:endParaRPr lang="en-US" dirty="0"/>
          </a:p>
        </p:txBody>
      </p:sp>
      <p:sp>
        <p:nvSpPr>
          <p:cNvPr id="39" name="TextBox 38"/>
          <p:cNvSpPr txBox="1"/>
          <p:nvPr/>
        </p:nvSpPr>
        <p:spPr>
          <a:xfrm>
            <a:off x="6477000" y="6324600"/>
            <a:ext cx="647934" cy="369332"/>
          </a:xfrm>
          <a:prstGeom prst="rect">
            <a:avLst/>
          </a:prstGeom>
          <a:noFill/>
        </p:spPr>
        <p:txBody>
          <a:bodyPr wrap="none" rtlCol="0">
            <a:spAutoFit/>
          </a:bodyPr>
          <a:lstStyle/>
          <a:p>
            <a:r>
              <a:rPr lang="en-US" dirty="0" smtClean="0"/>
              <a:t>0 gm</a:t>
            </a:r>
            <a:endParaRPr lang="en-US" dirty="0"/>
          </a:p>
        </p:txBody>
      </p:sp>
      <p:sp>
        <p:nvSpPr>
          <p:cNvPr id="40" name="TextBox 39"/>
          <p:cNvSpPr txBox="1"/>
          <p:nvPr/>
        </p:nvSpPr>
        <p:spPr>
          <a:xfrm>
            <a:off x="6324600" y="228600"/>
            <a:ext cx="940257" cy="369332"/>
          </a:xfrm>
          <a:prstGeom prst="rect">
            <a:avLst/>
          </a:prstGeom>
          <a:solidFill>
            <a:schemeClr val="accent2">
              <a:lumMod val="40000"/>
              <a:lumOff val="60000"/>
            </a:schemeClr>
          </a:solidFill>
        </p:spPr>
        <p:txBody>
          <a:bodyPr wrap="none" rtlCol="0">
            <a:spAutoFit/>
          </a:bodyPr>
          <a:lstStyle/>
          <a:p>
            <a:r>
              <a:rPr lang="en-US" dirty="0" smtClean="0"/>
              <a:t>At  t = t</a:t>
            </a:r>
            <a:r>
              <a:rPr lang="en-US" baseline="-25000" dirty="0" smtClean="0"/>
              <a:t>f</a:t>
            </a:r>
            <a:endParaRPr lang="en-US" baseline="-25000" dirty="0"/>
          </a:p>
        </p:txBody>
      </p:sp>
      <p:sp>
        <p:nvSpPr>
          <p:cNvPr id="41" name="Down Arrow 40"/>
          <p:cNvSpPr/>
          <p:nvPr/>
        </p:nvSpPr>
        <p:spPr>
          <a:xfrm>
            <a:off x="6705600" y="609600"/>
            <a:ext cx="152400" cy="381000"/>
          </a:xfrm>
          <a:prstGeom prst="down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399" y="228600"/>
          <a:ext cx="8773195" cy="6229607"/>
        </p:xfrm>
        <a:graphic>
          <a:graphicData uri="http://schemas.openxmlformats.org/drawingml/2006/table">
            <a:tbl>
              <a:tblPr firstRow="1" bandRow="1">
                <a:tableStyleId>{8799B23B-EC83-4686-B30A-512413B5E67A}</a:tableStyleId>
              </a:tblPr>
              <a:tblGrid>
                <a:gridCol w="1623655"/>
                <a:gridCol w="1253401"/>
                <a:gridCol w="1154269"/>
                <a:gridCol w="1285685"/>
                <a:gridCol w="1144820"/>
                <a:gridCol w="1046480"/>
                <a:gridCol w="1264885"/>
              </a:tblGrid>
              <a:tr h="685800">
                <a:tc>
                  <a:txBody>
                    <a:bodyPr/>
                    <a:lstStyle/>
                    <a:p>
                      <a:pPr algn="ctr"/>
                      <a:r>
                        <a:rPr lang="en-US" dirty="0" smtClean="0"/>
                        <a:t>Sieve</a:t>
                      </a:r>
                    </a:p>
                    <a:p>
                      <a:pPr algn="ctr"/>
                      <a:r>
                        <a:rPr lang="en-US" dirty="0" smtClean="0"/>
                        <a:t>opening</a:t>
                      </a:r>
                      <a:endParaRPr lang="en-US" dirty="0"/>
                    </a:p>
                  </a:txBody>
                  <a:tcPr/>
                </a:tc>
                <a:tc>
                  <a:txBody>
                    <a:bodyPr/>
                    <a:lstStyle/>
                    <a:p>
                      <a:pPr algn="ctr"/>
                      <a:r>
                        <a:rPr lang="en-US" baseline="0" dirty="0" err="1" smtClean="0">
                          <a:latin typeface="Symbol" pitchFamily="18" charset="2"/>
                        </a:rPr>
                        <a:t>f</a:t>
                      </a:r>
                      <a:r>
                        <a:rPr lang="en-US" baseline="-25000" dirty="0" err="1" smtClean="0"/>
                        <a:t>i</a:t>
                      </a:r>
                      <a:r>
                        <a:rPr lang="en-US" baseline="0" dirty="0" smtClean="0"/>
                        <a:t>  (mm)</a:t>
                      </a:r>
                      <a:endParaRPr lang="en-US" baseline="0" dirty="0"/>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Symbol" pitchFamily="18" charset="2"/>
                        </a:rPr>
                        <a:t>D</a:t>
                      </a:r>
                      <a:r>
                        <a:rPr lang="en-US" dirty="0" err="1" smtClean="0"/>
                        <a:t>m</a:t>
                      </a:r>
                      <a:r>
                        <a:rPr lang="en-US" baseline="-25000" dirty="0" err="1" smtClean="0"/>
                        <a:t>i</a:t>
                      </a:r>
                      <a:r>
                        <a:rPr lang="en-US" baseline="-25000" dirty="0" smtClean="0"/>
                        <a:t> </a:t>
                      </a:r>
                      <a:r>
                        <a:rPr lang="en-US" baseline="0" dirty="0" smtClean="0"/>
                        <a:t>  (gm)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Symbol" pitchFamily="18" charset="2"/>
                        </a:rPr>
                        <a:t>D</a:t>
                      </a:r>
                      <a:r>
                        <a:rPr lang="en-US" dirty="0" err="1" smtClean="0"/>
                        <a:t>m</a:t>
                      </a:r>
                      <a:r>
                        <a:rPr lang="en-US" baseline="-25000" dirty="0" err="1" smtClean="0"/>
                        <a:t>i</a:t>
                      </a:r>
                      <a:r>
                        <a:rPr lang="en-US" baseline="-25000" dirty="0" smtClean="0"/>
                        <a:t> </a:t>
                      </a:r>
                      <a:r>
                        <a:rPr lang="en-US" baseline="0" dirty="0" smtClean="0"/>
                        <a:t>  </a:t>
                      </a: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err="1" smtClean="0">
                          <a:latin typeface="Symbol" pitchFamily="18" charset="2"/>
                        </a:rPr>
                        <a:t>Df</a:t>
                      </a:r>
                      <a:r>
                        <a:rPr lang="en-US" baseline="-25000" dirty="0" err="1" smtClean="0"/>
                        <a:t>i</a:t>
                      </a:r>
                      <a:r>
                        <a:rPr lang="en-US" baseline="-25000" dirty="0" smtClean="0"/>
                        <a:t> </a:t>
                      </a:r>
                      <a:r>
                        <a:rPr lang="en-US" baseline="0" dirty="0" smtClean="0"/>
                        <a:t>  (mm) </a:t>
                      </a:r>
                    </a:p>
                  </a:txBody>
                  <a:tcPr/>
                </a:tc>
                <a:tc>
                  <a:txBody>
                    <a:bodyPr/>
                    <a:lstStyle/>
                    <a:p>
                      <a:pPr algn="ctr"/>
                      <a:r>
                        <a:rPr lang="en-US" dirty="0" err="1" smtClean="0">
                          <a:latin typeface="Symbol" pitchFamily="18" charset="2"/>
                        </a:rPr>
                        <a:t>D</a:t>
                      </a:r>
                      <a:r>
                        <a:rPr lang="en-US" dirty="0" err="1" smtClean="0"/>
                        <a:t>m</a:t>
                      </a:r>
                      <a:r>
                        <a:rPr lang="en-US" baseline="-25000" dirty="0" err="1" smtClean="0"/>
                        <a:t>i</a:t>
                      </a:r>
                      <a:r>
                        <a:rPr lang="en-US" dirty="0" smtClean="0"/>
                        <a:t>/</a:t>
                      </a:r>
                      <a:r>
                        <a:rPr lang="en-US" dirty="0" err="1" smtClean="0">
                          <a:latin typeface="Symbol" pitchFamily="18" charset="2"/>
                        </a:rPr>
                        <a:t>Df</a:t>
                      </a:r>
                      <a:r>
                        <a:rPr lang="en-US" baseline="-25000" dirty="0" err="1" smtClean="0"/>
                        <a:t>i</a:t>
                      </a:r>
                      <a:r>
                        <a:rPr lang="en-US" dirty="0" smtClean="0"/>
                        <a:t> </a:t>
                      </a:r>
                    </a:p>
                    <a:p>
                      <a:pPr algn="ctr"/>
                      <a:r>
                        <a:rPr lang="en-US" dirty="0" smtClean="0"/>
                        <a:t>(mm</a:t>
                      </a:r>
                      <a:r>
                        <a:rPr lang="en-US" baseline="0" dirty="0" smtClean="0"/>
                        <a:t>)</a:t>
                      </a:r>
                      <a:r>
                        <a:rPr lang="en-US" baseline="30000" dirty="0" smtClean="0"/>
                        <a:t>-1</a:t>
                      </a:r>
                      <a:endParaRPr lang="en-US" baseline="30000" dirty="0"/>
                    </a:p>
                  </a:txBody>
                  <a:tcPr>
                    <a:solidFill>
                      <a:schemeClr val="accent4">
                        <a:lumMod val="20000"/>
                        <a:lumOff val="80000"/>
                      </a:schemeClr>
                    </a:solidFill>
                  </a:tcPr>
                </a:tc>
                <a:tc>
                  <a:txBody>
                    <a:bodyPr/>
                    <a:lstStyle/>
                    <a:p>
                      <a:pPr algn="ctr"/>
                      <a:r>
                        <a:rPr lang="en-US" dirty="0" smtClean="0">
                          <a:sym typeface="Symbol"/>
                        </a:rPr>
                        <a:t></a:t>
                      </a:r>
                      <a:r>
                        <a:rPr lang="en-US" dirty="0" err="1" smtClean="0">
                          <a:latin typeface="Symbol" pitchFamily="18" charset="2"/>
                          <a:sym typeface="Symbol"/>
                        </a:rPr>
                        <a:t>D</a:t>
                      </a:r>
                      <a:r>
                        <a:rPr lang="en-US" dirty="0" err="1" smtClean="0">
                          <a:sym typeface="Symbol"/>
                        </a:rPr>
                        <a:t>m</a:t>
                      </a:r>
                      <a:r>
                        <a:rPr lang="en-US" baseline="-25000" dirty="0" err="1" smtClean="0">
                          <a:sym typeface="Symbol"/>
                        </a:rPr>
                        <a:t>i</a:t>
                      </a:r>
                      <a:r>
                        <a:rPr lang="en-US" dirty="0" smtClean="0">
                          <a:sym typeface="Symbol"/>
                        </a:rPr>
                        <a:t>  (%)</a:t>
                      </a:r>
                      <a:endParaRPr lang="en-US" dirty="0"/>
                    </a:p>
                  </a:txBody>
                  <a:tcPr>
                    <a:solidFill>
                      <a:schemeClr val="accent5">
                        <a:lumMod val="40000"/>
                        <a:lumOff val="60000"/>
                      </a:schemeClr>
                    </a:solidFill>
                  </a:tcPr>
                </a:tc>
              </a:tr>
              <a:tr h="526361">
                <a:tc>
                  <a:txBody>
                    <a:bodyPr/>
                    <a:lstStyle/>
                    <a:p>
                      <a:pPr algn="ctr"/>
                      <a:r>
                        <a:rPr lang="en-US" b="1" dirty="0" smtClean="0"/>
                        <a:t>&lt; 0.4</a:t>
                      </a:r>
                      <a:endParaRPr lang="en-US" b="1" dirty="0"/>
                    </a:p>
                  </a:txBody>
                  <a:tcPr/>
                </a:tc>
                <a:tc>
                  <a:txBody>
                    <a:bodyPr/>
                    <a:lstStyle/>
                    <a:p>
                      <a:pPr algn="ctr"/>
                      <a:r>
                        <a:rPr lang="en-US" b="1" dirty="0" smtClean="0"/>
                        <a:t>0.2</a:t>
                      </a:r>
                      <a:endParaRPr lang="en-US" b="1" dirty="0"/>
                    </a:p>
                  </a:txBody>
                  <a:tcPr>
                    <a:solidFill>
                      <a:srgbClr val="FFC000"/>
                    </a:solidFill>
                  </a:tcPr>
                </a:tc>
                <a:tc>
                  <a:txBody>
                    <a:bodyPr/>
                    <a:lstStyle/>
                    <a:p>
                      <a:pPr algn="ctr"/>
                      <a:r>
                        <a:rPr lang="en-US" b="1" dirty="0" smtClean="0"/>
                        <a:t>0</a:t>
                      </a:r>
                      <a:endParaRPr lang="en-US" b="1" dirty="0"/>
                    </a:p>
                  </a:txBody>
                  <a:tcPr/>
                </a:tc>
                <a:tc>
                  <a:txBody>
                    <a:bodyPr/>
                    <a:lstStyle/>
                    <a:p>
                      <a:pPr algn="ctr"/>
                      <a:r>
                        <a:rPr lang="en-US" b="1" dirty="0" smtClean="0"/>
                        <a:t>0</a:t>
                      </a:r>
                      <a:endParaRPr lang="en-US" b="1" dirty="0"/>
                    </a:p>
                  </a:txBody>
                  <a:tcPr/>
                </a:tc>
                <a:tc>
                  <a:txBody>
                    <a:bodyPr/>
                    <a:lstStyle/>
                    <a:p>
                      <a:pPr algn="ctr"/>
                      <a:r>
                        <a:rPr lang="en-US" b="1" dirty="0" smtClean="0"/>
                        <a:t>0.4</a:t>
                      </a:r>
                      <a:endParaRPr lang="en-US" b="1" dirty="0"/>
                    </a:p>
                  </a:txBody>
                  <a:tcPr/>
                </a:tc>
                <a:tc>
                  <a:txBody>
                    <a:bodyPr/>
                    <a:lstStyle/>
                    <a:p>
                      <a:pPr algn="ctr"/>
                      <a:r>
                        <a:rPr lang="en-US" b="1" dirty="0" smtClean="0"/>
                        <a:t>0</a:t>
                      </a:r>
                      <a:endParaRPr lang="en-US" b="1" dirty="0"/>
                    </a:p>
                  </a:txBody>
                  <a:tcPr>
                    <a:solidFill>
                      <a:schemeClr val="accent4">
                        <a:lumMod val="20000"/>
                        <a:lumOff val="80000"/>
                      </a:schemeClr>
                    </a:solidFill>
                  </a:tcPr>
                </a:tc>
                <a:tc>
                  <a:txBody>
                    <a:bodyPr/>
                    <a:lstStyle/>
                    <a:p>
                      <a:pPr algn="ctr"/>
                      <a:r>
                        <a:rPr lang="en-US" b="1" dirty="0" smtClean="0"/>
                        <a:t>0</a:t>
                      </a:r>
                      <a:endParaRPr lang="en-US"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0.4 &lt; </a:t>
                      </a:r>
                      <a:r>
                        <a:rPr lang="en-US" b="1" baseline="0" dirty="0" err="1" smtClean="0">
                          <a:latin typeface="Symbol" pitchFamily="18" charset="2"/>
                        </a:rPr>
                        <a:t>f</a:t>
                      </a:r>
                      <a:r>
                        <a:rPr lang="en-US" b="1" baseline="-25000" dirty="0" err="1" smtClean="0"/>
                        <a:t>i</a:t>
                      </a:r>
                      <a:r>
                        <a:rPr lang="en-US" b="1" baseline="0" dirty="0" smtClean="0"/>
                        <a:t> &lt; 0.5</a:t>
                      </a:r>
                      <a:endParaRPr lang="en-US" b="1" baseline="-25000" dirty="0" smtClean="0"/>
                    </a:p>
                  </a:txBody>
                  <a:tcPr/>
                </a:tc>
                <a:tc>
                  <a:txBody>
                    <a:bodyPr/>
                    <a:lstStyle/>
                    <a:p>
                      <a:pPr algn="ctr"/>
                      <a:r>
                        <a:rPr lang="en-US" sz="1600" b="1" dirty="0" smtClean="0"/>
                        <a:t>0.5(0.4+0.5)</a:t>
                      </a:r>
                    </a:p>
                    <a:p>
                      <a:pPr algn="ctr"/>
                      <a:r>
                        <a:rPr lang="en-US" sz="1600" b="1" dirty="0" smtClean="0"/>
                        <a:t>=0.45</a:t>
                      </a:r>
                      <a:endParaRPr lang="en-US" sz="1600" b="1" dirty="0"/>
                    </a:p>
                  </a:txBody>
                  <a:tcPr>
                    <a:solidFill>
                      <a:srgbClr val="FFC000"/>
                    </a:solidFill>
                  </a:tcPr>
                </a:tc>
                <a:tc>
                  <a:txBody>
                    <a:bodyPr/>
                    <a:lstStyle/>
                    <a:p>
                      <a:pPr algn="ctr"/>
                      <a:r>
                        <a:rPr lang="en-US" sz="1600" b="1" dirty="0" smtClean="0"/>
                        <a:t>40</a:t>
                      </a:r>
                      <a:endParaRPr lang="en-US" sz="1600" b="1" dirty="0"/>
                    </a:p>
                  </a:txBody>
                  <a:tcPr/>
                </a:tc>
                <a:tc>
                  <a:txBody>
                    <a:bodyPr/>
                    <a:lstStyle/>
                    <a:p>
                      <a:pPr algn="ctr"/>
                      <a:r>
                        <a:rPr lang="en-US" sz="1600" b="1" dirty="0" smtClean="0"/>
                        <a:t>(40/500)100</a:t>
                      </a:r>
                    </a:p>
                    <a:p>
                      <a:pPr algn="ctr"/>
                      <a:r>
                        <a:rPr lang="en-US" sz="1600" b="1" dirty="0" smtClean="0"/>
                        <a:t>=8</a:t>
                      </a:r>
                      <a:endParaRPr lang="en-US" sz="1600" b="1" dirty="0"/>
                    </a:p>
                  </a:txBody>
                  <a:tcPr/>
                </a:tc>
                <a:tc>
                  <a:txBody>
                    <a:bodyPr/>
                    <a:lstStyle/>
                    <a:p>
                      <a:pPr algn="ctr"/>
                      <a:r>
                        <a:rPr lang="en-US" sz="1600" b="1" dirty="0" smtClean="0"/>
                        <a:t>(0.5-0.4)</a:t>
                      </a:r>
                    </a:p>
                    <a:p>
                      <a:pPr algn="ctr"/>
                      <a:r>
                        <a:rPr lang="en-US" sz="1600" b="1" dirty="0" smtClean="0"/>
                        <a:t>=0.1</a:t>
                      </a:r>
                      <a:endParaRPr lang="en-US" sz="1600" b="1" dirty="0"/>
                    </a:p>
                  </a:txBody>
                  <a:tcPr/>
                </a:tc>
                <a:tc>
                  <a:txBody>
                    <a:bodyPr/>
                    <a:lstStyle/>
                    <a:p>
                      <a:pPr algn="ctr"/>
                      <a:r>
                        <a:rPr lang="en-US" sz="1600" b="1" dirty="0" smtClean="0"/>
                        <a:t>(8/0.1)</a:t>
                      </a:r>
                    </a:p>
                    <a:p>
                      <a:pPr algn="ctr"/>
                      <a:r>
                        <a:rPr lang="en-US" sz="1600" b="1" dirty="0" smtClean="0"/>
                        <a:t>=80</a:t>
                      </a:r>
                    </a:p>
                  </a:txBody>
                  <a:tcPr>
                    <a:solidFill>
                      <a:schemeClr val="accent4">
                        <a:lumMod val="20000"/>
                        <a:lumOff val="80000"/>
                      </a:schemeClr>
                    </a:solidFill>
                  </a:tcPr>
                </a:tc>
                <a:tc>
                  <a:txBody>
                    <a:bodyPr/>
                    <a:lstStyle/>
                    <a:p>
                      <a:pPr algn="ctr"/>
                      <a:r>
                        <a:rPr lang="en-US" sz="1600" b="1" dirty="0" smtClean="0"/>
                        <a:t>8+0 = 8</a:t>
                      </a:r>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0.5 &lt; </a:t>
                      </a:r>
                      <a:r>
                        <a:rPr lang="en-US" b="1" baseline="0" dirty="0" err="1" smtClean="0">
                          <a:latin typeface="Symbol" pitchFamily="18" charset="2"/>
                        </a:rPr>
                        <a:t>f</a:t>
                      </a:r>
                      <a:r>
                        <a:rPr lang="en-US" b="1" baseline="-25000" dirty="0" err="1" smtClean="0"/>
                        <a:t>i</a:t>
                      </a:r>
                      <a:r>
                        <a:rPr lang="en-US" b="1" baseline="0" dirty="0" smtClean="0"/>
                        <a:t> &lt; 0.56</a:t>
                      </a:r>
                      <a:endParaRPr lang="en-US" b="1" baseline="-25000" dirty="0" smtClean="0"/>
                    </a:p>
                  </a:txBody>
                  <a:tcPr/>
                </a:tc>
                <a:tc>
                  <a:txBody>
                    <a:bodyPr/>
                    <a:lstStyle/>
                    <a:p>
                      <a:pPr algn="ctr"/>
                      <a:r>
                        <a:rPr lang="en-US" b="1" dirty="0" smtClean="0"/>
                        <a:t>0.53</a:t>
                      </a:r>
                      <a:endParaRPr lang="en-US" b="1" dirty="0"/>
                    </a:p>
                  </a:txBody>
                  <a:tcPr>
                    <a:solidFill>
                      <a:srgbClr val="FFC000"/>
                    </a:solidFill>
                  </a:tcPr>
                </a:tc>
                <a:tc>
                  <a:txBody>
                    <a:bodyPr/>
                    <a:lstStyle/>
                    <a:p>
                      <a:pPr algn="ctr"/>
                      <a:r>
                        <a:rPr lang="en-US" b="1" dirty="0" smtClean="0"/>
                        <a:t>60</a:t>
                      </a:r>
                      <a:endParaRPr lang="en-US" b="1" dirty="0"/>
                    </a:p>
                  </a:txBody>
                  <a:tcPr/>
                </a:tc>
                <a:tc>
                  <a:txBody>
                    <a:bodyPr/>
                    <a:lstStyle/>
                    <a:p>
                      <a:pPr algn="ctr"/>
                      <a:r>
                        <a:rPr lang="en-US" b="1" dirty="0" smtClean="0"/>
                        <a:t>12</a:t>
                      </a:r>
                      <a:endParaRPr lang="en-US" b="1" dirty="0"/>
                    </a:p>
                  </a:txBody>
                  <a:tcPr/>
                </a:tc>
                <a:tc>
                  <a:txBody>
                    <a:bodyPr/>
                    <a:lstStyle/>
                    <a:p>
                      <a:pPr algn="ctr"/>
                      <a:r>
                        <a:rPr lang="en-US" b="1" dirty="0" smtClean="0"/>
                        <a:t>0.06</a:t>
                      </a:r>
                      <a:endParaRPr lang="en-US" b="1" dirty="0"/>
                    </a:p>
                  </a:txBody>
                  <a:tcPr/>
                </a:tc>
                <a:tc>
                  <a:txBody>
                    <a:bodyPr/>
                    <a:lstStyle/>
                    <a:p>
                      <a:pPr algn="ctr"/>
                      <a:r>
                        <a:rPr lang="en-US" b="1" dirty="0" smtClean="0"/>
                        <a:t>200</a:t>
                      </a:r>
                      <a:endParaRPr lang="en-US" b="1" dirty="0"/>
                    </a:p>
                  </a:txBody>
                  <a:tcPr>
                    <a:solidFill>
                      <a:schemeClr val="accent4">
                        <a:lumMod val="20000"/>
                        <a:lumOff val="80000"/>
                      </a:schemeClr>
                    </a:solidFill>
                  </a:tcPr>
                </a:tc>
                <a:tc>
                  <a:txBody>
                    <a:bodyPr/>
                    <a:lstStyle/>
                    <a:p>
                      <a:pPr algn="ctr"/>
                      <a:r>
                        <a:rPr lang="en-US" b="1" dirty="0" smtClean="0"/>
                        <a:t>12+8</a:t>
                      </a:r>
                      <a:r>
                        <a:rPr lang="en-US" b="1" baseline="0" dirty="0" smtClean="0"/>
                        <a:t> = 20</a:t>
                      </a:r>
                      <a:endParaRPr lang="en-US"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0.56 &lt; </a:t>
                      </a:r>
                      <a:r>
                        <a:rPr lang="en-US" b="1" baseline="0" dirty="0" err="1" smtClean="0">
                          <a:latin typeface="Symbol" pitchFamily="18" charset="2"/>
                        </a:rPr>
                        <a:t>f</a:t>
                      </a:r>
                      <a:r>
                        <a:rPr lang="en-US" b="1" baseline="-25000" dirty="0" err="1" smtClean="0"/>
                        <a:t>i</a:t>
                      </a:r>
                      <a:r>
                        <a:rPr lang="en-US" b="1" baseline="0" dirty="0" smtClean="0"/>
                        <a:t> &lt; 0.62</a:t>
                      </a:r>
                      <a:endParaRPr lang="en-US" b="1" baseline="-25000" dirty="0" smtClean="0"/>
                    </a:p>
                  </a:txBody>
                  <a:tcPr/>
                </a:tc>
                <a:tc>
                  <a:txBody>
                    <a:bodyPr/>
                    <a:lstStyle/>
                    <a:p>
                      <a:pPr algn="ctr"/>
                      <a:r>
                        <a:rPr lang="en-US" b="1" dirty="0" smtClean="0"/>
                        <a:t>0.59</a:t>
                      </a:r>
                      <a:endParaRPr lang="en-US" b="1" dirty="0"/>
                    </a:p>
                  </a:txBody>
                  <a:tcPr>
                    <a:solidFill>
                      <a:srgbClr val="FFC000"/>
                    </a:solidFill>
                  </a:tcPr>
                </a:tc>
                <a:tc>
                  <a:txBody>
                    <a:bodyPr/>
                    <a:lstStyle/>
                    <a:p>
                      <a:pPr algn="ctr"/>
                      <a:r>
                        <a:rPr lang="en-US" b="1" dirty="0" smtClean="0"/>
                        <a:t>100</a:t>
                      </a:r>
                      <a:endParaRPr lang="en-US" b="1" dirty="0"/>
                    </a:p>
                  </a:txBody>
                  <a:tcPr/>
                </a:tc>
                <a:tc>
                  <a:txBody>
                    <a:bodyPr/>
                    <a:lstStyle/>
                    <a:p>
                      <a:pPr algn="ctr"/>
                      <a:r>
                        <a:rPr lang="en-US" b="1" dirty="0" smtClean="0"/>
                        <a:t>20</a:t>
                      </a:r>
                      <a:endParaRPr lang="en-US" b="1" dirty="0"/>
                    </a:p>
                  </a:txBody>
                  <a:tcPr/>
                </a:tc>
                <a:tc>
                  <a:txBody>
                    <a:bodyPr/>
                    <a:lstStyle/>
                    <a:p>
                      <a:pPr algn="ctr"/>
                      <a:r>
                        <a:rPr lang="en-US" b="1" dirty="0" smtClean="0"/>
                        <a:t>0.06</a:t>
                      </a:r>
                      <a:endParaRPr lang="en-US" b="1" dirty="0"/>
                    </a:p>
                  </a:txBody>
                  <a:tcPr/>
                </a:tc>
                <a:tc>
                  <a:txBody>
                    <a:bodyPr/>
                    <a:lstStyle/>
                    <a:p>
                      <a:pPr algn="ctr"/>
                      <a:r>
                        <a:rPr lang="en-US" b="1" dirty="0" smtClean="0"/>
                        <a:t>333</a:t>
                      </a:r>
                      <a:endParaRPr lang="en-US" b="1" dirty="0"/>
                    </a:p>
                  </a:txBody>
                  <a:tcPr>
                    <a:solidFill>
                      <a:schemeClr val="accent4">
                        <a:lumMod val="20000"/>
                        <a:lumOff val="80000"/>
                      </a:schemeClr>
                    </a:solidFill>
                  </a:tcPr>
                </a:tc>
                <a:tc>
                  <a:txBody>
                    <a:bodyPr/>
                    <a:lstStyle/>
                    <a:p>
                      <a:pPr algn="ctr"/>
                      <a:r>
                        <a:rPr lang="en-US" b="1" dirty="0" smtClean="0"/>
                        <a:t>20+20 = 40</a:t>
                      </a:r>
                      <a:endParaRPr lang="en-US"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0.62 &lt; </a:t>
                      </a:r>
                      <a:r>
                        <a:rPr lang="en-US" b="1" baseline="0" dirty="0" err="1" smtClean="0">
                          <a:latin typeface="Symbol" pitchFamily="18" charset="2"/>
                        </a:rPr>
                        <a:t>f</a:t>
                      </a:r>
                      <a:r>
                        <a:rPr lang="en-US" b="1" baseline="-25000" dirty="0" err="1" smtClean="0"/>
                        <a:t>i</a:t>
                      </a:r>
                      <a:r>
                        <a:rPr lang="en-US" b="1" baseline="0" dirty="0" smtClean="0"/>
                        <a:t> &lt; 0.68</a:t>
                      </a:r>
                      <a:endParaRPr lang="en-US" b="1" baseline="-25000" dirty="0" smtClean="0"/>
                    </a:p>
                  </a:txBody>
                  <a:tcPr/>
                </a:tc>
                <a:tc>
                  <a:txBody>
                    <a:bodyPr/>
                    <a:lstStyle/>
                    <a:p>
                      <a:pPr algn="ctr"/>
                      <a:r>
                        <a:rPr lang="en-US" b="1" dirty="0" smtClean="0"/>
                        <a:t>0.65</a:t>
                      </a:r>
                      <a:endParaRPr lang="en-US" b="1" dirty="0"/>
                    </a:p>
                  </a:txBody>
                  <a:tcPr>
                    <a:solidFill>
                      <a:srgbClr val="FFC000"/>
                    </a:solidFill>
                  </a:tcPr>
                </a:tc>
                <a:tc>
                  <a:txBody>
                    <a:bodyPr/>
                    <a:lstStyle/>
                    <a:p>
                      <a:pPr algn="ctr"/>
                      <a:r>
                        <a:rPr lang="en-US" b="1" dirty="0" smtClean="0"/>
                        <a:t>100</a:t>
                      </a:r>
                      <a:endParaRPr lang="en-US" b="1" dirty="0"/>
                    </a:p>
                  </a:txBody>
                  <a:tcPr/>
                </a:tc>
                <a:tc>
                  <a:txBody>
                    <a:bodyPr/>
                    <a:lstStyle/>
                    <a:p>
                      <a:pPr algn="ctr"/>
                      <a:r>
                        <a:rPr lang="en-US" b="1" dirty="0" smtClean="0"/>
                        <a:t>20</a:t>
                      </a:r>
                      <a:endParaRPr lang="en-US" b="1" dirty="0"/>
                    </a:p>
                  </a:txBody>
                  <a:tcPr/>
                </a:tc>
                <a:tc>
                  <a:txBody>
                    <a:bodyPr/>
                    <a:lstStyle/>
                    <a:p>
                      <a:pPr algn="ctr"/>
                      <a:r>
                        <a:rPr lang="en-US" b="1" dirty="0" smtClean="0"/>
                        <a:t>0.06</a:t>
                      </a:r>
                      <a:endParaRPr lang="en-US" b="1" dirty="0"/>
                    </a:p>
                  </a:txBody>
                  <a:tcPr/>
                </a:tc>
                <a:tc>
                  <a:txBody>
                    <a:bodyPr/>
                    <a:lstStyle/>
                    <a:p>
                      <a:pPr algn="ctr"/>
                      <a:r>
                        <a:rPr lang="en-US" b="1" dirty="0" smtClean="0"/>
                        <a:t>333</a:t>
                      </a:r>
                      <a:endParaRPr lang="en-US" b="1" dirty="0"/>
                    </a:p>
                  </a:txBody>
                  <a:tcPr>
                    <a:solidFill>
                      <a:schemeClr val="accent4">
                        <a:lumMod val="20000"/>
                        <a:lumOff val="80000"/>
                      </a:schemeClr>
                    </a:solidFill>
                  </a:tcPr>
                </a:tc>
                <a:tc>
                  <a:txBody>
                    <a:bodyPr/>
                    <a:lstStyle/>
                    <a:p>
                      <a:pPr algn="ctr"/>
                      <a:r>
                        <a:rPr lang="en-US" b="1" dirty="0" smtClean="0"/>
                        <a:t>20+40</a:t>
                      </a:r>
                      <a:r>
                        <a:rPr lang="en-US" b="1" baseline="0" dirty="0" smtClean="0"/>
                        <a:t> = 60</a:t>
                      </a:r>
                      <a:endParaRPr lang="en-US"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0.68 &lt; </a:t>
                      </a:r>
                      <a:r>
                        <a:rPr lang="en-US" b="1" baseline="0" dirty="0" err="1" smtClean="0">
                          <a:latin typeface="Symbol" pitchFamily="18" charset="2"/>
                        </a:rPr>
                        <a:t>f</a:t>
                      </a:r>
                      <a:r>
                        <a:rPr lang="en-US" b="1" baseline="-25000" dirty="0" err="1" smtClean="0"/>
                        <a:t>i</a:t>
                      </a:r>
                      <a:r>
                        <a:rPr lang="en-US" b="1" baseline="0" dirty="0" smtClean="0"/>
                        <a:t> &lt; 0.76</a:t>
                      </a:r>
                      <a:endParaRPr lang="en-US" b="1" baseline="-25000" dirty="0" smtClean="0"/>
                    </a:p>
                  </a:txBody>
                  <a:tcPr/>
                </a:tc>
                <a:tc>
                  <a:txBody>
                    <a:bodyPr/>
                    <a:lstStyle/>
                    <a:p>
                      <a:pPr algn="ctr"/>
                      <a:r>
                        <a:rPr lang="en-US" b="1" dirty="0" smtClean="0"/>
                        <a:t>0.72</a:t>
                      </a:r>
                      <a:endParaRPr lang="en-US" b="1" dirty="0"/>
                    </a:p>
                  </a:txBody>
                  <a:tcPr>
                    <a:solidFill>
                      <a:srgbClr val="FFC000"/>
                    </a:solidFill>
                  </a:tcPr>
                </a:tc>
                <a:tc>
                  <a:txBody>
                    <a:bodyPr/>
                    <a:lstStyle/>
                    <a:p>
                      <a:pPr algn="ctr"/>
                      <a:r>
                        <a:rPr lang="en-US" b="1" dirty="0" smtClean="0"/>
                        <a:t>100</a:t>
                      </a:r>
                      <a:endParaRPr lang="en-US" b="1" dirty="0"/>
                    </a:p>
                  </a:txBody>
                  <a:tcPr/>
                </a:tc>
                <a:tc>
                  <a:txBody>
                    <a:bodyPr/>
                    <a:lstStyle/>
                    <a:p>
                      <a:pPr algn="ctr"/>
                      <a:r>
                        <a:rPr lang="en-US" b="1" dirty="0" smtClean="0"/>
                        <a:t>20</a:t>
                      </a:r>
                      <a:endParaRPr lang="en-US" b="1" dirty="0"/>
                    </a:p>
                  </a:txBody>
                  <a:tcPr/>
                </a:tc>
                <a:tc>
                  <a:txBody>
                    <a:bodyPr/>
                    <a:lstStyle/>
                    <a:p>
                      <a:pPr algn="ctr"/>
                      <a:r>
                        <a:rPr lang="en-US" b="1" dirty="0" smtClean="0"/>
                        <a:t>0.08</a:t>
                      </a:r>
                      <a:endParaRPr lang="en-US" b="1" dirty="0"/>
                    </a:p>
                  </a:txBody>
                  <a:tcPr/>
                </a:tc>
                <a:tc>
                  <a:txBody>
                    <a:bodyPr/>
                    <a:lstStyle/>
                    <a:p>
                      <a:pPr algn="ctr"/>
                      <a:r>
                        <a:rPr lang="en-US" b="1" dirty="0" smtClean="0"/>
                        <a:t>250</a:t>
                      </a:r>
                      <a:endParaRPr lang="en-US" b="1" dirty="0"/>
                    </a:p>
                  </a:txBody>
                  <a:tcPr>
                    <a:solidFill>
                      <a:schemeClr val="accent4">
                        <a:lumMod val="20000"/>
                        <a:lumOff val="80000"/>
                      </a:schemeClr>
                    </a:solidFill>
                  </a:tcPr>
                </a:tc>
                <a:tc>
                  <a:txBody>
                    <a:bodyPr/>
                    <a:lstStyle/>
                    <a:p>
                      <a:pPr algn="ctr"/>
                      <a:r>
                        <a:rPr lang="en-US" b="1" dirty="0" smtClean="0"/>
                        <a:t>20+60 = 80</a:t>
                      </a:r>
                      <a:endParaRPr lang="en-US"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0.76 &lt; </a:t>
                      </a:r>
                      <a:r>
                        <a:rPr lang="en-US" b="1" baseline="0" dirty="0" err="1" smtClean="0">
                          <a:latin typeface="Symbol" pitchFamily="18" charset="2"/>
                        </a:rPr>
                        <a:t>f</a:t>
                      </a:r>
                      <a:r>
                        <a:rPr lang="en-US" b="1" baseline="-25000" dirty="0" err="1" smtClean="0"/>
                        <a:t>i</a:t>
                      </a:r>
                      <a:r>
                        <a:rPr lang="en-US" b="1" baseline="0" dirty="0" smtClean="0"/>
                        <a:t> &lt; 0.84</a:t>
                      </a:r>
                      <a:endParaRPr lang="en-US" b="1" baseline="-25000" dirty="0" smtClean="0"/>
                    </a:p>
                  </a:txBody>
                  <a:tcPr/>
                </a:tc>
                <a:tc>
                  <a:txBody>
                    <a:bodyPr/>
                    <a:lstStyle/>
                    <a:p>
                      <a:pPr algn="ctr"/>
                      <a:r>
                        <a:rPr lang="en-US" b="1" dirty="0" smtClean="0"/>
                        <a:t>0.80</a:t>
                      </a:r>
                      <a:endParaRPr lang="en-US" b="1" dirty="0"/>
                    </a:p>
                  </a:txBody>
                  <a:tcPr>
                    <a:solidFill>
                      <a:srgbClr val="FFC000"/>
                    </a:solidFill>
                  </a:tcPr>
                </a:tc>
                <a:tc>
                  <a:txBody>
                    <a:bodyPr/>
                    <a:lstStyle/>
                    <a:p>
                      <a:pPr algn="ctr"/>
                      <a:r>
                        <a:rPr lang="en-US" b="1" dirty="0" smtClean="0"/>
                        <a:t>50</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0.08</a:t>
                      </a:r>
                      <a:endParaRPr lang="en-US" b="1" dirty="0"/>
                    </a:p>
                  </a:txBody>
                  <a:tcPr/>
                </a:tc>
                <a:tc>
                  <a:txBody>
                    <a:bodyPr/>
                    <a:lstStyle/>
                    <a:p>
                      <a:pPr algn="ctr"/>
                      <a:r>
                        <a:rPr lang="en-US" b="1" dirty="0" smtClean="0"/>
                        <a:t>125</a:t>
                      </a:r>
                      <a:endParaRPr lang="en-US" b="1" dirty="0"/>
                    </a:p>
                  </a:txBody>
                  <a:tcPr>
                    <a:solidFill>
                      <a:schemeClr val="accent4">
                        <a:lumMod val="20000"/>
                        <a:lumOff val="80000"/>
                      </a:schemeClr>
                    </a:solidFill>
                  </a:tcPr>
                </a:tc>
                <a:tc>
                  <a:txBody>
                    <a:bodyPr/>
                    <a:lstStyle/>
                    <a:p>
                      <a:pPr algn="ctr"/>
                      <a:r>
                        <a:rPr lang="en-US" b="1" dirty="0" smtClean="0"/>
                        <a:t>10+80 = 90</a:t>
                      </a:r>
                      <a:endParaRPr lang="en-US"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0.84 &lt; </a:t>
                      </a:r>
                      <a:r>
                        <a:rPr lang="en-US" b="1" baseline="0" dirty="0" err="1" smtClean="0">
                          <a:latin typeface="Symbol" pitchFamily="18" charset="2"/>
                        </a:rPr>
                        <a:t>f</a:t>
                      </a:r>
                      <a:r>
                        <a:rPr lang="en-US" b="1" baseline="-25000" dirty="0" err="1" smtClean="0"/>
                        <a:t>i</a:t>
                      </a:r>
                      <a:r>
                        <a:rPr lang="en-US" b="1" baseline="0" dirty="0" smtClean="0"/>
                        <a:t> &lt; 0.94</a:t>
                      </a:r>
                      <a:endParaRPr lang="en-US" b="1" baseline="-25000" dirty="0" smtClean="0"/>
                    </a:p>
                  </a:txBody>
                  <a:tcPr/>
                </a:tc>
                <a:tc>
                  <a:txBody>
                    <a:bodyPr/>
                    <a:lstStyle/>
                    <a:p>
                      <a:pPr algn="ctr"/>
                      <a:r>
                        <a:rPr lang="en-US" b="1" dirty="0" smtClean="0"/>
                        <a:t>0.89</a:t>
                      </a:r>
                      <a:endParaRPr lang="en-US" b="1" dirty="0"/>
                    </a:p>
                  </a:txBody>
                  <a:tcPr>
                    <a:solidFill>
                      <a:srgbClr val="FFC000"/>
                    </a:solidFill>
                  </a:tcPr>
                </a:tc>
                <a:tc>
                  <a:txBody>
                    <a:bodyPr/>
                    <a:lstStyle/>
                    <a:p>
                      <a:pPr algn="ctr"/>
                      <a:r>
                        <a:rPr lang="en-US" b="1" dirty="0" smtClean="0"/>
                        <a:t>50</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0.10</a:t>
                      </a:r>
                      <a:endParaRPr lang="en-US" b="1" dirty="0"/>
                    </a:p>
                  </a:txBody>
                  <a:tcPr/>
                </a:tc>
                <a:tc>
                  <a:txBody>
                    <a:bodyPr/>
                    <a:lstStyle/>
                    <a:p>
                      <a:pPr algn="ctr"/>
                      <a:r>
                        <a:rPr lang="en-US" b="1" dirty="0" smtClean="0"/>
                        <a:t>100</a:t>
                      </a:r>
                      <a:endParaRPr lang="en-US" b="1" dirty="0"/>
                    </a:p>
                  </a:txBody>
                  <a:tcPr>
                    <a:solidFill>
                      <a:schemeClr val="accent4">
                        <a:lumMod val="20000"/>
                        <a:lumOff val="80000"/>
                      </a:schemeClr>
                    </a:solidFill>
                  </a:tcPr>
                </a:tc>
                <a:tc>
                  <a:txBody>
                    <a:bodyPr/>
                    <a:lstStyle/>
                    <a:p>
                      <a:pPr algn="ctr"/>
                      <a:r>
                        <a:rPr lang="en-US" b="1" dirty="0" smtClean="0"/>
                        <a:t>10+90 = 100</a:t>
                      </a:r>
                      <a:endParaRPr lang="en-US"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&gt; </a:t>
                      </a:r>
                      <a:r>
                        <a:rPr lang="en-US" b="1" baseline="0" dirty="0" smtClean="0"/>
                        <a:t>0.94</a:t>
                      </a:r>
                      <a:endParaRPr lang="en-US" b="1" baseline="-25000" dirty="0" smtClean="0"/>
                    </a:p>
                  </a:txBody>
                  <a:tcPr/>
                </a:tc>
                <a:tc>
                  <a:txBody>
                    <a:bodyPr/>
                    <a:lstStyle/>
                    <a:p>
                      <a:pPr algn="ctr"/>
                      <a:endParaRPr lang="en-US" b="1"/>
                    </a:p>
                  </a:txBody>
                  <a:tcPr>
                    <a:solidFill>
                      <a:srgbClr val="FFC000"/>
                    </a:solidFill>
                  </a:tcPr>
                </a:tc>
                <a:tc>
                  <a:txBody>
                    <a:bodyPr/>
                    <a:lstStyle/>
                    <a:p>
                      <a:pPr algn="ctr"/>
                      <a:r>
                        <a:rPr lang="en-US" b="1" dirty="0" smtClean="0"/>
                        <a:t>0</a:t>
                      </a:r>
                      <a:endParaRPr lang="en-US" b="1" dirty="0"/>
                    </a:p>
                  </a:txBody>
                  <a:tcPr/>
                </a:tc>
                <a:tc>
                  <a:txBody>
                    <a:bodyPr/>
                    <a:lstStyle/>
                    <a:p>
                      <a:pPr algn="ctr"/>
                      <a:r>
                        <a:rPr lang="en-US" b="1" dirty="0" smtClean="0"/>
                        <a:t>0</a:t>
                      </a:r>
                      <a:endParaRPr lang="en-US" b="1" dirty="0"/>
                    </a:p>
                  </a:txBody>
                  <a:tcPr/>
                </a:tc>
                <a:tc>
                  <a:txBody>
                    <a:bodyPr/>
                    <a:lstStyle/>
                    <a:p>
                      <a:pPr algn="ctr"/>
                      <a:endParaRPr lang="en-US" b="1" dirty="0"/>
                    </a:p>
                  </a:txBody>
                  <a:tcPr/>
                </a:tc>
                <a:tc>
                  <a:txBody>
                    <a:bodyPr/>
                    <a:lstStyle/>
                    <a:p>
                      <a:pPr algn="ctr"/>
                      <a:r>
                        <a:rPr lang="en-US" b="1" dirty="0" smtClean="0"/>
                        <a:t>0</a:t>
                      </a:r>
                      <a:endParaRPr lang="en-US" b="1" dirty="0"/>
                    </a:p>
                  </a:txBody>
                  <a:tcPr>
                    <a:solidFill>
                      <a:schemeClr val="accent4">
                        <a:lumMod val="20000"/>
                        <a:lumOff val="80000"/>
                      </a:schemeClr>
                    </a:solidFill>
                  </a:tcPr>
                </a:tc>
                <a:tc>
                  <a:txBody>
                    <a:bodyPr/>
                    <a:lstStyle/>
                    <a:p>
                      <a:pPr algn="ctr"/>
                      <a:endParaRPr lang="en-US"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baseline="-25000" dirty="0" smtClean="0"/>
                    </a:p>
                  </a:txBody>
                  <a:tcPr/>
                </a:tc>
                <a:tc>
                  <a:txBody>
                    <a:bodyPr/>
                    <a:lstStyle/>
                    <a:p>
                      <a:pPr algn="ctr"/>
                      <a:endParaRPr lang="en-US" b="1" dirty="0"/>
                    </a:p>
                  </a:txBody>
                  <a:tcPr>
                    <a:solidFill>
                      <a:srgbClr val="FFC000"/>
                    </a:solidFill>
                  </a:tcPr>
                </a:tc>
                <a:tc>
                  <a:txBody>
                    <a:bodyPr/>
                    <a:lstStyle/>
                    <a:p>
                      <a:pPr algn="ctr"/>
                      <a:r>
                        <a:rPr lang="en-US" b="1" dirty="0" smtClean="0"/>
                        <a:t>Total = 500</a:t>
                      </a: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solidFill>
                      <a:schemeClr val="accent4">
                        <a:lumMod val="20000"/>
                        <a:lumOff val="80000"/>
                      </a:schemeClr>
                    </a:solidFill>
                  </a:tcPr>
                </a:tc>
                <a:tc>
                  <a:txBody>
                    <a:bodyPr/>
                    <a:lstStyle/>
                    <a:p>
                      <a:pPr algn="ctr"/>
                      <a:endParaRPr lang="en-US" b="1" dirty="0"/>
                    </a:p>
                  </a:txBody>
                  <a:tcPr>
                    <a:solidFill>
                      <a:schemeClr val="accent5">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399" y="228600"/>
          <a:ext cx="8762590" cy="6154569"/>
        </p:xfrm>
        <a:graphic>
          <a:graphicData uri="http://schemas.openxmlformats.org/drawingml/2006/table">
            <a:tbl>
              <a:tblPr firstRow="1" bandRow="1">
                <a:tableStyleId>{8799B23B-EC83-4686-B30A-512413B5E67A}</a:tableStyleId>
              </a:tblPr>
              <a:tblGrid>
                <a:gridCol w="1600201"/>
                <a:gridCol w="1295400"/>
                <a:gridCol w="1176210"/>
                <a:gridCol w="1122680"/>
                <a:gridCol w="1195705"/>
                <a:gridCol w="1219200"/>
                <a:gridCol w="1153194"/>
              </a:tblGrid>
              <a:tr h="685800">
                <a:tc>
                  <a:txBody>
                    <a:bodyPr/>
                    <a:lstStyle/>
                    <a:p>
                      <a:pPr algn="ctr"/>
                      <a:r>
                        <a:rPr lang="en-US" dirty="0" smtClean="0"/>
                        <a:t>Sieve</a:t>
                      </a:r>
                    </a:p>
                    <a:p>
                      <a:pPr algn="ctr"/>
                      <a:r>
                        <a:rPr lang="en-US" dirty="0" smtClean="0"/>
                        <a:t>opening</a:t>
                      </a:r>
                      <a:endParaRPr lang="en-US" dirty="0"/>
                    </a:p>
                  </a:txBody>
                  <a:tcPr/>
                </a:tc>
                <a:tc>
                  <a:txBody>
                    <a:bodyPr/>
                    <a:lstStyle/>
                    <a:p>
                      <a:pPr algn="ctr"/>
                      <a:r>
                        <a:rPr lang="en-US" baseline="0" dirty="0" err="1" smtClean="0">
                          <a:latin typeface="Symbol" pitchFamily="18" charset="2"/>
                        </a:rPr>
                        <a:t>f</a:t>
                      </a:r>
                      <a:r>
                        <a:rPr lang="en-US" baseline="-25000" dirty="0" err="1" smtClean="0"/>
                        <a:t>i</a:t>
                      </a:r>
                      <a:r>
                        <a:rPr lang="en-US" baseline="0" dirty="0" smtClean="0"/>
                        <a:t>  (m)</a:t>
                      </a:r>
                      <a:endParaRPr lang="en-US" baseline="0" dirty="0"/>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Symbol" pitchFamily="18" charset="2"/>
                        </a:rPr>
                        <a:t>D</a:t>
                      </a:r>
                      <a:r>
                        <a:rPr lang="en-US" dirty="0" err="1" smtClean="0"/>
                        <a:t>m</a:t>
                      </a:r>
                      <a:r>
                        <a:rPr lang="en-US" baseline="-25000" dirty="0" err="1" smtClean="0"/>
                        <a:t>i</a:t>
                      </a:r>
                      <a:r>
                        <a:rPr lang="en-US" baseline="-25000" dirty="0" smtClean="0"/>
                        <a:t> </a:t>
                      </a:r>
                      <a:r>
                        <a:rPr lang="en-US" baseline="0" dirty="0" smtClean="0"/>
                        <a:t>  (gm)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Symbol" pitchFamily="18" charset="2"/>
                        </a:rPr>
                        <a:t>D</a:t>
                      </a:r>
                      <a:r>
                        <a:rPr lang="en-US" dirty="0" err="1" smtClean="0"/>
                        <a:t>m</a:t>
                      </a:r>
                      <a:r>
                        <a:rPr lang="en-US" baseline="-25000" dirty="0" err="1" smtClean="0"/>
                        <a:t>i</a:t>
                      </a:r>
                      <a:r>
                        <a:rPr lang="en-US" baseline="-25000" dirty="0" smtClean="0"/>
                        <a:t> </a:t>
                      </a:r>
                      <a:r>
                        <a:rPr lang="en-US" baseline="0" dirty="0" smtClean="0"/>
                        <a:t>  </a:t>
                      </a: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err="1" smtClean="0">
                          <a:latin typeface="Symbol" pitchFamily="18" charset="2"/>
                        </a:rPr>
                        <a:t>Df</a:t>
                      </a:r>
                      <a:r>
                        <a:rPr lang="en-US" baseline="-25000" dirty="0" err="1" smtClean="0"/>
                        <a:t>i</a:t>
                      </a:r>
                      <a:r>
                        <a:rPr lang="en-US" baseline="-25000" dirty="0" smtClean="0"/>
                        <a:t> </a:t>
                      </a:r>
                      <a:r>
                        <a:rPr lang="en-US" baseline="0" dirty="0" smtClean="0"/>
                        <a:t>  (m) </a:t>
                      </a:r>
                    </a:p>
                  </a:txBody>
                  <a:tcPr/>
                </a:tc>
                <a:tc>
                  <a:txBody>
                    <a:bodyPr/>
                    <a:lstStyle/>
                    <a:p>
                      <a:pPr algn="ctr"/>
                      <a:r>
                        <a:rPr lang="en-US" dirty="0" err="1" smtClean="0">
                          <a:latin typeface="Symbol" pitchFamily="18" charset="2"/>
                        </a:rPr>
                        <a:t>D</a:t>
                      </a:r>
                      <a:r>
                        <a:rPr lang="en-US" dirty="0" err="1" smtClean="0"/>
                        <a:t>m</a:t>
                      </a:r>
                      <a:r>
                        <a:rPr lang="en-US" baseline="-25000" dirty="0" err="1" smtClean="0"/>
                        <a:t>i</a:t>
                      </a:r>
                      <a:r>
                        <a:rPr lang="en-US" dirty="0" smtClean="0"/>
                        <a:t>/</a:t>
                      </a:r>
                      <a:r>
                        <a:rPr lang="en-US" dirty="0" err="1" smtClean="0">
                          <a:latin typeface="Symbol" pitchFamily="18" charset="2"/>
                        </a:rPr>
                        <a:t>Df</a:t>
                      </a:r>
                      <a:r>
                        <a:rPr lang="en-US" baseline="-25000" dirty="0" err="1" smtClean="0"/>
                        <a:t>i</a:t>
                      </a:r>
                      <a:r>
                        <a:rPr lang="en-US" dirty="0" smtClean="0"/>
                        <a:t> </a:t>
                      </a:r>
                    </a:p>
                    <a:p>
                      <a:pPr algn="ctr"/>
                      <a:r>
                        <a:rPr lang="en-US" dirty="0" smtClean="0"/>
                        <a:t>(m</a:t>
                      </a:r>
                      <a:r>
                        <a:rPr lang="en-US" baseline="0" dirty="0" smtClean="0"/>
                        <a:t>)</a:t>
                      </a:r>
                      <a:r>
                        <a:rPr lang="en-US" baseline="30000" dirty="0" smtClean="0"/>
                        <a:t>-1</a:t>
                      </a:r>
                      <a:endParaRPr lang="en-US" baseline="30000" dirty="0"/>
                    </a:p>
                  </a:txBody>
                  <a:tcPr>
                    <a:solidFill>
                      <a:schemeClr val="accent4">
                        <a:lumMod val="20000"/>
                        <a:lumOff val="80000"/>
                      </a:schemeClr>
                    </a:solidFill>
                  </a:tcPr>
                </a:tc>
                <a:tc>
                  <a:txBody>
                    <a:bodyPr/>
                    <a:lstStyle/>
                    <a:p>
                      <a:pPr algn="ctr"/>
                      <a:r>
                        <a:rPr lang="en-US" dirty="0" smtClean="0">
                          <a:sym typeface="Symbol"/>
                        </a:rPr>
                        <a:t></a:t>
                      </a:r>
                      <a:r>
                        <a:rPr lang="en-US" dirty="0" err="1" smtClean="0">
                          <a:latin typeface="Symbol" pitchFamily="18" charset="2"/>
                          <a:sym typeface="Symbol"/>
                        </a:rPr>
                        <a:t>D</a:t>
                      </a:r>
                      <a:r>
                        <a:rPr lang="en-US" dirty="0" err="1" smtClean="0">
                          <a:sym typeface="Symbol"/>
                        </a:rPr>
                        <a:t>m</a:t>
                      </a:r>
                      <a:r>
                        <a:rPr lang="en-US" baseline="-25000" dirty="0" err="1" smtClean="0">
                          <a:sym typeface="Symbol"/>
                        </a:rPr>
                        <a:t>i</a:t>
                      </a:r>
                      <a:r>
                        <a:rPr lang="en-US" dirty="0" smtClean="0">
                          <a:sym typeface="Symbol"/>
                        </a:rPr>
                        <a:t>  (%)</a:t>
                      </a:r>
                      <a:endParaRPr lang="en-US" dirty="0"/>
                    </a:p>
                  </a:txBody>
                  <a:tcPr>
                    <a:solidFill>
                      <a:schemeClr val="accent5">
                        <a:lumMod val="40000"/>
                        <a:lumOff val="60000"/>
                      </a:schemeClr>
                    </a:solidFill>
                  </a:tcPr>
                </a:tc>
              </a:tr>
              <a:tr h="526361">
                <a:tc>
                  <a:txBody>
                    <a:bodyPr/>
                    <a:lstStyle/>
                    <a:p>
                      <a:pPr algn="ctr"/>
                      <a:r>
                        <a:rPr lang="en-US" b="1" dirty="0" smtClean="0"/>
                        <a:t>&lt; 0.4</a:t>
                      </a:r>
                      <a:endParaRPr lang="en-US" b="1" dirty="0"/>
                    </a:p>
                  </a:txBody>
                  <a:tcPr/>
                </a:tc>
                <a:tc>
                  <a:txBody>
                    <a:bodyPr/>
                    <a:lstStyle/>
                    <a:p>
                      <a:pPr algn="ctr"/>
                      <a:r>
                        <a:rPr lang="en-US" b="1" dirty="0" smtClean="0"/>
                        <a:t>0.2e-3</a:t>
                      </a:r>
                      <a:endParaRPr lang="en-US" b="1" dirty="0"/>
                    </a:p>
                  </a:txBody>
                  <a:tcPr>
                    <a:solidFill>
                      <a:srgbClr val="FFC000"/>
                    </a:solidFill>
                  </a:tcPr>
                </a:tc>
                <a:tc>
                  <a:txBody>
                    <a:bodyPr/>
                    <a:lstStyle/>
                    <a:p>
                      <a:pPr algn="ctr"/>
                      <a:r>
                        <a:rPr lang="en-US" b="1" dirty="0" smtClean="0"/>
                        <a:t>0</a:t>
                      </a:r>
                      <a:endParaRPr lang="en-US" b="1" dirty="0"/>
                    </a:p>
                  </a:txBody>
                  <a:tcPr/>
                </a:tc>
                <a:tc>
                  <a:txBody>
                    <a:bodyPr/>
                    <a:lstStyle/>
                    <a:p>
                      <a:pPr algn="ctr"/>
                      <a:r>
                        <a:rPr lang="en-US" b="1" dirty="0" smtClean="0"/>
                        <a:t>0</a:t>
                      </a:r>
                      <a:endParaRPr lang="en-US" b="1" dirty="0"/>
                    </a:p>
                  </a:txBody>
                  <a:tcPr/>
                </a:tc>
                <a:tc>
                  <a:txBody>
                    <a:bodyPr/>
                    <a:lstStyle/>
                    <a:p>
                      <a:pPr algn="ctr"/>
                      <a:r>
                        <a:rPr lang="en-US" b="1" dirty="0" smtClean="0"/>
                        <a:t>0.4e-3</a:t>
                      </a:r>
                      <a:endParaRPr lang="en-US" b="1" dirty="0"/>
                    </a:p>
                  </a:txBody>
                  <a:tcPr/>
                </a:tc>
                <a:tc>
                  <a:txBody>
                    <a:bodyPr/>
                    <a:lstStyle/>
                    <a:p>
                      <a:pPr algn="ctr"/>
                      <a:r>
                        <a:rPr lang="en-US" b="1" dirty="0" smtClean="0"/>
                        <a:t>0</a:t>
                      </a:r>
                      <a:endParaRPr lang="en-US" b="1" dirty="0"/>
                    </a:p>
                  </a:txBody>
                  <a:tcPr>
                    <a:solidFill>
                      <a:schemeClr val="accent4">
                        <a:lumMod val="20000"/>
                        <a:lumOff val="80000"/>
                      </a:schemeClr>
                    </a:solidFill>
                  </a:tcPr>
                </a:tc>
                <a:tc>
                  <a:txBody>
                    <a:bodyPr/>
                    <a:lstStyle/>
                    <a:p>
                      <a:pPr algn="ctr"/>
                      <a:r>
                        <a:rPr lang="en-US" b="1" dirty="0" smtClean="0"/>
                        <a:t>0</a:t>
                      </a:r>
                      <a:endParaRPr lang="en-US"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0.4 &lt; </a:t>
                      </a:r>
                      <a:r>
                        <a:rPr lang="en-US" b="1" baseline="0" dirty="0" err="1" smtClean="0">
                          <a:latin typeface="Symbol" pitchFamily="18" charset="2"/>
                        </a:rPr>
                        <a:t>f</a:t>
                      </a:r>
                      <a:r>
                        <a:rPr lang="en-US" b="1" baseline="-25000" dirty="0" err="1" smtClean="0"/>
                        <a:t>i</a:t>
                      </a:r>
                      <a:r>
                        <a:rPr lang="en-US" b="1" baseline="0" dirty="0" smtClean="0"/>
                        <a:t> &lt; 0.5</a:t>
                      </a:r>
                      <a:endParaRPr lang="en-US" b="1" baseline="-25000" dirty="0" smtClean="0"/>
                    </a:p>
                  </a:txBody>
                  <a:tcPr/>
                </a:tc>
                <a:tc>
                  <a:txBody>
                    <a:bodyPr/>
                    <a:lstStyle/>
                    <a:p>
                      <a:pPr algn="ctr"/>
                      <a:r>
                        <a:rPr lang="en-US" sz="1400" b="1" dirty="0" smtClean="0"/>
                        <a:t>0.5(0.4+0.5)e-3</a:t>
                      </a:r>
                    </a:p>
                    <a:p>
                      <a:pPr algn="ctr"/>
                      <a:r>
                        <a:rPr lang="en-US" sz="1400" b="1" dirty="0" smtClean="0"/>
                        <a:t>=4.5e-4</a:t>
                      </a:r>
                      <a:endParaRPr lang="en-US" sz="1400" b="1" dirty="0"/>
                    </a:p>
                  </a:txBody>
                  <a:tcPr>
                    <a:solidFill>
                      <a:srgbClr val="FFC000"/>
                    </a:solidFill>
                  </a:tcPr>
                </a:tc>
                <a:tc>
                  <a:txBody>
                    <a:bodyPr/>
                    <a:lstStyle/>
                    <a:p>
                      <a:pPr algn="ctr"/>
                      <a:r>
                        <a:rPr lang="en-US" sz="1600" b="1" dirty="0" smtClean="0"/>
                        <a:t>40</a:t>
                      </a:r>
                      <a:endParaRPr lang="en-US" sz="1600" b="1" dirty="0"/>
                    </a:p>
                  </a:txBody>
                  <a:tcPr/>
                </a:tc>
                <a:tc>
                  <a:txBody>
                    <a:bodyPr/>
                    <a:lstStyle/>
                    <a:p>
                      <a:pPr algn="ctr"/>
                      <a:r>
                        <a:rPr lang="en-US" sz="1400" b="1" dirty="0" smtClean="0"/>
                        <a:t>(40/500)100</a:t>
                      </a:r>
                    </a:p>
                    <a:p>
                      <a:pPr algn="ctr"/>
                      <a:r>
                        <a:rPr lang="en-US" sz="1400" b="1" dirty="0" smtClean="0"/>
                        <a:t>=8</a:t>
                      </a:r>
                      <a:endParaRPr lang="en-US" sz="1400" b="1" dirty="0"/>
                    </a:p>
                  </a:txBody>
                  <a:tcPr/>
                </a:tc>
                <a:tc>
                  <a:txBody>
                    <a:bodyPr/>
                    <a:lstStyle/>
                    <a:p>
                      <a:pPr algn="ctr"/>
                      <a:r>
                        <a:rPr lang="en-US" sz="1600" b="1" dirty="0" smtClean="0"/>
                        <a:t>(0.5-0.4)e-3</a:t>
                      </a:r>
                    </a:p>
                    <a:p>
                      <a:pPr algn="ctr"/>
                      <a:r>
                        <a:rPr lang="en-US" sz="1600" b="1" dirty="0" smtClean="0"/>
                        <a:t>=1e-4</a:t>
                      </a:r>
                      <a:endParaRPr lang="en-US" sz="1600" b="1" dirty="0"/>
                    </a:p>
                  </a:txBody>
                  <a:tcPr/>
                </a:tc>
                <a:tc>
                  <a:txBody>
                    <a:bodyPr/>
                    <a:lstStyle/>
                    <a:p>
                      <a:pPr algn="ctr"/>
                      <a:r>
                        <a:rPr lang="en-US" sz="1400" b="1" dirty="0" smtClean="0"/>
                        <a:t>(0.08/1e-4)</a:t>
                      </a:r>
                    </a:p>
                    <a:p>
                      <a:pPr algn="ctr"/>
                      <a:r>
                        <a:rPr lang="en-US" sz="1400" b="1" dirty="0" smtClean="0"/>
                        <a:t>=8e2</a:t>
                      </a:r>
                    </a:p>
                  </a:txBody>
                  <a:tcPr>
                    <a:solidFill>
                      <a:schemeClr val="accent4">
                        <a:lumMod val="20000"/>
                        <a:lumOff val="80000"/>
                      </a:schemeClr>
                    </a:solidFill>
                  </a:tcPr>
                </a:tc>
                <a:tc>
                  <a:txBody>
                    <a:bodyPr/>
                    <a:lstStyle/>
                    <a:p>
                      <a:pPr algn="ctr"/>
                      <a:r>
                        <a:rPr lang="en-US" sz="1400" b="1" dirty="0" smtClean="0"/>
                        <a:t>8+0 = 8</a:t>
                      </a:r>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0.5 &lt; </a:t>
                      </a:r>
                      <a:r>
                        <a:rPr lang="en-US" b="1" baseline="0" dirty="0" err="1" smtClean="0">
                          <a:latin typeface="Symbol" pitchFamily="18" charset="2"/>
                        </a:rPr>
                        <a:t>f</a:t>
                      </a:r>
                      <a:r>
                        <a:rPr lang="en-US" b="1" baseline="-25000" dirty="0" err="1" smtClean="0"/>
                        <a:t>i</a:t>
                      </a:r>
                      <a:r>
                        <a:rPr lang="en-US" b="1" baseline="0" dirty="0" smtClean="0"/>
                        <a:t> &lt; 0.56</a:t>
                      </a:r>
                      <a:endParaRPr lang="en-US" b="1" baseline="-25000" dirty="0" smtClean="0"/>
                    </a:p>
                  </a:txBody>
                  <a:tcPr/>
                </a:tc>
                <a:tc>
                  <a:txBody>
                    <a:bodyPr/>
                    <a:lstStyle/>
                    <a:p>
                      <a:pPr algn="ctr"/>
                      <a:r>
                        <a:rPr lang="en-US" b="1" dirty="0" smtClean="0"/>
                        <a:t>5.3e-4</a:t>
                      </a:r>
                      <a:endParaRPr lang="en-US" b="1" dirty="0"/>
                    </a:p>
                  </a:txBody>
                  <a:tcPr>
                    <a:solidFill>
                      <a:srgbClr val="FFC000"/>
                    </a:solidFill>
                  </a:tcPr>
                </a:tc>
                <a:tc>
                  <a:txBody>
                    <a:bodyPr/>
                    <a:lstStyle/>
                    <a:p>
                      <a:pPr algn="ctr"/>
                      <a:r>
                        <a:rPr lang="en-US" b="1" dirty="0" smtClean="0"/>
                        <a:t>60</a:t>
                      </a:r>
                      <a:endParaRPr lang="en-US" b="1" dirty="0"/>
                    </a:p>
                  </a:txBody>
                  <a:tcPr/>
                </a:tc>
                <a:tc>
                  <a:txBody>
                    <a:bodyPr/>
                    <a:lstStyle/>
                    <a:p>
                      <a:pPr algn="ctr"/>
                      <a:r>
                        <a:rPr lang="en-US" b="1" dirty="0" smtClean="0"/>
                        <a:t>12</a:t>
                      </a:r>
                      <a:endParaRPr lang="en-US" b="1" dirty="0"/>
                    </a:p>
                  </a:txBody>
                  <a:tcPr/>
                </a:tc>
                <a:tc>
                  <a:txBody>
                    <a:bodyPr/>
                    <a:lstStyle/>
                    <a:p>
                      <a:pPr algn="ctr"/>
                      <a:r>
                        <a:rPr lang="en-US" b="1" dirty="0" smtClean="0"/>
                        <a:t>6e-5</a:t>
                      </a:r>
                      <a:endParaRPr lang="en-US" b="1" dirty="0"/>
                    </a:p>
                  </a:txBody>
                  <a:tcPr/>
                </a:tc>
                <a:tc>
                  <a:txBody>
                    <a:bodyPr/>
                    <a:lstStyle/>
                    <a:p>
                      <a:pPr algn="ctr"/>
                      <a:r>
                        <a:rPr lang="en-US" b="1" dirty="0" smtClean="0"/>
                        <a:t>2e3</a:t>
                      </a:r>
                      <a:endParaRPr lang="en-US" b="1" dirty="0"/>
                    </a:p>
                  </a:txBody>
                  <a:tcPr>
                    <a:solidFill>
                      <a:schemeClr val="accent4">
                        <a:lumMod val="20000"/>
                        <a:lumOff val="80000"/>
                      </a:schemeClr>
                    </a:solidFill>
                  </a:tcPr>
                </a:tc>
                <a:tc>
                  <a:txBody>
                    <a:bodyPr/>
                    <a:lstStyle/>
                    <a:p>
                      <a:pPr algn="ctr"/>
                      <a:r>
                        <a:rPr lang="en-US" sz="1400" b="1" dirty="0" smtClean="0"/>
                        <a:t>12+8</a:t>
                      </a:r>
                      <a:r>
                        <a:rPr lang="en-US" sz="1400" b="1" baseline="0" dirty="0" smtClean="0"/>
                        <a:t> = 20</a:t>
                      </a:r>
                      <a:endParaRPr lang="en-US" sz="1400"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0.56 &lt; </a:t>
                      </a:r>
                      <a:r>
                        <a:rPr lang="en-US" b="1" baseline="0" dirty="0" err="1" smtClean="0">
                          <a:latin typeface="Symbol" pitchFamily="18" charset="2"/>
                        </a:rPr>
                        <a:t>f</a:t>
                      </a:r>
                      <a:r>
                        <a:rPr lang="en-US" b="1" baseline="-25000" dirty="0" err="1" smtClean="0"/>
                        <a:t>i</a:t>
                      </a:r>
                      <a:r>
                        <a:rPr lang="en-US" b="1" baseline="0" dirty="0" smtClean="0"/>
                        <a:t> &lt; 0.62</a:t>
                      </a:r>
                      <a:endParaRPr lang="en-US" b="1" baseline="-25000" dirty="0" smtClean="0"/>
                    </a:p>
                  </a:txBody>
                  <a:tcPr/>
                </a:tc>
                <a:tc>
                  <a:txBody>
                    <a:bodyPr/>
                    <a:lstStyle/>
                    <a:p>
                      <a:pPr algn="ctr"/>
                      <a:r>
                        <a:rPr lang="en-US" b="1" dirty="0" smtClean="0"/>
                        <a:t>5.9e-4</a:t>
                      </a:r>
                      <a:endParaRPr lang="en-US" b="1" dirty="0"/>
                    </a:p>
                  </a:txBody>
                  <a:tcPr>
                    <a:solidFill>
                      <a:srgbClr val="FFC000"/>
                    </a:solidFill>
                  </a:tcPr>
                </a:tc>
                <a:tc>
                  <a:txBody>
                    <a:bodyPr/>
                    <a:lstStyle/>
                    <a:p>
                      <a:pPr algn="ctr"/>
                      <a:r>
                        <a:rPr lang="en-US" b="1" dirty="0" smtClean="0"/>
                        <a:t>100</a:t>
                      </a:r>
                      <a:endParaRPr lang="en-US" b="1" dirty="0"/>
                    </a:p>
                  </a:txBody>
                  <a:tcPr/>
                </a:tc>
                <a:tc>
                  <a:txBody>
                    <a:bodyPr/>
                    <a:lstStyle/>
                    <a:p>
                      <a:pPr algn="ctr"/>
                      <a:r>
                        <a:rPr lang="en-US" b="1" dirty="0" smtClean="0"/>
                        <a:t>20</a:t>
                      </a:r>
                      <a:endParaRPr lang="en-US" b="1" dirty="0"/>
                    </a:p>
                  </a:txBody>
                  <a:tcPr/>
                </a:tc>
                <a:tc>
                  <a:txBody>
                    <a:bodyPr/>
                    <a:lstStyle/>
                    <a:p>
                      <a:pPr algn="ctr"/>
                      <a:r>
                        <a:rPr lang="en-US" b="1" dirty="0" smtClean="0"/>
                        <a:t>6e-5</a:t>
                      </a:r>
                      <a:endParaRPr lang="en-US" b="1" dirty="0"/>
                    </a:p>
                  </a:txBody>
                  <a:tcPr/>
                </a:tc>
                <a:tc>
                  <a:txBody>
                    <a:bodyPr/>
                    <a:lstStyle/>
                    <a:p>
                      <a:pPr algn="ctr"/>
                      <a:r>
                        <a:rPr lang="en-US" b="1" dirty="0" smtClean="0"/>
                        <a:t>3.33e3</a:t>
                      </a:r>
                      <a:endParaRPr lang="en-US" b="1" dirty="0"/>
                    </a:p>
                  </a:txBody>
                  <a:tcPr>
                    <a:solidFill>
                      <a:schemeClr val="accent4">
                        <a:lumMod val="20000"/>
                        <a:lumOff val="80000"/>
                      </a:schemeClr>
                    </a:solidFill>
                  </a:tcPr>
                </a:tc>
                <a:tc>
                  <a:txBody>
                    <a:bodyPr/>
                    <a:lstStyle/>
                    <a:p>
                      <a:pPr algn="ctr"/>
                      <a:r>
                        <a:rPr lang="en-US" sz="1400" b="1" dirty="0" smtClean="0"/>
                        <a:t>20+20 = 40</a:t>
                      </a:r>
                      <a:endParaRPr lang="en-US" sz="1400"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0.62 &lt; </a:t>
                      </a:r>
                      <a:r>
                        <a:rPr lang="en-US" b="1" baseline="0" dirty="0" err="1" smtClean="0">
                          <a:latin typeface="Symbol" pitchFamily="18" charset="2"/>
                        </a:rPr>
                        <a:t>f</a:t>
                      </a:r>
                      <a:r>
                        <a:rPr lang="en-US" b="1" baseline="-25000" dirty="0" err="1" smtClean="0"/>
                        <a:t>i</a:t>
                      </a:r>
                      <a:r>
                        <a:rPr lang="en-US" b="1" baseline="0" dirty="0" smtClean="0"/>
                        <a:t> &lt; 0.68</a:t>
                      </a:r>
                      <a:endParaRPr lang="en-US" b="1" baseline="-25000" dirty="0" smtClean="0"/>
                    </a:p>
                  </a:txBody>
                  <a:tcPr/>
                </a:tc>
                <a:tc>
                  <a:txBody>
                    <a:bodyPr/>
                    <a:lstStyle/>
                    <a:p>
                      <a:pPr algn="ctr"/>
                      <a:r>
                        <a:rPr lang="en-US" b="1" dirty="0" smtClean="0"/>
                        <a:t>6.5e-4</a:t>
                      </a:r>
                      <a:endParaRPr lang="en-US" b="1" dirty="0"/>
                    </a:p>
                  </a:txBody>
                  <a:tcPr>
                    <a:solidFill>
                      <a:srgbClr val="FFC000"/>
                    </a:solidFill>
                  </a:tcPr>
                </a:tc>
                <a:tc>
                  <a:txBody>
                    <a:bodyPr/>
                    <a:lstStyle/>
                    <a:p>
                      <a:pPr algn="ctr"/>
                      <a:r>
                        <a:rPr lang="en-US" b="1" dirty="0" smtClean="0"/>
                        <a:t>100</a:t>
                      </a:r>
                      <a:endParaRPr lang="en-US" b="1" dirty="0"/>
                    </a:p>
                  </a:txBody>
                  <a:tcPr/>
                </a:tc>
                <a:tc>
                  <a:txBody>
                    <a:bodyPr/>
                    <a:lstStyle/>
                    <a:p>
                      <a:pPr algn="ctr"/>
                      <a:r>
                        <a:rPr lang="en-US" b="1" dirty="0" smtClean="0"/>
                        <a:t>20</a:t>
                      </a:r>
                      <a:endParaRPr lang="en-US" b="1" dirty="0"/>
                    </a:p>
                  </a:txBody>
                  <a:tcPr/>
                </a:tc>
                <a:tc>
                  <a:txBody>
                    <a:bodyPr/>
                    <a:lstStyle/>
                    <a:p>
                      <a:pPr algn="ctr"/>
                      <a:r>
                        <a:rPr lang="en-US" b="1" dirty="0" smtClean="0"/>
                        <a:t>6e-5</a:t>
                      </a:r>
                      <a:endParaRPr lang="en-US" b="1" dirty="0"/>
                    </a:p>
                  </a:txBody>
                  <a:tcPr/>
                </a:tc>
                <a:tc>
                  <a:txBody>
                    <a:bodyPr/>
                    <a:lstStyle/>
                    <a:p>
                      <a:pPr algn="ctr"/>
                      <a:r>
                        <a:rPr lang="en-US" b="1" dirty="0" smtClean="0"/>
                        <a:t>3.33e3</a:t>
                      </a:r>
                      <a:endParaRPr lang="en-US" b="1" dirty="0"/>
                    </a:p>
                  </a:txBody>
                  <a:tcPr>
                    <a:solidFill>
                      <a:schemeClr val="accent4">
                        <a:lumMod val="20000"/>
                        <a:lumOff val="80000"/>
                      </a:schemeClr>
                    </a:solidFill>
                  </a:tcPr>
                </a:tc>
                <a:tc>
                  <a:txBody>
                    <a:bodyPr/>
                    <a:lstStyle/>
                    <a:p>
                      <a:pPr algn="ctr"/>
                      <a:r>
                        <a:rPr lang="en-US" sz="1400" b="1" dirty="0" smtClean="0"/>
                        <a:t>20+40</a:t>
                      </a:r>
                      <a:r>
                        <a:rPr lang="en-US" sz="1400" b="1" baseline="0" dirty="0" smtClean="0"/>
                        <a:t> = 60</a:t>
                      </a:r>
                      <a:endParaRPr lang="en-US" sz="1400"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0.68 &lt; </a:t>
                      </a:r>
                      <a:r>
                        <a:rPr lang="en-US" b="1" baseline="0" dirty="0" err="1" smtClean="0">
                          <a:latin typeface="Symbol" pitchFamily="18" charset="2"/>
                        </a:rPr>
                        <a:t>f</a:t>
                      </a:r>
                      <a:r>
                        <a:rPr lang="en-US" b="1" baseline="-25000" dirty="0" err="1" smtClean="0"/>
                        <a:t>i</a:t>
                      </a:r>
                      <a:r>
                        <a:rPr lang="en-US" b="1" baseline="0" dirty="0" smtClean="0"/>
                        <a:t> &lt; 0.76</a:t>
                      </a:r>
                      <a:endParaRPr lang="en-US" b="1" baseline="-25000" dirty="0" smtClean="0"/>
                    </a:p>
                  </a:txBody>
                  <a:tcPr/>
                </a:tc>
                <a:tc>
                  <a:txBody>
                    <a:bodyPr/>
                    <a:lstStyle/>
                    <a:p>
                      <a:pPr algn="ctr"/>
                      <a:r>
                        <a:rPr lang="en-US" b="1" dirty="0" smtClean="0"/>
                        <a:t>7.2e-4</a:t>
                      </a:r>
                      <a:endParaRPr lang="en-US" b="1" dirty="0"/>
                    </a:p>
                  </a:txBody>
                  <a:tcPr>
                    <a:solidFill>
                      <a:srgbClr val="FFC000"/>
                    </a:solidFill>
                  </a:tcPr>
                </a:tc>
                <a:tc>
                  <a:txBody>
                    <a:bodyPr/>
                    <a:lstStyle/>
                    <a:p>
                      <a:pPr algn="ctr"/>
                      <a:r>
                        <a:rPr lang="en-US" b="1" dirty="0" smtClean="0"/>
                        <a:t>100</a:t>
                      </a:r>
                      <a:endParaRPr lang="en-US" b="1" dirty="0"/>
                    </a:p>
                  </a:txBody>
                  <a:tcPr/>
                </a:tc>
                <a:tc>
                  <a:txBody>
                    <a:bodyPr/>
                    <a:lstStyle/>
                    <a:p>
                      <a:pPr algn="ctr"/>
                      <a:r>
                        <a:rPr lang="en-US" b="1" dirty="0" smtClean="0"/>
                        <a:t>20</a:t>
                      </a:r>
                      <a:endParaRPr lang="en-US" b="1" dirty="0"/>
                    </a:p>
                  </a:txBody>
                  <a:tcPr/>
                </a:tc>
                <a:tc>
                  <a:txBody>
                    <a:bodyPr/>
                    <a:lstStyle/>
                    <a:p>
                      <a:pPr algn="ctr"/>
                      <a:r>
                        <a:rPr lang="en-US" b="1" dirty="0" smtClean="0"/>
                        <a:t>8e-5</a:t>
                      </a:r>
                      <a:endParaRPr lang="en-US" b="1" dirty="0"/>
                    </a:p>
                  </a:txBody>
                  <a:tcPr/>
                </a:tc>
                <a:tc>
                  <a:txBody>
                    <a:bodyPr/>
                    <a:lstStyle/>
                    <a:p>
                      <a:pPr algn="ctr"/>
                      <a:r>
                        <a:rPr lang="en-US" b="1" dirty="0" smtClean="0"/>
                        <a:t>2.5e3</a:t>
                      </a:r>
                      <a:endParaRPr lang="en-US" b="1" dirty="0"/>
                    </a:p>
                  </a:txBody>
                  <a:tcPr>
                    <a:solidFill>
                      <a:schemeClr val="accent4">
                        <a:lumMod val="20000"/>
                        <a:lumOff val="80000"/>
                      </a:schemeClr>
                    </a:solidFill>
                  </a:tcPr>
                </a:tc>
                <a:tc>
                  <a:txBody>
                    <a:bodyPr/>
                    <a:lstStyle/>
                    <a:p>
                      <a:pPr algn="ctr"/>
                      <a:r>
                        <a:rPr lang="en-US" sz="1400" b="1" dirty="0" smtClean="0"/>
                        <a:t>20+60 = 80</a:t>
                      </a:r>
                      <a:endParaRPr lang="en-US" sz="1400"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0.76 &lt; </a:t>
                      </a:r>
                      <a:r>
                        <a:rPr lang="en-US" b="1" baseline="0" dirty="0" err="1" smtClean="0">
                          <a:latin typeface="Symbol" pitchFamily="18" charset="2"/>
                        </a:rPr>
                        <a:t>f</a:t>
                      </a:r>
                      <a:r>
                        <a:rPr lang="en-US" b="1" baseline="-25000" dirty="0" err="1" smtClean="0"/>
                        <a:t>i</a:t>
                      </a:r>
                      <a:r>
                        <a:rPr lang="en-US" b="1" baseline="0" dirty="0" smtClean="0"/>
                        <a:t> &lt; 0.84</a:t>
                      </a:r>
                      <a:endParaRPr lang="en-US" b="1" baseline="-25000" dirty="0" smtClean="0"/>
                    </a:p>
                  </a:txBody>
                  <a:tcPr/>
                </a:tc>
                <a:tc>
                  <a:txBody>
                    <a:bodyPr/>
                    <a:lstStyle/>
                    <a:p>
                      <a:pPr algn="ctr"/>
                      <a:r>
                        <a:rPr lang="en-US" b="1" dirty="0" smtClean="0"/>
                        <a:t>8e-4</a:t>
                      </a:r>
                      <a:endParaRPr lang="en-US" b="1" dirty="0"/>
                    </a:p>
                  </a:txBody>
                  <a:tcPr>
                    <a:solidFill>
                      <a:srgbClr val="FFC000"/>
                    </a:solidFill>
                  </a:tcPr>
                </a:tc>
                <a:tc>
                  <a:txBody>
                    <a:bodyPr/>
                    <a:lstStyle/>
                    <a:p>
                      <a:pPr algn="ctr"/>
                      <a:r>
                        <a:rPr lang="en-US" b="1" dirty="0" smtClean="0"/>
                        <a:t>50</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8e-5</a:t>
                      </a:r>
                      <a:endParaRPr lang="en-US" b="1" dirty="0"/>
                    </a:p>
                  </a:txBody>
                  <a:tcPr/>
                </a:tc>
                <a:tc>
                  <a:txBody>
                    <a:bodyPr/>
                    <a:lstStyle/>
                    <a:p>
                      <a:pPr algn="ctr"/>
                      <a:r>
                        <a:rPr lang="en-US" b="1" dirty="0" smtClean="0"/>
                        <a:t>1.25e3</a:t>
                      </a:r>
                      <a:endParaRPr lang="en-US" b="1" dirty="0"/>
                    </a:p>
                  </a:txBody>
                  <a:tcPr>
                    <a:solidFill>
                      <a:schemeClr val="accent4">
                        <a:lumMod val="20000"/>
                        <a:lumOff val="80000"/>
                      </a:schemeClr>
                    </a:solidFill>
                  </a:tcPr>
                </a:tc>
                <a:tc>
                  <a:txBody>
                    <a:bodyPr/>
                    <a:lstStyle/>
                    <a:p>
                      <a:pPr algn="ctr"/>
                      <a:r>
                        <a:rPr lang="en-US" sz="1400" b="1" dirty="0" smtClean="0"/>
                        <a:t>10+80 = 90</a:t>
                      </a:r>
                      <a:endParaRPr lang="en-US" sz="1400"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0.84 &lt; </a:t>
                      </a:r>
                      <a:r>
                        <a:rPr lang="en-US" b="1" baseline="0" dirty="0" err="1" smtClean="0">
                          <a:latin typeface="Symbol" pitchFamily="18" charset="2"/>
                        </a:rPr>
                        <a:t>f</a:t>
                      </a:r>
                      <a:r>
                        <a:rPr lang="en-US" b="1" baseline="-25000" dirty="0" err="1" smtClean="0"/>
                        <a:t>i</a:t>
                      </a:r>
                      <a:r>
                        <a:rPr lang="en-US" b="1" baseline="0" dirty="0" smtClean="0"/>
                        <a:t> &lt; 0.94</a:t>
                      </a:r>
                      <a:endParaRPr lang="en-US" b="1" baseline="-25000" dirty="0" smtClean="0"/>
                    </a:p>
                  </a:txBody>
                  <a:tcPr/>
                </a:tc>
                <a:tc>
                  <a:txBody>
                    <a:bodyPr/>
                    <a:lstStyle/>
                    <a:p>
                      <a:pPr algn="ctr"/>
                      <a:r>
                        <a:rPr lang="en-US" b="1" dirty="0" smtClean="0"/>
                        <a:t>8.9e-4</a:t>
                      </a:r>
                      <a:endParaRPr lang="en-US" b="1" dirty="0"/>
                    </a:p>
                  </a:txBody>
                  <a:tcPr>
                    <a:solidFill>
                      <a:srgbClr val="FFC000"/>
                    </a:solidFill>
                  </a:tcPr>
                </a:tc>
                <a:tc>
                  <a:txBody>
                    <a:bodyPr/>
                    <a:lstStyle/>
                    <a:p>
                      <a:pPr algn="ctr"/>
                      <a:r>
                        <a:rPr lang="en-US" b="1" dirty="0" smtClean="0"/>
                        <a:t>50</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1e-4</a:t>
                      </a:r>
                      <a:endParaRPr lang="en-US" b="1" dirty="0"/>
                    </a:p>
                  </a:txBody>
                  <a:tcPr/>
                </a:tc>
                <a:tc>
                  <a:txBody>
                    <a:bodyPr/>
                    <a:lstStyle/>
                    <a:p>
                      <a:pPr algn="ctr"/>
                      <a:r>
                        <a:rPr lang="en-US" b="1" dirty="0" smtClean="0"/>
                        <a:t>1e3</a:t>
                      </a:r>
                      <a:endParaRPr lang="en-US" b="1" dirty="0"/>
                    </a:p>
                  </a:txBody>
                  <a:tcPr>
                    <a:solidFill>
                      <a:schemeClr val="accent4">
                        <a:lumMod val="20000"/>
                        <a:lumOff val="80000"/>
                      </a:schemeClr>
                    </a:solidFill>
                  </a:tcPr>
                </a:tc>
                <a:tc>
                  <a:txBody>
                    <a:bodyPr/>
                    <a:lstStyle/>
                    <a:p>
                      <a:pPr algn="ctr"/>
                      <a:r>
                        <a:rPr lang="en-US" sz="1400" b="1" dirty="0" smtClean="0"/>
                        <a:t>10+90 = 100</a:t>
                      </a:r>
                      <a:endParaRPr lang="en-US" sz="1400"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&gt; </a:t>
                      </a:r>
                      <a:r>
                        <a:rPr lang="en-US" b="1" baseline="0" dirty="0" smtClean="0"/>
                        <a:t>0.94</a:t>
                      </a:r>
                      <a:endParaRPr lang="en-US" b="1" baseline="-25000" dirty="0" smtClean="0"/>
                    </a:p>
                  </a:txBody>
                  <a:tcPr/>
                </a:tc>
                <a:tc>
                  <a:txBody>
                    <a:bodyPr/>
                    <a:lstStyle/>
                    <a:p>
                      <a:pPr algn="ctr"/>
                      <a:endParaRPr lang="en-US" b="1"/>
                    </a:p>
                  </a:txBody>
                  <a:tcPr>
                    <a:solidFill>
                      <a:srgbClr val="FFC000"/>
                    </a:solidFill>
                  </a:tcPr>
                </a:tc>
                <a:tc>
                  <a:txBody>
                    <a:bodyPr/>
                    <a:lstStyle/>
                    <a:p>
                      <a:pPr algn="ctr"/>
                      <a:r>
                        <a:rPr lang="en-US" b="1" dirty="0" smtClean="0"/>
                        <a:t>0</a:t>
                      </a:r>
                      <a:endParaRPr lang="en-US" b="1" dirty="0"/>
                    </a:p>
                  </a:txBody>
                  <a:tcPr/>
                </a:tc>
                <a:tc>
                  <a:txBody>
                    <a:bodyPr/>
                    <a:lstStyle/>
                    <a:p>
                      <a:pPr algn="ctr"/>
                      <a:r>
                        <a:rPr lang="en-US" b="1" dirty="0" smtClean="0"/>
                        <a:t>0</a:t>
                      </a:r>
                      <a:endParaRPr lang="en-US" b="1" dirty="0"/>
                    </a:p>
                  </a:txBody>
                  <a:tcPr/>
                </a:tc>
                <a:tc>
                  <a:txBody>
                    <a:bodyPr/>
                    <a:lstStyle/>
                    <a:p>
                      <a:pPr algn="ctr"/>
                      <a:endParaRPr lang="en-US" b="1" dirty="0"/>
                    </a:p>
                  </a:txBody>
                  <a:tcPr/>
                </a:tc>
                <a:tc>
                  <a:txBody>
                    <a:bodyPr/>
                    <a:lstStyle/>
                    <a:p>
                      <a:pPr algn="ctr"/>
                      <a:r>
                        <a:rPr lang="en-US" b="1" dirty="0" smtClean="0"/>
                        <a:t>0</a:t>
                      </a:r>
                      <a:endParaRPr lang="en-US" b="1" dirty="0"/>
                    </a:p>
                  </a:txBody>
                  <a:tcPr>
                    <a:solidFill>
                      <a:schemeClr val="accent4">
                        <a:lumMod val="20000"/>
                        <a:lumOff val="80000"/>
                      </a:schemeClr>
                    </a:solidFill>
                  </a:tcPr>
                </a:tc>
                <a:tc>
                  <a:txBody>
                    <a:bodyPr/>
                    <a:lstStyle/>
                    <a:p>
                      <a:pPr algn="ctr"/>
                      <a:endParaRPr lang="en-US" b="1" dirty="0"/>
                    </a:p>
                  </a:txBody>
                  <a:tcPr>
                    <a:solidFill>
                      <a:schemeClr val="accent5">
                        <a:lumMod val="40000"/>
                        <a:lumOff val="60000"/>
                      </a:schemeClr>
                    </a:solidFill>
                  </a:tcPr>
                </a:tc>
              </a:tr>
              <a:tr h="526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baseline="-25000" dirty="0" smtClean="0"/>
                    </a:p>
                  </a:txBody>
                  <a:tcPr/>
                </a:tc>
                <a:tc>
                  <a:txBody>
                    <a:bodyPr/>
                    <a:lstStyle/>
                    <a:p>
                      <a:pPr algn="ctr"/>
                      <a:endParaRPr lang="en-US" b="1" dirty="0"/>
                    </a:p>
                  </a:txBody>
                  <a:tcPr>
                    <a:solidFill>
                      <a:srgbClr val="FFC000"/>
                    </a:solidFill>
                  </a:tcPr>
                </a:tc>
                <a:tc>
                  <a:txBody>
                    <a:bodyPr/>
                    <a:lstStyle/>
                    <a:p>
                      <a:pPr algn="ctr"/>
                      <a:r>
                        <a:rPr lang="en-US" sz="1400" b="1" dirty="0" smtClean="0"/>
                        <a:t>Total = 500</a:t>
                      </a:r>
                      <a:endParaRPr lang="en-US" sz="1400"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solidFill>
                      <a:schemeClr val="accent4">
                        <a:lumMod val="20000"/>
                        <a:lumOff val="80000"/>
                      </a:schemeClr>
                    </a:solidFill>
                  </a:tcPr>
                </a:tc>
                <a:tc>
                  <a:txBody>
                    <a:bodyPr/>
                    <a:lstStyle/>
                    <a:p>
                      <a:pPr algn="ctr"/>
                      <a:endParaRPr lang="en-US" b="1" dirty="0"/>
                    </a:p>
                  </a:txBody>
                  <a:tcPr>
                    <a:solidFill>
                      <a:schemeClr val="accent5">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Solomon Bogale                        Chemical Eng'g Department</a:t>
            </a:r>
          </a:p>
        </p:txBody>
      </p:sp>
      <p:sp>
        <p:nvSpPr>
          <p:cNvPr id="124931" name="AutoShape 2"/>
          <p:cNvSpPr>
            <a:spLocks noGrp="1" noChangeArrowheads="1"/>
          </p:cNvSpPr>
          <p:nvPr>
            <p:ph type="title"/>
          </p:nvPr>
        </p:nvSpPr>
        <p:spPr/>
        <p:txBody>
          <a:bodyPr/>
          <a:lstStyle/>
          <a:p>
            <a:pPr eaLnBrk="1" hangingPunct="1"/>
            <a:r>
              <a:rPr lang="en-US" dirty="0" smtClean="0"/>
              <a:t>MUO (Particle size measurement)</a:t>
            </a:r>
          </a:p>
        </p:txBody>
      </p:sp>
      <p:sp>
        <p:nvSpPr>
          <p:cNvPr id="124932" name="Rectangle 3"/>
          <p:cNvSpPr>
            <a:spLocks noGrp="1" noChangeArrowheads="1"/>
          </p:cNvSpPr>
          <p:nvPr>
            <p:ph type="body" idx="1"/>
          </p:nvPr>
        </p:nvSpPr>
        <p:spPr/>
        <p:txBody>
          <a:bodyPr/>
          <a:lstStyle/>
          <a:p>
            <a:pPr eaLnBrk="1" hangingPunct="1"/>
            <a:r>
              <a:rPr lang="en-US" dirty="0" smtClean="0"/>
              <a:t>Particle size measuring methods</a:t>
            </a:r>
          </a:p>
          <a:p>
            <a:pPr lvl="1" eaLnBrk="1" hangingPunct="1"/>
            <a:r>
              <a:rPr lang="en-US" dirty="0" smtClean="0"/>
              <a:t>Microscopic techniques are based on direct observation (used as a reference method)</a:t>
            </a:r>
          </a:p>
          <a:p>
            <a:pPr lvl="3" eaLnBrk="1" hangingPunct="1"/>
            <a:r>
              <a:rPr lang="en-US" sz="1800" dirty="0" smtClean="0"/>
              <a:t>Light microscopy (&gt;0.5</a:t>
            </a:r>
            <a:r>
              <a:rPr lang="en-US" sz="1800" dirty="0" smtClean="0">
                <a:sym typeface="Symbol" pitchFamily="18" charset="2"/>
              </a:rPr>
              <a:t>m)</a:t>
            </a:r>
          </a:p>
          <a:p>
            <a:pPr lvl="3" eaLnBrk="1" hangingPunct="1"/>
            <a:r>
              <a:rPr lang="en-US" sz="1800" dirty="0" smtClean="0">
                <a:sym typeface="Symbol" pitchFamily="18" charset="2"/>
              </a:rPr>
              <a:t>(Scanning) electron microscopy (&gt;5nm)</a:t>
            </a:r>
          </a:p>
          <a:p>
            <a:pPr lvl="1" eaLnBrk="1" hangingPunct="1"/>
            <a:r>
              <a:rPr lang="en-US" dirty="0" smtClean="0">
                <a:sym typeface="Symbol" pitchFamily="18" charset="2"/>
              </a:rPr>
              <a:t>Sieving</a:t>
            </a:r>
          </a:p>
          <a:p>
            <a:pPr lvl="3" eaLnBrk="1" hangingPunct="1"/>
            <a:r>
              <a:rPr lang="en-US" sz="1800" dirty="0" smtClean="0">
                <a:sym typeface="Symbol" pitchFamily="18" charset="2"/>
              </a:rPr>
              <a:t>Dry sieving (50 m – 10cm)</a:t>
            </a:r>
          </a:p>
          <a:p>
            <a:pPr lvl="3" eaLnBrk="1" hangingPunct="1"/>
            <a:r>
              <a:rPr lang="en-US" sz="1800" dirty="0" smtClean="0">
                <a:sym typeface="Symbol" pitchFamily="18" charset="2"/>
              </a:rPr>
              <a:t>Wet sieving (&gt;20 m)</a:t>
            </a:r>
          </a:p>
          <a:p>
            <a:pPr lvl="2" eaLnBrk="1" hangingPunct="1"/>
            <a:r>
              <a:rPr lang="en-US" dirty="0" smtClean="0">
                <a:sym typeface="Symbol" pitchFamily="18" charset="2"/>
              </a:rPr>
              <a:t>Performed in a range of standard sieves</a:t>
            </a:r>
          </a:p>
        </p:txBody>
      </p:sp>
      <p:sp>
        <p:nvSpPr>
          <p:cNvPr id="124933" name="Text Box 4"/>
          <p:cNvSpPr txBox="1">
            <a:spLocks noChangeArrowheads="1"/>
          </p:cNvSpPr>
          <p:nvPr/>
        </p:nvSpPr>
        <p:spPr bwMode="auto">
          <a:xfrm rot="-650098">
            <a:off x="6292577" y="3669285"/>
            <a:ext cx="1806575" cy="641350"/>
          </a:xfrm>
          <a:prstGeom prst="rect">
            <a:avLst/>
          </a:prstGeom>
          <a:solidFill>
            <a:srgbClr val="FFFF00">
              <a:alpha val="34901"/>
            </a:srgbClr>
          </a:solidFill>
          <a:ln w="9525">
            <a:noFill/>
            <a:miter lim="800000"/>
            <a:headEnd/>
            <a:tailEnd/>
          </a:ln>
        </p:spPr>
        <p:txBody>
          <a:bodyPr>
            <a:spAutoFit/>
          </a:bodyPr>
          <a:lstStyle/>
          <a:p>
            <a:pPr algn="l"/>
            <a:r>
              <a:rPr lang="en-US" dirty="0">
                <a:latin typeface="Arial" charset="0"/>
              </a:rPr>
              <a:t>Image analysis technique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304800" y="457200"/>
          <a:ext cx="8382000" cy="571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304800" y="304800"/>
          <a:ext cx="8610600" cy="6248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43000" y="914400"/>
          <a:ext cx="6934200" cy="4495803"/>
        </p:xfrm>
        <a:graphic>
          <a:graphicData uri="http://schemas.openxmlformats.org/drawingml/2006/table">
            <a:tbl>
              <a:tblPr>
                <a:tableStyleId>{BDBED569-4797-4DF1-A0F4-6AAB3CD982D8}</a:tableStyleId>
              </a:tblPr>
              <a:tblGrid>
                <a:gridCol w="1501110"/>
                <a:gridCol w="1150384"/>
                <a:gridCol w="1844306"/>
                <a:gridCol w="2438400"/>
              </a:tblGrid>
              <a:tr h="848975">
                <a:tc>
                  <a:txBody>
                    <a:bodyPr/>
                    <a:lstStyle/>
                    <a:p>
                      <a:pPr algn="ctr" fontAlgn="b"/>
                      <a:r>
                        <a:rPr lang="en-US" sz="1600" b="1" u="none" strike="noStrike" dirty="0"/>
                        <a:t>sieve openings (mm)</a:t>
                      </a:r>
                      <a:endParaRPr lang="en-US" sz="1600" b="1" i="0" u="none" strike="noStrike" dirty="0">
                        <a:latin typeface="Arial"/>
                      </a:endParaRPr>
                    </a:p>
                  </a:txBody>
                  <a:tcPr marL="0" marR="0" marT="0" marB="0" anchor="ctr"/>
                </a:tc>
                <a:tc>
                  <a:txBody>
                    <a:bodyPr/>
                    <a:lstStyle/>
                    <a:p>
                      <a:pPr algn="ctr" fontAlgn="b"/>
                      <a:r>
                        <a:rPr lang="en-US" sz="1600" b="1" u="none" strike="noStrike" dirty="0"/>
                        <a:t>mass of particles </a:t>
                      </a:r>
                      <a:endParaRPr lang="en-US" sz="1600" b="1" i="0" u="none" strike="noStrike" dirty="0">
                        <a:latin typeface="Arial"/>
                      </a:endParaRPr>
                    </a:p>
                  </a:txBody>
                  <a:tcPr marL="0" marR="0" marT="0" marB="0" anchor="ctr"/>
                </a:tc>
                <a:tc>
                  <a:txBody>
                    <a:bodyPr/>
                    <a:lstStyle/>
                    <a:p>
                      <a:pPr algn="ctr" fontAlgn="b"/>
                      <a:r>
                        <a:rPr lang="en-US" sz="1600" b="1" u="none" strike="noStrike" dirty="0"/>
                        <a:t>mass of particles &lt; sieve opening(%)</a:t>
                      </a:r>
                      <a:endParaRPr lang="en-US" sz="1600" b="1" i="0" u="none" strike="noStrike" dirty="0">
                        <a:latin typeface="Arial"/>
                      </a:endParaRPr>
                    </a:p>
                  </a:txBody>
                  <a:tcPr marL="0" marR="0" marT="0" marB="0" anchor="ctr"/>
                </a:tc>
                <a:tc>
                  <a:txBody>
                    <a:bodyPr/>
                    <a:lstStyle/>
                    <a:p>
                      <a:pPr algn="ctr" fontAlgn="b"/>
                      <a:r>
                        <a:rPr lang="en-US" sz="1600" b="1" u="none" strike="noStrike" dirty="0"/>
                        <a:t>mass of particles &gt; sieve opening(%)</a:t>
                      </a:r>
                      <a:endParaRPr lang="en-US" sz="1600" b="1" i="0" u="none" strike="noStrike" dirty="0">
                        <a:latin typeface="Arial"/>
                      </a:endParaRPr>
                    </a:p>
                  </a:txBody>
                  <a:tcPr marL="0" marR="0" marT="0" marB="0" anchor="ctr"/>
                </a:tc>
              </a:tr>
              <a:tr h="452526">
                <a:tc>
                  <a:txBody>
                    <a:bodyPr/>
                    <a:lstStyle/>
                    <a:p>
                      <a:pPr algn="ctr" fontAlgn="b"/>
                      <a:r>
                        <a:rPr lang="en-US" sz="1800" b="1" u="none" strike="noStrike" dirty="0" smtClean="0"/>
                        <a:t>0.4</a:t>
                      </a:r>
                      <a:endParaRPr lang="en-US" sz="1800" b="1" i="0" u="none" strike="noStrike" dirty="0">
                        <a:latin typeface="Arial"/>
                      </a:endParaRPr>
                    </a:p>
                  </a:txBody>
                  <a:tcPr marL="0" marR="0" marT="0" marB="0" anchor="ctr"/>
                </a:tc>
                <a:tc>
                  <a:txBody>
                    <a:bodyPr/>
                    <a:lstStyle/>
                    <a:p>
                      <a:pPr algn="ctr" fontAlgn="b"/>
                      <a:r>
                        <a:rPr lang="en-US" sz="1800" b="1" u="none" strike="noStrike"/>
                        <a:t>0</a:t>
                      </a:r>
                      <a:endParaRPr lang="en-US" sz="1800" b="1" i="0" u="none" strike="noStrike">
                        <a:latin typeface="Arial"/>
                      </a:endParaRPr>
                    </a:p>
                  </a:txBody>
                  <a:tcPr marL="0" marR="0" marT="0" marB="0" anchor="ctr"/>
                </a:tc>
                <a:tc>
                  <a:txBody>
                    <a:bodyPr/>
                    <a:lstStyle/>
                    <a:p>
                      <a:pPr algn="ctr" fontAlgn="b"/>
                      <a:r>
                        <a:rPr lang="en-US" sz="1800" b="1" u="none" strike="noStrike" dirty="0"/>
                        <a:t>0</a:t>
                      </a:r>
                      <a:endParaRPr lang="en-US" sz="1800" b="1" i="0" u="none" strike="noStrike" dirty="0">
                        <a:latin typeface="Arial"/>
                      </a:endParaRPr>
                    </a:p>
                  </a:txBody>
                  <a:tcPr marL="0" marR="0" marT="0" marB="0" anchor="ctr"/>
                </a:tc>
                <a:tc>
                  <a:txBody>
                    <a:bodyPr/>
                    <a:lstStyle/>
                    <a:p>
                      <a:pPr algn="ctr" fontAlgn="b"/>
                      <a:r>
                        <a:rPr lang="en-US" sz="1800" b="1" u="none" strike="noStrike" dirty="0"/>
                        <a:t>100</a:t>
                      </a:r>
                      <a:endParaRPr lang="en-US" sz="1800" b="1" i="0" u="none" strike="noStrike" dirty="0">
                        <a:latin typeface="Arial"/>
                      </a:endParaRPr>
                    </a:p>
                  </a:txBody>
                  <a:tcPr marL="0" marR="0" marT="0" marB="0" anchor="ctr"/>
                </a:tc>
              </a:tr>
              <a:tr h="452526">
                <a:tc>
                  <a:txBody>
                    <a:bodyPr/>
                    <a:lstStyle/>
                    <a:p>
                      <a:pPr algn="ctr" fontAlgn="b"/>
                      <a:r>
                        <a:rPr lang="en-US" sz="1800" b="1" u="none" strike="noStrike" dirty="0" smtClean="0"/>
                        <a:t>0.5</a:t>
                      </a:r>
                      <a:endParaRPr lang="en-US" sz="1800" b="1" i="0" u="none" strike="noStrike" dirty="0">
                        <a:latin typeface="Arial"/>
                      </a:endParaRPr>
                    </a:p>
                  </a:txBody>
                  <a:tcPr marL="0" marR="0" marT="0" marB="0" anchor="ctr"/>
                </a:tc>
                <a:tc>
                  <a:txBody>
                    <a:bodyPr/>
                    <a:lstStyle/>
                    <a:p>
                      <a:pPr algn="ctr" fontAlgn="b"/>
                      <a:r>
                        <a:rPr lang="en-US" sz="1800" b="1" u="none" strike="noStrike"/>
                        <a:t>8</a:t>
                      </a:r>
                      <a:endParaRPr lang="en-US" sz="1800" b="1" i="0" u="none" strike="noStrike">
                        <a:latin typeface="Arial"/>
                      </a:endParaRPr>
                    </a:p>
                  </a:txBody>
                  <a:tcPr marL="0" marR="0" marT="0" marB="0" anchor="ctr"/>
                </a:tc>
                <a:tc>
                  <a:txBody>
                    <a:bodyPr/>
                    <a:lstStyle/>
                    <a:p>
                      <a:pPr algn="ctr" fontAlgn="b"/>
                      <a:r>
                        <a:rPr lang="en-US" sz="1800" b="1" u="none" strike="noStrike" dirty="0"/>
                        <a:t>8</a:t>
                      </a:r>
                      <a:endParaRPr lang="en-US" sz="1800" b="1" i="0" u="none" strike="noStrike" dirty="0">
                        <a:latin typeface="Arial"/>
                      </a:endParaRPr>
                    </a:p>
                  </a:txBody>
                  <a:tcPr marL="0" marR="0" marT="0" marB="0" anchor="ctr"/>
                </a:tc>
                <a:tc>
                  <a:txBody>
                    <a:bodyPr/>
                    <a:lstStyle/>
                    <a:p>
                      <a:pPr algn="ctr" fontAlgn="b"/>
                      <a:r>
                        <a:rPr lang="en-US" sz="1800" b="1" u="none" strike="noStrike" dirty="0"/>
                        <a:t>92</a:t>
                      </a:r>
                      <a:endParaRPr lang="en-US" sz="1800" b="1" i="0" u="none" strike="noStrike" dirty="0">
                        <a:latin typeface="Arial"/>
                      </a:endParaRPr>
                    </a:p>
                  </a:txBody>
                  <a:tcPr marL="0" marR="0" marT="0" marB="0" anchor="ctr"/>
                </a:tc>
              </a:tr>
              <a:tr h="452526">
                <a:tc>
                  <a:txBody>
                    <a:bodyPr/>
                    <a:lstStyle/>
                    <a:p>
                      <a:pPr algn="ctr" fontAlgn="b"/>
                      <a:r>
                        <a:rPr lang="en-US" sz="1800" b="1" u="none" strike="noStrike" dirty="0" smtClean="0"/>
                        <a:t>0.56</a:t>
                      </a:r>
                      <a:endParaRPr lang="en-US" sz="1800" b="1" i="0" u="none" strike="noStrike" dirty="0">
                        <a:latin typeface="Arial"/>
                      </a:endParaRPr>
                    </a:p>
                  </a:txBody>
                  <a:tcPr marL="0" marR="0" marT="0" marB="0" anchor="ctr"/>
                </a:tc>
                <a:tc>
                  <a:txBody>
                    <a:bodyPr/>
                    <a:lstStyle/>
                    <a:p>
                      <a:pPr algn="ctr" fontAlgn="b"/>
                      <a:r>
                        <a:rPr lang="en-US" sz="1800" b="1" u="none" strike="noStrike"/>
                        <a:t>12</a:t>
                      </a:r>
                      <a:endParaRPr lang="en-US" sz="1800" b="1" i="0" u="none" strike="noStrike">
                        <a:latin typeface="Arial"/>
                      </a:endParaRPr>
                    </a:p>
                  </a:txBody>
                  <a:tcPr marL="0" marR="0" marT="0" marB="0" anchor="ctr"/>
                </a:tc>
                <a:tc>
                  <a:txBody>
                    <a:bodyPr/>
                    <a:lstStyle/>
                    <a:p>
                      <a:pPr algn="ctr" fontAlgn="b"/>
                      <a:r>
                        <a:rPr lang="en-US" sz="1800" b="1" u="none" strike="noStrike" dirty="0"/>
                        <a:t>20</a:t>
                      </a:r>
                      <a:endParaRPr lang="en-US" sz="1800" b="1" i="0" u="none" strike="noStrike" dirty="0">
                        <a:latin typeface="Arial"/>
                      </a:endParaRPr>
                    </a:p>
                  </a:txBody>
                  <a:tcPr marL="0" marR="0" marT="0" marB="0" anchor="ctr"/>
                </a:tc>
                <a:tc>
                  <a:txBody>
                    <a:bodyPr/>
                    <a:lstStyle/>
                    <a:p>
                      <a:pPr algn="ctr" fontAlgn="b"/>
                      <a:r>
                        <a:rPr lang="en-US" sz="1800" b="1" u="none" strike="noStrike" dirty="0"/>
                        <a:t>80</a:t>
                      </a:r>
                      <a:endParaRPr lang="en-US" sz="1800" b="1" i="0" u="none" strike="noStrike" dirty="0">
                        <a:latin typeface="Arial"/>
                      </a:endParaRPr>
                    </a:p>
                  </a:txBody>
                  <a:tcPr marL="0" marR="0" marT="0" marB="0" anchor="ctr"/>
                </a:tc>
              </a:tr>
              <a:tr h="452526">
                <a:tc>
                  <a:txBody>
                    <a:bodyPr/>
                    <a:lstStyle/>
                    <a:p>
                      <a:pPr algn="ctr" fontAlgn="b"/>
                      <a:r>
                        <a:rPr lang="en-US" sz="1800" b="1" u="none" strike="noStrike" dirty="0" smtClean="0"/>
                        <a:t>0.62</a:t>
                      </a:r>
                      <a:endParaRPr lang="en-US" sz="1800" b="1" i="0" u="none" strike="noStrike" dirty="0">
                        <a:latin typeface="Arial"/>
                      </a:endParaRPr>
                    </a:p>
                  </a:txBody>
                  <a:tcPr marL="0" marR="0" marT="0" marB="0" anchor="ctr"/>
                </a:tc>
                <a:tc>
                  <a:txBody>
                    <a:bodyPr/>
                    <a:lstStyle/>
                    <a:p>
                      <a:pPr algn="ctr" fontAlgn="b"/>
                      <a:r>
                        <a:rPr lang="en-US" sz="1800" b="1" u="none" strike="noStrike"/>
                        <a:t>20</a:t>
                      </a:r>
                      <a:endParaRPr lang="en-US" sz="1800" b="1" i="0" u="none" strike="noStrike">
                        <a:latin typeface="Arial"/>
                      </a:endParaRPr>
                    </a:p>
                  </a:txBody>
                  <a:tcPr marL="0" marR="0" marT="0" marB="0" anchor="ctr"/>
                </a:tc>
                <a:tc>
                  <a:txBody>
                    <a:bodyPr/>
                    <a:lstStyle/>
                    <a:p>
                      <a:pPr algn="ctr" fontAlgn="b"/>
                      <a:r>
                        <a:rPr lang="en-US" sz="1800" b="1" u="none" strike="noStrike" dirty="0"/>
                        <a:t>40</a:t>
                      </a:r>
                      <a:endParaRPr lang="en-US" sz="1800" b="1" i="0" u="none" strike="noStrike" dirty="0">
                        <a:latin typeface="Arial"/>
                      </a:endParaRPr>
                    </a:p>
                  </a:txBody>
                  <a:tcPr marL="0" marR="0" marT="0" marB="0" anchor="ctr"/>
                </a:tc>
                <a:tc>
                  <a:txBody>
                    <a:bodyPr/>
                    <a:lstStyle/>
                    <a:p>
                      <a:pPr algn="ctr" fontAlgn="b"/>
                      <a:r>
                        <a:rPr lang="en-US" sz="1800" b="1" u="none" strike="noStrike" dirty="0"/>
                        <a:t>60</a:t>
                      </a:r>
                      <a:endParaRPr lang="en-US" sz="1800" b="1" i="0" u="none" strike="noStrike" dirty="0">
                        <a:latin typeface="Arial"/>
                      </a:endParaRPr>
                    </a:p>
                  </a:txBody>
                  <a:tcPr marL="0" marR="0" marT="0" marB="0" anchor="ctr"/>
                </a:tc>
              </a:tr>
              <a:tr h="452526">
                <a:tc>
                  <a:txBody>
                    <a:bodyPr/>
                    <a:lstStyle/>
                    <a:p>
                      <a:pPr algn="ctr" fontAlgn="b"/>
                      <a:r>
                        <a:rPr lang="en-US" sz="1800" b="1" u="none" strike="noStrike"/>
                        <a:t>0.68</a:t>
                      </a:r>
                      <a:endParaRPr lang="en-US" sz="1800" b="1" i="0" u="none" strike="noStrike">
                        <a:latin typeface="Arial"/>
                      </a:endParaRPr>
                    </a:p>
                  </a:txBody>
                  <a:tcPr marL="0" marR="0" marT="0" marB="0" anchor="ctr"/>
                </a:tc>
                <a:tc>
                  <a:txBody>
                    <a:bodyPr/>
                    <a:lstStyle/>
                    <a:p>
                      <a:pPr algn="ctr" fontAlgn="b"/>
                      <a:r>
                        <a:rPr lang="en-US" sz="1800" b="1" u="none" strike="noStrike"/>
                        <a:t>20</a:t>
                      </a:r>
                      <a:endParaRPr lang="en-US" sz="1800" b="1" i="0" u="none" strike="noStrike">
                        <a:latin typeface="Arial"/>
                      </a:endParaRPr>
                    </a:p>
                  </a:txBody>
                  <a:tcPr marL="0" marR="0" marT="0" marB="0" anchor="ctr"/>
                </a:tc>
                <a:tc>
                  <a:txBody>
                    <a:bodyPr/>
                    <a:lstStyle/>
                    <a:p>
                      <a:pPr algn="ctr" fontAlgn="b"/>
                      <a:r>
                        <a:rPr lang="en-US" sz="1800" b="1" u="none" strike="noStrike" dirty="0"/>
                        <a:t>60</a:t>
                      </a:r>
                      <a:endParaRPr lang="en-US" sz="1800" b="1" i="0" u="none" strike="noStrike" dirty="0">
                        <a:latin typeface="Arial"/>
                      </a:endParaRPr>
                    </a:p>
                  </a:txBody>
                  <a:tcPr marL="0" marR="0" marT="0" marB="0" anchor="ctr"/>
                </a:tc>
                <a:tc>
                  <a:txBody>
                    <a:bodyPr/>
                    <a:lstStyle/>
                    <a:p>
                      <a:pPr algn="ctr" fontAlgn="b"/>
                      <a:r>
                        <a:rPr lang="en-US" sz="1800" b="1" u="none" strike="noStrike" dirty="0"/>
                        <a:t>40</a:t>
                      </a:r>
                      <a:endParaRPr lang="en-US" sz="1800" b="1" i="0" u="none" strike="noStrike" dirty="0">
                        <a:latin typeface="Arial"/>
                      </a:endParaRPr>
                    </a:p>
                  </a:txBody>
                  <a:tcPr marL="0" marR="0" marT="0" marB="0" anchor="ctr"/>
                </a:tc>
              </a:tr>
              <a:tr h="452526">
                <a:tc>
                  <a:txBody>
                    <a:bodyPr/>
                    <a:lstStyle/>
                    <a:p>
                      <a:pPr algn="ctr" fontAlgn="b"/>
                      <a:r>
                        <a:rPr lang="en-US" sz="1800" b="1" u="none" strike="noStrike"/>
                        <a:t>0.76</a:t>
                      </a:r>
                      <a:endParaRPr lang="en-US" sz="1800" b="1" i="0" u="none" strike="noStrike">
                        <a:latin typeface="Arial"/>
                      </a:endParaRPr>
                    </a:p>
                  </a:txBody>
                  <a:tcPr marL="0" marR="0" marT="0" marB="0" anchor="ctr"/>
                </a:tc>
                <a:tc>
                  <a:txBody>
                    <a:bodyPr/>
                    <a:lstStyle/>
                    <a:p>
                      <a:pPr algn="ctr" fontAlgn="b"/>
                      <a:r>
                        <a:rPr lang="en-US" sz="1800" b="1" u="none" strike="noStrike"/>
                        <a:t>20</a:t>
                      </a:r>
                      <a:endParaRPr lang="en-US" sz="1800" b="1" i="0" u="none" strike="noStrike">
                        <a:latin typeface="Arial"/>
                      </a:endParaRPr>
                    </a:p>
                  </a:txBody>
                  <a:tcPr marL="0" marR="0" marT="0" marB="0" anchor="ctr"/>
                </a:tc>
                <a:tc>
                  <a:txBody>
                    <a:bodyPr/>
                    <a:lstStyle/>
                    <a:p>
                      <a:pPr algn="ctr" fontAlgn="b"/>
                      <a:r>
                        <a:rPr lang="en-US" sz="1800" b="1" u="none" strike="noStrike" dirty="0"/>
                        <a:t>80</a:t>
                      </a:r>
                      <a:endParaRPr lang="en-US" sz="1800" b="1" i="0" u="none" strike="noStrike" dirty="0">
                        <a:latin typeface="Arial"/>
                      </a:endParaRPr>
                    </a:p>
                  </a:txBody>
                  <a:tcPr marL="0" marR="0" marT="0" marB="0" anchor="ctr"/>
                </a:tc>
                <a:tc>
                  <a:txBody>
                    <a:bodyPr/>
                    <a:lstStyle/>
                    <a:p>
                      <a:pPr algn="ctr" fontAlgn="b"/>
                      <a:r>
                        <a:rPr lang="en-US" sz="1800" b="1" u="none" strike="noStrike" dirty="0"/>
                        <a:t>20</a:t>
                      </a:r>
                      <a:endParaRPr lang="en-US" sz="1800" b="1" i="0" u="none" strike="noStrike" dirty="0">
                        <a:latin typeface="Arial"/>
                      </a:endParaRPr>
                    </a:p>
                  </a:txBody>
                  <a:tcPr marL="0" marR="0" marT="0" marB="0" anchor="ctr"/>
                </a:tc>
              </a:tr>
              <a:tr h="452526">
                <a:tc>
                  <a:txBody>
                    <a:bodyPr/>
                    <a:lstStyle/>
                    <a:p>
                      <a:pPr algn="ctr" fontAlgn="b"/>
                      <a:r>
                        <a:rPr lang="en-US" sz="1800" b="1" u="none" strike="noStrike"/>
                        <a:t>0.84</a:t>
                      </a:r>
                      <a:endParaRPr lang="en-US" sz="1800" b="1" i="0" u="none" strike="noStrike">
                        <a:latin typeface="Arial"/>
                      </a:endParaRPr>
                    </a:p>
                  </a:txBody>
                  <a:tcPr marL="0" marR="0" marT="0" marB="0" anchor="ctr"/>
                </a:tc>
                <a:tc>
                  <a:txBody>
                    <a:bodyPr/>
                    <a:lstStyle/>
                    <a:p>
                      <a:pPr algn="ctr" fontAlgn="b"/>
                      <a:r>
                        <a:rPr lang="en-US" sz="1800" b="1" u="none" strike="noStrike"/>
                        <a:t>10</a:t>
                      </a:r>
                      <a:endParaRPr lang="en-US" sz="1800" b="1" i="0" u="none" strike="noStrike">
                        <a:latin typeface="Arial"/>
                      </a:endParaRPr>
                    </a:p>
                  </a:txBody>
                  <a:tcPr marL="0" marR="0" marT="0" marB="0" anchor="ctr"/>
                </a:tc>
                <a:tc>
                  <a:txBody>
                    <a:bodyPr/>
                    <a:lstStyle/>
                    <a:p>
                      <a:pPr algn="ctr" fontAlgn="b"/>
                      <a:r>
                        <a:rPr lang="en-US" sz="1800" b="1" u="none" strike="noStrike" dirty="0"/>
                        <a:t>90</a:t>
                      </a:r>
                      <a:endParaRPr lang="en-US" sz="1800" b="1" i="0" u="none" strike="noStrike" dirty="0">
                        <a:latin typeface="Arial"/>
                      </a:endParaRPr>
                    </a:p>
                  </a:txBody>
                  <a:tcPr marL="0" marR="0" marT="0" marB="0" anchor="ctr"/>
                </a:tc>
                <a:tc>
                  <a:txBody>
                    <a:bodyPr/>
                    <a:lstStyle/>
                    <a:p>
                      <a:pPr algn="ctr" fontAlgn="b"/>
                      <a:r>
                        <a:rPr lang="en-US" sz="1800" b="1" u="none" strike="noStrike" dirty="0"/>
                        <a:t>10</a:t>
                      </a:r>
                      <a:endParaRPr lang="en-US" sz="1800" b="1" i="0" u="none" strike="noStrike" dirty="0">
                        <a:latin typeface="Arial"/>
                      </a:endParaRPr>
                    </a:p>
                  </a:txBody>
                  <a:tcPr marL="0" marR="0" marT="0" marB="0" anchor="ctr"/>
                </a:tc>
              </a:tr>
              <a:tr h="479146">
                <a:tc>
                  <a:txBody>
                    <a:bodyPr/>
                    <a:lstStyle/>
                    <a:p>
                      <a:pPr algn="ctr" fontAlgn="b"/>
                      <a:r>
                        <a:rPr lang="en-US" sz="1800" b="1" u="none" strike="noStrike" dirty="0"/>
                        <a:t>0.94</a:t>
                      </a:r>
                      <a:endParaRPr lang="en-US" sz="1800" b="1" i="0" u="none" strike="noStrike" dirty="0">
                        <a:latin typeface="Arial"/>
                      </a:endParaRPr>
                    </a:p>
                  </a:txBody>
                  <a:tcPr marL="0" marR="0" marT="0" marB="0" anchor="ctr"/>
                </a:tc>
                <a:tc>
                  <a:txBody>
                    <a:bodyPr/>
                    <a:lstStyle/>
                    <a:p>
                      <a:pPr algn="ctr" fontAlgn="b"/>
                      <a:r>
                        <a:rPr lang="en-US" sz="1800" b="1" u="none" strike="noStrike" dirty="0"/>
                        <a:t>10</a:t>
                      </a:r>
                      <a:endParaRPr lang="en-US" sz="1800" b="1" i="0" u="none" strike="noStrike" dirty="0">
                        <a:latin typeface="Arial"/>
                      </a:endParaRPr>
                    </a:p>
                  </a:txBody>
                  <a:tcPr marL="0" marR="0" marT="0" marB="0" anchor="ctr"/>
                </a:tc>
                <a:tc>
                  <a:txBody>
                    <a:bodyPr/>
                    <a:lstStyle/>
                    <a:p>
                      <a:pPr algn="ctr" fontAlgn="b"/>
                      <a:r>
                        <a:rPr lang="en-US" sz="1800" b="1" u="none" strike="noStrike" dirty="0"/>
                        <a:t>100</a:t>
                      </a:r>
                      <a:endParaRPr lang="en-US" sz="1800" b="1" i="0" u="none" strike="noStrike" dirty="0">
                        <a:latin typeface="Arial"/>
                      </a:endParaRPr>
                    </a:p>
                  </a:txBody>
                  <a:tcPr marL="0" marR="0" marT="0" marB="0" anchor="ctr"/>
                </a:tc>
                <a:tc>
                  <a:txBody>
                    <a:bodyPr/>
                    <a:lstStyle/>
                    <a:p>
                      <a:pPr algn="ctr" fontAlgn="b"/>
                      <a:r>
                        <a:rPr lang="en-US" sz="1800" b="1" u="none" strike="noStrike" dirty="0"/>
                        <a:t>0</a:t>
                      </a:r>
                      <a:endParaRPr lang="en-US" sz="1800" b="1" i="0" u="none" strike="noStrike" dirty="0">
                        <a:latin typeface="Arial"/>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457200" y="228600"/>
          <a:ext cx="7772400" cy="6324600"/>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p:cNvGrpSpPr/>
          <p:nvPr/>
        </p:nvGrpSpPr>
        <p:grpSpPr>
          <a:xfrm>
            <a:off x="1524000" y="2895600"/>
            <a:ext cx="3353594" cy="2515394"/>
            <a:chOff x="1524000" y="2895600"/>
            <a:chExt cx="3353594" cy="2515394"/>
          </a:xfrm>
        </p:grpSpPr>
        <p:cxnSp>
          <p:nvCxnSpPr>
            <p:cNvPr id="4" name="Straight Connector 3"/>
            <p:cNvCxnSpPr/>
            <p:nvPr/>
          </p:nvCxnSpPr>
          <p:spPr>
            <a:xfrm rot="5400000">
              <a:off x="3619500" y="4152900"/>
              <a:ext cx="2514600" cy="158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524000" y="2895600"/>
              <a:ext cx="3352800" cy="158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524000" y="4800600"/>
              <a:ext cx="3352800" cy="158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953000" y="3429000"/>
            <a:ext cx="3962400" cy="3124199"/>
            <a:chOff x="4953000" y="3429000"/>
            <a:chExt cx="3962400" cy="3124199"/>
          </a:xfrm>
        </p:grpSpPr>
        <p:graphicFrame>
          <p:nvGraphicFramePr>
            <p:cNvPr id="10" name="Object 9"/>
            <p:cNvGraphicFramePr>
              <a:graphicFrameLocks noChangeAspect="1"/>
            </p:cNvGraphicFramePr>
            <p:nvPr/>
          </p:nvGraphicFramePr>
          <p:xfrm>
            <a:off x="6248400" y="3429000"/>
            <a:ext cx="2302933" cy="609600"/>
          </p:xfrm>
          <a:graphic>
            <a:graphicData uri="http://schemas.openxmlformats.org/presentationml/2006/ole">
              <p:oleObj spid="_x0000_s25601" name="Equation" r:id="rId5" imgW="863280" imgH="228600" progId="Equation.3">
                <p:embed/>
              </p:oleObj>
            </a:graphicData>
          </a:graphic>
        </p:graphicFrame>
        <p:graphicFrame>
          <p:nvGraphicFramePr>
            <p:cNvPr id="25602" name="Object 2"/>
            <p:cNvGraphicFramePr>
              <a:graphicFrameLocks noChangeAspect="1"/>
            </p:cNvGraphicFramePr>
            <p:nvPr/>
          </p:nvGraphicFramePr>
          <p:xfrm>
            <a:off x="6400800" y="5887570"/>
            <a:ext cx="2514600" cy="665629"/>
          </p:xfrm>
          <a:graphic>
            <a:graphicData uri="http://schemas.openxmlformats.org/presentationml/2006/ole">
              <p:oleObj spid="_x0000_s25602" name="Equation" r:id="rId6" imgW="863280" imgH="228600" progId="Equation.3">
                <p:embed/>
              </p:oleObj>
            </a:graphicData>
          </a:graphic>
        </p:graphicFrame>
        <p:cxnSp>
          <p:nvCxnSpPr>
            <p:cNvPr id="12" name="Straight Arrow Connector 11"/>
            <p:cNvCxnSpPr/>
            <p:nvPr/>
          </p:nvCxnSpPr>
          <p:spPr>
            <a:xfrm rot="10800000">
              <a:off x="4953000" y="5486400"/>
              <a:ext cx="1447800" cy="6858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914900" y="4000500"/>
              <a:ext cx="1371600" cy="12954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20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12" dur="20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17" dur="20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srcRect/>
          <a:stretch>
            <a:fillRect/>
          </a:stretch>
        </p:blipFill>
        <p:spPr bwMode="auto">
          <a:xfrm>
            <a:off x="622138" y="228601"/>
            <a:ext cx="3651275" cy="2057400"/>
          </a:xfrm>
          <a:prstGeom prst="rect">
            <a:avLst/>
          </a:prstGeom>
          <a:noFill/>
          <a:ln w="9525">
            <a:noFill/>
            <a:miter lim="800000"/>
            <a:headEnd/>
            <a:tailEnd/>
          </a:ln>
          <a:effectLst/>
        </p:spPr>
      </p:pic>
      <p:pic>
        <p:nvPicPr>
          <p:cNvPr id="112643" name="Picture 3"/>
          <p:cNvPicPr>
            <a:picLocks noChangeAspect="1" noChangeArrowheads="1"/>
          </p:cNvPicPr>
          <p:nvPr/>
        </p:nvPicPr>
        <p:blipFill>
          <a:blip r:embed="rId4"/>
          <a:srcRect/>
          <a:stretch>
            <a:fillRect/>
          </a:stretch>
        </p:blipFill>
        <p:spPr bwMode="auto">
          <a:xfrm>
            <a:off x="4876800" y="228600"/>
            <a:ext cx="3578087" cy="2081796"/>
          </a:xfrm>
          <a:prstGeom prst="rect">
            <a:avLst/>
          </a:prstGeom>
          <a:noFill/>
          <a:ln w="9525">
            <a:noFill/>
            <a:miter lim="800000"/>
            <a:headEnd/>
            <a:tailEnd/>
          </a:ln>
          <a:effectLst/>
        </p:spPr>
      </p:pic>
      <p:sp>
        <p:nvSpPr>
          <p:cNvPr id="6" name="Rectangle 5"/>
          <p:cNvSpPr/>
          <p:nvPr/>
        </p:nvSpPr>
        <p:spPr>
          <a:xfrm>
            <a:off x="1143000" y="2209800"/>
            <a:ext cx="5715000" cy="400110"/>
          </a:xfrm>
          <a:prstGeom prst="rect">
            <a:avLst/>
          </a:prstGeom>
        </p:spPr>
        <p:txBody>
          <a:bodyPr wrap="square">
            <a:spAutoFit/>
          </a:bodyPr>
          <a:lstStyle/>
          <a:p>
            <a:r>
              <a:rPr lang="en-US" sz="2000" dirty="0" smtClean="0"/>
              <a:t>Histogram of weight of sample against particle size </a:t>
            </a:r>
            <a:endParaRPr lang="en-US" sz="2000" dirty="0"/>
          </a:p>
        </p:txBody>
      </p:sp>
      <p:sp>
        <p:nvSpPr>
          <p:cNvPr id="7" name="Rectangle 6"/>
          <p:cNvSpPr/>
          <p:nvPr/>
        </p:nvSpPr>
        <p:spPr>
          <a:xfrm>
            <a:off x="990600" y="2590800"/>
            <a:ext cx="6553200" cy="369332"/>
          </a:xfrm>
          <a:prstGeom prst="rect">
            <a:avLst/>
          </a:prstGeom>
          <a:solidFill>
            <a:schemeClr val="accent1">
              <a:lumMod val="40000"/>
              <a:lumOff val="60000"/>
            </a:schemeClr>
          </a:solidFill>
        </p:spPr>
        <p:txBody>
          <a:bodyPr wrap="square">
            <a:spAutoFit/>
          </a:bodyPr>
          <a:lstStyle/>
          <a:p>
            <a:pPr>
              <a:buFont typeface="Wingdings" pitchFamily="2" charset="2"/>
              <a:buChar char="q"/>
            </a:pPr>
            <a:r>
              <a:rPr lang="en-US" dirty="0" smtClean="0"/>
              <a:t>The heights of the bars depends on the size of the sample you use </a:t>
            </a:r>
            <a:endParaRPr lang="en-US" dirty="0"/>
          </a:p>
        </p:txBody>
      </p:sp>
      <p:pic>
        <p:nvPicPr>
          <p:cNvPr id="112644" name="Picture 4"/>
          <p:cNvPicPr>
            <a:picLocks noChangeAspect="1" noChangeArrowheads="1"/>
          </p:cNvPicPr>
          <p:nvPr/>
        </p:nvPicPr>
        <p:blipFill>
          <a:blip r:embed="rId5"/>
          <a:srcRect/>
          <a:stretch>
            <a:fillRect/>
          </a:stretch>
        </p:blipFill>
        <p:spPr bwMode="auto">
          <a:xfrm>
            <a:off x="544092" y="2971800"/>
            <a:ext cx="3743325" cy="2175964"/>
          </a:xfrm>
          <a:prstGeom prst="rect">
            <a:avLst/>
          </a:prstGeom>
          <a:noFill/>
          <a:ln w="9525">
            <a:noFill/>
            <a:miter lim="800000"/>
            <a:headEnd/>
            <a:tailEnd/>
          </a:ln>
          <a:effectLst/>
        </p:spPr>
      </p:pic>
      <p:pic>
        <p:nvPicPr>
          <p:cNvPr id="112645" name="Picture 5"/>
          <p:cNvPicPr>
            <a:picLocks noChangeAspect="1" noChangeArrowheads="1"/>
          </p:cNvPicPr>
          <p:nvPr/>
        </p:nvPicPr>
        <p:blipFill>
          <a:blip r:embed="rId6"/>
          <a:srcRect/>
          <a:stretch>
            <a:fillRect/>
          </a:stretch>
        </p:blipFill>
        <p:spPr bwMode="auto">
          <a:xfrm>
            <a:off x="4876800" y="2971800"/>
            <a:ext cx="3668292" cy="2192638"/>
          </a:xfrm>
          <a:prstGeom prst="rect">
            <a:avLst/>
          </a:prstGeom>
          <a:noFill/>
          <a:ln w="9525">
            <a:noFill/>
            <a:miter lim="800000"/>
            <a:headEnd/>
            <a:tailEnd/>
          </a:ln>
          <a:effectLst/>
        </p:spPr>
      </p:pic>
      <p:sp>
        <p:nvSpPr>
          <p:cNvPr id="10" name="Rectangle 9"/>
          <p:cNvSpPr/>
          <p:nvPr/>
        </p:nvSpPr>
        <p:spPr>
          <a:xfrm>
            <a:off x="1295400" y="5029200"/>
            <a:ext cx="6477000" cy="400110"/>
          </a:xfrm>
          <a:prstGeom prst="rect">
            <a:avLst/>
          </a:prstGeom>
        </p:spPr>
        <p:txBody>
          <a:bodyPr wrap="square">
            <a:spAutoFit/>
          </a:bodyPr>
          <a:lstStyle/>
          <a:p>
            <a:r>
              <a:rPr lang="en-US" sz="2000" dirty="0" smtClean="0"/>
              <a:t>Histogram of weight percent of sample against particle size </a:t>
            </a:r>
            <a:endParaRPr lang="en-US" sz="2000" dirty="0"/>
          </a:p>
        </p:txBody>
      </p:sp>
      <p:sp>
        <p:nvSpPr>
          <p:cNvPr id="11" name="Rectangle 10"/>
          <p:cNvSpPr/>
          <p:nvPr/>
        </p:nvSpPr>
        <p:spPr>
          <a:xfrm>
            <a:off x="762000" y="5486400"/>
            <a:ext cx="8077200" cy="1200329"/>
          </a:xfrm>
          <a:prstGeom prst="rect">
            <a:avLst/>
          </a:prstGeom>
          <a:solidFill>
            <a:schemeClr val="accent1">
              <a:lumMod val="60000"/>
              <a:lumOff val="40000"/>
            </a:schemeClr>
          </a:solidFill>
        </p:spPr>
        <p:txBody>
          <a:bodyPr wrap="square">
            <a:spAutoFit/>
          </a:bodyPr>
          <a:lstStyle/>
          <a:p>
            <a:pPr>
              <a:buFont typeface="Wingdings" pitchFamily="2" charset="2"/>
              <a:buChar char="q"/>
            </a:pPr>
            <a:r>
              <a:rPr lang="en-US" i="1" dirty="0" smtClean="0"/>
              <a:t>The histogram is normalized by plotting percent of total weight vs. size class interval. Then, no matter how large or small the class interval, the total area under the histogram bars is unity.</a:t>
            </a:r>
            <a:r>
              <a:rPr lang="en-US" dirty="0" smtClean="0"/>
              <a:t> But still the height of the bars varies with the fineness of division of the size scale.</a:t>
            </a:r>
            <a:r>
              <a:rPr lang="en-US" i="1" dirty="0" smtClean="0"/>
              <a:t>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srcRect/>
          <a:stretch>
            <a:fillRect/>
          </a:stretch>
        </p:blipFill>
        <p:spPr bwMode="auto">
          <a:xfrm>
            <a:off x="318469" y="228600"/>
            <a:ext cx="3934508" cy="1971675"/>
          </a:xfrm>
          <a:prstGeom prst="rect">
            <a:avLst/>
          </a:prstGeom>
          <a:noFill/>
          <a:ln w="9525">
            <a:noFill/>
            <a:miter lim="800000"/>
            <a:headEnd/>
            <a:tailEnd/>
          </a:ln>
          <a:effectLst/>
        </p:spPr>
      </p:pic>
      <p:pic>
        <p:nvPicPr>
          <p:cNvPr id="113667" name="Picture 3"/>
          <p:cNvPicPr>
            <a:picLocks noChangeAspect="1" noChangeArrowheads="1"/>
          </p:cNvPicPr>
          <p:nvPr/>
        </p:nvPicPr>
        <p:blipFill>
          <a:blip r:embed="rId4"/>
          <a:srcRect/>
          <a:stretch>
            <a:fillRect/>
          </a:stretch>
        </p:blipFill>
        <p:spPr bwMode="auto">
          <a:xfrm>
            <a:off x="4648200" y="228600"/>
            <a:ext cx="3757677" cy="1971675"/>
          </a:xfrm>
          <a:prstGeom prst="rect">
            <a:avLst/>
          </a:prstGeom>
          <a:noFill/>
          <a:ln w="9525">
            <a:noFill/>
            <a:miter lim="800000"/>
            <a:headEnd/>
            <a:tailEnd/>
          </a:ln>
          <a:effectLst/>
        </p:spPr>
      </p:pic>
      <p:sp>
        <p:nvSpPr>
          <p:cNvPr id="6" name="Rectangle 5"/>
          <p:cNvSpPr/>
          <p:nvPr/>
        </p:nvSpPr>
        <p:spPr>
          <a:xfrm>
            <a:off x="762000" y="2819400"/>
            <a:ext cx="8153400" cy="646331"/>
          </a:xfrm>
          <a:prstGeom prst="rect">
            <a:avLst/>
          </a:prstGeom>
          <a:solidFill>
            <a:schemeClr val="accent1">
              <a:lumMod val="60000"/>
              <a:lumOff val="40000"/>
            </a:schemeClr>
          </a:solidFill>
        </p:spPr>
        <p:txBody>
          <a:bodyPr wrap="square">
            <a:spAutoFit/>
          </a:bodyPr>
          <a:lstStyle/>
          <a:p>
            <a:pPr>
              <a:buFont typeface="Wingdings" pitchFamily="2" charset="2"/>
              <a:buChar char="q"/>
            </a:pPr>
            <a:r>
              <a:rPr lang="en-US" dirty="0" smtClean="0"/>
              <a:t>When </a:t>
            </a:r>
            <a:r>
              <a:rPr lang="en-US" i="1" dirty="0" smtClean="0"/>
              <a:t>the vertical axis is weight percent divided by size interval, then the overall course of the tops of the bars is the same regardless of the fineness of subdivision. </a:t>
            </a:r>
            <a:endParaRPr lang="en-US" dirty="0"/>
          </a:p>
        </p:txBody>
      </p:sp>
      <p:sp>
        <p:nvSpPr>
          <p:cNvPr id="7" name="Rectangle 6"/>
          <p:cNvSpPr/>
          <p:nvPr/>
        </p:nvSpPr>
        <p:spPr>
          <a:xfrm>
            <a:off x="838200" y="2133600"/>
            <a:ext cx="8077200" cy="707886"/>
          </a:xfrm>
          <a:prstGeom prst="rect">
            <a:avLst/>
          </a:prstGeom>
        </p:spPr>
        <p:txBody>
          <a:bodyPr wrap="square">
            <a:spAutoFit/>
          </a:bodyPr>
          <a:lstStyle/>
          <a:p>
            <a:r>
              <a:rPr lang="en-US" sz="2000" dirty="0" smtClean="0"/>
              <a:t>Normalized histogram of weight percent of sample per unit size interval against particle size </a:t>
            </a:r>
            <a:endParaRPr lang="en-US" sz="2000" dirty="0"/>
          </a:p>
        </p:txBody>
      </p:sp>
      <p:pic>
        <p:nvPicPr>
          <p:cNvPr id="113668" name="Picture 4"/>
          <p:cNvPicPr>
            <a:picLocks noChangeAspect="1" noChangeArrowheads="1"/>
          </p:cNvPicPr>
          <p:nvPr/>
        </p:nvPicPr>
        <p:blipFill>
          <a:blip r:embed="rId5"/>
          <a:srcRect/>
          <a:stretch>
            <a:fillRect/>
          </a:stretch>
        </p:blipFill>
        <p:spPr bwMode="auto">
          <a:xfrm>
            <a:off x="1371600" y="3505200"/>
            <a:ext cx="4048125" cy="1971675"/>
          </a:xfrm>
          <a:prstGeom prst="rect">
            <a:avLst/>
          </a:prstGeom>
          <a:noFill/>
          <a:ln w="9525">
            <a:noFill/>
            <a:miter lim="800000"/>
            <a:headEnd/>
            <a:tailEnd/>
          </a:ln>
          <a:effectLst/>
        </p:spPr>
      </p:pic>
      <p:sp>
        <p:nvSpPr>
          <p:cNvPr id="10" name="Rectangle 9"/>
          <p:cNvSpPr/>
          <p:nvPr/>
        </p:nvSpPr>
        <p:spPr>
          <a:xfrm>
            <a:off x="685800" y="5486400"/>
            <a:ext cx="8229600" cy="1200329"/>
          </a:xfrm>
          <a:prstGeom prst="rect">
            <a:avLst/>
          </a:prstGeom>
          <a:solidFill>
            <a:schemeClr val="accent1">
              <a:lumMod val="60000"/>
              <a:lumOff val="40000"/>
            </a:schemeClr>
          </a:solidFill>
        </p:spPr>
        <p:txBody>
          <a:bodyPr wrap="square">
            <a:spAutoFit/>
          </a:bodyPr>
          <a:lstStyle/>
          <a:p>
            <a:pPr>
              <a:buFont typeface="Wingdings" pitchFamily="2" charset="2"/>
              <a:buChar char="q"/>
            </a:pPr>
            <a:r>
              <a:rPr lang="en-US" dirty="0" smtClean="0"/>
              <a:t>As you progressively decrease the size class interval, the bars get thinner, but the overall shape and size of the histogram stays the same. This is best visualized in a vertical line graph, with data plotted as vertical lines from the midpoints of the class intervals.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2590800"/>
            <a:ext cx="8229600" cy="923330"/>
          </a:xfrm>
          <a:prstGeom prst="rect">
            <a:avLst/>
          </a:prstGeom>
        </p:spPr>
        <p:txBody>
          <a:bodyPr wrap="square">
            <a:spAutoFit/>
          </a:bodyPr>
          <a:lstStyle/>
          <a:p>
            <a:r>
              <a:rPr lang="en-US" dirty="0" smtClean="0"/>
              <a:t>If you performed the limiting process for a smoothly continuous variable, you would get </a:t>
            </a:r>
            <a:r>
              <a:rPr lang="en-US" i="1" dirty="0" smtClean="0"/>
              <a:t>a limiting continuous curve toward which the successively finer histograms would tend. This is called the </a:t>
            </a:r>
            <a:r>
              <a:rPr lang="en-US" b="1" i="1" dirty="0" smtClean="0"/>
              <a:t>frequency distribution curve or frequency distribution function  </a:t>
            </a:r>
            <a:endParaRPr lang="en-US" dirty="0"/>
          </a:p>
        </p:txBody>
      </p:sp>
      <p:pic>
        <p:nvPicPr>
          <p:cNvPr id="114691" name="Picture 3"/>
          <p:cNvPicPr>
            <a:picLocks noChangeAspect="1" noChangeArrowheads="1"/>
          </p:cNvPicPr>
          <p:nvPr/>
        </p:nvPicPr>
        <p:blipFill>
          <a:blip r:embed="rId3"/>
          <a:srcRect/>
          <a:stretch>
            <a:fillRect/>
          </a:stretch>
        </p:blipFill>
        <p:spPr bwMode="auto">
          <a:xfrm>
            <a:off x="1295400" y="228600"/>
            <a:ext cx="3933825" cy="2348552"/>
          </a:xfrm>
          <a:prstGeom prst="rect">
            <a:avLst/>
          </a:prstGeom>
          <a:noFill/>
          <a:ln w="9525">
            <a:noFill/>
            <a:miter lim="800000"/>
            <a:headEnd/>
            <a:tailEnd/>
          </a:ln>
          <a:effectLst/>
        </p:spPr>
      </p:pic>
      <p:pic>
        <p:nvPicPr>
          <p:cNvPr id="114692" name="Picture 4"/>
          <p:cNvPicPr>
            <a:picLocks noChangeAspect="1" noChangeArrowheads="1"/>
          </p:cNvPicPr>
          <p:nvPr/>
        </p:nvPicPr>
        <p:blipFill>
          <a:blip r:embed="rId4"/>
          <a:srcRect/>
          <a:stretch>
            <a:fillRect/>
          </a:stretch>
        </p:blipFill>
        <p:spPr bwMode="auto">
          <a:xfrm>
            <a:off x="990600" y="3581400"/>
            <a:ext cx="5153025" cy="2457450"/>
          </a:xfrm>
          <a:prstGeom prst="rect">
            <a:avLst/>
          </a:prstGeom>
          <a:noFill/>
          <a:ln w="9525">
            <a:noFill/>
            <a:miter lim="800000"/>
            <a:headEnd/>
            <a:tailEnd/>
          </a:ln>
          <a:effectLst/>
        </p:spPr>
      </p:pic>
      <p:sp>
        <p:nvSpPr>
          <p:cNvPr id="8" name="Rectangle 7"/>
          <p:cNvSpPr/>
          <p:nvPr/>
        </p:nvSpPr>
        <p:spPr>
          <a:xfrm>
            <a:off x="914400" y="6019800"/>
            <a:ext cx="7924800" cy="646331"/>
          </a:xfrm>
          <a:prstGeom prst="rect">
            <a:avLst/>
          </a:prstGeom>
        </p:spPr>
        <p:txBody>
          <a:bodyPr wrap="square">
            <a:spAutoFit/>
          </a:bodyPr>
          <a:lstStyle/>
          <a:p>
            <a:r>
              <a:rPr lang="en-US" b="1" i="1" dirty="0" smtClean="0"/>
              <a:t>Cumulative distribution function </a:t>
            </a:r>
            <a:r>
              <a:rPr lang="en-US" dirty="0" smtClean="0"/>
              <a:t>showing weight percent of sample against particle size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152400"/>
            <a:ext cx="7924800" cy="1143000"/>
          </a:xfrm>
        </p:spPr>
        <p:txBody>
          <a:bodyPr/>
          <a:lstStyle/>
          <a:p>
            <a:r>
              <a:rPr lang="en-US" dirty="0" smtClean="0"/>
              <a:t>MUO (size distribution analysis)</a:t>
            </a:r>
            <a:endParaRPr lang="en-US" dirty="0"/>
          </a:p>
        </p:txBody>
      </p:sp>
      <p:sp>
        <p:nvSpPr>
          <p:cNvPr id="7" name="Rectangle 3"/>
          <p:cNvSpPr txBox="1">
            <a:spLocks noChangeArrowheads="1"/>
          </p:cNvSpPr>
          <p:nvPr/>
        </p:nvSpPr>
        <p:spPr>
          <a:xfrm>
            <a:off x="533400" y="1219200"/>
            <a:ext cx="8458200" cy="3352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Particle size distributions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Number of particles of a given size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number weighted PSD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length of particles of a given size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length weighted PSD</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area of particles of a given size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area weighted PSD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volume of particles of a given size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volume weighted PSD</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mass of particles of a given size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mass weighted</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PSD</a:t>
            </a:r>
          </a:p>
        </p:txBody>
      </p:sp>
      <p:graphicFrame>
        <p:nvGraphicFramePr>
          <p:cNvPr id="6" name="Object 5"/>
          <p:cNvGraphicFramePr>
            <a:graphicFrameLocks noChangeAspect="1"/>
          </p:cNvGraphicFramePr>
          <p:nvPr/>
        </p:nvGraphicFramePr>
        <p:xfrm>
          <a:off x="1295400" y="4343400"/>
          <a:ext cx="3405338" cy="230528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800600" y="4724400"/>
            <a:ext cx="4038600" cy="923330"/>
          </a:xfrm>
          <a:prstGeom prst="rect">
            <a:avLst/>
          </a:prstGeom>
          <a:solidFill>
            <a:schemeClr val="accent1">
              <a:lumMod val="60000"/>
              <a:lumOff val="40000"/>
            </a:schemeClr>
          </a:solidFill>
        </p:spPr>
        <p:txBody>
          <a:bodyPr wrap="square">
            <a:spAutoFit/>
          </a:bodyPr>
          <a:lstStyle/>
          <a:p>
            <a:pPr>
              <a:spcBef>
                <a:spcPct val="50000"/>
              </a:spcBef>
            </a:pPr>
            <a:r>
              <a:rPr lang="en-US" dirty="0" smtClean="0">
                <a:latin typeface="Tahoma" pitchFamily="34" charset="0"/>
              </a:rPr>
              <a:t>number distribution is dominated by smaller particles, mass distribution is dominated by larger particles</a:t>
            </a:r>
            <a:endParaRPr lang="el-GR" dirty="0">
              <a:latin typeface="Tahoma" pitchFamily="34"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Solomon Bogale                        Chemical Eng'g Department</a:t>
            </a:r>
          </a:p>
        </p:txBody>
      </p:sp>
      <p:sp>
        <p:nvSpPr>
          <p:cNvPr id="8196" name="AutoShape 2"/>
          <p:cNvSpPr>
            <a:spLocks noGrp="1" noChangeArrowheads="1"/>
          </p:cNvSpPr>
          <p:nvPr>
            <p:ph type="title"/>
          </p:nvPr>
        </p:nvSpPr>
        <p:spPr/>
        <p:txBody>
          <a:bodyPr/>
          <a:lstStyle/>
          <a:p>
            <a:pPr eaLnBrk="1" hangingPunct="1"/>
            <a:r>
              <a:rPr lang="en-US" smtClean="0"/>
              <a:t>MUO (size distribution analysis)</a:t>
            </a:r>
          </a:p>
        </p:txBody>
      </p:sp>
      <p:sp>
        <p:nvSpPr>
          <p:cNvPr id="8197" name="Rectangle 3"/>
          <p:cNvSpPr>
            <a:spLocks noGrp="1" noChangeArrowheads="1"/>
          </p:cNvSpPr>
          <p:nvPr>
            <p:ph type="body" sz="half" idx="1"/>
          </p:nvPr>
        </p:nvSpPr>
        <p:spPr>
          <a:xfrm>
            <a:off x="838200" y="1981200"/>
            <a:ext cx="7848600" cy="4105275"/>
          </a:xfrm>
        </p:spPr>
        <p:txBody>
          <a:bodyPr/>
          <a:lstStyle/>
          <a:p>
            <a:pPr eaLnBrk="1" hangingPunct="1"/>
            <a:r>
              <a:rPr lang="en-US" sz="2400" dirty="0" smtClean="0"/>
              <a:t>For discrete particle size distribution, the number weighted distribution is written as </a:t>
            </a:r>
            <a:r>
              <a:rPr lang="en-US" sz="2400" dirty="0" smtClean="0">
                <a:sym typeface="Symbol" pitchFamily="18" charset="2"/>
              </a:rPr>
              <a:t></a:t>
            </a:r>
            <a:r>
              <a:rPr lang="en-US" sz="2400" dirty="0" err="1" smtClean="0">
                <a:sym typeface="Symbol" pitchFamily="18" charset="2"/>
              </a:rPr>
              <a:t>n</a:t>
            </a:r>
            <a:r>
              <a:rPr lang="en-US" sz="2400" baseline="-25000" dirty="0" err="1" smtClean="0">
                <a:sym typeface="Symbol" pitchFamily="18" charset="2"/>
              </a:rPr>
              <a:t>i</a:t>
            </a:r>
            <a:r>
              <a:rPr lang="en-US" sz="2400" dirty="0" smtClean="0">
                <a:sym typeface="Symbol" pitchFamily="18" charset="2"/>
              </a:rPr>
              <a:t>/</a:t>
            </a:r>
            <a:r>
              <a:rPr lang="en-US" sz="2400" baseline="-25000" dirty="0" err="1" smtClean="0">
                <a:sym typeface="Symbol" pitchFamily="18" charset="2"/>
              </a:rPr>
              <a:t>i</a:t>
            </a:r>
            <a:r>
              <a:rPr lang="en-US" sz="2400" dirty="0" smtClean="0">
                <a:sym typeface="Symbol" pitchFamily="18" charset="2"/>
              </a:rPr>
              <a:t>.</a:t>
            </a:r>
          </a:p>
          <a:p>
            <a:pPr eaLnBrk="1" hangingPunct="1">
              <a:buFont typeface="Wingdings" pitchFamily="2" charset="2"/>
              <a:buNone/>
            </a:pPr>
            <a:endParaRPr lang="en-US" sz="2400" dirty="0" smtClean="0">
              <a:sym typeface="Symbol" pitchFamily="18" charset="2"/>
            </a:endParaRPr>
          </a:p>
        </p:txBody>
      </p:sp>
      <p:graphicFrame>
        <p:nvGraphicFramePr>
          <p:cNvPr id="8194" name="Object 4"/>
          <p:cNvGraphicFramePr>
            <a:graphicFrameLocks noChangeAspect="1"/>
          </p:cNvGraphicFramePr>
          <p:nvPr>
            <p:ph sz="half" idx="2"/>
          </p:nvPr>
        </p:nvGraphicFramePr>
        <p:xfrm>
          <a:off x="2209800" y="2971800"/>
          <a:ext cx="3746500" cy="3119438"/>
        </p:xfrm>
        <a:graphic>
          <a:graphicData uri="http://schemas.openxmlformats.org/presentationml/2006/ole">
            <p:oleObj spid="_x0000_s8194" name="Equation" r:id="rId4" imgW="2197080" imgH="1828800" progId="Equation.3">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Solomon Bogale                        Chemical Eng'g Department</a:t>
            </a:r>
          </a:p>
        </p:txBody>
      </p:sp>
      <p:sp>
        <p:nvSpPr>
          <p:cNvPr id="9220" name="AutoShape 5"/>
          <p:cNvSpPr>
            <a:spLocks noGrp="1" noChangeArrowheads="1"/>
          </p:cNvSpPr>
          <p:nvPr>
            <p:ph type="title"/>
          </p:nvPr>
        </p:nvSpPr>
        <p:spPr>
          <a:prstGeom prst="roundRect">
            <a:avLst>
              <a:gd name="adj" fmla="val 16667"/>
            </a:avLst>
          </a:prstGeom>
        </p:spPr>
        <p:txBody>
          <a:bodyPr/>
          <a:lstStyle/>
          <a:p>
            <a:pPr eaLnBrk="1" hangingPunct="1"/>
            <a:r>
              <a:rPr lang="en-US" smtClean="0"/>
              <a:t>MUO (size distribution analysis)</a:t>
            </a:r>
          </a:p>
        </p:txBody>
      </p:sp>
      <p:sp>
        <p:nvSpPr>
          <p:cNvPr id="9221" name="Rectangle 3"/>
          <p:cNvSpPr>
            <a:spLocks noGrp="1" noChangeArrowheads="1"/>
          </p:cNvSpPr>
          <p:nvPr>
            <p:ph type="body" sz="half" idx="1"/>
          </p:nvPr>
        </p:nvSpPr>
        <p:spPr>
          <a:xfrm>
            <a:off x="838200" y="2057400"/>
            <a:ext cx="7467600" cy="4029075"/>
          </a:xfrm>
        </p:spPr>
        <p:txBody>
          <a:bodyPr/>
          <a:lstStyle/>
          <a:p>
            <a:pPr eaLnBrk="1" hangingPunct="1"/>
            <a:r>
              <a:rPr lang="en-US" sz="2400" dirty="0" smtClean="0"/>
              <a:t>For continuous particle size distributions:</a:t>
            </a:r>
          </a:p>
          <a:p>
            <a:pPr eaLnBrk="1" hangingPunct="1">
              <a:buFont typeface="Wingdings" pitchFamily="2" charset="2"/>
              <a:buNone/>
            </a:pPr>
            <a:endParaRPr lang="en-US" sz="2400" dirty="0" smtClean="0"/>
          </a:p>
        </p:txBody>
      </p:sp>
      <p:graphicFrame>
        <p:nvGraphicFramePr>
          <p:cNvPr id="9218" name="Object 4"/>
          <p:cNvGraphicFramePr>
            <a:graphicFrameLocks noChangeAspect="1"/>
          </p:cNvGraphicFramePr>
          <p:nvPr>
            <p:ph sz="half" idx="2"/>
          </p:nvPr>
        </p:nvGraphicFramePr>
        <p:xfrm>
          <a:off x="2209800" y="2590800"/>
          <a:ext cx="3922713" cy="3570288"/>
        </p:xfrm>
        <a:graphic>
          <a:graphicData uri="http://schemas.openxmlformats.org/presentationml/2006/ole">
            <p:oleObj spid="_x0000_s9218" name="Equation" r:id="rId4" imgW="2412720" imgH="219708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p:cNvPicPr>
            <a:picLocks noChangeAspect="1" noChangeArrowheads="1"/>
          </p:cNvPicPr>
          <p:nvPr/>
        </p:nvPicPr>
        <p:blipFill>
          <a:blip r:embed="rId3"/>
          <a:srcRect/>
          <a:stretch>
            <a:fillRect/>
          </a:stretch>
        </p:blipFill>
        <p:spPr bwMode="auto">
          <a:xfrm>
            <a:off x="5181600" y="4953000"/>
            <a:ext cx="1971675" cy="1591487"/>
          </a:xfrm>
          <a:prstGeom prst="rect">
            <a:avLst/>
          </a:prstGeom>
          <a:noFill/>
          <a:ln w="9525">
            <a:noFill/>
            <a:miter lim="800000"/>
            <a:headEnd/>
            <a:tailEnd/>
          </a:ln>
          <a:effectLst/>
        </p:spPr>
      </p:pic>
      <p:sp>
        <p:nvSpPr>
          <p:cNvPr id="7" name="Footer Placeholder 4"/>
          <p:cNvSpPr>
            <a:spLocks noGrp="1"/>
          </p:cNvSpPr>
          <p:nvPr>
            <p:ph type="ftr" sz="quarter" idx="11"/>
          </p:nvPr>
        </p:nvSpPr>
        <p:spPr/>
        <p:txBody>
          <a:bodyPr/>
          <a:lstStyle/>
          <a:p>
            <a:pPr>
              <a:defRPr/>
            </a:pPr>
            <a:r>
              <a:rPr lang="en-US" smtClean="0"/>
              <a:t>Solomon Bogale                        Chemical Eng'g Department</a:t>
            </a:r>
            <a:endParaRPr lang="en-US"/>
          </a:p>
        </p:txBody>
      </p:sp>
      <p:sp>
        <p:nvSpPr>
          <p:cNvPr id="125955" name="AutoShape 2"/>
          <p:cNvSpPr>
            <a:spLocks noGrp="1" noChangeArrowheads="1"/>
          </p:cNvSpPr>
          <p:nvPr>
            <p:ph type="title"/>
          </p:nvPr>
        </p:nvSpPr>
        <p:spPr/>
        <p:txBody>
          <a:bodyPr/>
          <a:lstStyle/>
          <a:p>
            <a:r>
              <a:rPr lang="en-US" dirty="0" smtClean="0"/>
              <a:t>MUO (Particle size measurement)</a:t>
            </a:r>
          </a:p>
        </p:txBody>
      </p:sp>
      <p:pic>
        <p:nvPicPr>
          <p:cNvPr id="125956" name="Picture 5" descr="heavy duty sieve shaker"/>
          <p:cNvPicPr>
            <a:picLocks noChangeAspect="1" noChangeArrowheads="1"/>
          </p:cNvPicPr>
          <p:nvPr/>
        </p:nvPicPr>
        <p:blipFill>
          <a:blip r:embed="rId4"/>
          <a:srcRect l="2667" t="1698" r="3999" b="6581"/>
          <a:stretch>
            <a:fillRect/>
          </a:stretch>
        </p:blipFill>
        <p:spPr bwMode="auto">
          <a:xfrm>
            <a:off x="1066800" y="1676400"/>
            <a:ext cx="2667000" cy="4114800"/>
          </a:xfrm>
          <a:prstGeom prst="rect">
            <a:avLst/>
          </a:prstGeom>
          <a:noFill/>
          <a:ln w="9525">
            <a:noFill/>
            <a:miter lim="800000"/>
            <a:headEnd/>
            <a:tailEnd/>
          </a:ln>
        </p:spPr>
      </p:pic>
      <p:sp>
        <p:nvSpPr>
          <p:cNvPr id="125957" name="Text Box 6"/>
          <p:cNvSpPr txBox="1">
            <a:spLocks noChangeArrowheads="1"/>
          </p:cNvSpPr>
          <p:nvPr/>
        </p:nvSpPr>
        <p:spPr bwMode="auto">
          <a:xfrm>
            <a:off x="4343400" y="1600200"/>
            <a:ext cx="4267200" cy="3387725"/>
          </a:xfrm>
          <a:prstGeom prst="rect">
            <a:avLst/>
          </a:prstGeom>
          <a:noFill/>
          <a:ln w="9525">
            <a:noFill/>
            <a:miter lim="800000"/>
            <a:headEnd/>
            <a:tailEnd/>
          </a:ln>
        </p:spPr>
        <p:txBody>
          <a:bodyPr>
            <a:spAutoFit/>
          </a:bodyPr>
          <a:lstStyle/>
          <a:p>
            <a:pPr algn="l">
              <a:buFontTx/>
              <a:buChar char="•"/>
            </a:pPr>
            <a:r>
              <a:rPr lang="en-US" b="1" i="1" u="sng" dirty="0">
                <a:latin typeface="Arial" charset="0"/>
              </a:rPr>
              <a:t>Aperture size</a:t>
            </a:r>
            <a:r>
              <a:rPr lang="en-US" dirty="0">
                <a:latin typeface="Arial" charset="0"/>
              </a:rPr>
              <a:t> is the dimension of the opening</a:t>
            </a:r>
          </a:p>
          <a:p>
            <a:pPr algn="l">
              <a:buFontTx/>
              <a:buChar char="•"/>
            </a:pPr>
            <a:r>
              <a:rPr lang="en-US" b="1" i="1" u="sng" dirty="0">
                <a:latin typeface="Arial" charset="0"/>
              </a:rPr>
              <a:t>Mesh number</a:t>
            </a:r>
            <a:r>
              <a:rPr lang="en-US" dirty="0">
                <a:latin typeface="Arial" charset="0"/>
              </a:rPr>
              <a:t> is the number of  openings per inch</a:t>
            </a:r>
          </a:p>
          <a:p>
            <a:pPr algn="l">
              <a:buFontTx/>
              <a:buChar char="•"/>
            </a:pPr>
            <a:endParaRPr lang="en-US" dirty="0">
              <a:latin typeface="Arial" charset="0"/>
            </a:endParaRPr>
          </a:p>
          <a:p>
            <a:pPr lvl="1" algn="l"/>
            <a:r>
              <a:rPr lang="en-US" dirty="0">
                <a:latin typeface="Arial" charset="0"/>
              </a:rPr>
              <a:t>e.g. 200mesh = 200 openings/inch</a:t>
            </a:r>
          </a:p>
          <a:p>
            <a:pPr algn="l"/>
            <a:r>
              <a:rPr lang="en-US" dirty="0">
                <a:latin typeface="Arial" charset="0"/>
              </a:rPr>
              <a:t>	                = 74 </a:t>
            </a:r>
            <a:r>
              <a:rPr lang="en-US" dirty="0">
                <a:latin typeface="Arial" charset="0"/>
                <a:sym typeface="Symbol" pitchFamily="18" charset="2"/>
              </a:rPr>
              <a:t>m/opening</a:t>
            </a:r>
          </a:p>
          <a:p>
            <a:pPr algn="l"/>
            <a:endParaRPr lang="en-US" dirty="0">
              <a:latin typeface="Arial" charset="0"/>
              <a:sym typeface="Symbol" pitchFamily="18" charset="2"/>
            </a:endParaRPr>
          </a:p>
          <a:p>
            <a:pPr algn="l">
              <a:buFontTx/>
              <a:buChar char="•"/>
            </a:pPr>
            <a:r>
              <a:rPr lang="en-US" dirty="0">
                <a:latin typeface="Arial" charset="0"/>
              </a:rPr>
              <a:t>The particle size of the material remaining between the two sieves is mostly accepted to be halve of the sum of the two sieve openings	</a:t>
            </a:r>
          </a:p>
        </p:txBody>
      </p:sp>
      <p:sp>
        <p:nvSpPr>
          <p:cNvPr id="125958" name="Text Box 7"/>
          <p:cNvSpPr txBox="1">
            <a:spLocks noChangeArrowheads="1"/>
          </p:cNvSpPr>
          <p:nvPr/>
        </p:nvSpPr>
        <p:spPr bwMode="auto">
          <a:xfrm>
            <a:off x="304800" y="4495800"/>
            <a:ext cx="3797300" cy="1465263"/>
          </a:xfrm>
          <a:prstGeom prst="rect">
            <a:avLst/>
          </a:prstGeom>
          <a:solidFill>
            <a:srgbClr val="FFFF00">
              <a:alpha val="67058"/>
            </a:srgbClr>
          </a:solidFill>
          <a:ln w="9525">
            <a:noFill/>
            <a:miter lim="800000"/>
            <a:headEnd/>
            <a:tailEnd/>
          </a:ln>
        </p:spPr>
        <p:txBody>
          <a:bodyPr>
            <a:spAutoFit/>
          </a:bodyPr>
          <a:lstStyle/>
          <a:p>
            <a:pPr algn="l"/>
            <a:r>
              <a:rPr lang="en-US" dirty="0">
                <a:latin typeface="Arial" charset="0"/>
              </a:rPr>
              <a:t>The results of the sieve analysis can be represented by</a:t>
            </a:r>
          </a:p>
          <a:p>
            <a:pPr lvl="2" algn="l">
              <a:buFontTx/>
              <a:buChar char="•"/>
            </a:pPr>
            <a:r>
              <a:rPr lang="en-US" dirty="0">
                <a:latin typeface="Arial" charset="0"/>
              </a:rPr>
              <a:t>histogram</a:t>
            </a:r>
          </a:p>
          <a:p>
            <a:pPr lvl="2" algn="l">
              <a:buFontTx/>
              <a:buChar char="•"/>
            </a:pPr>
            <a:r>
              <a:rPr lang="en-US" dirty="0">
                <a:latin typeface="Arial" charset="0"/>
              </a:rPr>
              <a:t>differential distribution</a:t>
            </a:r>
          </a:p>
          <a:p>
            <a:pPr lvl="2" algn="l">
              <a:buFontTx/>
              <a:buChar char="•"/>
            </a:pPr>
            <a:r>
              <a:rPr lang="en-US" dirty="0">
                <a:latin typeface="Arial" charset="0"/>
              </a:rPr>
              <a:t>cumulative distribution</a:t>
            </a:r>
          </a:p>
        </p:txBody>
      </p:sp>
      <p:pic>
        <p:nvPicPr>
          <p:cNvPr id="62466" name="Picture 2"/>
          <p:cNvPicPr>
            <a:picLocks noChangeAspect="1" noChangeArrowheads="1"/>
          </p:cNvPicPr>
          <p:nvPr/>
        </p:nvPicPr>
        <p:blipFill>
          <a:blip r:embed="rId5"/>
          <a:srcRect/>
          <a:stretch>
            <a:fillRect/>
          </a:stretch>
        </p:blipFill>
        <p:spPr bwMode="auto">
          <a:xfrm>
            <a:off x="7315200" y="4648200"/>
            <a:ext cx="1590675"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p:txBody>
          <a:bodyPr/>
          <a:lstStyle/>
          <a:p>
            <a:pPr>
              <a:defRPr/>
            </a:pPr>
            <a:r>
              <a:rPr lang="en-US"/>
              <a:t>Solomon Bogale                        Chemical Eng'g Department</a:t>
            </a:r>
          </a:p>
        </p:txBody>
      </p:sp>
      <p:sp>
        <p:nvSpPr>
          <p:cNvPr id="10246" name="AutoShape 2"/>
          <p:cNvSpPr>
            <a:spLocks noGrp="1" noChangeArrowheads="1"/>
          </p:cNvSpPr>
          <p:nvPr>
            <p:ph type="title"/>
          </p:nvPr>
        </p:nvSpPr>
        <p:spPr>
          <a:xfrm>
            <a:off x="685800" y="533400"/>
            <a:ext cx="7924800" cy="1143000"/>
          </a:xfrm>
        </p:spPr>
        <p:txBody>
          <a:bodyPr/>
          <a:lstStyle/>
          <a:p>
            <a:pPr eaLnBrk="1" hangingPunct="1"/>
            <a:r>
              <a:rPr lang="en-US" dirty="0" smtClean="0"/>
              <a:t>MUO (size distribution analysis)</a:t>
            </a:r>
          </a:p>
        </p:txBody>
      </p:sp>
      <p:sp>
        <p:nvSpPr>
          <p:cNvPr id="10247" name="Rectangle 3"/>
          <p:cNvSpPr>
            <a:spLocks noGrp="1" noChangeArrowheads="1"/>
          </p:cNvSpPr>
          <p:nvPr>
            <p:ph type="body" sz="half" idx="1"/>
          </p:nvPr>
        </p:nvSpPr>
        <p:spPr>
          <a:xfrm>
            <a:off x="838200" y="1905000"/>
            <a:ext cx="7696200" cy="3724275"/>
          </a:xfrm>
        </p:spPr>
        <p:txBody>
          <a:bodyPr/>
          <a:lstStyle/>
          <a:p>
            <a:pPr eaLnBrk="1" hangingPunct="1"/>
            <a:r>
              <a:rPr lang="en-US" sz="2400" dirty="0" smtClean="0"/>
              <a:t>In general, </a:t>
            </a:r>
          </a:p>
          <a:p>
            <a:pPr eaLnBrk="1" hangingPunct="1"/>
            <a:endParaRPr lang="en-US" sz="2400" dirty="0" smtClean="0"/>
          </a:p>
          <a:p>
            <a:pPr eaLnBrk="1" hangingPunct="1"/>
            <a:endParaRPr lang="en-US" sz="2400" dirty="0" smtClean="0"/>
          </a:p>
          <a:p>
            <a:pPr eaLnBrk="1" hangingPunct="1">
              <a:buFont typeface="Wingdings" pitchFamily="2" charset="2"/>
              <a:buNone/>
            </a:pPr>
            <a:r>
              <a:rPr lang="en-US" sz="2400" dirty="0" smtClean="0"/>
              <a:t>	represents particle size distribution</a:t>
            </a:r>
          </a:p>
          <a:p>
            <a:pPr eaLnBrk="1" hangingPunct="1"/>
            <a:r>
              <a:rPr lang="en-US" sz="2400" dirty="0" smtClean="0"/>
              <a:t>Arbitrary PSD                   can be transformed into a</a:t>
            </a:r>
          </a:p>
          <a:p>
            <a:pPr eaLnBrk="1" hangingPunct="1"/>
            <a:endParaRPr lang="en-US" sz="2400" dirty="0" smtClean="0"/>
          </a:p>
          <a:p>
            <a:pPr eaLnBrk="1" hangingPunct="1">
              <a:buFont typeface="Wingdings" pitchFamily="2" charset="2"/>
              <a:buNone/>
            </a:pPr>
            <a:r>
              <a:rPr lang="en-US" sz="2400" dirty="0" smtClean="0"/>
              <a:t>	number distribution by:</a:t>
            </a:r>
          </a:p>
          <a:p>
            <a:pPr eaLnBrk="1" hangingPunct="1">
              <a:buFont typeface="Wingdings" pitchFamily="2" charset="2"/>
              <a:buNone/>
            </a:pPr>
            <a:endParaRPr lang="en-US" sz="2400" dirty="0" smtClean="0"/>
          </a:p>
        </p:txBody>
      </p:sp>
      <p:graphicFrame>
        <p:nvGraphicFramePr>
          <p:cNvPr id="10242" name="Object 4"/>
          <p:cNvGraphicFramePr>
            <a:graphicFrameLocks noChangeAspect="1"/>
          </p:cNvGraphicFramePr>
          <p:nvPr>
            <p:ph sz="quarter" idx="2"/>
          </p:nvPr>
        </p:nvGraphicFramePr>
        <p:xfrm>
          <a:off x="1219200" y="2438400"/>
          <a:ext cx="5311775" cy="668338"/>
        </p:xfrm>
        <a:graphic>
          <a:graphicData uri="http://schemas.openxmlformats.org/presentationml/2006/ole">
            <p:oleObj spid="_x0000_s10242" name="Equation" r:id="rId4" imgW="3429000" imgH="431640" progId="Equation.3">
              <p:embed/>
            </p:oleObj>
          </a:graphicData>
        </a:graphic>
      </p:graphicFrame>
      <p:graphicFrame>
        <p:nvGraphicFramePr>
          <p:cNvPr id="10243" name="Object 6"/>
          <p:cNvGraphicFramePr>
            <a:graphicFrameLocks noChangeAspect="1"/>
          </p:cNvGraphicFramePr>
          <p:nvPr>
            <p:ph sz="quarter" idx="3"/>
          </p:nvPr>
        </p:nvGraphicFramePr>
        <p:xfrm>
          <a:off x="2971800" y="3657600"/>
          <a:ext cx="1295400" cy="657225"/>
        </p:xfrm>
        <a:graphic>
          <a:graphicData uri="http://schemas.openxmlformats.org/presentationml/2006/ole">
            <p:oleObj spid="_x0000_s10243" name="Equation" r:id="rId5" imgW="850680" imgH="431640" progId="Equation.3">
              <p:embed/>
            </p:oleObj>
          </a:graphicData>
        </a:graphic>
      </p:graphicFrame>
      <p:graphicFrame>
        <p:nvGraphicFramePr>
          <p:cNvPr id="10244" name="Object 8"/>
          <p:cNvGraphicFramePr>
            <a:graphicFrameLocks noChangeAspect="1"/>
          </p:cNvGraphicFramePr>
          <p:nvPr/>
        </p:nvGraphicFramePr>
        <p:xfrm>
          <a:off x="4648200" y="4572000"/>
          <a:ext cx="3505200" cy="1181100"/>
        </p:xfrm>
        <a:graphic>
          <a:graphicData uri="http://schemas.openxmlformats.org/presentationml/2006/ole">
            <p:oleObj spid="_x0000_s10244" name="Equation" r:id="rId6" imgW="2031840" imgH="685800" progId="Equation.3">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5"/>
          <p:cNvSpPr>
            <a:spLocks noGrp="1"/>
          </p:cNvSpPr>
          <p:nvPr>
            <p:ph type="ftr" sz="quarter" idx="11"/>
          </p:nvPr>
        </p:nvSpPr>
        <p:spPr/>
        <p:txBody>
          <a:bodyPr/>
          <a:lstStyle/>
          <a:p>
            <a:pPr>
              <a:defRPr/>
            </a:pPr>
            <a:r>
              <a:rPr lang="en-US"/>
              <a:t>Solomon Bogale                        Chemical Eng'g Department</a:t>
            </a:r>
          </a:p>
        </p:txBody>
      </p:sp>
      <p:sp>
        <p:nvSpPr>
          <p:cNvPr id="131075" name="AutoShape 2"/>
          <p:cNvSpPr>
            <a:spLocks noGrp="1" noChangeArrowheads="1"/>
          </p:cNvSpPr>
          <p:nvPr>
            <p:ph type="title"/>
          </p:nvPr>
        </p:nvSpPr>
        <p:spPr/>
        <p:txBody>
          <a:bodyPr/>
          <a:lstStyle/>
          <a:p>
            <a:pPr eaLnBrk="1" hangingPunct="1"/>
            <a:r>
              <a:rPr lang="en-US" smtClean="0"/>
              <a:t>MUO (size distribution analysis)</a:t>
            </a:r>
          </a:p>
        </p:txBody>
      </p:sp>
      <p:sp>
        <p:nvSpPr>
          <p:cNvPr id="131076" name="Rectangle 3"/>
          <p:cNvSpPr>
            <a:spLocks noGrp="1" noChangeArrowheads="1"/>
          </p:cNvSpPr>
          <p:nvPr>
            <p:ph type="body" sz="half" idx="1"/>
          </p:nvPr>
        </p:nvSpPr>
        <p:spPr>
          <a:xfrm>
            <a:off x="838200" y="2057400"/>
            <a:ext cx="7696200" cy="4114800"/>
          </a:xfrm>
        </p:spPr>
        <p:txBody>
          <a:bodyPr/>
          <a:lstStyle/>
          <a:p>
            <a:pPr eaLnBrk="1" hangingPunct="1">
              <a:lnSpc>
                <a:spcPct val="80000"/>
              </a:lnSpc>
            </a:pPr>
            <a:r>
              <a:rPr lang="en-US" sz="2400" dirty="0" smtClean="0"/>
              <a:t>The factor </a:t>
            </a:r>
            <a:r>
              <a:rPr lang="en-US" sz="2400" dirty="0" err="1" smtClean="0"/>
              <a:t>F</a:t>
            </a:r>
            <a:r>
              <a:rPr lang="en-US" sz="2400" baseline="-25000" dirty="0" err="1" smtClean="0"/>
              <a:t>q</a:t>
            </a:r>
            <a:r>
              <a:rPr lang="en-US" sz="2400" dirty="0" smtClean="0"/>
              <a:t> and the exponent q correspond to:</a:t>
            </a:r>
          </a:p>
          <a:p>
            <a:pPr eaLnBrk="1" hangingPunct="1">
              <a:lnSpc>
                <a:spcPct val="80000"/>
              </a:lnSpc>
            </a:pPr>
            <a:endParaRPr lang="en-US" sz="1600" dirty="0" smtClean="0"/>
          </a:p>
          <a:p>
            <a:pPr eaLnBrk="1" hangingPunct="1">
              <a:lnSpc>
                <a:spcPct val="80000"/>
              </a:lnSpc>
            </a:pPr>
            <a:endParaRPr lang="en-US" sz="1600" dirty="0" smtClean="0"/>
          </a:p>
          <a:p>
            <a:pPr eaLnBrk="1" hangingPunct="1">
              <a:lnSpc>
                <a:spcPct val="80000"/>
              </a:lnSpc>
            </a:pPr>
            <a:endParaRPr lang="en-US" sz="1600" dirty="0" smtClean="0"/>
          </a:p>
          <a:p>
            <a:pPr eaLnBrk="1" hangingPunct="1">
              <a:lnSpc>
                <a:spcPct val="80000"/>
              </a:lnSpc>
            </a:pPr>
            <a:endParaRPr lang="en-US" sz="1600" dirty="0" smtClean="0"/>
          </a:p>
          <a:p>
            <a:pPr eaLnBrk="1" hangingPunct="1">
              <a:lnSpc>
                <a:spcPct val="80000"/>
              </a:lnSpc>
            </a:pPr>
            <a:endParaRPr lang="en-US" sz="1600" dirty="0" smtClean="0"/>
          </a:p>
          <a:p>
            <a:pPr eaLnBrk="1" hangingPunct="1">
              <a:lnSpc>
                <a:spcPct val="80000"/>
              </a:lnSpc>
            </a:pPr>
            <a:endParaRPr lang="en-US" sz="1600" dirty="0" smtClean="0"/>
          </a:p>
          <a:p>
            <a:pPr eaLnBrk="1" hangingPunct="1">
              <a:lnSpc>
                <a:spcPct val="80000"/>
              </a:lnSpc>
            </a:pPr>
            <a:endParaRPr lang="en-US" sz="1600" dirty="0" smtClean="0"/>
          </a:p>
          <a:p>
            <a:pPr eaLnBrk="1" hangingPunct="1">
              <a:lnSpc>
                <a:spcPct val="80000"/>
              </a:lnSpc>
            </a:pPr>
            <a:endParaRPr lang="en-US" sz="1600" dirty="0" smtClean="0"/>
          </a:p>
          <a:p>
            <a:pPr eaLnBrk="1" hangingPunct="1">
              <a:lnSpc>
                <a:spcPct val="80000"/>
              </a:lnSpc>
            </a:pPr>
            <a:endParaRPr lang="en-US" sz="1600" dirty="0" smtClean="0"/>
          </a:p>
          <a:p>
            <a:pPr eaLnBrk="1" hangingPunct="1">
              <a:lnSpc>
                <a:spcPct val="80000"/>
              </a:lnSpc>
            </a:pPr>
            <a:endParaRPr lang="en-US" sz="1600" dirty="0" smtClean="0"/>
          </a:p>
          <a:p>
            <a:pPr eaLnBrk="1" hangingPunct="1">
              <a:lnSpc>
                <a:spcPct val="80000"/>
              </a:lnSpc>
            </a:pPr>
            <a:endParaRPr lang="en-US" sz="1600" dirty="0" smtClean="0"/>
          </a:p>
          <a:p>
            <a:pPr eaLnBrk="1" hangingPunct="1">
              <a:lnSpc>
                <a:spcPct val="80000"/>
              </a:lnSpc>
            </a:pPr>
            <a:endParaRPr lang="en-US" sz="1600" dirty="0" smtClean="0"/>
          </a:p>
          <a:p>
            <a:pPr eaLnBrk="1" hangingPunct="1">
              <a:lnSpc>
                <a:spcPct val="80000"/>
              </a:lnSpc>
            </a:pPr>
            <a:endParaRPr lang="en-US" sz="1600" dirty="0" smtClean="0"/>
          </a:p>
        </p:txBody>
      </p:sp>
      <p:graphicFrame>
        <p:nvGraphicFramePr>
          <p:cNvPr id="100389" name="Group 37"/>
          <p:cNvGraphicFramePr>
            <a:graphicFrameLocks noGrp="1"/>
          </p:cNvGraphicFramePr>
          <p:nvPr>
            <p:ph sz="half" idx="2"/>
          </p:nvPr>
        </p:nvGraphicFramePr>
        <p:xfrm>
          <a:off x="1524000" y="2667000"/>
          <a:ext cx="5864225" cy="2743200"/>
        </p:xfrm>
        <a:graphic>
          <a:graphicData uri="http://schemas.openxmlformats.org/drawingml/2006/table">
            <a:tbl>
              <a:tblPr/>
              <a:tblGrid>
                <a:gridCol w="1954213"/>
                <a:gridCol w="1955800"/>
                <a:gridCol w="1954212"/>
              </a:tblGrid>
              <a:tr h="317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F</a:t>
                      </a:r>
                      <a:r>
                        <a:rPr kumimoji="0" lang="en-US" sz="2400" b="0" i="0" u="none" strike="noStrike" cap="none" normalizeH="0" baseline="-25000" smtClean="0">
                          <a:ln>
                            <a:noFill/>
                          </a:ln>
                          <a:solidFill>
                            <a:schemeClr val="tx1"/>
                          </a:solidFill>
                          <a:effectLst/>
                          <a:latin typeface="Arial" charset="0"/>
                        </a:rPr>
                        <a:t>q</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sym typeface="Symbol" pitchFamily="18" charset="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sym typeface="Symbol" pitchFamily="18" charset="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Title 1"/>
          <p:cNvSpPr>
            <a:spLocks noGrp="1"/>
          </p:cNvSpPr>
          <p:nvPr>
            <p:ph type="title"/>
          </p:nvPr>
        </p:nvSpPr>
        <p:spPr/>
        <p:txBody>
          <a:bodyPr/>
          <a:lstStyle/>
          <a:p>
            <a:pPr eaLnBrk="1" hangingPunct="1"/>
            <a:r>
              <a:rPr lang="en-US" smtClean="0"/>
              <a:t>MUO (size distribution analysis)</a:t>
            </a:r>
          </a:p>
        </p:txBody>
      </p:sp>
      <p:sp>
        <p:nvSpPr>
          <p:cNvPr id="11273" name="Text Placeholder 2"/>
          <p:cNvSpPr>
            <a:spLocks noGrp="1"/>
          </p:cNvSpPr>
          <p:nvPr>
            <p:ph type="body" sz="half" idx="1"/>
          </p:nvPr>
        </p:nvSpPr>
        <p:spPr>
          <a:xfrm>
            <a:off x="838200" y="2133600"/>
            <a:ext cx="7696200" cy="3952875"/>
          </a:xfrm>
        </p:spPr>
        <p:txBody>
          <a:bodyPr/>
          <a:lstStyle/>
          <a:p>
            <a:pPr eaLnBrk="1" hangingPunct="1"/>
            <a:r>
              <a:rPr lang="en-US" dirty="0" smtClean="0"/>
              <a:t>The integral value of 		from </a:t>
            </a:r>
            <a:r>
              <a:rPr lang="en-US" dirty="0" smtClean="0">
                <a:solidFill>
                  <a:srgbClr val="333300"/>
                </a:solidFill>
              </a:rPr>
              <a:t>0</a:t>
            </a:r>
            <a:r>
              <a:rPr lang="en-US" dirty="0" smtClean="0"/>
              <a:t> to </a:t>
            </a:r>
            <a:r>
              <a:rPr lang="en-US" dirty="0" smtClean="0">
                <a:solidFill>
                  <a:srgbClr val="333300"/>
                </a:solidFill>
                <a:sym typeface="Symbol" pitchFamily="18" charset="2"/>
              </a:rPr>
              <a:t></a:t>
            </a:r>
            <a:r>
              <a:rPr lang="en-US" dirty="0" smtClean="0">
                <a:sym typeface="Symbol" pitchFamily="18" charset="2"/>
              </a:rPr>
              <a:t> provide the total value of </a:t>
            </a:r>
            <a:endParaRPr lang="en-US" dirty="0" smtClean="0"/>
          </a:p>
        </p:txBody>
      </p:sp>
      <p:sp>
        <p:nvSpPr>
          <p:cNvPr id="5" name="Footer Placeholder 4"/>
          <p:cNvSpPr>
            <a:spLocks noGrp="1"/>
          </p:cNvSpPr>
          <p:nvPr>
            <p:ph type="ftr" sz="quarter" idx="11"/>
          </p:nvPr>
        </p:nvSpPr>
        <p:spPr/>
        <p:txBody>
          <a:bodyPr/>
          <a:lstStyle/>
          <a:p>
            <a:pPr>
              <a:defRPr/>
            </a:pPr>
            <a:r>
              <a:rPr lang="en-US"/>
              <a:t>Solomon Bogale                        Chemical Eng'g Department</a:t>
            </a:r>
          </a:p>
        </p:txBody>
      </p:sp>
      <p:graphicFrame>
        <p:nvGraphicFramePr>
          <p:cNvPr id="11266" name="Object 2"/>
          <p:cNvGraphicFramePr>
            <a:graphicFrameLocks noChangeAspect="1"/>
          </p:cNvGraphicFramePr>
          <p:nvPr/>
        </p:nvGraphicFramePr>
        <p:xfrm>
          <a:off x="4953000" y="2133600"/>
          <a:ext cx="1554163" cy="668338"/>
        </p:xfrm>
        <a:graphic>
          <a:graphicData uri="http://schemas.openxmlformats.org/presentationml/2006/ole">
            <p:oleObj spid="_x0000_s11266" name="Equation" r:id="rId4" imgW="1002960" imgH="431640" progId="Equation.3">
              <p:embed/>
            </p:oleObj>
          </a:graphicData>
        </a:graphic>
      </p:graphicFrame>
      <p:graphicFrame>
        <p:nvGraphicFramePr>
          <p:cNvPr id="11267" name="Object 3"/>
          <p:cNvGraphicFramePr>
            <a:graphicFrameLocks noChangeAspect="1"/>
          </p:cNvGraphicFramePr>
          <p:nvPr/>
        </p:nvGraphicFramePr>
        <p:xfrm>
          <a:off x="5486400" y="2667000"/>
          <a:ext cx="1857604" cy="506412"/>
        </p:xfrm>
        <a:graphic>
          <a:graphicData uri="http://schemas.openxmlformats.org/presentationml/2006/ole">
            <p:oleObj spid="_x0000_s11267" name="Equation" r:id="rId5" imgW="838080" imgH="228600" progId="Equation.3">
              <p:embed/>
            </p:oleObj>
          </a:graphicData>
        </a:graphic>
      </p:graphicFrame>
      <p:grpSp>
        <p:nvGrpSpPr>
          <p:cNvPr id="22" name="Group 21"/>
          <p:cNvGrpSpPr/>
          <p:nvPr/>
        </p:nvGrpSpPr>
        <p:grpSpPr>
          <a:xfrm>
            <a:off x="1676400" y="3429000"/>
            <a:ext cx="6402387" cy="2486025"/>
            <a:chOff x="1676400" y="3886200"/>
            <a:chExt cx="6402387" cy="2486025"/>
          </a:xfrm>
        </p:grpSpPr>
        <p:grpSp>
          <p:nvGrpSpPr>
            <p:cNvPr id="2" name="Group 15"/>
            <p:cNvGrpSpPr>
              <a:grpSpLocks/>
            </p:cNvGrpSpPr>
            <p:nvPr/>
          </p:nvGrpSpPr>
          <p:grpSpPr bwMode="auto">
            <a:xfrm>
              <a:off x="3048000" y="4038600"/>
              <a:ext cx="2363788" cy="1906588"/>
              <a:chOff x="2209006" y="4267994"/>
              <a:chExt cx="2362994" cy="1905794"/>
            </a:xfrm>
          </p:grpSpPr>
          <p:cxnSp>
            <p:nvCxnSpPr>
              <p:cNvPr id="11283" name="Straight Connector 8"/>
              <p:cNvCxnSpPr>
                <a:cxnSpLocks noChangeShapeType="1"/>
              </p:cNvCxnSpPr>
              <p:nvPr/>
            </p:nvCxnSpPr>
            <p:spPr bwMode="auto">
              <a:xfrm rot="5400000">
                <a:off x="1257300" y="5219700"/>
                <a:ext cx="1905000" cy="1588"/>
              </a:xfrm>
              <a:prstGeom prst="line">
                <a:avLst/>
              </a:prstGeom>
              <a:noFill/>
              <a:ln w="9525" algn="ctr">
                <a:solidFill>
                  <a:schemeClr val="tx1"/>
                </a:solidFill>
                <a:round/>
                <a:headEnd/>
                <a:tailEnd/>
              </a:ln>
            </p:spPr>
          </p:cxnSp>
          <p:cxnSp>
            <p:nvCxnSpPr>
              <p:cNvPr id="11284" name="Straight Connector 10"/>
              <p:cNvCxnSpPr>
                <a:cxnSpLocks noChangeShapeType="1"/>
              </p:cNvCxnSpPr>
              <p:nvPr/>
            </p:nvCxnSpPr>
            <p:spPr bwMode="auto">
              <a:xfrm>
                <a:off x="2209800" y="6172200"/>
                <a:ext cx="2362200" cy="1588"/>
              </a:xfrm>
              <a:prstGeom prst="line">
                <a:avLst/>
              </a:prstGeom>
              <a:noFill/>
              <a:ln w="9525" algn="ctr">
                <a:solidFill>
                  <a:schemeClr val="tx1"/>
                </a:solidFill>
                <a:round/>
                <a:headEnd/>
                <a:tailEnd/>
              </a:ln>
            </p:spPr>
          </p:cxnSp>
          <p:sp>
            <p:nvSpPr>
              <p:cNvPr id="11285" name="Freeform 12"/>
              <p:cNvSpPr>
                <a:spLocks noChangeArrowheads="1"/>
              </p:cNvSpPr>
              <p:nvPr/>
            </p:nvSpPr>
            <p:spPr bwMode="auto">
              <a:xfrm>
                <a:off x="2590800" y="4800600"/>
                <a:ext cx="1498600" cy="1098550"/>
              </a:xfrm>
              <a:custGeom>
                <a:avLst/>
                <a:gdLst>
                  <a:gd name="T0" fmla="*/ 0 w 1498600"/>
                  <a:gd name="T1" fmla="*/ 1098550 h 1098550"/>
                  <a:gd name="T2" fmla="*/ 381000 w 1498600"/>
                  <a:gd name="T3" fmla="*/ 120650 h 1098550"/>
                  <a:gd name="T4" fmla="*/ 876300 w 1498600"/>
                  <a:gd name="T5" fmla="*/ 374650 h 1098550"/>
                  <a:gd name="T6" fmla="*/ 876300 w 1498600"/>
                  <a:gd name="T7" fmla="*/ 374650 h 1098550"/>
                  <a:gd name="T8" fmla="*/ 1498600 w 1498600"/>
                  <a:gd name="T9" fmla="*/ 1047750 h 1098550"/>
                  <a:gd name="T10" fmla="*/ 1498600 w 1498600"/>
                  <a:gd name="T11" fmla="*/ 1047750 h 1098550"/>
                  <a:gd name="T12" fmla="*/ 0 60000 65536"/>
                  <a:gd name="T13" fmla="*/ 0 60000 65536"/>
                  <a:gd name="T14" fmla="*/ 0 60000 65536"/>
                  <a:gd name="T15" fmla="*/ 0 60000 65536"/>
                  <a:gd name="T16" fmla="*/ 0 60000 65536"/>
                  <a:gd name="T17" fmla="*/ 0 60000 65536"/>
                  <a:gd name="T18" fmla="*/ 0 w 1498600"/>
                  <a:gd name="T19" fmla="*/ 0 h 1098550"/>
                  <a:gd name="T20" fmla="*/ 1498600 w 1498600"/>
                  <a:gd name="T21" fmla="*/ 1098550 h 1098550"/>
                </a:gdLst>
                <a:ahLst/>
                <a:cxnLst>
                  <a:cxn ang="T12">
                    <a:pos x="T0" y="T1"/>
                  </a:cxn>
                  <a:cxn ang="T13">
                    <a:pos x="T2" y="T3"/>
                  </a:cxn>
                  <a:cxn ang="T14">
                    <a:pos x="T4" y="T5"/>
                  </a:cxn>
                  <a:cxn ang="T15">
                    <a:pos x="T6" y="T7"/>
                  </a:cxn>
                  <a:cxn ang="T16">
                    <a:pos x="T8" y="T9"/>
                  </a:cxn>
                  <a:cxn ang="T17">
                    <a:pos x="T10" y="T11"/>
                  </a:cxn>
                </a:cxnLst>
                <a:rect l="T18" t="T19" r="T20" b="T21"/>
                <a:pathLst>
                  <a:path w="1498600" h="1098550">
                    <a:moveTo>
                      <a:pt x="0" y="1098550"/>
                    </a:moveTo>
                    <a:cubicBezTo>
                      <a:pt x="117475" y="669925"/>
                      <a:pt x="234950" y="241300"/>
                      <a:pt x="381000" y="120650"/>
                    </a:cubicBezTo>
                    <a:cubicBezTo>
                      <a:pt x="527050" y="0"/>
                      <a:pt x="876300" y="374650"/>
                      <a:pt x="876300" y="374650"/>
                    </a:cubicBezTo>
                    <a:lnTo>
                      <a:pt x="1498600" y="1047750"/>
                    </a:lnTo>
                  </a:path>
                </a:pathLst>
              </a:custGeom>
              <a:solidFill>
                <a:schemeClr val="bg1"/>
              </a:solidFill>
              <a:ln w="9525" algn="ctr">
                <a:solidFill>
                  <a:schemeClr val="tx1"/>
                </a:solidFill>
                <a:round/>
                <a:headEnd/>
                <a:tailEnd/>
              </a:ln>
            </p:spPr>
            <p:txBody>
              <a:bodyPr/>
              <a:lstStyle/>
              <a:p>
                <a:endParaRPr lang="en-US"/>
              </a:p>
            </p:txBody>
          </p:sp>
        </p:grpSp>
        <p:graphicFrame>
          <p:nvGraphicFramePr>
            <p:cNvPr id="11268" name="Object 4"/>
            <p:cNvGraphicFramePr>
              <a:graphicFrameLocks noChangeAspect="1"/>
            </p:cNvGraphicFramePr>
            <p:nvPr/>
          </p:nvGraphicFramePr>
          <p:xfrm>
            <a:off x="1676400" y="4724400"/>
            <a:ext cx="1554163" cy="668338"/>
          </p:xfrm>
          <a:graphic>
            <a:graphicData uri="http://schemas.openxmlformats.org/presentationml/2006/ole">
              <p:oleObj spid="_x0000_s11268" name="Equation" r:id="rId6" imgW="1002960" imgH="431640" progId="Equation.3">
                <p:embed/>
              </p:oleObj>
            </a:graphicData>
          </a:graphic>
        </p:graphicFrame>
        <p:graphicFrame>
          <p:nvGraphicFramePr>
            <p:cNvPr id="11269" name="Object 5"/>
            <p:cNvGraphicFramePr>
              <a:graphicFrameLocks noChangeAspect="1"/>
            </p:cNvGraphicFramePr>
            <p:nvPr/>
          </p:nvGraphicFramePr>
          <p:xfrm>
            <a:off x="3608388" y="6019800"/>
            <a:ext cx="1139825" cy="352425"/>
          </p:xfrm>
          <a:graphic>
            <a:graphicData uri="http://schemas.openxmlformats.org/presentationml/2006/ole">
              <p:oleObj spid="_x0000_s11269" name="Equation" r:id="rId7" imgW="736560" imgH="228600" progId="Equation.3">
                <p:embed/>
              </p:oleObj>
            </a:graphicData>
          </a:graphic>
        </p:graphicFrame>
        <p:cxnSp>
          <p:nvCxnSpPr>
            <p:cNvPr id="11276" name="Straight Connector 17"/>
            <p:cNvCxnSpPr>
              <a:cxnSpLocks noChangeShapeType="1"/>
            </p:cNvCxnSpPr>
            <p:nvPr/>
          </p:nvCxnSpPr>
          <p:spPr bwMode="auto">
            <a:xfrm rot="5400000">
              <a:off x="3543301" y="5372100"/>
              <a:ext cx="1143000" cy="3175"/>
            </a:xfrm>
            <a:prstGeom prst="line">
              <a:avLst/>
            </a:prstGeom>
            <a:noFill/>
            <a:ln w="9525" algn="ctr">
              <a:solidFill>
                <a:schemeClr val="tx1"/>
              </a:solidFill>
              <a:round/>
              <a:headEnd/>
              <a:tailEnd/>
            </a:ln>
          </p:spPr>
        </p:cxnSp>
        <p:cxnSp>
          <p:nvCxnSpPr>
            <p:cNvPr id="11277" name="Straight Connector 19"/>
            <p:cNvCxnSpPr>
              <a:cxnSpLocks noChangeShapeType="1"/>
            </p:cNvCxnSpPr>
            <p:nvPr/>
          </p:nvCxnSpPr>
          <p:spPr bwMode="auto">
            <a:xfrm rot="5400000">
              <a:off x="3734594" y="5409406"/>
              <a:ext cx="1066800" cy="1588"/>
            </a:xfrm>
            <a:prstGeom prst="line">
              <a:avLst/>
            </a:prstGeom>
            <a:noFill/>
            <a:ln w="9525" algn="ctr">
              <a:solidFill>
                <a:schemeClr val="tx1"/>
              </a:solidFill>
              <a:round/>
              <a:headEnd/>
              <a:tailEnd/>
            </a:ln>
          </p:spPr>
        </p:cxnSp>
        <p:cxnSp>
          <p:nvCxnSpPr>
            <p:cNvPr id="11278" name="Straight Connector 21"/>
            <p:cNvCxnSpPr>
              <a:cxnSpLocks noChangeShapeType="1"/>
            </p:cNvCxnSpPr>
            <p:nvPr/>
          </p:nvCxnSpPr>
          <p:spPr bwMode="auto">
            <a:xfrm rot="5400000">
              <a:off x="3963988" y="4343400"/>
              <a:ext cx="303212" cy="1588"/>
            </a:xfrm>
            <a:prstGeom prst="line">
              <a:avLst/>
            </a:prstGeom>
            <a:noFill/>
            <a:ln w="9525" algn="ctr">
              <a:solidFill>
                <a:schemeClr val="tx1"/>
              </a:solidFill>
              <a:round/>
              <a:headEnd/>
              <a:tailEnd/>
            </a:ln>
          </p:spPr>
        </p:cxnSp>
        <p:cxnSp>
          <p:nvCxnSpPr>
            <p:cNvPr id="11279" name="Straight Connector 23"/>
            <p:cNvCxnSpPr>
              <a:cxnSpLocks noChangeShapeType="1"/>
            </p:cNvCxnSpPr>
            <p:nvPr/>
          </p:nvCxnSpPr>
          <p:spPr bwMode="auto">
            <a:xfrm rot="5400000">
              <a:off x="4116388" y="4343400"/>
              <a:ext cx="303212" cy="1588"/>
            </a:xfrm>
            <a:prstGeom prst="line">
              <a:avLst/>
            </a:prstGeom>
            <a:noFill/>
            <a:ln w="9525" algn="ctr">
              <a:solidFill>
                <a:schemeClr val="tx1"/>
              </a:solidFill>
              <a:round/>
              <a:headEnd/>
              <a:tailEnd/>
            </a:ln>
          </p:spPr>
        </p:cxnSp>
        <p:cxnSp>
          <p:nvCxnSpPr>
            <p:cNvPr id="11280" name="Straight Connector 27"/>
            <p:cNvCxnSpPr>
              <a:cxnSpLocks noChangeShapeType="1"/>
            </p:cNvCxnSpPr>
            <p:nvPr/>
          </p:nvCxnSpPr>
          <p:spPr bwMode="auto">
            <a:xfrm>
              <a:off x="3657600" y="4343400"/>
              <a:ext cx="990600" cy="1588"/>
            </a:xfrm>
            <a:prstGeom prst="line">
              <a:avLst/>
            </a:prstGeom>
            <a:noFill/>
            <a:ln w="9525" algn="ctr">
              <a:solidFill>
                <a:schemeClr val="tx1"/>
              </a:solidFill>
              <a:round/>
              <a:headEnd/>
              <a:tailEnd/>
            </a:ln>
          </p:spPr>
        </p:cxnSp>
        <p:cxnSp>
          <p:nvCxnSpPr>
            <p:cNvPr id="11281" name="Straight Arrow Connector 36"/>
            <p:cNvCxnSpPr>
              <a:cxnSpLocks noChangeShapeType="1"/>
            </p:cNvCxnSpPr>
            <p:nvPr/>
          </p:nvCxnSpPr>
          <p:spPr bwMode="auto">
            <a:xfrm>
              <a:off x="3657600" y="4343400"/>
              <a:ext cx="457200" cy="1588"/>
            </a:xfrm>
            <a:prstGeom prst="straightConnector1">
              <a:avLst/>
            </a:prstGeom>
            <a:noFill/>
            <a:ln w="9525" algn="ctr">
              <a:solidFill>
                <a:schemeClr val="tx1"/>
              </a:solidFill>
              <a:round/>
              <a:headEnd/>
              <a:tailEnd type="arrow" w="med" len="med"/>
            </a:ln>
          </p:spPr>
        </p:cxnSp>
        <p:cxnSp>
          <p:nvCxnSpPr>
            <p:cNvPr id="11282" name="Straight Arrow Connector 38"/>
            <p:cNvCxnSpPr>
              <a:cxnSpLocks noChangeShapeType="1"/>
            </p:cNvCxnSpPr>
            <p:nvPr/>
          </p:nvCxnSpPr>
          <p:spPr bwMode="auto">
            <a:xfrm rot="10800000">
              <a:off x="4267200" y="4343400"/>
              <a:ext cx="381000" cy="1588"/>
            </a:xfrm>
            <a:prstGeom prst="straightConnector1">
              <a:avLst/>
            </a:prstGeom>
            <a:noFill/>
            <a:ln w="9525" algn="ctr">
              <a:solidFill>
                <a:schemeClr val="tx1"/>
              </a:solidFill>
              <a:round/>
              <a:headEnd/>
              <a:tailEnd type="arrow" w="med" len="med"/>
            </a:ln>
          </p:spPr>
        </p:cxnSp>
        <p:graphicFrame>
          <p:nvGraphicFramePr>
            <p:cNvPr id="11270" name="Object 6"/>
            <p:cNvGraphicFramePr>
              <a:graphicFrameLocks noChangeAspect="1"/>
            </p:cNvGraphicFramePr>
            <p:nvPr/>
          </p:nvGraphicFramePr>
          <p:xfrm>
            <a:off x="4114800" y="3886200"/>
            <a:ext cx="1435100" cy="352425"/>
          </p:xfrm>
          <a:graphic>
            <a:graphicData uri="http://schemas.openxmlformats.org/presentationml/2006/ole">
              <p:oleObj spid="_x0000_s11270" name="Equation" r:id="rId8" imgW="927000" imgH="228600" progId="Equation.3">
                <p:embed/>
              </p:oleObj>
            </a:graphicData>
          </a:graphic>
        </p:graphicFrame>
        <p:graphicFrame>
          <p:nvGraphicFramePr>
            <p:cNvPr id="11271" name="Object 8"/>
            <p:cNvGraphicFramePr>
              <a:graphicFrameLocks noChangeAspect="1"/>
            </p:cNvGraphicFramePr>
            <p:nvPr/>
          </p:nvGraphicFramePr>
          <p:xfrm>
            <a:off x="5638800" y="4572000"/>
            <a:ext cx="2439987" cy="668338"/>
          </p:xfrm>
          <a:graphic>
            <a:graphicData uri="http://schemas.openxmlformats.org/presentationml/2006/ole">
              <p:oleObj spid="_x0000_s11271" name="Equation" r:id="rId9" imgW="1574640" imgH="431640" progId="Equation.3">
                <p:embed/>
              </p:oleObj>
            </a:graphicData>
          </a:graphic>
        </p:graphicFrame>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itle 1"/>
          <p:cNvSpPr>
            <a:spLocks noGrp="1"/>
          </p:cNvSpPr>
          <p:nvPr>
            <p:ph type="title"/>
          </p:nvPr>
        </p:nvSpPr>
        <p:spPr/>
        <p:txBody>
          <a:bodyPr/>
          <a:lstStyle/>
          <a:p>
            <a:pPr eaLnBrk="1" hangingPunct="1"/>
            <a:r>
              <a:rPr lang="en-US" smtClean="0"/>
              <a:t>MUO (size distribution analysis)</a:t>
            </a:r>
          </a:p>
        </p:txBody>
      </p:sp>
      <p:sp>
        <p:nvSpPr>
          <p:cNvPr id="12294" name="Text Placeholder 2"/>
          <p:cNvSpPr>
            <a:spLocks noGrp="1"/>
          </p:cNvSpPr>
          <p:nvPr>
            <p:ph type="body" sz="half" idx="1"/>
          </p:nvPr>
        </p:nvSpPr>
        <p:spPr>
          <a:xfrm>
            <a:off x="838200" y="2362200"/>
            <a:ext cx="7620000" cy="3724275"/>
          </a:xfrm>
        </p:spPr>
        <p:txBody>
          <a:bodyPr/>
          <a:lstStyle/>
          <a:p>
            <a:pPr eaLnBrk="1" hangingPunct="1"/>
            <a:r>
              <a:rPr lang="en-US" dirty="0" smtClean="0">
                <a:solidFill>
                  <a:srgbClr val="333300"/>
                </a:solidFill>
              </a:rPr>
              <a:t>k-</a:t>
            </a:r>
            <a:r>
              <a:rPr lang="en-US" dirty="0" err="1" smtClean="0">
                <a:solidFill>
                  <a:srgbClr val="333300"/>
                </a:solidFill>
              </a:rPr>
              <a:t>th</a:t>
            </a:r>
            <a:r>
              <a:rPr lang="en-US" dirty="0" smtClean="0"/>
              <a:t> moment of a function	around the reference value	is given by:</a:t>
            </a:r>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r>
              <a:rPr lang="en-US" dirty="0" smtClean="0"/>
              <a:t>  </a:t>
            </a:r>
          </a:p>
        </p:txBody>
      </p:sp>
      <p:sp>
        <p:nvSpPr>
          <p:cNvPr id="5" name="Footer Placeholder 4"/>
          <p:cNvSpPr>
            <a:spLocks noGrp="1"/>
          </p:cNvSpPr>
          <p:nvPr>
            <p:ph type="ftr" sz="quarter" idx="11"/>
          </p:nvPr>
        </p:nvSpPr>
        <p:spPr/>
        <p:txBody>
          <a:bodyPr/>
          <a:lstStyle/>
          <a:p>
            <a:pPr>
              <a:defRPr/>
            </a:pPr>
            <a:r>
              <a:rPr lang="en-US"/>
              <a:t>Solomon Bogale                        Chemical Eng'g Department</a:t>
            </a:r>
          </a:p>
        </p:txBody>
      </p:sp>
      <p:graphicFrame>
        <p:nvGraphicFramePr>
          <p:cNvPr id="12290" name="Object 2"/>
          <p:cNvGraphicFramePr>
            <a:graphicFrameLocks noChangeAspect="1"/>
          </p:cNvGraphicFramePr>
          <p:nvPr/>
        </p:nvGraphicFramePr>
        <p:xfrm>
          <a:off x="5638800" y="2438400"/>
          <a:ext cx="990600" cy="409500"/>
        </p:xfrm>
        <a:graphic>
          <a:graphicData uri="http://schemas.openxmlformats.org/presentationml/2006/ole">
            <p:oleObj spid="_x0000_s12290" name="Equation" r:id="rId4" imgW="520560" imgH="215640" progId="Equation.3">
              <p:embed/>
            </p:oleObj>
          </a:graphicData>
        </a:graphic>
      </p:graphicFrame>
      <p:graphicFrame>
        <p:nvGraphicFramePr>
          <p:cNvPr id="12291" name="Object 3"/>
          <p:cNvGraphicFramePr>
            <a:graphicFrameLocks noChangeAspect="1"/>
          </p:cNvGraphicFramePr>
          <p:nvPr/>
        </p:nvGraphicFramePr>
        <p:xfrm>
          <a:off x="3962400" y="2895600"/>
          <a:ext cx="381000" cy="525353"/>
        </p:xfrm>
        <a:graphic>
          <a:graphicData uri="http://schemas.openxmlformats.org/presentationml/2006/ole">
            <p:oleObj spid="_x0000_s12291" name="Equation" r:id="rId5" imgW="164880" imgH="228600" progId="Equation.3">
              <p:embed/>
            </p:oleObj>
          </a:graphicData>
        </a:graphic>
      </p:graphicFrame>
      <p:graphicFrame>
        <p:nvGraphicFramePr>
          <p:cNvPr id="12292" name="Object 4"/>
          <p:cNvGraphicFramePr>
            <a:graphicFrameLocks noChangeAspect="1"/>
          </p:cNvGraphicFramePr>
          <p:nvPr/>
        </p:nvGraphicFramePr>
        <p:xfrm>
          <a:off x="1981200" y="3429000"/>
          <a:ext cx="6110006" cy="1981200"/>
        </p:xfrm>
        <a:graphic>
          <a:graphicData uri="http://schemas.openxmlformats.org/presentationml/2006/ole">
            <p:oleObj spid="_x0000_s12292" name="Equation" r:id="rId6" imgW="3200400" imgH="1041120"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itle 1"/>
          <p:cNvSpPr>
            <a:spLocks noGrp="1"/>
          </p:cNvSpPr>
          <p:nvPr>
            <p:ph type="title"/>
          </p:nvPr>
        </p:nvSpPr>
        <p:spPr/>
        <p:txBody>
          <a:bodyPr/>
          <a:lstStyle/>
          <a:p>
            <a:pPr eaLnBrk="1" hangingPunct="1"/>
            <a:r>
              <a:rPr lang="en-US" smtClean="0"/>
              <a:t>MUO (size distribution analysis)</a:t>
            </a:r>
          </a:p>
        </p:txBody>
      </p:sp>
      <p:sp>
        <p:nvSpPr>
          <p:cNvPr id="13318" name="Text Placeholder 2"/>
          <p:cNvSpPr>
            <a:spLocks noGrp="1"/>
          </p:cNvSpPr>
          <p:nvPr>
            <p:ph type="body" sz="half" idx="1"/>
          </p:nvPr>
        </p:nvSpPr>
        <p:spPr>
          <a:xfrm>
            <a:off x="762000" y="2057400"/>
            <a:ext cx="7239000" cy="3810000"/>
          </a:xfrm>
        </p:spPr>
        <p:txBody>
          <a:bodyPr>
            <a:normAutofit lnSpcReduction="10000"/>
          </a:bodyPr>
          <a:lstStyle/>
          <a:p>
            <a:pPr eaLnBrk="1" hangingPunct="1"/>
            <a:r>
              <a:rPr lang="en-US" dirty="0" smtClean="0">
                <a:solidFill>
                  <a:srgbClr val="333300"/>
                </a:solidFill>
              </a:rPr>
              <a:t>k-</a:t>
            </a:r>
            <a:r>
              <a:rPr lang="en-US" dirty="0" err="1" smtClean="0">
                <a:solidFill>
                  <a:srgbClr val="333300"/>
                </a:solidFill>
              </a:rPr>
              <a:t>th</a:t>
            </a:r>
            <a:r>
              <a:rPr lang="en-US" dirty="0" smtClean="0"/>
              <a:t> moment of a function		     </a:t>
            </a:r>
          </a:p>
          <a:p>
            <a:pPr eaLnBrk="1" hangingPunct="1">
              <a:buFont typeface="Wingdings" pitchFamily="2" charset="2"/>
              <a:buNone/>
            </a:pPr>
            <a:r>
              <a:rPr lang="en-US" dirty="0" smtClean="0"/>
              <a:t>    around the origin is given by:</a:t>
            </a:r>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r>
              <a:rPr lang="en-US" dirty="0" smtClean="0"/>
              <a:t>The </a:t>
            </a:r>
            <a:r>
              <a:rPr lang="en-US" dirty="0" smtClean="0">
                <a:solidFill>
                  <a:srgbClr val="333300"/>
                </a:solidFill>
              </a:rPr>
              <a:t>0-th</a:t>
            </a:r>
            <a:r>
              <a:rPr lang="en-US" dirty="0" smtClean="0"/>
              <a:t> moment  around the origin is the total value</a:t>
            </a:r>
          </a:p>
          <a:p>
            <a:pPr eaLnBrk="1" hangingPunct="1">
              <a:buFont typeface="Wingdings" pitchFamily="2" charset="2"/>
              <a:buNone/>
            </a:pPr>
            <a:endParaRPr lang="en-US" dirty="0" smtClean="0"/>
          </a:p>
        </p:txBody>
      </p:sp>
      <p:sp>
        <p:nvSpPr>
          <p:cNvPr id="5" name="Footer Placeholder 4"/>
          <p:cNvSpPr>
            <a:spLocks noGrp="1"/>
          </p:cNvSpPr>
          <p:nvPr>
            <p:ph type="ftr" sz="quarter" idx="11"/>
          </p:nvPr>
        </p:nvSpPr>
        <p:spPr/>
        <p:txBody>
          <a:bodyPr/>
          <a:lstStyle/>
          <a:p>
            <a:pPr>
              <a:defRPr/>
            </a:pPr>
            <a:r>
              <a:rPr lang="en-US"/>
              <a:t>Solomon Bogale                        Chemical Eng'g Department</a:t>
            </a:r>
          </a:p>
        </p:txBody>
      </p:sp>
      <p:graphicFrame>
        <p:nvGraphicFramePr>
          <p:cNvPr id="13314" name="Object 2"/>
          <p:cNvGraphicFramePr>
            <a:graphicFrameLocks noChangeAspect="1"/>
          </p:cNvGraphicFramePr>
          <p:nvPr/>
        </p:nvGraphicFramePr>
        <p:xfrm>
          <a:off x="2435224" y="3124200"/>
          <a:ext cx="4422775" cy="1489075"/>
        </p:xfrm>
        <a:graphic>
          <a:graphicData uri="http://schemas.openxmlformats.org/presentationml/2006/ole">
            <p:oleObj spid="_x0000_s13314" name="Equation" r:id="rId4" imgW="2514600" imgH="888840" progId="Equation.3">
              <p:embed/>
            </p:oleObj>
          </a:graphicData>
        </a:graphic>
      </p:graphicFrame>
      <p:graphicFrame>
        <p:nvGraphicFramePr>
          <p:cNvPr id="13315" name="Object 3"/>
          <p:cNvGraphicFramePr>
            <a:graphicFrameLocks noChangeAspect="1"/>
          </p:cNvGraphicFramePr>
          <p:nvPr/>
        </p:nvGraphicFramePr>
        <p:xfrm>
          <a:off x="5867400" y="2057400"/>
          <a:ext cx="1554163" cy="666750"/>
        </p:xfrm>
        <a:graphic>
          <a:graphicData uri="http://schemas.openxmlformats.org/presentationml/2006/ole">
            <p:oleObj spid="_x0000_s13315" name="Equation" r:id="rId5" imgW="1002960" imgH="431640" progId="Equation.3">
              <p:embed/>
            </p:oleObj>
          </a:graphicData>
        </a:graphic>
      </p:graphicFrame>
      <p:graphicFrame>
        <p:nvGraphicFramePr>
          <p:cNvPr id="13316" name="Object 7"/>
          <p:cNvGraphicFramePr>
            <a:graphicFrameLocks noChangeAspect="1"/>
          </p:cNvGraphicFramePr>
          <p:nvPr/>
        </p:nvGraphicFramePr>
        <p:xfrm>
          <a:off x="3733800" y="5181600"/>
          <a:ext cx="2143125" cy="666750"/>
        </p:xfrm>
        <a:graphic>
          <a:graphicData uri="http://schemas.openxmlformats.org/presentationml/2006/ole">
            <p:oleObj spid="_x0000_s13316" name="Equation" r:id="rId6" imgW="1384200" imgH="431640" progId="Equation.3">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Title 1"/>
          <p:cNvSpPr>
            <a:spLocks noGrp="1"/>
          </p:cNvSpPr>
          <p:nvPr>
            <p:ph type="title"/>
          </p:nvPr>
        </p:nvSpPr>
        <p:spPr>
          <a:xfrm>
            <a:off x="685800" y="457200"/>
            <a:ext cx="7924800" cy="1143000"/>
          </a:xfrm>
        </p:spPr>
        <p:txBody>
          <a:bodyPr/>
          <a:lstStyle/>
          <a:p>
            <a:pPr eaLnBrk="1" hangingPunct="1"/>
            <a:r>
              <a:rPr lang="en-US" dirty="0" smtClean="0"/>
              <a:t>MUO (size distribution analysis)</a:t>
            </a:r>
          </a:p>
        </p:txBody>
      </p:sp>
      <p:sp>
        <p:nvSpPr>
          <p:cNvPr id="14345" name="Text Placeholder 2"/>
          <p:cNvSpPr>
            <a:spLocks noGrp="1"/>
          </p:cNvSpPr>
          <p:nvPr>
            <p:ph type="body" sz="half" idx="1"/>
          </p:nvPr>
        </p:nvSpPr>
        <p:spPr>
          <a:xfrm>
            <a:off x="838200" y="1524000"/>
            <a:ext cx="7467600" cy="4648200"/>
          </a:xfrm>
        </p:spPr>
        <p:txBody>
          <a:bodyPr>
            <a:normAutofit/>
          </a:bodyPr>
          <a:lstStyle/>
          <a:p>
            <a:pPr eaLnBrk="1" hangingPunct="1"/>
            <a:r>
              <a:rPr lang="en-US" dirty="0" smtClean="0"/>
              <a:t>The integral or total value </a:t>
            </a:r>
            <a:r>
              <a:rPr lang="en-US" dirty="0">
                <a:solidFill>
                  <a:srgbClr val="333300"/>
                </a:solidFill>
              </a:rPr>
              <a:t> </a:t>
            </a:r>
            <a:r>
              <a:rPr lang="en-US" dirty="0" smtClean="0">
                <a:solidFill>
                  <a:srgbClr val="333300"/>
                </a:solidFill>
              </a:rPr>
              <a:t>      </a:t>
            </a:r>
            <a:r>
              <a:rPr lang="en-US" dirty="0" smtClean="0"/>
              <a:t>of</a:t>
            </a:r>
            <a:r>
              <a:rPr lang="en-US" dirty="0" smtClean="0">
                <a:solidFill>
                  <a:srgbClr val="333300"/>
                </a:solidFill>
              </a:rPr>
              <a:t> </a:t>
            </a:r>
            <a:r>
              <a:rPr lang="en-US" dirty="0" smtClean="0"/>
              <a:t>                    may be written as a function of the number weighted distribution		     </a:t>
            </a:r>
          </a:p>
          <a:p>
            <a:pPr eaLnBrk="1" hangingPunct="1">
              <a:buFont typeface="Wingdings" pitchFamily="2" charset="2"/>
              <a:buNone/>
            </a:pPr>
            <a:r>
              <a:rPr lang="en-US" dirty="0" smtClean="0"/>
              <a:t>    </a:t>
            </a:r>
          </a:p>
          <a:p>
            <a:pPr eaLnBrk="1" hangingPunct="1">
              <a:buFont typeface="Wingdings" pitchFamily="2" charset="2"/>
              <a:buNone/>
            </a:pPr>
            <a:endParaRPr lang="en-US" dirty="0" smtClean="0"/>
          </a:p>
          <a:p>
            <a:pPr eaLnBrk="1" hangingPunct="1"/>
            <a:r>
              <a:rPr lang="en-US" dirty="0" smtClean="0"/>
              <a:t>Weighted average diameters of any                          </a:t>
            </a:r>
          </a:p>
          <a:p>
            <a:pPr eaLnBrk="1" hangingPunct="1">
              <a:buFont typeface="Wingdings" pitchFamily="2" charset="2"/>
              <a:buNone/>
            </a:pPr>
            <a:r>
              <a:rPr lang="en-US" dirty="0" smtClean="0"/>
              <a:t>    function is defined as </a:t>
            </a:r>
          </a:p>
        </p:txBody>
      </p:sp>
      <p:graphicFrame>
        <p:nvGraphicFramePr>
          <p:cNvPr id="14338" name="Object 3"/>
          <p:cNvGraphicFramePr>
            <a:graphicFrameLocks noChangeAspect="1"/>
          </p:cNvGraphicFramePr>
          <p:nvPr/>
        </p:nvGraphicFramePr>
        <p:xfrm>
          <a:off x="6705600" y="1524000"/>
          <a:ext cx="1554163" cy="666750"/>
        </p:xfrm>
        <a:graphic>
          <a:graphicData uri="http://schemas.openxmlformats.org/presentationml/2006/ole">
            <p:oleObj spid="_x0000_s14338" name="Equation" r:id="rId4" imgW="1002960" imgH="431640" progId="Equation.3">
              <p:embed/>
            </p:oleObj>
          </a:graphicData>
        </a:graphic>
      </p:graphicFrame>
      <p:graphicFrame>
        <p:nvGraphicFramePr>
          <p:cNvPr id="14339" name="Object 4"/>
          <p:cNvGraphicFramePr>
            <a:graphicFrameLocks noChangeAspect="1"/>
          </p:cNvGraphicFramePr>
          <p:nvPr/>
        </p:nvGraphicFramePr>
        <p:xfrm>
          <a:off x="1524000" y="3352800"/>
          <a:ext cx="5717177" cy="742950"/>
        </p:xfrm>
        <a:graphic>
          <a:graphicData uri="http://schemas.openxmlformats.org/presentationml/2006/ole">
            <p:oleObj spid="_x0000_s14339" name="Equation" r:id="rId5" imgW="3314520" imgH="431640" progId="Equation.3">
              <p:embed/>
            </p:oleObj>
          </a:graphicData>
        </a:graphic>
      </p:graphicFrame>
      <p:graphicFrame>
        <p:nvGraphicFramePr>
          <p:cNvPr id="14340" name="Object 5"/>
          <p:cNvGraphicFramePr>
            <a:graphicFrameLocks noChangeAspect="1"/>
          </p:cNvGraphicFramePr>
          <p:nvPr/>
        </p:nvGraphicFramePr>
        <p:xfrm>
          <a:off x="5638800" y="1676400"/>
          <a:ext cx="393700" cy="352425"/>
        </p:xfrm>
        <a:graphic>
          <a:graphicData uri="http://schemas.openxmlformats.org/presentationml/2006/ole">
            <p:oleObj spid="_x0000_s14340" name="Equation" r:id="rId6" imgW="253800" imgH="228600" progId="Equation.3">
              <p:embed/>
            </p:oleObj>
          </a:graphicData>
        </a:graphic>
      </p:graphicFrame>
      <p:graphicFrame>
        <p:nvGraphicFramePr>
          <p:cNvPr id="14341" name="Object 6"/>
          <p:cNvGraphicFramePr>
            <a:graphicFrameLocks noChangeAspect="1"/>
          </p:cNvGraphicFramePr>
          <p:nvPr/>
        </p:nvGraphicFramePr>
        <p:xfrm>
          <a:off x="6400800" y="2590800"/>
          <a:ext cx="1474787" cy="666750"/>
        </p:xfrm>
        <a:graphic>
          <a:graphicData uri="http://schemas.openxmlformats.org/presentationml/2006/ole">
            <p:oleObj spid="_x0000_s14341" name="Equation" r:id="rId7" imgW="952200" imgH="431640" progId="Equation.3">
              <p:embed/>
            </p:oleObj>
          </a:graphicData>
        </a:graphic>
      </p:graphicFrame>
      <p:graphicFrame>
        <p:nvGraphicFramePr>
          <p:cNvPr id="14342" name="Object 7"/>
          <p:cNvGraphicFramePr>
            <a:graphicFrameLocks noChangeAspect="1"/>
          </p:cNvGraphicFramePr>
          <p:nvPr/>
        </p:nvGraphicFramePr>
        <p:xfrm>
          <a:off x="4953000" y="4876800"/>
          <a:ext cx="2419350" cy="1296988"/>
        </p:xfrm>
        <a:graphic>
          <a:graphicData uri="http://schemas.openxmlformats.org/presentationml/2006/ole">
            <p:oleObj spid="_x0000_s14342" name="Equation" r:id="rId8" imgW="1562040" imgH="838080" progId="Equation.3">
              <p:embed/>
            </p:oleObj>
          </a:graphicData>
        </a:graphic>
      </p:graphicFrame>
      <p:graphicFrame>
        <p:nvGraphicFramePr>
          <p:cNvPr id="14343" name="Object 8"/>
          <p:cNvGraphicFramePr>
            <a:graphicFrameLocks noChangeAspect="1"/>
          </p:cNvGraphicFramePr>
          <p:nvPr/>
        </p:nvGraphicFramePr>
        <p:xfrm>
          <a:off x="7239000" y="4343400"/>
          <a:ext cx="1554163" cy="666750"/>
        </p:xfrm>
        <a:graphic>
          <a:graphicData uri="http://schemas.openxmlformats.org/presentationml/2006/ole">
            <p:oleObj spid="_x0000_s14343" name="Equation" r:id="rId9" imgW="1002960" imgH="431640" progId="Equation.3">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itle 1"/>
          <p:cNvSpPr>
            <a:spLocks noGrp="1"/>
          </p:cNvSpPr>
          <p:nvPr>
            <p:ph type="title"/>
          </p:nvPr>
        </p:nvSpPr>
        <p:spPr/>
        <p:txBody>
          <a:bodyPr/>
          <a:lstStyle/>
          <a:p>
            <a:pPr eaLnBrk="1" hangingPunct="1"/>
            <a:r>
              <a:rPr lang="en-US" smtClean="0"/>
              <a:t>MUO (size distribution analysis)</a:t>
            </a:r>
          </a:p>
        </p:txBody>
      </p:sp>
      <p:sp>
        <p:nvSpPr>
          <p:cNvPr id="15367" name="Text Placeholder 2"/>
          <p:cNvSpPr>
            <a:spLocks noGrp="1"/>
          </p:cNvSpPr>
          <p:nvPr>
            <p:ph type="body" sz="half" idx="1"/>
          </p:nvPr>
        </p:nvSpPr>
        <p:spPr>
          <a:xfrm>
            <a:off x="838200" y="2057400"/>
            <a:ext cx="7467600" cy="4114800"/>
          </a:xfrm>
        </p:spPr>
        <p:txBody>
          <a:bodyPr>
            <a:normAutofit lnSpcReduction="10000"/>
          </a:bodyPr>
          <a:lstStyle/>
          <a:p>
            <a:pPr eaLnBrk="1" hangingPunct="1"/>
            <a:r>
              <a:rPr lang="en-US" dirty="0" smtClean="0"/>
              <a:t>Combining the previous formulations, the weighted average diameter of the PSD               </a:t>
            </a:r>
            <a:r>
              <a:rPr lang="en-US" dirty="0" smtClean="0">
                <a:solidFill>
                  <a:srgbClr val="333300"/>
                </a:solidFill>
              </a:rPr>
              <a:t>	         </a:t>
            </a:r>
            <a:r>
              <a:rPr lang="en-US" dirty="0" smtClean="0"/>
              <a:t>can be written as:</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Accordingly, if      	then 	         (known as mass weighted average diameter)</a:t>
            </a:r>
          </a:p>
          <a:p>
            <a:pPr eaLnBrk="1" hangingPunct="1">
              <a:buFont typeface="Wingdings" pitchFamily="2" charset="2"/>
              <a:buNone/>
            </a:pPr>
            <a:endParaRPr lang="en-US" dirty="0" smtClean="0"/>
          </a:p>
        </p:txBody>
      </p:sp>
      <p:graphicFrame>
        <p:nvGraphicFramePr>
          <p:cNvPr id="15362" name="Object 3"/>
          <p:cNvGraphicFramePr>
            <a:graphicFrameLocks noChangeAspect="1"/>
          </p:cNvGraphicFramePr>
          <p:nvPr/>
        </p:nvGraphicFramePr>
        <p:xfrm>
          <a:off x="1219200" y="2895600"/>
          <a:ext cx="1554163" cy="666750"/>
        </p:xfrm>
        <a:graphic>
          <a:graphicData uri="http://schemas.openxmlformats.org/presentationml/2006/ole">
            <p:oleObj spid="_x0000_s15362" name="Equation" r:id="rId4" imgW="1002960" imgH="431640" progId="Equation.3">
              <p:embed/>
            </p:oleObj>
          </a:graphicData>
        </a:graphic>
      </p:graphicFrame>
      <p:graphicFrame>
        <p:nvGraphicFramePr>
          <p:cNvPr id="15363" name="Object 6"/>
          <p:cNvGraphicFramePr>
            <a:graphicFrameLocks noChangeAspect="1"/>
          </p:cNvGraphicFramePr>
          <p:nvPr/>
        </p:nvGraphicFramePr>
        <p:xfrm>
          <a:off x="1371600" y="3505200"/>
          <a:ext cx="6731000" cy="1601788"/>
        </p:xfrm>
        <a:graphic>
          <a:graphicData uri="http://schemas.openxmlformats.org/presentationml/2006/ole">
            <p:oleObj spid="_x0000_s15363" name="Equation" r:id="rId5" imgW="3517560" imgH="838080" progId="Equation.3">
              <p:embed/>
            </p:oleObj>
          </a:graphicData>
        </a:graphic>
      </p:graphicFrame>
      <p:graphicFrame>
        <p:nvGraphicFramePr>
          <p:cNvPr id="15364" name="Object 8"/>
          <p:cNvGraphicFramePr>
            <a:graphicFrameLocks noChangeAspect="1"/>
          </p:cNvGraphicFramePr>
          <p:nvPr/>
        </p:nvGraphicFramePr>
        <p:xfrm>
          <a:off x="3810000" y="5181600"/>
          <a:ext cx="531813" cy="315913"/>
        </p:xfrm>
        <a:graphic>
          <a:graphicData uri="http://schemas.openxmlformats.org/presentationml/2006/ole">
            <p:oleObj spid="_x0000_s15364" name="Equation" r:id="rId6" imgW="342720" imgH="203040" progId="Equation.3">
              <p:embed/>
            </p:oleObj>
          </a:graphicData>
        </a:graphic>
      </p:graphicFrame>
      <p:graphicFrame>
        <p:nvGraphicFramePr>
          <p:cNvPr id="15365" name="Object 9"/>
          <p:cNvGraphicFramePr>
            <a:graphicFrameLocks noChangeAspect="1"/>
          </p:cNvGraphicFramePr>
          <p:nvPr/>
        </p:nvGraphicFramePr>
        <p:xfrm>
          <a:off x="5486400" y="5105400"/>
          <a:ext cx="747713" cy="395287"/>
        </p:xfrm>
        <a:graphic>
          <a:graphicData uri="http://schemas.openxmlformats.org/presentationml/2006/ole">
            <p:oleObj spid="_x0000_s15365" name="Equation" r:id="rId7" imgW="482400" imgH="253800" progId="Equation.3">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Title 1"/>
          <p:cNvSpPr>
            <a:spLocks noGrp="1"/>
          </p:cNvSpPr>
          <p:nvPr>
            <p:ph type="title"/>
          </p:nvPr>
        </p:nvSpPr>
        <p:spPr>
          <a:xfrm>
            <a:off x="685800" y="457200"/>
            <a:ext cx="7924800" cy="1143000"/>
          </a:xfrm>
        </p:spPr>
        <p:txBody>
          <a:bodyPr/>
          <a:lstStyle/>
          <a:p>
            <a:pPr eaLnBrk="1" hangingPunct="1"/>
            <a:r>
              <a:rPr lang="en-US" dirty="0" smtClean="0"/>
              <a:t>MUO (size distribution analysis)</a:t>
            </a:r>
          </a:p>
        </p:txBody>
      </p:sp>
      <p:sp>
        <p:nvSpPr>
          <p:cNvPr id="14345" name="Text Placeholder 2"/>
          <p:cNvSpPr>
            <a:spLocks noGrp="1"/>
          </p:cNvSpPr>
          <p:nvPr>
            <p:ph type="body" sz="half" idx="1"/>
          </p:nvPr>
        </p:nvSpPr>
        <p:spPr>
          <a:xfrm>
            <a:off x="838200" y="1524000"/>
            <a:ext cx="7467600" cy="4648200"/>
          </a:xfrm>
        </p:spPr>
        <p:txBody>
          <a:bodyPr>
            <a:normAutofit/>
          </a:bodyPr>
          <a:lstStyle/>
          <a:p>
            <a:pPr eaLnBrk="1" hangingPunct="1"/>
            <a:r>
              <a:rPr lang="en-US" dirty="0" smtClean="0"/>
              <a:t>    -Equivalent average diameter        is given by:	     </a:t>
            </a:r>
          </a:p>
          <a:p>
            <a:pPr eaLnBrk="1" hangingPunct="1">
              <a:buFont typeface="Wingdings" pitchFamily="2" charset="2"/>
              <a:buNone/>
            </a:pPr>
            <a:r>
              <a:rPr lang="en-US" dirty="0" smtClean="0"/>
              <a:t>    </a:t>
            </a:r>
          </a:p>
          <a:p>
            <a:pPr eaLnBrk="1" hangingPunct="1">
              <a:buFont typeface="Wingdings" pitchFamily="2" charset="2"/>
              <a:buNone/>
            </a:pPr>
            <a:endParaRPr lang="en-US" dirty="0" smtClean="0"/>
          </a:p>
        </p:txBody>
      </p:sp>
      <p:graphicFrame>
        <p:nvGraphicFramePr>
          <p:cNvPr id="14340" name="Object 5"/>
          <p:cNvGraphicFramePr>
            <a:graphicFrameLocks noChangeAspect="1"/>
          </p:cNvGraphicFramePr>
          <p:nvPr/>
        </p:nvGraphicFramePr>
        <p:xfrm>
          <a:off x="1219200" y="1600200"/>
          <a:ext cx="381000" cy="503740"/>
        </p:xfrm>
        <a:graphic>
          <a:graphicData uri="http://schemas.openxmlformats.org/presentationml/2006/ole">
            <p:oleObj spid="_x0000_s92164" name="Equation" r:id="rId4" imgW="152280" imgH="203040" progId="Equation.3">
              <p:embed/>
            </p:oleObj>
          </a:graphicData>
        </a:graphic>
      </p:graphicFrame>
      <p:graphicFrame>
        <p:nvGraphicFramePr>
          <p:cNvPr id="14342" name="Object 7"/>
          <p:cNvGraphicFramePr>
            <a:graphicFrameLocks noChangeAspect="1"/>
          </p:cNvGraphicFramePr>
          <p:nvPr/>
        </p:nvGraphicFramePr>
        <p:xfrm>
          <a:off x="1474788" y="2792413"/>
          <a:ext cx="5716587" cy="2990850"/>
        </p:xfrm>
        <a:graphic>
          <a:graphicData uri="http://schemas.openxmlformats.org/presentationml/2006/ole">
            <p:oleObj spid="_x0000_s92166" name="Equation" r:id="rId5" imgW="2616120" imgH="1371600" progId="Equation.3">
              <p:embed/>
            </p:oleObj>
          </a:graphicData>
        </a:graphic>
      </p:graphicFrame>
      <p:graphicFrame>
        <p:nvGraphicFramePr>
          <p:cNvPr id="92168" name="Object 5"/>
          <p:cNvGraphicFramePr>
            <a:graphicFrameLocks noChangeAspect="1"/>
          </p:cNvGraphicFramePr>
          <p:nvPr/>
        </p:nvGraphicFramePr>
        <p:xfrm>
          <a:off x="6629400" y="1524000"/>
          <a:ext cx="444500" cy="596900"/>
        </p:xfrm>
        <a:graphic>
          <a:graphicData uri="http://schemas.openxmlformats.org/presentationml/2006/ole">
            <p:oleObj spid="_x0000_s92168" name="Equation" r:id="rId6" imgW="177480" imgH="241200" progId="Equation.3">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762000" y="533400"/>
            <a:ext cx="7924800" cy="1143000"/>
          </a:xfrm>
        </p:spPr>
        <p:txBody>
          <a:bodyPr/>
          <a:lstStyle/>
          <a:p>
            <a:pPr eaLnBrk="1" hangingPunct="1"/>
            <a:r>
              <a:rPr lang="en-US" dirty="0" smtClean="0"/>
              <a:t>MUO (size distribution analysis)</a:t>
            </a:r>
          </a:p>
        </p:txBody>
      </p:sp>
      <p:sp>
        <p:nvSpPr>
          <p:cNvPr id="16388" name="Text Placeholder 2"/>
          <p:cNvSpPr>
            <a:spLocks noGrp="1"/>
          </p:cNvSpPr>
          <p:nvPr>
            <p:ph type="body" sz="half" idx="1"/>
          </p:nvPr>
        </p:nvSpPr>
        <p:spPr>
          <a:xfrm>
            <a:off x="838200" y="1752600"/>
            <a:ext cx="7467600" cy="4419600"/>
          </a:xfrm>
        </p:spPr>
        <p:txBody>
          <a:bodyPr>
            <a:normAutofit/>
          </a:bodyPr>
          <a:lstStyle/>
          <a:p>
            <a:pPr eaLnBrk="1" hangingPunct="1"/>
            <a:r>
              <a:rPr lang="en-US" dirty="0" smtClean="0"/>
              <a:t>Variance and standard deviation is defined as the ratio of the 2-nd moment relative to the mean value to the 0-th moment around the origin:</a:t>
            </a:r>
          </a:p>
          <a:p>
            <a:pPr eaLnBrk="1" hangingPunct="1"/>
            <a:endParaRPr lang="en-US" dirty="0" smtClean="0"/>
          </a:p>
          <a:p>
            <a:pPr eaLnBrk="1" hangingPunct="1"/>
            <a:endParaRPr lang="en-US" dirty="0" smtClean="0"/>
          </a:p>
          <a:p>
            <a:pPr eaLnBrk="1" hangingPunct="1"/>
            <a:endParaRPr lang="en-US" dirty="0" smtClean="0"/>
          </a:p>
          <a:p>
            <a:pPr eaLnBrk="1" hangingPunct="1">
              <a:buFont typeface="Wingdings" pitchFamily="2" charset="2"/>
              <a:buNone/>
            </a:pPr>
            <a:r>
              <a:rPr lang="en-US" dirty="0" smtClean="0"/>
              <a:t>    </a:t>
            </a:r>
          </a:p>
          <a:p>
            <a:pPr eaLnBrk="1" hangingPunct="1">
              <a:buFont typeface="Wingdings" pitchFamily="2" charset="2"/>
              <a:buNone/>
            </a:pPr>
            <a:endParaRPr lang="en-US" dirty="0" smtClean="0"/>
          </a:p>
        </p:txBody>
      </p:sp>
      <p:graphicFrame>
        <p:nvGraphicFramePr>
          <p:cNvPr id="16386" name="Object 3"/>
          <p:cNvGraphicFramePr>
            <a:graphicFrameLocks noChangeAspect="1"/>
          </p:cNvGraphicFramePr>
          <p:nvPr/>
        </p:nvGraphicFramePr>
        <p:xfrm>
          <a:off x="2155825" y="3886200"/>
          <a:ext cx="4652963" cy="1905000"/>
        </p:xfrm>
        <a:graphic>
          <a:graphicData uri="http://schemas.openxmlformats.org/presentationml/2006/ole">
            <p:oleObj spid="_x0000_s16386" name="Equation" r:id="rId4" imgW="2044440" imgH="838080" progId="Equation.3">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14400" y="304800"/>
            <a:ext cx="6858000" cy="1676400"/>
            <a:chOff x="457200" y="304800"/>
            <a:chExt cx="6858000" cy="1676400"/>
          </a:xfrm>
          <a:solidFill>
            <a:schemeClr val="accent3">
              <a:lumMod val="20000"/>
              <a:lumOff val="80000"/>
              <a:alpha val="30000"/>
            </a:schemeClr>
          </a:solidFill>
        </p:grpSpPr>
        <p:graphicFrame>
          <p:nvGraphicFramePr>
            <p:cNvPr id="103425" name="Object 1"/>
            <p:cNvGraphicFramePr>
              <a:graphicFrameLocks noChangeAspect="1"/>
            </p:cNvGraphicFramePr>
            <p:nvPr/>
          </p:nvGraphicFramePr>
          <p:xfrm>
            <a:off x="761999" y="381000"/>
            <a:ext cx="6049535" cy="1600200"/>
          </p:xfrm>
          <a:graphic>
            <a:graphicData uri="http://schemas.openxmlformats.org/presentationml/2006/ole">
              <p:oleObj spid="_x0000_s103425" name="Equation" r:id="rId4" imgW="2400120" imgH="634680" progId="Equation.3">
                <p:embed/>
              </p:oleObj>
            </a:graphicData>
          </a:graphic>
        </p:graphicFrame>
        <p:sp>
          <p:nvSpPr>
            <p:cNvPr id="5" name="Rounded Rectangle 4"/>
            <p:cNvSpPr/>
            <p:nvPr/>
          </p:nvSpPr>
          <p:spPr>
            <a:xfrm>
              <a:off x="457200" y="304800"/>
              <a:ext cx="6858000" cy="1676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3"/>
          <p:cNvGraphicFramePr>
            <a:graphicFrameLocks noGrp="1"/>
          </p:cNvGraphicFramePr>
          <p:nvPr/>
        </p:nvGraphicFramePr>
        <p:xfrm>
          <a:off x="152401" y="2286002"/>
          <a:ext cx="8762999" cy="3819075"/>
        </p:xfrm>
        <a:graphic>
          <a:graphicData uri="http://schemas.openxmlformats.org/drawingml/2006/table">
            <a:tbl>
              <a:tblPr>
                <a:tableStyleId>{35758FB7-9AC5-4552-8A53-C91805E547FA}</a:tableStyleId>
              </a:tblPr>
              <a:tblGrid>
                <a:gridCol w="1866404"/>
                <a:gridCol w="1433945"/>
                <a:gridCol w="1092530"/>
                <a:gridCol w="1092530"/>
                <a:gridCol w="1092530"/>
                <a:gridCol w="1092530"/>
                <a:gridCol w="1092530"/>
              </a:tblGrid>
              <a:tr h="480111">
                <a:tc>
                  <a:txBody>
                    <a:bodyPr/>
                    <a:lstStyle/>
                    <a:p>
                      <a:pPr algn="ctr" fontAlgn="b"/>
                      <a:r>
                        <a:rPr lang="en-US" sz="1800" b="1" u="none" strike="noStrike" dirty="0"/>
                        <a:t>sieve opening (m)</a:t>
                      </a:r>
                      <a:endParaRPr lang="en-US" sz="1800" b="1" i="0" u="none" strike="noStrike" dirty="0">
                        <a:latin typeface="Arial"/>
                      </a:endParaRPr>
                    </a:p>
                  </a:txBody>
                  <a:tcPr marL="0" marR="0" marT="0" marB="0" anchor="ctr"/>
                </a:tc>
                <a:tc>
                  <a:txBody>
                    <a:bodyPr/>
                    <a:lstStyle/>
                    <a:p>
                      <a:pPr algn="ctr" fontAlgn="b"/>
                      <a:r>
                        <a:rPr lang="en-US" sz="2000" b="1" u="none" strike="noStrike" dirty="0" err="1">
                          <a:latin typeface="Symbol" pitchFamily="18" charset="2"/>
                        </a:rPr>
                        <a:t>D</a:t>
                      </a:r>
                      <a:r>
                        <a:rPr lang="en-US" sz="2000" b="1" u="none" strike="noStrike" dirty="0" err="1"/>
                        <a:t>m</a:t>
                      </a:r>
                      <a:r>
                        <a:rPr lang="en-US" sz="2000" b="1" u="none" strike="noStrike" baseline="-25000" dirty="0" err="1"/>
                        <a:t>i</a:t>
                      </a:r>
                      <a:r>
                        <a:rPr lang="en-US" sz="2000" b="1" u="none" strike="noStrike" dirty="0"/>
                        <a:t> </a:t>
                      </a:r>
                      <a:endParaRPr lang="en-US" sz="2000" b="1" i="0" u="none" strike="noStrike" dirty="0">
                        <a:latin typeface="Symbol"/>
                      </a:endParaRPr>
                    </a:p>
                  </a:txBody>
                  <a:tcPr marL="0" marR="0" marT="0" marB="0" anchor="ctr"/>
                </a:tc>
                <a:tc>
                  <a:txBody>
                    <a:bodyPr/>
                    <a:lstStyle/>
                    <a:p>
                      <a:pPr algn="ctr" fontAlgn="b"/>
                      <a:r>
                        <a:rPr lang="en-US" sz="2000" b="1" u="none" strike="noStrike" dirty="0" err="1">
                          <a:latin typeface="Symbol" pitchFamily="18" charset="2"/>
                        </a:rPr>
                        <a:t>f</a:t>
                      </a:r>
                      <a:r>
                        <a:rPr lang="en-US" sz="2000" b="1" u="none" strike="noStrike" baseline="-25000" dirty="0" err="1"/>
                        <a:t>i</a:t>
                      </a:r>
                      <a:r>
                        <a:rPr lang="en-US" sz="2000" b="1" u="none" strike="noStrike" dirty="0"/>
                        <a:t> (m)</a:t>
                      </a:r>
                      <a:endParaRPr lang="en-US" sz="2000" b="1" i="0" u="none" strike="noStrike" dirty="0">
                        <a:latin typeface="Symbol"/>
                      </a:endParaRPr>
                    </a:p>
                  </a:txBody>
                  <a:tcPr marL="0" marR="0" marT="0" marB="0" anchor="ctr"/>
                </a:tc>
                <a:tc>
                  <a:txBody>
                    <a:bodyPr/>
                    <a:lstStyle/>
                    <a:p>
                      <a:pPr algn="ctr" fontAlgn="b"/>
                      <a:r>
                        <a:rPr lang="en-US" sz="2000" b="1" u="none" strike="noStrike" dirty="0" err="1">
                          <a:latin typeface="Symbol" pitchFamily="18" charset="2"/>
                        </a:rPr>
                        <a:t>Df</a:t>
                      </a:r>
                      <a:r>
                        <a:rPr lang="en-US" sz="2000" b="1" u="none" strike="noStrike" baseline="-25000" dirty="0" err="1"/>
                        <a:t>i</a:t>
                      </a:r>
                      <a:r>
                        <a:rPr lang="en-US" sz="2000" b="1" u="none" strike="noStrike" dirty="0"/>
                        <a:t> (m)</a:t>
                      </a:r>
                      <a:endParaRPr lang="en-US" sz="2000" b="1" i="0" u="none" strike="noStrike" dirty="0">
                        <a:latin typeface="Symbol"/>
                      </a:endParaRPr>
                    </a:p>
                  </a:txBody>
                  <a:tcPr marL="0" marR="0" marT="0" marB="0" anchor="ctr"/>
                </a:tc>
                <a:tc>
                  <a:txBody>
                    <a:bodyPr/>
                    <a:lstStyle/>
                    <a:p>
                      <a:pPr algn="ctr" fontAlgn="b"/>
                      <a:r>
                        <a:rPr lang="en-US" sz="2000" b="1" u="none" strike="noStrike" dirty="0" err="1">
                          <a:latin typeface="Symbol" pitchFamily="18" charset="2"/>
                        </a:rPr>
                        <a:t>D</a:t>
                      </a:r>
                      <a:r>
                        <a:rPr lang="en-US" sz="2000" b="1" u="none" strike="noStrike" dirty="0" err="1"/>
                        <a:t>m</a:t>
                      </a:r>
                      <a:r>
                        <a:rPr lang="en-US" sz="2000" b="1" u="none" strike="noStrike" baseline="-25000" dirty="0" err="1"/>
                        <a:t>i</a:t>
                      </a:r>
                      <a:r>
                        <a:rPr lang="en-US" sz="2000" b="1" u="none" strike="noStrike" dirty="0"/>
                        <a:t>/</a:t>
                      </a:r>
                      <a:r>
                        <a:rPr lang="en-US" sz="2000" b="1" u="none" strike="noStrike" dirty="0" err="1">
                          <a:latin typeface="Symbol" pitchFamily="18" charset="2"/>
                        </a:rPr>
                        <a:t>Df</a:t>
                      </a:r>
                      <a:r>
                        <a:rPr lang="en-US" sz="2000" b="1" u="none" strike="noStrike" baseline="-25000" dirty="0" err="1"/>
                        <a:t>i</a:t>
                      </a:r>
                      <a:r>
                        <a:rPr lang="en-US" sz="2000" b="1" u="none" strike="noStrike" baseline="-25000" dirty="0"/>
                        <a:t> </a:t>
                      </a:r>
                      <a:r>
                        <a:rPr lang="en-US" sz="2000" b="1" u="none" strike="noStrike" dirty="0"/>
                        <a:t> </a:t>
                      </a:r>
                      <a:endParaRPr lang="en-US" sz="2000" b="1" i="0" u="none" strike="noStrike" dirty="0">
                        <a:latin typeface="Symbol"/>
                      </a:endParaRPr>
                    </a:p>
                  </a:txBody>
                  <a:tcPr marL="0" marR="0" marT="0" marB="0" anchor="ctr"/>
                </a:tc>
                <a:tc>
                  <a:txBody>
                    <a:bodyPr/>
                    <a:lstStyle/>
                    <a:p>
                      <a:pPr algn="ctr" fontAlgn="b"/>
                      <a:r>
                        <a:rPr lang="en-US" sz="2000" b="1" u="none" strike="noStrike" dirty="0" err="1">
                          <a:latin typeface="Symbol" pitchFamily="18" charset="2"/>
                        </a:rPr>
                        <a:t>D</a:t>
                      </a:r>
                      <a:r>
                        <a:rPr lang="en-US" sz="2000" b="1" u="none" strike="noStrike" dirty="0" err="1"/>
                        <a:t>n</a:t>
                      </a:r>
                      <a:r>
                        <a:rPr lang="en-US" sz="2000" b="1" u="none" strike="noStrike" baseline="-25000" dirty="0" err="1"/>
                        <a:t>i</a:t>
                      </a:r>
                      <a:r>
                        <a:rPr lang="en-US" sz="2000" b="1" u="none" strike="noStrike" dirty="0"/>
                        <a:t> </a:t>
                      </a:r>
                      <a:endParaRPr lang="en-US" sz="2000" b="1" i="0" u="none" strike="noStrike" dirty="0">
                        <a:latin typeface="Symbol"/>
                      </a:endParaRPr>
                    </a:p>
                  </a:txBody>
                  <a:tcPr marL="0" marR="0" marT="0" marB="0" anchor="ctr"/>
                </a:tc>
                <a:tc>
                  <a:txBody>
                    <a:bodyPr/>
                    <a:lstStyle/>
                    <a:p>
                      <a:pPr algn="ctr" fontAlgn="b"/>
                      <a:r>
                        <a:rPr lang="en-US" sz="2000" b="1" u="none" strike="noStrike" dirty="0" err="1">
                          <a:latin typeface="Symbol" pitchFamily="18" charset="2"/>
                        </a:rPr>
                        <a:t>D</a:t>
                      </a:r>
                      <a:r>
                        <a:rPr lang="en-US" sz="2000" b="1" u="none" strike="noStrike" dirty="0" err="1"/>
                        <a:t>n</a:t>
                      </a:r>
                      <a:r>
                        <a:rPr lang="en-US" sz="2000" b="1" u="none" strike="noStrike" baseline="-25000" dirty="0" err="1"/>
                        <a:t>i</a:t>
                      </a:r>
                      <a:r>
                        <a:rPr lang="en-US" sz="2000" b="1" u="none" strike="noStrike" dirty="0"/>
                        <a:t>/</a:t>
                      </a:r>
                      <a:r>
                        <a:rPr lang="en-US" sz="2000" b="1" u="none" strike="noStrike" dirty="0" err="1">
                          <a:latin typeface="Symbol" pitchFamily="18" charset="2"/>
                        </a:rPr>
                        <a:t>Df</a:t>
                      </a:r>
                      <a:r>
                        <a:rPr lang="en-US" sz="2000" b="1" u="none" strike="noStrike" baseline="-25000" dirty="0" err="1"/>
                        <a:t>i</a:t>
                      </a:r>
                      <a:r>
                        <a:rPr lang="en-US" sz="2000" b="1" u="none" strike="noStrike" baseline="-25000" dirty="0"/>
                        <a:t> </a:t>
                      </a:r>
                      <a:r>
                        <a:rPr lang="en-US" sz="2000" b="1" u="none" strike="noStrike" dirty="0"/>
                        <a:t> </a:t>
                      </a:r>
                      <a:endParaRPr lang="en-US" sz="2000" b="1" i="0" u="none" strike="noStrike" dirty="0">
                        <a:latin typeface="Symbol"/>
                      </a:endParaRPr>
                    </a:p>
                  </a:txBody>
                  <a:tcPr marL="0" marR="0" marT="0" marB="0" anchor="ctr"/>
                </a:tc>
              </a:tr>
              <a:tr h="370996">
                <a:tc>
                  <a:txBody>
                    <a:bodyPr/>
                    <a:lstStyle/>
                    <a:p>
                      <a:pPr algn="ctr" fontAlgn="b"/>
                      <a:r>
                        <a:rPr lang="en-US" sz="1400" b="1" i="0" u="none" strike="noStrike" dirty="0" smtClean="0">
                          <a:latin typeface="Arial"/>
                        </a:rPr>
                        <a:t>&lt;</a:t>
                      </a:r>
                      <a:r>
                        <a:rPr lang="en-US" sz="1400" b="1" u="none" strike="noStrike" dirty="0" smtClean="0"/>
                        <a:t>4.00E-04</a:t>
                      </a:r>
                      <a:endParaRPr lang="en-US" sz="1400" b="1" i="0" u="none" strike="noStrike" dirty="0">
                        <a:latin typeface="Arial"/>
                      </a:endParaRPr>
                    </a:p>
                  </a:txBody>
                  <a:tcPr marL="0" marR="0" marT="0" marB="0" anchor="b"/>
                </a:tc>
                <a:tc>
                  <a:txBody>
                    <a:bodyPr/>
                    <a:lstStyle/>
                    <a:p>
                      <a:pPr algn="ctr" fontAlgn="b"/>
                      <a:r>
                        <a:rPr lang="en-US" sz="1600" b="1" u="none" strike="noStrike" dirty="0"/>
                        <a:t>0</a:t>
                      </a:r>
                      <a:endParaRPr lang="en-US" sz="1600" b="1" i="0" u="none" strike="noStrike" dirty="0">
                        <a:latin typeface="Arial"/>
                      </a:endParaRPr>
                    </a:p>
                  </a:txBody>
                  <a:tcPr marL="0" marR="0" marT="0" marB="0" anchor="b"/>
                </a:tc>
                <a:tc>
                  <a:txBody>
                    <a:bodyPr/>
                    <a:lstStyle/>
                    <a:p>
                      <a:pPr algn="ctr" fontAlgn="b"/>
                      <a:r>
                        <a:rPr lang="en-US" sz="1600" b="1" u="none" strike="noStrike" dirty="0" smtClean="0"/>
                        <a:t>2.00E-04</a:t>
                      </a:r>
                      <a:endParaRPr lang="en-US" sz="1600" b="1" i="0" u="none" strike="noStrike" dirty="0">
                        <a:latin typeface="Arial"/>
                      </a:endParaRPr>
                    </a:p>
                  </a:txBody>
                  <a:tcPr marL="0" marR="0" marT="0" marB="0" anchor="b"/>
                </a:tc>
                <a:tc>
                  <a:txBody>
                    <a:bodyPr/>
                    <a:lstStyle/>
                    <a:p>
                      <a:pPr algn="ctr" fontAlgn="b"/>
                      <a:endParaRPr lang="en-US" sz="1200" b="1" i="0" u="none" strike="noStrike">
                        <a:latin typeface="Arial"/>
                      </a:endParaRPr>
                    </a:p>
                  </a:txBody>
                  <a:tcPr marL="0" marR="0" marT="0" marB="0" anchor="b"/>
                </a:tc>
                <a:tc>
                  <a:txBody>
                    <a:bodyPr/>
                    <a:lstStyle/>
                    <a:p>
                      <a:pPr algn="ctr" fontAlgn="b"/>
                      <a:r>
                        <a:rPr lang="en-US" sz="1600" b="1" u="none" strike="noStrike" dirty="0"/>
                        <a:t>0</a:t>
                      </a:r>
                      <a:endParaRPr lang="en-US" sz="1600" b="1" i="0" u="none" strike="noStrike" dirty="0">
                        <a:latin typeface="Arial"/>
                      </a:endParaRPr>
                    </a:p>
                  </a:txBody>
                  <a:tcPr marL="0" marR="0" marT="0" marB="0" anchor="b"/>
                </a:tc>
                <a:tc>
                  <a:txBody>
                    <a:bodyPr/>
                    <a:lstStyle/>
                    <a:p>
                      <a:pPr algn="ctr" fontAlgn="b"/>
                      <a:r>
                        <a:rPr lang="en-US" sz="1600" b="1" u="none" strike="noStrike" dirty="0"/>
                        <a:t>0</a:t>
                      </a:r>
                      <a:endParaRPr lang="en-US" sz="1600" b="1" i="0" u="none" strike="noStrike" dirty="0">
                        <a:latin typeface="Arial"/>
                      </a:endParaRPr>
                    </a:p>
                  </a:txBody>
                  <a:tcPr marL="0" marR="0" marT="0" marB="0" anchor="b"/>
                </a:tc>
                <a:tc>
                  <a:txBody>
                    <a:bodyPr/>
                    <a:lstStyle/>
                    <a:p>
                      <a:pPr algn="ctr" fontAlgn="b"/>
                      <a:r>
                        <a:rPr lang="en-US" sz="1600" b="1" u="none" strike="noStrike" dirty="0"/>
                        <a:t>0</a:t>
                      </a:r>
                      <a:endParaRPr lang="en-US" sz="1600" b="1" i="0" u="none" strike="noStrike" dirty="0">
                        <a:latin typeface="Arial"/>
                      </a:endParaRPr>
                    </a:p>
                  </a:txBody>
                  <a:tcPr marL="0" marR="0" marT="0" marB="0" anchor="b"/>
                </a:tc>
              </a:tr>
              <a:tr h="37099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smtClean="0"/>
                        <a:t>4.00E-04---5.00E-04</a:t>
                      </a:r>
                      <a:endParaRPr lang="en-US" sz="1400" b="1" i="0" u="none" strike="noStrike" dirty="0" smtClean="0">
                        <a:latin typeface="Arial"/>
                      </a:endParaRPr>
                    </a:p>
                  </a:txBody>
                  <a:tcPr marL="0" marR="0" marT="0" marB="0" anchor="b"/>
                </a:tc>
                <a:tc>
                  <a:txBody>
                    <a:bodyPr/>
                    <a:lstStyle/>
                    <a:p>
                      <a:pPr algn="ctr" fontAlgn="b"/>
                      <a:r>
                        <a:rPr lang="en-US" sz="1600" b="1" u="none" strike="noStrike" dirty="0"/>
                        <a:t>0.08</a:t>
                      </a:r>
                      <a:endParaRPr lang="en-US" sz="1600" b="1" i="0" u="none" strike="noStrike" dirty="0">
                        <a:latin typeface="Arial"/>
                      </a:endParaRPr>
                    </a:p>
                  </a:txBody>
                  <a:tcPr marL="0" marR="0" marT="0" marB="0" anchor="b"/>
                </a:tc>
                <a:tc>
                  <a:txBody>
                    <a:bodyPr/>
                    <a:lstStyle/>
                    <a:p>
                      <a:pPr algn="ctr" fontAlgn="b"/>
                      <a:r>
                        <a:rPr lang="en-US" sz="1600" b="1" u="none" strike="noStrike" dirty="0"/>
                        <a:t>4.50E-04</a:t>
                      </a:r>
                      <a:endParaRPr lang="en-US" sz="1600" b="1" i="0" u="none" strike="noStrike" dirty="0">
                        <a:latin typeface="Arial"/>
                      </a:endParaRPr>
                    </a:p>
                  </a:txBody>
                  <a:tcPr marL="0" marR="0" marT="0" marB="0" anchor="b"/>
                </a:tc>
                <a:tc>
                  <a:txBody>
                    <a:bodyPr/>
                    <a:lstStyle/>
                    <a:p>
                      <a:pPr algn="ctr" fontAlgn="b"/>
                      <a:r>
                        <a:rPr lang="en-US" sz="1600" b="1" u="none" strike="noStrike" dirty="0"/>
                        <a:t>1.00E-04</a:t>
                      </a:r>
                      <a:endParaRPr lang="en-US" sz="1600" b="1" i="0" u="none" strike="noStrike" dirty="0">
                        <a:latin typeface="Arial"/>
                      </a:endParaRPr>
                    </a:p>
                  </a:txBody>
                  <a:tcPr marL="0" marR="0" marT="0" marB="0" anchor="b"/>
                </a:tc>
                <a:tc>
                  <a:txBody>
                    <a:bodyPr/>
                    <a:lstStyle/>
                    <a:p>
                      <a:pPr algn="ctr" fontAlgn="b"/>
                      <a:r>
                        <a:rPr lang="en-US" sz="1600" b="1" u="none" strike="noStrike" dirty="0"/>
                        <a:t>8.00E+02</a:t>
                      </a:r>
                      <a:endParaRPr lang="en-US" sz="1600" b="1" i="0" u="none" strike="noStrike" dirty="0">
                        <a:latin typeface="Arial"/>
                      </a:endParaRPr>
                    </a:p>
                  </a:txBody>
                  <a:tcPr marL="0" marR="0" marT="0" marB="0" anchor="b"/>
                </a:tc>
                <a:tc>
                  <a:txBody>
                    <a:bodyPr/>
                    <a:lstStyle/>
                    <a:p>
                      <a:pPr algn="ctr" fontAlgn="b"/>
                      <a:r>
                        <a:rPr lang="en-US" sz="1600" b="1" u="none" strike="noStrike" dirty="0"/>
                        <a:t>6.33E+05</a:t>
                      </a:r>
                      <a:endParaRPr lang="en-US" sz="1600" b="1" i="0" u="none" strike="noStrike" dirty="0">
                        <a:latin typeface="Arial"/>
                      </a:endParaRPr>
                    </a:p>
                  </a:txBody>
                  <a:tcPr marL="0" marR="0" marT="0" marB="0" anchor="b"/>
                </a:tc>
                <a:tc>
                  <a:txBody>
                    <a:bodyPr/>
                    <a:lstStyle/>
                    <a:p>
                      <a:pPr algn="ctr" fontAlgn="b"/>
                      <a:r>
                        <a:rPr lang="en-US" sz="1600" b="1" u="none" strike="noStrike" dirty="0"/>
                        <a:t>6.33E+09</a:t>
                      </a:r>
                      <a:endParaRPr lang="en-US" sz="1600" b="1" i="0" u="none" strike="noStrike" dirty="0">
                        <a:latin typeface="Arial"/>
                      </a:endParaRPr>
                    </a:p>
                  </a:txBody>
                  <a:tcPr marL="0" marR="0" marT="0" marB="0" anchor="b"/>
                </a:tc>
              </a:tr>
              <a:tr h="37099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smtClean="0"/>
                        <a:t>5.00E-04---5.60E-04</a:t>
                      </a:r>
                      <a:endParaRPr lang="en-US" sz="1400" b="1" i="0" u="none" strike="noStrike" dirty="0" smtClean="0">
                        <a:latin typeface="Arial"/>
                      </a:endParaRPr>
                    </a:p>
                  </a:txBody>
                  <a:tcPr marL="0" marR="0" marT="0" marB="0" anchor="b"/>
                </a:tc>
                <a:tc>
                  <a:txBody>
                    <a:bodyPr/>
                    <a:lstStyle/>
                    <a:p>
                      <a:pPr algn="ctr" fontAlgn="b"/>
                      <a:r>
                        <a:rPr lang="en-US" sz="1600" b="1" u="none" strike="noStrike" dirty="0"/>
                        <a:t>0.12</a:t>
                      </a:r>
                      <a:endParaRPr lang="en-US" sz="1600" b="1" i="0" u="none" strike="noStrike" dirty="0">
                        <a:latin typeface="Arial"/>
                      </a:endParaRPr>
                    </a:p>
                  </a:txBody>
                  <a:tcPr marL="0" marR="0" marT="0" marB="0" anchor="b"/>
                </a:tc>
                <a:tc>
                  <a:txBody>
                    <a:bodyPr/>
                    <a:lstStyle/>
                    <a:p>
                      <a:pPr algn="ctr" fontAlgn="b"/>
                      <a:r>
                        <a:rPr lang="en-US" sz="1600" b="1" u="none" strike="noStrike" dirty="0"/>
                        <a:t>5.30E-04</a:t>
                      </a:r>
                      <a:endParaRPr lang="en-US" sz="1600" b="1" i="0" u="none" strike="noStrike" dirty="0">
                        <a:latin typeface="Arial"/>
                      </a:endParaRPr>
                    </a:p>
                  </a:txBody>
                  <a:tcPr marL="0" marR="0" marT="0" marB="0" anchor="b"/>
                </a:tc>
                <a:tc>
                  <a:txBody>
                    <a:bodyPr/>
                    <a:lstStyle/>
                    <a:p>
                      <a:pPr algn="ctr" fontAlgn="b"/>
                      <a:r>
                        <a:rPr lang="en-US" sz="1600" b="1" u="none" strike="noStrike" dirty="0"/>
                        <a:t>6.00E-05</a:t>
                      </a:r>
                      <a:endParaRPr lang="en-US" sz="1600" b="1" i="0" u="none" strike="noStrike" dirty="0">
                        <a:latin typeface="Arial"/>
                      </a:endParaRPr>
                    </a:p>
                  </a:txBody>
                  <a:tcPr marL="0" marR="0" marT="0" marB="0" anchor="b"/>
                </a:tc>
                <a:tc>
                  <a:txBody>
                    <a:bodyPr/>
                    <a:lstStyle/>
                    <a:p>
                      <a:pPr algn="ctr" fontAlgn="b"/>
                      <a:r>
                        <a:rPr lang="en-US" sz="1600" b="1" u="none" strike="noStrike" dirty="0"/>
                        <a:t>2.00E+03</a:t>
                      </a:r>
                      <a:endParaRPr lang="en-US" sz="1600" b="1" i="0" u="none" strike="noStrike" dirty="0">
                        <a:latin typeface="Arial"/>
                      </a:endParaRPr>
                    </a:p>
                  </a:txBody>
                  <a:tcPr marL="0" marR="0" marT="0" marB="0" anchor="b"/>
                </a:tc>
                <a:tc>
                  <a:txBody>
                    <a:bodyPr/>
                    <a:lstStyle/>
                    <a:p>
                      <a:pPr algn="ctr" fontAlgn="b"/>
                      <a:r>
                        <a:rPr lang="en-US" sz="1600" b="1" u="none" strike="noStrike" dirty="0"/>
                        <a:t>5.81E+05</a:t>
                      </a:r>
                      <a:endParaRPr lang="en-US" sz="1600" b="1" i="0" u="none" strike="noStrike" dirty="0">
                        <a:latin typeface="Arial"/>
                      </a:endParaRPr>
                    </a:p>
                  </a:txBody>
                  <a:tcPr marL="0" marR="0" marT="0" marB="0" anchor="b"/>
                </a:tc>
                <a:tc>
                  <a:txBody>
                    <a:bodyPr/>
                    <a:lstStyle/>
                    <a:p>
                      <a:pPr algn="ctr" fontAlgn="b"/>
                      <a:r>
                        <a:rPr lang="en-US" sz="1600" b="1" u="none" strike="noStrike" dirty="0"/>
                        <a:t>9.68E+09</a:t>
                      </a:r>
                      <a:endParaRPr lang="en-US" sz="1600" b="1" i="0" u="none" strike="noStrike" dirty="0">
                        <a:latin typeface="Arial"/>
                      </a:endParaRPr>
                    </a:p>
                  </a:txBody>
                  <a:tcPr marL="0" marR="0" marT="0" marB="0" anchor="b"/>
                </a:tc>
              </a:tr>
              <a:tr h="37099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smtClean="0"/>
                        <a:t>5.60E-04---6.20E-04</a:t>
                      </a:r>
                      <a:endParaRPr lang="en-US" sz="1400" b="1" i="0" u="none" strike="noStrike" dirty="0" smtClean="0">
                        <a:latin typeface="Arial"/>
                      </a:endParaRPr>
                    </a:p>
                  </a:txBody>
                  <a:tcPr marL="0" marR="0" marT="0" marB="0" anchor="b"/>
                </a:tc>
                <a:tc>
                  <a:txBody>
                    <a:bodyPr/>
                    <a:lstStyle/>
                    <a:p>
                      <a:pPr algn="ctr" fontAlgn="b"/>
                      <a:r>
                        <a:rPr lang="en-US" sz="1600" b="1" u="none" strike="noStrike" dirty="0"/>
                        <a:t>0.2</a:t>
                      </a:r>
                      <a:endParaRPr lang="en-US" sz="1600" b="1" i="0" u="none" strike="noStrike" dirty="0">
                        <a:latin typeface="Arial"/>
                      </a:endParaRPr>
                    </a:p>
                  </a:txBody>
                  <a:tcPr marL="0" marR="0" marT="0" marB="0" anchor="b"/>
                </a:tc>
                <a:tc>
                  <a:txBody>
                    <a:bodyPr/>
                    <a:lstStyle/>
                    <a:p>
                      <a:pPr algn="ctr" fontAlgn="b"/>
                      <a:r>
                        <a:rPr lang="en-US" sz="1600" b="1" u="none" strike="noStrike" dirty="0"/>
                        <a:t>5.90E-04</a:t>
                      </a:r>
                      <a:endParaRPr lang="en-US" sz="1600" b="1" i="0" u="none" strike="noStrike" dirty="0">
                        <a:latin typeface="Arial"/>
                      </a:endParaRPr>
                    </a:p>
                  </a:txBody>
                  <a:tcPr marL="0" marR="0" marT="0" marB="0" anchor="b"/>
                </a:tc>
                <a:tc>
                  <a:txBody>
                    <a:bodyPr/>
                    <a:lstStyle/>
                    <a:p>
                      <a:pPr algn="ctr" fontAlgn="b"/>
                      <a:r>
                        <a:rPr lang="en-US" sz="1600" b="1" u="none" strike="noStrike" dirty="0"/>
                        <a:t>6.00E-05</a:t>
                      </a:r>
                      <a:endParaRPr lang="en-US" sz="1600" b="1" i="0" u="none" strike="noStrike" dirty="0">
                        <a:latin typeface="Arial"/>
                      </a:endParaRPr>
                    </a:p>
                  </a:txBody>
                  <a:tcPr marL="0" marR="0" marT="0" marB="0" anchor="b"/>
                </a:tc>
                <a:tc>
                  <a:txBody>
                    <a:bodyPr/>
                    <a:lstStyle/>
                    <a:p>
                      <a:pPr algn="ctr" fontAlgn="b"/>
                      <a:r>
                        <a:rPr lang="en-US" sz="1600" b="1" u="none" strike="noStrike" dirty="0"/>
                        <a:t>3.33E+03</a:t>
                      </a:r>
                      <a:endParaRPr lang="en-US" sz="1600" b="1" i="0" u="none" strike="noStrike" dirty="0">
                        <a:latin typeface="Arial"/>
                      </a:endParaRPr>
                    </a:p>
                  </a:txBody>
                  <a:tcPr marL="0" marR="0" marT="0" marB="0" anchor="b"/>
                </a:tc>
                <a:tc>
                  <a:txBody>
                    <a:bodyPr/>
                    <a:lstStyle/>
                    <a:p>
                      <a:pPr algn="ctr" fontAlgn="b"/>
                      <a:r>
                        <a:rPr lang="en-US" sz="1600" b="1" u="none" strike="noStrike" dirty="0"/>
                        <a:t>7.02E+05</a:t>
                      </a:r>
                      <a:endParaRPr lang="en-US" sz="1600" b="1" i="0" u="none" strike="noStrike" dirty="0">
                        <a:latin typeface="Arial"/>
                      </a:endParaRPr>
                    </a:p>
                  </a:txBody>
                  <a:tcPr marL="0" marR="0" marT="0" marB="0" anchor="b"/>
                </a:tc>
                <a:tc>
                  <a:txBody>
                    <a:bodyPr/>
                    <a:lstStyle/>
                    <a:p>
                      <a:pPr algn="ctr" fontAlgn="b"/>
                      <a:r>
                        <a:rPr lang="en-US" sz="1600" b="1" u="none" strike="noStrike" dirty="0"/>
                        <a:t>1.17E+10</a:t>
                      </a:r>
                      <a:endParaRPr lang="en-US" sz="1600" b="1" i="0" u="none" strike="noStrike" dirty="0">
                        <a:latin typeface="Arial"/>
                      </a:endParaRPr>
                    </a:p>
                  </a:txBody>
                  <a:tcPr marL="0" marR="0" marT="0" marB="0" anchor="b"/>
                </a:tc>
              </a:tr>
              <a:tr h="37099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smtClean="0"/>
                        <a:t>6.20E-04---6.80E-04</a:t>
                      </a:r>
                      <a:endParaRPr lang="en-US" sz="1400" b="1" i="0" u="none" strike="noStrike" dirty="0" smtClean="0">
                        <a:latin typeface="Arial"/>
                      </a:endParaRPr>
                    </a:p>
                  </a:txBody>
                  <a:tcPr marL="0" marR="0" marT="0" marB="0" anchor="b"/>
                </a:tc>
                <a:tc>
                  <a:txBody>
                    <a:bodyPr/>
                    <a:lstStyle/>
                    <a:p>
                      <a:pPr algn="ctr" fontAlgn="b"/>
                      <a:r>
                        <a:rPr lang="en-US" sz="1600" b="1" u="none" strike="noStrike" dirty="0"/>
                        <a:t>0.2</a:t>
                      </a:r>
                      <a:endParaRPr lang="en-US" sz="1600" b="1" i="0" u="none" strike="noStrike" dirty="0">
                        <a:latin typeface="Arial"/>
                      </a:endParaRPr>
                    </a:p>
                  </a:txBody>
                  <a:tcPr marL="0" marR="0" marT="0" marB="0" anchor="b"/>
                </a:tc>
                <a:tc>
                  <a:txBody>
                    <a:bodyPr/>
                    <a:lstStyle/>
                    <a:p>
                      <a:pPr algn="ctr" fontAlgn="b"/>
                      <a:r>
                        <a:rPr lang="en-US" sz="1600" b="1" u="none" strike="noStrike" dirty="0"/>
                        <a:t>6.50E-04</a:t>
                      </a:r>
                      <a:endParaRPr lang="en-US" sz="1600" b="1" i="0" u="none" strike="noStrike" dirty="0">
                        <a:latin typeface="Arial"/>
                      </a:endParaRPr>
                    </a:p>
                  </a:txBody>
                  <a:tcPr marL="0" marR="0" marT="0" marB="0" anchor="b"/>
                </a:tc>
                <a:tc>
                  <a:txBody>
                    <a:bodyPr/>
                    <a:lstStyle/>
                    <a:p>
                      <a:pPr algn="ctr" fontAlgn="b"/>
                      <a:r>
                        <a:rPr lang="en-US" sz="1600" b="1" u="none" strike="noStrike" dirty="0"/>
                        <a:t>6.00E-05</a:t>
                      </a:r>
                      <a:endParaRPr lang="en-US" sz="1600" b="1" i="0" u="none" strike="noStrike" dirty="0">
                        <a:latin typeface="Arial"/>
                      </a:endParaRPr>
                    </a:p>
                  </a:txBody>
                  <a:tcPr marL="0" marR="0" marT="0" marB="0" anchor="b"/>
                </a:tc>
                <a:tc>
                  <a:txBody>
                    <a:bodyPr/>
                    <a:lstStyle/>
                    <a:p>
                      <a:pPr algn="ctr" fontAlgn="b"/>
                      <a:r>
                        <a:rPr lang="en-US" sz="1600" b="1" u="none" strike="noStrike" dirty="0"/>
                        <a:t>3.33E+03</a:t>
                      </a:r>
                      <a:endParaRPr lang="en-US" sz="1600" b="1" i="0" u="none" strike="noStrike" dirty="0">
                        <a:latin typeface="Arial"/>
                      </a:endParaRPr>
                    </a:p>
                  </a:txBody>
                  <a:tcPr marL="0" marR="0" marT="0" marB="0" anchor="b"/>
                </a:tc>
                <a:tc>
                  <a:txBody>
                    <a:bodyPr/>
                    <a:lstStyle/>
                    <a:p>
                      <a:pPr algn="ctr" fontAlgn="b"/>
                      <a:r>
                        <a:rPr lang="en-US" sz="1600" b="1" u="none" strike="noStrike" dirty="0"/>
                        <a:t>5.25E+05</a:t>
                      </a:r>
                      <a:endParaRPr lang="en-US" sz="1600" b="1" i="0" u="none" strike="noStrike" dirty="0">
                        <a:latin typeface="Arial"/>
                      </a:endParaRPr>
                    </a:p>
                  </a:txBody>
                  <a:tcPr marL="0" marR="0" marT="0" marB="0" anchor="b"/>
                </a:tc>
                <a:tc>
                  <a:txBody>
                    <a:bodyPr/>
                    <a:lstStyle/>
                    <a:p>
                      <a:pPr algn="ctr" fontAlgn="b"/>
                      <a:r>
                        <a:rPr lang="en-US" sz="1600" b="1" u="none" strike="noStrike" dirty="0"/>
                        <a:t>8.75E+09</a:t>
                      </a:r>
                      <a:endParaRPr lang="en-US" sz="1600" b="1" i="0" u="none" strike="noStrike" dirty="0">
                        <a:latin typeface="Arial"/>
                      </a:endParaRPr>
                    </a:p>
                  </a:txBody>
                  <a:tcPr marL="0" marR="0" marT="0" marB="0" anchor="b"/>
                </a:tc>
              </a:tr>
              <a:tr h="37099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smtClean="0"/>
                        <a:t>6.80E-04---7.60E-04</a:t>
                      </a:r>
                      <a:endParaRPr lang="en-US" sz="1400" b="1" i="0" u="none" strike="noStrike" dirty="0" smtClean="0">
                        <a:latin typeface="Arial"/>
                      </a:endParaRPr>
                    </a:p>
                  </a:txBody>
                  <a:tcPr marL="0" marR="0" marT="0" marB="0" anchor="b"/>
                </a:tc>
                <a:tc>
                  <a:txBody>
                    <a:bodyPr/>
                    <a:lstStyle/>
                    <a:p>
                      <a:pPr algn="ctr" fontAlgn="b"/>
                      <a:r>
                        <a:rPr lang="en-US" sz="1600" b="1" u="none" strike="noStrike" dirty="0"/>
                        <a:t>0.2</a:t>
                      </a:r>
                      <a:endParaRPr lang="en-US" sz="1600" b="1" i="0" u="none" strike="noStrike" dirty="0">
                        <a:latin typeface="Arial"/>
                      </a:endParaRPr>
                    </a:p>
                  </a:txBody>
                  <a:tcPr marL="0" marR="0" marT="0" marB="0" anchor="b"/>
                </a:tc>
                <a:tc>
                  <a:txBody>
                    <a:bodyPr/>
                    <a:lstStyle/>
                    <a:p>
                      <a:pPr algn="ctr" fontAlgn="b"/>
                      <a:r>
                        <a:rPr lang="en-US" sz="1600" b="1" u="none" strike="noStrike" dirty="0"/>
                        <a:t>7.20E-04</a:t>
                      </a:r>
                      <a:endParaRPr lang="en-US" sz="1600" b="1" i="0" u="none" strike="noStrike" dirty="0">
                        <a:latin typeface="Arial"/>
                      </a:endParaRPr>
                    </a:p>
                  </a:txBody>
                  <a:tcPr marL="0" marR="0" marT="0" marB="0" anchor="b"/>
                </a:tc>
                <a:tc>
                  <a:txBody>
                    <a:bodyPr/>
                    <a:lstStyle/>
                    <a:p>
                      <a:pPr algn="ctr" fontAlgn="b"/>
                      <a:r>
                        <a:rPr lang="en-US" sz="1600" b="1" u="none" strike="noStrike" dirty="0"/>
                        <a:t>8.00E-05</a:t>
                      </a:r>
                      <a:endParaRPr lang="en-US" sz="1600" b="1" i="0" u="none" strike="noStrike" dirty="0">
                        <a:latin typeface="Arial"/>
                      </a:endParaRPr>
                    </a:p>
                  </a:txBody>
                  <a:tcPr marL="0" marR="0" marT="0" marB="0" anchor="b"/>
                </a:tc>
                <a:tc>
                  <a:txBody>
                    <a:bodyPr/>
                    <a:lstStyle/>
                    <a:p>
                      <a:pPr algn="ctr" fontAlgn="b"/>
                      <a:r>
                        <a:rPr lang="en-US" sz="1600" b="1" u="none" strike="noStrike" dirty="0"/>
                        <a:t>2.50E+03</a:t>
                      </a:r>
                      <a:endParaRPr lang="en-US" sz="1600" b="1" i="0" u="none" strike="noStrike" dirty="0">
                        <a:latin typeface="Arial"/>
                      </a:endParaRPr>
                    </a:p>
                  </a:txBody>
                  <a:tcPr marL="0" marR="0" marT="0" marB="0" anchor="b"/>
                </a:tc>
                <a:tc>
                  <a:txBody>
                    <a:bodyPr/>
                    <a:lstStyle/>
                    <a:p>
                      <a:pPr algn="ctr" fontAlgn="b"/>
                      <a:r>
                        <a:rPr lang="en-US" sz="1600" b="1" u="none" strike="noStrike" dirty="0"/>
                        <a:t>3.86E+05</a:t>
                      </a:r>
                      <a:endParaRPr lang="en-US" sz="1600" b="1" i="0" u="none" strike="noStrike" dirty="0">
                        <a:latin typeface="Arial"/>
                      </a:endParaRPr>
                    </a:p>
                  </a:txBody>
                  <a:tcPr marL="0" marR="0" marT="0" marB="0" anchor="b"/>
                </a:tc>
                <a:tc>
                  <a:txBody>
                    <a:bodyPr/>
                    <a:lstStyle/>
                    <a:p>
                      <a:pPr algn="ctr" fontAlgn="b"/>
                      <a:r>
                        <a:rPr lang="en-US" sz="1600" b="1" u="none" strike="noStrike" dirty="0"/>
                        <a:t>4.83E+09</a:t>
                      </a:r>
                      <a:endParaRPr lang="en-US" sz="1600" b="1" i="0" u="none" strike="noStrike" dirty="0">
                        <a:latin typeface="Arial"/>
                      </a:endParaRPr>
                    </a:p>
                  </a:txBody>
                  <a:tcPr marL="0" marR="0" marT="0" marB="0" anchor="b"/>
                </a:tc>
              </a:tr>
              <a:tr h="37099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smtClean="0"/>
                        <a:t>7.60E-04---8.40E-04</a:t>
                      </a:r>
                      <a:endParaRPr lang="en-US" sz="1400" b="1" i="0" u="none" strike="noStrike" dirty="0" smtClean="0">
                        <a:latin typeface="Arial"/>
                      </a:endParaRPr>
                    </a:p>
                  </a:txBody>
                  <a:tcPr marL="0" marR="0" marT="0" marB="0" anchor="b"/>
                </a:tc>
                <a:tc>
                  <a:txBody>
                    <a:bodyPr/>
                    <a:lstStyle/>
                    <a:p>
                      <a:pPr algn="ctr" fontAlgn="b"/>
                      <a:r>
                        <a:rPr lang="en-US" sz="1600" b="1" u="none" strike="noStrike" dirty="0"/>
                        <a:t>0.1</a:t>
                      </a:r>
                      <a:endParaRPr lang="en-US" sz="1600" b="1" i="0" u="none" strike="noStrike" dirty="0">
                        <a:latin typeface="Arial"/>
                      </a:endParaRPr>
                    </a:p>
                  </a:txBody>
                  <a:tcPr marL="0" marR="0" marT="0" marB="0" anchor="b"/>
                </a:tc>
                <a:tc>
                  <a:txBody>
                    <a:bodyPr/>
                    <a:lstStyle/>
                    <a:p>
                      <a:pPr algn="ctr" fontAlgn="b"/>
                      <a:r>
                        <a:rPr lang="en-US" sz="1600" b="1" u="none" strike="noStrike" dirty="0"/>
                        <a:t>8.00E-04</a:t>
                      </a:r>
                      <a:endParaRPr lang="en-US" sz="1600" b="1" i="0" u="none" strike="noStrike" dirty="0">
                        <a:latin typeface="Arial"/>
                      </a:endParaRPr>
                    </a:p>
                  </a:txBody>
                  <a:tcPr marL="0" marR="0" marT="0" marB="0" anchor="b"/>
                </a:tc>
                <a:tc>
                  <a:txBody>
                    <a:bodyPr/>
                    <a:lstStyle/>
                    <a:p>
                      <a:pPr algn="ctr" fontAlgn="b"/>
                      <a:r>
                        <a:rPr lang="en-US" sz="1600" b="1" u="none" strike="noStrike" dirty="0"/>
                        <a:t>8.00E-05</a:t>
                      </a:r>
                      <a:endParaRPr lang="en-US" sz="1600" b="1" i="0" u="none" strike="noStrike" dirty="0">
                        <a:latin typeface="Arial"/>
                      </a:endParaRPr>
                    </a:p>
                  </a:txBody>
                  <a:tcPr marL="0" marR="0" marT="0" marB="0" anchor="b"/>
                </a:tc>
                <a:tc>
                  <a:txBody>
                    <a:bodyPr/>
                    <a:lstStyle/>
                    <a:p>
                      <a:pPr algn="ctr" fontAlgn="b"/>
                      <a:r>
                        <a:rPr lang="en-US" sz="1600" b="1" u="none" strike="noStrike" dirty="0"/>
                        <a:t>1.25E+03</a:t>
                      </a:r>
                      <a:endParaRPr lang="en-US" sz="1600" b="1" i="0" u="none" strike="noStrike" dirty="0">
                        <a:latin typeface="Arial"/>
                      </a:endParaRPr>
                    </a:p>
                  </a:txBody>
                  <a:tcPr marL="0" marR="0" marT="0" marB="0" anchor="b"/>
                </a:tc>
                <a:tc>
                  <a:txBody>
                    <a:bodyPr/>
                    <a:lstStyle/>
                    <a:p>
                      <a:pPr algn="ctr" fontAlgn="b"/>
                      <a:r>
                        <a:rPr lang="en-US" sz="1600" b="1" u="none" strike="noStrike" dirty="0"/>
                        <a:t>1.41E+05</a:t>
                      </a:r>
                      <a:endParaRPr lang="en-US" sz="1600" b="1" i="0" u="none" strike="noStrike" dirty="0">
                        <a:latin typeface="Arial"/>
                      </a:endParaRPr>
                    </a:p>
                  </a:txBody>
                  <a:tcPr marL="0" marR="0" marT="0" marB="0" anchor="b"/>
                </a:tc>
                <a:tc>
                  <a:txBody>
                    <a:bodyPr/>
                    <a:lstStyle/>
                    <a:p>
                      <a:pPr algn="ctr" fontAlgn="b"/>
                      <a:r>
                        <a:rPr lang="en-US" sz="1600" b="1" u="none" strike="noStrike" dirty="0"/>
                        <a:t>1.76E+09</a:t>
                      </a:r>
                      <a:endParaRPr lang="en-US" sz="1600" b="1" i="0" u="none" strike="noStrike" dirty="0">
                        <a:latin typeface="Arial"/>
                      </a:endParaRPr>
                    </a:p>
                  </a:txBody>
                  <a:tcPr marL="0" marR="0" marT="0" marB="0" anchor="b"/>
                </a:tc>
              </a:tr>
              <a:tr h="37099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smtClean="0"/>
                        <a:t>8.40E-04---9.40E-04</a:t>
                      </a:r>
                      <a:endParaRPr lang="en-US" sz="1400" b="1" i="0" u="none" strike="noStrike" dirty="0" smtClean="0">
                        <a:latin typeface="Arial"/>
                      </a:endParaRPr>
                    </a:p>
                  </a:txBody>
                  <a:tcPr marL="0" marR="0" marT="0" marB="0" anchor="b"/>
                </a:tc>
                <a:tc>
                  <a:txBody>
                    <a:bodyPr/>
                    <a:lstStyle/>
                    <a:p>
                      <a:pPr algn="ctr" fontAlgn="b"/>
                      <a:r>
                        <a:rPr lang="en-US" sz="1600" b="1" u="none" strike="noStrike" dirty="0"/>
                        <a:t>0.1</a:t>
                      </a:r>
                      <a:endParaRPr lang="en-US" sz="1600" b="1" i="0" u="none" strike="noStrike" dirty="0">
                        <a:latin typeface="Arial"/>
                      </a:endParaRPr>
                    </a:p>
                  </a:txBody>
                  <a:tcPr marL="0" marR="0" marT="0" marB="0" anchor="b"/>
                </a:tc>
                <a:tc>
                  <a:txBody>
                    <a:bodyPr/>
                    <a:lstStyle/>
                    <a:p>
                      <a:pPr algn="ctr" fontAlgn="b"/>
                      <a:r>
                        <a:rPr lang="en-US" sz="1600" b="1" u="none" strike="noStrike" dirty="0"/>
                        <a:t>8.90E-04</a:t>
                      </a:r>
                      <a:endParaRPr lang="en-US" sz="1600" b="1" i="0" u="none" strike="noStrike" dirty="0">
                        <a:latin typeface="Arial"/>
                      </a:endParaRPr>
                    </a:p>
                  </a:txBody>
                  <a:tcPr marL="0" marR="0" marT="0" marB="0" anchor="b"/>
                </a:tc>
                <a:tc>
                  <a:txBody>
                    <a:bodyPr/>
                    <a:lstStyle/>
                    <a:p>
                      <a:pPr algn="ctr" fontAlgn="b"/>
                      <a:r>
                        <a:rPr lang="en-US" sz="1600" b="1" u="none" strike="noStrike" dirty="0"/>
                        <a:t>1.00E-04</a:t>
                      </a:r>
                      <a:endParaRPr lang="en-US" sz="1600" b="1" i="0" u="none" strike="noStrike" dirty="0">
                        <a:latin typeface="Arial"/>
                      </a:endParaRPr>
                    </a:p>
                  </a:txBody>
                  <a:tcPr marL="0" marR="0" marT="0" marB="0" anchor="b"/>
                </a:tc>
                <a:tc>
                  <a:txBody>
                    <a:bodyPr/>
                    <a:lstStyle/>
                    <a:p>
                      <a:pPr algn="ctr" fontAlgn="b"/>
                      <a:r>
                        <a:rPr lang="en-US" sz="1600" b="1" u="none" strike="noStrike" dirty="0"/>
                        <a:t>1.00E+03</a:t>
                      </a:r>
                      <a:endParaRPr lang="en-US" sz="1600" b="1" i="0" u="none" strike="noStrike" dirty="0">
                        <a:latin typeface="Arial"/>
                      </a:endParaRPr>
                    </a:p>
                  </a:txBody>
                  <a:tcPr marL="0" marR="0" marT="0" marB="0" anchor="b"/>
                </a:tc>
                <a:tc>
                  <a:txBody>
                    <a:bodyPr/>
                    <a:lstStyle/>
                    <a:p>
                      <a:pPr algn="ctr" fontAlgn="b"/>
                      <a:r>
                        <a:rPr lang="en-US" sz="1600" b="1" u="none" strike="noStrike" dirty="0"/>
                        <a:t>1.02E+05</a:t>
                      </a:r>
                      <a:endParaRPr lang="en-US" sz="1600" b="1" i="0" u="none" strike="noStrike" dirty="0">
                        <a:latin typeface="Arial"/>
                      </a:endParaRPr>
                    </a:p>
                  </a:txBody>
                  <a:tcPr marL="0" marR="0" marT="0" marB="0" anchor="b"/>
                </a:tc>
                <a:tc>
                  <a:txBody>
                    <a:bodyPr/>
                    <a:lstStyle/>
                    <a:p>
                      <a:pPr algn="ctr" fontAlgn="b"/>
                      <a:r>
                        <a:rPr lang="en-US" sz="1600" b="1" u="none" strike="noStrike" dirty="0"/>
                        <a:t>1.02E+09</a:t>
                      </a:r>
                      <a:endParaRPr lang="en-US" sz="1600" b="1" i="0" u="none" strike="noStrike" dirty="0">
                        <a:latin typeface="Arial"/>
                      </a:endParaRPr>
                    </a:p>
                  </a:txBody>
                  <a:tcPr marL="0" marR="0" marT="0" marB="0" anchor="b"/>
                </a:tc>
              </a:tr>
              <a:tr h="370996">
                <a:tc>
                  <a:txBody>
                    <a:bodyPr/>
                    <a:lstStyle/>
                    <a:p>
                      <a:pPr algn="ctr" fontAlgn="b"/>
                      <a:r>
                        <a:rPr lang="en-US" sz="1400" b="1" u="none" strike="noStrike" dirty="0" smtClean="0"/>
                        <a:t>&gt;9.40E-04</a:t>
                      </a:r>
                      <a:endParaRPr lang="en-US" sz="1400" b="1" i="0" u="none" strike="noStrike" dirty="0">
                        <a:latin typeface="Arial"/>
                      </a:endParaRPr>
                    </a:p>
                  </a:txBody>
                  <a:tcPr marL="0" marR="0" marT="0" marB="0" anchor="b"/>
                </a:tc>
                <a:tc>
                  <a:txBody>
                    <a:bodyPr/>
                    <a:lstStyle/>
                    <a:p>
                      <a:pPr algn="ctr" fontAlgn="b"/>
                      <a:endParaRPr lang="en-US" sz="1600" b="1" i="0" u="none" strike="noStrike" dirty="0">
                        <a:latin typeface="Arial"/>
                      </a:endParaRPr>
                    </a:p>
                  </a:txBody>
                  <a:tcPr marL="0" marR="0" marT="0" marB="0" anchor="b"/>
                </a:tc>
                <a:tc>
                  <a:txBody>
                    <a:bodyPr/>
                    <a:lstStyle/>
                    <a:p>
                      <a:pPr algn="ctr" fontAlgn="b"/>
                      <a:r>
                        <a:rPr lang="en-US" sz="1600" b="1" u="none" strike="noStrike" dirty="0"/>
                        <a:t>9.40E-04</a:t>
                      </a:r>
                      <a:endParaRPr lang="en-US" sz="1600" b="1" i="0" u="none" strike="noStrike" dirty="0">
                        <a:latin typeface="Arial"/>
                      </a:endParaRPr>
                    </a:p>
                  </a:txBody>
                  <a:tcPr marL="0" marR="0" marT="0" marB="0" anchor="b"/>
                </a:tc>
                <a:tc>
                  <a:txBody>
                    <a:bodyPr/>
                    <a:lstStyle/>
                    <a:p>
                      <a:pPr algn="ctr" fontAlgn="b"/>
                      <a:endParaRPr lang="en-US" sz="1200" b="1" i="0" u="none" strike="noStrike">
                        <a:latin typeface="Arial"/>
                      </a:endParaRPr>
                    </a:p>
                  </a:txBody>
                  <a:tcPr marL="0" marR="0" marT="0" marB="0" anchor="b"/>
                </a:tc>
                <a:tc>
                  <a:txBody>
                    <a:bodyPr/>
                    <a:lstStyle/>
                    <a:p>
                      <a:pPr algn="ctr" fontAlgn="b"/>
                      <a:r>
                        <a:rPr lang="en-US" sz="1600" b="1" u="none" strike="noStrike" dirty="0"/>
                        <a:t>0</a:t>
                      </a:r>
                      <a:endParaRPr lang="en-US" sz="1600" b="1" i="0" u="none" strike="noStrike" dirty="0">
                        <a:latin typeface="Arial"/>
                      </a:endParaRPr>
                    </a:p>
                  </a:txBody>
                  <a:tcPr marL="0" marR="0" marT="0" marB="0" anchor="b"/>
                </a:tc>
                <a:tc>
                  <a:txBody>
                    <a:bodyPr/>
                    <a:lstStyle/>
                    <a:p>
                      <a:pPr algn="ctr" fontAlgn="b"/>
                      <a:r>
                        <a:rPr lang="en-US" sz="1600" b="1" i="0" u="none" strike="noStrike" dirty="0" smtClean="0">
                          <a:latin typeface="Arial"/>
                        </a:rPr>
                        <a:t>0</a:t>
                      </a:r>
                      <a:endParaRPr lang="en-US" sz="1600" b="1" i="0" u="none" strike="noStrike" dirty="0">
                        <a:latin typeface="Arial"/>
                      </a:endParaRPr>
                    </a:p>
                  </a:txBody>
                  <a:tcPr marL="0" marR="0" marT="0" marB="0" anchor="b"/>
                </a:tc>
                <a:tc>
                  <a:txBody>
                    <a:bodyPr/>
                    <a:lstStyle/>
                    <a:p>
                      <a:pPr algn="ctr" fontAlgn="b"/>
                      <a:r>
                        <a:rPr lang="en-US" sz="1600" b="1" u="none" strike="noStrike" dirty="0"/>
                        <a:t>0</a:t>
                      </a:r>
                      <a:endParaRPr lang="en-US" sz="1600" b="1" i="0" u="none" strike="noStrike" dirty="0">
                        <a:latin typeface="Arial"/>
                      </a:endParaRPr>
                    </a:p>
                  </a:txBody>
                  <a:tcPr marL="0" marR="0" marT="0"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Sieve Chart"/>
          <p:cNvPicPr/>
          <p:nvPr/>
        </p:nvPicPr>
        <p:blipFill>
          <a:blip r:embed="rId3">
            <a:lum bright="-20000" contrast="43000"/>
          </a:blip>
          <a:srcRect/>
          <a:stretch>
            <a:fillRect/>
          </a:stretch>
        </p:blipFill>
        <p:spPr bwMode="auto">
          <a:xfrm>
            <a:off x="228600" y="152400"/>
            <a:ext cx="5721350" cy="6546215"/>
          </a:xfrm>
          <a:prstGeom prst="rect">
            <a:avLst/>
          </a:prstGeom>
          <a:noFill/>
          <a:ln w="9525">
            <a:noFill/>
            <a:miter lim="800000"/>
            <a:headEnd/>
            <a:tailEnd/>
          </a:ln>
        </p:spPr>
      </p:pic>
      <p:pic>
        <p:nvPicPr>
          <p:cNvPr id="5" name="Picture 4" descr="http://www.amrl.net/AmrlSitefinity/Newsletter/images/Fall2012/6_image3.jpg"/>
          <p:cNvPicPr/>
          <p:nvPr/>
        </p:nvPicPr>
        <p:blipFill>
          <a:blip r:embed="rId4"/>
          <a:srcRect/>
          <a:stretch>
            <a:fillRect/>
          </a:stretch>
        </p:blipFill>
        <p:spPr bwMode="auto">
          <a:xfrm>
            <a:off x="5943600" y="381000"/>
            <a:ext cx="3050540" cy="2799715"/>
          </a:xfrm>
          <a:prstGeom prst="rect">
            <a:avLst/>
          </a:prstGeom>
          <a:noFill/>
          <a:ln w="9525">
            <a:noFill/>
            <a:miter lim="800000"/>
            <a:headEnd/>
            <a:tailEnd/>
          </a:ln>
        </p:spPr>
      </p:pic>
      <p:sp>
        <p:nvSpPr>
          <p:cNvPr id="6" name="TextBox 5"/>
          <p:cNvSpPr txBox="1"/>
          <p:nvPr/>
        </p:nvSpPr>
        <p:spPr>
          <a:xfrm>
            <a:off x="6096000" y="3810000"/>
            <a:ext cx="2743200" cy="646331"/>
          </a:xfrm>
          <a:prstGeom prst="rect">
            <a:avLst/>
          </a:prstGeom>
          <a:solidFill>
            <a:schemeClr val="accent1">
              <a:lumMod val="60000"/>
              <a:lumOff val="40000"/>
            </a:schemeClr>
          </a:solidFill>
        </p:spPr>
        <p:txBody>
          <a:bodyPr wrap="square" rtlCol="0">
            <a:spAutoFit/>
          </a:bodyPr>
          <a:lstStyle/>
          <a:p>
            <a:r>
              <a:rPr lang="en-US" b="1" dirty="0" smtClean="0"/>
              <a:t>Sieve standards: Mesh size vs. aperture size</a:t>
            </a:r>
            <a:endParaRPr lang="en-US"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990600"/>
          <a:ext cx="8421521" cy="4800606"/>
        </p:xfrm>
        <a:graphic>
          <a:graphicData uri="http://schemas.openxmlformats.org/drawingml/2006/table">
            <a:tbl>
              <a:tblPr>
                <a:tableStyleId>{69C7853C-536D-4A76-A0AE-DD22124D55A5}</a:tableStyleId>
              </a:tblPr>
              <a:tblGrid>
                <a:gridCol w="1282700"/>
                <a:gridCol w="827087"/>
                <a:gridCol w="593725"/>
                <a:gridCol w="623887"/>
                <a:gridCol w="623887"/>
                <a:gridCol w="593725"/>
                <a:gridCol w="623887"/>
                <a:gridCol w="671513"/>
                <a:gridCol w="641185"/>
                <a:gridCol w="628650"/>
                <a:gridCol w="625475"/>
                <a:gridCol w="685800"/>
              </a:tblGrid>
              <a:tr h="478399">
                <a:tc>
                  <a:txBody>
                    <a:bodyPr/>
                    <a:lstStyle/>
                    <a:p>
                      <a:pPr algn="ctr" fontAlgn="b"/>
                      <a:r>
                        <a:rPr lang="en-US" sz="1200" b="1" u="none" strike="noStrike" dirty="0"/>
                        <a:t>sieve opening (m)</a:t>
                      </a:r>
                      <a:endParaRPr lang="en-US" sz="1200" b="1" i="0" u="none" strike="noStrike" dirty="0">
                        <a:latin typeface="Arial"/>
                      </a:endParaRPr>
                    </a:p>
                  </a:txBody>
                  <a:tcPr marL="0" marR="0" marT="0" marB="0" anchor="ctr"/>
                </a:tc>
                <a:tc>
                  <a:txBody>
                    <a:bodyPr/>
                    <a:lstStyle/>
                    <a:p>
                      <a:pPr algn="ctr" fontAlgn="b"/>
                      <a:r>
                        <a:rPr lang="en-US" sz="1400" b="1" u="none" strike="noStrike" dirty="0" err="1">
                          <a:latin typeface="Symbol" pitchFamily="18" charset="2"/>
                        </a:rPr>
                        <a:t>D</a:t>
                      </a:r>
                      <a:r>
                        <a:rPr lang="en-US" sz="1400" b="1" u="none" strike="noStrike" dirty="0" err="1"/>
                        <a:t>m</a:t>
                      </a:r>
                      <a:r>
                        <a:rPr lang="en-US" sz="1400" b="1" u="none" strike="noStrike" baseline="-25000" dirty="0" err="1"/>
                        <a:t>i</a:t>
                      </a:r>
                      <a:r>
                        <a:rPr lang="en-US" sz="1400" b="1" u="none" strike="noStrike" dirty="0"/>
                        <a:t> </a:t>
                      </a:r>
                      <a:endParaRPr lang="en-US" sz="1400" b="1" i="0" u="none" strike="noStrike" dirty="0">
                        <a:latin typeface="Symbol"/>
                      </a:endParaRPr>
                    </a:p>
                  </a:txBody>
                  <a:tcPr marL="0" marR="0" marT="0" marB="0" anchor="ctr"/>
                </a:tc>
                <a:tc>
                  <a:txBody>
                    <a:bodyPr/>
                    <a:lstStyle/>
                    <a:p>
                      <a:pPr algn="ctr" fontAlgn="b"/>
                      <a:r>
                        <a:rPr lang="en-US" sz="1400" b="1" u="none" strike="noStrike" dirty="0" err="1">
                          <a:latin typeface="Symbol" pitchFamily="18" charset="2"/>
                        </a:rPr>
                        <a:t>f</a:t>
                      </a:r>
                      <a:r>
                        <a:rPr lang="en-US" sz="1400" b="1" u="none" strike="noStrike" baseline="-25000" dirty="0" err="1"/>
                        <a:t>i</a:t>
                      </a:r>
                      <a:r>
                        <a:rPr lang="en-US" sz="1400" b="1" u="none" strike="noStrike" dirty="0"/>
                        <a:t> (m)</a:t>
                      </a:r>
                      <a:endParaRPr lang="en-US" sz="1400" b="1" i="0" u="none" strike="noStrike" dirty="0">
                        <a:latin typeface="Symbol"/>
                      </a:endParaRPr>
                    </a:p>
                  </a:txBody>
                  <a:tcPr marL="0" marR="0" marT="0" marB="0" anchor="ctr"/>
                </a:tc>
                <a:tc>
                  <a:txBody>
                    <a:bodyPr/>
                    <a:lstStyle/>
                    <a:p>
                      <a:pPr algn="ctr" fontAlgn="b"/>
                      <a:r>
                        <a:rPr lang="en-US" sz="1400" b="1" u="none" strike="noStrike" dirty="0" err="1">
                          <a:latin typeface="Symbol" pitchFamily="18" charset="2"/>
                        </a:rPr>
                        <a:t>D</a:t>
                      </a:r>
                      <a:r>
                        <a:rPr lang="en-US" sz="1400" b="1" u="none" strike="noStrike" dirty="0" err="1"/>
                        <a:t>n</a:t>
                      </a:r>
                      <a:r>
                        <a:rPr lang="en-US" sz="1400" b="1" u="none" strike="noStrike" baseline="-25000" dirty="0" err="1"/>
                        <a:t>i</a:t>
                      </a:r>
                      <a:r>
                        <a:rPr lang="en-US" sz="1400" b="1" u="none" strike="noStrike" dirty="0"/>
                        <a:t> </a:t>
                      </a:r>
                      <a:endParaRPr lang="en-US" sz="1400" b="1" i="0" u="none" strike="noStrike" dirty="0">
                        <a:latin typeface="Symbol"/>
                      </a:endParaRPr>
                    </a:p>
                  </a:txBody>
                  <a:tcPr marL="0" marR="0" marT="0" marB="0" anchor="ctr"/>
                </a:tc>
                <a:tc>
                  <a:txBody>
                    <a:bodyPr/>
                    <a:lstStyle/>
                    <a:p>
                      <a:pPr algn="ctr" fontAlgn="b"/>
                      <a:r>
                        <a:rPr lang="en-US" sz="1400" b="1" u="none" strike="noStrike" dirty="0">
                          <a:latin typeface="Symbol" pitchFamily="18" charset="2"/>
                        </a:rPr>
                        <a:t>D</a:t>
                      </a:r>
                      <a:r>
                        <a:rPr lang="en-US" sz="1400" b="1" u="none" strike="noStrike" dirty="0"/>
                        <a:t>a</a:t>
                      </a:r>
                      <a:r>
                        <a:rPr lang="en-US" sz="1400" b="1" u="none" strike="noStrike" baseline="-25000" dirty="0"/>
                        <a:t>i</a:t>
                      </a:r>
                      <a:r>
                        <a:rPr lang="en-US" sz="1400" b="1" u="none" strike="noStrike" dirty="0"/>
                        <a:t> </a:t>
                      </a:r>
                      <a:endParaRPr lang="en-US" sz="1400" b="1" i="0" u="none" strike="noStrike" dirty="0">
                        <a:latin typeface="Symbol"/>
                      </a:endParaRPr>
                    </a:p>
                  </a:txBody>
                  <a:tcPr marL="0" marR="0" marT="0" marB="0" anchor="ctr"/>
                </a:tc>
                <a:tc>
                  <a:txBody>
                    <a:bodyPr/>
                    <a:lstStyle/>
                    <a:p>
                      <a:pPr algn="ctr" fontAlgn="b"/>
                      <a:r>
                        <a:rPr lang="en-US" sz="1400" b="1" u="none" strike="noStrike" dirty="0" err="1">
                          <a:latin typeface="Symbol" pitchFamily="18" charset="2"/>
                        </a:rPr>
                        <a:t>D</a:t>
                      </a:r>
                      <a:r>
                        <a:rPr lang="en-US" sz="1400" b="1" u="none" strike="noStrike" dirty="0" err="1"/>
                        <a:t>v</a:t>
                      </a:r>
                      <a:r>
                        <a:rPr lang="en-US" sz="1400" b="1" u="none" strike="noStrike" baseline="-25000" dirty="0" err="1"/>
                        <a:t>i</a:t>
                      </a:r>
                      <a:r>
                        <a:rPr lang="en-US" sz="1400" b="1" u="none" strike="noStrike" dirty="0"/>
                        <a:t> </a:t>
                      </a:r>
                      <a:endParaRPr lang="en-US" sz="1400" b="1" i="0" u="none" strike="noStrike" dirty="0">
                        <a:latin typeface="Symbol"/>
                      </a:endParaRPr>
                    </a:p>
                  </a:txBody>
                  <a:tcPr marL="0" marR="0" marT="0" marB="0" anchor="ctr"/>
                </a:tc>
                <a:tc>
                  <a:txBody>
                    <a:bodyPr/>
                    <a:lstStyle/>
                    <a:p>
                      <a:pPr algn="ctr" fontAlgn="b"/>
                      <a:r>
                        <a:rPr lang="en-US" sz="1400" b="1" u="none" strike="noStrike" dirty="0" err="1">
                          <a:latin typeface="Symbol" pitchFamily="18" charset="2"/>
                        </a:rPr>
                        <a:t>D</a:t>
                      </a:r>
                      <a:r>
                        <a:rPr lang="en-US" sz="1400" b="1" u="none" strike="noStrike" dirty="0" err="1"/>
                        <a:t>l</a:t>
                      </a:r>
                      <a:r>
                        <a:rPr lang="en-US" sz="1400" b="1" u="none" strike="noStrike" baseline="-25000" dirty="0" err="1"/>
                        <a:t>i</a:t>
                      </a:r>
                      <a:r>
                        <a:rPr lang="en-US" sz="1400" b="1" u="none" strike="noStrike" dirty="0"/>
                        <a:t> </a:t>
                      </a:r>
                      <a:endParaRPr lang="en-US" sz="1400" b="1" i="0" u="none" strike="noStrike" dirty="0">
                        <a:latin typeface="Symbol"/>
                      </a:endParaRPr>
                    </a:p>
                  </a:txBody>
                  <a:tcPr marL="0" marR="0" marT="0" marB="0" anchor="ctr"/>
                </a:tc>
                <a:tc>
                  <a:txBody>
                    <a:bodyPr/>
                    <a:lstStyle/>
                    <a:p>
                      <a:pPr algn="ctr" fontAlgn="b"/>
                      <a:r>
                        <a:rPr lang="en-US" sz="1400" b="1" u="none" strike="noStrike" dirty="0" err="1">
                          <a:latin typeface="Symbol" pitchFamily="18" charset="2"/>
                        </a:rPr>
                        <a:t>D</a:t>
                      </a:r>
                      <a:r>
                        <a:rPr lang="en-US" sz="1400" b="1" u="none" strike="noStrike" dirty="0" err="1"/>
                        <a:t>n</a:t>
                      </a:r>
                      <a:r>
                        <a:rPr lang="en-US" sz="1400" b="1" u="none" strike="noStrike" baseline="-25000" dirty="0" err="1"/>
                        <a:t>i</a:t>
                      </a:r>
                      <a:r>
                        <a:rPr lang="en-US" sz="1400" b="1" u="none" strike="noStrike" dirty="0"/>
                        <a:t> *</a:t>
                      </a:r>
                      <a:r>
                        <a:rPr lang="en-US" sz="1400" b="1" u="none" strike="noStrike" dirty="0" err="1">
                          <a:latin typeface="Symbol" pitchFamily="18" charset="2"/>
                        </a:rPr>
                        <a:t>f</a:t>
                      </a:r>
                      <a:r>
                        <a:rPr lang="en-US" sz="1400" b="1" u="none" strike="noStrike" baseline="-25000" dirty="0" err="1"/>
                        <a:t>i</a:t>
                      </a:r>
                      <a:r>
                        <a:rPr lang="en-US" sz="1400" b="1" u="none" strike="noStrike" dirty="0"/>
                        <a:t> </a:t>
                      </a:r>
                      <a:endParaRPr lang="en-US" sz="1400" b="1" i="0" u="none" strike="noStrike" dirty="0">
                        <a:latin typeface="Symbol"/>
                      </a:endParaRPr>
                    </a:p>
                  </a:txBody>
                  <a:tcPr marL="0" marR="0" marT="0" marB="0" anchor="ctr"/>
                </a:tc>
                <a:tc>
                  <a:txBody>
                    <a:bodyPr/>
                    <a:lstStyle/>
                    <a:p>
                      <a:pPr algn="ctr" fontAlgn="b"/>
                      <a:r>
                        <a:rPr lang="en-US" sz="1400" b="1" u="none" strike="noStrike" dirty="0" err="1">
                          <a:latin typeface="Symbol" pitchFamily="18" charset="2"/>
                        </a:rPr>
                        <a:t>D</a:t>
                      </a:r>
                      <a:r>
                        <a:rPr lang="en-US" sz="1400" b="1" u="none" strike="noStrike" dirty="0" err="1"/>
                        <a:t>l</a:t>
                      </a:r>
                      <a:r>
                        <a:rPr lang="en-US" sz="1400" b="1" u="none" strike="noStrike" baseline="-25000" dirty="0" err="1"/>
                        <a:t>i</a:t>
                      </a:r>
                      <a:r>
                        <a:rPr lang="en-US" sz="1400" b="1" u="none" strike="noStrike" dirty="0"/>
                        <a:t> *</a:t>
                      </a:r>
                      <a:r>
                        <a:rPr lang="en-US" sz="1400" b="1" u="none" strike="noStrike" dirty="0" err="1">
                          <a:latin typeface="Symbol" pitchFamily="18" charset="2"/>
                        </a:rPr>
                        <a:t>f</a:t>
                      </a:r>
                      <a:r>
                        <a:rPr lang="en-US" sz="1400" b="1" u="none" strike="noStrike" baseline="-25000" dirty="0" err="1"/>
                        <a:t>i</a:t>
                      </a:r>
                      <a:r>
                        <a:rPr lang="en-US" sz="1400" b="1" u="none" strike="noStrike" dirty="0"/>
                        <a:t> </a:t>
                      </a:r>
                      <a:endParaRPr lang="en-US" sz="1400" b="1" i="0" u="none" strike="noStrike" dirty="0">
                        <a:latin typeface="Symbol"/>
                      </a:endParaRPr>
                    </a:p>
                  </a:txBody>
                  <a:tcPr marL="0" marR="0" marT="0" marB="0" anchor="ctr"/>
                </a:tc>
                <a:tc>
                  <a:txBody>
                    <a:bodyPr/>
                    <a:lstStyle/>
                    <a:p>
                      <a:pPr algn="ctr" fontAlgn="b"/>
                      <a:r>
                        <a:rPr lang="en-US" sz="1400" b="1" u="none" strike="noStrike" dirty="0">
                          <a:latin typeface="Symbol" pitchFamily="18" charset="2"/>
                        </a:rPr>
                        <a:t>D</a:t>
                      </a:r>
                      <a:r>
                        <a:rPr lang="en-US" sz="1400" b="1" u="none" strike="noStrike" dirty="0"/>
                        <a:t>a</a:t>
                      </a:r>
                      <a:r>
                        <a:rPr lang="en-US" sz="1400" b="1" u="none" strike="noStrike" baseline="-25000" dirty="0"/>
                        <a:t>i</a:t>
                      </a:r>
                      <a:r>
                        <a:rPr lang="en-US" sz="1400" b="1" u="none" strike="noStrike" dirty="0"/>
                        <a:t> *</a:t>
                      </a:r>
                      <a:r>
                        <a:rPr lang="en-US" sz="1400" b="1" u="none" strike="noStrike" dirty="0" err="1">
                          <a:latin typeface="Symbol" pitchFamily="18" charset="2"/>
                        </a:rPr>
                        <a:t>f</a:t>
                      </a:r>
                      <a:r>
                        <a:rPr lang="en-US" sz="1400" b="1" u="none" strike="noStrike" baseline="-25000" dirty="0" err="1"/>
                        <a:t>i</a:t>
                      </a:r>
                      <a:r>
                        <a:rPr lang="en-US" sz="1400" b="1" u="none" strike="noStrike" dirty="0"/>
                        <a:t> </a:t>
                      </a:r>
                      <a:endParaRPr lang="en-US" sz="1400" b="1" i="0" u="none" strike="noStrike" dirty="0">
                        <a:latin typeface="Symbol"/>
                      </a:endParaRPr>
                    </a:p>
                  </a:txBody>
                  <a:tcPr marL="0" marR="0" marT="0" marB="0" anchor="ctr"/>
                </a:tc>
                <a:tc>
                  <a:txBody>
                    <a:bodyPr/>
                    <a:lstStyle/>
                    <a:p>
                      <a:pPr algn="ctr" fontAlgn="b"/>
                      <a:r>
                        <a:rPr lang="en-US" sz="1400" b="1" u="none" strike="noStrike" dirty="0" err="1">
                          <a:latin typeface="Symbol" pitchFamily="18" charset="2"/>
                        </a:rPr>
                        <a:t>D</a:t>
                      </a:r>
                      <a:r>
                        <a:rPr lang="en-US" sz="1400" b="1" u="none" strike="noStrike" dirty="0" err="1"/>
                        <a:t>v</a:t>
                      </a:r>
                      <a:r>
                        <a:rPr lang="en-US" sz="1400" b="1" u="none" strike="noStrike" baseline="-25000" dirty="0" err="1"/>
                        <a:t>i</a:t>
                      </a:r>
                      <a:r>
                        <a:rPr lang="en-US" sz="1400" b="1" u="none" strike="noStrike" dirty="0"/>
                        <a:t> *</a:t>
                      </a:r>
                      <a:r>
                        <a:rPr lang="en-US" sz="1400" b="1" u="none" strike="noStrike" dirty="0" err="1">
                          <a:latin typeface="Symbol" pitchFamily="18" charset="2"/>
                        </a:rPr>
                        <a:t>f</a:t>
                      </a:r>
                      <a:r>
                        <a:rPr lang="en-US" sz="1400" b="1" u="none" strike="noStrike" baseline="-25000" dirty="0" err="1"/>
                        <a:t>i</a:t>
                      </a:r>
                      <a:r>
                        <a:rPr lang="en-US" sz="1400" b="1" u="none" strike="noStrike" dirty="0"/>
                        <a:t> </a:t>
                      </a:r>
                      <a:endParaRPr lang="en-US" sz="1400" b="1" i="0" u="none" strike="noStrike" dirty="0">
                        <a:latin typeface="Symbol"/>
                      </a:endParaRPr>
                    </a:p>
                  </a:txBody>
                  <a:tcPr marL="0" marR="0" marT="0" marB="0" anchor="ctr"/>
                </a:tc>
                <a:tc>
                  <a:txBody>
                    <a:bodyPr/>
                    <a:lstStyle/>
                    <a:p>
                      <a:pPr algn="ctr" fontAlgn="b"/>
                      <a:r>
                        <a:rPr lang="en-US" sz="1400" b="1" u="none" strike="noStrike" dirty="0" err="1">
                          <a:latin typeface="Symbol" pitchFamily="18" charset="2"/>
                        </a:rPr>
                        <a:t>D</a:t>
                      </a:r>
                      <a:r>
                        <a:rPr lang="en-US" sz="1400" b="1" u="none" strike="noStrike" dirty="0" err="1"/>
                        <a:t>m</a:t>
                      </a:r>
                      <a:r>
                        <a:rPr lang="en-US" sz="1400" b="1" u="none" strike="noStrike" baseline="-25000" dirty="0" err="1"/>
                        <a:t>i</a:t>
                      </a:r>
                      <a:r>
                        <a:rPr lang="en-US" sz="1400" b="1" u="none" strike="noStrike" dirty="0"/>
                        <a:t> *</a:t>
                      </a:r>
                      <a:r>
                        <a:rPr lang="en-US" sz="1400" b="1" u="none" strike="noStrike" dirty="0" err="1">
                          <a:latin typeface="Symbol" pitchFamily="18" charset="2"/>
                        </a:rPr>
                        <a:t>f</a:t>
                      </a:r>
                      <a:r>
                        <a:rPr lang="en-US" sz="1400" b="1" u="none" strike="noStrike" baseline="-25000" dirty="0" err="1"/>
                        <a:t>i</a:t>
                      </a:r>
                      <a:r>
                        <a:rPr lang="en-US" sz="1400" b="1" u="none" strike="noStrike" dirty="0"/>
                        <a:t> </a:t>
                      </a:r>
                      <a:endParaRPr lang="en-US" sz="1400" b="1" i="0" u="none" strike="noStrike" dirty="0">
                        <a:latin typeface="Symbol"/>
                      </a:endParaRPr>
                    </a:p>
                  </a:txBody>
                  <a:tcPr marL="0" marR="0" marT="0" marB="0" anchor="ctr"/>
                </a:tc>
              </a:tr>
              <a:tr h="239201">
                <a:tc>
                  <a:txBody>
                    <a:bodyPr/>
                    <a:lstStyle/>
                    <a:p>
                      <a:pPr algn="ctr" fontAlgn="b"/>
                      <a:r>
                        <a:rPr lang="en-US" sz="1200" b="1" u="none" strike="noStrike" dirty="0" smtClean="0"/>
                        <a:t>&lt;4.00E-04</a:t>
                      </a:r>
                      <a:endParaRPr lang="en-US" sz="1200" b="1" i="0" u="none" strike="noStrike" dirty="0">
                        <a:latin typeface="Arial"/>
                      </a:endParaRPr>
                    </a:p>
                  </a:txBody>
                  <a:tcPr marL="0" marR="0" marT="0" marB="0" anchor="ctr"/>
                </a:tc>
                <a:tc>
                  <a:txBody>
                    <a:bodyPr/>
                    <a:lstStyle/>
                    <a:p>
                      <a:pPr algn="ctr" fontAlgn="b"/>
                      <a:r>
                        <a:rPr lang="en-US" sz="1200" b="1" u="none" strike="noStrike" dirty="0"/>
                        <a:t>0</a:t>
                      </a:r>
                      <a:endParaRPr lang="en-US" sz="1200" b="1" i="0" u="none" strike="noStrike" dirty="0">
                        <a:latin typeface="Arial"/>
                      </a:endParaRPr>
                    </a:p>
                  </a:txBody>
                  <a:tcPr marL="0" marR="0" marT="0" marB="0" anchor="ctr"/>
                </a:tc>
                <a:tc>
                  <a:txBody>
                    <a:bodyPr/>
                    <a:lstStyle/>
                    <a:p>
                      <a:pPr algn="ctr" fontAlgn="b"/>
                      <a:r>
                        <a:rPr lang="en-US" sz="1200" b="1" u="none" strike="noStrike" dirty="0" smtClean="0"/>
                        <a:t>2.00E-04</a:t>
                      </a:r>
                      <a:endParaRPr lang="en-US" sz="1200" b="1" i="0" u="none" strike="noStrike" dirty="0">
                        <a:latin typeface="Arial"/>
                      </a:endParaRPr>
                    </a:p>
                  </a:txBody>
                  <a:tcPr marL="0" marR="0" marT="0" marB="0" anchor="ctr"/>
                </a:tc>
                <a:tc>
                  <a:txBody>
                    <a:bodyPr/>
                    <a:lstStyle/>
                    <a:p>
                      <a:pPr algn="ctr" fontAlgn="b"/>
                      <a:r>
                        <a:rPr lang="en-US" sz="1200" b="1" u="none" strike="noStrike"/>
                        <a:t>0</a:t>
                      </a:r>
                      <a:endParaRPr lang="en-US" sz="1200" b="1" i="0" u="none" strike="noStrike">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r>
              <a:tr h="23920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t>4.00E-04---5.00E-04</a:t>
                      </a:r>
                      <a:endParaRPr lang="en-US" sz="1200" b="1" i="0" u="none" strike="noStrike" dirty="0" smtClean="0">
                        <a:latin typeface="Arial"/>
                      </a:endParaRPr>
                    </a:p>
                  </a:txBody>
                  <a:tcPr marL="0" marR="0" marT="0" marB="0" anchor="ctr"/>
                </a:tc>
                <a:tc>
                  <a:txBody>
                    <a:bodyPr/>
                    <a:lstStyle/>
                    <a:p>
                      <a:pPr algn="ctr" fontAlgn="b"/>
                      <a:r>
                        <a:rPr lang="en-US" sz="1200" b="1" u="none" strike="noStrike" dirty="0"/>
                        <a:t>0.08</a:t>
                      </a:r>
                      <a:endParaRPr lang="en-US" sz="1200" b="1" i="0" u="none" strike="noStrike" dirty="0">
                        <a:latin typeface="Arial"/>
                      </a:endParaRPr>
                    </a:p>
                  </a:txBody>
                  <a:tcPr marL="0" marR="0" marT="0" marB="0" anchor="ctr"/>
                </a:tc>
                <a:tc>
                  <a:txBody>
                    <a:bodyPr/>
                    <a:lstStyle/>
                    <a:p>
                      <a:pPr algn="ctr" fontAlgn="b"/>
                      <a:r>
                        <a:rPr lang="en-US" sz="1200" b="1" u="none" strike="noStrike" dirty="0"/>
                        <a:t>4.50E-04</a:t>
                      </a:r>
                      <a:endParaRPr lang="en-US" sz="1200" b="1" i="0" u="none" strike="noStrike" dirty="0">
                        <a:latin typeface="Arial"/>
                      </a:endParaRPr>
                    </a:p>
                  </a:txBody>
                  <a:tcPr marL="0" marR="0" marT="0" marB="0" anchor="ctr"/>
                </a:tc>
                <a:tc>
                  <a:txBody>
                    <a:bodyPr/>
                    <a:lstStyle/>
                    <a:p>
                      <a:pPr algn="ctr" fontAlgn="b"/>
                      <a:r>
                        <a:rPr lang="en-US" sz="1200" b="1" u="none" strike="noStrike" dirty="0"/>
                        <a:t>6.33E+05</a:t>
                      </a:r>
                      <a:endParaRPr lang="en-US" sz="1200" b="1" i="0" u="none" strike="noStrike" dirty="0">
                        <a:latin typeface="Arial"/>
                      </a:endParaRPr>
                    </a:p>
                  </a:txBody>
                  <a:tcPr marL="0" marR="0" marT="0" marB="0" anchor="ctr"/>
                </a:tc>
                <a:tc>
                  <a:txBody>
                    <a:bodyPr/>
                    <a:lstStyle/>
                    <a:p>
                      <a:pPr algn="ctr" fontAlgn="b"/>
                      <a:r>
                        <a:rPr lang="en-US" sz="1200" b="1" u="none" strike="noStrike"/>
                        <a:t>4.03E-01</a:t>
                      </a:r>
                      <a:endParaRPr lang="en-US" sz="1200" b="1" i="0" u="none" strike="noStrike">
                        <a:latin typeface="Arial"/>
                      </a:endParaRPr>
                    </a:p>
                  </a:txBody>
                  <a:tcPr marL="0" marR="0" marT="0" marB="0" anchor="ctr"/>
                </a:tc>
                <a:tc>
                  <a:txBody>
                    <a:bodyPr/>
                    <a:lstStyle/>
                    <a:p>
                      <a:pPr algn="ctr" fontAlgn="b"/>
                      <a:r>
                        <a:rPr lang="en-US" sz="1200" b="1" u="none" strike="noStrike"/>
                        <a:t>3.02E-05</a:t>
                      </a:r>
                      <a:endParaRPr lang="en-US" sz="1200" b="1" i="0" u="none" strike="noStrike">
                        <a:latin typeface="Arial"/>
                      </a:endParaRPr>
                    </a:p>
                  </a:txBody>
                  <a:tcPr marL="0" marR="0" marT="0" marB="0" anchor="ctr"/>
                </a:tc>
                <a:tc>
                  <a:txBody>
                    <a:bodyPr/>
                    <a:lstStyle/>
                    <a:p>
                      <a:pPr algn="ctr" fontAlgn="b"/>
                      <a:r>
                        <a:rPr lang="en-US" sz="1200" b="1" u="none" strike="noStrike"/>
                        <a:t>2.85E+02</a:t>
                      </a:r>
                      <a:endParaRPr lang="en-US" sz="1200" b="1" i="0" u="none" strike="noStrike">
                        <a:latin typeface="Arial"/>
                      </a:endParaRPr>
                    </a:p>
                  </a:txBody>
                  <a:tcPr marL="0" marR="0" marT="0" marB="0" anchor="ctr"/>
                </a:tc>
                <a:tc>
                  <a:txBody>
                    <a:bodyPr/>
                    <a:lstStyle/>
                    <a:p>
                      <a:pPr algn="ctr" fontAlgn="b"/>
                      <a:r>
                        <a:rPr lang="en-US" sz="1200" b="1" u="none" strike="noStrike"/>
                        <a:t>2.85E+02</a:t>
                      </a:r>
                      <a:endParaRPr lang="en-US" sz="1200" b="1" i="0" u="none" strike="noStrike">
                        <a:latin typeface="Arial"/>
                      </a:endParaRPr>
                    </a:p>
                  </a:txBody>
                  <a:tcPr marL="0" marR="0" marT="0" marB="0" anchor="ctr"/>
                </a:tc>
                <a:tc>
                  <a:txBody>
                    <a:bodyPr/>
                    <a:lstStyle/>
                    <a:p>
                      <a:pPr algn="ctr" fontAlgn="b"/>
                      <a:r>
                        <a:rPr lang="en-US" sz="1200" b="1" u="none" strike="noStrike"/>
                        <a:t>1.28E-01</a:t>
                      </a:r>
                      <a:endParaRPr lang="en-US" sz="1200" b="1" i="0" u="none" strike="noStrike">
                        <a:latin typeface="Arial"/>
                      </a:endParaRPr>
                    </a:p>
                  </a:txBody>
                  <a:tcPr marL="0" marR="0" marT="0" marB="0" anchor="ctr"/>
                </a:tc>
                <a:tc>
                  <a:txBody>
                    <a:bodyPr/>
                    <a:lstStyle/>
                    <a:p>
                      <a:pPr algn="ctr" fontAlgn="b"/>
                      <a:r>
                        <a:rPr lang="en-US" sz="1200" b="1" u="none" strike="noStrike"/>
                        <a:t>1.81E-04</a:t>
                      </a:r>
                      <a:endParaRPr lang="en-US" sz="1200" b="1" i="0" u="none" strike="noStrike">
                        <a:latin typeface="Arial"/>
                      </a:endParaRPr>
                    </a:p>
                  </a:txBody>
                  <a:tcPr marL="0" marR="0" marT="0" marB="0" anchor="ctr"/>
                </a:tc>
                <a:tc>
                  <a:txBody>
                    <a:bodyPr/>
                    <a:lstStyle/>
                    <a:p>
                      <a:pPr algn="ctr" fontAlgn="b"/>
                      <a:r>
                        <a:rPr lang="en-US" sz="1200" b="1" u="none" strike="noStrike"/>
                        <a:t>1.36E-08</a:t>
                      </a:r>
                      <a:endParaRPr lang="en-US" sz="1200" b="1" i="0" u="none" strike="noStrike">
                        <a:latin typeface="Arial"/>
                      </a:endParaRPr>
                    </a:p>
                  </a:txBody>
                  <a:tcPr marL="0" marR="0" marT="0" marB="0" anchor="ctr"/>
                </a:tc>
                <a:tc>
                  <a:txBody>
                    <a:bodyPr/>
                    <a:lstStyle/>
                    <a:p>
                      <a:pPr algn="ctr" fontAlgn="b"/>
                      <a:r>
                        <a:rPr lang="en-US" sz="1200" b="1" u="none" strike="noStrike" dirty="0"/>
                        <a:t>3.60E-05</a:t>
                      </a:r>
                      <a:endParaRPr lang="en-US" sz="1200" b="1" i="0" u="none" strike="noStrike" dirty="0">
                        <a:latin typeface="Arial"/>
                      </a:endParaRPr>
                    </a:p>
                  </a:txBody>
                  <a:tcPr marL="0" marR="0" marT="0" marB="0" anchor="ctr"/>
                </a:tc>
              </a:tr>
              <a:tr h="23920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t>5.00E-04---5.60E-04</a:t>
                      </a:r>
                      <a:endParaRPr lang="en-US" sz="1200" b="1" i="0" u="none" strike="noStrike" dirty="0" smtClean="0">
                        <a:latin typeface="Arial"/>
                      </a:endParaRPr>
                    </a:p>
                  </a:txBody>
                  <a:tcPr marL="0" marR="0" marT="0" marB="0" anchor="ctr"/>
                </a:tc>
                <a:tc>
                  <a:txBody>
                    <a:bodyPr/>
                    <a:lstStyle/>
                    <a:p>
                      <a:pPr algn="ctr" fontAlgn="b"/>
                      <a:r>
                        <a:rPr lang="en-US" sz="1200" b="1" u="none" strike="noStrike" dirty="0"/>
                        <a:t>0.12</a:t>
                      </a:r>
                      <a:endParaRPr lang="en-US" sz="1200" b="1" i="0" u="none" strike="noStrike" dirty="0">
                        <a:latin typeface="Arial"/>
                      </a:endParaRPr>
                    </a:p>
                  </a:txBody>
                  <a:tcPr marL="0" marR="0" marT="0" marB="0" anchor="ctr"/>
                </a:tc>
                <a:tc>
                  <a:txBody>
                    <a:bodyPr/>
                    <a:lstStyle/>
                    <a:p>
                      <a:pPr algn="ctr" fontAlgn="b"/>
                      <a:r>
                        <a:rPr lang="en-US" sz="1200" b="1" u="none" strike="noStrike" dirty="0"/>
                        <a:t>5.30E-04</a:t>
                      </a:r>
                      <a:endParaRPr lang="en-US" sz="1200" b="1" i="0" u="none" strike="noStrike" dirty="0">
                        <a:latin typeface="Arial"/>
                      </a:endParaRPr>
                    </a:p>
                  </a:txBody>
                  <a:tcPr marL="0" marR="0" marT="0" marB="0" anchor="ctr"/>
                </a:tc>
                <a:tc>
                  <a:txBody>
                    <a:bodyPr/>
                    <a:lstStyle/>
                    <a:p>
                      <a:pPr algn="ctr" fontAlgn="b"/>
                      <a:r>
                        <a:rPr lang="en-US" sz="1200" b="1" u="none" strike="noStrike" dirty="0"/>
                        <a:t>5.81E+05</a:t>
                      </a:r>
                      <a:endParaRPr lang="en-US" sz="1200" b="1" i="0" u="none" strike="noStrike" dirty="0">
                        <a:latin typeface="Arial"/>
                      </a:endParaRPr>
                    </a:p>
                  </a:txBody>
                  <a:tcPr marL="0" marR="0" marT="0" marB="0" anchor="ctr"/>
                </a:tc>
                <a:tc>
                  <a:txBody>
                    <a:bodyPr/>
                    <a:lstStyle/>
                    <a:p>
                      <a:pPr algn="ctr" fontAlgn="b"/>
                      <a:r>
                        <a:rPr lang="en-US" sz="1200" b="1" u="none" strike="noStrike" dirty="0"/>
                        <a:t>5.13E-01</a:t>
                      </a:r>
                      <a:endParaRPr lang="en-US" sz="1200" b="1" i="0" u="none" strike="noStrike" dirty="0">
                        <a:latin typeface="Arial"/>
                      </a:endParaRPr>
                    </a:p>
                  </a:txBody>
                  <a:tcPr marL="0" marR="0" marT="0" marB="0" anchor="ctr"/>
                </a:tc>
                <a:tc>
                  <a:txBody>
                    <a:bodyPr/>
                    <a:lstStyle/>
                    <a:p>
                      <a:pPr algn="ctr" fontAlgn="b"/>
                      <a:r>
                        <a:rPr lang="en-US" sz="1200" b="1" u="none" strike="noStrike"/>
                        <a:t>4.53E-05</a:t>
                      </a:r>
                      <a:endParaRPr lang="en-US" sz="1200" b="1" i="0" u="none" strike="noStrike">
                        <a:latin typeface="Arial"/>
                      </a:endParaRPr>
                    </a:p>
                  </a:txBody>
                  <a:tcPr marL="0" marR="0" marT="0" marB="0" anchor="ctr"/>
                </a:tc>
                <a:tc>
                  <a:txBody>
                    <a:bodyPr/>
                    <a:lstStyle/>
                    <a:p>
                      <a:pPr algn="ctr" fontAlgn="b"/>
                      <a:r>
                        <a:rPr lang="en-US" sz="1200" b="1" u="none" strike="noStrike"/>
                        <a:t>3.08E+02</a:t>
                      </a:r>
                      <a:endParaRPr lang="en-US" sz="1200" b="1" i="0" u="none" strike="noStrike">
                        <a:latin typeface="Arial"/>
                      </a:endParaRPr>
                    </a:p>
                  </a:txBody>
                  <a:tcPr marL="0" marR="0" marT="0" marB="0" anchor="ctr"/>
                </a:tc>
                <a:tc>
                  <a:txBody>
                    <a:bodyPr/>
                    <a:lstStyle/>
                    <a:p>
                      <a:pPr algn="ctr" fontAlgn="b"/>
                      <a:r>
                        <a:rPr lang="en-US" sz="1200" b="1" u="none" strike="noStrike"/>
                        <a:t>3.08E+02</a:t>
                      </a:r>
                      <a:endParaRPr lang="en-US" sz="1200" b="1" i="0" u="none" strike="noStrike">
                        <a:latin typeface="Arial"/>
                      </a:endParaRPr>
                    </a:p>
                  </a:txBody>
                  <a:tcPr marL="0" marR="0" marT="0" marB="0" anchor="ctr"/>
                </a:tc>
                <a:tc>
                  <a:txBody>
                    <a:bodyPr/>
                    <a:lstStyle/>
                    <a:p>
                      <a:pPr algn="ctr" fontAlgn="b"/>
                      <a:r>
                        <a:rPr lang="en-US" sz="1200" b="1" u="none" strike="noStrike"/>
                        <a:t>1.63E-01</a:t>
                      </a:r>
                      <a:endParaRPr lang="en-US" sz="1200" b="1" i="0" u="none" strike="noStrike">
                        <a:latin typeface="Arial"/>
                      </a:endParaRPr>
                    </a:p>
                  </a:txBody>
                  <a:tcPr marL="0" marR="0" marT="0" marB="0" anchor="ctr"/>
                </a:tc>
                <a:tc>
                  <a:txBody>
                    <a:bodyPr/>
                    <a:lstStyle/>
                    <a:p>
                      <a:pPr algn="ctr" fontAlgn="b"/>
                      <a:r>
                        <a:rPr lang="en-US" sz="1200" b="1" u="none" strike="noStrike"/>
                        <a:t>2.72E-04</a:t>
                      </a:r>
                      <a:endParaRPr lang="en-US" sz="1200" b="1" i="0" u="none" strike="noStrike">
                        <a:latin typeface="Arial"/>
                      </a:endParaRPr>
                    </a:p>
                  </a:txBody>
                  <a:tcPr marL="0" marR="0" marT="0" marB="0" anchor="ctr"/>
                </a:tc>
                <a:tc>
                  <a:txBody>
                    <a:bodyPr/>
                    <a:lstStyle/>
                    <a:p>
                      <a:pPr algn="ctr" fontAlgn="b"/>
                      <a:r>
                        <a:rPr lang="en-US" sz="1200" b="1" u="none" strike="noStrike"/>
                        <a:t>2.40E-08</a:t>
                      </a:r>
                      <a:endParaRPr lang="en-US" sz="1200" b="1" i="0" u="none" strike="noStrike">
                        <a:latin typeface="Arial"/>
                      </a:endParaRPr>
                    </a:p>
                  </a:txBody>
                  <a:tcPr marL="0" marR="0" marT="0" marB="0" anchor="ctr"/>
                </a:tc>
                <a:tc>
                  <a:txBody>
                    <a:bodyPr/>
                    <a:lstStyle/>
                    <a:p>
                      <a:pPr algn="ctr" fontAlgn="b"/>
                      <a:r>
                        <a:rPr lang="en-US" sz="1200" b="1" u="none" strike="noStrike" dirty="0"/>
                        <a:t>6.36E-05</a:t>
                      </a:r>
                      <a:endParaRPr lang="en-US" sz="1200" b="1" i="0" u="none" strike="noStrike" dirty="0">
                        <a:latin typeface="Arial"/>
                      </a:endParaRPr>
                    </a:p>
                  </a:txBody>
                  <a:tcPr marL="0" marR="0" marT="0" marB="0" anchor="ctr"/>
                </a:tc>
              </a:tr>
              <a:tr h="23920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t>5.60E-04---6.20E-04</a:t>
                      </a:r>
                      <a:endParaRPr lang="en-US" sz="1200" b="1" i="0" u="none" strike="noStrike" dirty="0" smtClean="0">
                        <a:latin typeface="Arial"/>
                      </a:endParaRPr>
                    </a:p>
                  </a:txBody>
                  <a:tcPr marL="0" marR="0" marT="0" marB="0" anchor="ctr"/>
                </a:tc>
                <a:tc>
                  <a:txBody>
                    <a:bodyPr/>
                    <a:lstStyle/>
                    <a:p>
                      <a:pPr algn="ctr" fontAlgn="b"/>
                      <a:r>
                        <a:rPr lang="en-US" sz="1200" b="1" u="none" strike="noStrike" dirty="0"/>
                        <a:t>0.2</a:t>
                      </a:r>
                      <a:endParaRPr lang="en-US" sz="1200" b="1" i="0" u="none" strike="noStrike" dirty="0">
                        <a:latin typeface="Arial"/>
                      </a:endParaRPr>
                    </a:p>
                  </a:txBody>
                  <a:tcPr marL="0" marR="0" marT="0" marB="0" anchor="ctr"/>
                </a:tc>
                <a:tc>
                  <a:txBody>
                    <a:bodyPr/>
                    <a:lstStyle/>
                    <a:p>
                      <a:pPr algn="ctr" fontAlgn="b"/>
                      <a:r>
                        <a:rPr lang="en-US" sz="1200" b="1" u="none" strike="noStrike" dirty="0"/>
                        <a:t>5.90E-04</a:t>
                      </a:r>
                      <a:endParaRPr lang="en-US" sz="1200" b="1" i="0" u="none" strike="noStrike" dirty="0">
                        <a:latin typeface="Arial"/>
                      </a:endParaRPr>
                    </a:p>
                  </a:txBody>
                  <a:tcPr marL="0" marR="0" marT="0" marB="0" anchor="ctr"/>
                </a:tc>
                <a:tc>
                  <a:txBody>
                    <a:bodyPr/>
                    <a:lstStyle/>
                    <a:p>
                      <a:pPr algn="ctr" fontAlgn="b"/>
                      <a:r>
                        <a:rPr lang="en-US" sz="1200" b="1" u="none" strike="noStrike" dirty="0"/>
                        <a:t>7.02E+05</a:t>
                      </a:r>
                      <a:endParaRPr lang="en-US" sz="1200" b="1" i="0" u="none" strike="noStrike" dirty="0">
                        <a:latin typeface="Arial"/>
                      </a:endParaRPr>
                    </a:p>
                  </a:txBody>
                  <a:tcPr marL="0" marR="0" marT="0" marB="0" anchor="ctr"/>
                </a:tc>
                <a:tc>
                  <a:txBody>
                    <a:bodyPr/>
                    <a:lstStyle/>
                    <a:p>
                      <a:pPr algn="ctr" fontAlgn="b"/>
                      <a:r>
                        <a:rPr lang="en-US" sz="1200" b="1" u="none" strike="noStrike" dirty="0"/>
                        <a:t>7.68E-01</a:t>
                      </a:r>
                      <a:endParaRPr lang="en-US" sz="1200" b="1" i="0" u="none" strike="noStrike" dirty="0">
                        <a:latin typeface="Arial"/>
                      </a:endParaRPr>
                    </a:p>
                  </a:txBody>
                  <a:tcPr marL="0" marR="0" marT="0" marB="0" anchor="ctr"/>
                </a:tc>
                <a:tc>
                  <a:txBody>
                    <a:bodyPr/>
                    <a:lstStyle/>
                    <a:p>
                      <a:pPr algn="ctr" fontAlgn="b"/>
                      <a:r>
                        <a:rPr lang="en-US" sz="1200" b="1" u="none" strike="noStrike" dirty="0"/>
                        <a:t>7.55E-05</a:t>
                      </a:r>
                      <a:endParaRPr lang="en-US" sz="1200" b="1" i="0" u="none" strike="noStrike" dirty="0">
                        <a:latin typeface="Arial"/>
                      </a:endParaRPr>
                    </a:p>
                  </a:txBody>
                  <a:tcPr marL="0" marR="0" marT="0" marB="0" anchor="ctr"/>
                </a:tc>
                <a:tc>
                  <a:txBody>
                    <a:bodyPr/>
                    <a:lstStyle/>
                    <a:p>
                      <a:pPr algn="ctr" fontAlgn="b"/>
                      <a:r>
                        <a:rPr lang="en-US" sz="1200" b="1" u="none" strike="noStrike"/>
                        <a:t>4.14E+02</a:t>
                      </a:r>
                      <a:endParaRPr lang="en-US" sz="1200" b="1" i="0" u="none" strike="noStrike">
                        <a:latin typeface="Arial"/>
                      </a:endParaRPr>
                    </a:p>
                  </a:txBody>
                  <a:tcPr marL="0" marR="0" marT="0" marB="0" anchor="ctr"/>
                </a:tc>
                <a:tc>
                  <a:txBody>
                    <a:bodyPr/>
                    <a:lstStyle/>
                    <a:p>
                      <a:pPr algn="ctr" fontAlgn="b"/>
                      <a:r>
                        <a:rPr lang="en-US" sz="1200" b="1" u="none" strike="noStrike"/>
                        <a:t>4.14E+02</a:t>
                      </a:r>
                      <a:endParaRPr lang="en-US" sz="1200" b="1" i="0" u="none" strike="noStrike">
                        <a:latin typeface="Arial"/>
                      </a:endParaRPr>
                    </a:p>
                  </a:txBody>
                  <a:tcPr marL="0" marR="0" marT="0" marB="0" anchor="ctr"/>
                </a:tc>
                <a:tc>
                  <a:txBody>
                    <a:bodyPr/>
                    <a:lstStyle/>
                    <a:p>
                      <a:pPr algn="ctr" fontAlgn="b"/>
                      <a:r>
                        <a:rPr lang="en-US" sz="1200" b="1" u="none" strike="noStrike"/>
                        <a:t>2.44E-01</a:t>
                      </a:r>
                      <a:endParaRPr lang="en-US" sz="1200" b="1" i="0" u="none" strike="noStrike">
                        <a:latin typeface="Arial"/>
                      </a:endParaRPr>
                    </a:p>
                  </a:txBody>
                  <a:tcPr marL="0" marR="0" marT="0" marB="0" anchor="ctr"/>
                </a:tc>
                <a:tc>
                  <a:txBody>
                    <a:bodyPr/>
                    <a:lstStyle/>
                    <a:p>
                      <a:pPr algn="ctr" fontAlgn="b"/>
                      <a:r>
                        <a:rPr lang="en-US" sz="1200" b="1" u="none" strike="noStrike"/>
                        <a:t>4.53E-04</a:t>
                      </a:r>
                      <a:endParaRPr lang="en-US" sz="1200" b="1" i="0" u="none" strike="noStrike">
                        <a:latin typeface="Arial"/>
                      </a:endParaRPr>
                    </a:p>
                  </a:txBody>
                  <a:tcPr marL="0" marR="0" marT="0" marB="0" anchor="ctr"/>
                </a:tc>
                <a:tc>
                  <a:txBody>
                    <a:bodyPr/>
                    <a:lstStyle/>
                    <a:p>
                      <a:pPr algn="ctr" fontAlgn="b"/>
                      <a:r>
                        <a:rPr lang="en-US" sz="1200" b="1" u="none" strike="noStrike"/>
                        <a:t>4.45E-08</a:t>
                      </a:r>
                      <a:endParaRPr lang="en-US" sz="1200" b="1" i="0" u="none" strike="noStrike">
                        <a:latin typeface="Arial"/>
                      </a:endParaRPr>
                    </a:p>
                  </a:txBody>
                  <a:tcPr marL="0" marR="0" marT="0" marB="0" anchor="ctr"/>
                </a:tc>
                <a:tc>
                  <a:txBody>
                    <a:bodyPr/>
                    <a:lstStyle/>
                    <a:p>
                      <a:pPr algn="ctr" fontAlgn="b"/>
                      <a:r>
                        <a:rPr lang="en-US" sz="1200" b="1" u="none" strike="noStrike" dirty="0"/>
                        <a:t>1.18E-04</a:t>
                      </a:r>
                      <a:endParaRPr lang="en-US" sz="1200" b="1" i="0" u="none" strike="noStrike" dirty="0">
                        <a:latin typeface="Arial"/>
                      </a:endParaRPr>
                    </a:p>
                  </a:txBody>
                  <a:tcPr marL="0" marR="0" marT="0" marB="0" anchor="ctr"/>
                </a:tc>
              </a:tr>
              <a:tr h="23920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t>6.20E-04---6.80E-04</a:t>
                      </a:r>
                      <a:endParaRPr lang="en-US" sz="1200" b="1" i="0" u="none" strike="noStrike" dirty="0" smtClean="0">
                        <a:latin typeface="Arial"/>
                      </a:endParaRPr>
                    </a:p>
                  </a:txBody>
                  <a:tcPr marL="0" marR="0" marT="0" marB="0" anchor="ctr"/>
                </a:tc>
                <a:tc>
                  <a:txBody>
                    <a:bodyPr/>
                    <a:lstStyle/>
                    <a:p>
                      <a:pPr algn="ctr" fontAlgn="b"/>
                      <a:r>
                        <a:rPr lang="en-US" sz="1200" b="1" u="none" strike="noStrike" dirty="0"/>
                        <a:t>0.2</a:t>
                      </a:r>
                      <a:endParaRPr lang="en-US" sz="1200" b="1" i="0" u="none" strike="noStrike" dirty="0">
                        <a:latin typeface="Arial"/>
                      </a:endParaRPr>
                    </a:p>
                  </a:txBody>
                  <a:tcPr marL="0" marR="0" marT="0" marB="0" anchor="ctr"/>
                </a:tc>
                <a:tc>
                  <a:txBody>
                    <a:bodyPr/>
                    <a:lstStyle/>
                    <a:p>
                      <a:pPr algn="ctr" fontAlgn="b"/>
                      <a:r>
                        <a:rPr lang="en-US" sz="1200" b="1" u="none" strike="noStrike" dirty="0"/>
                        <a:t>6.50E-04</a:t>
                      </a:r>
                      <a:endParaRPr lang="en-US" sz="1200" b="1" i="0" u="none" strike="noStrike" dirty="0">
                        <a:latin typeface="Arial"/>
                      </a:endParaRPr>
                    </a:p>
                  </a:txBody>
                  <a:tcPr marL="0" marR="0" marT="0" marB="0" anchor="ctr"/>
                </a:tc>
                <a:tc>
                  <a:txBody>
                    <a:bodyPr/>
                    <a:lstStyle/>
                    <a:p>
                      <a:pPr algn="ctr" fontAlgn="b"/>
                      <a:r>
                        <a:rPr lang="en-US" sz="1200" b="1" u="none" strike="noStrike" dirty="0"/>
                        <a:t>5.25E+05</a:t>
                      </a:r>
                      <a:endParaRPr lang="en-US" sz="1200" b="1" i="0" u="none" strike="noStrike" dirty="0">
                        <a:latin typeface="Arial"/>
                      </a:endParaRPr>
                    </a:p>
                  </a:txBody>
                  <a:tcPr marL="0" marR="0" marT="0" marB="0" anchor="ctr"/>
                </a:tc>
                <a:tc>
                  <a:txBody>
                    <a:bodyPr/>
                    <a:lstStyle/>
                    <a:p>
                      <a:pPr algn="ctr" fontAlgn="b"/>
                      <a:r>
                        <a:rPr lang="en-US" sz="1200" b="1" u="none" strike="noStrike" dirty="0"/>
                        <a:t>6.97E-01</a:t>
                      </a:r>
                      <a:endParaRPr lang="en-US" sz="1200" b="1" i="0" u="none" strike="noStrike" dirty="0">
                        <a:latin typeface="Arial"/>
                      </a:endParaRPr>
                    </a:p>
                  </a:txBody>
                  <a:tcPr marL="0" marR="0" marT="0" marB="0" anchor="ctr"/>
                </a:tc>
                <a:tc>
                  <a:txBody>
                    <a:bodyPr/>
                    <a:lstStyle/>
                    <a:p>
                      <a:pPr algn="ctr" fontAlgn="b"/>
                      <a:r>
                        <a:rPr lang="en-US" sz="1200" b="1" u="none" strike="noStrike" dirty="0"/>
                        <a:t>7.55E-05</a:t>
                      </a:r>
                      <a:endParaRPr lang="en-US" sz="1200" b="1" i="0" u="none" strike="noStrike" dirty="0">
                        <a:latin typeface="Arial"/>
                      </a:endParaRPr>
                    </a:p>
                  </a:txBody>
                  <a:tcPr marL="0" marR="0" marT="0" marB="0" anchor="ctr"/>
                </a:tc>
                <a:tc>
                  <a:txBody>
                    <a:bodyPr/>
                    <a:lstStyle/>
                    <a:p>
                      <a:pPr algn="ctr" fontAlgn="b"/>
                      <a:r>
                        <a:rPr lang="en-US" sz="1200" b="1" u="none" strike="noStrike" dirty="0"/>
                        <a:t>3.41E+02</a:t>
                      </a:r>
                      <a:endParaRPr lang="en-US" sz="1200" b="1" i="0" u="none" strike="noStrike" dirty="0">
                        <a:latin typeface="Arial"/>
                      </a:endParaRPr>
                    </a:p>
                  </a:txBody>
                  <a:tcPr marL="0" marR="0" marT="0" marB="0" anchor="ctr"/>
                </a:tc>
                <a:tc>
                  <a:txBody>
                    <a:bodyPr/>
                    <a:lstStyle/>
                    <a:p>
                      <a:pPr algn="ctr" fontAlgn="b"/>
                      <a:r>
                        <a:rPr lang="en-US" sz="1200" b="1" u="none" strike="noStrike" dirty="0"/>
                        <a:t>3.41E+02</a:t>
                      </a:r>
                      <a:endParaRPr lang="en-US" sz="1200" b="1" i="0" u="none" strike="noStrike" dirty="0">
                        <a:latin typeface="Arial"/>
                      </a:endParaRPr>
                    </a:p>
                  </a:txBody>
                  <a:tcPr marL="0" marR="0" marT="0" marB="0" anchor="ctr"/>
                </a:tc>
                <a:tc>
                  <a:txBody>
                    <a:bodyPr/>
                    <a:lstStyle/>
                    <a:p>
                      <a:pPr algn="ctr" fontAlgn="b"/>
                      <a:r>
                        <a:rPr lang="en-US" sz="1200" b="1" u="none" strike="noStrike"/>
                        <a:t>2.22E-01</a:t>
                      </a:r>
                      <a:endParaRPr lang="en-US" sz="1200" b="1" i="0" u="none" strike="noStrike">
                        <a:latin typeface="Arial"/>
                      </a:endParaRPr>
                    </a:p>
                  </a:txBody>
                  <a:tcPr marL="0" marR="0" marT="0" marB="0" anchor="ctr"/>
                </a:tc>
                <a:tc>
                  <a:txBody>
                    <a:bodyPr/>
                    <a:lstStyle/>
                    <a:p>
                      <a:pPr algn="ctr" fontAlgn="b"/>
                      <a:r>
                        <a:rPr lang="en-US" sz="1200" b="1" u="none" strike="noStrike"/>
                        <a:t>4.53E-04</a:t>
                      </a:r>
                      <a:endParaRPr lang="en-US" sz="1200" b="1" i="0" u="none" strike="noStrike">
                        <a:latin typeface="Arial"/>
                      </a:endParaRPr>
                    </a:p>
                  </a:txBody>
                  <a:tcPr marL="0" marR="0" marT="0" marB="0" anchor="ctr"/>
                </a:tc>
                <a:tc>
                  <a:txBody>
                    <a:bodyPr/>
                    <a:lstStyle/>
                    <a:p>
                      <a:pPr algn="ctr" fontAlgn="b"/>
                      <a:r>
                        <a:rPr lang="en-US" sz="1200" b="1" u="none" strike="noStrike"/>
                        <a:t>4.91E-08</a:t>
                      </a:r>
                      <a:endParaRPr lang="en-US" sz="1200" b="1" i="0" u="none" strike="noStrike">
                        <a:latin typeface="Arial"/>
                      </a:endParaRPr>
                    </a:p>
                  </a:txBody>
                  <a:tcPr marL="0" marR="0" marT="0" marB="0" anchor="ctr"/>
                </a:tc>
                <a:tc>
                  <a:txBody>
                    <a:bodyPr/>
                    <a:lstStyle/>
                    <a:p>
                      <a:pPr algn="ctr" fontAlgn="b"/>
                      <a:r>
                        <a:rPr lang="en-US" sz="1200" b="1" u="none" strike="noStrike" dirty="0"/>
                        <a:t>1.30E-04</a:t>
                      </a:r>
                      <a:endParaRPr lang="en-US" sz="1200" b="1" i="0" u="none" strike="noStrike" dirty="0">
                        <a:latin typeface="Arial"/>
                      </a:endParaRPr>
                    </a:p>
                  </a:txBody>
                  <a:tcPr marL="0" marR="0" marT="0" marB="0" anchor="ctr"/>
                </a:tc>
              </a:tr>
              <a:tr h="23920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t>6.80E-04---7.60E-04</a:t>
                      </a:r>
                      <a:endParaRPr lang="en-US" sz="1200" b="1" i="0" u="none" strike="noStrike" dirty="0" smtClean="0">
                        <a:latin typeface="Arial"/>
                      </a:endParaRPr>
                    </a:p>
                  </a:txBody>
                  <a:tcPr marL="0" marR="0" marT="0" marB="0" anchor="ctr"/>
                </a:tc>
                <a:tc>
                  <a:txBody>
                    <a:bodyPr/>
                    <a:lstStyle/>
                    <a:p>
                      <a:pPr algn="ctr" fontAlgn="b"/>
                      <a:r>
                        <a:rPr lang="en-US" sz="1200" b="1" u="none" strike="noStrike" dirty="0"/>
                        <a:t>0.2</a:t>
                      </a:r>
                      <a:endParaRPr lang="en-US" sz="1200" b="1" i="0" u="none" strike="noStrike" dirty="0">
                        <a:latin typeface="Arial"/>
                      </a:endParaRPr>
                    </a:p>
                  </a:txBody>
                  <a:tcPr marL="0" marR="0" marT="0" marB="0" anchor="ctr"/>
                </a:tc>
                <a:tc>
                  <a:txBody>
                    <a:bodyPr/>
                    <a:lstStyle/>
                    <a:p>
                      <a:pPr algn="ctr" fontAlgn="b"/>
                      <a:r>
                        <a:rPr lang="en-US" sz="1200" b="1" u="none" strike="noStrike" dirty="0"/>
                        <a:t>7.20E-04</a:t>
                      </a:r>
                      <a:endParaRPr lang="en-US" sz="1200" b="1" i="0" u="none" strike="noStrike" dirty="0">
                        <a:latin typeface="Arial"/>
                      </a:endParaRPr>
                    </a:p>
                  </a:txBody>
                  <a:tcPr marL="0" marR="0" marT="0" marB="0" anchor="ctr"/>
                </a:tc>
                <a:tc>
                  <a:txBody>
                    <a:bodyPr/>
                    <a:lstStyle/>
                    <a:p>
                      <a:pPr algn="ctr" fontAlgn="b"/>
                      <a:r>
                        <a:rPr lang="en-US" sz="1200" b="1" u="none" strike="noStrike"/>
                        <a:t>3.86E+05</a:t>
                      </a:r>
                      <a:endParaRPr lang="en-US" sz="1200" b="1" i="0" u="none" strike="noStrike">
                        <a:latin typeface="Arial"/>
                      </a:endParaRPr>
                    </a:p>
                  </a:txBody>
                  <a:tcPr marL="0" marR="0" marT="0" marB="0" anchor="ctr"/>
                </a:tc>
                <a:tc>
                  <a:txBody>
                    <a:bodyPr/>
                    <a:lstStyle/>
                    <a:p>
                      <a:pPr algn="ctr" fontAlgn="b"/>
                      <a:r>
                        <a:rPr lang="en-US" sz="1200" b="1" u="none" strike="noStrike" dirty="0"/>
                        <a:t>6.29E-01</a:t>
                      </a:r>
                      <a:endParaRPr lang="en-US" sz="1200" b="1" i="0" u="none" strike="noStrike" dirty="0">
                        <a:latin typeface="Arial"/>
                      </a:endParaRPr>
                    </a:p>
                  </a:txBody>
                  <a:tcPr marL="0" marR="0" marT="0" marB="0" anchor="ctr"/>
                </a:tc>
                <a:tc>
                  <a:txBody>
                    <a:bodyPr/>
                    <a:lstStyle/>
                    <a:p>
                      <a:pPr algn="ctr" fontAlgn="b"/>
                      <a:r>
                        <a:rPr lang="en-US" sz="1200" b="1" u="none" strike="noStrike" dirty="0"/>
                        <a:t>7.55E-05</a:t>
                      </a:r>
                      <a:endParaRPr lang="en-US" sz="1200" b="1" i="0" u="none" strike="noStrike" dirty="0">
                        <a:latin typeface="Arial"/>
                      </a:endParaRPr>
                    </a:p>
                  </a:txBody>
                  <a:tcPr marL="0" marR="0" marT="0" marB="0" anchor="ctr"/>
                </a:tc>
                <a:tc>
                  <a:txBody>
                    <a:bodyPr/>
                    <a:lstStyle/>
                    <a:p>
                      <a:pPr algn="ctr" fontAlgn="b"/>
                      <a:r>
                        <a:rPr lang="en-US" sz="1200" b="1" u="none" strike="noStrike" dirty="0"/>
                        <a:t>2.78E+02</a:t>
                      </a:r>
                      <a:endParaRPr lang="en-US" sz="1200" b="1" i="0" u="none" strike="noStrike" dirty="0">
                        <a:latin typeface="Arial"/>
                      </a:endParaRPr>
                    </a:p>
                  </a:txBody>
                  <a:tcPr marL="0" marR="0" marT="0" marB="0" anchor="ctr"/>
                </a:tc>
                <a:tc>
                  <a:txBody>
                    <a:bodyPr/>
                    <a:lstStyle/>
                    <a:p>
                      <a:pPr algn="ctr" fontAlgn="b"/>
                      <a:r>
                        <a:rPr lang="en-US" sz="1200" b="1" u="none" strike="noStrike" dirty="0"/>
                        <a:t>2.78E+02</a:t>
                      </a:r>
                      <a:endParaRPr lang="en-US" sz="1200" b="1" i="0" u="none" strike="noStrike" dirty="0">
                        <a:latin typeface="Arial"/>
                      </a:endParaRPr>
                    </a:p>
                  </a:txBody>
                  <a:tcPr marL="0" marR="0" marT="0" marB="0" anchor="ctr"/>
                </a:tc>
                <a:tc>
                  <a:txBody>
                    <a:bodyPr/>
                    <a:lstStyle/>
                    <a:p>
                      <a:pPr algn="ctr" fontAlgn="b"/>
                      <a:r>
                        <a:rPr lang="en-US" sz="1200" b="1" u="none" strike="noStrike"/>
                        <a:t>2.00E-01</a:t>
                      </a:r>
                      <a:endParaRPr lang="en-US" sz="1200" b="1" i="0" u="none" strike="noStrike">
                        <a:latin typeface="Arial"/>
                      </a:endParaRPr>
                    </a:p>
                  </a:txBody>
                  <a:tcPr marL="0" marR="0" marT="0" marB="0" anchor="ctr"/>
                </a:tc>
                <a:tc>
                  <a:txBody>
                    <a:bodyPr/>
                    <a:lstStyle/>
                    <a:p>
                      <a:pPr algn="ctr" fontAlgn="b"/>
                      <a:r>
                        <a:rPr lang="en-US" sz="1200" b="1" u="none" strike="noStrike"/>
                        <a:t>4.53E-04</a:t>
                      </a:r>
                      <a:endParaRPr lang="en-US" sz="1200" b="1" i="0" u="none" strike="noStrike">
                        <a:latin typeface="Arial"/>
                      </a:endParaRPr>
                    </a:p>
                  </a:txBody>
                  <a:tcPr marL="0" marR="0" marT="0" marB="0" anchor="ctr"/>
                </a:tc>
                <a:tc>
                  <a:txBody>
                    <a:bodyPr/>
                    <a:lstStyle/>
                    <a:p>
                      <a:pPr algn="ctr" fontAlgn="b"/>
                      <a:r>
                        <a:rPr lang="en-US" sz="1200" b="1" u="none" strike="noStrike"/>
                        <a:t>5.43E-08</a:t>
                      </a:r>
                      <a:endParaRPr lang="en-US" sz="1200" b="1" i="0" u="none" strike="noStrike">
                        <a:latin typeface="Arial"/>
                      </a:endParaRPr>
                    </a:p>
                  </a:txBody>
                  <a:tcPr marL="0" marR="0" marT="0" marB="0" anchor="ctr"/>
                </a:tc>
                <a:tc>
                  <a:txBody>
                    <a:bodyPr/>
                    <a:lstStyle/>
                    <a:p>
                      <a:pPr algn="ctr" fontAlgn="b"/>
                      <a:r>
                        <a:rPr lang="en-US" sz="1200" b="1" u="none" strike="noStrike" dirty="0"/>
                        <a:t>1.44E-04</a:t>
                      </a:r>
                      <a:endParaRPr lang="en-US" sz="1200" b="1" i="0" u="none" strike="noStrike" dirty="0">
                        <a:latin typeface="Arial"/>
                      </a:endParaRPr>
                    </a:p>
                  </a:txBody>
                  <a:tcPr marL="0" marR="0" marT="0" marB="0" anchor="ctr"/>
                </a:tc>
              </a:tr>
              <a:tr h="23920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t>7.60E-04---8.40E-04</a:t>
                      </a:r>
                      <a:endParaRPr lang="en-US" sz="1200" b="1" i="0" u="none" strike="noStrike" dirty="0" smtClean="0">
                        <a:latin typeface="Arial"/>
                      </a:endParaRPr>
                    </a:p>
                  </a:txBody>
                  <a:tcPr marL="0" marR="0" marT="0" marB="0" anchor="ctr"/>
                </a:tc>
                <a:tc>
                  <a:txBody>
                    <a:bodyPr/>
                    <a:lstStyle/>
                    <a:p>
                      <a:pPr algn="ctr" fontAlgn="b"/>
                      <a:r>
                        <a:rPr lang="en-US" sz="1200" b="1" u="none" strike="noStrike" dirty="0"/>
                        <a:t>0.1</a:t>
                      </a:r>
                      <a:endParaRPr lang="en-US" sz="1200" b="1" i="0" u="none" strike="noStrike" dirty="0">
                        <a:latin typeface="Arial"/>
                      </a:endParaRPr>
                    </a:p>
                  </a:txBody>
                  <a:tcPr marL="0" marR="0" marT="0" marB="0" anchor="ctr"/>
                </a:tc>
                <a:tc>
                  <a:txBody>
                    <a:bodyPr/>
                    <a:lstStyle/>
                    <a:p>
                      <a:pPr algn="ctr" fontAlgn="b"/>
                      <a:r>
                        <a:rPr lang="en-US" sz="1200" b="1" u="none" strike="noStrike"/>
                        <a:t>8.00E-04</a:t>
                      </a:r>
                      <a:endParaRPr lang="en-US" sz="1200" b="1" i="0" u="none" strike="noStrike">
                        <a:latin typeface="Arial"/>
                      </a:endParaRPr>
                    </a:p>
                  </a:txBody>
                  <a:tcPr marL="0" marR="0" marT="0" marB="0" anchor="ctr"/>
                </a:tc>
                <a:tc>
                  <a:txBody>
                    <a:bodyPr/>
                    <a:lstStyle/>
                    <a:p>
                      <a:pPr algn="ctr" fontAlgn="b"/>
                      <a:r>
                        <a:rPr lang="en-US" sz="1200" b="1" u="none" strike="noStrike" dirty="0"/>
                        <a:t>1.41E+05</a:t>
                      </a:r>
                      <a:endParaRPr lang="en-US" sz="1200" b="1" i="0" u="none" strike="noStrike" dirty="0">
                        <a:latin typeface="Arial"/>
                      </a:endParaRPr>
                    </a:p>
                  </a:txBody>
                  <a:tcPr marL="0" marR="0" marT="0" marB="0" anchor="ctr"/>
                </a:tc>
                <a:tc>
                  <a:txBody>
                    <a:bodyPr/>
                    <a:lstStyle/>
                    <a:p>
                      <a:pPr algn="ctr" fontAlgn="b"/>
                      <a:r>
                        <a:rPr lang="en-US" sz="1200" b="1" u="none" strike="noStrike" dirty="0"/>
                        <a:t>2.83E-01</a:t>
                      </a:r>
                      <a:endParaRPr lang="en-US" sz="1200" b="1" i="0" u="none" strike="noStrike" dirty="0">
                        <a:latin typeface="Arial"/>
                      </a:endParaRPr>
                    </a:p>
                  </a:txBody>
                  <a:tcPr marL="0" marR="0" marT="0" marB="0" anchor="ctr"/>
                </a:tc>
                <a:tc>
                  <a:txBody>
                    <a:bodyPr/>
                    <a:lstStyle/>
                    <a:p>
                      <a:pPr algn="ctr" fontAlgn="b"/>
                      <a:r>
                        <a:rPr lang="en-US" sz="1200" b="1" u="none" strike="noStrike" dirty="0"/>
                        <a:t>3.77E-05</a:t>
                      </a:r>
                      <a:endParaRPr lang="en-US" sz="1200" b="1" i="0" u="none" strike="noStrike" dirty="0">
                        <a:latin typeface="Arial"/>
                      </a:endParaRPr>
                    </a:p>
                  </a:txBody>
                  <a:tcPr marL="0" marR="0" marT="0" marB="0" anchor="ctr"/>
                </a:tc>
                <a:tc>
                  <a:txBody>
                    <a:bodyPr/>
                    <a:lstStyle/>
                    <a:p>
                      <a:pPr algn="ctr" fontAlgn="b"/>
                      <a:r>
                        <a:rPr lang="en-US" sz="1200" b="1" u="none" strike="noStrike" dirty="0"/>
                        <a:t>1.13E+02</a:t>
                      </a:r>
                      <a:endParaRPr lang="en-US" sz="1200" b="1" i="0" u="none" strike="noStrike" dirty="0">
                        <a:latin typeface="Arial"/>
                      </a:endParaRPr>
                    </a:p>
                  </a:txBody>
                  <a:tcPr marL="0" marR="0" marT="0" marB="0" anchor="ctr"/>
                </a:tc>
                <a:tc>
                  <a:txBody>
                    <a:bodyPr/>
                    <a:lstStyle/>
                    <a:p>
                      <a:pPr algn="ctr" fontAlgn="b"/>
                      <a:r>
                        <a:rPr lang="en-US" sz="1200" b="1" u="none" strike="noStrike" dirty="0"/>
                        <a:t>1.13E+02</a:t>
                      </a:r>
                      <a:endParaRPr lang="en-US" sz="1200" b="1" i="0" u="none" strike="noStrike" dirty="0">
                        <a:latin typeface="Arial"/>
                      </a:endParaRPr>
                    </a:p>
                  </a:txBody>
                  <a:tcPr marL="0" marR="0" marT="0" marB="0" anchor="ctr"/>
                </a:tc>
                <a:tc>
                  <a:txBody>
                    <a:bodyPr/>
                    <a:lstStyle/>
                    <a:p>
                      <a:pPr algn="ctr" fontAlgn="b"/>
                      <a:r>
                        <a:rPr lang="en-US" sz="1200" b="1" u="none" strike="noStrike" dirty="0"/>
                        <a:t>9.01E-02</a:t>
                      </a:r>
                      <a:endParaRPr lang="en-US" sz="1200" b="1" i="0" u="none" strike="noStrike" dirty="0">
                        <a:latin typeface="Arial"/>
                      </a:endParaRPr>
                    </a:p>
                  </a:txBody>
                  <a:tcPr marL="0" marR="0" marT="0" marB="0" anchor="ctr"/>
                </a:tc>
                <a:tc>
                  <a:txBody>
                    <a:bodyPr/>
                    <a:lstStyle/>
                    <a:p>
                      <a:pPr algn="ctr" fontAlgn="b"/>
                      <a:r>
                        <a:rPr lang="en-US" sz="1200" b="1" u="none" strike="noStrike"/>
                        <a:t>2.26E-04</a:t>
                      </a:r>
                      <a:endParaRPr lang="en-US" sz="1200" b="1" i="0" u="none" strike="noStrike">
                        <a:latin typeface="Arial"/>
                      </a:endParaRPr>
                    </a:p>
                  </a:txBody>
                  <a:tcPr marL="0" marR="0" marT="0" marB="0" anchor="ctr"/>
                </a:tc>
                <a:tc>
                  <a:txBody>
                    <a:bodyPr/>
                    <a:lstStyle/>
                    <a:p>
                      <a:pPr algn="ctr" fontAlgn="b"/>
                      <a:r>
                        <a:rPr lang="en-US" sz="1200" b="1" u="none" strike="noStrike"/>
                        <a:t>3.02E-08</a:t>
                      </a:r>
                      <a:endParaRPr lang="en-US" sz="1200" b="1" i="0" u="none" strike="noStrike">
                        <a:latin typeface="Arial"/>
                      </a:endParaRPr>
                    </a:p>
                  </a:txBody>
                  <a:tcPr marL="0" marR="0" marT="0" marB="0" anchor="ctr"/>
                </a:tc>
                <a:tc>
                  <a:txBody>
                    <a:bodyPr/>
                    <a:lstStyle/>
                    <a:p>
                      <a:pPr algn="ctr" fontAlgn="b"/>
                      <a:r>
                        <a:rPr lang="en-US" sz="1200" b="1" u="none" strike="noStrike" dirty="0"/>
                        <a:t>8.00E-05</a:t>
                      </a:r>
                      <a:endParaRPr lang="en-US" sz="1200" b="1" i="0" u="none" strike="noStrike" dirty="0">
                        <a:latin typeface="Arial"/>
                      </a:endParaRPr>
                    </a:p>
                  </a:txBody>
                  <a:tcPr marL="0" marR="0" marT="0" marB="0" anchor="ctr"/>
                </a:tc>
              </a:tr>
              <a:tr h="23920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t>8.40E-04---9.40E-04</a:t>
                      </a:r>
                      <a:endParaRPr lang="en-US" sz="1200" b="1" i="0" u="none" strike="noStrike" dirty="0" smtClean="0">
                        <a:latin typeface="Arial"/>
                      </a:endParaRPr>
                    </a:p>
                  </a:txBody>
                  <a:tcPr marL="0" marR="0" marT="0" marB="0" anchor="ctr"/>
                </a:tc>
                <a:tc>
                  <a:txBody>
                    <a:bodyPr/>
                    <a:lstStyle/>
                    <a:p>
                      <a:pPr algn="ctr" fontAlgn="b"/>
                      <a:r>
                        <a:rPr lang="en-US" sz="1200" b="1" u="none" strike="noStrike" dirty="0"/>
                        <a:t>0.1</a:t>
                      </a:r>
                      <a:endParaRPr lang="en-US" sz="1200" b="1" i="0" u="none" strike="noStrike" dirty="0">
                        <a:latin typeface="Arial"/>
                      </a:endParaRPr>
                    </a:p>
                  </a:txBody>
                  <a:tcPr marL="0" marR="0" marT="0" marB="0" anchor="ctr"/>
                </a:tc>
                <a:tc>
                  <a:txBody>
                    <a:bodyPr/>
                    <a:lstStyle/>
                    <a:p>
                      <a:pPr algn="ctr" fontAlgn="b"/>
                      <a:r>
                        <a:rPr lang="en-US" sz="1200" b="1" u="none" strike="noStrike"/>
                        <a:t>8.90E-04</a:t>
                      </a:r>
                      <a:endParaRPr lang="en-US" sz="1200" b="1" i="0" u="none" strike="noStrike">
                        <a:latin typeface="Arial"/>
                      </a:endParaRPr>
                    </a:p>
                  </a:txBody>
                  <a:tcPr marL="0" marR="0" marT="0" marB="0" anchor="ctr"/>
                </a:tc>
                <a:tc>
                  <a:txBody>
                    <a:bodyPr/>
                    <a:lstStyle/>
                    <a:p>
                      <a:pPr algn="ctr" fontAlgn="b"/>
                      <a:r>
                        <a:rPr lang="en-US" sz="1200" b="1" u="none" strike="noStrike" dirty="0"/>
                        <a:t>1.02E+05</a:t>
                      </a:r>
                      <a:endParaRPr lang="en-US" sz="1200" b="1" i="0" u="none" strike="noStrike" dirty="0">
                        <a:latin typeface="Arial"/>
                      </a:endParaRPr>
                    </a:p>
                  </a:txBody>
                  <a:tcPr marL="0" marR="0" marT="0" marB="0" anchor="ctr"/>
                </a:tc>
                <a:tc>
                  <a:txBody>
                    <a:bodyPr/>
                    <a:lstStyle/>
                    <a:p>
                      <a:pPr algn="ctr" fontAlgn="b"/>
                      <a:r>
                        <a:rPr lang="en-US" sz="1200" b="1" u="none" strike="noStrike"/>
                        <a:t>2.54E-01</a:t>
                      </a:r>
                      <a:endParaRPr lang="en-US" sz="1200" b="1" i="0" u="none" strike="noStrike">
                        <a:latin typeface="Arial"/>
                      </a:endParaRPr>
                    </a:p>
                  </a:txBody>
                  <a:tcPr marL="0" marR="0" marT="0" marB="0" anchor="ctr"/>
                </a:tc>
                <a:tc>
                  <a:txBody>
                    <a:bodyPr/>
                    <a:lstStyle/>
                    <a:p>
                      <a:pPr algn="ctr" fontAlgn="b"/>
                      <a:r>
                        <a:rPr lang="en-US" sz="1200" b="1" u="none" strike="noStrike" dirty="0"/>
                        <a:t>3.77E-05</a:t>
                      </a:r>
                      <a:endParaRPr lang="en-US" sz="1200" b="1" i="0" u="none" strike="noStrike" dirty="0">
                        <a:latin typeface="Arial"/>
                      </a:endParaRPr>
                    </a:p>
                  </a:txBody>
                  <a:tcPr marL="0" marR="0" marT="0" marB="0" anchor="ctr"/>
                </a:tc>
                <a:tc>
                  <a:txBody>
                    <a:bodyPr/>
                    <a:lstStyle/>
                    <a:p>
                      <a:pPr algn="ctr" fontAlgn="b"/>
                      <a:r>
                        <a:rPr lang="en-US" sz="1200" b="1" u="none" strike="noStrike" dirty="0"/>
                        <a:t>9.10E+01</a:t>
                      </a:r>
                      <a:endParaRPr lang="en-US" sz="1200" b="1" i="0" u="none" strike="noStrike" dirty="0">
                        <a:latin typeface="Arial"/>
                      </a:endParaRPr>
                    </a:p>
                  </a:txBody>
                  <a:tcPr marL="0" marR="0" marT="0" marB="0" anchor="ctr"/>
                </a:tc>
                <a:tc>
                  <a:txBody>
                    <a:bodyPr/>
                    <a:lstStyle/>
                    <a:p>
                      <a:pPr algn="ctr" fontAlgn="b"/>
                      <a:r>
                        <a:rPr lang="en-US" sz="1200" b="1" u="none" strike="noStrike" dirty="0"/>
                        <a:t>9.10E+01</a:t>
                      </a:r>
                      <a:endParaRPr lang="en-US" sz="1200" b="1" i="0" u="none" strike="noStrike" dirty="0">
                        <a:latin typeface="Arial"/>
                      </a:endParaRPr>
                    </a:p>
                  </a:txBody>
                  <a:tcPr marL="0" marR="0" marT="0" marB="0" anchor="ctr"/>
                </a:tc>
                <a:tc>
                  <a:txBody>
                    <a:bodyPr/>
                    <a:lstStyle/>
                    <a:p>
                      <a:pPr algn="ctr" fontAlgn="b"/>
                      <a:r>
                        <a:rPr lang="en-US" sz="1200" b="1" u="none" strike="noStrike" dirty="0"/>
                        <a:t>8.10E-02</a:t>
                      </a:r>
                      <a:endParaRPr lang="en-US" sz="1200" b="1" i="0" u="none" strike="noStrike" dirty="0">
                        <a:latin typeface="Arial"/>
                      </a:endParaRPr>
                    </a:p>
                  </a:txBody>
                  <a:tcPr marL="0" marR="0" marT="0" marB="0" anchor="ctr"/>
                </a:tc>
                <a:tc>
                  <a:txBody>
                    <a:bodyPr/>
                    <a:lstStyle/>
                    <a:p>
                      <a:pPr algn="ctr" fontAlgn="b"/>
                      <a:r>
                        <a:rPr lang="en-US" sz="1200" b="1" u="none" strike="noStrike" dirty="0"/>
                        <a:t>2.26E-04</a:t>
                      </a:r>
                      <a:endParaRPr lang="en-US" sz="1200" b="1" i="0" u="none" strike="noStrike" dirty="0">
                        <a:latin typeface="Arial"/>
                      </a:endParaRPr>
                    </a:p>
                  </a:txBody>
                  <a:tcPr marL="0" marR="0" marT="0" marB="0" anchor="ctr"/>
                </a:tc>
                <a:tc>
                  <a:txBody>
                    <a:bodyPr/>
                    <a:lstStyle/>
                    <a:p>
                      <a:pPr algn="ctr" fontAlgn="b"/>
                      <a:r>
                        <a:rPr lang="en-US" sz="1200" b="1" u="none" strike="noStrike" dirty="0"/>
                        <a:t>3.36E-08</a:t>
                      </a:r>
                      <a:endParaRPr lang="en-US" sz="1200" b="1" i="0" u="none" strike="noStrike" dirty="0">
                        <a:latin typeface="Arial"/>
                      </a:endParaRPr>
                    </a:p>
                  </a:txBody>
                  <a:tcPr marL="0" marR="0" marT="0" marB="0" anchor="ctr"/>
                </a:tc>
                <a:tc>
                  <a:txBody>
                    <a:bodyPr/>
                    <a:lstStyle/>
                    <a:p>
                      <a:pPr algn="ctr" fontAlgn="b"/>
                      <a:r>
                        <a:rPr lang="en-US" sz="1200" b="1" u="none" strike="noStrike" dirty="0"/>
                        <a:t>8.90E-05</a:t>
                      </a:r>
                      <a:endParaRPr lang="en-US" sz="1200" b="1" i="0" u="none" strike="noStrike" dirty="0">
                        <a:latin typeface="Arial"/>
                      </a:endParaRPr>
                    </a:p>
                  </a:txBody>
                  <a:tcPr marL="0" marR="0" marT="0" marB="0" anchor="ctr"/>
                </a:tc>
              </a:tr>
              <a:tr h="23920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t>&gt;9.40E-04</a:t>
                      </a:r>
                      <a:endParaRPr lang="en-US" sz="1200" b="1" i="0" u="none" strike="noStrike" dirty="0" smtClean="0">
                        <a:latin typeface="Arial"/>
                      </a:endParaRPr>
                    </a:p>
                  </a:txBody>
                  <a:tcPr marL="0" marR="0" marT="0" marB="0" anchor="ctr"/>
                </a:tc>
                <a:tc>
                  <a:txBody>
                    <a:bodyPr/>
                    <a:lstStyle/>
                    <a:p>
                      <a:pPr algn="ctr" fontAlgn="b"/>
                      <a:r>
                        <a:rPr lang="en-US" sz="1200" b="1" u="none" strike="noStrike" dirty="0" smtClean="0"/>
                        <a:t>0</a:t>
                      </a:r>
                      <a:endParaRPr lang="en-US" sz="1200" b="1" i="0" u="none" strike="noStrike" dirty="0">
                        <a:latin typeface="Arial"/>
                      </a:endParaRPr>
                    </a:p>
                  </a:txBody>
                  <a:tcPr marL="0" marR="0" marT="0" marB="0" anchor="ctr"/>
                </a:tc>
                <a:tc>
                  <a:txBody>
                    <a:bodyPr/>
                    <a:lstStyle/>
                    <a:p>
                      <a:pPr algn="ctr" fontAlgn="b"/>
                      <a:endParaRPr lang="en-US" sz="1200" b="0" i="0" u="none" strike="noStrike">
                        <a:latin typeface="Arial"/>
                      </a:endParaRPr>
                    </a:p>
                  </a:txBody>
                  <a:tcPr marL="0" marR="0" marT="0" marB="0" anchor="ctr"/>
                </a:tc>
                <a:tc>
                  <a:txBody>
                    <a:bodyPr/>
                    <a:lstStyle/>
                    <a:p>
                      <a:pPr algn="ctr" fontAlgn="b"/>
                      <a:endParaRPr lang="en-US" sz="1200" b="0" i="0" u="none" strike="noStrike" dirty="0">
                        <a:latin typeface="Arial"/>
                      </a:endParaRPr>
                    </a:p>
                  </a:txBody>
                  <a:tcPr marL="0" marR="0" marT="0" marB="0" anchor="ctr"/>
                </a:tc>
                <a:tc>
                  <a:txBody>
                    <a:bodyPr/>
                    <a:lstStyle/>
                    <a:p>
                      <a:pPr algn="ctr" fontAlgn="b"/>
                      <a:endParaRPr lang="en-US" sz="1200" b="0" i="0" u="none" strike="noStrike" dirty="0">
                        <a:latin typeface="Arial"/>
                      </a:endParaRPr>
                    </a:p>
                  </a:txBody>
                  <a:tcPr marL="0" marR="0" marT="0" marB="0" anchor="ctr"/>
                </a:tc>
                <a:tc>
                  <a:txBody>
                    <a:bodyPr/>
                    <a:lstStyle/>
                    <a:p>
                      <a:pPr algn="ctr" fontAlgn="b"/>
                      <a:endParaRPr lang="en-US" sz="1200" b="0" i="0" u="none" strike="noStrike" dirty="0">
                        <a:latin typeface="Arial"/>
                      </a:endParaRPr>
                    </a:p>
                  </a:txBody>
                  <a:tcPr marL="0" marR="0" marT="0" marB="0" anchor="ctr"/>
                </a:tc>
                <a:tc>
                  <a:txBody>
                    <a:bodyPr/>
                    <a:lstStyle/>
                    <a:p>
                      <a:pPr algn="ctr" fontAlgn="b"/>
                      <a:endParaRPr lang="en-US" sz="1200" b="0" i="0" u="none" strike="noStrike" dirty="0">
                        <a:latin typeface="Arial"/>
                      </a:endParaRPr>
                    </a:p>
                  </a:txBody>
                  <a:tcPr marL="0" marR="0" marT="0" marB="0" anchor="ctr"/>
                </a:tc>
                <a:tc>
                  <a:txBody>
                    <a:bodyPr/>
                    <a:lstStyle/>
                    <a:p>
                      <a:pPr algn="ctr" fontAlgn="b"/>
                      <a:endParaRPr lang="en-US" sz="1200" b="0" i="0" u="none" strike="noStrike" dirty="0">
                        <a:latin typeface="Arial"/>
                      </a:endParaRPr>
                    </a:p>
                  </a:txBody>
                  <a:tcPr marL="0" marR="0" marT="0" marB="0" anchor="ctr"/>
                </a:tc>
                <a:tc>
                  <a:txBody>
                    <a:bodyPr/>
                    <a:lstStyle/>
                    <a:p>
                      <a:pPr algn="ctr" fontAlgn="b"/>
                      <a:endParaRPr lang="en-US" sz="1200" b="0" i="0" u="none" strike="noStrike" dirty="0">
                        <a:latin typeface="Arial"/>
                      </a:endParaRPr>
                    </a:p>
                  </a:txBody>
                  <a:tcPr marL="0" marR="0" marT="0" marB="0" anchor="ctr"/>
                </a:tc>
                <a:tc>
                  <a:txBody>
                    <a:bodyPr/>
                    <a:lstStyle/>
                    <a:p>
                      <a:pPr algn="ctr" fontAlgn="b"/>
                      <a:endParaRPr lang="en-US" sz="1200" b="0" i="0" u="none" strike="noStrike" dirty="0">
                        <a:latin typeface="Arial"/>
                      </a:endParaRPr>
                    </a:p>
                  </a:txBody>
                  <a:tcPr marL="0" marR="0" marT="0" marB="0" anchor="ctr"/>
                </a:tc>
                <a:tc>
                  <a:txBody>
                    <a:bodyPr/>
                    <a:lstStyle/>
                    <a:p>
                      <a:pPr algn="ctr" fontAlgn="b"/>
                      <a:endParaRPr lang="en-US" sz="1200" b="0" i="0" u="none" strike="noStrike" dirty="0">
                        <a:latin typeface="Arial"/>
                      </a:endParaRPr>
                    </a:p>
                  </a:txBody>
                  <a:tcPr marL="0" marR="0" marT="0" marB="0" anchor="ctr"/>
                </a:tc>
                <a:tc>
                  <a:txBody>
                    <a:bodyPr/>
                    <a:lstStyle/>
                    <a:p>
                      <a:pPr algn="ctr" fontAlgn="b"/>
                      <a:endParaRPr lang="en-US" sz="1200" b="0" i="0" u="none" strike="noStrike" dirty="0">
                        <a:latin typeface="Arial"/>
                      </a:endParaRPr>
                    </a:p>
                  </a:txBody>
                  <a:tcPr marL="0" marR="0" marT="0" marB="0" anchor="ctr"/>
                </a:tc>
              </a:tr>
              <a:tr h="23920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solidFill>
                            <a:srgbClr val="0070C0"/>
                          </a:solidFill>
                        </a:rPr>
                        <a:t>Total values</a:t>
                      </a:r>
                      <a:endParaRPr lang="en-US" sz="1200" b="1" i="0" u="none" strike="noStrike" dirty="0" smtClean="0">
                        <a:solidFill>
                          <a:srgbClr val="0070C0"/>
                        </a:solidFill>
                        <a:latin typeface="Arial"/>
                      </a:endParaRPr>
                    </a:p>
                  </a:txBody>
                  <a:tcPr marL="0" marR="0" marT="0" marB="0" anchor="ctr"/>
                </a:tc>
                <a:tc>
                  <a:txBody>
                    <a:bodyPr/>
                    <a:lstStyle/>
                    <a:p>
                      <a:pPr algn="ctr" fontAlgn="b"/>
                      <a:r>
                        <a:rPr lang="en-US" sz="1200" b="1" u="none" strike="noStrike" dirty="0">
                          <a:solidFill>
                            <a:srgbClr val="0070C0"/>
                          </a:solidFill>
                        </a:rPr>
                        <a:t>1</a:t>
                      </a:r>
                      <a:endParaRPr lang="en-US" sz="1200" b="1" i="0" u="none" strike="noStrike" dirty="0">
                        <a:solidFill>
                          <a:srgbClr val="0070C0"/>
                        </a:solidFill>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r>
                        <a:rPr lang="en-US" sz="1200" b="1" u="none" strike="noStrike" dirty="0">
                          <a:solidFill>
                            <a:srgbClr val="0070C0"/>
                          </a:solidFill>
                        </a:rPr>
                        <a:t>3069486</a:t>
                      </a:r>
                      <a:endParaRPr lang="en-US" sz="1200" b="1" i="0" u="none" strike="noStrike" dirty="0">
                        <a:solidFill>
                          <a:srgbClr val="0070C0"/>
                        </a:solidFill>
                        <a:latin typeface="Arial"/>
                      </a:endParaRPr>
                    </a:p>
                  </a:txBody>
                  <a:tcPr marL="0" marR="0" marT="0" marB="0" anchor="ctr"/>
                </a:tc>
                <a:tc>
                  <a:txBody>
                    <a:bodyPr/>
                    <a:lstStyle/>
                    <a:p>
                      <a:pPr algn="ctr" fontAlgn="b"/>
                      <a:r>
                        <a:rPr lang="en-US" sz="1200" b="1" u="none" strike="noStrike" dirty="0">
                          <a:solidFill>
                            <a:srgbClr val="0070C0"/>
                          </a:solidFill>
                        </a:rPr>
                        <a:t>3.55E+00</a:t>
                      </a:r>
                      <a:endParaRPr lang="en-US" sz="1200" b="1" i="0" u="none" strike="noStrike" dirty="0">
                        <a:solidFill>
                          <a:srgbClr val="0070C0"/>
                        </a:solidFill>
                        <a:latin typeface="Arial"/>
                      </a:endParaRPr>
                    </a:p>
                  </a:txBody>
                  <a:tcPr marL="0" marR="0" marT="0" marB="0" anchor="ctr"/>
                </a:tc>
                <a:tc>
                  <a:txBody>
                    <a:bodyPr/>
                    <a:lstStyle/>
                    <a:p>
                      <a:pPr algn="ctr" fontAlgn="b"/>
                      <a:r>
                        <a:rPr lang="en-US" sz="1200" b="1" u="none" strike="noStrike" dirty="0">
                          <a:solidFill>
                            <a:srgbClr val="0070C0"/>
                          </a:solidFill>
                        </a:rPr>
                        <a:t>3.77E-04</a:t>
                      </a:r>
                      <a:endParaRPr lang="en-US" sz="1200" b="1" i="0" u="none" strike="noStrike" dirty="0">
                        <a:solidFill>
                          <a:srgbClr val="0070C0"/>
                        </a:solidFill>
                        <a:latin typeface="Arial"/>
                      </a:endParaRPr>
                    </a:p>
                  </a:txBody>
                  <a:tcPr marL="0" marR="0" marT="0" marB="0" anchor="ctr"/>
                </a:tc>
                <a:tc>
                  <a:txBody>
                    <a:bodyPr/>
                    <a:lstStyle/>
                    <a:p>
                      <a:pPr algn="ctr" fontAlgn="b"/>
                      <a:r>
                        <a:rPr lang="en-US" sz="1200" b="1" u="none" strike="noStrike" dirty="0">
                          <a:solidFill>
                            <a:srgbClr val="0070C0"/>
                          </a:solidFill>
                        </a:rPr>
                        <a:t>1.83E+03</a:t>
                      </a:r>
                      <a:endParaRPr lang="en-US" sz="1200" b="1" i="0" u="none" strike="noStrike" dirty="0">
                        <a:solidFill>
                          <a:srgbClr val="0070C0"/>
                        </a:solidFill>
                        <a:latin typeface="Arial"/>
                      </a:endParaRPr>
                    </a:p>
                  </a:txBody>
                  <a:tcPr marL="0" marR="0" marT="0" marB="0" anchor="ctr"/>
                </a:tc>
                <a:tc>
                  <a:txBody>
                    <a:bodyPr/>
                    <a:lstStyle/>
                    <a:p>
                      <a:pPr algn="ctr" fontAlgn="b"/>
                      <a:r>
                        <a:rPr lang="en-US" sz="1200" b="1" u="none" strike="noStrike" dirty="0">
                          <a:solidFill>
                            <a:srgbClr val="0070C0"/>
                          </a:solidFill>
                        </a:rPr>
                        <a:t>1.83E+03</a:t>
                      </a:r>
                      <a:endParaRPr lang="en-US" sz="1200" b="1" i="0" u="none" strike="noStrike" dirty="0">
                        <a:solidFill>
                          <a:srgbClr val="0070C0"/>
                        </a:solidFill>
                        <a:latin typeface="Arial"/>
                      </a:endParaRPr>
                    </a:p>
                  </a:txBody>
                  <a:tcPr marL="0" marR="0" marT="0" marB="0" anchor="ctr"/>
                </a:tc>
                <a:tc>
                  <a:txBody>
                    <a:bodyPr/>
                    <a:lstStyle/>
                    <a:p>
                      <a:pPr algn="ctr" fontAlgn="b"/>
                      <a:r>
                        <a:rPr lang="en-US" sz="1200" b="1" u="none" strike="noStrike" dirty="0">
                          <a:solidFill>
                            <a:srgbClr val="0070C0"/>
                          </a:solidFill>
                        </a:rPr>
                        <a:t>1.13E+00</a:t>
                      </a:r>
                      <a:endParaRPr lang="en-US" sz="1200" b="1" i="0" u="none" strike="noStrike" dirty="0">
                        <a:solidFill>
                          <a:srgbClr val="0070C0"/>
                        </a:solidFill>
                        <a:latin typeface="Arial"/>
                      </a:endParaRPr>
                    </a:p>
                  </a:txBody>
                  <a:tcPr marL="0" marR="0" marT="0" marB="0" anchor="ctr"/>
                </a:tc>
                <a:tc>
                  <a:txBody>
                    <a:bodyPr/>
                    <a:lstStyle/>
                    <a:p>
                      <a:pPr algn="ctr" fontAlgn="b"/>
                      <a:r>
                        <a:rPr lang="en-US" sz="1200" b="1" u="none" strike="noStrike" dirty="0">
                          <a:solidFill>
                            <a:srgbClr val="0070C0"/>
                          </a:solidFill>
                        </a:rPr>
                        <a:t>2.26E-03</a:t>
                      </a:r>
                      <a:endParaRPr lang="en-US" sz="1200" b="1" i="0" u="none" strike="noStrike" dirty="0">
                        <a:solidFill>
                          <a:srgbClr val="0070C0"/>
                        </a:solidFill>
                        <a:latin typeface="Arial"/>
                      </a:endParaRPr>
                    </a:p>
                  </a:txBody>
                  <a:tcPr marL="0" marR="0" marT="0" marB="0" anchor="ctr"/>
                </a:tc>
                <a:tc>
                  <a:txBody>
                    <a:bodyPr/>
                    <a:lstStyle/>
                    <a:p>
                      <a:pPr algn="ctr" fontAlgn="b"/>
                      <a:r>
                        <a:rPr lang="en-US" sz="1200" b="1" u="none" strike="noStrike" dirty="0">
                          <a:solidFill>
                            <a:srgbClr val="0070C0"/>
                          </a:solidFill>
                        </a:rPr>
                        <a:t>2.49E-07</a:t>
                      </a:r>
                      <a:endParaRPr lang="en-US" sz="1200" b="1" i="0" u="none" strike="noStrike" dirty="0">
                        <a:solidFill>
                          <a:srgbClr val="0070C0"/>
                        </a:solidFill>
                        <a:latin typeface="Arial"/>
                      </a:endParaRPr>
                    </a:p>
                  </a:txBody>
                  <a:tcPr marL="0" marR="0" marT="0" marB="0" anchor="ctr"/>
                </a:tc>
                <a:tc>
                  <a:txBody>
                    <a:bodyPr/>
                    <a:lstStyle/>
                    <a:p>
                      <a:pPr algn="ctr" fontAlgn="b"/>
                      <a:r>
                        <a:rPr lang="en-US" sz="1200" b="1" u="none" strike="noStrike" dirty="0">
                          <a:solidFill>
                            <a:srgbClr val="0070C0"/>
                          </a:solidFill>
                        </a:rPr>
                        <a:t>6.61E-04</a:t>
                      </a:r>
                      <a:endParaRPr lang="en-US" sz="1200" b="1" i="0" u="none" strike="noStrike" dirty="0">
                        <a:solidFill>
                          <a:srgbClr val="0070C0"/>
                        </a:solidFill>
                        <a:latin typeface="Arial"/>
                      </a:endParaRPr>
                    </a:p>
                  </a:txBody>
                  <a:tcPr marL="0" marR="0" marT="0" marB="0" anchor="ctr"/>
                </a:tc>
              </a:tr>
              <a:tr h="290359">
                <a:tc>
                  <a:txBody>
                    <a:bodyPr/>
                    <a:lstStyle/>
                    <a:p>
                      <a:pPr algn="ctr" fontAlgn="b"/>
                      <a:endParaRPr lang="en-US" sz="1200" b="1" i="0" u="none" strike="noStrike" dirty="0">
                        <a:latin typeface="Arial"/>
                      </a:endParaRPr>
                    </a:p>
                  </a:txBody>
                  <a:tcPr marL="0" marR="0" marT="0" marB="0" anchor="ctr"/>
                </a:tc>
                <a:tc>
                  <a:txBody>
                    <a:bodyPr/>
                    <a:lstStyle/>
                    <a:p>
                      <a:pPr algn="ctr" fontAlgn="b"/>
                      <a:r>
                        <a:rPr lang="en-US" sz="1800" b="1" u="none" strike="noStrike" dirty="0" err="1">
                          <a:solidFill>
                            <a:srgbClr val="0070C0"/>
                          </a:solidFill>
                        </a:rPr>
                        <a:t>m</a:t>
                      </a:r>
                      <a:r>
                        <a:rPr lang="en-US" sz="1800" b="1" u="none" strike="noStrike" baseline="-25000" dirty="0" err="1">
                          <a:solidFill>
                            <a:srgbClr val="0070C0"/>
                          </a:solidFill>
                        </a:rPr>
                        <a:t>tot</a:t>
                      </a:r>
                      <a:endParaRPr lang="en-US" sz="1800" b="1" i="0" u="none" strike="noStrike" dirty="0">
                        <a:solidFill>
                          <a:srgbClr val="0070C0"/>
                        </a:solidFill>
                        <a:latin typeface="Arial"/>
                      </a:endParaRPr>
                    </a:p>
                  </a:txBody>
                  <a:tcPr marL="0" marR="0" marT="0" marB="0" anchor="ctr"/>
                </a:tc>
                <a:tc>
                  <a:txBody>
                    <a:bodyPr/>
                    <a:lstStyle/>
                    <a:p>
                      <a:pPr algn="ctr" fontAlgn="b"/>
                      <a:endParaRPr lang="en-US" sz="1800" b="1" i="0" u="none" strike="noStrike" dirty="0">
                        <a:latin typeface="Arial"/>
                      </a:endParaRPr>
                    </a:p>
                  </a:txBody>
                  <a:tcPr marL="0" marR="0" marT="0" marB="0" anchor="ctr"/>
                </a:tc>
                <a:tc>
                  <a:txBody>
                    <a:bodyPr/>
                    <a:lstStyle/>
                    <a:p>
                      <a:pPr algn="ctr" fontAlgn="b"/>
                      <a:r>
                        <a:rPr lang="en-US" sz="1800" b="1" u="none" strike="noStrike" dirty="0" err="1">
                          <a:solidFill>
                            <a:srgbClr val="0070C0"/>
                          </a:solidFill>
                        </a:rPr>
                        <a:t>n</a:t>
                      </a:r>
                      <a:r>
                        <a:rPr lang="en-US" sz="1800" b="1" u="none" strike="noStrike" baseline="-25000" dirty="0" err="1">
                          <a:solidFill>
                            <a:srgbClr val="0070C0"/>
                          </a:solidFill>
                        </a:rPr>
                        <a:t>tot</a:t>
                      </a:r>
                      <a:endParaRPr lang="en-US" sz="1800" b="1" i="0" u="none" strike="noStrike" dirty="0">
                        <a:solidFill>
                          <a:srgbClr val="0070C0"/>
                        </a:solidFill>
                        <a:latin typeface="Arial"/>
                      </a:endParaRPr>
                    </a:p>
                  </a:txBody>
                  <a:tcPr marL="0" marR="0" marT="0" marB="0" anchor="ctr"/>
                </a:tc>
                <a:tc>
                  <a:txBody>
                    <a:bodyPr/>
                    <a:lstStyle/>
                    <a:p>
                      <a:pPr algn="ctr" fontAlgn="b"/>
                      <a:r>
                        <a:rPr lang="en-US" sz="1800" b="1" u="none" strike="noStrike" dirty="0" err="1">
                          <a:solidFill>
                            <a:srgbClr val="0070C0"/>
                          </a:solidFill>
                        </a:rPr>
                        <a:t>a</a:t>
                      </a:r>
                      <a:r>
                        <a:rPr lang="en-US" sz="1800" b="1" u="none" strike="noStrike" baseline="-25000" dirty="0" err="1">
                          <a:solidFill>
                            <a:srgbClr val="0070C0"/>
                          </a:solidFill>
                        </a:rPr>
                        <a:t>tot</a:t>
                      </a:r>
                      <a:endParaRPr lang="en-US" sz="1800" b="1" i="0" u="none" strike="noStrike" dirty="0">
                        <a:solidFill>
                          <a:srgbClr val="0070C0"/>
                        </a:solidFill>
                        <a:latin typeface="Arial"/>
                      </a:endParaRPr>
                    </a:p>
                  </a:txBody>
                  <a:tcPr marL="0" marR="0" marT="0" marB="0" anchor="ctr"/>
                </a:tc>
                <a:tc>
                  <a:txBody>
                    <a:bodyPr/>
                    <a:lstStyle/>
                    <a:p>
                      <a:pPr algn="ctr" fontAlgn="b"/>
                      <a:r>
                        <a:rPr lang="en-US" sz="1800" b="1" u="none" strike="noStrike" dirty="0" err="1">
                          <a:solidFill>
                            <a:srgbClr val="0070C0"/>
                          </a:solidFill>
                        </a:rPr>
                        <a:t>v</a:t>
                      </a:r>
                      <a:r>
                        <a:rPr lang="en-US" sz="1800" b="1" u="none" strike="noStrike" baseline="-25000" dirty="0" err="1">
                          <a:solidFill>
                            <a:srgbClr val="0070C0"/>
                          </a:solidFill>
                        </a:rPr>
                        <a:t>tot</a:t>
                      </a:r>
                      <a:endParaRPr lang="en-US" sz="1800" b="1" i="0" u="none" strike="noStrike" dirty="0">
                        <a:solidFill>
                          <a:srgbClr val="0070C0"/>
                        </a:solidFill>
                        <a:latin typeface="Arial"/>
                      </a:endParaRPr>
                    </a:p>
                  </a:txBody>
                  <a:tcPr marL="0" marR="0" marT="0" marB="0" anchor="ctr"/>
                </a:tc>
                <a:tc>
                  <a:txBody>
                    <a:bodyPr/>
                    <a:lstStyle/>
                    <a:p>
                      <a:pPr algn="ctr" fontAlgn="b"/>
                      <a:r>
                        <a:rPr lang="en-US" sz="1800" b="1" u="none" strike="noStrike" dirty="0" err="1">
                          <a:solidFill>
                            <a:srgbClr val="0070C0"/>
                          </a:solidFill>
                        </a:rPr>
                        <a:t>l</a:t>
                      </a:r>
                      <a:r>
                        <a:rPr lang="en-US" sz="1800" b="1" u="none" strike="noStrike" baseline="-25000" dirty="0" err="1">
                          <a:solidFill>
                            <a:srgbClr val="0070C0"/>
                          </a:solidFill>
                        </a:rPr>
                        <a:t>tot</a:t>
                      </a:r>
                      <a:endParaRPr lang="en-US" sz="1800" b="1" i="0" u="none" strike="noStrike" dirty="0">
                        <a:solidFill>
                          <a:srgbClr val="0070C0"/>
                        </a:solidFill>
                        <a:latin typeface="Arial"/>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err="1" smtClean="0">
                          <a:solidFill>
                            <a:srgbClr val="0070C0"/>
                          </a:solidFill>
                          <a:latin typeface="Symbol" pitchFamily="18" charset="2"/>
                        </a:rPr>
                        <a:t>S</a:t>
                      </a:r>
                      <a:r>
                        <a:rPr lang="en-US" sz="1400" b="1" u="none" strike="noStrike" dirty="0" err="1" smtClean="0">
                          <a:solidFill>
                            <a:srgbClr val="0070C0"/>
                          </a:solidFill>
                          <a:latin typeface="Symbol" pitchFamily="18" charset="2"/>
                        </a:rPr>
                        <a:t>D</a:t>
                      </a:r>
                      <a:r>
                        <a:rPr lang="en-US" sz="1400" b="1" u="none" strike="noStrike" dirty="0" err="1" smtClean="0">
                          <a:solidFill>
                            <a:srgbClr val="0070C0"/>
                          </a:solidFill>
                        </a:rPr>
                        <a:t>n</a:t>
                      </a:r>
                      <a:r>
                        <a:rPr lang="en-US" sz="1400" b="1" u="none" strike="noStrike" baseline="-25000" dirty="0" err="1" smtClean="0">
                          <a:solidFill>
                            <a:srgbClr val="0070C0"/>
                          </a:solidFill>
                        </a:rPr>
                        <a:t>i</a:t>
                      </a:r>
                      <a:r>
                        <a:rPr lang="en-US" sz="1400" b="1" u="none" strike="noStrike" dirty="0" smtClean="0">
                          <a:solidFill>
                            <a:srgbClr val="0070C0"/>
                          </a:solidFill>
                        </a:rPr>
                        <a:t> *</a:t>
                      </a:r>
                      <a:r>
                        <a:rPr lang="en-US" sz="1400" b="1" u="none" strike="noStrike" dirty="0" err="1" smtClean="0">
                          <a:solidFill>
                            <a:srgbClr val="0070C0"/>
                          </a:solidFill>
                          <a:latin typeface="Symbol" pitchFamily="18" charset="2"/>
                        </a:rPr>
                        <a:t>f</a:t>
                      </a:r>
                      <a:r>
                        <a:rPr lang="en-US" sz="1400" b="1" u="none" strike="noStrike" baseline="-25000" dirty="0" err="1" smtClean="0">
                          <a:solidFill>
                            <a:srgbClr val="0070C0"/>
                          </a:solidFill>
                        </a:rPr>
                        <a:t>i</a:t>
                      </a:r>
                      <a:r>
                        <a:rPr lang="en-US" sz="1400" b="1" u="none" strike="noStrike" dirty="0" smtClean="0">
                          <a:solidFill>
                            <a:srgbClr val="0070C0"/>
                          </a:solidFill>
                        </a:rPr>
                        <a:t> </a:t>
                      </a:r>
                      <a:endParaRPr lang="en-US" sz="1400" b="1" i="0" u="none" strike="noStrike" dirty="0" smtClean="0">
                        <a:solidFill>
                          <a:srgbClr val="0070C0"/>
                        </a:solidFill>
                        <a:latin typeface="Symbol"/>
                      </a:endParaRPr>
                    </a:p>
                  </a:txBody>
                  <a:tcPr marL="0" marR="0" marT="0" marB="0" anchor="ctr"/>
                </a:tc>
                <a:tc>
                  <a:txBody>
                    <a:bodyPr/>
                    <a:lstStyle/>
                    <a:p>
                      <a:pPr algn="ctr" fontAlgn="b"/>
                      <a:r>
                        <a:rPr lang="en-US" sz="1400" b="1" i="0" u="none" strike="noStrike" dirty="0" err="1" smtClean="0">
                          <a:solidFill>
                            <a:srgbClr val="0070C0"/>
                          </a:solidFill>
                          <a:latin typeface="Symbol" pitchFamily="18" charset="2"/>
                        </a:rPr>
                        <a:t>S</a:t>
                      </a:r>
                      <a:r>
                        <a:rPr lang="en-US" sz="1400" b="1" u="none" strike="noStrike" dirty="0" err="1" smtClean="0">
                          <a:solidFill>
                            <a:srgbClr val="0070C0"/>
                          </a:solidFill>
                          <a:latin typeface="Symbol" pitchFamily="18" charset="2"/>
                        </a:rPr>
                        <a:t>D</a:t>
                      </a:r>
                      <a:r>
                        <a:rPr lang="en-US" sz="1400" b="1" u="none" strike="noStrike" dirty="0" err="1" smtClean="0">
                          <a:solidFill>
                            <a:srgbClr val="0070C0"/>
                          </a:solidFill>
                        </a:rPr>
                        <a:t>l</a:t>
                      </a:r>
                      <a:r>
                        <a:rPr lang="en-US" sz="1400" b="1" u="none" strike="noStrike" baseline="-25000" dirty="0" err="1" smtClean="0">
                          <a:solidFill>
                            <a:srgbClr val="0070C0"/>
                          </a:solidFill>
                        </a:rPr>
                        <a:t>i</a:t>
                      </a:r>
                      <a:r>
                        <a:rPr lang="en-US" sz="1400" b="1" u="none" strike="noStrike" dirty="0" smtClean="0">
                          <a:solidFill>
                            <a:srgbClr val="0070C0"/>
                          </a:solidFill>
                        </a:rPr>
                        <a:t> *</a:t>
                      </a:r>
                      <a:r>
                        <a:rPr lang="en-US" sz="1400" b="1" u="none" strike="noStrike" dirty="0" err="1" smtClean="0">
                          <a:solidFill>
                            <a:srgbClr val="0070C0"/>
                          </a:solidFill>
                          <a:latin typeface="Symbol" pitchFamily="18" charset="2"/>
                        </a:rPr>
                        <a:t>f</a:t>
                      </a:r>
                      <a:r>
                        <a:rPr lang="en-US" sz="1400" b="1" u="none" strike="noStrike" baseline="-25000" dirty="0" err="1" smtClean="0">
                          <a:solidFill>
                            <a:srgbClr val="0070C0"/>
                          </a:solidFill>
                        </a:rPr>
                        <a:t>i</a:t>
                      </a:r>
                      <a:endParaRPr lang="en-US" sz="1400" b="1" i="0" u="none" strike="noStrike" dirty="0">
                        <a:solidFill>
                          <a:srgbClr val="0070C0"/>
                        </a:solidFill>
                        <a:latin typeface="Arial"/>
                      </a:endParaRPr>
                    </a:p>
                  </a:txBody>
                  <a:tcPr marL="0" marR="0" marT="0" marB="0" anchor="ctr"/>
                </a:tc>
                <a:tc>
                  <a:txBody>
                    <a:bodyPr/>
                    <a:lstStyle/>
                    <a:p>
                      <a:pPr algn="ctr" fontAlgn="b"/>
                      <a:r>
                        <a:rPr lang="en-US" sz="1400" b="1" i="0" u="none" strike="noStrike" dirty="0" err="1" smtClean="0">
                          <a:solidFill>
                            <a:srgbClr val="0070C0"/>
                          </a:solidFill>
                          <a:latin typeface="Symbol" pitchFamily="18" charset="2"/>
                        </a:rPr>
                        <a:t>S</a:t>
                      </a:r>
                      <a:r>
                        <a:rPr lang="en-US" sz="1400" b="1" u="none" strike="noStrike" dirty="0" err="1" smtClean="0">
                          <a:solidFill>
                            <a:srgbClr val="0070C0"/>
                          </a:solidFill>
                          <a:latin typeface="Symbol" pitchFamily="18" charset="2"/>
                        </a:rPr>
                        <a:t>D</a:t>
                      </a:r>
                      <a:r>
                        <a:rPr lang="en-US" sz="1400" b="1" u="none" strike="noStrike" dirty="0" err="1" smtClean="0">
                          <a:solidFill>
                            <a:srgbClr val="0070C0"/>
                          </a:solidFill>
                        </a:rPr>
                        <a:t>a</a:t>
                      </a:r>
                      <a:r>
                        <a:rPr lang="en-US" sz="1400" b="1" u="none" strike="noStrike" baseline="-25000" dirty="0" err="1" smtClean="0">
                          <a:solidFill>
                            <a:srgbClr val="0070C0"/>
                          </a:solidFill>
                        </a:rPr>
                        <a:t>i</a:t>
                      </a:r>
                      <a:r>
                        <a:rPr lang="en-US" sz="1400" b="1" u="none" strike="noStrike" dirty="0" smtClean="0">
                          <a:solidFill>
                            <a:srgbClr val="0070C0"/>
                          </a:solidFill>
                        </a:rPr>
                        <a:t> *</a:t>
                      </a:r>
                      <a:r>
                        <a:rPr lang="en-US" sz="1400" b="1" u="none" strike="noStrike" dirty="0" err="1" smtClean="0">
                          <a:solidFill>
                            <a:srgbClr val="0070C0"/>
                          </a:solidFill>
                          <a:latin typeface="Symbol" pitchFamily="18" charset="2"/>
                        </a:rPr>
                        <a:t>f</a:t>
                      </a:r>
                      <a:r>
                        <a:rPr lang="en-US" sz="1400" b="1" u="none" strike="noStrike" baseline="-25000" dirty="0" err="1" smtClean="0">
                          <a:solidFill>
                            <a:srgbClr val="0070C0"/>
                          </a:solidFill>
                        </a:rPr>
                        <a:t>i</a:t>
                      </a:r>
                      <a:endParaRPr lang="en-US" sz="1400" b="1" i="0" u="none" strike="noStrike" dirty="0">
                        <a:solidFill>
                          <a:srgbClr val="0070C0"/>
                        </a:solidFill>
                        <a:latin typeface="Arial"/>
                      </a:endParaRPr>
                    </a:p>
                  </a:txBody>
                  <a:tcPr marL="0" marR="0" marT="0" marB="0" anchor="ctr"/>
                </a:tc>
                <a:tc>
                  <a:txBody>
                    <a:bodyPr/>
                    <a:lstStyle/>
                    <a:p>
                      <a:pPr algn="ctr" fontAlgn="b"/>
                      <a:r>
                        <a:rPr lang="en-US" sz="1400" b="1" i="0" u="none" strike="noStrike" dirty="0" err="1" smtClean="0">
                          <a:solidFill>
                            <a:srgbClr val="0070C0"/>
                          </a:solidFill>
                          <a:latin typeface="Symbol" pitchFamily="18" charset="2"/>
                        </a:rPr>
                        <a:t>S</a:t>
                      </a:r>
                      <a:r>
                        <a:rPr lang="en-US" sz="1400" b="1" u="none" strike="noStrike" dirty="0" err="1" smtClean="0">
                          <a:solidFill>
                            <a:srgbClr val="0070C0"/>
                          </a:solidFill>
                          <a:latin typeface="Symbol" pitchFamily="18" charset="2"/>
                        </a:rPr>
                        <a:t>D</a:t>
                      </a:r>
                      <a:r>
                        <a:rPr lang="en-US" sz="1400" b="1" u="none" strike="noStrike" dirty="0" err="1" smtClean="0">
                          <a:solidFill>
                            <a:srgbClr val="0070C0"/>
                          </a:solidFill>
                        </a:rPr>
                        <a:t>v</a:t>
                      </a:r>
                      <a:r>
                        <a:rPr lang="en-US" sz="1400" b="1" u="none" strike="noStrike" baseline="-25000" dirty="0" err="1" smtClean="0">
                          <a:solidFill>
                            <a:srgbClr val="0070C0"/>
                          </a:solidFill>
                        </a:rPr>
                        <a:t>i</a:t>
                      </a:r>
                      <a:r>
                        <a:rPr lang="en-US" sz="1400" b="1" u="none" strike="noStrike" dirty="0" smtClean="0">
                          <a:solidFill>
                            <a:srgbClr val="0070C0"/>
                          </a:solidFill>
                        </a:rPr>
                        <a:t> *</a:t>
                      </a:r>
                      <a:r>
                        <a:rPr lang="en-US" sz="1400" b="1" u="none" strike="noStrike" dirty="0" err="1" smtClean="0">
                          <a:solidFill>
                            <a:srgbClr val="0070C0"/>
                          </a:solidFill>
                          <a:latin typeface="Symbol" pitchFamily="18" charset="2"/>
                        </a:rPr>
                        <a:t>f</a:t>
                      </a:r>
                      <a:r>
                        <a:rPr lang="en-US" sz="1400" b="1" u="none" strike="noStrike" baseline="-25000" dirty="0" err="1" smtClean="0">
                          <a:solidFill>
                            <a:srgbClr val="0070C0"/>
                          </a:solidFill>
                        </a:rPr>
                        <a:t>i</a:t>
                      </a:r>
                      <a:endParaRPr lang="en-US" sz="1400" b="1" i="0" u="none" strike="noStrike" dirty="0">
                        <a:solidFill>
                          <a:srgbClr val="0070C0"/>
                        </a:solidFill>
                        <a:latin typeface="Arial"/>
                      </a:endParaRPr>
                    </a:p>
                  </a:txBody>
                  <a:tcPr marL="0" marR="0" marT="0" marB="0" anchor="ctr"/>
                </a:tc>
                <a:tc>
                  <a:txBody>
                    <a:bodyPr/>
                    <a:lstStyle/>
                    <a:p>
                      <a:pPr algn="ctr" fontAlgn="b"/>
                      <a:r>
                        <a:rPr lang="en-US" sz="1400" b="1" i="0" u="none" strike="noStrike" dirty="0" err="1" smtClean="0">
                          <a:solidFill>
                            <a:srgbClr val="0070C0"/>
                          </a:solidFill>
                          <a:latin typeface="Symbol" pitchFamily="18" charset="2"/>
                        </a:rPr>
                        <a:t>S</a:t>
                      </a:r>
                      <a:r>
                        <a:rPr lang="en-US" sz="1400" b="1" u="none" strike="noStrike" dirty="0" err="1" smtClean="0">
                          <a:solidFill>
                            <a:srgbClr val="0070C0"/>
                          </a:solidFill>
                          <a:latin typeface="Symbol" pitchFamily="18" charset="2"/>
                        </a:rPr>
                        <a:t>D</a:t>
                      </a:r>
                      <a:r>
                        <a:rPr lang="en-US" sz="1400" b="1" u="none" strike="noStrike" dirty="0" err="1" smtClean="0">
                          <a:solidFill>
                            <a:srgbClr val="0070C0"/>
                          </a:solidFill>
                        </a:rPr>
                        <a:t>m</a:t>
                      </a:r>
                      <a:r>
                        <a:rPr lang="en-US" sz="1400" b="1" u="none" strike="noStrike" baseline="-25000" dirty="0" err="1" smtClean="0">
                          <a:solidFill>
                            <a:srgbClr val="0070C0"/>
                          </a:solidFill>
                        </a:rPr>
                        <a:t>i</a:t>
                      </a:r>
                      <a:r>
                        <a:rPr lang="en-US" sz="1400" b="1" u="none" strike="noStrike" dirty="0" smtClean="0">
                          <a:solidFill>
                            <a:srgbClr val="0070C0"/>
                          </a:solidFill>
                        </a:rPr>
                        <a:t> *</a:t>
                      </a:r>
                      <a:r>
                        <a:rPr lang="en-US" sz="1400" b="1" u="none" strike="noStrike" dirty="0" err="1" smtClean="0">
                          <a:solidFill>
                            <a:srgbClr val="0070C0"/>
                          </a:solidFill>
                          <a:latin typeface="Symbol" pitchFamily="18" charset="2"/>
                        </a:rPr>
                        <a:t>f</a:t>
                      </a:r>
                      <a:r>
                        <a:rPr lang="en-US" sz="1400" b="1" u="none" strike="noStrike" baseline="-25000" dirty="0" err="1" smtClean="0">
                          <a:solidFill>
                            <a:srgbClr val="0070C0"/>
                          </a:solidFill>
                        </a:rPr>
                        <a:t>i</a:t>
                      </a:r>
                      <a:endParaRPr lang="en-US" sz="1400" b="1" i="0" u="none" strike="noStrike" dirty="0">
                        <a:solidFill>
                          <a:srgbClr val="0070C0"/>
                        </a:solidFill>
                        <a:latin typeface="Arial"/>
                      </a:endParaRPr>
                    </a:p>
                  </a:txBody>
                  <a:tcPr marL="0" marR="0" marT="0" marB="0" anchor="ctr"/>
                </a:tc>
              </a:tr>
              <a:tr h="23920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solidFill>
                            <a:srgbClr val="009900"/>
                          </a:solidFill>
                        </a:rPr>
                        <a:t>Total values/</a:t>
                      </a:r>
                      <a:r>
                        <a:rPr lang="en-US" sz="1200" b="1" u="none" strike="noStrike" dirty="0" err="1" smtClean="0">
                          <a:solidFill>
                            <a:srgbClr val="009900"/>
                          </a:solidFill>
                        </a:rPr>
                        <a:t>n</a:t>
                      </a:r>
                      <a:r>
                        <a:rPr lang="en-US" sz="1200" b="1" u="none" strike="noStrike" baseline="-25000" dirty="0" err="1" smtClean="0">
                          <a:solidFill>
                            <a:srgbClr val="009900"/>
                          </a:solidFill>
                        </a:rPr>
                        <a:t>tot</a:t>
                      </a:r>
                      <a:endParaRPr lang="en-US" sz="1200" b="1" i="0" u="none" strike="noStrike" dirty="0" smtClean="0">
                        <a:solidFill>
                          <a:srgbClr val="009900"/>
                        </a:solidFill>
                        <a:latin typeface="Arial"/>
                      </a:endParaRPr>
                    </a:p>
                  </a:txBody>
                  <a:tcPr marL="0" marR="0" marT="0" marB="0" anchor="ctr"/>
                </a:tc>
                <a:tc>
                  <a:txBody>
                    <a:bodyPr/>
                    <a:lstStyle/>
                    <a:p>
                      <a:pPr algn="ctr" fontAlgn="b"/>
                      <a:r>
                        <a:rPr lang="en-US" sz="1200" b="1" u="none" strike="noStrike" dirty="0">
                          <a:solidFill>
                            <a:srgbClr val="00B050"/>
                          </a:solidFill>
                        </a:rPr>
                        <a:t>3.25787E-07</a:t>
                      </a:r>
                      <a:endParaRPr lang="en-US" sz="1200" b="1" i="0" u="none" strike="noStrike" dirty="0">
                        <a:solidFill>
                          <a:srgbClr val="00B050"/>
                        </a:solidFill>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r>
                        <a:rPr lang="en-US" sz="1200" b="1" u="none" strike="noStrike" dirty="0">
                          <a:solidFill>
                            <a:srgbClr val="009900"/>
                          </a:solidFill>
                        </a:rPr>
                        <a:t>1.16E-06</a:t>
                      </a:r>
                      <a:endParaRPr lang="en-US" sz="1200" b="1" i="0" u="none" strike="noStrike" dirty="0">
                        <a:solidFill>
                          <a:srgbClr val="009900"/>
                        </a:solidFill>
                        <a:latin typeface="Arial"/>
                      </a:endParaRPr>
                    </a:p>
                  </a:txBody>
                  <a:tcPr marL="0" marR="0" marT="0" marB="0" anchor="ctr"/>
                </a:tc>
                <a:tc>
                  <a:txBody>
                    <a:bodyPr/>
                    <a:lstStyle/>
                    <a:p>
                      <a:pPr algn="ctr" fontAlgn="b"/>
                      <a:r>
                        <a:rPr lang="en-US" sz="1200" b="1" u="none" strike="noStrike">
                          <a:solidFill>
                            <a:srgbClr val="009900"/>
                          </a:solidFill>
                        </a:rPr>
                        <a:t>1.23E-10</a:t>
                      </a:r>
                      <a:endParaRPr lang="en-US" sz="1200" b="1" i="0" u="none" strike="noStrike">
                        <a:solidFill>
                          <a:srgbClr val="009900"/>
                        </a:solidFill>
                        <a:latin typeface="Arial"/>
                      </a:endParaRPr>
                    </a:p>
                  </a:txBody>
                  <a:tcPr marL="0" marR="0" marT="0" marB="0" anchor="ctr"/>
                </a:tc>
                <a:tc>
                  <a:txBody>
                    <a:bodyPr/>
                    <a:lstStyle/>
                    <a:p>
                      <a:pPr algn="ctr" fontAlgn="b"/>
                      <a:r>
                        <a:rPr lang="en-US" sz="1200" b="1" u="none" strike="noStrike">
                          <a:solidFill>
                            <a:srgbClr val="009900"/>
                          </a:solidFill>
                        </a:rPr>
                        <a:t>5.96E-04</a:t>
                      </a:r>
                      <a:endParaRPr lang="en-US" sz="1200" b="1" i="0" u="none" strike="noStrike">
                        <a:solidFill>
                          <a:srgbClr val="009900"/>
                        </a:solidFill>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r>
              <a:tr h="290359">
                <a:tc>
                  <a:txBody>
                    <a:bodyPr/>
                    <a:lstStyle/>
                    <a:p>
                      <a:pPr algn="ctr" fontAlgn="b"/>
                      <a:endParaRPr lang="en-US" sz="1200" b="1" i="0" u="none" strike="noStrike" dirty="0">
                        <a:latin typeface="Arial"/>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u="none" strike="noStrike" dirty="0" smtClean="0">
                          <a:solidFill>
                            <a:srgbClr val="00B050"/>
                          </a:solidFill>
                        </a:rPr>
                        <a:t>m</a:t>
                      </a:r>
                      <a:r>
                        <a:rPr lang="en-US" sz="1800" b="1" u="none" strike="noStrike" baseline="-25000" dirty="0" smtClean="0">
                          <a:solidFill>
                            <a:srgbClr val="00B050"/>
                          </a:solidFill>
                        </a:rPr>
                        <a:t>1</a:t>
                      </a:r>
                      <a:endParaRPr lang="en-US" sz="1800" b="1" i="0" u="none" strike="noStrike" dirty="0" smtClean="0">
                        <a:solidFill>
                          <a:srgbClr val="00B050"/>
                        </a:solidFill>
                        <a:latin typeface="Arial"/>
                      </a:endParaRPr>
                    </a:p>
                  </a:txBody>
                  <a:tcPr marL="0" marR="0" marT="0" marB="0" anchor="ctr"/>
                </a:tc>
                <a:tc>
                  <a:txBody>
                    <a:bodyPr/>
                    <a:lstStyle/>
                    <a:p>
                      <a:pPr algn="ctr" fontAlgn="b"/>
                      <a:endParaRPr lang="en-US" sz="1800" b="1" i="0" u="none" strike="noStrike" dirty="0">
                        <a:latin typeface="Arial"/>
                      </a:endParaRPr>
                    </a:p>
                  </a:txBody>
                  <a:tcPr marL="0" marR="0" marT="0" marB="0" anchor="ctr"/>
                </a:tc>
                <a:tc>
                  <a:txBody>
                    <a:bodyPr/>
                    <a:lstStyle/>
                    <a:p>
                      <a:pPr algn="ctr" fontAlgn="b"/>
                      <a:endParaRPr lang="en-US" sz="1800" b="1" i="0" u="none" strike="noStrike" dirty="0">
                        <a:latin typeface="Arial"/>
                      </a:endParaRPr>
                    </a:p>
                  </a:txBody>
                  <a:tcPr marL="0" marR="0" marT="0" marB="0" anchor="ctr"/>
                </a:tc>
                <a:tc>
                  <a:txBody>
                    <a:bodyPr/>
                    <a:lstStyle/>
                    <a:p>
                      <a:pPr algn="ctr" fontAlgn="b"/>
                      <a:r>
                        <a:rPr lang="en-US" sz="1800" b="1" u="none" strike="noStrike" dirty="0">
                          <a:solidFill>
                            <a:srgbClr val="009900"/>
                          </a:solidFill>
                        </a:rPr>
                        <a:t>a</a:t>
                      </a:r>
                      <a:r>
                        <a:rPr lang="en-US" sz="1800" b="1" u="none" strike="noStrike" baseline="-25000" dirty="0">
                          <a:solidFill>
                            <a:srgbClr val="009900"/>
                          </a:solidFill>
                        </a:rPr>
                        <a:t>1</a:t>
                      </a:r>
                      <a:endParaRPr lang="en-US" sz="1800" b="1" i="0" u="none" strike="noStrike" dirty="0">
                        <a:solidFill>
                          <a:srgbClr val="009900"/>
                        </a:solidFill>
                        <a:latin typeface="Arial"/>
                      </a:endParaRPr>
                    </a:p>
                  </a:txBody>
                  <a:tcPr marL="0" marR="0" marT="0" marB="0" anchor="ctr"/>
                </a:tc>
                <a:tc>
                  <a:txBody>
                    <a:bodyPr/>
                    <a:lstStyle/>
                    <a:p>
                      <a:pPr algn="ctr" fontAlgn="b"/>
                      <a:r>
                        <a:rPr lang="en-US" sz="1800" b="1" u="none" strike="noStrike" dirty="0">
                          <a:solidFill>
                            <a:srgbClr val="009900"/>
                          </a:solidFill>
                        </a:rPr>
                        <a:t>v</a:t>
                      </a:r>
                      <a:r>
                        <a:rPr lang="en-US" sz="1800" b="1" u="none" strike="noStrike" baseline="-25000" dirty="0">
                          <a:solidFill>
                            <a:srgbClr val="009900"/>
                          </a:solidFill>
                        </a:rPr>
                        <a:t>1</a:t>
                      </a:r>
                      <a:endParaRPr lang="en-US" sz="1800" b="1" i="0" u="none" strike="noStrike" dirty="0">
                        <a:solidFill>
                          <a:srgbClr val="009900"/>
                        </a:solidFill>
                        <a:latin typeface="Arial"/>
                      </a:endParaRPr>
                    </a:p>
                  </a:txBody>
                  <a:tcPr marL="0" marR="0" marT="0" marB="0" anchor="ctr"/>
                </a:tc>
                <a:tc>
                  <a:txBody>
                    <a:bodyPr/>
                    <a:lstStyle/>
                    <a:p>
                      <a:pPr algn="ctr" fontAlgn="b"/>
                      <a:r>
                        <a:rPr lang="en-US" sz="1800" b="1" u="none" strike="noStrike" dirty="0">
                          <a:solidFill>
                            <a:srgbClr val="009900"/>
                          </a:solidFill>
                        </a:rPr>
                        <a:t>l</a:t>
                      </a:r>
                      <a:r>
                        <a:rPr lang="en-US" sz="1800" b="1" u="none" strike="noStrike" baseline="-25000" dirty="0">
                          <a:solidFill>
                            <a:srgbClr val="009900"/>
                          </a:solidFill>
                        </a:rPr>
                        <a:t>1</a:t>
                      </a:r>
                      <a:endParaRPr lang="en-US" sz="1800" b="1" i="0" u="none" strike="noStrike" dirty="0">
                        <a:solidFill>
                          <a:srgbClr val="009900"/>
                        </a:solidFill>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r>
              <a:tr h="239201">
                <a:tc>
                  <a:txBody>
                    <a:bodyPr/>
                    <a:lstStyle/>
                    <a:p>
                      <a:pPr algn="ctr" fontAlgn="b"/>
                      <a:r>
                        <a:rPr lang="en-US" sz="1200" b="1" u="none" strike="noStrike" dirty="0">
                          <a:solidFill>
                            <a:srgbClr val="FF0000"/>
                          </a:solidFill>
                        </a:rPr>
                        <a:t>Average values </a:t>
                      </a:r>
                      <a:endParaRPr lang="en-US" sz="1200" b="1" i="0" u="none" strike="noStrike" dirty="0">
                        <a:solidFill>
                          <a:srgbClr val="FF0000"/>
                        </a:solidFill>
                        <a:latin typeface="Arial"/>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dirty="0" smtClean="0">
                        <a:solidFill>
                          <a:srgbClr val="0070C0"/>
                        </a:solidFill>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r>
                        <a:rPr lang="en-US" sz="1200" b="1" u="none" strike="noStrike" dirty="0">
                          <a:solidFill>
                            <a:srgbClr val="FF0000"/>
                          </a:solidFill>
                        </a:rPr>
                        <a:t>5.96E-04</a:t>
                      </a:r>
                      <a:endParaRPr lang="en-US" sz="1200" b="1" i="0" u="none" strike="noStrike" dirty="0">
                        <a:solidFill>
                          <a:srgbClr val="FF0000"/>
                        </a:solidFill>
                        <a:latin typeface="Arial"/>
                      </a:endParaRPr>
                    </a:p>
                  </a:txBody>
                  <a:tcPr marL="0" marR="0" marT="0" marB="0" anchor="ctr"/>
                </a:tc>
                <a:tc>
                  <a:txBody>
                    <a:bodyPr/>
                    <a:lstStyle/>
                    <a:p>
                      <a:pPr algn="ctr" fontAlgn="b"/>
                      <a:r>
                        <a:rPr lang="en-US" sz="1200" b="1" u="none" strike="noStrike" dirty="0">
                          <a:solidFill>
                            <a:srgbClr val="FF0000"/>
                          </a:solidFill>
                        </a:rPr>
                        <a:t>6.17E-04</a:t>
                      </a:r>
                      <a:endParaRPr lang="en-US" sz="1200" b="1" i="0" u="none" strike="noStrike" dirty="0">
                        <a:solidFill>
                          <a:srgbClr val="FF0000"/>
                        </a:solidFill>
                        <a:latin typeface="Arial"/>
                      </a:endParaRPr>
                    </a:p>
                  </a:txBody>
                  <a:tcPr marL="0" marR="0" marT="0" marB="0" anchor="ctr"/>
                </a:tc>
                <a:tc>
                  <a:txBody>
                    <a:bodyPr/>
                    <a:lstStyle/>
                    <a:p>
                      <a:pPr algn="ctr" fontAlgn="b"/>
                      <a:r>
                        <a:rPr lang="en-US" sz="1200" b="1" u="none" strike="noStrike" dirty="0">
                          <a:solidFill>
                            <a:srgbClr val="FF0000"/>
                          </a:solidFill>
                        </a:rPr>
                        <a:t>6.39E-04</a:t>
                      </a:r>
                      <a:endParaRPr lang="en-US" sz="1200" b="1" i="0" u="none" strike="noStrike" dirty="0">
                        <a:solidFill>
                          <a:srgbClr val="FF0000"/>
                        </a:solidFill>
                        <a:latin typeface="Arial"/>
                      </a:endParaRPr>
                    </a:p>
                  </a:txBody>
                  <a:tcPr marL="0" marR="0" marT="0" marB="0" anchor="ctr"/>
                </a:tc>
                <a:tc>
                  <a:txBody>
                    <a:bodyPr/>
                    <a:lstStyle/>
                    <a:p>
                      <a:pPr algn="ctr" fontAlgn="b"/>
                      <a:r>
                        <a:rPr lang="en-US" sz="1200" b="1" u="none" strike="noStrike">
                          <a:solidFill>
                            <a:srgbClr val="FF0000"/>
                          </a:solidFill>
                        </a:rPr>
                        <a:t>6.61E-04</a:t>
                      </a:r>
                      <a:endParaRPr lang="en-US" sz="1200" b="1" i="0" u="none" strike="noStrike">
                        <a:solidFill>
                          <a:srgbClr val="FF0000"/>
                        </a:solidFill>
                        <a:latin typeface="Arial"/>
                      </a:endParaRPr>
                    </a:p>
                  </a:txBody>
                  <a:tcPr marL="0" marR="0" marT="0" marB="0" anchor="ctr"/>
                </a:tc>
                <a:tc>
                  <a:txBody>
                    <a:bodyPr/>
                    <a:lstStyle/>
                    <a:p>
                      <a:pPr algn="ctr" fontAlgn="b"/>
                      <a:r>
                        <a:rPr lang="en-US" sz="1200" b="1" u="none" strike="noStrike" dirty="0">
                          <a:solidFill>
                            <a:srgbClr val="FF0000"/>
                          </a:solidFill>
                        </a:rPr>
                        <a:t>6.61E-04</a:t>
                      </a:r>
                      <a:endParaRPr lang="en-US" sz="1200" b="1" i="0" u="none" strike="noStrike" dirty="0">
                        <a:solidFill>
                          <a:srgbClr val="FF0000"/>
                        </a:solidFill>
                        <a:latin typeface="Arial"/>
                      </a:endParaRPr>
                    </a:p>
                  </a:txBody>
                  <a:tcPr marL="0" marR="0" marT="0" marB="0" anchor="ctr"/>
                </a:tc>
              </a:tr>
              <a:tr h="290359">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r>
                        <a:rPr lang="en-US" sz="1800" b="1" u="none" strike="noStrike" dirty="0" smtClean="0">
                          <a:solidFill>
                            <a:srgbClr val="FF0000"/>
                          </a:solidFill>
                          <a:latin typeface="Symbol" pitchFamily="18" charset="2"/>
                        </a:rPr>
                        <a:t>f</a:t>
                      </a:r>
                      <a:r>
                        <a:rPr lang="en-US" sz="1800" b="1" u="none" strike="noStrike" baseline="-25000" dirty="0" smtClean="0">
                          <a:solidFill>
                            <a:srgbClr val="FF0000"/>
                          </a:solidFill>
                        </a:rPr>
                        <a:t>1,0</a:t>
                      </a:r>
                      <a:endParaRPr lang="en-US" sz="1800" b="1" i="0" u="none" strike="noStrike" dirty="0">
                        <a:solidFill>
                          <a:srgbClr val="FF0000"/>
                        </a:solidFill>
                        <a:latin typeface="Arial"/>
                      </a:endParaRPr>
                    </a:p>
                  </a:txBody>
                  <a:tcPr marL="0" marR="0" marT="0" marB="0" anchor="ctr"/>
                </a:tc>
                <a:tc>
                  <a:txBody>
                    <a:bodyPr/>
                    <a:lstStyle/>
                    <a:p>
                      <a:pPr algn="ctr" fontAlgn="b"/>
                      <a:r>
                        <a:rPr lang="en-US" sz="1800" b="1" u="none" strike="noStrike" dirty="0" smtClean="0">
                          <a:solidFill>
                            <a:srgbClr val="FF0000"/>
                          </a:solidFill>
                          <a:latin typeface="Symbol" pitchFamily="18" charset="2"/>
                        </a:rPr>
                        <a:t>f</a:t>
                      </a:r>
                      <a:r>
                        <a:rPr lang="en-US" sz="1800" b="1" u="none" strike="noStrike" baseline="-25000" dirty="0" smtClean="0">
                          <a:solidFill>
                            <a:srgbClr val="FF0000"/>
                          </a:solidFill>
                        </a:rPr>
                        <a:t>2,1</a:t>
                      </a:r>
                      <a:endParaRPr lang="en-US" sz="1800" b="1" i="0" u="none" strike="noStrike" dirty="0">
                        <a:solidFill>
                          <a:srgbClr val="FF0000"/>
                        </a:solidFill>
                        <a:latin typeface="Arial"/>
                      </a:endParaRPr>
                    </a:p>
                  </a:txBody>
                  <a:tcPr marL="0" marR="0" marT="0" marB="0" anchor="ctr"/>
                </a:tc>
                <a:tc>
                  <a:txBody>
                    <a:bodyPr/>
                    <a:lstStyle/>
                    <a:p>
                      <a:pPr algn="ctr" fontAlgn="b"/>
                      <a:r>
                        <a:rPr lang="en-US" sz="1800" b="1" u="none" strike="noStrike" dirty="0" smtClean="0">
                          <a:solidFill>
                            <a:srgbClr val="FF0000"/>
                          </a:solidFill>
                          <a:latin typeface="Symbol" pitchFamily="18" charset="2"/>
                        </a:rPr>
                        <a:t>f</a:t>
                      </a:r>
                      <a:r>
                        <a:rPr lang="en-US" sz="1800" b="1" u="none" strike="noStrike" baseline="-25000" dirty="0" smtClean="0">
                          <a:solidFill>
                            <a:srgbClr val="FF0000"/>
                          </a:solidFill>
                        </a:rPr>
                        <a:t>3,2 </a:t>
                      </a:r>
                      <a:endParaRPr lang="en-US" sz="1800" b="1" i="0" u="none" strike="noStrike" dirty="0">
                        <a:solidFill>
                          <a:srgbClr val="FF0000"/>
                        </a:solidFill>
                        <a:latin typeface="Arial"/>
                      </a:endParaRPr>
                    </a:p>
                  </a:txBody>
                  <a:tcPr marL="0" marR="0" marT="0" marB="0" anchor="ctr"/>
                </a:tc>
                <a:tc>
                  <a:txBody>
                    <a:bodyPr/>
                    <a:lstStyle/>
                    <a:p>
                      <a:pPr algn="ctr" fontAlgn="b"/>
                      <a:r>
                        <a:rPr lang="en-US" sz="1800" b="1" u="none" strike="noStrike" dirty="0" smtClean="0">
                          <a:solidFill>
                            <a:srgbClr val="FF0000"/>
                          </a:solidFill>
                          <a:latin typeface="Symbol" pitchFamily="18" charset="2"/>
                        </a:rPr>
                        <a:t>f</a:t>
                      </a:r>
                      <a:r>
                        <a:rPr lang="en-US" sz="1800" b="1" u="none" strike="noStrike" baseline="-25000" dirty="0" smtClean="0">
                          <a:solidFill>
                            <a:srgbClr val="FF0000"/>
                          </a:solidFill>
                        </a:rPr>
                        <a:t>4,3</a:t>
                      </a:r>
                      <a:endParaRPr lang="en-US" sz="1800" b="1" i="0" u="none" strike="noStrike" dirty="0">
                        <a:solidFill>
                          <a:srgbClr val="FF0000"/>
                        </a:solidFill>
                        <a:latin typeface="Arial"/>
                      </a:endParaRPr>
                    </a:p>
                  </a:txBody>
                  <a:tcPr marL="0" marR="0" marT="0" marB="0" anchor="ctr"/>
                </a:tc>
                <a:tc>
                  <a:txBody>
                    <a:bodyPr/>
                    <a:lstStyle/>
                    <a:p>
                      <a:pPr algn="ctr" fontAlgn="b"/>
                      <a:r>
                        <a:rPr lang="en-US" sz="1800" b="1" u="none" strike="noStrike" dirty="0" smtClean="0">
                          <a:solidFill>
                            <a:srgbClr val="FF0000"/>
                          </a:solidFill>
                          <a:latin typeface="Symbol" pitchFamily="18" charset="2"/>
                        </a:rPr>
                        <a:t>f</a:t>
                      </a:r>
                      <a:r>
                        <a:rPr lang="en-US" sz="1800" b="1" u="none" strike="noStrike" baseline="-25000" dirty="0" smtClean="0">
                          <a:solidFill>
                            <a:srgbClr val="FF0000"/>
                          </a:solidFill>
                        </a:rPr>
                        <a:t>4,3</a:t>
                      </a:r>
                      <a:endParaRPr lang="en-US" sz="1800" b="1" i="0" u="none" strike="noStrike" dirty="0">
                        <a:solidFill>
                          <a:srgbClr val="FF0000"/>
                        </a:solidFill>
                        <a:latin typeface="Arial"/>
                      </a:endParaRPr>
                    </a:p>
                  </a:txBody>
                  <a:tcPr marL="0" marR="0" marT="0" marB="0" anchor="ctr"/>
                </a:tc>
              </a:tr>
              <a:tr h="290359">
                <a:tc>
                  <a:txBody>
                    <a:bodyPr/>
                    <a:lstStyle/>
                    <a:p>
                      <a:pPr algn="ctr" fontAlgn="b"/>
                      <a:r>
                        <a:rPr lang="en-US" sz="1200" b="1" u="none" strike="noStrike" dirty="0" smtClean="0">
                          <a:solidFill>
                            <a:schemeClr val="accent6">
                              <a:lumMod val="50000"/>
                            </a:schemeClr>
                          </a:solidFill>
                        </a:rPr>
                        <a:t>Equivalent values</a:t>
                      </a:r>
                      <a:endParaRPr lang="en-US" sz="1200" b="1" i="0" u="none" strike="noStrike" dirty="0">
                        <a:solidFill>
                          <a:schemeClr val="accent6">
                            <a:lumMod val="50000"/>
                          </a:schemeClr>
                        </a:solidFill>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r>
                        <a:rPr lang="en-US" sz="1200" b="1" u="none" strike="noStrike" dirty="0">
                          <a:solidFill>
                            <a:schemeClr val="accent6">
                              <a:lumMod val="50000"/>
                            </a:schemeClr>
                          </a:solidFill>
                        </a:rPr>
                        <a:t>6.06E-04</a:t>
                      </a:r>
                      <a:endParaRPr lang="en-US" sz="1200" b="1" i="0" u="none" strike="noStrike" dirty="0">
                        <a:solidFill>
                          <a:schemeClr val="accent6">
                            <a:lumMod val="50000"/>
                          </a:schemeClr>
                        </a:solidFill>
                        <a:latin typeface="Arial"/>
                      </a:endParaRPr>
                    </a:p>
                  </a:txBody>
                  <a:tcPr marL="0" marR="0" marT="0" marB="0" anchor="ctr"/>
                </a:tc>
                <a:tc>
                  <a:txBody>
                    <a:bodyPr/>
                    <a:lstStyle/>
                    <a:p>
                      <a:pPr algn="ctr" fontAlgn="b"/>
                      <a:r>
                        <a:rPr lang="en-US" sz="1200" b="1" u="none" strike="noStrike" dirty="0">
                          <a:solidFill>
                            <a:schemeClr val="accent6">
                              <a:lumMod val="50000"/>
                            </a:schemeClr>
                          </a:solidFill>
                        </a:rPr>
                        <a:t>6.17E-04</a:t>
                      </a:r>
                      <a:endParaRPr lang="en-US" sz="1200" b="1" i="0" u="none" strike="noStrike" dirty="0">
                        <a:solidFill>
                          <a:schemeClr val="accent6">
                            <a:lumMod val="50000"/>
                          </a:schemeClr>
                        </a:solidFill>
                        <a:latin typeface="Arial"/>
                      </a:endParaRPr>
                    </a:p>
                  </a:txBody>
                  <a:tcPr marL="0" marR="0" marT="0" marB="0" anchor="ctr"/>
                </a:tc>
                <a:tc>
                  <a:txBody>
                    <a:bodyPr/>
                    <a:lstStyle/>
                    <a:p>
                      <a:pPr algn="ctr" fontAlgn="b"/>
                      <a:r>
                        <a:rPr lang="en-US" sz="1200" b="1" u="none" strike="noStrike" dirty="0">
                          <a:solidFill>
                            <a:schemeClr val="accent6">
                              <a:lumMod val="50000"/>
                            </a:schemeClr>
                          </a:solidFill>
                        </a:rPr>
                        <a:t>5.96E-04</a:t>
                      </a:r>
                      <a:endParaRPr lang="en-US" sz="1200" b="1" i="0" u="none" strike="noStrike" dirty="0">
                        <a:solidFill>
                          <a:schemeClr val="accent6">
                            <a:lumMod val="50000"/>
                          </a:schemeClr>
                        </a:solidFill>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r>
              <a:tr h="290359">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r>
                        <a:rPr lang="en-US" sz="1800" b="1" u="none" strike="noStrike" dirty="0" smtClean="0">
                          <a:solidFill>
                            <a:schemeClr val="accent6">
                              <a:lumMod val="50000"/>
                            </a:schemeClr>
                          </a:solidFill>
                          <a:latin typeface="Symbol" pitchFamily="18" charset="2"/>
                        </a:rPr>
                        <a:t>f</a:t>
                      </a:r>
                      <a:r>
                        <a:rPr lang="en-US" sz="1800" b="1" u="none" strike="noStrike" baseline="-25000" dirty="0" smtClean="0">
                          <a:solidFill>
                            <a:schemeClr val="accent6">
                              <a:lumMod val="50000"/>
                            </a:schemeClr>
                          </a:solidFill>
                        </a:rPr>
                        <a:t>2,0</a:t>
                      </a:r>
                      <a:endParaRPr lang="en-US" sz="1800" b="1" i="0" u="none" strike="noStrike" dirty="0">
                        <a:solidFill>
                          <a:schemeClr val="accent6">
                            <a:lumMod val="50000"/>
                          </a:schemeClr>
                        </a:solidFill>
                        <a:latin typeface="Arial"/>
                      </a:endParaRPr>
                    </a:p>
                  </a:txBody>
                  <a:tcPr marL="0" marR="0" marT="0" marB="0" anchor="ctr"/>
                </a:tc>
                <a:tc>
                  <a:txBody>
                    <a:bodyPr/>
                    <a:lstStyle/>
                    <a:p>
                      <a:pPr algn="ctr" fontAlgn="b"/>
                      <a:r>
                        <a:rPr lang="en-US" sz="1800" b="1" u="none" strike="noStrike" dirty="0" smtClean="0">
                          <a:solidFill>
                            <a:schemeClr val="accent6">
                              <a:lumMod val="50000"/>
                            </a:schemeClr>
                          </a:solidFill>
                          <a:latin typeface="Symbol" pitchFamily="18" charset="2"/>
                        </a:rPr>
                        <a:t>f</a:t>
                      </a:r>
                      <a:r>
                        <a:rPr lang="en-US" sz="1800" b="1" u="none" strike="noStrike" baseline="-25000" dirty="0" smtClean="0">
                          <a:solidFill>
                            <a:schemeClr val="accent6">
                              <a:lumMod val="50000"/>
                            </a:schemeClr>
                          </a:solidFill>
                        </a:rPr>
                        <a:t>3,0</a:t>
                      </a:r>
                      <a:endParaRPr lang="en-US" sz="1800" b="1" i="0" u="none" strike="noStrike" dirty="0">
                        <a:solidFill>
                          <a:schemeClr val="accent6">
                            <a:lumMod val="50000"/>
                          </a:schemeClr>
                        </a:solidFill>
                        <a:latin typeface="Arial"/>
                      </a:endParaRPr>
                    </a:p>
                  </a:txBody>
                  <a:tcPr marL="0" marR="0" marT="0" marB="0" anchor="ctr"/>
                </a:tc>
                <a:tc>
                  <a:txBody>
                    <a:bodyPr/>
                    <a:lstStyle/>
                    <a:p>
                      <a:pPr algn="ctr" fontAlgn="b"/>
                      <a:r>
                        <a:rPr lang="en-US" sz="1800" b="1" u="none" strike="noStrike" dirty="0" smtClean="0">
                          <a:solidFill>
                            <a:schemeClr val="accent6">
                              <a:lumMod val="50000"/>
                            </a:schemeClr>
                          </a:solidFill>
                          <a:latin typeface="Symbol" pitchFamily="18" charset="2"/>
                        </a:rPr>
                        <a:t>f</a:t>
                      </a:r>
                      <a:r>
                        <a:rPr lang="en-US" sz="1800" b="1" u="none" strike="noStrike" baseline="-25000" dirty="0" smtClean="0">
                          <a:solidFill>
                            <a:schemeClr val="accent6">
                              <a:lumMod val="50000"/>
                            </a:schemeClr>
                          </a:solidFill>
                        </a:rPr>
                        <a:t>1,0</a:t>
                      </a:r>
                      <a:endParaRPr lang="en-US" sz="1800" b="1" i="0" u="none" strike="noStrike" dirty="0">
                        <a:solidFill>
                          <a:schemeClr val="accent6">
                            <a:lumMod val="50000"/>
                          </a:schemeClr>
                        </a:solidFill>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a:latin typeface="Arial"/>
                      </a:endParaRPr>
                    </a:p>
                  </a:txBody>
                  <a:tcPr marL="0" marR="0" marT="0" marB="0" anchor="ctr"/>
                </a:tc>
                <a:tc>
                  <a:txBody>
                    <a:bodyPr/>
                    <a:lstStyle/>
                    <a:p>
                      <a:pPr algn="ctr" fontAlgn="b"/>
                      <a:endParaRPr lang="en-US" sz="1200" b="1" i="0" u="none" strike="noStrike" dirty="0">
                        <a:latin typeface="Arial"/>
                      </a:endParaRPr>
                    </a:p>
                  </a:txBody>
                  <a:tcPr marL="0" marR="0" marT="0" marB="0" anchor="ctr"/>
                </a:tc>
              </a:tr>
            </a:tbl>
          </a:graphicData>
        </a:graphic>
      </p:graphicFrame>
      <p:grpSp>
        <p:nvGrpSpPr>
          <p:cNvPr id="18" name="Group 17"/>
          <p:cNvGrpSpPr/>
          <p:nvPr/>
        </p:nvGrpSpPr>
        <p:grpSpPr>
          <a:xfrm>
            <a:off x="1676400" y="0"/>
            <a:ext cx="6553200" cy="839788"/>
            <a:chOff x="1676400" y="0"/>
            <a:chExt cx="6553200" cy="839788"/>
          </a:xfrm>
        </p:grpSpPr>
        <p:sp>
          <p:nvSpPr>
            <p:cNvPr id="11" name="Rounded Rectangle 10"/>
            <p:cNvSpPr/>
            <p:nvPr/>
          </p:nvSpPr>
          <p:spPr>
            <a:xfrm>
              <a:off x="1676400" y="228600"/>
              <a:ext cx="1981200" cy="609600"/>
            </a:xfrm>
            <a:prstGeom prst="roundRect">
              <a:avLst/>
            </a:prstGeom>
            <a:solidFill>
              <a:schemeClr val="accent3">
                <a:lumMod val="20000"/>
                <a:lumOff val="8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962400" y="0"/>
              <a:ext cx="2133600" cy="838200"/>
            </a:xfrm>
            <a:prstGeom prst="roundRect">
              <a:avLst/>
            </a:prstGeom>
            <a:solidFill>
              <a:schemeClr val="accent3">
                <a:lumMod val="20000"/>
                <a:lumOff val="8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248400" y="228600"/>
              <a:ext cx="1981200" cy="609600"/>
            </a:xfrm>
            <a:prstGeom prst="roundRect">
              <a:avLst/>
            </a:prstGeom>
            <a:solidFill>
              <a:schemeClr val="accent3">
                <a:lumMod val="20000"/>
                <a:lumOff val="8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nvGraphicFramePr>
          <p:xfrm>
            <a:off x="1752600" y="304800"/>
            <a:ext cx="1830137" cy="469900"/>
          </p:xfrm>
          <a:graphic>
            <a:graphicData uri="http://schemas.openxmlformats.org/presentationml/2006/ole">
              <p:oleObj spid="_x0000_s101377" name="Equation" r:id="rId4" imgW="939600" imgH="241200" progId="Equation.3">
                <p:embed/>
              </p:oleObj>
            </a:graphicData>
          </a:graphic>
        </p:graphicFrame>
        <p:graphicFrame>
          <p:nvGraphicFramePr>
            <p:cNvPr id="101378" name="Object 2"/>
            <p:cNvGraphicFramePr>
              <a:graphicFrameLocks noChangeAspect="1"/>
            </p:cNvGraphicFramePr>
            <p:nvPr/>
          </p:nvGraphicFramePr>
          <p:xfrm>
            <a:off x="4038600" y="0"/>
            <a:ext cx="2027238" cy="839788"/>
          </p:xfrm>
          <a:graphic>
            <a:graphicData uri="http://schemas.openxmlformats.org/presentationml/2006/ole">
              <p:oleObj spid="_x0000_s101378" name="Equation" r:id="rId5" imgW="1041120" imgH="431640" progId="Equation.3">
                <p:embed/>
              </p:oleObj>
            </a:graphicData>
          </a:graphic>
        </p:graphicFrame>
        <p:graphicFrame>
          <p:nvGraphicFramePr>
            <p:cNvPr id="101379" name="Object 3"/>
            <p:cNvGraphicFramePr>
              <a:graphicFrameLocks noChangeAspect="1"/>
            </p:cNvGraphicFramePr>
            <p:nvPr/>
          </p:nvGraphicFramePr>
          <p:xfrm>
            <a:off x="6477000" y="304800"/>
            <a:ext cx="1533525" cy="446087"/>
          </p:xfrm>
          <a:graphic>
            <a:graphicData uri="http://schemas.openxmlformats.org/presentationml/2006/ole">
              <p:oleObj spid="_x0000_s101379" name="Equation" r:id="rId6" imgW="787320" imgH="228600" progId="Equation.3">
                <p:embed/>
              </p:oleObj>
            </a:graphicData>
          </a:graphic>
        </p:graphicFrame>
      </p:grpSp>
      <p:grpSp>
        <p:nvGrpSpPr>
          <p:cNvPr id="19" name="Group 18"/>
          <p:cNvGrpSpPr/>
          <p:nvPr/>
        </p:nvGrpSpPr>
        <p:grpSpPr>
          <a:xfrm>
            <a:off x="990600" y="5867400"/>
            <a:ext cx="8005762" cy="990600"/>
            <a:chOff x="990600" y="5867400"/>
            <a:chExt cx="8005762" cy="990600"/>
          </a:xfrm>
        </p:grpSpPr>
        <p:sp>
          <p:nvSpPr>
            <p:cNvPr id="12" name="Rounded Rectangle 11"/>
            <p:cNvSpPr/>
            <p:nvPr/>
          </p:nvSpPr>
          <p:spPr>
            <a:xfrm>
              <a:off x="5257800" y="5867400"/>
              <a:ext cx="3733800" cy="990600"/>
            </a:xfrm>
            <a:prstGeom prst="roundRect">
              <a:avLst/>
            </a:prstGeom>
            <a:solidFill>
              <a:schemeClr val="accent3">
                <a:lumMod val="20000"/>
                <a:lumOff val="8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90600" y="5867400"/>
              <a:ext cx="2362200" cy="990600"/>
            </a:xfrm>
            <a:prstGeom prst="roundRect">
              <a:avLst/>
            </a:prstGeom>
            <a:solidFill>
              <a:schemeClr val="accent3">
                <a:lumMod val="20000"/>
                <a:lumOff val="8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1380" name="Object 4"/>
            <p:cNvGraphicFramePr>
              <a:graphicFrameLocks noChangeAspect="1"/>
            </p:cNvGraphicFramePr>
            <p:nvPr/>
          </p:nvGraphicFramePr>
          <p:xfrm>
            <a:off x="5410200" y="5918200"/>
            <a:ext cx="3586162" cy="939800"/>
          </p:xfrm>
          <a:graphic>
            <a:graphicData uri="http://schemas.openxmlformats.org/presentationml/2006/ole">
              <p:oleObj spid="_x0000_s101380" name="Equation" r:id="rId7" imgW="1841400" imgH="482400" progId="Equation.3">
                <p:embed/>
              </p:oleObj>
            </a:graphicData>
          </a:graphic>
        </p:graphicFrame>
        <p:graphicFrame>
          <p:nvGraphicFramePr>
            <p:cNvPr id="101381" name="Object 5"/>
            <p:cNvGraphicFramePr>
              <a:graphicFrameLocks noChangeAspect="1"/>
            </p:cNvGraphicFramePr>
            <p:nvPr/>
          </p:nvGraphicFramePr>
          <p:xfrm>
            <a:off x="1095375" y="5918200"/>
            <a:ext cx="2003425" cy="939800"/>
          </p:xfrm>
          <a:graphic>
            <a:graphicData uri="http://schemas.openxmlformats.org/presentationml/2006/ole">
              <p:oleObj spid="_x0000_s101381" name="Equation" r:id="rId8" imgW="1028520" imgH="48240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762000" y="457200"/>
            <a:ext cx="7924800" cy="1143000"/>
          </a:xfrm>
        </p:spPr>
        <p:txBody>
          <a:bodyPr/>
          <a:lstStyle/>
          <a:p>
            <a:pPr eaLnBrk="1" hangingPunct="1"/>
            <a:r>
              <a:rPr lang="en-US" dirty="0" smtClean="0"/>
              <a:t>MUO (size distribution analysis)</a:t>
            </a:r>
          </a:p>
        </p:txBody>
      </p:sp>
      <p:sp>
        <p:nvSpPr>
          <p:cNvPr id="17412" name="Text Placeholder 2"/>
          <p:cNvSpPr>
            <a:spLocks noGrp="1"/>
          </p:cNvSpPr>
          <p:nvPr>
            <p:ph type="body" sz="half" idx="1"/>
          </p:nvPr>
        </p:nvSpPr>
        <p:spPr>
          <a:xfrm>
            <a:off x="838200" y="1447800"/>
            <a:ext cx="7467600" cy="4724400"/>
          </a:xfrm>
        </p:spPr>
        <p:txBody>
          <a:bodyPr/>
          <a:lstStyle/>
          <a:p>
            <a:pPr eaLnBrk="1" hangingPunct="1"/>
            <a:r>
              <a:rPr lang="en-US" dirty="0" smtClean="0"/>
              <a:t>Analytical distribution functions (frequently used in particle technology)</a:t>
            </a:r>
          </a:p>
          <a:p>
            <a:pPr lvl="1" eaLnBrk="1" hangingPunct="1"/>
            <a:r>
              <a:rPr lang="en-US" dirty="0" smtClean="0"/>
              <a:t>Gauss or normal distribution function</a:t>
            </a:r>
          </a:p>
          <a:p>
            <a:pPr eaLnBrk="1" hangingPunct="1"/>
            <a:endParaRPr lang="en-US" dirty="0" smtClean="0"/>
          </a:p>
          <a:p>
            <a:pPr eaLnBrk="1" hangingPunct="1">
              <a:buFont typeface="Wingdings" pitchFamily="2" charset="2"/>
              <a:buNone/>
            </a:pPr>
            <a:r>
              <a:rPr lang="en-US" dirty="0" smtClean="0"/>
              <a:t>    </a:t>
            </a:r>
          </a:p>
          <a:p>
            <a:pPr eaLnBrk="1" hangingPunct="1">
              <a:buFont typeface="Wingdings" pitchFamily="2" charset="2"/>
              <a:buNone/>
            </a:pPr>
            <a:endParaRPr lang="en-US" dirty="0" smtClean="0"/>
          </a:p>
        </p:txBody>
      </p:sp>
      <p:graphicFrame>
        <p:nvGraphicFramePr>
          <p:cNvPr id="17410" name="Object 2"/>
          <p:cNvGraphicFramePr>
            <a:graphicFrameLocks noChangeAspect="1"/>
          </p:cNvGraphicFramePr>
          <p:nvPr/>
        </p:nvGraphicFramePr>
        <p:xfrm>
          <a:off x="1524000" y="3048000"/>
          <a:ext cx="5669588" cy="2209800"/>
        </p:xfrm>
        <a:graphic>
          <a:graphicData uri="http://schemas.openxmlformats.org/presentationml/2006/ole">
            <p:oleObj spid="_x0000_s17410" name="Equation" r:id="rId4" imgW="2603160" imgH="1015920" progId="Equation.3">
              <p:embed/>
            </p:oleObj>
          </a:graphicData>
        </a:graphic>
      </p:graphicFrame>
      <p:graphicFrame>
        <p:nvGraphicFramePr>
          <p:cNvPr id="6" name="Object 8"/>
          <p:cNvGraphicFramePr>
            <a:graphicFrameLocks noChangeAspect="1"/>
          </p:cNvGraphicFramePr>
          <p:nvPr/>
        </p:nvGraphicFramePr>
        <p:xfrm>
          <a:off x="5105400" y="4191000"/>
          <a:ext cx="3899838" cy="242677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762000" y="381000"/>
            <a:ext cx="7924800" cy="1143000"/>
          </a:xfrm>
        </p:spPr>
        <p:txBody>
          <a:bodyPr/>
          <a:lstStyle/>
          <a:p>
            <a:pPr eaLnBrk="1" hangingPunct="1"/>
            <a:r>
              <a:rPr lang="en-US" dirty="0" smtClean="0"/>
              <a:t>MUO (size distribution analysis)</a:t>
            </a:r>
          </a:p>
        </p:txBody>
      </p:sp>
      <p:sp>
        <p:nvSpPr>
          <p:cNvPr id="18436" name="Text Placeholder 2"/>
          <p:cNvSpPr>
            <a:spLocks noGrp="1"/>
          </p:cNvSpPr>
          <p:nvPr>
            <p:ph type="body" sz="half" idx="1"/>
          </p:nvPr>
        </p:nvSpPr>
        <p:spPr>
          <a:xfrm>
            <a:off x="838200" y="1447800"/>
            <a:ext cx="7467600" cy="4724400"/>
          </a:xfrm>
        </p:spPr>
        <p:txBody>
          <a:bodyPr/>
          <a:lstStyle/>
          <a:p>
            <a:pPr lvl="1" eaLnBrk="1" hangingPunct="1"/>
            <a:r>
              <a:rPr lang="en-US" dirty="0" smtClean="0"/>
              <a:t>Log-normal distribution function (for asymmetric distributions)</a:t>
            </a:r>
          </a:p>
          <a:p>
            <a:pPr lvl="1" eaLnBrk="1" hangingPunct="1"/>
            <a:endParaRPr lang="en-US" dirty="0" smtClean="0"/>
          </a:p>
          <a:p>
            <a:pPr lvl="1" eaLnBrk="1" hangingPunct="1"/>
            <a:endParaRPr lang="en-US" dirty="0" smtClean="0"/>
          </a:p>
          <a:p>
            <a:pPr lvl="1" eaLnBrk="1" hangingPunct="1"/>
            <a:endParaRPr lang="en-US" dirty="0" smtClean="0"/>
          </a:p>
          <a:p>
            <a:pPr eaLnBrk="1" hangingPunct="1">
              <a:buFont typeface="Wingdings" pitchFamily="2" charset="2"/>
              <a:buNone/>
            </a:pPr>
            <a:r>
              <a:rPr lang="en-US" dirty="0" smtClean="0"/>
              <a:t>    </a:t>
            </a:r>
          </a:p>
          <a:p>
            <a:pPr eaLnBrk="1" hangingPunct="1">
              <a:buFont typeface="Wingdings" pitchFamily="2" charset="2"/>
              <a:buNone/>
            </a:pPr>
            <a:endParaRPr lang="en-US" dirty="0" smtClean="0"/>
          </a:p>
        </p:txBody>
      </p:sp>
      <p:graphicFrame>
        <p:nvGraphicFramePr>
          <p:cNvPr id="18434" name="Object 2"/>
          <p:cNvGraphicFramePr>
            <a:graphicFrameLocks noChangeAspect="1"/>
          </p:cNvGraphicFramePr>
          <p:nvPr/>
        </p:nvGraphicFramePr>
        <p:xfrm>
          <a:off x="2252663" y="2514600"/>
          <a:ext cx="5516562" cy="2133600"/>
        </p:xfrm>
        <a:graphic>
          <a:graphicData uri="http://schemas.openxmlformats.org/presentationml/2006/ole">
            <p:oleObj spid="_x0000_s18434" name="Equation" r:id="rId4" imgW="2692080" imgH="1041120" progId="Equation.3">
              <p:embed/>
            </p:oleObj>
          </a:graphicData>
        </a:graphic>
      </p:graphicFrame>
      <p:graphicFrame>
        <p:nvGraphicFramePr>
          <p:cNvPr id="7" name="Object 12"/>
          <p:cNvGraphicFramePr>
            <a:graphicFrameLocks noChangeAspect="1"/>
          </p:cNvGraphicFramePr>
          <p:nvPr/>
        </p:nvGraphicFramePr>
        <p:xfrm>
          <a:off x="1524000" y="4648200"/>
          <a:ext cx="3505200" cy="2034117"/>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3"/>
          <p:cNvSpPr txBox="1">
            <a:spLocks noChangeArrowheads="1"/>
          </p:cNvSpPr>
          <p:nvPr/>
        </p:nvSpPr>
        <p:spPr>
          <a:xfrm>
            <a:off x="5562600" y="5029200"/>
            <a:ext cx="2667000" cy="838200"/>
          </a:xfrm>
          <a:prstGeom prst="rect">
            <a:avLst/>
          </a:prstGeom>
          <a:solidFill>
            <a:schemeClr val="accent3">
              <a:lumMod val="60000"/>
              <a:lumOff val="40000"/>
            </a:schemeClr>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chemeClr val="tx1"/>
                </a:solidFill>
                <a:effectLst/>
                <a:uLnTx/>
                <a:uFillTx/>
                <a:latin typeface="Tahoma" pitchFamily="34" charset="0"/>
                <a:ea typeface="+mn-ea"/>
                <a:cs typeface="+mn-cs"/>
              </a:rPr>
              <a:t>Log normal distribution – appears as a normal distribution when x-axis is plotted on log scale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itle 1"/>
          <p:cNvSpPr>
            <a:spLocks noGrp="1"/>
          </p:cNvSpPr>
          <p:nvPr>
            <p:ph type="title"/>
          </p:nvPr>
        </p:nvSpPr>
        <p:spPr>
          <a:xfrm>
            <a:off x="762000" y="381000"/>
            <a:ext cx="7924800" cy="1143000"/>
          </a:xfrm>
        </p:spPr>
        <p:txBody>
          <a:bodyPr/>
          <a:lstStyle/>
          <a:p>
            <a:pPr eaLnBrk="1" hangingPunct="1"/>
            <a:r>
              <a:rPr lang="en-US" dirty="0" smtClean="0"/>
              <a:t>MUO (size distribution analysis)</a:t>
            </a:r>
          </a:p>
        </p:txBody>
      </p:sp>
      <p:sp>
        <p:nvSpPr>
          <p:cNvPr id="19464" name="Text Placeholder 2"/>
          <p:cNvSpPr>
            <a:spLocks noGrp="1"/>
          </p:cNvSpPr>
          <p:nvPr>
            <p:ph type="body" sz="half" idx="1"/>
          </p:nvPr>
        </p:nvSpPr>
        <p:spPr>
          <a:xfrm>
            <a:off x="914400" y="1371600"/>
            <a:ext cx="7467600" cy="4114800"/>
          </a:xfrm>
        </p:spPr>
        <p:txBody>
          <a:bodyPr/>
          <a:lstStyle/>
          <a:p>
            <a:pPr lvl="1" eaLnBrk="1" hangingPunct="1"/>
            <a:r>
              <a:rPr lang="en-US" dirty="0" smtClean="0"/>
              <a:t>The geometric mean       and the geometric standard deviation      are related to the arithmetic mean      and standard deviation      by: </a:t>
            </a:r>
          </a:p>
          <a:p>
            <a:pPr eaLnBrk="1" hangingPunct="1"/>
            <a:endParaRPr lang="en-US" dirty="0" smtClean="0"/>
          </a:p>
          <a:p>
            <a:pPr eaLnBrk="1" hangingPunct="1">
              <a:buFont typeface="Wingdings" pitchFamily="2" charset="2"/>
              <a:buNone/>
            </a:pPr>
            <a:r>
              <a:rPr lang="en-US" dirty="0" smtClean="0"/>
              <a:t>    </a:t>
            </a:r>
          </a:p>
          <a:p>
            <a:pPr eaLnBrk="1" hangingPunct="1">
              <a:buFont typeface="Wingdings" pitchFamily="2" charset="2"/>
              <a:buNone/>
            </a:pPr>
            <a:endParaRPr lang="en-US" dirty="0" smtClean="0"/>
          </a:p>
        </p:txBody>
      </p:sp>
      <p:graphicFrame>
        <p:nvGraphicFramePr>
          <p:cNvPr id="19458" name="Object 3"/>
          <p:cNvGraphicFramePr>
            <a:graphicFrameLocks noChangeAspect="1"/>
          </p:cNvGraphicFramePr>
          <p:nvPr/>
        </p:nvGraphicFramePr>
        <p:xfrm>
          <a:off x="4800600" y="1447800"/>
          <a:ext cx="276225" cy="374650"/>
        </p:xfrm>
        <a:graphic>
          <a:graphicData uri="http://schemas.openxmlformats.org/presentationml/2006/ole">
            <p:oleObj spid="_x0000_s19458" name="Equation" r:id="rId4" imgW="177480" imgH="241200" progId="Equation.3">
              <p:embed/>
            </p:oleObj>
          </a:graphicData>
        </a:graphic>
      </p:graphicFrame>
      <p:graphicFrame>
        <p:nvGraphicFramePr>
          <p:cNvPr id="19459" name="Object 4"/>
          <p:cNvGraphicFramePr>
            <a:graphicFrameLocks noChangeAspect="1"/>
          </p:cNvGraphicFramePr>
          <p:nvPr/>
        </p:nvGraphicFramePr>
        <p:xfrm>
          <a:off x="4495800" y="1905000"/>
          <a:ext cx="315913" cy="374650"/>
        </p:xfrm>
        <a:graphic>
          <a:graphicData uri="http://schemas.openxmlformats.org/presentationml/2006/ole">
            <p:oleObj spid="_x0000_s19459" name="Equation" r:id="rId5" imgW="203040" imgH="241200" progId="Equation.3">
              <p:embed/>
            </p:oleObj>
          </a:graphicData>
        </a:graphic>
      </p:graphicFrame>
      <p:graphicFrame>
        <p:nvGraphicFramePr>
          <p:cNvPr id="19460" name="Object 5"/>
          <p:cNvGraphicFramePr>
            <a:graphicFrameLocks noChangeAspect="1"/>
          </p:cNvGraphicFramePr>
          <p:nvPr/>
        </p:nvGraphicFramePr>
        <p:xfrm>
          <a:off x="4267200" y="2362200"/>
          <a:ext cx="238125" cy="354013"/>
        </p:xfrm>
        <a:graphic>
          <a:graphicData uri="http://schemas.openxmlformats.org/presentationml/2006/ole">
            <p:oleObj spid="_x0000_s19460" name="Equation" r:id="rId6" imgW="152280" imgH="228600" progId="Equation.3">
              <p:embed/>
            </p:oleObj>
          </a:graphicData>
        </a:graphic>
      </p:graphicFrame>
      <p:graphicFrame>
        <p:nvGraphicFramePr>
          <p:cNvPr id="19461" name="Object 6"/>
          <p:cNvGraphicFramePr>
            <a:graphicFrameLocks noChangeAspect="1"/>
          </p:cNvGraphicFramePr>
          <p:nvPr/>
        </p:nvGraphicFramePr>
        <p:xfrm>
          <a:off x="8077200" y="2362200"/>
          <a:ext cx="331498" cy="304800"/>
        </p:xfrm>
        <a:graphic>
          <a:graphicData uri="http://schemas.openxmlformats.org/presentationml/2006/ole">
            <p:oleObj spid="_x0000_s19461" name="Equation" r:id="rId7" imgW="152280" imgH="139680" progId="Equation.3">
              <p:embed/>
            </p:oleObj>
          </a:graphicData>
        </a:graphic>
      </p:graphicFrame>
      <p:graphicFrame>
        <p:nvGraphicFramePr>
          <p:cNvPr id="19462" name="Object 7"/>
          <p:cNvGraphicFramePr>
            <a:graphicFrameLocks noChangeAspect="1"/>
          </p:cNvGraphicFramePr>
          <p:nvPr/>
        </p:nvGraphicFramePr>
        <p:xfrm>
          <a:off x="2450990" y="2819400"/>
          <a:ext cx="5338306" cy="3124200"/>
        </p:xfrm>
        <a:graphic>
          <a:graphicData uri="http://schemas.openxmlformats.org/presentationml/2006/ole">
            <p:oleObj spid="_x0000_s19462" name="Equation" r:id="rId8" imgW="2819160" imgH="1650960" progId="Equation.3">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762000" y="304800"/>
            <a:ext cx="7924800" cy="1143000"/>
          </a:xfrm>
        </p:spPr>
        <p:txBody>
          <a:bodyPr/>
          <a:lstStyle/>
          <a:p>
            <a:pPr eaLnBrk="1" hangingPunct="1"/>
            <a:r>
              <a:rPr lang="en-US" dirty="0" smtClean="0"/>
              <a:t>MUO (size distribution analysis)</a:t>
            </a:r>
          </a:p>
        </p:txBody>
      </p:sp>
      <p:sp>
        <p:nvSpPr>
          <p:cNvPr id="20484" name="Text Placeholder 2"/>
          <p:cNvSpPr>
            <a:spLocks noGrp="1"/>
          </p:cNvSpPr>
          <p:nvPr>
            <p:ph type="body" sz="half" idx="1"/>
          </p:nvPr>
        </p:nvSpPr>
        <p:spPr>
          <a:xfrm>
            <a:off x="838200" y="1447800"/>
            <a:ext cx="7467600" cy="4343400"/>
          </a:xfrm>
        </p:spPr>
        <p:txBody>
          <a:bodyPr/>
          <a:lstStyle/>
          <a:p>
            <a:pPr lvl="1" eaLnBrk="1" hangingPunct="1"/>
            <a:r>
              <a:rPr lang="en-US" sz="2400" dirty="0" smtClean="0"/>
              <a:t>Similarly the geometric mean  and standard deviation can be calculated from the corresponding arithmetic values by:</a:t>
            </a:r>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p:txBody>
      </p:sp>
      <p:graphicFrame>
        <p:nvGraphicFramePr>
          <p:cNvPr id="20482" name="Object 8"/>
          <p:cNvGraphicFramePr>
            <a:graphicFrameLocks noChangeAspect="1"/>
          </p:cNvGraphicFramePr>
          <p:nvPr/>
        </p:nvGraphicFramePr>
        <p:xfrm>
          <a:off x="2590800" y="2667000"/>
          <a:ext cx="3657600" cy="2745251"/>
        </p:xfrm>
        <a:graphic>
          <a:graphicData uri="http://schemas.openxmlformats.org/presentationml/2006/ole">
            <p:oleObj spid="_x0000_s20482" name="Equation" r:id="rId4" imgW="1828800" imgH="1371600" progId="Equation.3">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itle 1"/>
          <p:cNvSpPr>
            <a:spLocks noGrp="1"/>
          </p:cNvSpPr>
          <p:nvPr>
            <p:ph type="title"/>
          </p:nvPr>
        </p:nvSpPr>
        <p:spPr>
          <a:xfrm>
            <a:off x="762000" y="304800"/>
            <a:ext cx="7924800" cy="1143000"/>
          </a:xfrm>
        </p:spPr>
        <p:txBody>
          <a:bodyPr/>
          <a:lstStyle/>
          <a:p>
            <a:pPr eaLnBrk="1" hangingPunct="1"/>
            <a:r>
              <a:rPr lang="en-US" dirty="0" smtClean="0"/>
              <a:t>MUO (size distribution analysis)</a:t>
            </a:r>
          </a:p>
        </p:txBody>
      </p:sp>
      <p:sp>
        <p:nvSpPr>
          <p:cNvPr id="21510" name="Text Placeholder 2"/>
          <p:cNvSpPr>
            <a:spLocks noGrp="1"/>
          </p:cNvSpPr>
          <p:nvPr>
            <p:ph type="body" sz="half" idx="1"/>
          </p:nvPr>
        </p:nvSpPr>
        <p:spPr>
          <a:xfrm>
            <a:off x="838200" y="1295400"/>
            <a:ext cx="7467600" cy="5181600"/>
          </a:xfrm>
        </p:spPr>
        <p:txBody>
          <a:bodyPr/>
          <a:lstStyle/>
          <a:p>
            <a:pPr lvl="1" eaLnBrk="1" hangingPunct="1"/>
            <a:r>
              <a:rPr lang="en-US" sz="2400" dirty="0" smtClean="0"/>
              <a:t>The  geometric standard deviation can be derived from the log-normal distribution function as the ratio of the median particle diameter to the particle diameter            (the value of the particle diameter from which 15.9% of particles are smaller and hence 84.1% are larger)  </a:t>
            </a:r>
          </a:p>
          <a:p>
            <a:pPr lvl="1" eaLnBrk="1" hangingPunct="1"/>
            <a:endParaRPr lang="en-US" sz="1800" dirty="0" smtClean="0"/>
          </a:p>
          <a:p>
            <a:pPr lvl="1" eaLnBrk="1" hangingPunct="1"/>
            <a:endParaRPr lang="en-US" sz="1800" dirty="0" smtClean="0"/>
          </a:p>
          <a:p>
            <a:pPr lvl="1" eaLnBrk="1" hangingPunct="1"/>
            <a:r>
              <a:rPr lang="en-US" sz="2000" dirty="0" smtClean="0"/>
              <a:t>Transformation of log-normal number weighted distribution to other distributions yields new log-normal distribution with the same geometric standard deviation but with different geometric mean:   </a:t>
            </a:r>
          </a:p>
          <a:p>
            <a:pPr eaLnBrk="1" hangingPunct="1">
              <a:buFont typeface="Wingdings" pitchFamily="2" charset="2"/>
              <a:buNone/>
            </a:pPr>
            <a:endParaRPr lang="en-US" dirty="0" smtClean="0"/>
          </a:p>
        </p:txBody>
      </p:sp>
      <p:graphicFrame>
        <p:nvGraphicFramePr>
          <p:cNvPr id="21506" name="Object 3"/>
          <p:cNvGraphicFramePr>
            <a:graphicFrameLocks noChangeAspect="1"/>
          </p:cNvGraphicFramePr>
          <p:nvPr/>
        </p:nvGraphicFramePr>
        <p:xfrm>
          <a:off x="3886200" y="3200400"/>
          <a:ext cx="2818678" cy="1066800"/>
        </p:xfrm>
        <a:graphic>
          <a:graphicData uri="http://schemas.openxmlformats.org/presentationml/2006/ole">
            <p:oleObj spid="_x0000_s21506" name="Equation" r:id="rId4" imgW="1143000" imgH="431640" progId="Equation.3">
              <p:embed/>
            </p:oleObj>
          </a:graphicData>
        </a:graphic>
      </p:graphicFrame>
      <p:graphicFrame>
        <p:nvGraphicFramePr>
          <p:cNvPr id="21507" name="Object 4"/>
          <p:cNvGraphicFramePr>
            <a:graphicFrameLocks noChangeAspect="1"/>
          </p:cNvGraphicFramePr>
          <p:nvPr/>
        </p:nvGraphicFramePr>
        <p:xfrm>
          <a:off x="2895600" y="2362200"/>
          <a:ext cx="609600" cy="440485"/>
        </p:xfrm>
        <a:graphic>
          <a:graphicData uri="http://schemas.openxmlformats.org/presentationml/2006/ole">
            <p:oleObj spid="_x0000_s21507" name="Equation" r:id="rId5" imgW="317160" imgH="228600" progId="Equation.3">
              <p:embed/>
            </p:oleObj>
          </a:graphicData>
        </a:graphic>
      </p:graphicFrame>
      <p:graphicFrame>
        <p:nvGraphicFramePr>
          <p:cNvPr id="21508" name="Object 5"/>
          <p:cNvGraphicFramePr>
            <a:graphicFrameLocks noChangeAspect="1"/>
          </p:cNvGraphicFramePr>
          <p:nvPr/>
        </p:nvGraphicFramePr>
        <p:xfrm>
          <a:off x="2895600" y="5638800"/>
          <a:ext cx="4400326" cy="609600"/>
        </p:xfrm>
        <a:graphic>
          <a:graphicData uri="http://schemas.openxmlformats.org/presentationml/2006/ole">
            <p:oleObj spid="_x0000_s21508" name="Equation" r:id="rId6" imgW="1930320" imgH="266400" progId="Equation.3">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762000" y="457200"/>
            <a:ext cx="7924800" cy="1143000"/>
          </a:xfrm>
        </p:spPr>
        <p:txBody>
          <a:bodyPr/>
          <a:lstStyle/>
          <a:p>
            <a:pPr eaLnBrk="1" hangingPunct="1"/>
            <a:r>
              <a:rPr lang="en-US" dirty="0" smtClean="0"/>
              <a:t>MUO (size distribution analysis)</a:t>
            </a:r>
          </a:p>
        </p:txBody>
      </p:sp>
      <p:sp>
        <p:nvSpPr>
          <p:cNvPr id="22532" name="Text Placeholder 2"/>
          <p:cNvSpPr>
            <a:spLocks noGrp="1"/>
          </p:cNvSpPr>
          <p:nvPr>
            <p:ph type="body" sz="half" idx="1"/>
          </p:nvPr>
        </p:nvSpPr>
        <p:spPr>
          <a:xfrm>
            <a:off x="838200" y="1752600"/>
            <a:ext cx="7467600" cy="4724400"/>
          </a:xfrm>
        </p:spPr>
        <p:txBody>
          <a:bodyPr/>
          <a:lstStyle/>
          <a:p>
            <a:pPr lvl="1" eaLnBrk="1" hangingPunct="1"/>
            <a:r>
              <a:rPr lang="en-US" sz="2400" dirty="0" smtClean="0"/>
              <a:t>The Rosin </a:t>
            </a:r>
            <a:r>
              <a:rPr lang="en-US" sz="2400" dirty="0" err="1" smtClean="0"/>
              <a:t>Rammler</a:t>
            </a:r>
            <a:r>
              <a:rPr lang="en-US" sz="2400" dirty="0" smtClean="0"/>
              <a:t> </a:t>
            </a:r>
            <a:r>
              <a:rPr lang="en-US" sz="2400" dirty="0" err="1" smtClean="0"/>
              <a:t>Sperling</a:t>
            </a:r>
            <a:r>
              <a:rPr lang="en-US" sz="2400" dirty="0" smtClean="0"/>
              <a:t> </a:t>
            </a:r>
            <a:r>
              <a:rPr lang="en-US" sz="2400" dirty="0" err="1" smtClean="0"/>
              <a:t>Bennet</a:t>
            </a:r>
            <a:r>
              <a:rPr lang="en-US" sz="2400" dirty="0" smtClean="0"/>
              <a:t> (RRSB)-function in double </a:t>
            </a:r>
            <a:r>
              <a:rPr lang="en-US" sz="2400" dirty="0" err="1" smtClean="0"/>
              <a:t>ln-ln</a:t>
            </a:r>
            <a:r>
              <a:rPr lang="en-US" sz="2400" dirty="0" smtClean="0"/>
              <a:t> coordinates </a:t>
            </a:r>
            <a:r>
              <a:rPr lang="en-US" sz="1800" dirty="0" smtClean="0"/>
              <a:t/>
            </a:r>
            <a:br>
              <a:rPr lang="en-US" sz="1800" dirty="0" smtClean="0"/>
            </a:br>
            <a:endParaRPr lang="en-US" sz="1800" dirty="0" smtClean="0"/>
          </a:p>
          <a:p>
            <a:pPr lvl="1" eaLnBrk="1" hangingPunct="1"/>
            <a:endParaRPr lang="en-US" sz="1800" dirty="0" smtClean="0"/>
          </a:p>
          <a:p>
            <a:pPr lvl="1" eaLnBrk="1" hangingPunct="1"/>
            <a:endParaRPr lang="en-US" sz="1800" dirty="0" smtClean="0"/>
          </a:p>
          <a:p>
            <a:pPr eaLnBrk="1" hangingPunct="1">
              <a:buFont typeface="Wingdings" pitchFamily="2" charset="2"/>
              <a:buNone/>
            </a:pPr>
            <a:endParaRPr lang="en-US" dirty="0" smtClean="0"/>
          </a:p>
        </p:txBody>
      </p:sp>
      <p:graphicFrame>
        <p:nvGraphicFramePr>
          <p:cNvPr id="22530" name="Object 3"/>
          <p:cNvGraphicFramePr>
            <a:graphicFrameLocks noChangeAspect="1"/>
          </p:cNvGraphicFramePr>
          <p:nvPr/>
        </p:nvGraphicFramePr>
        <p:xfrm>
          <a:off x="1219200" y="2590800"/>
          <a:ext cx="7573963" cy="3973513"/>
        </p:xfrm>
        <a:graphic>
          <a:graphicData uri="http://schemas.openxmlformats.org/presentationml/2006/ole">
            <p:oleObj spid="_x0000_s22530" name="Equation" r:id="rId4" imgW="3441600" imgH="1803240" progId="Equation.3">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2"/>
          <p:cNvSpPr>
            <a:spLocks noGrp="1"/>
          </p:cNvSpPr>
          <p:nvPr>
            <p:ph type="ftr" sz="quarter" idx="11"/>
          </p:nvPr>
        </p:nvSpPr>
        <p:spPr/>
        <p:txBody>
          <a:bodyPr/>
          <a:lstStyle/>
          <a:p>
            <a:pPr>
              <a:defRPr/>
            </a:pPr>
            <a:r>
              <a:rPr lang="en-US"/>
              <a:t>Solomon Bogale                        Chemical Eng'g Department</a:t>
            </a:r>
          </a:p>
        </p:txBody>
      </p:sp>
      <p:pic>
        <p:nvPicPr>
          <p:cNvPr id="23558" name="Picture 4"/>
          <p:cNvPicPr>
            <a:picLocks noChangeAspect="1" noChangeArrowheads="1"/>
          </p:cNvPicPr>
          <p:nvPr/>
        </p:nvPicPr>
        <p:blipFill>
          <a:blip r:embed="rId4"/>
          <a:srcRect l="304" t="-325" b="1709"/>
          <a:stretch>
            <a:fillRect/>
          </a:stretch>
        </p:blipFill>
        <p:spPr bwMode="auto">
          <a:xfrm>
            <a:off x="457200" y="-26988"/>
            <a:ext cx="8382000" cy="6864351"/>
          </a:xfrm>
          <a:prstGeom prst="rect">
            <a:avLst/>
          </a:prstGeom>
          <a:noFill/>
          <a:ln w="9525">
            <a:noFill/>
            <a:miter lim="800000"/>
            <a:headEnd/>
            <a:tailEnd/>
          </a:ln>
        </p:spPr>
      </p:pic>
      <p:grpSp>
        <p:nvGrpSpPr>
          <p:cNvPr id="2" name="Group 28"/>
          <p:cNvGrpSpPr>
            <a:grpSpLocks/>
          </p:cNvGrpSpPr>
          <p:nvPr/>
        </p:nvGrpSpPr>
        <p:grpSpPr bwMode="auto">
          <a:xfrm>
            <a:off x="914400" y="609600"/>
            <a:ext cx="8108950" cy="5848350"/>
            <a:chOff x="576" y="384"/>
            <a:chExt cx="5108" cy="3684"/>
          </a:xfrm>
        </p:grpSpPr>
        <p:grpSp>
          <p:nvGrpSpPr>
            <p:cNvPr id="3" name="Group 27"/>
            <p:cNvGrpSpPr>
              <a:grpSpLocks/>
            </p:cNvGrpSpPr>
            <p:nvPr/>
          </p:nvGrpSpPr>
          <p:grpSpPr bwMode="auto">
            <a:xfrm>
              <a:off x="576" y="384"/>
              <a:ext cx="4992" cy="3684"/>
              <a:chOff x="576" y="384"/>
              <a:chExt cx="4992" cy="3684"/>
            </a:xfrm>
          </p:grpSpPr>
          <p:sp>
            <p:nvSpPr>
              <p:cNvPr id="23562" name="Oval 6"/>
              <p:cNvSpPr>
                <a:spLocks noChangeArrowheads="1"/>
              </p:cNvSpPr>
              <p:nvPr/>
            </p:nvSpPr>
            <p:spPr bwMode="auto">
              <a:xfrm>
                <a:off x="3600" y="2112"/>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63" name="Oval 7"/>
              <p:cNvSpPr>
                <a:spLocks noChangeArrowheads="1"/>
              </p:cNvSpPr>
              <p:nvPr/>
            </p:nvSpPr>
            <p:spPr bwMode="auto">
              <a:xfrm>
                <a:off x="3996" y="231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64" name="Oval 8"/>
              <p:cNvSpPr>
                <a:spLocks noChangeArrowheads="1"/>
              </p:cNvSpPr>
              <p:nvPr/>
            </p:nvSpPr>
            <p:spPr bwMode="auto">
              <a:xfrm>
                <a:off x="3190" y="1900"/>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65" name="Oval 15"/>
              <p:cNvSpPr>
                <a:spLocks noChangeArrowheads="1"/>
              </p:cNvSpPr>
              <p:nvPr/>
            </p:nvSpPr>
            <p:spPr bwMode="auto">
              <a:xfrm>
                <a:off x="2784" y="1669"/>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66" name="Oval 16"/>
              <p:cNvSpPr>
                <a:spLocks noChangeArrowheads="1"/>
              </p:cNvSpPr>
              <p:nvPr/>
            </p:nvSpPr>
            <p:spPr bwMode="auto">
              <a:xfrm>
                <a:off x="2337" y="147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67" name="Oval 17"/>
              <p:cNvSpPr>
                <a:spLocks noChangeArrowheads="1"/>
              </p:cNvSpPr>
              <p:nvPr/>
            </p:nvSpPr>
            <p:spPr bwMode="auto">
              <a:xfrm>
                <a:off x="1992" y="136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68" name="Oval 18"/>
              <p:cNvSpPr>
                <a:spLocks noChangeArrowheads="1"/>
              </p:cNvSpPr>
              <p:nvPr/>
            </p:nvSpPr>
            <p:spPr bwMode="auto">
              <a:xfrm>
                <a:off x="1728" y="12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69" name="Line 19"/>
              <p:cNvSpPr>
                <a:spLocks noChangeShapeType="1"/>
              </p:cNvSpPr>
              <p:nvPr/>
            </p:nvSpPr>
            <p:spPr bwMode="auto">
              <a:xfrm>
                <a:off x="1584" y="1152"/>
                <a:ext cx="3072" cy="1488"/>
              </a:xfrm>
              <a:prstGeom prst="line">
                <a:avLst/>
              </a:prstGeom>
              <a:noFill/>
              <a:ln w="28575">
                <a:solidFill>
                  <a:schemeClr val="tx1"/>
                </a:solidFill>
                <a:round/>
                <a:headEnd/>
                <a:tailEnd/>
              </a:ln>
            </p:spPr>
            <p:txBody>
              <a:bodyPr/>
              <a:lstStyle/>
              <a:p>
                <a:endParaRPr lang="en-US"/>
              </a:p>
            </p:txBody>
          </p:sp>
          <p:sp>
            <p:nvSpPr>
              <p:cNvPr id="23570" name="Line 20"/>
              <p:cNvSpPr>
                <a:spLocks noChangeShapeType="1"/>
              </p:cNvSpPr>
              <p:nvPr/>
            </p:nvSpPr>
            <p:spPr bwMode="auto">
              <a:xfrm>
                <a:off x="576" y="384"/>
                <a:ext cx="4992" cy="2400"/>
              </a:xfrm>
              <a:prstGeom prst="line">
                <a:avLst/>
              </a:prstGeom>
              <a:noFill/>
              <a:ln w="9525">
                <a:solidFill>
                  <a:srgbClr val="FF00FF"/>
                </a:solidFill>
                <a:round/>
                <a:headEnd/>
                <a:tailEnd/>
              </a:ln>
            </p:spPr>
            <p:txBody>
              <a:bodyPr/>
              <a:lstStyle/>
              <a:p>
                <a:endParaRPr lang="en-US"/>
              </a:p>
            </p:txBody>
          </p:sp>
          <p:sp>
            <p:nvSpPr>
              <p:cNvPr id="23571" name="Line 21"/>
              <p:cNvSpPr>
                <a:spLocks noChangeShapeType="1"/>
              </p:cNvSpPr>
              <p:nvPr/>
            </p:nvSpPr>
            <p:spPr bwMode="auto">
              <a:xfrm flipV="1">
                <a:off x="3915" y="2280"/>
                <a:ext cx="0" cy="1417"/>
              </a:xfrm>
              <a:prstGeom prst="line">
                <a:avLst/>
              </a:prstGeom>
              <a:noFill/>
              <a:ln w="19050">
                <a:solidFill>
                  <a:srgbClr val="FF0000"/>
                </a:solidFill>
                <a:prstDash val="sysDot"/>
                <a:round/>
                <a:headEnd/>
                <a:tailEnd/>
              </a:ln>
            </p:spPr>
            <p:txBody>
              <a:bodyPr/>
              <a:lstStyle/>
              <a:p>
                <a:endParaRPr lang="en-US"/>
              </a:p>
            </p:txBody>
          </p:sp>
          <p:sp>
            <p:nvSpPr>
              <p:cNvPr id="23572" name="Line 22"/>
              <p:cNvSpPr>
                <a:spLocks noChangeShapeType="1"/>
              </p:cNvSpPr>
              <p:nvPr/>
            </p:nvSpPr>
            <p:spPr bwMode="auto">
              <a:xfrm>
                <a:off x="3909" y="2280"/>
                <a:ext cx="950" cy="0"/>
              </a:xfrm>
              <a:prstGeom prst="line">
                <a:avLst/>
              </a:prstGeom>
              <a:noFill/>
              <a:ln w="19050">
                <a:solidFill>
                  <a:srgbClr val="FF0000"/>
                </a:solidFill>
                <a:prstDash val="sysDot"/>
                <a:round/>
                <a:headEnd/>
                <a:tailEnd/>
              </a:ln>
            </p:spPr>
            <p:txBody>
              <a:bodyPr/>
              <a:lstStyle/>
              <a:p>
                <a:endParaRPr lang="en-US"/>
              </a:p>
            </p:txBody>
          </p:sp>
          <p:sp>
            <p:nvSpPr>
              <p:cNvPr id="23573" name="Text Box 23"/>
              <p:cNvSpPr txBox="1">
                <a:spLocks noChangeArrowheads="1"/>
              </p:cNvSpPr>
              <p:nvPr/>
            </p:nvSpPr>
            <p:spPr bwMode="auto">
              <a:xfrm>
                <a:off x="4848" y="2160"/>
                <a:ext cx="384" cy="212"/>
              </a:xfrm>
              <a:prstGeom prst="rect">
                <a:avLst/>
              </a:prstGeom>
              <a:solidFill>
                <a:srgbClr val="FFFF66">
                  <a:alpha val="39999"/>
                </a:srgbClr>
              </a:solidFill>
              <a:ln w="9525">
                <a:noFill/>
                <a:miter lim="800000"/>
                <a:headEnd/>
                <a:tailEnd/>
              </a:ln>
            </p:spPr>
            <p:txBody>
              <a:bodyPr>
                <a:spAutoFit/>
              </a:bodyPr>
              <a:lstStyle/>
              <a:p>
                <a:pPr algn="l"/>
                <a:r>
                  <a:rPr lang="en-US" sz="1600">
                    <a:latin typeface="Arial" charset="0"/>
                  </a:rPr>
                  <a:t>0.53</a:t>
                </a:r>
              </a:p>
            </p:txBody>
          </p:sp>
          <p:sp>
            <p:nvSpPr>
              <p:cNvPr id="23574" name="Text Box 24"/>
              <p:cNvSpPr txBox="1">
                <a:spLocks noChangeArrowheads="1"/>
              </p:cNvSpPr>
              <p:nvPr/>
            </p:nvSpPr>
            <p:spPr bwMode="auto">
              <a:xfrm rot="5400000">
                <a:off x="3760" y="3776"/>
                <a:ext cx="372" cy="212"/>
              </a:xfrm>
              <a:prstGeom prst="rect">
                <a:avLst/>
              </a:prstGeom>
              <a:solidFill>
                <a:srgbClr val="FFFF66">
                  <a:alpha val="39999"/>
                </a:srgbClr>
              </a:solidFill>
              <a:ln w="9525">
                <a:noFill/>
                <a:miter lim="800000"/>
                <a:headEnd/>
                <a:tailEnd/>
              </a:ln>
            </p:spPr>
            <p:txBody>
              <a:bodyPr wrap="none">
                <a:spAutoFit/>
              </a:bodyPr>
              <a:lstStyle/>
              <a:p>
                <a:pPr algn="l"/>
                <a:r>
                  <a:rPr lang="en-US" sz="1600">
                    <a:latin typeface="Arial" charset="0"/>
                  </a:rPr>
                  <a:t>63%</a:t>
                </a:r>
              </a:p>
            </p:txBody>
          </p:sp>
        </p:grpSp>
        <p:sp>
          <p:nvSpPr>
            <p:cNvPr id="23561" name="Text Box 25"/>
            <p:cNvSpPr txBox="1">
              <a:spLocks noChangeArrowheads="1"/>
            </p:cNvSpPr>
            <p:nvPr/>
          </p:nvSpPr>
          <p:spPr bwMode="auto">
            <a:xfrm rot="-4264523">
              <a:off x="5322" y="2454"/>
              <a:ext cx="511" cy="212"/>
            </a:xfrm>
            <a:prstGeom prst="rect">
              <a:avLst/>
            </a:prstGeom>
            <a:solidFill>
              <a:srgbClr val="FFFF66">
                <a:alpha val="39999"/>
              </a:srgbClr>
            </a:solidFill>
            <a:ln w="9525">
              <a:noFill/>
              <a:miter lim="800000"/>
              <a:headEnd/>
              <a:tailEnd/>
            </a:ln>
          </p:spPr>
          <p:txBody>
            <a:bodyPr wrap="none">
              <a:spAutoFit/>
            </a:bodyPr>
            <a:lstStyle/>
            <a:p>
              <a:pPr algn="l"/>
              <a:r>
                <a:rPr lang="en-US" sz="1600">
                  <a:latin typeface="Arial" charset="0"/>
                </a:rPr>
                <a:t>n=2.05</a:t>
              </a:r>
            </a:p>
          </p:txBody>
        </p:sp>
      </p:grpSp>
      <p:graphicFrame>
        <p:nvGraphicFramePr>
          <p:cNvPr id="23554" name="Object 29"/>
          <p:cNvGraphicFramePr>
            <a:graphicFrameLocks noChangeAspect="1"/>
          </p:cNvGraphicFramePr>
          <p:nvPr/>
        </p:nvGraphicFramePr>
        <p:xfrm>
          <a:off x="930275" y="4465638"/>
          <a:ext cx="3355975" cy="915987"/>
        </p:xfrm>
        <a:graphic>
          <a:graphicData uri="http://schemas.openxmlformats.org/presentationml/2006/ole">
            <p:oleObj spid="_x0000_s23554" name="Equation" r:id="rId5" imgW="1396800" imgH="380880" progId="Equation.3">
              <p:embed/>
            </p:oleObj>
          </a:graphicData>
        </a:graphic>
      </p:graphicFrame>
      <p:graphicFrame>
        <p:nvGraphicFramePr>
          <p:cNvPr id="23555" name="Object 30"/>
          <p:cNvGraphicFramePr>
            <a:graphicFrameLocks noChangeAspect="1"/>
          </p:cNvGraphicFramePr>
          <p:nvPr/>
        </p:nvGraphicFramePr>
        <p:xfrm>
          <a:off x="1174750" y="3200400"/>
          <a:ext cx="2855913" cy="738188"/>
        </p:xfrm>
        <a:graphic>
          <a:graphicData uri="http://schemas.openxmlformats.org/presentationml/2006/ole">
            <p:oleObj spid="_x0000_s23555" name="Equation" r:id="rId6" imgW="1663560" imgH="431640" progId="Equation.3">
              <p:embed/>
            </p:oleObj>
          </a:graphicData>
        </a:graphic>
      </p:graphicFrame>
      <p:graphicFrame>
        <p:nvGraphicFramePr>
          <p:cNvPr id="23556" name="Object 31"/>
          <p:cNvGraphicFramePr>
            <a:graphicFrameLocks noChangeAspect="1"/>
          </p:cNvGraphicFramePr>
          <p:nvPr/>
        </p:nvGraphicFramePr>
        <p:xfrm>
          <a:off x="4227513" y="812800"/>
          <a:ext cx="3432175" cy="1276350"/>
        </p:xfrm>
        <a:graphic>
          <a:graphicData uri="http://schemas.openxmlformats.org/presentationml/2006/ole">
            <p:oleObj spid="_x0000_s23556" name="Equation" r:id="rId7" imgW="1054080" imgH="393480" progId="Equation.3">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609600" y="304800"/>
            <a:ext cx="7924800" cy="838200"/>
          </a:xfrm>
        </p:spPr>
        <p:txBody>
          <a:bodyPr/>
          <a:lstStyle/>
          <a:p>
            <a:pPr eaLnBrk="1" hangingPunct="1"/>
            <a:r>
              <a:rPr lang="en-US" smtClean="0"/>
              <a:t>Assignment</a:t>
            </a:r>
          </a:p>
        </p:txBody>
      </p:sp>
      <p:sp>
        <p:nvSpPr>
          <p:cNvPr id="21510" name="Text Placeholder 2"/>
          <p:cNvSpPr>
            <a:spLocks noGrp="1"/>
          </p:cNvSpPr>
          <p:nvPr>
            <p:ph type="body" sz="half" idx="1"/>
          </p:nvPr>
        </p:nvSpPr>
        <p:spPr>
          <a:xfrm>
            <a:off x="838200" y="1143000"/>
            <a:ext cx="7467600" cy="5334000"/>
          </a:xfrm>
          <a:solidFill>
            <a:schemeClr val="accent6">
              <a:lumMod val="20000"/>
              <a:lumOff val="80000"/>
            </a:schemeClr>
          </a:solidFill>
        </p:spPr>
        <p:txBody>
          <a:bodyPr/>
          <a:lstStyle/>
          <a:p>
            <a:pPr lvl="1" eaLnBrk="1" hangingPunct="1">
              <a:defRPr/>
            </a:pPr>
            <a:r>
              <a:rPr lang="en-US" sz="1800" dirty="0" smtClean="0"/>
              <a:t>The particle size distribution of a powder (density = 2650 kg/m</a:t>
            </a:r>
            <a:r>
              <a:rPr lang="en-US" sz="1800" baseline="30000" dirty="0" smtClean="0"/>
              <a:t>3</a:t>
            </a:r>
            <a:r>
              <a:rPr lang="en-US" sz="1800" dirty="0" smtClean="0"/>
              <a:t>) has been determined using a serious of sieves. Calculate the average diameter       . Calculate the area and volume distribution.  Compare which analytical function describes it well. </a:t>
            </a:r>
          </a:p>
          <a:p>
            <a:pPr lvl="1" eaLnBrk="1" hangingPunct="1">
              <a:defRPr/>
            </a:pPr>
            <a:endParaRPr lang="en-US" sz="1800" dirty="0" smtClean="0"/>
          </a:p>
          <a:p>
            <a:pPr lvl="1" eaLnBrk="1" hangingPunct="1">
              <a:defRPr/>
            </a:pPr>
            <a:endParaRPr lang="en-US" sz="1800" dirty="0" smtClean="0"/>
          </a:p>
          <a:p>
            <a:pPr eaLnBrk="1" hangingPunct="1">
              <a:buFont typeface="Wingdings" pitchFamily="2" charset="2"/>
              <a:buNone/>
              <a:defRPr/>
            </a:pPr>
            <a:endParaRPr lang="en-US" dirty="0" smtClean="0"/>
          </a:p>
        </p:txBody>
      </p:sp>
      <p:graphicFrame>
        <p:nvGraphicFramePr>
          <p:cNvPr id="24578" name="Object 3"/>
          <p:cNvGraphicFramePr>
            <a:graphicFrameLocks noChangeAspect="1"/>
          </p:cNvGraphicFramePr>
          <p:nvPr/>
        </p:nvGraphicFramePr>
        <p:xfrm>
          <a:off x="2590800" y="1676400"/>
          <a:ext cx="314325" cy="354013"/>
        </p:xfrm>
        <a:graphic>
          <a:graphicData uri="http://schemas.openxmlformats.org/presentationml/2006/ole">
            <p:oleObj spid="_x0000_s24578" name="Equation" r:id="rId4" imgW="203040" imgH="228600" progId="Equation.3">
              <p:embed/>
            </p:oleObj>
          </a:graphicData>
        </a:graphic>
      </p:graphicFrame>
      <p:graphicFrame>
        <p:nvGraphicFramePr>
          <p:cNvPr id="6" name="Table 5"/>
          <p:cNvGraphicFramePr>
            <a:graphicFrameLocks noGrp="1"/>
          </p:cNvGraphicFramePr>
          <p:nvPr/>
        </p:nvGraphicFramePr>
        <p:xfrm>
          <a:off x="2438400" y="2438400"/>
          <a:ext cx="4114800" cy="3916680"/>
        </p:xfrm>
        <a:graphic>
          <a:graphicData uri="http://schemas.openxmlformats.org/drawingml/2006/table">
            <a:tbl>
              <a:tblPr firstRow="1" bandRow="1">
                <a:tableStyleId>{21E4AEA4-8DFA-4A89-87EB-49C32662AFE0}</a:tableStyleId>
              </a:tblPr>
              <a:tblGrid>
                <a:gridCol w="1981200"/>
                <a:gridCol w="2133600"/>
              </a:tblGrid>
              <a:tr h="370840">
                <a:tc>
                  <a:txBody>
                    <a:bodyPr/>
                    <a:lstStyle/>
                    <a:p>
                      <a:r>
                        <a:rPr lang="en-US" sz="1600" dirty="0" smtClean="0"/>
                        <a:t>under size </a:t>
                      </a:r>
                    </a:p>
                    <a:p>
                      <a:r>
                        <a:rPr lang="en-US" sz="1600" dirty="0" smtClean="0"/>
                        <a:t>Mass fraction</a:t>
                      </a:r>
                      <a:endParaRPr lang="en-US" sz="1600" dirty="0"/>
                    </a:p>
                  </a:txBody>
                  <a:tcPr/>
                </a:tc>
                <a:tc>
                  <a:txBody>
                    <a:bodyPr/>
                    <a:lstStyle/>
                    <a:p>
                      <a:r>
                        <a:rPr lang="en-US" sz="1600" dirty="0" smtClean="0"/>
                        <a:t>Sieve</a:t>
                      </a:r>
                    </a:p>
                    <a:p>
                      <a:r>
                        <a:rPr lang="en-US" sz="1600" dirty="0" smtClean="0"/>
                        <a:t>Opening (mm)</a:t>
                      </a:r>
                      <a:endParaRPr lang="en-US" sz="1600" dirty="0"/>
                    </a:p>
                  </a:txBody>
                  <a:tcPr/>
                </a:tc>
              </a:tr>
              <a:tr h="370840">
                <a:tc>
                  <a:txBody>
                    <a:bodyPr/>
                    <a:lstStyle/>
                    <a:p>
                      <a:r>
                        <a:rPr lang="en-US" sz="1600" dirty="0" smtClean="0"/>
                        <a:t>0</a:t>
                      </a:r>
                      <a:endParaRPr lang="en-US" sz="1600" dirty="0"/>
                    </a:p>
                  </a:txBody>
                  <a:tcPr/>
                </a:tc>
                <a:tc>
                  <a:txBody>
                    <a:bodyPr/>
                    <a:lstStyle/>
                    <a:p>
                      <a:r>
                        <a:rPr lang="en-US" sz="1600" dirty="0" smtClean="0"/>
                        <a:t>0.4</a:t>
                      </a:r>
                      <a:endParaRPr lang="en-US" sz="1600" dirty="0"/>
                    </a:p>
                  </a:txBody>
                  <a:tcPr/>
                </a:tc>
              </a:tr>
              <a:tr h="370840">
                <a:tc>
                  <a:txBody>
                    <a:bodyPr/>
                    <a:lstStyle/>
                    <a:p>
                      <a:r>
                        <a:rPr lang="en-US" sz="1600" dirty="0" smtClean="0"/>
                        <a:t>7</a:t>
                      </a:r>
                      <a:endParaRPr lang="en-US" sz="1600" dirty="0"/>
                    </a:p>
                  </a:txBody>
                  <a:tcPr/>
                </a:tc>
                <a:tc>
                  <a:txBody>
                    <a:bodyPr/>
                    <a:lstStyle/>
                    <a:p>
                      <a:r>
                        <a:rPr lang="en-US" sz="1600" dirty="0" smtClean="0"/>
                        <a:t>0.56</a:t>
                      </a:r>
                      <a:endParaRPr lang="en-US" sz="1600" dirty="0"/>
                    </a:p>
                  </a:txBody>
                  <a:tcPr/>
                </a:tc>
              </a:tr>
              <a:tr h="370840">
                <a:tc>
                  <a:txBody>
                    <a:bodyPr/>
                    <a:lstStyle/>
                    <a:p>
                      <a:r>
                        <a:rPr lang="en-US" sz="1600" dirty="0" smtClean="0"/>
                        <a:t>20</a:t>
                      </a:r>
                      <a:endParaRPr lang="en-US" sz="1600" dirty="0"/>
                    </a:p>
                  </a:txBody>
                  <a:tcPr/>
                </a:tc>
                <a:tc>
                  <a:txBody>
                    <a:bodyPr/>
                    <a:lstStyle/>
                    <a:p>
                      <a:r>
                        <a:rPr lang="en-US" sz="1600" dirty="0" smtClean="0"/>
                        <a:t>0.66</a:t>
                      </a:r>
                      <a:endParaRPr lang="en-US" sz="1600" dirty="0"/>
                    </a:p>
                  </a:txBody>
                  <a:tcPr/>
                </a:tc>
              </a:tr>
              <a:tr h="370840">
                <a:tc>
                  <a:txBody>
                    <a:bodyPr/>
                    <a:lstStyle/>
                    <a:p>
                      <a:r>
                        <a:rPr lang="en-US" sz="1600" dirty="0" smtClean="0"/>
                        <a:t>30</a:t>
                      </a:r>
                      <a:endParaRPr lang="en-US" sz="1600" dirty="0"/>
                    </a:p>
                  </a:txBody>
                  <a:tcPr/>
                </a:tc>
                <a:tc>
                  <a:txBody>
                    <a:bodyPr/>
                    <a:lstStyle/>
                    <a:p>
                      <a:r>
                        <a:rPr lang="en-US" sz="1600" dirty="0" smtClean="0"/>
                        <a:t>0.68</a:t>
                      </a:r>
                      <a:endParaRPr lang="en-US" sz="1600" dirty="0"/>
                    </a:p>
                  </a:txBody>
                  <a:tcPr/>
                </a:tc>
              </a:tr>
              <a:tr h="370840">
                <a:tc>
                  <a:txBody>
                    <a:bodyPr/>
                    <a:lstStyle/>
                    <a:p>
                      <a:r>
                        <a:rPr lang="en-US" sz="1600" dirty="0" smtClean="0"/>
                        <a:t>47</a:t>
                      </a:r>
                      <a:endParaRPr lang="en-US" sz="1600" dirty="0"/>
                    </a:p>
                  </a:txBody>
                  <a:tcPr/>
                </a:tc>
                <a:tc>
                  <a:txBody>
                    <a:bodyPr/>
                    <a:lstStyle/>
                    <a:p>
                      <a:r>
                        <a:rPr lang="en-US" sz="1600" dirty="0" smtClean="0"/>
                        <a:t>0.72</a:t>
                      </a:r>
                      <a:endParaRPr lang="en-US" sz="1600" dirty="0"/>
                    </a:p>
                  </a:txBody>
                  <a:tcPr/>
                </a:tc>
              </a:tr>
              <a:tr h="370840">
                <a:tc>
                  <a:txBody>
                    <a:bodyPr/>
                    <a:lstStyle/>
                    <a:p>
                      <a:r>
                        <a:rPr lang="en-US" sz="1600" dirty="0" smtClean="0"/>
                        <a:t>58</a:t>
                      </a:r>
                      <a:endParaRPr lang="en-US" sz="1600" dirty="0"/>
                    </a:p>
                  </a:txBody>
                  <a:tcPr/>
                </a:tc>
                <a:tc>
                  <a:txBody>
                    <a:bodyPr/>
                    <a:lstStyle/>
                    <a:p>
                      <a:r>
                        <a:rPr lang="en-US" sz="1600" dirty="0" smtClean="0"/>
                        <a:t>0.74</a:t>
                      </a:r>
                      <a:endParaRPr lang="en-US" sz="1600" dirty="0"/>
                    </a:p>
                  </a:txBody>
                  <a:tcPr/>
                </a:tc>
              </a:tr>
              <a:tr h="370840">
                <a:tc>
                  <a:txBody>
                    <a:bodyPr/>
                    <a:lstStyle/>
                    <a:p>
                      <a:r>
                        <a:rPr lang="en-US" sz="1600" dirty="0" smtClean="0"/>
                        <a:t>74</a:t>
                      </a:r>
                      <a:endParaRPr lang="en-US" sz="1600" dirty="0"/>
                    </a:p>
                  </a:txBody>
                  <a:tcPr/>
                </a:tc>
                <a:tc>
                  <a:txBody>
                    <a:bodyPr/>
                    <a:lstStyle/>
                    <a:p>
                      <a:r>
                        <a:rPr lang="en-US" sz="1600" dirty="0" smtClean="0"/>
                        <a:t>0.78</a:t>
                      </a:r>
                      <a:endParaRPr lang="en-US" sz="1600" dirty="0"/>
                    </a:p>
                  </a:txBody>
                  <a:tcPr/>
                </a:tc>
              </a:tr>
              <a:tr h="370840">
                <a:tc>
                  <a:txBody>
                    <a:bodyPr/>
                    <a:lstStyle/>
                    <a:p>
                      <a:r>
                        <a:rPr lang="en-US" sz="1600" dirty="0" smtClean="0"/>
                        <a:t>85</a:t>
                      </a:r>
                      <a:endParaRPr lang="en-US" sz="1600" dirty="0"/>
                    </a:p>
                  </a:txBody>
                  <a:tcPr/>
                </a:tc>
                <a:tc>
                  <a:txBody>
                    <a:bodyPr/>
                    <a:lstStyle/>
                    <a:p>
                      <a:r>
                        <a:rPr lang="en-US" sz="1600" dirty="0" smtClean="0"/>
                        <a:t>0.80</a:t>
                      </a:r>
                      <a:endParaRPr lang="en-US" sz="1600" dirty="0"/>
                    </a:p>
                  </a:txBody>
                  <a:tcPr/>
                </a:tc>
              </a:tr>
              <a:tr h="370840">
                <a:tc>
                  <a:txBody>
                    <a:bodyPr/>
                    <a:lstStyle/>
                    <a:p>
                      <a:r>
                        <a:rPr lang="en-US" sz="1600" dirty="0" smtClean="0"/>
                        <a:t>100</a:t>
                      </a:r>
                      <a:endParaRPr lang="en-US" sz="1600" dirty="0"/>
                    </a:p>
                  </a:txBody>
                  <a:tcPr/>
                </a:tc>
                <a:tc>
                  <a:txBody>
                    <a:bodyPr/>
                    <a:lstStyle/>
                    <a:p>
                      <a:r>
                        <a:rPr lang="en-US" sz="1600" dirty="0" smtClean="0"/>
                        <a:t>0.90</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a:srcRect/>
          <a:stretch>
            <a:fillRect/>
          </a:stretch>
        </p:blipFill>
        <p:spPr bwMode="auto">
          <a:xfrm rot="5400000">
            <a:off x="1273951" y="-435750"/>
            <a:ext cx="6400800" cy="7729501"/>
          </a:xfrm>
          <a:prstGeom prst="rect">
            <a:avLst/>
          </a:prstGeom>
          <a:noFill/>
          <a:ln w="9525">
            <a:noFill/>
            <a:miter lim="800000"/>
            <a:headEnd/>
            <a:tailEnd/>
          </a:ln>
          <a:effectLst/>
        </p:spPr>
      </p:pic>
      <p:sp>
        <p:nvSpPr>
          <p:cNvPr id="10" name="Oval 9"/>
          <p:cNvSpPr/>
          <p:nvPr/>
        </p:nvSpPr>
        <p:spPr>
          <a:xfrm>
            <a:off x="4069080" y="3483864"/>
            <a:ext cx="91440" cy="914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18888" y="3557016"/>
            <a:ext cx="91440" cy="914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0200" y="3602736"/>
            <a:ext cx="91440" cy="914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24728" y="3685032"/>
            <a:ext cx="91440" cy="914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208776" y="3758184"/>
            <a:ext cx="91440" cy="914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260336" y="3931920"/>
            <a:ext cx="91440" cy="914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473952" y="3840480"/>
            <a:ext cx="91440" cy="914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69264" y="3337560"/>
            <a:ext cx="91440" cy="914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7" idx="0"/>
          </p:cNvCxnSpPr>
          <p:nvPr/>
        </p:nvCxnSpPr>
        <p:spPr>
          <a:xfrm rot="16200000" flipH="1">
            <a:off x="3890772" y="461772"/>
            <a:ext cx="548640" cy="630021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66800" y="838200"/>
            <a:ext cx="75438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Solomon Bogale                        Chemical Eng'g Department</a:t>
            </a:r>
          </a:p>
        </p:txBody>
      </p:sp>
      <p:sp>
        <p:nvSpPr>
          <p:cNvPr id="128003" name="AutoShape 2"/>
          <p:cNvSpPr>
            <a:spLocks noGrp="1" noChangeArrowheads="1"/>
          </p:cNvSpPr>
          <p:nvPr>
            <p:ph type="title"/>
          </p:nvPr>
        </p:nvSpPr>
        <p:spPr/>
        <p:txBody>
          <a:bodyPr/>
          <a:lstStyle/>
          <a:p>
            <a:r>
              <a:rPr lang="en-US" dirty="0" smtClean="0"/>
              <a:t>MUO (Particle size measurement)</a:t>
            </a:r>
          </a:p>
        </p:txBody>
      </p:sp>
      <p:sp>
        <p:nvSpPr>
          <p:cNvPr id="128004" name="Rectangle 3"/>
          <p:cNvSpPr>
            <a:spLocks noGrp="1" noChangeArrowheads="1"/>
          </p:cNvSpPr>
          <p:nvPr>
            <p:ph type="body" idx="1"/>
          </p:nvPr>
        </p:nvSpPr>
        <p:spPr/>
        <p:txBody>
          <a:bodyPr>
            <a:normAutofit lnSpcReduction="10000"/>
          </a:bodyPr>
          <a:lstStyle/>
          <a:p>
            <a:pPr eaLnBrk="1" hangingPunct="1">
              <a:lnSpc>
                <a:spcPct val="90000"/>
              </a:lnSpc>
            </a:pPr>
            <a:r>
              <a:rPr lang="en-US" dirty="0" smtClean="0"/>
              <a:t>Sedimentation </a:t>
            </a:r>
          </a:p>
          <a:p>
            <a:pPr lvl="1" eaLnBrk="1" hangingPunct="1">
              <a:lnSpc>
                <a:spcPct val="90000"/>
              </a:lnSpc>
            </a:pPr>
            <a:r>
              <a:rPr lang="en-US" dirty="0" smtClean="0"/>
              <a:t>Sedimentation in a gravitational field (50 </a:t>
            </a:r>
            <a:r>
              <a:rPr lang="en-US" dirty="0" smtClean="0">
                <a:sym typeface="Symbol" pitchFamily="18" charset="2"/>
              </a:rPr>
              <a:t>m – 0.5 m</a:t>
            </a:r>
            <a:r>
              <a:rPr lang="en-US" dirty="0" smtClean="0"/>
              <a:t> </a:t>
            </a:r>
            <a:r>
              <a:rPr lang="en-US" dirty="0" smtClean="0"/>
              <a:t>)</a:t>
            </a:r>
            <a:endParaRPr lang="en-US" dirty="0" smtClean="0"/>
          </a:p>
          <a:p>
            <a:pPr lvl="1" eaLnBrk="1" hangingPunct="1">
              <a:lnSpc>
                <a:spcPct val="90000"/>
              </a:lnSpc>
            </a:pPr>
            <a:r>
              <a:rPr lang="en-US" dirty="0" smtClean="0"/>
              <a:t>Detection techniques</a:t>
            </a:r>
          </a:p>
          <a:p>
            <a:pPr lvl="2" eaLnBrk="1" hangingPunct="1">
              <a:lnSpc>
                <a:spcPct val="90000"/>
              </a:lnSpc>
            </a:pPr>
            <a:r>
              <a:rPr lang="en-US" dirty="0" smtClean="0"/>
              <a:t>Photo</a:t>
            </a:r>
          </a:p>
          <a:p>
            <a:pPr lvl="2" eaLnBrk="1" hangingPunct="1">
              <a:lnSpc>
                <a:spcPct val="90000"/>
              </a:lnSpc>
            </a:pPr>
            <a:r>
              <a:rPr lang="en-US" dirty="0" smtClean="0"/>
              <a:t>X-ray</a:t>
            </a:r>
          </a:p>
          <a:p>
            <a:pPr lvl="2" eaLnBrk="1" hangingPunct="1">
              <a:lnSpc>
                <a:spcPct val="90000"/>
              </a:lnSpc>
            </a:pPr>
            <a:r>
              <a:rPr lang="en-US" dirty="0" smtClean="0"/>
              <a:t>Gravimetric</a:t>
            </a:r>
          </a:p>
          <a:p>
            <a:pPr lvl="2" eaLnBrk="1" hangingPunct="1">
              <a:lnSpc>
                <a:spcPct val="90000"/>
              </a:lnSpc>
            </a:pPr>
            <a:r>
              <a:rPr lang="en-US" dirty="0" err="1" smtClean="0"/>
              <a:t>Densitometric</a:t>
            </a:r>
            <a:endParaRPr lang="en-US" dirty="0" smtClean="0"/>
          </a:p>
          <a:p>
            <a:pPr lvl="2" eaLnBrk="1" hangingPunct="1">
              <a:lnSpc>
                <a:spcPct val="90000"/>
              </a:lnSpc>
            </a:pPr>
            <a:r>
              <a:rPr lang="en-US" dirty="0" smtClean="0"/>
              <a:t>Pipette-</a:t>
            </a:r>
            <a:r>
              <a:rPr lang="en-US" dirty="0" err="1" smtClean="0"/>
              <a:t>sedimentometry</a:t>
            </a:r>
            <a:endParaRPr lang="en-US" dirty="0" smtClean="0"/>
          </a:p>
          <a:p>
            <a:pPr lvl="1" eaLnBrk="1" hangingPunct="1">
              <a:lnSpc>
                <a:spcPct val="90000"/>
              </a:lnSpc>
            </a:pPr>
            <a:r>
              <a:rPr lang="en-US" dirty="0" smtClean="0"/>
              <a:t>Sedimentation in a centrifugal field is applicable (1 </a:t>
            </a:r>
            <a:r>
              <a:rPr lang="en-US" dirty="0" smtClean="0">
                <a:sym typeface="Symbol" pitchFamily="18" charset="2"/>
              </a:rPr>
              <a:t>m – 1nm)</a:t>
            </a:r>
          </a:p>
        </p:txBody>
      </p:sp>
      <p:pic>
        <p:nvPicPr>
          <p:cNvPr id="128005" name="Picture 5" descr="99072"/>
          <p:cNvPicPr>
            <a:picLocks noChangeAspect="1" noChangeArrowheads="1"/>
          </p:cNvPicPr>
          <p:nvPr/>
        </p:nvPicPr>
        <p:blipFill>
          <a:blip r:embed="rId3"/>
          <a:srcRect/>
          <a:stretch>
            <a:fillRect/>
          </a:stretch>
        </p:blipFill>
        <p:spPr bwMode="auto">
          <a:xfrm>
            <a:off x="4876800" y="3276600"/>
            <a:ext cx="405765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3"/>
          <a:srcRect/>
          <a:stretch>
            <a:fillRect/>
          </a:stretch>
        </p:blipFill>
        <p:spPr bwMode="auto">
          <a:xfrm>
            <a:off x="609600" y="1143000"/>
            <a:ext cx="7591698" cy="42767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3"/>
          <a:srcRect/>
          <a:stretch>
            <a:fillRect/>
          </a:stretch>
        </p:blipFill>
        <p:spPr bwMode="auto">
          <a:xfrm>
            <a:off x="838200" y="1447800"/>
            <a:ext cx="7458075" cy="38671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7878" y="268660"/>
            <a:ext cx="4769677" cy="4868950"/>
          </a:xfrm>
          <a:prstGeom prst="rect">
            <a:avLst/>
          </a:prstGeom>
        </p:spPr>
      </p:pic>
      <p:pic>
        <p:nvPicPr>
          <p:cNvPr id="3" name="Picture 2"/>
          <p:cNvPicPr>
            <a:picLocks noChangeAspect="1"/>
          </p:cNvPicPr>
          <p:nvPr/>
        </p:nvPicPr>
        <p:blipFill>
          <a:blip r:embed="rId4"/>
          <a:stretch>
            <a:fillRect/>
          </a:stretch>
        </p:blipFill>
        <p:spPr>
          <a:xfrm>
            <a:off x="4800600" y="685800"/>
            <a:ext cx="4121944" cy="3724275"/>
          </a:xfrm>
          <a:prstGeom prst="rect">
            <a:avLst/>
          </a:prstGeom>
        </p:spPr>
      </p:pic>
      <p:pic>
        <p:nvPicPr>
          <p:cNvPr id="4" name="Picture 3"/>
          <p:cNvPicPr>
            <a:picLocks noChangeAspect="1"/>
          </p:cNvPicPr>
          <p:nvPr/>
        </p:nvPicPr>
        <p:blipFill>
          <a:blip r:embed="rId5"/>
          <a:stretch>
            <a:fillRect/>
          </a:stretch>
        </p:blipFill>
        <p:spPr>
          <a:xfrm>
            <a:off x="3352800" y="4737110"/>
            <a:ext cx="5428092" cy="181609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816995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58396</TotalTime>
  <Words>2320</Words>
  <Application>Microsoft Office PowerPoint</Application>
  <PresentationFormat>On-screen Show (4:3)</PresentationFormat>
  <Paragraphs>792</Paragraphs>
  <Slides>59</Slides>
  <Notes>59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Equation</vt:lpstr>
      <vt:lpstr>MUO (Introduction)</vt:lpstr>
      <vt:lpstr>MUO (Intro…particle size)</vt:lpstr>
      <vt:lpstr>MUO (Particle size measurement)</vt:lpstr>
      <vt:lpstr>MUO (Particle size measurement)</vt:lpstr>
      <vt:lpstr>Slide 5</vt:lpstr>
      <vt:lpstr>MUO (Particle size measurement)</vt:lpstr>
      <vt:lpstr>Slide 7</vt:lpstr>
      <vt:lpstr>Slide 8</vt:lpstr>
      <vt:lpstr>Slide 9</vt:lpstr>
      <vt:lpstr>Slide 10</vt:lpstr>
      <vt:lpstr>Slide 11</vt:lpstr>
      <vt:lpstr>MUO (Particle size measurement)</vt:lpstr>
      <vt:lpstr>Slide 13</vt:lpstr>
      <vt:lpstr>Slide 14</vt:lpstr>
      <vt:lpstr>MUO(Particle size measurement)  Electrical sensing zone (coulter counter)</vt:lpstr>
      <vt:lpstr>MUO(Particle size measurement)  Light scattering techniques</vt:lpstr>
      <vt:lpstr>MUO(Particle size measurement)  Light scattering techniques</vt:lpstr>
      <vt:lpstr>MUO(Particle size measurement)  Light scattering techniques</vt:lpstr>
      <vt:lpstr>MUO (Particle size characterization)</vt:lpstr>
      <vt:lpstr>MUO (Particle size characterization)</vt:lpstr>
      <vt:lpstr>MUO (Particle size characterization)</vt:lpstr>
      <vt:lpstr>MUO (Particle size characterization)</vt:lpstr>
      <vt:lpstr>MUO (Shape factors)</vt:lpstr>
      <vt:lpstr>MUO (Shape factors)</vt:lpstr>
      <vt:lpstr>MUO (Shape factors)</vt:lpstr>
      <vt:lpstr>MUO (size distribution analysis)</vt:lpstr>
      <vt:lpstr>Slide 27</vt:lpstr>
      <vt:lpstr>Slide 28</vt:lpstr>
      <vt:lpstr>Slide 29</vt:lpstr>
      <vt:lpstr>Slide 30</vt:lpstr>
      <vt:lpstr>Slide 31</vt:lpstr>
      <vt:lpstr>Slide 32</vt:lpstr>
      <vt:lpstr>Slide 33</vt:lpstr>
      <vt:lpstr>Slide 34</vt:lpstr>
      <vt:lpstr>Slide 35</vt:lpstr>
      <vt:lpstr>Slide 36</vt:lpstr>
      <vt:lpstr>MUO (size distribution analysis)</vt:lpstr>
      <vt:lpstr>MUO (size distribution analysis)</vt:lpstr>
      <vt:lpstr>MUO (size distribution analysis)</vt:lpstr>
      <vt:lpstr>MUO (size distribution analysis)</vt:lpstr>
      <vt:lpstr>MUO (size distribution analysis)</vt:lpstr>
      <vt:lpstr>MUO (size distribution analysis)</vt:lpstr>
      <vt:lpstr>MUO (size distribution analysis)</vt:lpstr>
      <vt:lpstr>MUO (size distribution analysis)</vt:lpstr>
      <vt:lpstr>MUO (size distribution analysis)</vt:lpstr>
      <vt:lpstr>MUO (size distribution analysis)</vt:lpstr>
      <vt:lpstr>MUO (size distribution analysis)</vt:lpstr>
      <vt:lpstr>MUO (size distribution analysis)</vt:lpstr>
      <vt:lpstr>Slide 49</vt:lpstr>
      <vt:lpstr>Slide 50</vt:lpstr>
      <vt:lpstr>MUO (size distribution analysis)</vt:lpstr>
      <vt:lpstr>MUO (size distribution analysis)</vt:lpstr>
      <vt:lpstr>MUO (size distribution analysis)</vt:lpstr>
      <vt:lpstr>MUO (size distribution analysis)</vt:lpstr>
      <vt:lpstr>MUO (size distribution analysis)</vt:lpstr>
      <vt:lpstr>MUO (size distribution analysis)</vt:lpstr>
      <vt:lpstr>Slide 57</vt:lpstr>
      <vt:lpstr>Assignment</vt:lpstr>
      <vt:lpstr>Slide 59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Mechanical Unit Operations</dc:title>
  <dc:creator>AAIT</dc:creator>
  <cp:lastModifiedBy>Administratr</cp:lastModifiedBy>
  <cp:revision>225</cp:revision>
  <dcterms:created xsi:type="dcterms:W3CDTF">2014-03-09T11:54:32Z</dcterms:created>
  <dcterms:modified xsi:type="dcterms:W3CDTF">2020-03-11T05:36:19Z</dcterms:modified>
</cp:coreProperties>
</file>