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9" r:id="rId2"/>
    <p:sldId id="282" r:id="rId3"/>
    <p:sldId id="275" r:id="rId4"/>
    <p:sldId id="272" r:id="rId5"/>
    <p:sldId id="257" r:id="rId6"/>
    <p:sldId id="258" r:id="rId7"/>
    <p:sldId id="259" r:id="rId8"/>
    <p:sldId id="260" r:id="rId9"/>
    <p:sldId id="281" r:id="rId10"/>
    <p:sldId id="261" r:id="rId11"/>
    <p:sldId id="262" r:id="rId12"/>
    <p:sldId id="263" r:id="rId13"/>
    <p:sldId id="264" r:id="rId14"/>
    <p:sldId id="265" r:id="rId15"/>
    <p:sldId id="279" r:id="rId16"/>
    <p:sldId id="283" r:id="rId17"/>
    <p:sldId id="277" r:id="rId18"/>
    <p:sldId id="284" r:id="rId19"/>
    <p:sldId id="266" r:id="rId20"/>
    <p:sldId id="280" r:id="rId21"/>
    <p:sldId id="270" r:id="rId22"/>
    <p:sldId id="271" r:id="rId23"/>
    <p:sldId id="274" r:id="rId24"/>
    <p:sldId id="276" r:id="rId25"/>
    <p:sldId id="267" r:id="rId26"/>
    <p:sldId id="268" r:id="rId27"/>
    <p:sldId id="273" r:id="rId28"/>
    <p:sldId id="278"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C1DA"/>
    <a:srgbClr val="FF33CC"/>
    <a:srgbClr val="FF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065" autoAdjust="0"/>
  </p:normalViewPr>
  <p:slideViewPr>
    <p:cSldViewPr>
      <p:cViewPr>
        <p:scale>
          <a:sx n="65" d="100"/>
          <a:sy n="65" d="100"/>
        </p:scale>
        <p:origin x="-666"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wmf"/><Relationship Id="rId1" Type="http://schemas.openxmlformats.org/officeDocument/2006/relationships/image" Target="../media/image23.jpeg"/><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6.wmf"/><Relationship Id="rId1" Type="http://schemas.openxmlformats.org/officeDocument/2006/relationships/image" Target="../media/image29.jpeg"/><Relationship Id="rId4"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image" Target="../media/image23.jpeg"/><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A01A3D9-6EE2-449C-9C9A-3629DF2F0389}" type="datetimeFigureOut">
              <a:rPr lang="en-US" smtClean="0"/>
              <a:pPr/>
              <a:t>5/5/2016</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7171C7E-B75A-4765-A0ED-8233B851C8D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4B9C12A-1BB1-42F7-86DC-1DB2668FAD5E}" type="datetimeFigureOut">
              <a:rPr lang="en-US" smtClean="0"/>
              <a:pPr/>
              <a:t>5/5/2016</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362C14B-7121-436A-A51B-3352F282D6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pPr eaLnBrk="1" hangingPunct="1"/>
            <a:endParaRPr lang="en-US" smtClean="0"/>
          </a:p>
        </p:txBody>
      </p:sp>
      <p:sp>
        <p:nvSpPr>
          <p:cNvPr id="297988" name="Slide Number Placeholder 3"/>
          <p:cNvSpPr>
            <a:spLocks noGrp="1"/>
          </p:cNvSpPr>
          <p:nvPr>
            <p:ph type="sldNum" sz="quarter" idx="5"/>
          </p:nvPr>
        </p:nvSpPr>
        <p:spPr>
          <a:noFill/>
        </p:spPr>
        <p:txBody>
          <a:bodyPr/>
          <a:lstStyle/>
          <a:p>
            <a:fld id="{1EC38964-C1A6-4142-904F-3D422B3AC1F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p:spPr>
        <p:txBody>
          <a:bodyPr/>
          <a:lstStyle/>
          <a:p>
            <a:pPr eaLnBrk="1" hangingPunct="1"/>
            <a:endParaRPr lang="en-US" smtClean="0"/>
          </a:p>
        </p:txBody>
      </p:sp>
      <p:sp>
        <p:nvSpPr>
          <p:cNvPr id="299012" name="Slide Number Placeholder 3"/>
          <p:cNvSpPr>
            <a:spLocks noGrp="1"/>
          </p:cNvSpPr>
          <p:nvPr>
            <p:ph type="sldNum" sz="quarter" idx="5"/>
          </p:nvPr>
        </p:nvSpPr>
        <p:spPr>
          <a:noFill/>
        </p:spPr>
        <p:txBody>
          <a:bodyPr/>
          <a:lstStyle/>
          <a:p>
            <a:fld id="{B35BA543-59E3-4E13-8A28-1DD6834C5D4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pPr eaLnBrk="1" hangingPunct="1"/>
            <a:endParaRPr lang="en-US" smtClean="0"/>
          </a:p>
        </p:txBody>
      </p:sp>
      <p:sp>
        <p:nvSpPr>
          <p:cNvPr id="300036" name="Slide Number Placeholder 3"/>
          <p:cNvSpPr>
            <a:spLocks noGrp="1"/>
          </p:cNvSpPr>
          <p:nvPr>
            <p:ph type="sldNum" sz="quarter" idx="5"/>
          </p:nvPr>
        </p:nvSpPr>
        <p:spPr>
          <a:noFill/>
        </p:spPr>
        <p:txBody>
          <a:bodyPr/>
          <a:lstStyle/>
          <a:p>
            <a:fld id="{A6BA7396-ED2C-457F-8AB5-A4E656FB261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pPr eaLnBrk="1" hangingPunct="1"/>
            <a:endParaRPr lang="en-US" smtClean="0"/>
          </a:p>
        </p:txBody>
      </p:sp>
      <p:sp>
        <p:nvSpPr>
          <p:cNvPr id="301060" name="Slide Number Placeholder 3"/>
          <p:cNvSpPr>
            <a:spLocks noGrp="1"/>
          </p:cNvSpPr>
          <p:nvPr>
            <p:ph type="sldNum" sz="quarter" idx="5"/>
          </p:nvPr>
        </p:nvSpPr>
        <p:spPr>
          <a:noFill/>
        </p:spPr>
        <p:txBody>
          <a:bodyPr/>
          <a:lstStyle/>
          <a:p>
            <a:fld id="{5379A59F-10A2-4612-B5E5-FB580D948E1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pPr eaLnBrk="1" hangingPunct="1"/>
            <a:endParaRPr lang="en-US" smtClean="0"/>
          </a:p>
        </p:txBody>
      </p:sp>
      <p:sp>
        <p:nvSpPr>
          <p:cNvPr id="302084" name="Slide Number Placeholder 3"/>
          <p:cNvSpPr>
            <a:spLocks noGrp="1"/>
          </p:cNvSpPr>
          <p:nvPr>
            <p:ph type="sldNum" sz="quarter" idx="5"/>
          </p:nvPr>
        </p:nvSpPr>
        <p:spPr>
          <a:noFill/>
        </p:spPr>
        <p:txBody>
          <a:bodyPr/>
          <a:lstStyle/>
          <a:p>
            <a:fld id="{A3A15B79-FD06-4178-8ED6-2D828676611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2C14B-7121-436A-A51B-3352F282D66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2C14B-7121-436A-A51B-3352F282D66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pPr eaLnBrk="1" hangingPunct="1"/>
            <a:endParaRPr lang="en-US" smtClean="0"/>
          </a:p>
        </p:txBody>
      </p:sp>
      <p:sp>
        <p:nvSpPr>
          <p:cNvPr id="303108" name="Slide Number Placeholder 3"/>
          <p:cNvSpPr>
            <a:spLocks noGrp="1"/>
          </p:cNvSpPr>
          <p:nvPr>
            <p:ph type="sldNum" sz="quarter" idx="5"/>
          </p:nvPr>
        </p:nvSpPr>
        <p:spPr>
          <a:noFill/>
        </p:spPr>
        <p:txBody>
          <a:bodyPr/>
          <a:lstStyle/>
          <a:p>
            <a:fld id="{1558336A-E16A-4FDA-AF9C-B68C33F8F0AA}"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pPr eaLnBrk="1" hangingPunct="1"/>
            <a:endParaRPr lang="en-US" smtClean="0"/>
          </a:p>
        </p:txBody>
      </p:sp>
      <p:sp>
        <p:nvSpPr>
          <p:cNvPr id="303108" name="Slide Number Placeholder 3"/>
          <p:cNvSpPr>
            <a:spLocks noGrp="1"/>
          </p:cNvSpPr>
          <p:nvPr>
            <p:ph type="sldNum" sz="quarter" idx="5"/>
          </p:nvPr>
        </p:nvSpPr>
        <p:spPr>
          <a:noFill/>
        </p:spPr>
        <p:txBody>
          <a:bodyPr/>
          <a:lstStyle/>
          <a:p>
            <a:fld id="{1558336A-E16A-4FDA-AF9C-B68C33F8F0AA}"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2C14B-7121-436A-A51B-3352F282D66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pPr eaLnBrk="1" hangingPunct="1"/>
            <a:endParaRPr lang="en-US" smtClean="0"/>
          </a:p>
        </p:txBody>
      </p:sp>
      <p:sp>
        <p:nvSpPr>
          <p:cNvPr id="304132" name="Slide Number Placeholder 3"/>
          <p:cNvSpPr>
            <a:spLocks noGrp="1"/>
          </p:cNvSpPr>
          <p:nvPr>
            <p:ph type="sldNum" sz="quarter" idx="5"/>
          </p:nvPr>
        </p:nvSpPr>
        <p:spPr>
          <a:noFill/>
        </p:spPr>
        <p:txBody>
          <a:bodyPr/>
          <a:lstStyle/>
          <a:p>
            <a:fld id="{D2761490-0210-4252-8200-400C7FBB1E0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p:spPr>
        <p:txBody>
          <a:bodyPr/>
          <a:lstStyle/>
          <a:p>
            <a:pPr eaLnBrk="1" hangingPunct="1"/>
            <a:endParaRPr lang="en-US" smtClean="0"/>
          </a:p>
        </p:txBody>
      </p:sp>
      <p:sp>
        <p:nvSpPr>
          <p:cNvPr id="304132" name="Slide Number Placeholder 3"/>
          <p:cNvSpPr>
            <a:spLocks noGrp="1"/>
          </p:cNvSpPr>
          <p:nvPr>
            <p:ph type="sldNum" sz="quarter" idx="5"/>
          </p:nvPr>
        </p:nvSpPr>
        <p:spPr>
          <a:noFill/>
        </p:spPr>
        <p:txBody>
          <a:bodyPr/>
          <a:lstStyle/>
          <a:p>
            <a:fld id="{D2761490-0210-4252-8200-400C7FBB1E0E}" type="slidenum">
              <a:rPr lang="en-US" smtClean="0"/>
              <a:pPr/>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92CE11-2BBA-4416-AC2E-BD5A013704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p:spPr>
        <p:txBody>
          <a:bodyPr/>
          <a:lstStyle/>
          <a:p>
            <a:pPr>
              <a:buFont typeface="Wingdings" pitchFamily="2" charset="2"/>
              <a:buChar char="q"/>
            </a:pPr>
            <a:r>
              <a:rPr lang="en-US" sz="1300" dirty="0" smtClean="0"/>
              <a:t>Processes for the separation of particles of various sizes and shapes often depend on the variation in the behavior of the particles when they are subjected to the action of a moving fluid. </a:t>
            </a:r>
          </a:p>
          <a:p>
            <a:pPr>
              <a:buFont typeface="Wingdings" pitchFamily="2" charset="2"/>
              <a:buChar char="q"/>
            </a:pPr>
            <a:r>
              <a:rPr lang="en-US" sz="1300" dirty="0" smtClean="0"/>
              <a:t>Further, many of the methods for the determination of the sizes of particles in the sub-sieve ranges involve relative motion between the particles and a fluid.</a:t>
            </a:r>
          </a:p>
          <a:p>
            <a:pPr>
              <a:buFont typeface="Wingdings" pitchFamily="2" charset="2"/>
              <a:buChar char="q"/>
            </a:pPr>
            <a:r>
              <a:rPr lang="en-US" sz="1300" dirty="0" smtClean="0"/>
              <a:t>All bodies immersed in a fluid are subject to a buoyancy force. In a flowing fluid, there is an additional force which is made up of two components: the skin friction (or viscous drag) and the form drag (due to the pressure distribution).</a:t>
            </a:r>
          </a:p>
          <a:p>
            <a:pPr>
              <a:buFont typeface="Wingdings" pitchFamily="2" charset="2"/>
              <a:buChar char="q"/>
            </a:pPr>
            <a:endParaRPr lang="en-US" dirty="0" smtClean="0"/>
          </a:p>
        </p:txBody>
      </p:sp>
      <p:sp>
        <p:nvSpPr>
          <p:cNvPr id="293892" name="Slide Number Placeholder 3"/>
          <p:cNvSpPr>
            <a:spLocks noGrp="1"/>
          </p:cNvSpPr>
          <p:nvPr>
            <p:ph type="sldNum" sz="quarter" idx="5"/>
          </p:nvPr>
        </p:nvSpPr>
        <p:spPr>
          <a:noFill/>
        </p:spPr>
        <p:txBody>
          <a:bodyPr/>
          <a:lstStyle/>
          <a:p>
            <a:fld id="{571EF267-FE9D-4B3E-8894-2AF953B5B33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p:spPr>
        <p:txBody>
          <a:bodyPr/>
          <a:lstStyle/>
          <a:p>
            <a:pPr eaLnBrk="1" hangingPunct="1"/>
            <a:endParaRPr lang="en-US" smtClean="0"/>
          </a:p>
        </p:txBody>
      </p:sp>
      <p:sp>
        <p:nvSpPr>
          <p:cNvPr id="294916" name="Slide Number Placeholder 3"/>
          <p:cNvSpPr>
            <a:spLocks noGrp="1"/>
          </p:cNvSpPr>
          <p:nvPr>
            <p:ph type="sldNum" sz="quarter" idx="5"/>
          </p:nvPr>
        </p:nvSpPr>
        <p:spPr>
          <a:noFill/>
        </p:spPr>
        <p:txBody>
          <a:bodyPr/>
          <a:lstStyle/>
          <a:p>
            <a:fld id="{D8394341-9E35-4E2D-9C92-E2081DA488F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pPr eaLnBrk="1" hangingPunct="1"/>
            <a:endParaRPr lang="en-US" smtClean="0"/>
          </a:p>
        </p:txBody>
      </p:sp>
      <p:sp>
        <p:nvSpPr>
          <p:cNvPr id="295940" name="Slide Number Placeholder 3"/>
          <p:cNvSpPr>
            <a:spLocks noGrp="1"/>
          </p:cNvSpPr>
          <p:nvPr>
            <p:ph type="sldNum" sz="quarter" idx="5"/>
          </p:nvPr>
        </p:nvSpPr>
        <p:spPr>
          <a:noFill/>
        </p:spPr>
        <p:txBody>
          <a:bodyPr/>
          <a:lstStyle/>
          <a:p>
            <a:fld id="{48560A8D-3C46-4942-9315-ABAE5DCCE22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p:spPr>
        <p:txBody>
          <a:bodyPr/>
          <a:lstStyle/>
          <a:p>
            <a:pPr eaLnBrk="1" hangingPunct="1"/>
            <a:endParaRPr lang="en-US" smtClean="0"/>
          </a:p>
        </p:txBody>
      </p:sp>
      <p:sp>
        <p:nvSpPr>
          <p:cNvPr id="296964" name="Slide Number Placeholder 3"/>
          <p:cNvSpPr>
            <a:spLocks noGrp="1"/>
          </p:cNvSpPr>
          <p:nvPr>
            <p:ph type="sldNum" sz="quarter" idx="5"/>
          </p:nvPr>
        </p:nvSpPr>
        <p:spPr>
          <a:noFill/>
        </p:spPr>
        <p:txBody>
          <a:bodyPr/>
          <a:lstStyle/>
          <a:p>
            <a:fld id="{818A25D9-2B4F-4E60-8BAF-4039A40B9B5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2C14B-7121-436A-A51B-3352F282D6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B8F315-9B17-494A-BAB3-EB999CAE4522}"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8F315-9B17-494A-BAB3-EB999CAE4522}"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8F315-9B17-494A-BAB3-EB999CAE4522}"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Solomon Bogale                        Chemical Eng'g Department</a:t>
            </a:r>
          </a:p>
        </p:txBody>
      </p:sp>
      <p:sp>
        <p:nvSpPr>
          <p:cNvPr id="7" name="Rectangle 13"/>
          <p:cNvSpPr>
            <a:spLocks noGrp="1" noChangeArrowheads="1"/>
          </p:cNvSpPr>
          <p:nvPr>
            <p:ph type="sldNum" sz="quarter" idx="12"/>
          </p:nvPr>
        </p:nvSpPr>
        <p:spPr>
          <a:ln/>
        </p:spPr>
        <p:txBody>
          <a:bodyPr/>
          <a:lstStyle>
            <a:lvl1pPr>
              <a:defRPr/>
            </a:lvl1pPr>
          </a:lstStyle>
          <a:p>
            <a:pPr>
              <a:defRPr/>
            </a:pPr>
            <a:fld id="{26F0275A-FEB6-45D0-BEFD-E5A3A0FD408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Solomon Bogale                        Chemical Eng'g Department</a:t>
            </a:r>
          </a:p>
        </p:txBody>
      </p:sp>
      <p:sp>
        <p:nvSpPr>
          <p:cNvPr id="8" name="Rectangle 13"/>
          <p:cNvSpPr>
            <a:spLocks noGrp="1" noChangeArrowheads="1"/>
          </p:cNvSpPr>
          <p:nvPr>
            <p:ph type="sldNum" sz="quarter" idx="12"/>
          </p:nvPr>
        </p:nvSpPr>
        <p:spPr>
          <a:ln/>
        </p:spPr>
        <p:txBody>
          <a:bodyPr/>
          <a:lstStyle>
            <a:lvl1pPr>
              <a:defRPr/>
            </a:lvl1pPr>
          </a:lstStyle>
          <a:p>
            <a:pPr>
              <a:defRPr/>
            </a:pPr>
            <a:fld id="{01EA9001-DA31-4CE0-95A4-9A526180DB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Solomon Bogale                        Chemical Eng'g Department</a:t>
            </a:r>
          </a:p>
        </p:txBody>
      </p:sp>
      <p:sp>
        <p:nvSpPr>
          <p:cNvPr id="8" name="Rectangle 13"/>
          <p:cNvSpPr>
            <a:spLocks noGrp="1" noChangeArrowheads="1"/>
          </p:cNvSpPr>
          <p:nvPr>
            <p:ph type="sldNum" sz="quarter" idx="12"/>
          </p:nvPr>
        </p:nvSpPr>
        <p:spPr>
          <a:ln/>
        </p:spPr>
        <p:txBody>
          <a:bodyPr/>
          <a:lstStyle>
            <a:lvl1pPr>
              <a:defRPr/>
            </a:lvl1pPr>
          </a:lstStyle>
          <a:p>
            <a:pPr>
              <a:defRPr/>
            </a:pPr>
            <a:fld id="{23FC3D84-2588-47A2-A8C8-4FE3973A95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B8F315-9B17-494A-BAB3-EB999CAE4522}"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8F315-9B17-494A-BAB3-EB999CAE4522}" type="datetimeFigureOut">
              <a:rPr lang="en-US" smtClean="0"/>
              <a:pPr/>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B8F315-9B17-494A-BAB3-EB999CAE4522}"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B8F315-9B17-494A-BAB3-EB999CAE4522}" type="datetimeFigureOut">
              <a:rPr lang="en-US" smtClean="0"/>
              <a:pPr/>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B8F315-9B17-494A-BAB3-EB999CAE4522}" type="datetimeFigureOut">
              <a:rPr lang="en-US" smtClean="0"/>
              <a:pPr/>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8F315-9B17-494A-BAB3-EB999CAE4522}" type="datetimeFigureOut">
              <a:rPr lang="en-US" smtClean="0"/>
              <a:pPr/>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F315-9B17-494A-BAB3-EB999CAE4522}"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8F315-9B17-494A-BAB3-EB999CAE4522}" type="datetimeFigureOut">
              <a:rPr lang="en-US" smtClean="0"/>
              <a:pPr/>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463209-EF07-411E-ABA9-CD7208731A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8F315-9B17-494A-BAB3-EB999CAE4522}" type="datetimeFigureOut">
              <a:rPr lang="en-US" smtClean="0"/>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63209-EF07-411E-ABA9-CD7208731A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png"/><Relationship Id="rId5" Type="http://schemas.openxmlformats.org/officeDocument/2006/relationships/oleObject" Target="../embeddings/oleObject19.bin"/><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35.png"/><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png"/><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6.xml"/><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oleObject" Target="../embeddings/oleObject32.bin"/><Relationship Id="rId10" Type="http://schemas.openxmlformats.org/officeDocument/2006/relationships/oleObject" Target="../embeddings/oleObject37.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133600"/>
            <a:ext cx="8229600" cy="1600200"/>
          </a:xfrm>
        </p:spPr>
        <p:txBody>
          <a:bodyPr>
            <a:noAutofit/>
          </a:bodyPr>
          <a:lstStyle/>
          <a:p>
            <a:r>
              <a:rPr lang="en-US" sz="5400" b="1" dirty="0" smtClean="0"/>
              <a:t>Mechanical Micro-process in a fluid</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pPr>
              <a:defRPr/>
            </a:pPr>
            <a:r>
              <a:rPr lang="en-US"/>
              <a:t>Solomon Bogale                        Chemical Eng'g Department</a:t>
            </a:r>
          </a:p>
        </p:txBody>
      </p:sp>
      <p:sp>
        <p:nvSpPr>
          <p:cNvPr id="28678" name="AutoShape 15"/>
          <p:cNvSpPr>
            <a:spLocks noGrp="1" noChangeArrowheads="1"/>
          </p:cNvSpPr>
          <p:nvPr>
            <p:ph type="title"/>
          </p:nvPr>
        </p:nvSpPr>
        <p:spPr>
          <a:xfrm>
            <a:off x="762000" y="228600"/>
            <a:ext cx="7924800" cy="1143000"/>
          </a:xfrm>
        </p:spPr>
        <p:txBody>
          <a:bodyPr/>
          <a:lstStyle/>
          <a:p>
            <a:r>
              <a:rPr lang="en-US" dirty="0" smtClean="0"/>
              <a:t>Motion of particles in a fluid</a:t>
            </a:r>
          </a:p>
        </p:txBody>
      </p:sp>
      <p:sp>
        <p:nvSpPr>
          <p:cNvPr id="28680" name="Text Box 13"/>
          <p:cNvSpPr txBox="1">
            <a:spLocks noChangeArrowheads="1"/>
          </p:cNvSpPr>
          <p:nvPr/>
        </p:nvSpPr>
        <p:spPr bwMode="auto">
          <a:xfrm>
            <a:off x="990600" y="1447800"/>
            <a:ext cx="6865938" cy="366712"/>
          </a:xfrm>
          <a:prstGeom prst="rect">
            <a:avLst/>
          </a:prstGeom>
          <a:noFill/>
          <a:ln w="9525">
            <a:noFill/>
            <a:miter lim="800000"/>
            <a:headEnd/>
            <a:tailEnd/>
          </a:ln>
        </p:spPr>
        <p:txBody>
          <a:bodyPr wrap="none">
            <a:spAutoFit/>
          </a:bodyPr>
          <a:lstStyle/>
          <a:p>
            <a:pPr algn="l"/>
            <a:r>
              <a:rPr lang="en-US" dirty="0">
                <a:latin typeface="Arial" charset="0"/>
              </a:rPr>
              <a:t>The </a:t>
            </a:r>
            <a:r>
              <a:rPr lang="en-US" dirty="0" err="1">
                <a:latin typeface="Arial" charset="0"/>
              </a:rPr>
              <a:t>stoke’s</a:t>
            </a:r>
            <a:r>
              <a:rPr lang="en-US" dirty="0">
                <a:latin typeface="Arial" charset="0"/>
              </a:rPr>
              <a:t> region has an upper limit: Re = 2 and </a:t>
            </a:r>
            <a:r>
              <a:rPr lang="en-US" dirty="0" err="1">
                <a:latin typeface="Arial" charset="0"/>
              </a:rPr>
              <a:t>C</a:t>
            </a:r>
            <a:r>
              <a:rPr lang="en-US" baseline="-25000" dirty="0" err="1">
                <a:latin typeface="Arial" charset="0"/>
              </a:rPr>
              <a:t>d</a:t>
            </a:r>
            <a:r>
              <a:rPr lang="en-US" dirty="0">
                <a:latin typeface="Arial" charset="0"/>
              </a:rPr>
              <a:t> = 24/Re = 12</a:t>
            </a:r>
          </a:p>
        </p:txBody>
      </p:sp>
      <p:graphicFrame>
        <p:nvGraphicFramePr>
          <p:cNvPr id="28676" name="Object 14"/>
          <p:cNvGraphicFramePr>
            <a:graphicFrameLocks noChangeAspect="1"/>
          </p:cNvGraphicFramePr>
          <p:nvPr>
            <p:ph sz="quarter" idx="3"/>
          </p:nvPr>
        </p:nvGraphicFramePr>
        <p:xfrm>
          <a:off x="2895600" y="1981200"/>
          <a:ext cx="2008188" cy="952500"/>
        </p:xfrm>
        <a:graphic>
          <a:graphicData uri="http://schemas.openxmlformats.org/presentationml/2006/ole">
            <p:oleObj spid="_x0000_s4100" name="Equation" r:id="rId4" imgW="990360" imgH="469800" progId="Equation.3">
              <p:embed/>
            </p:oleObj>
          </a:graphicData>
        </a:graphic>
      </p:graphicFrame>
      <p:sp>
        <p:nvSpPr>
          <p:cNvPr id="28681" name="Text Box 17"/>
          <p:cNvSpPr txBox="1">
            <a:spLocks noChangeArrowheads="1"/>
          </p:cNvSpPr>
          <p:nvPr/>
        </p:nvSpPr>
        <p:spPr bwMode="auto">
          <a:xfrm>
            <a:off x="1600200" y="2286000"/>
            <a:ext cx="1136650" cy="366713"/>
          </a:xfrm>
          <a:prstGeom prst="rect">
            <a:avLst/>
          </a:prstGeom>
          <a:noFill/>
          <a:ln w="9525">
            <a:noFill/>
            <a:miter lim="800000"/>
            <a:headEnd/>
            <a:tailEnd/>
          </a:ln>
        </p:spPr>
        <p:txBody>
          <a:bodyPr wrap="none">
            <a:spAutoFit/>
          </a:bodyPr>
          <a:lstStyle/>
          <a:p>
            <a:pPr algn="l"/>
            <a:r>
              <a:rPr lang="en-US">
                <a:latin typeface="Arial" charset="0"/>
              </a:rPr>
              <a:t>From Re:</a:t>
            </a:r>
          </a:p>
        </p:txBody>
      </p:sp>
      <p:graphicFrame>
        <p:nvGraphicFramePr>
          <p:cNvPr id="13" name="Object 4"/>
          <p:cNvGraphicFramePr>
            <a:graphicFrameLocks noChangeAspect="1"/>
          </p:cNvGraphicFramePr>
          <p:nvPr>
            <p:ph sz="half" idx="1"/>
          </p:nvPr>
        </p:nvGraphicFramePr>
        <p:xfrm>
          <a:off x="3048000" y="3124200"/>
          <a:ext cx="3200400" cy="890588"/>
        </p:xfrm>
        <a:graphic>
          <a:graphicData uri="http://schemas.openxmlformats.org/presentationml/2006/ole">
            <p:oleObj spid="_x0000_s4101" name="Equation" r:id="rId5" imgW="1777680" imgH="495000" progId="Equation.3">
              <p:embed/>
            </p:oleObj>
          </a:graphicData>
        </a:graphic>
      </p:graphicFrame>
      <p:graphicFrame>
        <p:nvGraphicFramePr>
          <p:cNvPr id="14" name="Object 6"/>
          <p:cNvGraphicFramePr>
            <a:graphicFrameLocks noChangeAspect="1"/>
          </p:cNvGraphicFramePr>
          <p:nvPr>
            <p:ph sz="quarter" idx="2"/>
          </p:nvPr>
        </p:nvGraphicFramePr>
        <p:xfrm>
          <a:off x="1143000" y="4419600"/>
          <a:ext cx="6019800" cy="985838"/>
        </p:xfrm>
        <a:graphic>
          <a:graphicData uri="http://schemas.openxmlformats.org/presentationml/2006/ole">
            <p:oleObj spid="_x0000_s4102" name="Equation" r:id="rId6" imgW="3416040" imgH="558720" progId="Equation.3">
              <p:embed/>
            </p:oleObj>
          </a:graphicData>
        </a:graphic>
      </p:graphicFrame>
      <p:sp>
        <p:nvSpPr>
          <p:cNvPr id="15" name="Text Box 8"/>
          <p:cNvSpPr txBox="1">
            <a:spLocks noChangeArrowheads="1"/>
          </p:cNvSpPr>
          <p:nvPr/>
        </p:nvSpPr>
        <p:spPr bwMode="auto">
          <a:xfrm>
            <a:off x="990600" y="3352800"/>
            <a:ext cx="2076450" cy="366713"/>
          </a:xfrm>
          <a:prstGeom prst="rect">
            <a:avLst/>
          </a:prstGeom>
          <a:noFill/>
          <a:ln w="9525">
            <a:noFill/>
            <a:miter lim="800000"/>
            <a:headEnd/>
            <a:tailEnd/>
          </a:ln>
        </p:spPr>
        <p:txBody>
          <a:bodyPr wrap="none">
            <a:spAutoFit/>
          </a:bodyPr>
          <a:lstStyle/>
          <a:p>
            <a:pPr algn="l"/>
            <a:r>
              <a:rPr lang="en-US">
                <a:latin typeface="Arial" charset="0"/>
              </a:rPr>
              <a:t>From equation (</a:t>
            </a:r>
            <a:r>
              <a:rPr lang="en-US">
                <a:latin typeface="Arial" charset="0"/>
                <a:sym typeface="Symbol" pitchFamily="18" charset="2"/>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pPr>
              <a:defRPr/>
            </a:pPr>
            <a:r>
              <a:rPr lang="en-US"/>
              <a:t>Solomon Bogale                        Chemical Eng'g Department</a:t>
            </a:r>
          </a:p>
        </p:txBody>
      </p:sp>
      <p:sp>
        <p:nvSpPr>
          <p:cNvPr id="29702" name="AutoShape 2"/>
          <p:cNvSpPr>
            <a:spLocks noGrp="1" noChangeArrowheads="1"/>
          </p:cNvSpPr>
          <p:nvPr>
            <p:ph type="title"/>
          </p:nvPr>
        </p:nvSpPr>
        <p:spPr>
          <a:xfrm>
            <a:off x="762000" y="228600"/>
            <a:ext cx="7924800" cy="1143000"/>
          </a:xfrm>
        </p:spPr>
        <p:txBody>
          <a:bodyPr/>
          <a:lstStyle/>
          <a:p>
            <a:r>
              <a:rPr lang="en-US" dirty="0" smtClean="0"/>
              <a:t>Motion of particles in a fluid</a:t>
            </a:r>
          </a:p>
        </p:txBody>
      </p:sp>
      <p:sp>
        <p:nvSpPr>
          <p:cNvPr id="29704" name="Text Box 9"/>
          <p:cNvSpPr txBox="1">
            <a:spLocks noChangeArrowheads="1"/>
          </p:cNvSpPr>
          <p:nvPr/>
        </p:nvSpPr>
        <p:spPr bwMode="auto">
          <a:xfrm>
            <a:off x="990600" y="1371600"/>
            <a:ext cx="5692775" cy="366712"/>
          </a:xfrm>
          <a:prstGeom prst="rect">
            <a:avLst/>
          </a:prstGeom>
          <a:noFill/>
          <a:ln w="9525">
            <a:noFill/>
            <a:miter lim="800000"/>
            <a:headEnd/>
            <a:tailEnd/>
          </a:ln>
        </p:spPr>
        <p:txBody>
          <a:bodyPr wrap="none">
            <a:spAutoFit/>
          </a:bodyPr>
          <a:lstStyle/>
          <a:p>
            <a:pPr algn="l"/>
            <a:r>
              <a:rPr lang="en-US" b="1" u="sng" dirty="0">
                <a:latin typeface="Arial" charset="0"/>
              </a:rPr>
              <a:t>Transient regime</a:t>
            </a:r>
            <a:r>
              <a:rPr lang="en-US" dirty="0">
                <a:latin typeface="Arial" charset="0"/>
              </a:rPr>
              <a:t>:   2 &lt; Re &lt; 500  and </a:t>
            </a:r>
            <a:r>
              <a:rPr lang="en-US" dirty="0" err="1">
                <a:latin typeface="Arial" charset="0"/>
              </a:rPr>
              <a:t>C</a:t>
            </a:r>
            <a:r>
              <a:rPr lang="en-US" baseline="-25000" dirty="0" err="1">
                <a:latin typeface="Arial" charset="0"/>
              </a:rPr>
              <a:t>d</a:t>
            </a:r>
            <a:r>
              <a:rPr lang="en-US" dirty="0">
                <a:latin typeface="Arial" charset="0"/>
              </a:rPr>
              <a:t> = 18.5/Re</a:t>
            </a:r>
            <a:r>
              <a:rPr lang="en-US" baseline="30000" dirty="0">
                <a:latin typeface="Arial" charset="0"/>
              </a:rPr>
              <a:t>0.6</a:t>
            </a:r>
            <a:endParaRPr lang="en-US" dirty="0">
              <a:latin typeface="Arial" charset="0"/>
            </a:endParaRPr>
          </a:p>
        </p:txBody>
      </p:sp>
      <p:sp>
        <p:nvSpPr>
          <p:cNvPr id="29705" name="Text Box 10"/>
          <p:cNvSpPr txBox="1">
            <a:spLocks noChangeArrowheads="1"/>
          </p:cNvSpPr>
          <p:nvPr/>
        </p:nvSpPr>
        <p:spPr bwMode="auto">
          <a:xfrm>
            <a:off x="1295400" y="1905000"/>
            <a:ext cx="3887788" cy="366713"/>
          </a:xfrm>
          <a:prstGeom prst="rect">
            <a:avLst/>
          </a:prstGeom>
          <a:noFill/>
          <a:ln w="9525">
            <a:noFill/>
            <a:miter lim="800000"/>
            <a:headEnd/>
            <a:tailEnd/>
          </a:ln>
        </p:spPr>
        <p:txBody>
          <a:bodyPr wrap="none">
            <a:spAutoFit/>
          </a:bodyPr>
          <a:lstStyle/>
          <a:p>
            <a:pPr algn="l"/>
            <a:r>
              <a:rPr lang="en-US" dirty="0">
                <a:latin typeface="Arial" charset="0"/>
              </a:rPr>
              <a:t>Substituting </a:t>
            </a:r>
            <a:r>
              <a:rPr lang="en-US" dirty="0" err="1">
                <a:latin typeface="Arial" charset="0"/>
              </a:rPr>
              <a:t>C</a:t>
            </a:r>
            <a:r>
              <a:rPr lang="en-US" baseline="-25000" dirty="0" err="1">
                <a:latin typeface="Arial" charset="0"/>
              </a:rPr>
              <a:t>d</a:t>
            </a:r>
            <a:r>
              <a:rPr lang="en-US" dirty="0">
                <a:latin typeface="Arial" charset="0"/>
              </a:rPr>
              <a:t> in equation (</a:t>
            </a:r>
            <a:r>
              <a:rPr lang="en-US" dirty="0">
                <a:latin typeface="Arial" charset="0"/>
                <a:sym typeface="Symbol" pitchFamily="18" charset="2"/>
              </a:rPr>
              <a:t>) gives:</a:t>
            </a:r>
          </a:p>
        </p:txBody>
      </p:sp>
      <p:graphicFrame>
        <p:nvGraphicFramePr>
          <p:cNvPr id="29700" name="Object 11"/>
          <p:cNvGraphicFramePr>
            <a:graphicFrameLocks noChangeAspect="1"/>
          </p:cNvGraphicFramePr>
          <p:nvPr>
            <p:ph sz="quarter" idx="3"/>
          </p:nvPr>
        </p:nvGraphicFramePr>
        <p:xfrm>
          <a:off x="1447800" y="2286000"/>
          <a:ext cx="4343400" cy="1217613"/>
        </p:xfrm>
        <a:graphic>
          <a:graphicData uri="http://schemas.openxmlformats.org/presentationml/2006/ole">
            <p:oleObj spid="_x0000_s5124" name="Equation" r:id="rId4" imgW="2082600" imgH="583920" progId="Equation.3">
              <p:embed/>
            </p:oleObj>
          </a:graphicData>
        </a:graphic>
      </p:graphicFrame>
      <p:graphicFrame>
        <p:nvGraphicFramePr>
          <p:cNvPr id="5125" name="Object 4"/>
          <p:cNvGraphicFramePr>
            <a:graphicFrameLocks noChangeAspect="1"/>
          </p:cNvGraphicFramePr>
          <p:nvPr/>
        </p:nvGraphicFramePr>
        <p:xfrm>
          <a:off x="1371600" y="3733800"/>
          <a:ext cx="5341938" cy="2281238"/>
        </p:xfrm>
        <a:graphic>
          <a:graphicData uri="http://schemas.openxmlformats.org/presentationml/2006/ole">
            <p:oleObj spid="_x0000_s5125" name="Equation" r:id="rId5" imgW="2260440" imgH="96516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a:defRPr/>
            </a:pPr>
            <a:r>
              <a:rPr lang="en-US"/>
              <a:t>Solomon Bogale                        Chemical Eng'g Department</a:t>
            </a:r>
          </a:p>
        </p:txBody>
      </p:sp>
      <p:sp>
        <p:nvSpPr>
          <p:cNvPr id="30725" name="AutoShape 5"/>
          <p:cNvSpPr>
            <a:spLocks noGrp="1" noChangeArrowheads="1"/>
          </p:cNvSpPr>
          <p:nvPr>
            <p:ph type="title"/>
          </p:nvPr>
        </p:nvSpPr>
        <p:spPr/>
        <p:txBody>
          <a:bodyPr/>
          <a:lstStyle/>
          <a:p>
            <a:r>
              <a:rPr lang="en-US" dirty="0" smtClean="0"/>
              <a:t>Motion of particles in a fluid</a:t>
            </a:r>
          </a:p>
        </p:txBody>
      </p:sp>
      <p:sp>
        <p:nvSpPr>
          <p:cNvPr id="30726" name="Text Box 7"/>
          <p:cNvSpPr txBox="1">
            <a:spLocks noChangeArrowheads="1"/>
          </p:cNvSpPr>
          <p:nvPr/>
        </p:nvSpPr>
        <p:spPr bwMode="auto">
          <a:xfrm>
            <a:off x="609600" y="1447800"/>
            <a:ext cx="7924800" cy="369332"/>
          </a:xfrm>
          <a:prstGeom prst="rect">
            <a:avLst/>
          </a:prstGeom>
          <a:noFill/>
          <a:ln w="9525">
            <a:noFill/>
            <a:miter lim="800000"/>
            <a:headEnd/>
            <a:tailEnd/>
          </a:ln>
        </p:spPr>
        <p:txBody>
          <a:bodyPr wrap="square">
            <a:spAutoFit/>
          </a:bodyPr>
          <a:lstStyle/>
          <a:p>
            <a:pPr algn="l"/>
            <a:r>
              <a:rPr lang="en-US" dirty="0">
                <a:latin typeface="Arial" charset="0"/>
              </a:rPr>
              <a:t>The upper boundary of the transient region</a:t>
            </a:r>
            <a:r>
              <a:rPr lang="en-US" dirty="0" smtClean="0">
                <a:latin typeface="Arial" charset="0"/>
              </a:rPr>
              <a:t>: </a:t>
            </a:r>
            <a:r>
              <a:rPr lang="en-US" dirty="0">
                <a:latin typeface="Arial" charset="0"/>
              </a:rPr>
              <a:t>Re = 500 and </a:t>
            </a:r>
            <a:r>
              <a:rPr lang="en-US" dirty="0" err="1">
                <a:latin typeface="Arial" charset="0"/>
              </a:rPr>
              <a:t>C</a:t>
            </a:r>
            <a:r>
              <a:rPr lang="en-US" baseline="-25000" dirty="0" err="1">
                <a:latin typeface="Arial" charset="0"/>
              </a:rPr>
              <a:t>d</a:t>
            </a:r>
            <a:r>
              <a:rPr lang="en-US" dirty="0">
                <a:latin typeface="Arial" charset="0"/>
              </a:rPr>
              <a:t> = 18.5/500</a:t>
            </a:r>
            <a:r>
              <a:rPr lang="en-US" baseline="30000" dirty="0">
                <a:latin typeface="Arial" charset="0"/>
              </a:rPr>
              <a:t>0.6</a:t>
            </a:r>
            <a:endParaRPr lang="en-US" dirty="0">
              <a:latin typeface="Arial" charset="0"/>
            </a:endParaRPr>
          </a:p>
        </p:txBody>
      </p:sp>
      <p:sp>
        <p:nvSpPr>
          <p:cNvPr id="30727" name="Text Box 8"/>
          <p:cNvSpPr txBox="1">
            <a:spLocks noChangeArrowheads="1"/>
          </p:cNvSpPr>
          <p:nvPr/>
        </p:nvSpPr>
        <p:spPr bwMode="auto">
          <a:xfrm>
            <a:off x="1066800" y="2362200"/>
            <a:ext cx="1136650" cy="366713"/>
          </a:xfrm>
          <a:prstGeom prst="rect">
            <a:avLst/>
          </a:prstGeom>
          <a:noFill/>
          <a:ln w="9525">
            <a:noFill/>
            <a:miter lim="800000"/>
            <a:headEnd/>
            <a:tailEnd/>
          </a:ln>
        </p:spPr>
        <p:txBody>
          <a:bodyPr wrap="none">
            <a:spAutoFit/>
          </a:bodyPr>
          <a:lstStyle/>
          <a:p>
            <a:pPr algn="l"/>
            <a:r>
              <a:rPr lang="en-US">
                <a:latin typeface="Arial" charset="0"/>
              </a:rPr>
              <a:t>From Re:</a:t>
            </a:r>
          </a:p>
        </p:txBody>
      </p:sp>
      <p:graphicFrame>
        <p:nvGraphicFramePr>
          <p:cNvPr id="30723" name="Object 9"/>
          <p:cNvGraphicFramePr>
            <a:graphicFrameLocks noChangeAspect="1"/>
          </p:cNvGraphicFramePr>
          <p:nvPr>
            <p:ph sz="half" idx="2"/>
          </p:nvPr>
        </p:nvGraphicFramePr>
        <p:xfrm>
          <a:off x="2209800" y="1981200"/>
          <a:ext cx="2362200" cy="1120775"/>
        </p:xfrm>
        <a:graphic>
          <a:graphicData uri="http://schemas.openxmlformats.org/presentationml/2006/ole">
            <p:oleObj spid="_x0000_s6147" name="Equation" r:id="rId4" imgW="990360" imgH="469800" progId="Equation.3">
              <p:embed/>
            </p:oleObj>
          </a:graphicData>
        </a:graphic>
      </p:graphicFrame>
      <p:graphicFrame>
        <p:nvGraphicFramePr>
          <p:cNvPr id="10" name="Object 5"/>
          <p:cNvGraphicFramePr>
            <a:graphicFrameLocks noChangeAspect="1"/>
          </p:cNvGraphicFramePr>
          <p:nvPr>
            <p:ph sz="quarter" idx="2"/>
          </p:nvPr>
        </p:nvGraphicFramePr>
        <p:xfrm>
          <a:off x="3124200" y="3429000"/>
          <a:ext cx="4800600" cy="1089025"/>
        </p:xfrm>
        <a:graphic>
          <a:graphicData uri="http://schemas.openxmlformats.org/presentationml/2006/ole">
            <p:oleObj spid="_x0000_s6148" name="Equation" r:id="rId5" imgW="2234880" imgH="507960" progId="Equation.3">
              <p:embed/>
            </p:oleObj>
          </a:graphicData>
        </a:graphic>
      </p:graphicFrame>
      <p:sp>
        <p:nvSpPr>
          <p:cNvPr id="11" name="Text Box 11"/>
          <p:cNvSpPr txBox="1">
            <a:spLocks noChangeArrowheads="1"/>
          </p:cNvSpPr>
          <p:nvPr/>
        </p:nvSpPr>
        <p:spPr bwMode="auto">
          <a:xfrm>
            <a:off x="1066800" y="3733800"/>
            <a:ext cx="2076450" cy="366713"/>
          </a:xfrm>
          <a:prstGeom prst="rect">
            <a:avLst/>
          </a:prstGeom>
          <a:noFill/>
          <a:ln w="9525">
            <a:noFill/>
            <a:miter lim="800000"/>
            <a:headEnd/>
            <a:tailEnd/>
          </a:ln>
        </p:spPr>
        <p:txBody>
          <a:bodyPr wrap="none">
            <a:spAutoFit/>
          </a:bodyPr>
          <a:lstStyle/>
          <a:p>
            <a:pPr algn="l"/>
            <a:r>
              <a:rPr lang="en-US" dirty="0">
                <a:latin typeface="Arial" charset="0"/>
              </a:rPr>
              <a:t>From equation (</a:t>
            </a:r>
            <a:r>
              <a:rPr lang="en-US" dirty="0">
                <a:latin typeface="Arial" charset="0"/>
                <a:sym typeface="Symbol" pitchFamily="18" charset="2"/>
              </a:rPr>
              <a:t>):</a:t>
            </a:r>
          </a:p>
        </p:txBody>
      </p:sp>
      <p:graphicFrame>
        <p:nvGraphicFramePr>
          <p:cNvPr id="12" name="Object 14"/>
          <p:cNvGraphicFramePr>
            <a:graphicFrameLocks noChangeAspect="1"/>
          </p:cNvGraphicFramePr>
          <p:nvPr>
            <p:ph sz="half" idx="1"/>
          </p:nvPr>
        </p:nvGraphicFramePr>
        <p:xfrm>
          <a:off x="990600" y="4724400"/>
          <a:ext cx="7315200" cy="989013"/>
        </p:xfrm>
        <a:graphic>
          <a:graphicData uri="http://schemas.openxmlformats.org/presentationml/2006/ole">
            <p:oleObj spid="_x0000_s6149" name="Equation" r:id="rId6" imgW="4140000" imgH="55872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p:txBody>
          <a:bodyPr/>
          <a:lstStyle/>
          <a:p>
            <a:pPr>
              <a:defRPr/>
            </a:pPr>
            <a:r>
              <a:rPr lang="en-US"/>
              <a:t>Solomon Bogale                        Chemical Eng'g Department</a:t>
            </a:r>
          </a:p>
        </p:txBody>
      </p:sp>
      <p:sp>
        <p:nvSpPr>
          <p:cNvPr id="31750" name="AutoShape 15"/>
          <p:cNvSpPr>
            <a:spLocks noGrp="1" noChangeArrowheads="1"/>
          </p:cNvSpPr>
          <p:nvPr>
            <p:ph type="title"/>
          </p:nvPr>
        </p:nvSpPr>
        <p:spPr>
          <a:xfrm>
            <a:off x="762000" y="228600"/>
            <a:ext cx="7924800" cy="1143000"/>
          </a:xfrm>
        </p:spPr>
        <p:txBody>
          <a:bodyPr/>
          <a:lstStyle/>
          <a:p>
            <a:r>
              <a:rPr lang="en-US" dirty="0" smtClean="0"/>
              <a:t>Motion of particles in a fluid</a:t>
            </a:r>
          </a:p>
        </p:txBody>
      </p:sp>
      <p:graphicFrame>
        <p:nvGraphicFramePr>
          <p:cNvPr id="31747" name="Object 8"/>
          <p:cNvGraphicFramePr>
            <a:graphicFrameLocks noChangeAspect="1"/>
          </p:cNvGraphicFramePr>
          <p:nvPr>
            <p:ph sz="quarter" idx="3"/>
          </p:nvPr>
        </p:nvGraphicFramePr>
        <p:xfrm>
          <a:off x="1143000" y="1981200"/>
          <a:ext cx="5715000" cy="1138238"/>
        </p:xfrm>
        <a:graphic>
          <a:graphicData uri="http://schemas.openxmlformats.org/presentationml/2006/ole">
            <p:oleObj spid="_x0000_s7171" name="Equation" r:id="rId4" imgW="2489040" imgH="495000" progId="Equation.3">
              <p:embed/>
            </p:oleObj>
          </a:graphicData>
        </a:graphic>
      </p:graphicFrame>
      <p:sp>
        <p:nvSpPr>
          <p:cNvPr id="31752" name="Text Box 12"/>
          <p:cNvSpPr txBox="1">
            <a:spLocks noChangeArrowheads="1"/>
          </p:cNvSpPr>
          <p:nvPr/>
        </p:nvSpPr>
        <p:spPr bwMode="auto">
          <a:xfrm>
            <a:off x="898525" y="1408113"/>
            <a:ext cx="5532438" cy="366712"/>
          </a:xfrm>
          <a:prstGeom prst="rect">
            <a:avLst/>
          </a:prstGeom>
          <a:noFill/>
          <a:ln w="9525">
            <a:noFill/>
            <a:miter lim="800000"/>
            <a:headEnd/>
            <a:tailEnd/>
          </a:ln>
        </p:spPr>
        <p:txBody>
          <a:bodyPr wrap="none">
            <a:spAutoFit/>
          </a:bodyPr>
          <a:lstStyle/>
          <a:p>
            <a:pPr algn="l"/>
            <a:r>
              <a:rPr lang="en-US" b="1" u="sng">
                <a:latin typeface="Arial" charset="0"/>
              </a:rPr>
              <a:t>Turbulent regime</a:t>
            </a:r>
            <a:r>
              <a:rPr lang="en-US">
                <a:latin typeface="Arial" charset="0"/>
              </a:rPr>
              <a:t>:    500 &lt; Re &lt; 2e5  and  C</a:t>
            </a:r>
            <a:r>
              <a:rPr lang="en-US" baseline="-25000">
                <a:latin typeface="Arial" charset="0"/>
              </a:rPr>
              <a:t>d</a:t>
            </a:r>
            <a:r>
              <a:rPr lang="en-US">
                <a:latin typeface="Arial" charset="0"/>
              </a:rPr>
              <a:t> = 0.44</a:t>
            </a:r>
          </a:p>
        </p:txBody>
      </p:sp>
      <p:sp>
        <p:nvSpPr>
          <p:cNvPr id="31753" name="Text Box 13"/>
          <p:cNvSpPr txBox="1">
            <a:spLocks noChangeArrowheads="1"/>
          </p:cNvSpPr>
          <p:nvPr/>
        </p:nvSpPr>
        <p:spPr bwMode="auto">
          <a:xfrm>
            <a:off x="1546225" y="2278063"/>
            <a:ext cx="184150" cy="366712"/>
          </a:xfrm>
          <a:prstGeom prst="rect">
            <a:avLst/>
          </a:prstGeom>
          <a:noFill/>
          <a:ln w="9525">
            <a:noFill/>
            <a:miter lim="800000"/>
            <a:headEnd/>
            <a:tailEnd/>
          </a:ln>
        </p:spPr>
        <p:txBody>
          <a:bodyPr>
            <a:spAutoFit/>
          </a:bodyPr>
          <a:lstStyle/>
          <a:p>
            <a:pPr algn="l">
              <a:spcBef>
                <a:spcPct val="50000"/>
              </a:spcBef>
            </a:pPr>
            <a:endParaRPr lang="en-US">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Solomon Bogale                        Chemical Eng'g Department</a:t>
            </a:r>
          </a:p>
        </p:txBody>
      </p:sp>
      <p:sp>
        <p:nvSpPr>
          <p:cNvPr id="133123" name="AutoShape 2"/>
          <p:cNvSpPr>
            <a:spLocks noGrp="1" noChangeArrowheads="1"/>
          </p:cNvSpPr>
          <p:nvPr>
            <p:ph type="title"/>
          </p:nvPr>
        </p:nvSpPr>
        <p:spPr/>
        <p:txBody>
          <a:bodyPr/>
          <a:lstStyle/>
          <a:p>
            <a:r>
              <a:rPr lang="en-US" dirty="0" smtClean="0"/>
              <a:t>Motion of particles in a fluid</a:t>
            </a:r>
          </a:p>
        </p:txBody>
      </p:sp>
      <p:sp>
        <p:nvSpPr>
          <p:cNvPr id="133124" name="Rectangle 3"/>
          <p:cNvSpPr>
            <a:spLocks noGrp="1" noChangeArrowheads="1"/>
          </p:cNvSpPr>
          <p:nvPr>
            <p:ph type="body" idx="1"/>
          </p:nvPr>
        </p:nvSpPr>
        <p:spPr>
          <a:xfrm>
            <a:off x="838200" y="1447800"/>
            <a:ext cx="7693025" cy="1600200"/>
          </a:xfrm>
        </p:spPr>
        <p:txBody>
          <a:bodyPr>
            <a:normAutofit/>
          </a:bodyPr>
          <a:lstStyle/>
          <a:p>
            <a:pPr eaLnBrk="1" hangingPunct="1"/>
            <a:r>
              <a:rPr lang="en-US" dirty="0" smtClean="0"/>
              <a:t>Applications</a:t>
            </a:r>
          </a:p>
          <a:p>
            <a:pPr marL="971550" lvl="1" indent="-514350" eaLnBrk="1" hangingPunct="1">
              <a:buFont typeface="+mj-lt"/>
              <a:buAutoNum type="arabicPeriod"/>
            </a:pPr>
            <a:r>
              <a:rPr lang="en-US" dirty="0" smtClean="0">
                <a:solidFill>
                  <a:srgbClr val="00B050"/>
                </a:solidFill>
              </a:rPr>
              <a:t>Separation of particles of a given material according to size</a:t>
            </a:r>
          </a:p>
        </p:txBody>
      </p:sp>
      <p:pic>
        <p:nvPicPr>
          <p:cNvPr id="6" name="Picture 15"/>
          <p:cNvPicPr>
            <a:picLocks noChangeAspect="1" noChangeArrowheads="1"/>
          </p:cNvPicPr>
          <p:nvPr/>
        </p:nvPicPr>
        <p:blipFill>
          <a:blip r:embed="rId3"/>
          <a:srcRect/>
          <a:stretch>
            <a:fillRect/>
          </a:stretch>
        </p:blipFill>
        <p:spPr bwMode="auto">
          <a:xfrm>
            <a:off x="1066800" y="3124200"/>
            <a:ext cx="7467600" cy="2886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3" name="Picture 13"/>
          <p:cNvPicPr>
            <a:picLocks noChangeAspect="1" noChangeArrowheads="1"/>
          </p:cNvPicPr>
          <p:nvPr/>
        </p:nvPicPr>
        <p:blipFill>
          <a:blip r:embed="rId4"/>
          <a:srcRect/>
          <a:stretch>
            <a:fillRect/>
          </a:stretch>
        </p:blipFill>
        <p:spPr bwMode="auto">
          <a:xfrm>
            <a:off x="2362200" y="1676400"/>
            <a:ext cx="2971800" cy="3362325"/>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5562600" y="2362200"/>
          <a:ext cx="3098800" cy="735965"/>
        </p:xfrm>
        <a:graphic>
          <a:graphicData uri="http://schemas.openxmlformats.org/presentationml/2006/ole">
            <p:oleObj spid="_x0000_s54274" name="Equation" r:id="rId5" imgW="1015920" imgH="241200" progId="Equation.3">
              <p:embed/>
            </p:oleObj>
          </a:graphicData>
        </a:graphic>
      </p:graphicFrame>
      <p:graphicFrame>
        <p:nvGraphicFramePr>
          <p:cNvPr id="6" name="Object 5"/>
          <p:cNvGraphicFramePr>
            <a:graphicFrameLocks noChangeAspect="1"/>
          </p:cNvGraphicFramePr>
          <p:nvPr/>
        </p:nvGraphicFramePr>
        <p:xfrm>
          <a:off x="533399" y="2057400"/>
          <a:ext cx="1572127" cy="609600"/>
        </p:xfrm>
        <a:graphic>
          <a:graphicData uri="http://schemas.openxmlformats.org/presentationml/2006/ole">
            <p:oleObj spid="_x0000_s54275" name="Equation" r:id="rId6" imgW="622080" imgH="241200" progId="Equation.3">
              <p:embed/>
            </p:oleObj>
          </a:graphicData>
        </a:graphic>
      </p:graphicFrame>
      <p:sp>
        <p:nvSpPr>
          <p:cNvPr id="7" name="Title 1"/>
          <p:cNvSpPr>
            <a:spLocks noGrp="1"/>
          </p:cNvSpPr>
          <p:nvPr>
            <p:ph type="title"/>
          </p:nvPr>
        </p:nvSpPr>
        <p:spPr>
          <a:xfrm>
            <a:off x="457200" y="274638"/>
            <a:ext cx="8229600" cy="1143000"/>
          </a:xfrm>
        </p:spPr>
        <p:txBody>
          <a:bodyPr/>
          <a:lstStyle/>
          <a:p>
            <a:r>
              <a:rPr lang="en-US" dirty="0" smtClean="0"/>
              <a:t>Motion of particles in a fluid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of particles in a fluid</a:t>
            </a:r>
            <a:endParaRPr lang="en-US" dirty="0"/>
          </a:p>
        </p:txBody>
      </p:sp>
      <p:sp>
        <p:nvSpPr>
          <p:cNvPr id="4" name="Rectangle 3"/>
          <p:cNvSpPr txBox="1">
            <a:spLocks noChangeArrowheads="1"/>
          </p:cNvSpPr>
          <p:nvPr/>
        </p:nvSpPr>
        <p:spPr>
          <a:xfrm>
            <a:off x="838200" y="1447800"/>
            <a:ext cx="7693025"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Applications</a:t>
            </a:r>
          </a:p>
          <a:p>
            <a:pPr marL="971550" marR="0" lvl="1"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Separation of particles of the same size, but of different composition (materials A and B with    </a:t>
            </a:r>
            <a:r>
              <a:rPr kumimoji="0" lang="en-US" sz="2800" b="0" i="0" u="none" strike="noStrike" kern="1200" cap="none" spc="0" normalizeH="0" baseline="0" noProof="0" dirty="0" smtClean="0">
                <a:ln>
                  <a:noFill/>
                </a:ln>
                <a:solidFill>
                  <a:srgbClr val="00B050"/>
                </a:solidFill>
                <a:effectLst/>
                <a:uLnTx/>
                <a:uFillTx/>
                <a:latin typeface="+mn-lt"/>
                <a:ea typeface="+mn-ea"/>
                <a:cs typeface="+mn-cs"/>
                <a:sym typeface="Symbol" pitchFamily="18" charset="2"/>
              </a:rPr>
              <a:t></a:t>
            </a:r>
            <a:r>
              <a:rPr kumimoji="0" lang="en-US" sz="2800" b="0" i="0" u="none" strike="noStrike" kern="1200" cap="none" spc="0" normalizeH="0" baseline="-25000" noProof="0" dirty="0" smtClean="0">
                <a:ln>
                  <a:noFill/>
                </a:ln>
                <a:solidFill>
                  <a:srgbClr val="00B050"/>
                </a:solidFill>
                <a:effectLst/>
                <a:uLnTx/>
                <a:uFillTx/>
                <a:latin typeface="+mn-lt"/>
                <a:ea typeface="+mn-ea"/>
                <a:cs typeface="+mn-cs"/>
                <a:sym typeface="Symbol" pitchFamily="18" charset="2"/>
              </a:rPr>
              <a:t>A</a:t>
            </a:r>
            <a:r>
              <a:rPr kumimoji="0" lang="en-US" sz="2800" b="0" i="0" u="none" strike="noStrike" kern="1200" cap="none" spc="0" normalizeH="0" baseline="0" noProof="0" dirty="0" smtClean="0">
                <a:ln>
                  <a:noFill/>
                </a:ln>
                <a:solidFill>
                  <a:srgbClr val="00B050"/>
                </a:solidFill>
                <a:effectLst/>
                <a:uLnTx/>
                <a:uFillTx/>
                <a:latin typeface="+mn-lt"/>
                <a:ea typeface="+mn-ea"/>
                <a:cs typeface="+mn-cs"/>
                <a:sym typeface="Symbol" pitchFamily="18" charset="2"/>
              </a:rPr>
              <a:t>&gt; </a:t>
            </a:r>
            <a:r>
              <a:rPr kumimoji="0" lang="en-US" sz="2800" b="0" i="0" u="none" strike="noStrike" kern="1200" cap="none" spc="0" normalizeH="0" baseline="-25000" noProof="0" dirty="0" smtClean="0">
                <a:ln>
                  <a:noFill/>
                </a:ln>
                <a:solidFill>
                  <a:srgbClr val="00B050"/>
                </a:solidFill>
                <a:effectLst/>
                <a:uLnTx/>
                <a:uFillTx/>
                <a:latin typeface="+mn-lt"/>
                <a:ea typeface="+mn-ea"/>
                <a:cs typeface="+mn-cs"/>
                <a:sym typeface="Symbol" pitchFamily="18" charset="2"/>
              </a:rPr>
              <a:t>B</a:t>
            </a:r>
            <a:r>
              <a:rPr kumimoji="0" lang="en-US" sz="2800" b="0" i="0" u="none" strike="noStrike" kern="1200" cap="none" spc="0" normalizeH="0" baseline="0" noProof="0" dirty="0" smtClean="0">
                <a:ln>
                  <a:noFill/>
                </a:ln>
                <a:solidFill>
                  <a:srgbClr val="00B050"/>
                </a:solidFill>
                <a:effectLst/>
                <a:uLnTx/>
                <a:uFillTx/>
                <a:latin typeface="+mn-lt"/>
                <a:ea typeface="+mn-ea"/>
                <a:cs typeface="+mn-cs"/>
                <a:sym typeface="Symbol" pitchFamily="18" charset="2"/>
              </a:rPr>
              <a:t>)</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chemeClr val="accent6">
                    <a:lumMod val="50000"/>
                  </a:schemeClr>
                </a:solidFill>
                <a:effectLst/>
                <a:uLnTx/>
                <a:uFillTx/>
                <a:latin typeface="+mn-lt"/>
                <a:ea typeface="+mn-ea"/>
                <a:cs typeface="+mn-cs"/>
                <a:sym typeface="Symbol" pitchFamily="18" charset="2"/>
              </a:rPr>
              <a:t>In a liquid of intermediary density (</a:t>
            </a:r>
            <a:r>
              <a:rPr kumimoji="0" lang="en-US" sz="2400" b="0" i="0" u="none" strike="noStrike" kern="1200" cap="none" spc="0" normalizeH="0" baseline="-25000" noProof="0" dirty="0" smtClean="0">
                <a:ln>
                  <a:noFill/>
                </a:ln>
                <a:solidFill>
                  <a:schemeClr val="accent6">
                    <a:lumMod val="50000"/>
                  </a:schemeClr>
                </a:solidFill>
                <a:effectLst/>
                <a:uLnTx/>
                <a:uFillTx/>
                <a:latin typeface="+mn-lt"/>
                <a:ea typeface="+mn-ea"/>
                <a:cs typeface="+mn-cs"/>
                <a:sym typeface="Symbol" pitchFamily="18" charset="2"/>
              </a:rPr>
              <a:t>B </a:t>
            </a:r>
            <a:r>
              <a:rPr kumimoji="0" lang="en-US" sz="2400" b="0" i="0" u="none" strike="noStrike" kern="1200" cap="none" spc="0" normalizeH="0" baseline="0" noProof="0" dirty="0" smtClean="0">
                <a:ln>
                  <a:noFill/>
                </a:ln>
                <a:solidFill>
                  <a:schemeClr val="accent6">
                    <a:lumMod val="50000"/>
                  </a:schemeClr>
                </a:solidFill>
                <a:effectLst/>
                <a:uLnTx/>
                <a:uFillTx/>
                <a:latin typeface="+mn-lt"/>
                <a:ea typeface="+mn-ea"/>
                <a:cs typeface="+mn-cs"/>
                <a:sym typeface="Symbol" pitchFamily="18" charset="2"/>
              </a:rPr>
              <a:t>&lt; </a:t>
            </a:r>
            <a:r>
              <a:rPr kumimoji="0" lang="en-US" sz="2400" b="0" i="0" u="none" strike="noStrike" kern="1200" cap="none" spc="0" normalizeH="0" baseline="-25000" noProof="0" dirty="0" smtClean="0">
                <a:ln>
                  <a:noFill/>
                </a:ln>
                <a:solidFill>
                  <a:schemeClr val="accent6">
                    <a:lumMod val="50000"/>
                  </a:schemeClr>
                </a:solidFill>
                <a:effectLst/>
                <a:uLnTx/>
                <a:uFillTx/>
                <a:latin typeface="+mn-lt"/>
                <a:ea typeface="+mn-ea"/>
                <a:cs typeface="+mn-cs"/>
                <a:sym typeface="Symbol" pitchFamily="18" charset="2"/>
              </a:rPr>
              <a:t>f </a:t>
            </a:r>
            <a:r>
              <a:rPr kumimoji="0" lang="en-US" sz="2400" b="0" i="0" u="none" strike="noStrike" kern="1200" cap="none" spc="0" normalizeH="0" baseline="0" noProof="0" dirty="0" smtClean="0">
                <a:ln>
                  <a:noFill/>
                </a:ln>
                <a:solidFill>
                  <a:schemeClr val="accent6">
                    <a:lumMod val="50000"/>
                  </a:schemeClr>
                </a:solidFill>
                <a:effectLst/>
                <a:uLnTx/>
                <a:uFillTx/>
                <a:latin typeface="+mn-lt"/>
                <a:ea typeface="+mn-ea"/>
                <a:cs typeface="+mn-cs"/>
                <a:sym typeface="Symbol" pitchFamily="18" charset="2"/>
              </a:rPr>
              <a:t>&lt; </a:t>
            </a:r>
            <a:r>
              <a:rPr kumimoji="0" lang="en-US" sz="2400" b="0" i="0" u="none" strike="noStrike" kern="1200" cap="none" spc="0" normalizeH="0" baseline="-25000" noProof="0" dirty="0" smtClean="0">
                <a:ln>
                  <a:noFill/>
                </a:ln>
                <a:solidFill>
                  <a:schemeClr val="accent6">
                    <a:lumMod val="50000"/>
                  </a:schemeClr>
                </a:solidFill>
                <a:effectLst/>
                <a:uLnTx/>
                <a:uFillTx/>
                <a:latin typeface="+mn-lt"/>
                <a:ea typeface="+mn-ea"/>
                <a:cs typeface="+mn-cs"/>
                <a:sym typeface="Symbol" pitchFamily="18" charset="2"/>
              </a:rPr>
              <a:t>A</a:t>
            </a:r>
            <a:r>
              <a:rPr kumimoji="0" lang="en-US" sz="2400" b="0" i="0" u="none" strike="noStrike" kern="1200" cap="none" spc="0" normalizeH="0" baseline="0" noProof="0" dirty="0" smtClean="0">
                <a:ln>
                  <a:noFill/>
                </a:ln>
                <a:solidFill>
                  <a:schemeClr val="accent6">
                    <a:lumMod val="50000"/>
                  </a:schemeClr>
                </a:solidFill>
                <a:effectLst/>
                <a:uLnTx/>
                <a:uFillTx/>
                <a:latin typeface="+mn-lt"/>
                <a:ea typeface="+mn-ea"/>
                <a:cs typeface="+mn-cs"/>
                <a:sym typeface="Symbol" pitchFamily="18" charset="2"/>
              </a:rPr>
              <a:t>)</a:t>
            </a:r>
          </a:p>
          <a:p>
            <a:pPr marL="1371600" marR="0" lvl="2" indent="-4572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chemeClr val="accent4">
                    <a:lumMod val="75000"/>
                  </a:schemeClr>
                </a:solidFill>
                <a:effectLst/>
                <a:uLnTx/>
                <a:uFillTx/>
                <a:latin typeface="+mn-lt"/>
                <a:ea typeface="+mn-ea"/>
                <a:cs typeface="+mn-cs"/>
                <a:sym typeface="Symbol" pitchFamily="18" charset="2"/>
              </a:rPr>
              <a:t>In a liquid whose density approaches that of the lightest particles (</a:t>
            </a:r>
            <a:r>
              <a:rPr kumimoji="0" lang="en-US" sz="2400" b="0" i="0" u="none" strike="noStrike" kern="1200" cap="none" spc="0" normalizeH="0" baseline="-25000" noProof="0" dirty="0" smtClean="0">
                <a:ln>
                  <a:noFill/>
                </a:ln>
                <a:solidFill>
                  <a:schemeClr val="accent4">
                    <a:lumMod val="75000"/>
                  </a:schemeClr>
                </a:solidFill>
                <a:effectLst/>
                <a:uLnTx/>
                <a:uFillTx/>
                <a:latin typeface="+mn-lt"/>
                <a:ea typeface="+mn-ea"/>
                <a:cs typeface="+mn-cs"/>
                <a:sym typeface="Symbol" pitchFamily="18" charset="2"/>
              </a:rPr>
              <a:t>f </a:t>
            </a:r>
            <a:r>
              <a:rPr kumimoji="0" lang="en-US" sz="2400" b="0" i="0" u="none" strike="noStrike" kern="1200" cap="none" spc="0" normalizeH="0" baseline="0" noProof="0" dirty="0" smtClean="0">
                <a:ln>
                  <a:noFill/>
                </a:ln>
                <a:solidFill>
                  <a:schemeClr val="accent4">
                    <a:lumMod val="75000"/>
                  </a:schemeClr>
                </a:solidFill>
                <a:effectLst/>
                <a:uLnTx/>
                <a:uFillTx/>
                <a:latin typeface="+mn-lt"/>
                <a:ea typeface="+mn-ea"/>
                <a:cs typeface="+mn-cs"/>
                <a:sym typeface="Symbol" pitchFamily="18" charset="2"/>
              </a:rPr>
              <a:t> </a:t>
            </a:r>
            <a:r>
              <a:rPr kumimoji="0" lang="en-US" sz="2400" b="0" i="0" u="none" strike="noStrike" kern="1200" cap="none" spc="0" normalizeH="0" baseline="-25000" noProof="0" dirty="0" smtClean="0">
                <a:ln>
                  <a:noFill/>
                </a:ln>
                <a:solidFill>
                  <a:schemeClr val="accent4">
                    <a:lumMod val="75000"/>
                  </a:schemeClr>
                </a:solidFill>
                <a:effectLst/>
                <a:uLnTx/>
                <a:uFillTx/>
                <a:latin typeface="+mn-lt"/>
                <a:ea typeface="+mn-ea"/>
                <a:cs typeface="+mn-cs"/>
                <a:sym typeface="Symbol" pitchFamily="18" charset="2"/>
              </a:rPr>
              <a:t>B </a:t>
            </a:r>
            <a:r>
              <a:rPr kumimoji="0" lang="en-US" sz="2400" b="0" i="0" u="none" strike="noStrike" kern="1200" cap="none" spc="0" normalizeH="0" baseline="0" noProof="0" dirty="0" smtClean="0">
                <a:ln>
                  <a:noFill/>
                </a:ln>
                <a:solidFill>
                  <a:schemeClr val="accent4">
                    <a:lumMod val="75000"/>
                  </a:schemeClr>
                </a:solidFill>
                <a:effectLst/>
                <a:uLnTx/>
                <a:uFillTx/>
                <a:latin typeface="+mn-lt"/>
                <a:ea typeface="+mn-ea"/>
                <a:cs typeface="+mn-cs"/>
                <a:sym typeface="Symbol" pitchFamily="18" charset="2"/>
              </a:rPr>
              <a:t>&lt; </a:t>
            </a:r>
            <a:r>
              <a:rPr kumimoji="0" lang="en-US" sz="2400" b="0" i="0" u="none" strike="noStrike" kern="1200" cap="none" spc="0" normalizeH="0" baseline="-25000" noProof="0" dirty="0" smtClean="0">
                <a:ln>
                  <a:noFill/>
                </a:ln>
                <a:solidFill>
                  <a:schemeClr val="accent4">
                    <a:lumMod val="75000"/>
                  </a:schemeClr>
                </a:solidFill>
                <a:effectLst/>
                <a:uLnTx/>
                <a:uFillTx/>
                <a:latin typeface="+mn-lt"/>
                <a:ea typeface="+mn-ea"/>
                <a:cs typeface="+mn-cs"/>
                <a:sym typeface="Symbol" pitchFamily="18" charset="2"/>
              </a:rPr>
              <a:t>A</a:t>
            </a:r>
            <a:r>
              <a:rPr kumimoji="0" lang="en-US" sz="2400" b="0" i="0" u="none" strike="noStrike" kern="1200" cap="none" spc="0" normalizeH="0" baseline="0" noProof="0" dirty="0" smtClean="0">
                <a:ln>
                  <a:noFill/>
                </a:ln>
                <a:solidFill>
                  <a:schemeClr val="accent4">
                    <a:lumMod val="75000"/>
                  </a:schemeClr>
                </a:solidFill>
                <a:effectLst/>
                <a:uLnTx/>
                <a:uFillTx/>
                <a:latin typeface="+mn-lt"/>
                <a:ea typeface="+mn-ea"/>
                <a:cs typeface="+mn-cs"/>
                <a:sym typeface="Symbol" pitchFamily="18" charset="2"/>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8" name="Picture 18"/>
          <p:cNvPicPr>
            <a:picLocks noChangeAspect="1" noChangeArrowheads="1"/>
          </p:cNvPicPr>
          <p:nvPr/>
        </p:nvPicPr>
        <p:blipFill>
          <a:blip r:embed="rId4"/>
          <a:srcRect/>
          <a:stretch>
            <a:fillRect/>
          </a:stretch>
        </p:blipFill>
        <p:spPr bwMode="auto">
          <a:xfrm>
            <a:off x="2362200" y="3276600"/>
            <a:ext cx="3095625" cy="3248025"/>
          </a:xfrm>
          <a:prstGeom prst="rect">
            <a:avLst/>
          </a:prstGeom>
          <a:noFill/>
          <a:ln w="9525">
            <a:noFill/>
            <a:miter lim="800000"/>
            <a:headEnd/>
            <a:tailEnd/>
          </a:ln>
          <a:effectLst/>
        </p:spPr>
      </p:pic>
      <p:graphicFrame>
        <p:nvGraphicFramePr>
          <p:cNvPr id="200" name="Object 199"/>
          <p:cNvGraphicFramePr>
            <a:graphicFrameLocks noChangeAspect="1"/>
          </p:cNvGraphicFramePr>
          <p:nvPr/>
        </p:nvGraphicFramePr>
        <p:xfrm>
          <a:off x="5867400" y="3819525"/>
          <a:ext cx="2189162" cy="1895475"/>
        </p:xfrm>
        <a:graphic>
          <a:graphicData uri="http://schemas.openxmlformats.org/presentationml/2006/ole">
            <p:oleObj spid="_x0000_s51219" name="Equation" r:id="rId5" imgW="850680" imgH="736560" progId="Equation.3">
              <p:embed/>
            </p:oleObj>
          </a:graphicData>
        </a:graphic>
      </p:graphicFrame>
      <p:pic>
        <p:nvPicPr>
          <p:cNvPr id="51225" name="Picture 25"/>
          <p:cNvPicPr>
            <a:picLocks noChangeAspect="1" noChangeArrowheads="1"/>
          </p:cNvPicPr>
          <p:nvPr/>
        </p:nvPicPr>
        <p:blipFill>
          <a:blip r:embed="rId6"/>
          <a:srcRect/>
          <a:stretch>
            <a:fillRect/>
          </a:stretch>
        </p:blipFill>
        <p:spPr bwMode="auto">
          <a:xfrm>
            <a:off x="762000" y="304800"/>
            <a:ext cx="7372350" cy="2895600"/>
          </a:xfrm>
          <a:prstGeom prst="rect">
            <a:avLst/>
          </a:prstGeom>
          <a:noFill/>
          <a:ln w="9525">
            <a:noFill/>
            <a:miter lim="800000"/>
            <a:headEnd/>
            <a:tailEnd/>
          </a:ln>
          <a:effectLst/>
        </p:spPr>
      </p:pic>
      <p:graphicFrame>
        <p:nvGraphicFramePr>
          <p:cNvPr id="207" name="Object 206"/>
          <p:cNvGraphicFramePr>
            <a:graphicFrameLocks noChangeAspect="1"/>
          </p:cNvGraphicFramePr>
          <p:nvPr/>
        </p:nvGraphicFramePr>
        <p:xfrm>
          <a:off x="255588" y="3505200"/>
          <a:ext cx="1738312" cy="2979738"/>
        </p:xfrm>
        <a:graphic>
          <a:graphicData uri="http://schemas.openxmlformats.org/presentationml/2006/ole">
            <p:oleObj spid="_x0000_s51226" name="Equation" r:id="rId7" imgW="799920" imgH="13716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a:spLocks noGrp="1"/>
          </p:cNvSpPr>
          <p:nvPr>
            <p:ph type="ftr" sz="quarter" idx="11"/>
          </p:nvPr>
        </p:nvSpPr>
        <p:spPr/>
        <p:txBody>
          <a:bodyPr/>
          <a:lstStyle/>
          <a:p>
            <a:pPr>
              <a:defRPr/>
            </a:pPr>
            <a:r>
              <a:rPr lang="en-US" dirty="0"/>
              <a:t>Solomon </a:t>
            </a:r>
            <a:r>
              <a:rPr lang="en-US" dirty="0" err="1"/>
              <a:t>Bogale</a:t>
            </a:r>
            <a:r>
              <a:rPr lang="en-US" dirty="0"/>
              <a:t>                        Chemical </a:t>
            </a:r>
            <a:r>
              <a:rPr lang="en-US" dirty="0" err="1"/>
              <a:t>Eng'g</a:t>
            </a:r>
            <a:r>
              <a:rPr lang="en-US" dirty="0"/>
              <a:t> Department</a:t>
            </a:r>
          </a:p>
        </p:txBody>
      </p:sp>
      <p:sp>
        <p:nvSpPr>
          <p:cNvPr id="32773" name="AutoShape 2"/>
          <p:cNvSpPr>
            <a:spLocks noGrp="1" noChangeArrowheads="1"/>
          </p:cNvSpPr>
          <p:nvPr>
            <p:ph type="title"/>
          </p:nvPr>
        </p:nvSpPr>
        <p:spPr>
          <a:xfrm>
            <a:off x="685800" y="228600"/>
            <a:ext cx="7924800" cy="762000"/>
          </a:xfrm>
        </p:spPr>
        <p:txBody>
          <a:bodyPr/>
          <a:lstStyle/>
          <a:p>
            <a:r>
              <a:rPr lang="en-US" dirty="0" smtClean="0"/>
              <a:t>Motion of particles in a fluid</a:t>
            </a:r>
          </a:p>
        </p:txBody>
      </p:sp>
      <p:sp>
        <p:nvSpPr>
          <p:cNvPr id="32774" name="Rectangle 3"/>
          <p:cNvSpPr>
            <a:spLocks noGrp="1" noChangeArrowheads="1"/>
          </p:cNvSpPr>
          <p:nvPr>
            <p:ph type="body" sz="half" idx="1"/>
          </p:nvPr>
        </p:nvSpPr>
        <p:spPr>
          <a:xfrm>
            <a:off x="838200" y="1066800"/>
            <a:ext cx="7848600" cy="2971800"/>
          </a:xfrm>
        </p:spPr>
        <p:txBody>
          <a:bodyPr>
            <a:normAutofit/>
          </a:bodyPr>
          <a:lstStyle/>
          <a:p>
            <a:pPr>
              <a:lnSpc>
                <a:spcPct val="90000"/>
              </a:lnSpc>
            </a:pPr>
            <a:r>
              <a:rPr lang="en-US" sz="3400" dirty="0" smtClean="0">
                <a:solidFill>
                  <a:schemeClr val="accent4">
                    <a:lumMod val="75000"/>
                  </a:schemeClr>
                </a:solidFill>
                <a:sym typeface="Symbol" pitchFamily="18" charset="2"/>
              </a:rPr>
              <a:t>The sedimentation velocity of the heavier particles are bigger than that of lighter ones according to the ratio:</a:t>
            </a:r>
          </a:p>
          <a:p>
            <a:pPr lvl="3" eaLnBrk="1" hangingPunct="1">
              <a:lnSpc>
                <a:spcPct val="90000"/>
              </a:lnSpc>
            </a:pPr>
            <a:endParaRPr lang="en-US" sz="1600" dirty="0" smtClean="0">
              <a:sym typeface="Symbol" pitchFamily="18" charset="2"/>
            </a:endParaRPr>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graphicFrame>
        <p:nvGraphicFramePr>
          <p:cNvPr id="32770" name="Object 4"/>
          <p:cNvGraphicFramePr>
            <a:graphicFrameLocks noChangeAspect="1"/>
          </p:cNvGraphicFramePr>
          <p:nvPr>
            <p:ph sz="quarter" idx="2"/>
          </p:nvPr>
        </p:nvGraphicFramePr>
        <p:xfrm>
          <a:off x="1524000" y="2971800"/>
          <a:ext cx="4953000" cy="2000250"/>
        </p:xfrm>
        <a:graphic>
          <a:graphicData uri="http://schemas.openxmlformats.org/presentationml/2006/ole">
            <p:oleObj spid="_x0000_s74754" name="Equation" r:id="rId4" imgW="2044440" imgH="825480" progId="Equation.3">
              <p:embed/>
            </p:oleObj>
          </a:graphicData>
        </a:graphic>
      </p:graphicFrame>
      <p:sp>
        <p:nvSpPr>
          <p:cNvPr id="32775" name="Text Box 6"/>
          <p:cNvSpPr txBox="1">
            <a:spLocks noChangeArrowheads="1"/>
          </p:cNvSpPr>
          <p:nvPr/>
        </p:nvSpPr>
        <p:spPr bwMode="auto">
          <a:xfrm>
            <a:off x="6477000" y="3048000"/>
            <a:ext cx="1479550" cy="366713"/>
          </a:xfrm>
          <a:prstGeom prst="rect">
            <a:avLst/>
          </a:prstGeom>
          <a:noFill/>
          <a:ln w="9525">
            <a:noFill/>
            <a:miter lim="800000"/>
            <a:headEnd/>
            <a:tailEnd/>
          </a:ln>
        </p:spPr>
        <p:txBody>
          <a:bodyPr wrap="none">
            <a:spAutoFit/>
          </a:bodyPr>
          <a:lstStyle/>
          <a:p>
            <a:pPr algn="l"/>
            <a:r>
              <a:rPr lang="en-US" dirty="0">
                <a:solidFill>
                  <a:schemeClr val="accent4">
                    <a:lumMod val="75000"/>
                  </a:schemeClr>
                </a:solidFill>
                <a:latin typeface="Arial" charset="0"/>
              </a:rPr>
              <a:t>Laminar flow</a:t>
            </a:r>
          </a:p>
        </p:txBody>
      </p:sp>
      <p:sp>
        <p:nvSpPr>
          <p:cNvPr id="32776" name="Text Box 7"/>
          <p:cNvSpPr txBox="1">
            <a:spLocks noChangeArrowheads="1"/>
          </p:cNvSpPr>
          <p:nvPr/>
        </p:nvSpPr>
        <p:spPr bwMode="auto">
          <a:xfrm>
            <a:off x="6553200" y="3733800"/>
            <a:ext cx="1200150" cy="366713"/>
          </a:xfrm>
          <a:prstGeom prst="rect">
            <a:avLst/>
          </a:prstGeom>
          <a:noFill/>
          <a:ln w="9525">
            <a:noFill/>
            <a:miter lim="800000"/>
            <a:headEnd/>
            <a:tailEnd/>
          </a:ln>
        </p:spPr>
        <p:txBody>
          <a:bodyPr wrap="none">
            <a:spAutoFit/>
          </a:bodyPr>
          <a:lstStyle/>
          <a:p>
            <a:pPr algn="l"/>
            <a:r>
              <a:rPr lang="en-US" dirty="0">
                <a:solidFill>
                  <a:schemeClr val="accent4">
                    <a:lumMod val="75000"/>
                  </a:schemeClr>
                </a:solidFill>
                <a:latin typeface="Arial" charset="0"/>
              </a:rPr>
              <a:t>Transient </a:t>
            </a:r>
          </a:p>
        </p:txBody>
      </p:sp>
      <p:sp>
        <p:nvSpPr>
          <p:cNvPr id="32777" name="Text Box 8"/>
          <p:cNvSpPr txBox="1">
            <a:spLocks noChangeArrowheads="1"/>
          </p:cNvSpPr>
          <p:nvPr/>
        </p:nvSpPr>
        <p:spPr bwMode="auto">
          <a:xfrm>
            <a:off x="6629400" y="4419600"/>
            <a:ext cx="1212850" cy="366713"/>
          </a:xfrm>
          <a:prstGeom prst="rect">
            <a:avLst/>
          </a:prstGeom>
          <a:noFill/>
          <a:ln w="9525">
            <a:noFill/>
            <a:miter lim="800000"/>
            <a:headEnd/>
            <a:tailEnd/>
          </a:ln>
        </p:spPr>
        <p:txBody>
          <a:bodyPr wrap="none">
            <a:spAutoFit/>
          </a:bodyPr>
          <a:lstStyle/>
          <a:p>
            <a:pPr algn="l"/>
            <a:r>
              <a:rPr lang="en-US" dirty="0">
                <a:solidFill>
                  <a:schemeClr val="accent4">
                    <a:lumMod val="75000"/>
                  </a:schemeClr>
                </a:solidFill>
                <a:latin typeface="Arial" charset="0"/>
              </a:rPr>
              <a:t>Turbulent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a:spLocks noGrp="1"/>
          </p:cNvSpPr>
          <p:nvPr>
            <p:ph type="ftr" sz="quarter" idx="11"/>
          </p:nvPr>
        </p:nvSpPr>
        <p:spPr/>
        <p:txBody>
          <a:bodyPr/>
          <a:lstStyle/>
          <a:p>
            <a:pPr>
              <a:defRPr/>
            </a:pPr>
            <a:r>
              <a:rPr lang="en-US" dirty="0"/>
              <a:t>Solomon </a:t>
            </a:r>
            <a:r>
              <a:rPr lang="en-US" dirty="0" err="1"/>
              <a:t>Bogale</a:t>
            </a:r>
            <a:r>
              <a:rPr lang="en-US" dirty="0"/>
              <a:t>                        Chemical </a:t>
            </a:r>
            <a:r>
              <a:rPr lang="en-US" dirty="0" err="1"/>
              <a:t>Eng'g</a:t>
            </a:r>
            <a:r>
              <a:rPr lang="en-US" dirty="0"/>
              <a:t> Department</a:t>
            </a:r>
          </a:p>
        </p:txBody>
      </p:sp>
      <p:sp>
        <p:nvSpPr>
          <p:cNvPr id="32773" name="AutoShape 2"/>
          <p:cNvSpPr>
            <a:spLocks noGrp="1" noChangeArrowheads="1"/>
          </p:cNvSpPr>
          <p:nvPr>
            <p:ph type="title"/>
          </p:nvPr>
        </p:nvSpPr>
        <p:spPr>
          <a:xfrm>
            <a:off x="685800" y="228600"/>
            <a:ext cx="7924800" cy="762000"/>
          </a:xfrm>
        </p:spPr>
        <p:txBody>
          <a:bodyPr/>
          <a:lstStyle/>
          <a:p>
            <a:r>
              <a:rPr lang="en-US" dirty="0" smtClean="0"/>
              <a:t>Motion of particles in a fluid</a:t>
            </a:r>
          </a:p>
        </p:txBody>
      </p:sp>
      <p:sp>
        <p:nvSpPr>
          <p:cNvPr id="32774" name="Rectangle 3"/>
          <p:cNvSpPr>
            <a:spLocks noGrp="1" noChangeArrowheads="1"/>
          </p:cNvSpPr>
          <p:nvPr>
            <p:ph type="body" sz="half" idx="1"/>
          </p:nvPr>
        </p:nvSpPr>
        <p:spPr>
          <a:xfrm>
            <a:off x="838200" y="1066800"/>
            <a:ext cx="7848600" cy="3962400"/>
          </a:xfrm>
        </p:spPr>
        <p:txBody>
          <a:bodyPr>
            <a:normAutofit/>
          </a:bodyPr>
          <a:lstStyle/>
          <a:p>
            <a:pPr lvl="0">
              <a:defRPr/>
            </a:pPr>
            <a:r>
              <a:rPr lang="en-US" dirty="0" smtClean="0"/>
              <a:t>Applications</a:t>
            </a:r>
            <a:endParaRPr lang="en-US" sz="3000" dirty="0" smtClean="0">
              <a:solidFill>
                <a:srgbClr val="FF0000"/>
              </a:solidFill>
            </a:endParaRPr>
          </a:p>
          <a:p>
            <a:pPr marL="971550" lvl="1" indent="-514350" eaLnBrk="1" hangingPunct="1">
              <a:lnSpc>
                <a:spcPct val="90000"/>
              </a:lnSpc>
              <a:buFont typeface="+mj-lt"/>
              <a:buAutoNum type="arabicPeriod" startAt="3"/>
            </a:pPr>
            <a:r>
              <a:rPr lang="en-US" sz="3000" dirty="0" smtClean="0">
                <a:solidFill>
                  <a:srgbClr val="00B050"/>
                </a:solidFill>
              </a:rPr>
              <a:t>Separation of particles differing both in composition and size</a:t>
            </a:r>
          </a:p>
          <a:p>
            <a:pPr marL="1428750" lvl="2" indent="-514350" eaLnBrk="1" hangingPunct="1">
              <a:lnSpc>
                <a:spcPct val="90000"/>
              </a:lnSpc>
              <a:buFont typeface="Wingdings" pitchFamily="2" charset="2"/>
              <a:buChar char="q"/>
            </a:pPr>
            <a:r>
              <a:rPr lang="en-US" sz="2600" dirty="0" smtClean="0">
                <a:solidFill>
                  <a:srgbClr val="C00000"/>
                </a:solidFill>
              </a:rPr>
              <a:t>In a liquid with </a:t>
            </a:r>
            <a:r>
              <a:rPr lang="en-US" sz="2600" dirty="0" smtClean="0">
                <a:solidFill>
                  <a:srgbClr val="C00000"/>
                </a:solidFill>
                <a:sym typeface="Symbol" pitchFamily="18" charset="2"/>
              </a:rPr>
              <a:t>(</a:t>
            </a:r>
            <a:r>
              <a:rPr lang="en-US" sz="2600" baseline="-25000" dirty="0" smtClean="0">
                <a:solidFill>
                  <a:srgbClr val="C00000"/>
                </a:solidFill>
                <a:sym typeface="Symbol" pitchFamily="18" charset="2"/>
              </a:rPr>
              <a:t>f </a:t>
            </a:r>
            <a:r>
              <a:rPr lang="en-US" sz="2600" dirty="0" smtClean="0">
                <a:solidFill>
                  <a:srgbClr val="C00000"/>
                </a:solidFill>
                <a:sym typeface="Symbol" pitchFamily="18" charset="2"/>
              </a:rPr>
              <a:t>&lt; </a:t>
            </a:r>
            <a:r>
              <a:rPr lang="en-US" sz="2600" baseline="-25000" dirty="0" smtClean="0">
                <a:solidFill>
                  <a:srgbClr val="C00000"/>
                </a:solidFill>
                <a:sym typeface="Symbol" pitchFamily="18" charset="2"/>
              </a:rPr>
              <a:t>B </a:t>
            </a:r>
            <a:r>
              <a:rPr lang="en-US" sz="2600" dirty="0" smtClean="0">
                <a:solidFill>
                  <a:srgbClr val="C00000"/>
                </a:solidFill>
                <a:sym typeface="Symbol" pitchFamily="18" charset="2"/>
              </a:rPr>
              <a:t>&lt; </a:t>
            </a:r>
            <a:r>
              <a:rPr lang="en-US" sz="2600" baseline="-25000" dirty="0" smtClean="0">
                <a:solidFill>
                  <a:srgbClr val="C00000"/>
                </a:solidFill>
                <a:sym typeface="Symbol" pitchFamily="18" charset="2"/>
              </a:rPr>
              <a:t>A</a:t>
            </a:r>
            <a:r>
              <a:rPr lang="en-US" sz="2600" dirty="0" smtClean="0">
                <a:solidFill>
                  <a:srgbClr val="C00000"/>
                </a:solidFill>
                <a:sym typeface="Symbol" pitchFamily="18" charset="2"/>
              </a:rPr>
              <a:t>)</a:t>
            </a:r>
          </a:p>
        </p:txBody>
      </p:sp>
      <p:graphicFrame>
        <p:nvGraphicFramePr>
          <p:cNvPr id="32771" name="Object 9"/>
          <p:cNvGraphicFramePr>
            <a:graphicFrameLocks noChangeAspect="1"/>
          </p:cNvGraphicFramePr>
          <p:nvPr>
            <p:ph sz="quarter" idx="3"/>
          </p:nvPr>
        </p:nvGraphicFramePr>
        <p:xfrm>
          <a:off x="1828800" y="3276600"/>
          <a:ext cx="5460581" cy="762000"/>
        </p:xfrm>
        <a:graphic>
          <a:graphicData uri="http://schemas.openxmlformats.org/presentationml/2006/ole">
            <p:oleObj spid="_x0000_s8195" name="Equation" r:id="rId4" imgW="1904760" imgH="266400" progId="Equation.3">
              <p:embed/>
            </p:oleObj>
          </a:graphicData>
        </a:graphic>
      </p:graphicFrame>
      <p:sp>
        <p:nvSpPr>
          <p:cNvPr id="32778" name="Text Box 11"/>
          <p:cNvSpPr txBox="1">
            <a:spLocks noChangeArrowheads="1"/>
          </p:cNvSpPr>
          <p:nvPr/>
        </p:nvSpPr>
        <p:spPr bwMode="auto">
          <a:xfrm>
            <a:off x="3429000" y="4191000"/>
            <a:ext cx="2537874" cy="923330"/>
          </a:xfrm>
          <a:prstGeom prst="rect">
            <a:avLst/>
          </a:prstGeom>
          <a:solidFill>
            <a:srgbClr val="FFFF00"/>
          </a:solidFill>
          <a:ln w="9525">
            <a:solidFill>
              <a:schemeClr val="tx1"/>
            </a:solidFill>
            <a:miter lim="800000"/>
            <a:headEnd/>
            <a:tailEnd/>
          </a:ln>
        </p:spPr>
        <p:txBody>
          <a:bodyPr wrap="none">
            <a:spAutoFit/>
          </a:bodyPr>
          <a:lstStyle/>
          <a:p>
            <a:pPr algn="l"/>
            <a:r>
              <a:rPr lang="en-US" b="1" dirty="0">
                <a:latin typeface="Arial" charset="0"/>
              </a:rPr>
              <a:t>m = 0.5 in laminar</a:t>
            </a:r>
          </a:p>
          <a:p>
            <a:pPr algn="l"/>
            <a:r>
              <a:rPr lang="en-US" b="1" dirty="0">
                <a:latin typeface="Arial" charset="0"/>
              </a:rPr>
              <a:t>m = 0.625 in transient</a:t>
            </a:r>
          </a:p>
          <a:p>
            <a:pPr algn="l"/>
            <a:r>
              <a:rPr lang="en-US" b="1" dirty="0">
                <a:latin typeface="Arial" charset="0"/>
              </a:rPr>
              <a:t>m = 1.0 in turbulent</a:t>
            </a:r>
          </a:p>
        </p:txBody>
      </p:sp>
      <p:pic>
        <p:nvPicPr>
          <p:cNvPr id="8197" name="Picture 5"/>
          <p:cNvPicPr>
            <a:picLocks noChangeAspect="1" noChangeArrowheads="1"/>
          </p:cNvPicPr>
          <p:nvPr/>
        </p:nvPicPr>
        <p:blipFill>
          <a:blip r:embed="rId5"/>
          <a:srcRect/>
          <a:stretch>
            <a:fillRect/>
          </a:stretch>
        </p:blipFill>
        <p:spPr bwMode="auto">
          <a:xfrm>
            <a:off x="533400" y="5181600"/>
            <a:ext cx="8286750" cy="71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of particles in a fluid</a:t>
            </a:r>
            <a:endParaRPr lang="en-US" dirty="0"/>
          </a:p>
        </p:txBody>
      </p:sp>
      <p:pic>
        <p:nvPicPr>
          <p:cNvPr id="73731" name="Picture 3"/>
          <p:cNvPicPr>
            <a:picLocks noChangeAspect="1" noChangeArrowheads="1"/>
          </p:cNvPicPr>
          <p:nvPr/>
        </p:nvPicPr>
        <p:blipFill>
          <a:blip r:embed="rId3"/>
          <a:srcRect/>
          <a:stretch>
            <a:fillRect/>
          </a:stretch>
        </p:blipFill>
        <p:spPr bwMode="auto">
          <a:xfrm>
            <a:off x="1828800" y="1981200"/>
            <a:ext cx="6067425"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9" name="Object 3" descr="Blue tissue paper"/>
          <p:cNvGraphicFramePr>
            <a:graphicFrameLocks noChangeAspect="1"/>
          </p:cNvGraphicFramePr>
          <p:nvPr/>
        </p:nvGraphicFramePr>
        <p:xfrm>
          <a:off x="838200" y="3048000"/>
          <a:ext cx="1876425" cy="1435100"/>
        </p:xfrm>
        <a:graphic>
          <a:graphicData uri="http://schemas.openxmlformats.org/presentationml/2006/ole">
            <p:oleObj spid="_x0000_s55299" name="Equation" r:id="rId4" imgW="863280" imgH="660240" progId="Equation.3">
              <p:embed/>
            </p:oleObj>
          </a:graphicData>
        </a:graphic>
      </p:graphicFrame>
      <p:graphicFrame>
        <p:nvGraphicFramePr>
          <p:cNvPr id="55300" name="Object 4" descr="Parchment"/>
          <p:cNvGraphicFramePr>
            <a:graphicFrameLocks noChangeAspect="1"/>
          </p:cNvGraphicFramePr>
          <p:nvPr/>
        </p:nvGraphicFramePr>
        <p:xfrm>
          <a:off x="304800" y="4572000"/>
          <a:ext cx="4900613" cy="1960563"/>
        </p:xfrm>
        <a:graphic>
          <a:graphicData uri="http://schemas.openxmlformats.org/presentationml/2006/ole">
            <p:oleObj spid="_x0000_s55300" name="Equation" r:id="rId5" imgW="1904760" imgH="761760" progId="Equation.3">
              <p:embed/>
            </p:oleObj>
          </a:graphicData>
        </a:graphic>
      </p:graphicFrame>
      <p:pic>
        <p:nvPicPr>
          <p:cNvPr id="55313" name="Picture 17"/>
          <p:cNvPicPr>
            <a:picLocks noChangeAspect="1" noChangeArrowheads="1"/>
          </p:cNvPicPr>
          <p:nvPr/>
        </p:nvPicPr>
        <p:blipFill>
          <a:blip r:embed="rId6"/>
          <a:srcRect/>
          <a:stretch>
            <a:fillRect/>
          </a:stretch>
        </p:blipFill>
        <p:spPr bwMode="auto">
          <a:xfrm>
            <a:off x="762000" y="152400"/>
            <a:ext cx="7458075" cy="2876550"/>
          </a:xfrm>
          <a:prstGeom prst="rect">
            <a:avLst/>
          </a:prstGeom>
          <a:noFill/>
          <a:ln w="9525">
            <a:noFill/>
            <a:miter lim="800000"/>
            <a:headEnd/>
            <a:tailEnd/>
          </a:ln>
          <a:effectLst/>
        </p:spPr>
      </p:pic>
      <p:pic>
        <p:nvPicPr>
          <p:cNvPr id="55314" name="Picture 18"/>
          <p:cNvPicPr>
            <a:picLocks noChangeAspect="1" noChangeArrowheads="1"/>
          </p:cNvPicPr>
          <p:nvPr/>
        </p:nvPicPr>
        <p:blipFill>
          <a:blip r:embed="rId7"/>
          <a:srcRect/>
          <a:stretch>
            <a:fillRect/>
          </a:stretch>
        </p:blipFill>
        <p:spPr bwMode="auto">
          <a:xfrm>
            <a:off x="5638800" y="3276600"/>
            <a:ext cx="2981325"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228600" y="228600"/>
            <a:ext cx="4533900" cy="3667125"/>
          </a:xfrm>
          <a:prstGeom prst="rect">
            <a:avLst/>
          </a:prstGeom>
          <a:noFill/>
          <a:ln w="9525">
            <a:noFill/>
            <a:miter lim="800000"/>
            <a:headEnd/>
            <a:tailEnd/>
          </a:ln>
          <a:effectLst/>
        </p:spPr>
      </p:pic>
      <p:pic>
        <p:nvPicPr>
          <p:cNvPr id="40963" name="Picture 3"/>
          <p:cNvPicPr>
            <a:picLocks noChangeAspect="1" noChangeArrowheads="1"/>
          </p:cNvPicPr>
          <p:nvPr/>
        </p:nvPicPr>
        <p:blipFill>
          <a:blip r:embed="rId4"/>
          <a:srcRect/>
          <a:stretch>
            <a:fillRect/>
          </a:stretch>
        </p:blipFill>
        <p:spPr bwMode="auto">
          <a:xfrm>
            <a:off x="5334000" y="0"/>
            <a:ext cx="3208337" cy="2225213"/>
          </a:xfrm>
          <a:prstGeom prst="rect">
            <a:avLst/>
          </a:prstGeom>
          <a:noFill/>
          <a:ln w="9525">
            <a:noFill/>
            <a:miter lim="800000"/>
            <a:headEnd/>
            <a:tailEnd/>
          </a:ln>
          <a:effectLst/>
        </p:spPr>
      </p:pic>
      <p:pic>
        <p:nvPicPr>
          <p:cNvPr id="40964" name="Picture 4"/>
          <p:cNvPicPr>
            <a:picLocks noChangeAspect="1" noChangeArrowheads="1"/>
          </p:cNvPicPr>
          <p:nvPr/>
        </p:nvPicPr>
        <p:blipFill>
          <a:blip r:embed="rId5"/>
          <a:srcRect/>
          <a:stretch>
            <a:fillRect/>
          </a:stretch>
        </p:blipFill>
        <p:spPr bwMode="auto">
          <a:xfrm>
            <a:off x="4800600" y="2289572"/>
            <a:ext cx="3967448" cy="3930253"/>
          </a:xfrm>
          <a:prstGeom prst="rect">
            <a:avLst/>
          </a:prstGeom>
          <a:noFill/>
          <a:ln w="9525">
            <a:noFill/>
            <a:miter lim="800000"/>
            <a:headEnd/>
            <a:tailEnd/>
          </a:ln>
          <a:effectLst/>
        </p:spPr>
      </p:pic>
      <p:sp>
        <p:nvSpPr>
          <p:cNvPr id="40965" name="Rectangle 5"/>
          <p:cNvSpPr>
            <a:spLocks noChangeArrowheads="1"/>
          </p:cNvSpPr>
          <p:nvPr/>
        </p:nvSpPr>
        <p:spPr bwMode="auto">
          <a:xfrm>
            <a:off x="5334000" y="6248400"/>
            <a:ext cx="3200400" cy="369332"/>
          </a:xfrm>
          <a:prstGeom prst="rect">
            <a:avLst/>
          </a:prstGeom>
          <a:noFill/>
          <a:ln w="9525">
            <a:noFill/>
            <a:miter lim="800000"/>
            <a:headEnd/>
            <a:tailEnd/>
          </a:ln>
          <a:effectLst/>
        </p:spPr>
        <p:txBody>
          <a:bodyPr vert="horz" wrap="square" lIns="91440" tIns="45720" rIns="528471"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sz="1800" b="1" i="0" u="none" strike="noStrike" cap="none" normalizeH="0" baseline="0" dirty="0" smtClean="0">
                <a:ln>
                  <a:noFill/>
                </a:ln>
                <a:solidFill>
                  <a:srgbClr val="333333"/>
                </a:solidFill>
                <a:effectLst/>
                <a:latin typeface="Arial" pitchFamily="34" charset="0"/>
              </a:rPr>
              <a:t>Double cone classifier</a:t>
            </a:r>
            <a:endParaRPr kumimoji="0" lang="pt-PT" sz="1800" b="0" i="0" u="none" strike="noStrike" cap="none" normalizeH="0" baseline="0" dirty="0" smtClean="0">
              <a:ln>
                <a:noFill/>
              </a:ln>
              <a:solidFill>
                <a:schemeClr val="tx1"/>
              </a:solidFill>
              <a:effectLst/>
              <a:latin typeface="Arial" pitchFamily="34" charset="0"/>
            </a:endParaRPr>
          </a:p>
        </p:txBody>
      </p:sp>
      <p:pic>
        <p:nvPicPr>
          <p:cNvPr id="40966" name="Picture 6"/>
          <p:cNvPicPr>
            <a:picLocks noChangeAspect="1" noChangeArrowheads="1"/>
          </p:cNvPicPr>
          <p:nvPr/>
        </p:nvPicPr>
        <p:blipFill>
          <a:blip r:embed="rId6"/>
          <a:srcRect/>
          <a:stretch>
            <a:fillRect/>
          </a:stretch>
        </p:blipFill>
        <p:spPr bwMode="auto">
          <a:xfrm>
            <a:off x="685800" y="4572000"/>
            <a:ext cx="3711575" cy="142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3"/>
          <a:srcRect l="4554"/>
          <a:stretch>
            <a:fillRect/>
          </a:stretch>
        </p:blipFill>
        <p:spPr bwMode="auto">
          <a:xfrm>
            <a:off x="208605" y="228600"/>
            <a:ext cx="8782995" cy="618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229600" cy="1015663"/>
          </a:xfrm>
          <a:prstGeom prst="rect">
            <a:avLst/>
          </a:prstGeom>
          <a:noFill/>
        </p:spPr>
        <p:txBody>
          <a:bodyPr wrap="square" rtlCol="0">
            <a:spAutoFit/>
          </a:bodyPr>
          <a:lstStyle/>
          <a:p>
            <a:pPr algn="just"/>
            <a:r>
              <a:rPr lang="en-US" sz="2000" b="1" dirty="0" smtClean="0">
                <a:solidFill>
                  <a:srgbClr val="C00000"/>
                </a:solidFill>
                <a:latin typeface="Arial" pitchFamily="34" charset="0"/>
                <a:cs typeface="Arial" pitchFamily="34" charset="0"/>
              </a:rPr>
              <a:t>Example 1: </a:t>
            </a:r>
            <a:r>
              <a:rPr lang="en-US" sz="2000" b="1" dirty="0" smtClean="0">
                <a:solidFill>
                  <a:schemeClr val="accent3">
                    <a:lumMod val="75000"/>
                  </a:schemeClr>
                </a:solidFill>
                <a:latin typeface="Arial" pitchFamily="34" charset="0"/>
                <a:cs typeface="Arial" pitchFamily="34" charset="0"/>
              </a:rPr>
              <a:t>Estimate the terminal velocity for 0.08mm particles of limestone (</a:t>
            </a:r>
            <a:r>
              <a:rPr lang="en-US" sz="2000" b="1" dirty="0" err="1" smtClean="0">
                <a:solidFill>
                  <a:schemeClr val="accent3">
                    <a:lumMod val="75000"/>
                  </a:schemeClr>
                </a:solidFill>
                <a:latin typeface="Symbol" pitchFamily="18" charset="2"/>
                <a:cs typeface="Arial" pitchFamily="34" charset="0"/>
              </a:rPr>
              <a:t>r</a:t>
            </a:r>
            <a:r>
              <a:rPr lang="en-US" sz="2000" b="1" baseline="-25000" dirty="0" err="1" smtClean="0">
                <a:solidFill>
                  <a:schemeClr val="accent3">
                    <a:lumMod val="75000"/>
                  </a:schemeClr>
                </a:solidFill>
                <a:latin typeface="Arial" pitchFamily="34" charset="0"/>
                <a:cs typeface="Arial" pitchFamily="34" charset="0"/>
              </a:rPr>
              <a:t>s</a:t>
            </a:r>
            <a:r>
              <a:rPr lang="en-US" sz="2000" b="1" dirty="0" smtClean="0">
                <a:solidFill>
                  <a:schemeClr val="accent3">
                    <a:lumMod val="75000"/>
                  </a:schemeClr>
                </a:solidFill>
                <a:latin typeface="Arial" pitchFamily="34" charset="0"/>
                <a:cs typeface="Arial" pitchFamily="34" charset="0"/>
              </a:rPr>
              <a:t>=2450 kg/m</a:t>
            </a:r>
            <a:r>
              <a:rPr lang="en-US" sz="2000" b="1" baseline="30000" dirty="0" smtClean="0">
                <a:solidFill>
                  <a:schemeClr val="accent3">
                    <a:lumMod val="75000"/>
                  </a:schemeClr>
                </a:solidFill>
                <a:latin typeface="Arial" pitchFamily="34" charset="0"/>
                <a:cs typeface="Arial" pitchFamily="34" charset="0"/>
              </a:rPr>
              <a:t>3</a:t>
            </a:r>
            <a:r>
              <a:rPr lang="en-US" sz="2000" b="1" dirty="0" smtClean="0">
                <a:solidFill>
                  <a:schemeClr val="accent3">
                    <a:lumMod val="75000"/>
                  </a:schemeClr>
                </a:solidFill>
                <a:latin typeface="Arial" pitchFamily="34" charset="0"/>
                <a:cs typeface="Arial" pitchFamily="34" charset="0"/>
              </a:rPr>
              <a:t>) falling in water at 30</a:t>
            </a:r>
            <a:r>
              <a:rPr lang="en-US" sz="2000" b="1" baseline="30000" dirty="0" smtClean="0">
                <a:solidFill>
                  <a:schemeClr val="accent3">
                    <a:lumMod val="75000"/>
                  </a:schemeClr>
                </a:solidFill>
                <a:latin typeface="Arial" pitchFamily="34" charset="0"/>
                <a:cs typeface="Arial" pitchFamily="34" charset="0"/>
              </a:rPr>
              <a:t>o</a:t>
            </a:r>
            <a:r>
              <a:rPr lang="en-US" sz="2000" b="1" dirty="0" smtClean="0">
                <a:solidFill>
                  <a:schemeClr val="accent3">
                    <a:lumMod val="75000"/>
                  </a:schemeClr>
                </a:solidFill>
                <a:latin typeface="Arial" pitchFamily="34" charset="0"/>
                <a:cs typeface="Arial" pitchFamily="34" charset="0"/>
              </a:rPr>
              <a:t>C. </a:t>
            </a:r>
          </a:p>
          <a:p>
            <a:pPr algn="just"/>
            <a:r>
              <a:rPr lang="en-US" sz="2000" b="1" dirty="0" smtClean="0">
                <a:solidFill>
                  <a:schemeClr val="accent3">
                    <a:lumMod val="75000"/>
                  </a:schemeClr>
                </a:solidFill>
                <a:latin typeface="Arial" pitchFamily="34" charset="0"/>
                <a:cs typeface="Arial" pitchFamily="34" charset="0"/>
              </a:rPr>
              <a:t>Given : </a:t>
            </a:r>
            <a:r>
              <a:rPr lang="en-US" sz="2000" b="1" dirty="0" err="1" smtClean="0">
                <a:solidFill>
                  <a:schemeClr val="accent3">
                    <a:lumMod val="75000"/>
                  </a:schemeClr>
                </a:solidFill>
                <a:latin typeface="Symbol" pitchFamily="18" charset="2"/>
                <a:cs typeface="Arial" pitchFamily="34" charset="0"/>
              </a:rPr>
              <a:t>r</a:t>
            </a:r>
            <a:r>
              <a:rPr lang="en-US" sz="2000" b="1" baseline="-25000" dirty="0" err="1" smtClean="0">
                <a:solidFill>
                  <a:schemeClr val="accent3">
                    <a:lumMod val="75000"/>
                  </a:schemeClr>
                </a:solidFill>
                <a:latin typeface="Arial" pitchFamily="34" charset="0"/>
                <a:cs typeface="Arial" pitchFamily="34" charset="0"/>
              </a:rPr>
              <a:t>water</a:t>
            </a:r>
            <a:r>
              <a:rPr lang="en-US" sz="2000" b="1" dirty="0" smtClean="0">
                <a:solidFill>
                  <a:schemeClr val="accent3">
                    <a:lumMod val="75000"/>
                  </a:schemeClr>
                </a:solidFill>
                <a:latin typeface="Arial" pitchFamily="34" charset="0"/>
                <a:cs typeface="Arial" pitchFamily="34" charset="0"/>
              </a:rPr>
              <a:t> = 995.7kg/m</a:t>
            </a:r>
            <a:r>
              <a:rPr lang="en-US" sz="2000" b="1" baseline="30000" dirty="0" smtClean="0">
                <a:solidFill>
                  <a:schemeClr val="accent3">
                    <a:lumMod val="75000"/>
                  </a:schemeClr>
                </a:solidFill>
                <a:latin typeface="Arial" pitchFamily="34" charset="0"/>
                <a:cs typeface="Arial" pitchFamily="34" charset="0"/>
              </a:rPr>
              <a:t>3</a:t>
            </a:r>
            <a:r>
              <a:rPr lang="en-US" sz="2000" b="1" dirty="0" smtClean="0">
                <a:solidFill>
                  <a:schemeClr val="accent3">
                    <a:lumMod val="75000"/>
                  </a:schemeClr>
                </a:solidFill>
                <a:latin typeface="Arial" pitchFamily="34" charset="0"/>
                <a:cs typeface="Arial" pitchFamily="34" charset="0"/>
              </a:rPr>
              <a:t>, </a:t>
            </a:r>
            <a:r>
              <a:rPr lang="en-US" sz="2000" b="1" dirty="0" err="1" smtClean="0">
                <a:solidFill>
                  <a:schemeClr val="accent3">
                    <a:lumMod val="75000"/>
                  </a:schemeClr>
                </a:solidFill>
                <a:latin typeface="Symbol" pitchFamily="18" charset="2"/>
                <a:cs typeface="Arial" pitchFamily="34" charset="0"/>
              </a:rPr>
              <a:t>m</a:t>
            </a:r>
            <a:r>
              <a:rPr lang="en-US" sz="2000" b="1" baseline="-25000" dirty="0" err="1" smtClean="0">
                <a:solidFill>
                  <a:schemeClr val="accent3">
                    <a:lumMod val="75000"/>
                  </a:schemeClr>
                </a:solidFill>
                <a:latin typeface="Arial" pitchFamily="34" charset="0"/>
                <a:cs typeface="Arial" pitchFamily="34" charset="0"/>
              </a:rPr>
              <a:t>water</a:t>
            </a:r>
            <a:r>
              <a:rPr lang="en-US" sz="2000" b="1" dirty="0" smtClean="0">
                <a:solidFill>
                  <a:schemeClr val="accent3">
                    <a:lumMod val="75000"/>
                  </a:schemeClr>
                </a:solidFill>
                <a:latin typeface="Arial" pitchFamily="34" charset="0"/>
                <a:cs typeface="Arial" pitchFamily="34" charset="0"/>
              </a:rPr>
              <a:t> = 0.801x10</a:t>
            </a:r>
            <a:r>
              <a:rPr lang="en-US" sz="2000" b="1" baseline="30000" dirty="0" smtClean="0">
                <a:solidFill>
                  <a:schemeClr val="accent3">
                    <a:lumMod val="75000"/>
                  </a:schemeClr>
                </a:solidFill>
                <a:latin typeface="Arial" pitchFamily="34" charset="0"/>
                <a:cs typeface="Arial" pitchFamily="34" charset="0"/>
              </a:rPr>
              <a:t>-3</a:t>
            </a:r>
            <a:r>
              <a:rPr lang="en-US" sz="2000" b="1" dirty="0" smtClean="0">
                <a:solidFill>
                  <a:schemeClr val="accent3">
                    <a:lumMod val="75000"/>
                  </a:schemeClr>
                </a:solidFill>
                <a:latin typeface="Arial" pitchFamily="34" charset="0"/>
                <a:cs typeface="Arial" pitchFamily="34" charset="0"/>
              </a:rPr>
              <a:t> kg/m-s</a:t>
            </a:r>
            <a:endParaRPr lang="en-US" sz="2000" b="1" dirty="0">
              <a:solidFill>
                <a:schemeClr val="accent3">
                  <a:lumMod val="75000"/>
                </a:schemeClr>
              </a:solidFill>
              <a:latin typeface="Arial" pitchFamily="34" charset="0"/>
              <a:cs typeface="Arial" pitchFamily="34" charset="0"/>
            </a:endParaRPr>
          </a:p>
        </p:txBody>
      </p:sp>
      <p:graphicFrame>
        <p:nvGraphicFramePr>
          <p:cNvPr id="52226" name="Object 6"/>
          <p:cNvGraphicFramePr>
            <a:graphicFrameLocks noChangeAspect="1"/>
          </p:cNvGraphicFramePr>
          <p:nvPr/>
        </p:nvGraphicFramePr>
        <p:xfrm>
          <a:off x="152400" y="2009942"/>
          <a:ext cx="8669235" cy="1634958"/>
        </p:xfrm>
        <a:graphic>
          <a:graphicData uri="http://schemas.openxmlformats.org/presentationml/2006/ole">
            <p:oleObj spid="_x0000_s52226" name="Equation" r:id="rId4" imgW="4190760" imgH="787320" progId="Equation.3">
              <p:embed/>
            </p:oleObj>
          </a:graphicData>
        </a:graphic>
      </p:graphicFrame>
      <p:graphicFrame>
        <p:nvGraphicFramePr>
          <p:cNvPr id="52228" name="Object 12"/>
          <p:cNvGraphicFramePr>
            <a:graphicFrameLocks noChangeAspect="1"/>
          </p:cNvGraphicFramePr>
          <p:nvPr/>
        </p:nvGraphicFramePr>
        <p:xfrm>
          <a:off x="101600" y="4038600"/>
          <a:ext cx="9042400" cy="1057275"/>
        </p:xfrm>
        <a:graphic>
          <a:graphicData uri="http://schemas.openxmlformats.org/presentationml/2006/ole">
            <p:oleObj spid="_x0000_s52228" name="Equation" r:id="rId5" imgW="4127400" imgH="4824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610601" cy="1015663"/>
          </a:xfrm>
          <a:prstGeom prst="rect">
            <a:avLst/>
          </a:prstGeom>
          <a:noFill/>
        </p:spPr>
        <p:txBody>
          <a:bodyPr wrap="square" rtlCol="0">
            <a:spAutoFit/>
          </a:bodyPr>
          <a:lstStyle/>
          <a:p>
            <a:r>
              <a:rPr lang="en-US" sz="2000" b="1" dirty="0" smtClean="0">
                <a:solidFill>
                  <a:srgbClr val="C00000"/>
                </a:solidFill>
                <a:latin typeface="Arial" pitchFamily="34" charset="0"/>
                <a:cs typeface="Arial" pitchFamily="34" charset="0"/>
              </a:rPr>
              <a:t>Example 2: </a:t>
            </a:r>
            <a:r>
              <a:rPr lang="en-US" sz="2000" b="1" dirty="0" smtClean="0">
                <a:solidFill>
                  <a:schemeClr val="accent3">
                    <a:lumMod val="75000"/>
                  </a:schemeClr>
                </a:solidFill>
                <a:latin typeface="Arial" pitchFamily="34" charset="0"/>
                <a:cs typeface="Arial" pitchFamily="34" charset="0"/>
              </a:rPr>
              <a:t>Find the size of a spherical particle of glass that has a terminal settling velocity of 7.4mm/s in a fluid of density 982kg/m</a:t>
            </a:r>
            <a:r>
              <a:rPr lang="en-US" sz="2000" b="1" baseline="30000" dirty="0" smtClean="0">
                <a:solidFill>
                  <a:schemeClr val="accent3">
                    <a:lumMod val="75000"/>
                  </a:schemeClr>
                </a:solidFill>
                <a:latin typeface="Arial" pitchFamily="34" charset="0"/>
                <a:cs typeface="Arial" pitchFamily="34" charset="0"/>
              </a:rPr>
              <a:t>3</a:t>
            </a:r>
            <a:r>
              <a:rPr lang="en-US" sz="2000" b="1" dirty="0" smtClean="0">
                <a:solidFill>
                  <a:schemeClr val="accent3">
                    <a:lumMod val="75000"/>
                  </a:schemeClr>
                </a:solidFill>
                <a:latin typeface="Arial" pitchFamily="34" charset="0"/>
                <a:cs typeface="Arial" pitchFamily="34" charset="0"/>
              </a:rPr>
              <a:t> and viscosity  0.0013kg/</a:t>
            </a:r>
            <a:r>
              <a:rPr lang="en-US" sz="2000" b="1" dirty="0" err="1" smtClean="0">
                <a:solidFill>
                  <a:schemeClr val="accent3">
                    <a:lumMod val="75000"/>
                  </a:schemeClr>
                </a:solidFill>
                <a:latin typeface="Arial" pitchFamily="34" charset="0"/>
                <a:cs typeface="Arial" pitchFamily="34" charset="0"/>
              </a:rPr>
              <a:t>ms.</a:t>
            </a:r>
            <a:r>
              <a:rPr lang="en-US" sz="2000" b="1" dirty="0" smtClean="0">
                <a:solidFill>
                  <a:schemeClr val="accent3">
                    <a:lumMod val="75000"/>
                  </a:schemeClr>
                </a:solidFill>
                <a:latin typeface="Arial" pitchFamily="34" charset="0"/>
                <a:cs typeface="Arial" pitchFamily="34" charset="0"/>
              </a:rPr>
              <a:t> Density of glass is 2800kg/m</a:t>
            </a:r>
            <a:r>
              <a:rPr lang="en-US" sz="2000" b="1" baseline="30000" dirty="0" smtClean="0">
                <a:solidFill>
                  <a:schemeClr val="accent3">
                    <a:lumMod val="75000"/>
                  </a:schemeClr>
                </a:solidFill>
                <a:latin typeface="Arial" pitchFamily="34" charset="0"/>
                <a:cs typeface="Arial" pitchFamily="34" charset="0"/>
              </a:rPr>
              <a:t>3</a:t>
            </a:r>
            <a:r>
              <a:rPr lang="en-US" sz="2000" b="1" dirty="0" smtClean="0">
                <a:solidFill>
                  <a:schemeClr val="accent3">
                    <a:lumMod val="75000"/>
                  </a:schemeClr>
                </a:solidFill>
                <a:latin typeface="Arial" pitchFamily="34" charset="0"/>
                <a:cs typeface="Arial" pitchFamily="34" charset="0"/>
              </a:rPr>
              <a:t>. </a:t>
            </a:r>
            <a:endParaRPr lang="en-US" sz="2000" b="1" dirty="0">
              <a:solidFill>
                <a:schemeClr val="accent3">
                  <a:lumMod val="75000"/>
                </a:schemeClr>
              </a:solidFill>
              <a:latin typeface="Arial" pitchFamily="34" charset="0"/>
              <a:cs typeface="Arial" pitchFamily="34" charset="0"/>
            </a:endParaRPr>
          </a:p>
        </p:txBody>
      </p:sp>
      <p:graphicFrame>
        <p:nvGraphicFramePr>
          <p:cNvPr id="53250" name="Object 6"/>
          <p:cNvGraphicFramePr>
            <a:graphicFrameLocks noChangeAspect="1"/>
          </p:cNvGraphicFramePr>
          <p:nvPr/>
        </p:nvGraphicFramePr>
        <p:xfrm>
          <a:off x="381000" y="1752600"/>
          <a:ext cx="8569325" cy="2355850"/>
        </p:xfrm>
        <a:graphic>
          <a:graphicData uri="http://schemas.openxmlformats.org/presentationml/2006/ole">
            <p:oleObj spid="_x0000_s53250" name="Equation" r:id="rId4" imgW="3695400" imgH="1015920" progId="Equation.3">
              <p:embed/>
            </p:oleObj>
          </a:graphicData>
        </a:graphic>
      </p:graphicFrame>
      <p:graphicFrame>
        <p:nvGraphicFramePr>
          <p:cNvPr id="53251" name="Object 12"/>
          <p:cNvGraphicFramePr>
            <a:graphicFrameLocks noChangeAspect="1"/>
          </p:cNvGraphicFramePr>
          <p:nvPr/>
        </p:nvGraphicFramePr>
        <p:xfrm>
          <a:off x="304800" y="4419600"/>
          <a:ext cx="8397703" cy="1295400"/>
        </p:xfrm>
        <a:graphic>
          <a:graphicData uri="http://schemas.openxmlformats.org/presentationml/2006/ole">
            <p:oleObj spid="_x0000_s53251" name="Equation" r:id="rId5" imgW="3124080" imgH="4824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1631216"/>
          </a:xfrm>
          <a:prstGeom prst="rect">
            <a:avLst/>
          </a:prstGeom>
        </p:spPr>
        <p:txBody>
          <a:bodyPr wrap="square">
            <a:spAutoFit/>
          </a:bodyPr>
          <a:lstStyle/>
          <a:p>
            <a:pPr marL="609600" indent="-609600">
              <a:buClr>
                <a:schemeClr val="tx1"/>
              </a:buClr>
            </a:pPr>
            <a:r>
              <a:rPr lang="en-US" sz="2000" b="1" dirty="0" smtClean="0">
                <a:solidFill>
                  <a:srgbClr val="C00000"/>
                </a:solidFill>
                <a:latin typeface="Arial" pitchFamily="34" charset="0"/>
                <a:cs typeface="Arial" pitchFamily="34" charset="0"/>
              </a:rPr>
              <a:t>Example 3: </a:t>
            </a:r>
            <a:r>
              <a:rPr lang="en-US" sz="2000" b="1" dirty="0" smtClean="0">
                <a:solidFill>
                  <a:schemeClr val="accent3">
                    <a:lumMod val="75000"/>
                  </a:schemeClr>
                </a:solidFill>
                <a:latin typeface="Arial" pitchFamily="34" charset="0"/>
                <a:cs typeface="Arial" pitchFamily="34" charset="0"/>
              </a:rPr>
              <a:t>Calculate the minimum density of the fluid, viscosity </a:t>
            </a:r>
          </a:p>
          <a:p>
            <a:pPr marL="609600" indent="-609600">
              <a:buClr>
                <a:schemeClr val="tx1"/>
              </a:buClr>
            </a:pPr>
            <a:r>
              <a:rPr lang="en-US" sz="2000" b="1" dirty="0" smtClean="0">
                <a:solidFill>
                  <a:schemeClr val="accent3">
                    <a:lumMod val="75000"/>
                  </a:schemeClr>
                </a:solidFill>
                <a:latin typeface="Arial" pitchFamily="34" charset="0"/>
                <a:cs typeface="Arial" pitchFamily="34" charset="0"/>
                <a:sym typeface="Symbol" pitchFamily="18" charset="2"/>
              </a:rPr>
              <a:t> = 0.005 Pa-s, </a:t>
            </a:r>
            <a:r>
              <a:rPr lang="en-US" sz="2000" b="1" dirty="0" smtClean="0">
                <a:solidFill>
                  <a:schemeClr val="accent3">
                    <a:lumMod val="75000"/>
                  </a:schemeClr>
                </a:solidFill>
                <a:latin typeface="Arial" pitchFamily="34" charset="0"/>
                <a:cs typeface="Arial" pitchFamily="34" charset="0"/>
              </a:rPr>
              <a:t>needed to separate lead ore particles (</a:t>
            </a:r>
            <a:r>
              <a:rPr lang="en-US" sz="2000" b="1" dirty="0" smtClean="0">
                <a:solidFill>
                  <a:schemeClr val="accent3">
                    <a:lumMod val="75000"/>
                  </a:schemeClr>
                </a:solidFill>
                <a:latin typeface="Arial" pitchFamily="34" charset="0"/>
                <a:cs typeface="Arial" pitchFamily="34" charset="0"/>
                <a:sym typeface="Symbol" pitchFamily="18" charset="2"/>
              </a:rPr>
              <a:t></a:t>
            </a:r>
            <a:r>
              <a:rPr lang="en-US" sz="2000" b="1" baseline="-25000" dirty="0" err="1" smtClean="0">
                <a:solidFill>
                  <a:schemeClr val="accent3">
                    <a:lumMod val="75000"/>
                  </a:schemeClr>
                </a:solidFill>
                <a:latin typeface="Arial" pitchFamily="34" charset="0"/>
                <a:cs typeface="Arial" pitchFamily="34" charset="0"/>
                <a:sym typeface="Symbol" pitchFamily="18" charset="2"/>
              </a:rPr>
              <a:t>Pb</a:t>
            </a:r>
            <a:r>
              <a:rPr lang="en-US" sz="2000" b="1" dirty="0" smtClean="0">
                <a:solidFill>
                  <a:schemeClr val="accent3">
                    <a:lumMod val="75000"/>
                  </a:schemeClr>
                </a:solidFill>
                <a:latin typeface="Arial" pitchFamily="34" charset="0"/>
                <a:cs typeface="Arial" pitchFamily="34" charset="0"/>
                <a:sym typeface="Symbol" pitchFamily="18" charset="2"/>
              </a:rPr>
              <a:t> = 7500 kg/m</a:t>
            </a:r>
            <a:r>
              <a:rPr lang="en-US" sz="2000" b="1" baseline="30000" dirty="0" smtClean="0">
                <a:solidFill>
                  <a:schemeClr val="accent3">
                    <a:lumMod val="75000"/>
                  </a:schemeClr>
                </a:solidFill>
                <a:latin typeface="Arial" pitchFamily="34" charset="0"/>
                <a:cs typeface="Arial" pitchFamily="34" charset="0"/>
                <a:sym typeface="Symbol" pitchFamily="18" charset="2"/>
              </a:rPr>
              <a:t>3</a:t>
            </a:r>
            <a:r>
              <a:rPr lang="en-US" sz="2000" b="1" dirty="0" smtClean="0">
                <a:solidFill>
                  <a:schemeClr val="accent3">
                    <a:lumMod val="75000"/>
                  </a:schemeClr>
                </a:solidFill>
                <a:latin typeface="Arial" pitchFamily="34" charset="0"/>
                <a:cs typeface="Arial" pitchFamily="34" charset="0"/>
                <a:sym typeface="Symbol" pitchFamily="18" charset="2"/>
              </a:rPr>
              <a:t>) </a:t>
            </a:r>
          </a:p>
          <a:p>
            <a:pPr marL="609600" indent="-609600">
              <a:buClr>
                <a:schemeClr val="tx1"/>
              </a:buClr>
            </a:pPr>
            <a:r>
              <a:rPr lang="en-US" sz="2000" b="1" dirty="0" smtClean="0">
                <a:solidFill>
                  <a:schemeClr val="accent3">
                    <a:lumMod val="75000"/>
                  </a:schemeClr>
                </a:solidFill>
                <a:latin typeface="Arial" pitchFamily="34" charset="0"/>
                <a:cs typeface="Arial" pitchFamily="34" charset="0"/>
                <a:sym typeface="Symbol" pitchFamily="18" charset="2"/>
              </a:rPr>
              <a:t>completely from a matrix of quartz particles (</a:t>
            </a:r>
            <a:r>
              <a:rPr lang="en-US" sz="2000" b="1" baseline="-25000" dirty="0" err="1" smtClean="0">
                <a:solidFill>
                  <a:schemeClr val="accent3">
                    <a:lumMod val="75000"/>
                  </a:schemeClr>
                </a:solidFill>
                <a:latin typeface="Arial" pitchFamily="34" charset="0"/>
                <a:cs typeface="Arial" pitchFamily="34" charset="0"/>
                <a:sym typeface="Symbol" pitchFamily="18" charset="2"/>
              </a:rPr>
              <a:t>qu</a:t>
            </a:r>
            <a:r>
              <a:rPr lang="en-US" sz="2000" b="1" dirty="0" smtClean="0">
                <a:solidFill>
                  <a:schemeClr val="accent3">
                    <a:lumMod val="75000"/>
                  </a:schemeClr>
                </a:solidFill>
                <a:latin typeface="Arial" pitchFamily="34" charset="0"/>
                <a:cs typeface="Arial" pitchFamily="34" charset="0"/>
                <a:sym typeface="Symbol" pitchFamily="18" charset="2"/>
              </a:rPr>
              <a:t> = 2650 kg/m</a:t>
            </a:r>
            <a:r>
              <a:rPr lang="en-US" sz="2000" b="1" baseline="30000" dirty="0" smtClean="0">
                <a:solidFill>
                  <a:schemeClr val="accent3">
                    <a:lumMod val="75000"/>
                  </a:schemeClr>
                </a:solidFill>
                <a:latin typeface="Arial" pitchFamily="34" charset="0"/>
                <a:cs typeface="Arial" pitchFamily="34" charset="0"/>
                <a:sym typeface="Symbol" pitchFamily="18" charset="2"/>
              </a:rPr>
              <a:t>3</a:t>
            </a:r>
            <a:r>
              <a:rPr lang="en-US" sz="2000" b="1" dirty="0" smtClean="0">
                <a:solidFill>
                  <a:schemeClr val="accent3">
                    <a:lumMod val="75000"/>
                  </a:schemeClr>
                </a:solidFill>
                <a:latin typeface="Arial" pitchFamily="34" charset="0"/>
                <a:cs typeface="Arial" pitchFamily="34" charset="0"/>
                <a:sym typeface="Symbol" pitchFamily="18" charset="2"/>
              </a:rPr>
              <a:t>); both </a:t>
            </a:r>
          </a:p>
          <a:p>
            <a:pPr marL="609600" indent="-609600">
              <a:buClr>
                <a:schemeClr val="tx1"/>
              </a:buClr>
            </a:pPr>
            <a:r>
              <a:rPr lang="en-US" sz="2000" b="1" dirty="0" smtClean="0">
                <a:solidFill>
                  <a:schemeClr val="accent3">
                    <a:lumMod val="75000"/>
                  </a:schemeClr>
                </a:solidFill>
                <a:latin typeface="Arial" pitchFamily="34" charset="0"/>
                <a:cs typeface="Arial" pitchFamily="34" charset="0"/>
                <a:sym typeface="Symbol" pitchFamily="18" charset="2"/>
              </a:rPr>
              <a:t>minerals are characterized by a particle size distribution ranging from </a:t>
            </a:r>
          </a:p>
          <a:p>
            <a:pPr marL="609600" indent="-609600">
              <a:buClr>
                <a:schemeClr val="tx1"/>
              </a:buClr>
            </a:pPr>
            <a:r>
              <a:rPr lang="en-US" sz="2000" b="1" dirty="0" smtClean="0">
                <a:solidFill>
                  <a:schemeClr val="accent3">
                    <a:lumMod val="75000"/>
                  </a:schemeClr>
                </a:solidFill>
                <a:latin typeface="Arial" pitchFamily="34" charset="0"/>
                <a:cs typeface="Arial" pitchFamily="34" charset="0"/>
                <a:sym typeface="Symbol" pitchFamily="18" charset="2"/>
              </a:rPr>
              <a:t>0.015mm to 0.065mm.</a:t>
            </a:r>
          </a:p>
        </p:txBody>
      </p:sp>
      <p:sp>
        <p:nvSpPr>
          <p:cNvPr id="7" name="TextBox 6"/>
          <p:cNvSpPr txBox="1"/>
          <p:nvPr/>
        </p:nvSpPr>
        <p:spPr>
          <a:xfrm>
            <a:off x="838200" y="2590800"/>
            <a:ext cx="1736373" cy="369332"/>
          </a:xfrm>
          <a:prstGeom prst="rect">
            <a:avLst/>
          </a:prstGeom>
          <a:noFill/>
        </p:spPr>
        <p:txBody>
          <a:bodyPr wrap="none" rtlCol="0">
            <a:spAutoFit/>
          </a:bodyPr>
          <a:lstStyle/>
          <a:p>
            <a:r>
              <a:rPr lang="en-US" dirty="0" smtClean="0">
                <a:solidFill>
                  <a:schemeClr val="accent6">
                    <a:lumMod val="75000"/>
                  </a:schemeClr>
                </a:solidFill>
                <a:latin typeface="Arial" pitchFamily="34" charset="0"/>
                <a:cs typeface="Arial" pitchFamily="34" charset="0"/>
              </a:rPr>
              <a:t>In laminar flow:</a:t>
            </a:r>
            <a:endParaRPr lang="en-US" dirty="0">
              <a:solidFill>
                <a:schemeClr val="accent6">
                  <a:lumMod val="75000"/>
                </a:schemeClr>
              </a:solidFill>
              <a:latin typeface="Arial" pitchFamily="34" charset="0"/>
              <a:cs typeface="Arial" pitchFamily="34" charset="0"/>
            </a:endParaRPr>
          </a:p>
        </p:txBody>
      </p:sp>
      <p:graphicFrame>
        <p:nvGraphicFramePr>
          <p:cNvPr id="8" name="Object 7"/>
          <p:cNvGraphicFramePr>
            <a:graphicFrameLocks noChangeAspect="1"/>
          </p:cNvGraphicFramePr>
          <p:nvPr/>
        </p:nvGraphicFramePr>
        <p:xfrm>
          <a:off x="2819400" y="2133600"/>
          <a:ext cx="5852160" cy="1219200"/>
        </p:xfrm>
        <a:graphic>
          <a:graphicData uri="http://schemas.openxmlformats.org/presentationml/2006/ole">
            <p:oleObj spid="_x0000_s44033" name="Equation" r:id="rId4" imgW="2743200" imgH="571320" progId="Equation.3">
              <p:embed/>
            </p:oleObj>
          </a:graphicData>
        </a:graphic>
      </p:graphicFrame>
      <p:graphicFrame>
        <p:nvGraphicFramePr>
          <p:cNvPr id="9" name="Object 3"/>
          <p:cNvGraphicFramePr>
            <a:graphicFrameLocks noChangeAspect="1"/>
          </p:cNvGraphicFramePr>
          <p:nvPr/>
        </p:nvGraphicFramePr>
        <p:xfrm>
          <a:off x="2819400" y="4114800"/>
          <a:ext cx="5662612" cy="1219200"/>
        </p:xfrm>
        <a:graphic>
          <a:graphicData uri="http://schemas.openxmlformats.org/presentationml/2006/ole">
            <p:oleObj spid="_x0000_s44034" name="Equation" r:id="rId5" imgW="2654280" imgH="571320" progId="Equation.3">
              <p:embed/>
            </p:oleObj>
          </a:graphicData>
        </a:graphic>
      </p:graphicFrame>
      <p:sp>
        <p:nvSpPr>
          <p:cNvPr id="10" name="TextBox 9"/>
          <p:cNvSpPr txBox="1"/>
          <p:nvPr/>
        </p:nvSpPr>
        <p:spPr>
          <a:xfrm>
            <a:off x="838200" y="4419600"/>
            <a:ext cx="1877437" cy="369332"/>
          </a:xfrm>
          <a:prstGeom prst="rect">
            <a:avLst/>
          </a:prstGeom>
          <a:noFill/>
        </p:spPr>
        <p:txBody>
          <a:bodyPr wrap="none" rtlCol="0">
            <a:spAutoFit/>
          </a:bodyPr>
          <a:lstStyle/>
          <a:p>
            <a:r>
              <a:rPr lang="en-US" dirty="0" smtClean="0">
                <a:solidFill>
                  <a:schemeClr val="accent6">
                    <a:lumMod val="75000"/>
                  </a:schemeClr>
                </a:solidFill>
                <a:latin typeface="Arial" pitchFamily="34" charset="0"/>
                <a:cs typeface="Arial" pitchFamily="34" charset="0"/>
              </a:rPr>
              <a:t>In turbulent flow:</a:t>
            </a:r>
            <a:endParaRPr lang="en-US"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533400"/>
            <a:ext cx="8709436" cy="707886"/>
          </a:xfrm>
          <a:prstGeom prst="rect">
            <a:avLst/>
          </a:prstGeom>
          <a:noFill/>
        </p:spPr>
        <p:txBody>
          <a:bodyPr wrap="none" rtlCol="0">
            <a:spAutoFit/>
          </a:bodyPr>
          <a:lstStyle/>
          <a:p>
            <a:pPr>
              <a:buFont typeface="Wingdings" pitchFamily="2" charset="2"/>
              <a:buChar char="Ø"/>
            </a:pPr>
            <a:r>
              <a:rPr lang="en-US" sz="2000" dirty="0" smtClean="0">
                <a:latin typeface="Arial" pitchFamily="34" charset="0"/>
                <a:cs typeface="Arial" pitchFamily="34" charset="0"/>
              </a:rPr>
              <a:t>  Calculate      and        for the largest and the smallest particles in the two </a:t>
            </a:r>
          </a:p>
          <a:p>
            <a:r>
              <a:rPr lang="en-US" sz="2000" dirty="0" smtClean="0">
                <a:latin typeface="Arial" pitchFamily="34" charset="0"/>
                <a:cs typeface="Arial" pitchFamily="34" charset="0"/>
              </a:rPr>
              <a:t>      different fluids of density </a:t>
            </a:r>
            <a:r>
              <a:rPr lang="en-US" sz="2000" dirty="0" smtClean="0">
                <a:solidFill>
                  <a:srgbClr val="C00000"/>
                </a:solidFill>
                <a:latin typeface="Arial" pitchFamily="34" charset="0"/>
                <a:cs typeface="Arial" pitchFamily="34" charset="0"/>
              </a:rPr>
              <a:t>1195 </a:t>
            </a:r>
            <a:r>
              <a:rPr lang="en-US" sz="2000" dirty="0" smtClean="0">
                <a:latin typeface="Arial" pitchFamily="34" charset="0"/>
                <a:cs typeface="Arial" pitchFamily="34" charset="0"/>
              </a:rPr>
              <a:t>and</a:t>
            </a:r>
            <a:r>
              <a:rPr lang="en-US" sz="2000" dirty="0" smtClean="0">
                <a:solidFill>
                  <a:srgbClr val="C00000"/>
                </a:solidFill>
                <a:latin typeface="Arial" pitchFamily="34" charset="0"/>
                <a:cs typeface="Arial" pitchFamily="34" charset="0"/>
              </a:rPr>
              <a:t> 2377 kg/m</a:t>
            </a:r>
            <a:r>
              <a:rPr lang="en-US" sz="2000" baseline="30000" dirty="0" smtClean="0">
                <a:solidFill>
                  <a:srgbClr val="C00000"/>
                </a:solidFill>
                <a:latin typeface="Arial" pitchFamily="34" charset="0"/>
                <a:cs typeface="Arial" pitchFamily="34" charset="0"/>
              </a:rPr>
              <a:t>3</a:t>
            </a:r>
            <a:r>
              <a:rPr lang="en-US" sz="2000" dirty="0" smtClean="0">
                <a:solidFill>
                  <a:srgbClr val="C00000"/>
                </a:solidFill>
                <a:latin typeface="Arial" pitchFamily="34" charset="0"/>
                <a:cs typeface="Arial" pitchFamily="34" charset="0"/>
              </a:rPr>
              <a:t> </a:t>
            </a:r>
            <a:r>
              <a:rPr lang="en-US" sz="2000" dirty="0" smtClean="0">
                <a:latin typeface="Arial" pitchFamily="34" charset="0"/>
                <a:cs typeface="Arial" pitchFamily="34" charset="0"/>
              </a:rPr>
              <a:t>respectively.</a:t>
            </a:r>
            <a:endParaRPr lang="en-US" sz="2000" dirty="0">
              <a:latin typeface="Arial" pitchFamily="34" charset="0"/>
              <a:cs typeface="Arial" pitchFamily="34" charset="0"/>
            </a:endParaRPr>
          </a:p>
        </p:txBody>
      </p:sp>
      <p:graphicFrame>
        <p:nvGraphicFramePr>
          <p:cNvPr id="8" name="Table 7"/>
          <p:cNvGraphicFramePr>
            <a:graphicFrameLocks noGrp="1"/>
          </p:cNvGraphicFramePr>
          <p:nvPr/>
        </p:nvGraphicFramePr>
        <p:xfrm>
          <a:off x="990600" y="1676400"/>
          <a:ext cx="7315200" cy="2209800"/>
        </p:xfrm>
        <a:graphic>
          <a:graphicData uri="http://schemas.openxmlformats.org/drawingml/2006/table">
            <a:tbl>
              <a:tblPr firstRow="1" bandRow="1">
                <a:tableStyleId>{5940675A-B579-460E-94D1-54222C63F5DA}</a:tableStyleId>
              </a:tblPr>
              <a:tblGrid>
                <a:gridCol w="1463040"/>
                <a:gridCol w="1463040"/>
                <a:gridCol w="1463040"/>
                <a:gridCol w="1463040"/>
                <a:gridCol w="1463040"/>
              </a:tblGrid>
              <a:tr h="552450">
                <a:tc>
                  <a:txBody>
                    <a:bodyPr/>
                    <a:lstStyle/>
                    <a:p>
                      <a:pPr algn="ctr"/>
                      <a:endParaRPr lang="en-US" sz="2000" b="1" dirty="0">
                        <a:latin typeface="Arial" pitchFamily="34" charset="0"/>
                        <a:cs typeface="Arial" pitchFamily="34" charset="0"/>
                      </a:endParaRPr>
                    </a:p>
                  </a:txBody>
                  <a:tcPr anchor="ctr"/>
                </a:tc>
                <a:tc gridSpan="2">
                  <a:txBody>
                    <a:bodyPr/>
                    <a:lstStyle/>
                    <a:p>
                      <a:pPr algn="ctr"/>
                      <a:r>
                        <a:rPr lang="en-US" sz="2000" b="1" dirty="0" smtClean="0">
                          <a:latin typeface="Arial" pitchFamily="34" charset="0"/>
                          <a:cs typeface="Arial" pitchFamily="34" charset="0"/>
                        </a:rPr>
                        <a:t>Lead</a:t>
                      </a:r>
                      <a:endParaRPr lang="en-US" sz="2000" b="1" dirty="0">
                        <a:latin typeface="Arial" pitchFamily="34" charset="0"/>
                        <a:cs typeface="Arial" pitchFamily="34" charset="0"/>
                      </a:endParaRPr>
                    </a:p>
                  </a:txBody>
                  <a:tcPr anchor="ctr">
                    <a:solidFill>
                      <a:schemeClr val="bg1">
                        <a:lumMod val="95000"/>
                      </a:schemeClr>
                    </a:solidFill>
                  </a:tcPr>
                </a:tc>
                <a:tc hMerge="1">
                  <a:txBody>
                    <a:bodyPr/>
                    <a:lstStyle/>
                    <a:p>
                      <a:endParaRPr lang="en-US" dirty="0"/>
                    </a:p>
                  </a:txBody>
                  <a:tcPr/>
                </a:tc>
                <a:tc gridSpan="2">
                  <a:txBody>
                    <a:bodyPr/>
                    <a:lstStyle/>
                    <a:p>
                      <a:pPr algn="ctr"/>
                      <a:r>
                        <a:rPr lang="en-US" sz="2000" b="1" dirty="0" smtClean="0">
                          <a:latin typeface="Arial" pitchFamily="34" charset="0"/>
                          <a:cs typeface="Arial" pitchFamily="34" charset="0"/>
                        </a:rPr>
                        <a:t>Quartz</a:t>
                      </a:r>
                      <a:endParaRPr lang="en-US" sz="2000" b="1" dirty="0">
                        <a:latin typeface="Arial" pitchFamily="34" charset="0"/>
                        <a:cs typeface="Arial" pitchFamily="34" charset="0"/>
                      </a:endParaRPr>
                    </a:p>
                  </a:txBody>
                  <a:tcPr anchor="ctr">
                    <a:solidFill>
                      <a:schemeClr val="bg2">
                        <a:lumMod val="90000"/>
                      </a:schemeClr>
                    </a:solidFill>
                  </a:tcPr>
                </a:tc>
                <a:tc hMerge="1">
                  <a:txBody>
                    <a:bodyPr/>
                    <a:lstStyle/>
                    <a:p>
                      <a:endParaRPr lang="en-US" dirty="0"/>
                    </a:p>
                  </a:txBody>
                  <a:tcPr/>
                </a:tc>
              </a:tr>
              <a:tr h="552450">
                <a:tc>
                  <a:txBody>
                    <a:bodyPr/>
                    <a:lstStyle/>
                    <a:p>
                      <a:pPr algn="ctr"/>
                      <a:r>
                        <a:rPr lang="en-US" sz="2000" b="1" dirty="0" smtClean="0">
                          <a:latin typeface="Arial" pitchFamily="34" charset="0"/>
                          <a:cs typeface="Arial" pitchFamily="34" charset="0"/>
                        </a:rPr>
                        <a:t>Diameter</a:t>
                      </a:r>
                      <a:endParaRPr lang="en-US" sz="2000" b="1" dirty="0">
                        <a:latin typeface="Arial" pitchFamily="34" charset="0"/>
                        <a:cs typeface="Arial" pitchFamily="34" charset="0"/>
                      </a:endParaRPr>
                    </a:p>
                  </a:txBody>
                  <a:tcPr anchor="ctr"/>
                </a:tc>
                <a:tc>
                  <a:txBody>
                    <a:bodyPr/>
                    <a:lstStyle/>
                    <a:p>
                      <a:endParaRPr lang="en-US" sz="2000" b="1" dirty="0">
                        <a:latin typeface="Arial" pitchFamily="34" charset="0"/>
                        <a:cs typeface="Arial" pitchFamily="34" charset="0"/>
                      </a:endParaRPr>
                    </a:p>
                  </a:txBody>
                  <a:tcPr anchor="ctr">
                    <a:solidFill>
                      <a:schemeClr val="accent3">
                        <a:lumMod val="20000"/>
                        <a:lumOff val="80000"/>
                      </a:schemeClr>
                    </a:solidFill>
                  </a:tcPr>
                </a:tc>
                <a:tc>
                  <a:txBody>
                    <a:bodyPr/>
                    <a:lstStyle/>
                    <a:p>
                      <a:endParaRPr lang="en-US" sz="2000" b="1" dirty="0">
                        <a:latin typeface="Arial" pitchFamily="34" charset="0"/>
                        <a:cs typeface="Arial" pitchFamily="34" charset="0"/>
                      </a:endParaRPr>
                    </a:p>
                  </a:txBody>
                  <a:tcPr anchor="ctr">
                    <a:solidFill>
                      <a:schemeClr val="accent6">
                        <a:lumMod val="20000"/>
                        <a:lumOff val="80000"/>
                      </a:schemeClr>
                    </a:solidFill>
                  </a:tcPr>
                </a:tc>
                <a:tc>
                  <a:txBody>
                    <a:bodyPr/>
                    <a:lstStyle/>
                    <a:p>
                      <a:endParaRPr lang="en-US" sz="2000" b="1" dirty="0">
                        <a:latin typeface="Arial" pitchFamily="34" charset="0"/>
                        <a:cs typeface="Arial" pitchFamily="34" charset="0"/>
                      </a:endParaRPr>
                    </a:p>
                  </a:txBody>
                  <a:tcPr anchor="ctr">
                    <a:solidFill>
                      <a:schemeClr val="accent3">
                        <a:lumMod val="20000"/>
                        <a:lumOff val="80000"/>
                      </a:schemeClr>
                    </a:solidFill>
                  </a:tcPr>
                </a:tc>
                <a:tc>
                  <a:txBody>
                    <a:bodyPr/>
                    <a:lstStyle/>
                    <a:p>
                      <a:endParaRPr lang="en-US" sz="2000" b="1" dirty="0">
                        <a:latin typeface="Arial" pitchFamily="34" charset="0"/>
                        <a:cs typeface="Arial" pitchFamily="34" charset="0"/>
                      </a:endParaRPr>
                    </a:p>
                  </a:txBody>
                  <a:tcPr anchor="ctr">
                    <a:solidFill>
                      <a:schemeClr val="accent6">
                        <a:lumMod val="20000"/>
                        <a:lumOff val="80000"/>
                      </a:schemeClr>
                    </a:solidFill>
                  </a:tcPr>
                </a:tc>
              </a:tr>
              <a:tr h="552450">
                <a:tc>
                  <a:txBody>
                    <a:bodyPr/>
                    <a:lstStyle/>
                    <a:p>
                      <a:pPr algn="ctr"/>
                      <a:r>
                        <a:rPr lang="en-US" sz="2000" b="1" dirty="0" smtClean="0">
                          <a:solidFill>
                            <a:schemeClr val="tx2">
                              <a:lumMod val="60000"/>
                              <a:lumOff val="40000"/>
                            </a:schemeClr>
                          </a:solidFill>
                          <a:latin typeface="Arial" pitchFamily="34" charset="0"/>
                          <a:cs typeface="Arial" pitchFamily="34" charset="0"/>
                        </a:rPr>
                        <a:t>0.015e-3</a:t>
                      </a:r>
                      <a:endParaRPr lang="en-US" sz="2000" b="1" dirty="0">
                        <a:solidFill>
                          <a:schemeClr val="tx2">
                            <a:lumMod val="60000"/>
                            <a:lumOff val="40000"/>
                          </a:schemeClr>
                        </a:solidFill>
                        <a:latin typeface="Arial" pitchFamily="34" charset="0"/>
                        <a:cs typeface="Arial" pitchFamily="34" charset="0"/>
                      </a:endParaRPr>
                    </a:p>
                  </a:txBody>
                  <a:tcPr anchor="ctr"/>
                </a:tc>
                <a:tc>
                  <a:txBody>
                    <a:bodyPr/>
                    <a:lstStyle/>
                    <a:p>
                      <a:pPr algn="ctr"/>
                      <a:r>
                        <a:rPr lang="en-US" sz="2000" b="1" dirty="0" smtClean="0">
                          <a:solidFill>
                            <a:schemeClr val="tx2">
                              <a:lumMod val="60000"/>
                              <a:lumOff val="40000"/>
                            </a:schemeClr>
                          </a:solidFill>
                          <a:latin typeface="Arial" pitchFamily="34" charset="0"/>
                          <a:cs typeface="Arial" pitchFamily="34" charset="0"/>
                        </a:rPr>
                        <a:t>1.26e-4</a:t>
                      </a:r>
                      <a:endParaRPr lang="en-US" sz="2000" b="1" dirty="0">
                        <a:solidFill>
                          <a:schemeClr val="tx2">
                            <a:lumMod val="60000"/>
                            <a:lumOff val="40000"/>
                          </a:schemeClr>
                        </a:solidFill>
                        <a:latin typeface="Arial" pitchFamily="34" charset="0"/>
                        <a:cs typeface="Arial" pitchFamily="34" charset="0"/>
                      </a:endParaRPr>
                    </a:p>
                  </a:txBody>
                  <a:tcPr anchor="ctr">
                    <a:solidFill>
                      <a:schemeClr val="accent3">
                        <a:lumMod val="20000"/>
                        <a:lumOff val="80000"/>
                      </a:schemeClr>
                    </a:solidFill>
                  </a:tcPr>
                </a:tc>
                <a:tc>
                  <a:txBody>
                    <a:bodyPr/>
                    <a:lstStyle/>
                    <a:p>
                      <a:pPr algn="ctr"/>
                      <a:r>
                        <a:rPr lang="en-US" sz="2000" b="1" dirty="0" smtClean="0">
                          <a:solidFill>
                            <a:schemeClr val="tx2">
                              <a:lumMod val="60000"/>
                              <a:lumOff val="40000"/>
                            </a:schemeClr>
                          </a:solidFill>
                          <a:latin typeface="Arial" pitchFamily="34" charset="0"/>
                          <a:cs typeface="Arial" pitchFamily="34" charset="0"/>
                        </a:rPr>
                        <a:t>8.96e-4</a:t>
                      </a:r>
                      <a:endParaRPr lang="en-US" sz="2000" b="1" dirty="0">
                        <a:solidFill>
                          <a:schemeClr val="tx2">
                            <a:lumMod val="60000"/>
                            <a:lumOff val="40000"/>
                          </a:schemeClr>
                        </a:solidFill>
                        <a:latin typeface="Arial" pitchFamily="34" charset="0"/>
                        <a:cs typeface="Arial" pitchFamily="34" charset="0"/>
                      </a:endParaRPr>
                    </a:p>
                  </a:txBody>
                  <a:tcPr anchor="ctr">
                    <a:solidFill>
                      <a:schemeClr val="accent6">
                        <a:lumMod val="20000"/>
                        <a:lumOff val="80000"/>
                      </a:schemeClr>
                    </a:solidFill>
                  </a:tcPr>
                </a:tc>
                <a:tc>
                  <a:txBody>
                    <a:bodyPr/>
                    <a:lstStyle/>
                    <a:p>
                      <a:pPr algn="ctr"/>
                      <a:r>
                        <a:rPr lang="en-US" sz="2000" b="1" dirty="0" smtClean="0">
                          <a:solidFill>
                            <a:schemeClr val="tx2">
                              <a:lumMod val="60000"/>
                              <a:lumOff val="40000"/>
                            </a:schemeClr>
                          </a:solidFill>
                          <a:latin typeface="Arial" pitchFamily="34" charset="0"/>
                          <a:cs typeface="Arial" pitchFamily="34" charset="0"/>
                        </a:rPr>
                        <a:t>6.70e-6</a:t>
                      </a:r>
                      <a:endParaRPr lang="en-US" sz="2000" b="1" dirty="0">
                        <a:solidFill>
                          <a:schemeClr val="tx2">
                            <a:lumMod val="60000"/>
                            <a:lumOff val="40000"/>
                          </a:schemeClr>
                        </a:solidFill>
                        <a:latin typeface="Arial" pitchFamily="34" charset="0"/>
                        <a:cs typeface="Arial" pitchFamily="34" charset="0"/>
                      </a:endParaRPr>
                    </a:p>
                  </a:txBody>
                  <a:tcPr anchor="ctr">
                    <a:solidFill>
                      <a:schemeClr val="accent3">
                        <a:lumMod val="20000"/>
                        <a:lumOff val="80000"/>
                      </a:schemeClr>
                    </a:solidFill>
                  </a:tcPr>
                </a:tc>
                <a:tc>
                  <a:txBody>
                    <a:bodyPr/>
                    <a:lstStyle/>
                    <a:p>
                      <a:pPr algn="ctr"/>
                      <a:r>
                        <a:rPr lang="en-US" sz="2000" b="1" dirty="0" smtClean="0">
                          <a:solidFill>
                            <a:schemeClr val="tx2">
                              <a:lumMod val="60000"/>
                              <a:lumOff val="40000"/>
                            </a:schemeClr>
                          </a:solidFill>
                          <a:latin typeface="Arial" pitchFamily="34" charset="0"/>
                          <a:cs typeface="Arial" pitchFamily="34" charset="0"/>
                        </a:rPr>
                        <a:t>4.77e-5</a:t>
                      </a:r>
                      <a:endParaRPr lang="en-US" sz="2000" b="1" dirty="0">
                        <a:solidFill>
                          <a:schemeClr val="tx2">
                            <a:lumMod val="60000"/>
                            <a:lumOff val="40000"/>
                          </a:schemeClr>
                        </a:solidFill>
                        <a:latin typeface="Arial" pitchFamily="34" charset="0"/>
                        <a:cs typeface="Arial" pitchFamily="34" charset="0"/>
                      </a:endParaRPr>
                    </a:p>
                  </a:txBody>
                  <a:tcPr anchor="ctr">
                    <a:solidFill>
                      <a:schemeClr val="accent6">
                        <a:lumMod val="20000"/>
                        <a:lumOff val="80000"/>
                      </a:schemeClr>
                    </a:solidFill>
                  </a:tcPr>
                </a:tc>
              </a:tr>
              <a:tr h="552450">
                <a:tc>
                  <a:txBody>
                    <a:bodyPr/>
                    <a:lstStyle/>
                    <a:p>
                      <a:pPr algn="ctr"/>
                      <a:r>
                        <a:rPr lang="en-US" sz="2000" b="1" dirty="0" smtClean="0">
                          <a:solidFill>
                            <a:schemeClr val="accent6">
                              <a:lumMod val="75000"/>
                            </a:schemeClr>
                          </a:solidFill>
                          <a:latin typeface="Arial" pitchFamily="34" charset="0"/>
                          <a:cs typeface="Arial" pitchFamily="34" charset="0"/>
                        </a:rPr>
                        <a:t>0.065e-3</a:t>
                      </a:r>
                      <a:endParaRPr lang="en-US" sz="2000" b="1" dirty="0">
                        <a:solidFill>
                          <a:schemeClr val="accent6">
                            <a:lumMod val="75000"/>
                          </a:schemeClr>
                        </a:solidFill>
                        <a:latin typeface="Arial" pitchFamily="34" charset="0"/>
                        <a:cs typeface="Arial" pitchFamily="34" charset="0"/>
                      </a:endParaRPr>
                    </a:p>
                  </a:txBody>
                  <a:tcPr anchor="ctr"/>
                </a:tc>
                <a:tc>
                  <a:txBody>
                    <a:bodyPr/>
                    <a:lstStyle/>
                    <a:p>
                      <a:pPr algn="ctr"/>
                      <a:r>
                        <a:rPr lang="en-US" sz="2000" b="1" dirty="0" smtClean="0">
                          <a:solidFill>
                            <a:schemeClr val="accent6">
                              <a:lumMod val="75000"/>
                            </a:schemeClr>
                          </a:solidFill>
                          <a:latin typeface="Arial" pitchFamily="34" charset="0"/>
                          <a:cs typeface="Arial" pitchFamily="34" charset="0"/>
                        </a:rPr>
                        <a:t>2.36e-3</a:t>
                      </a:r>
                      <a:endParaRPr lang="en-US" sz="2000" b="1" dirty="0">
                        <a:solidFill>
                          <a:schemeClr val="accent6">
                            <a:lumMod val="75000"/>
                          </a:schemeClr>
                        </a:solidFill>
                        <a:latin typeface="Arial" pitchFamily="34" charset="0"/>
                        <a:cs typeface="Arial" pitchFamily="34" charset="0"/>
                      </a:endParaRPr>
                    </a:p>
                  </a:txBody>
                  <a:tcPr anchor="ctr">
                    <a:solidFill>
                      <a:schemeClr val="accent3">
                        <a:lumMod val="20000"/>
                        <a:lumOff val="80000"/>
                      </a:schemeClr>
                    </a:solidFill>
                  </a:tcPr>
                </a:tc>
                <a:tc>
                  <a:txBody>
                    <a:bodyPr/>
                    <a:lstStyle/>
                    <a:p>
                      <a:pPr algn="ctr"/>
                      <a:r>
                        <a:rPr lang="en-US" sz="2000" b="1" dirty="0" smtClean="0">
                          <a:solidFill>
                            <a:schemeClr val="accent6">
                              <a:lumMod val="75000"/>
                            </a:schemeClr>
                          </a:solidFill>
                          <a:latin typeface="Arial" pitchFamily="34" charset="0"/>
                          <a:cs typeface="Arial" pitchFamily="34" charset="0"/>
                        </a:rPr>
                        <a:t>7.29e-2</a:t>
                      </a:r>
                      <a:endParaRPr lang="en-US" sz="2000" b="1" dirty="0">
                        <a:solidFill>
                          <a:schemeClr val="accent6">
                            <a:lumMod val="75000"/>
                          </a:schemeClr>
                        </a:solidFill>
                        <a:latin typeface="Arial" pitchFamily="34" charset="0"/>
                        <a:cs typeface="Arial" pitchFamily="34" charset="0"/>
                      </a:endParaRPr>
                    </a:p>
                  </a:txBody>
                  <a:tcPr anchor="ctr">
                    <a:solidFill>
                      <a:schemeClr val="accent6">
                        <a:lumMod val="20000"/>
                        <a:lumOff val="80000"/>
                      </a:schemeClr>
                    </a:solidFill>
                  </a:tcPr>
                </a:tc>
                <a:tc>
                  <a:txBody>
                    <a:bodyPr/>
                    <a:lstStyle/>
                    <a:p>
                      <a:pPr algn="ctr"/>
                      <a:r>
                        <a:rPr lang="en-US" sz="2000" b="1" dirty="0" smtClean="0">
                          <a:solidFill>
                            <a:schemeClr val="accent6">
                              <a:lumMod val="75000"/>
                            </a:schemeClr>
                          </a:solidFill>
                          <a:latin typeface="Arial" pitchFamily="34" charset="0"/>
                          <a:cs typeface="Arial" pitchFamily="34" charset="0"/>
                        </a:rPr>
                        <a:t>1.26e-4</a:t>
                      </a:r>
                      <a:endParaRPr lang="en-US" sz="2000" b="1" dirty="0">
                        <a:solidFill>
                          <a:schemeClr val="accent6">
                            <a:lumMod val="75000"/>
                          </a:schemeClr>
                        </a:solidFill>
                        <a:latin typeface="Arial" pitchFamily="34" charset="0"/>
                        <a:cs typeface="Arial" pitchFamily="34" charset="0"/>
                      </a:endParaRPr>
                    </a:p>
                  </a:txBody>
                  <a:tcPr anchor="ctr">
                    <a:solidFill>
                      <a:schemeClr val="accent3">
                        <a:lumMod val="20000"/>
                        <a:lumOff val="80000"/>
                      </a:schemeClr>
                    </a:solidFill>
                  </a:tcPr>
                </a:tc>
                <a:tc>
                  <a:txBody>
                    <a:bodyPr/>
                    <a:lstStyle/>
                    <a:p>
                      <a:pPr algn="ctr"/>
                      <a:r>
                        <a:rPr lang="en-US" sz="2000" b="1" dirty="0" smtClean="0">
                          <a:solidFill>
                            <a:schemeClr val="accent6">
                              <a:lumMod val="75000"/>
                            </a:schemeClr>
                          </a:solidFill>
                          <a:latin typeface="Arial" pitchFamily="34" charset="0"/>
                          <a:cs typeface="Arial" pitchFamily="34" charset="0"/>
                        </a:rPr>
                        <a:t>3.89e-3</a:t>
                      </a:r>
                      <a:endParaRPr lang="en-US" sz="2000" b="1" dirty="0">
                        <a:solidFill>
                          <a:schemeClr val="accent6">
                            <a:lumMod val="75000"/>
                          </a:schemeClr>
                        </a:solidFill>
                        <a:latin typeface="Arial" pitchFamily="34" charset="0"/>
                        <a:cs typeface="Arial" pitchFamily="34" charset="0"/>
                      </a:endParaRPr>
                    </a:p>
                  </a:txBody>
                  <a:tcPr anchor="ctr">
                    <a:solidFill>
                      <a:schemeClr val="accent6">
                        <a:lumMod val="20000"/>
                        <a:lumOff val="80000"/>
                      </a:schemeClr>
                    </a:solidFill>
                  </a:tcPr>
                </a:tc>
              </a:tr>
            </a:tbl>
          </a:graphicData>
        </a:graphic>
      </p:graphicFrame>
      <p:graphicFrame>
        <p:nvGraphicFramePr>
          <p:cNvPr id="9" name="Object 8"/>
          <p:cNvGraphicFramePr>
            <a:graphicFrameLocks noChangeAspect="1"/>
          </p:cNvGraphicFramePr>
          <p:nvPr/>
        </p:nvGraphicFramePr>
        <p:xfrm>
          <a:off x="2895600" y="2286000"/>
          <a:ext cx="416229" cy="457852"/>
        </p:xfrm>
        <a:graphic>
          <a:graphicData uri="http://schemas.openxmlformats.org/presentationml/2006/ole">
            <p:oleObj spid="_x0000_s36868" name="Equation" r:id="rId4" imgW="126720" imgH="139680" progId="Equation.3">
              <p:embed/>
            </p:oleObj>
          </a:graphicData>
        </a:graphic>
      </p:graphicFrame>
      <p:graphicFrame>
        <p:nvGraphicFramePr>
          <p:cNvPr id="36869" name="Object 5"/>
          <p:cNvGraphicFramePr>
            <a:graphicFrameLocks noChangeAspect="1"/>
          </p:cNvGraphicFramePr>
          <p:nvPr/>
        </p:nvGraphicFramePr>
        <p:xfrm>
          <a:off x="4191000" y="2209800"/>
          <a:ext cx="709482" cy="584141"/>
        </p:xfrm>
        <a:graphic>
          <a:graphicData uri="http://schemas.openxmlformats.org/presentationml/2006/ole">
            <p:oleObj spid="_x0000_s36869" name="Equation" r:id="rId5" imgW="215640" imgH="177480" progId="Equation.3">
              <p:embed/>
            </p:oleObj>
          </a:graphicData>
        </a:graphic>
      </p:graphicFrame>
      <p:graphicFrame>
        <p:nvGraphicFramePr>
          <p:cNvPr id="36870" name="Object 6"/>
          <p:cNvGraphicFramePr>
            <a:graphicFrameLocks noChangeAspect="1"/>
          </p:cNvGraphicFramePr>
          <p:nvPr/>
        </p:nvGraphicFramePr>
        <p:xfrm>
          <a:off x="5791200" y="2286000"/>
          <a:ext cx="416229" cy="458798"/>
        </p:xfrm>
        <a:graphic>
          <a:graphicData uri="http://schemas.openxmlformats.org/presentationml/2006/ole">
            <p:oleObj spid="_x0000_s36870" name="Equation" r:id="rId6" imgW="126720" imgH="139680" progId="Equation.3">
              <p:embed/>
            </p:oleObj>
          </a:graphicData>
        </a:graphic>
      </p:graphicFrame>
      <p:graphicFrame>
        <p:nvGraphicFramePr>
          <p:cNvPr id="36871" name="Object 7"/>
          <p:cNvGraphicFramePr>
            <a:graphicFrameLocks noChangeAspect="1"/>
          </p:cNvGraphicFramePr>
          <p:nvPr/>
        </p:nvGraphicFramePr>
        <p:xfrm>
          <a:off x="7239000" y="2209800"/>
          <a:ext cx="709482" cy="584141"/>
        </p:xfrm>
        <a:graphic>
          <a:graphicData uri="http://schemas.openxmlformats.org/presentationml/2006/ole">
            <p:oleObj spid="_x0000_s36871" name="Equation" r:id="rId7" imgW="215640" imgH="177480" progId="Equation.3">
              <p:embed/>
            </p:oleObj>
          </a:graphicData>
        </a:graphic>
      </p:graphicFrame>
      <p:sp>
        <p:nvSpPr>
          <p:cNvPr id="13" name="TextBox 12"/>
          <p:cNvSpPr txBox="1"/>
          <p:nvPr/>
        </p:nvSpPr>
        <p:spPr>
          <a:xfrm>
            <a:off x="304800" y="4419600"/>
            <a:ext cx="8642302" cy="707886"/>
          </a:xfrm>
          <a:prstGeom prst="rect">
            <a:avLst/>
          </a:prstGeom>
          <a:noFill/>
        </p:spPr>
        <p:txBody>
          <a:bodyPr wrap="none" rtlCol="0">
            <a:spAutoFit/>
          </a:bodyPr>
          <a:lstStyle/>
          <a:p>
            <a:pPr>
              <a:buFont typeface="Wingdings" pitchFamily="2" charset="2"/>
              <a:buChar char="q"/>
            </a:pPr>
            <a:r>
              <a:rPr lang="en-US" sz="2000" dirty="0" smtClean="0">
                <a:latin typeface="Arial" pitchFamily="34" charset="0"/>
                <a:cs typeface="Arial" pitchFamily="34" charset="0"/>
              </a:rPr>
              <a:t>  In all cases under consideration laminar flow prevails. Thus the density </a:t>
            </a:r>
          </a:p>
          <a:p>
            <a:r>
              <a:rPr lang="en-US" sz="2000" dirty="0" smtClean="0">
                <a:latin typeface="Arial" pitchFamily="34" charset="0"/>
                <a:cs typeface="Arial" pitchFamily="34" charset="0"/>
              </a:rPr>
              <a:t>      of the fluid is:</a:t>
            </a:r>
            <a:endParaRPr lang="en-US" sz="2000" dirty="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2209800" y="5257800"/>
          <a:ext cx="2983230" cy="685800"/>
        </p:xfrm>
        <a:graphic>
          <a:graphicData uri="http://schemas.openxmlformats.org/presentationml/2006/ole">
            <p:oleObj spid="_x0000_s36872" name="Equation" r:id="rId8" imgW="1104840" imgH="253800" progId="Equation.3">
              <p:embed/>
            </p:oleObj>
          </a:graphicData>
        </a:graphic>
      </p:graphicFrame>
      <p:graphicFrame>
        <p:nvGraphicFramePr>
          <p:cNvPr id="36873" name="Object 9"/>
          <p:cNvGraphicFramePr>
            <a:graphicFrameLocks noChangeAspect="1"/>
          </p:cNvGraphicFramePr>
          <p:nvPr/>
        </p:nvGraphicFramePr>
        <p:xfrm>
          <a:off x="1905001" y="533400"/>
          <a:ext cx="381000" cy="418809"/>
        </p:xfrm>
        <a:graphic>
          <a:graphicData uri="http://schemas.openxmlformats.org/presentationml/2006/ole">
            <p:oleObj spid="_x0000_s36873" name="Equation" r:id="rId9" imgW="126720" imgH="139680" progId="Equation.3">
              <p:embed/>
            </p:oleObj>
          </a:graphicData>
        </a:graphic>
      </p:graphicFrame>
      <p:graphicFrame>
        <p:nvGraphicFramePr>
          <p:cNvPr id="36874" name="Object 10"/>
          <p:cNvGraphicFramePr>
            <a:graphicFrameLocks noChangeAspect="1"/>
          </p:cNvGraphicFramePr>
          <p:nvPr/>
        </p:nvGraphicFramePr>
        <p:xfrm>
          <a:off x="2743200" y="533400"/>
          <a:ext cx="479149" cy="394467"/>
        </p:xfrm>
        <a:graphic>
          <a:graphicData uri="http://schemas.openxmlformats.org/presentationml/2006/ole">
            <p:oleObj spid="_x0000_s36874" name="Equation" r:id="rId10" imgW="215640" imgH="1774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772400" cy="1200329"/>
          </a:xfrm>
          <a:prstGeom prst="rect">
            <a:avLst/>
          </a:prstGeom>
        </p:spPr>
        <p:txBody>
          <a:bodyPr wrap="square">
            <a:spAutoFit/>
          </a:bodyPr>
          <a:lstStyle/>
          <a:p>
            <a:r>
              <a:rPr lang="en-US" b="1" dirty="0" smtClean="0"/>
              <a:t>Example 3.1 (</a:t>
            </a:r>
            <a:r>
              <a:rPr lang="en-US" b="1" dirty="0" err="1" smtClean="0"/>
              <a:t>Coulson</a:t>
            </a:r>
            <a:r>
              <a:rPr lang="en-US" b="1" dirty="0" smtClean="0"/>
              <a:t>)</a:t>
            </a:r>
          </a:p>
          <a:p>
            <a:r>
              <a:rPr lang="en-US" dirty="0" smtClean="0"/>
              <a:t>What is the terminal velocity of a spherical steel particle, 0.40 mm in diameter, settling in an oil of density 820 kg/m</a:t>
            </a:r>
            <a:r>
              <a:rPr lang="en-US" baseline="30000" dirty="0" smtClean="0"/>
              <a:t>3</a:t>
            </a:r>
            <a:r>
              <a:rPr lang="en-US" dirty="0" smtClean="0"/>
              <a:t> and viscosity 10 </a:t>
            </a:r>
            <a:r>
              <a:rPr lang="en-US" dirty="0" err="1" smtClean="0"/>
              <a:t>mN</a:t>
            </a:r>
            <a:r>
              <a:rPr lang="en-US" dirty="0" smtClean="0"/>
              <a:t> s/m</a:t>
            </a:r>
            <a:r>
              <a:rPr lang="en-US" baseline="30000" dirty="0" smtClean="0"/>
              <a:t>2</a:t>
            </a:r>
            <a:r>
              <a:rPr lang="en-US" dirty="0" smtClean="0"/>
              <a:t>? The density of steel is 7870 kg/m</a:t>
            </a:r>
            <a:r>
              <a:rPr lang="en-US" baseline="30000" dirty="0" smtClean="0"/>
              <a:t>3</a:t>
            </a:r>
            <a:r>
              <a:rPr lang="en-US" dirty="0" smtClean="0"/>
              <a:t>.</a:t>
            </a:r>
            <a:endParaRPr lang="en-US" dirty="0"/>
          </a:p>
        </p:txBody>
      </p:sp>
      <p:sp>
        <p:nvSpPr>
          <p:cNvPr id="3" name="Rectangle 2"/>
          <p:cNvSpPr/>
          <p:nvPr/>
        </p:nvSpPr>
        <p:spPr>
          <a:xfrm>
            <a:off x="533400" y="1828800"/>
            <a:ext cx="8153400" cy="2308324"/>
          </a:xfrm>
          <a:prstGeom prst="rect">
            <a:avLst/>
          </a:prstGeom>
        </p:spPr>
        <p:txBody>
          <a:bodyPr wrap="square">
            <a:spAutoFit/>
          </a:bodyPr>
          <a:lstStyle/>
          <a:p>
            <a:r>
              <a:rPr lang="en-US" b="1" dirty="0" smtClean="0"/>
              <a:t>Example 3.2 (</a:t>
            </a:r>
            <a:r>
              <a:rPr lang="en-US" b="1" dirty="0" err="1" smtClean="0"/>
              <a:t>Coulson</a:t>
            </a:r>
            <a:r>
              <a:rPr lang="en-US" b="1" dirty="0" smtClean="0"/>
              <a:t>)</a:t>
            </a:r>
          </a:p>
          <a:p>
            <a:r>
              <a:rPr lang="en-US" dirty="0" smtClean="0"/>
              <a:t>A finely ground mixture of galena and limestone in the proportion of 1 to 4 by mass is subjected to elutriation by an upward-flowing stream of water flowing at a velocity of 5 mm/s. Assuming that the size distribution for each material is the same, and is as shown in the following table, estimate the percentage of galena in the material carried away and in the material left behind. The viscosity of water is 1 </a:t>
            </a:r>
            <a:r>
              <a:rPr lang="en-US" dirty="0" err="1" smtClean="0"/>
              <a:t>mN</a:t>
            </a:r>
            <a:r>
              <a:rPr lang="en-US" dirty="0" smtClean="0"/>
              <a:t> s/m</a:t>
            </a:r>
            <a:r>
              <a:rPr lang="en-US" baseline="30000" dirty="0" smtClean="0"/>
              <a:t>2</a:t>
            </a:r>
            <a:r>
              <a:rPr lang="en-US" dirty="0" smtClean="0"/>
              <a:t> and Stokes’ equation may be used. The densities of galena and limestone are 7500 and 2700 kg/m</a:t>
            </a:r>
            <a:r>
              <a:rPr lang="en-US" baseline="30000" dirty="0" smtClean="0"/>
              <a:t>3</a:t>
            </a:r>
            <a:r>
              <a:rPr lang="en-US" dirty="0" smtClean="0"/>
              <a:t>, respectively.</a:t>
            </a:r>
            <a:endParaRPr lang="en-US" dirty="0"/>
          </a:p>
        </p:txBody>
      </p:sp>
      <p:graphicFrame>
        <p:nvGraphicFramePr>
          <p:cNvPr id="5" name="Table 4"/>
          <p:cNvGraphicFramePr>
            <a:graphicFrameLocks noGrp="1"/>
          </p:cNvGraphicFramePr>
          <p:nvPr/>
        </p:nvGraphicFramePr>
        <p:xfrm>
          <a:off x="1447800" y="4419600"/>
          <a:ext cx="6441649" cy="1010920"/>
        </p:xfrm>
        <a:graphic>
          <a:graphicData uri="http://schemas.openxmlformats.org/drawingml/2006/table">
            <a:tbl>
              <a:tblPr firstRow="1" bandRow="1">
                <a:tableStyleId>{5C22544A-7EE6-4342-B048-85BDC9FD1C3A}</a:tableStyleId>
              </a:tblPr>
              <a:tblGrid>
                <a:gridCol w="1997329"/>
                <a:gridCol w="555540"/>
                <a:gridCol w="555540"/>
                <a:gridCol w="555540"/>
                <a:gridCol w="555540"/>
                <a:gridCol w="555540"/>
                <a:gridCol w="555540"/>
                <a:gridCol w="555540"/>
                <a:gridCol w="555540"/>
              </a:tblGrid>
              <a:tr h="370840">
                <a:tc>
                  <a:txBody>
                    <a:bodyPr/>
                    <a:lstStyle/>
                    <a:p>
                      <a:r>
                        <a:rPr lang="en-US" dirty="0" smtClean="0"/>
                        <a:t>Diameter </a:t>
                      </a:r>
                      <a:r>
                        <a:rPr lang="en-US" i="1" dirty="0" smtClean="0"/>
                        <a:t>(</a:t>
                      </a:r>
                      <a:r>
                        <a:rPr lang="el-GR" i="1" dirty="0" smtClean="0"/>
                        <a:t>μ</a:t>
                      </a:r>
                      <a:r>
                        <a:rPr lang="en-US" i="1" dirty="0" smtClean="0"/>
                        <a:t>m)</a:t>
                      </a:r>
                      <a:endParaRPr lang="en-US" dirty="0"/>
                    </a:p>
                  </a:txBody>
                  <a:tcPr/>
                </a:tc>
                <a:tc>
                  <a:txBody>
                    <a:bodyPr/>
                    <a:lstStyle/>
                    <a:p>
                      <a:r>
                        <a:rPr lang="en-US" i="1" dirty="0" smtClean="0"/>
                        <a:t>20</a:t>
                      </a:r>
                      <a:endParaRPr lang="en-US" dirty="0"/>
                    </a:p>
                  </a:txBody>
                  <a:tcPr/>
                </a:tc>
                <a:tc>
                  <a:txBody>
                    <a:bodyPr/>
                    <a:lstStyle/>
                    <a:p>
                      <a:r>
                        <a:rPr lang="en-US" i="1" dirty="0" smtClean="0"/>
                        <a:t>30</a:t>
                      </a:r>
                      <a:endParaRPr lang="en-US" dirty="0"/>
                    </a:p>
                  </a:txBody>
                  <a:tcPr/>
                </a:tc>
                <a:tc>
                  <a:txBody>
                    <a:bodyPr/>
                    <a:lstStyle/>
                    <a:p>
                      <a:r>
                        <a:rPr lang="en-US" i="1" dirty="0" smtClean="0"/>
                        <a:t>40</a:t>
                      </a:r>
                      <a:endParaRPr lang="en-US" dirty="0"/>
                    </a:p>
                  </a:txBody>
                  <a:tcPr/>
                </a:tc>
                <a:tc>
                  <a:txBody>
                    <a:bodyPr/>
                    <a:lstStyle/>
                    <a:p>
                      <a:r>
                        <a:rPr lang="en-US" i="1" dirty="0" smtClean="0"/>
                        <a:t>50 </a:t>
                      </a:r>
                      <a:endParaRPr lang="en-US" dirty="0"/>
                    </a:p>
                  </a:txBody>
                  <a:tcPr/>
                </a:tc>
                <a:tc>
                  <a:txBody>
                    <a:bodyPr/>
                    <a:lstStyle/>
                    <a:p>
                      <a:r>
                        <a:rPr lang="en-US" dirty="0" smtClean="0"/>
                        <a:t>60</a:t>
                      </a:r>
                      <a:endParaRPr lang="en-US" dirty="0"/>
                    </a:p>
                  </a:txBody>
                  <a:tcPr/>
                </a:tc>
                <a:tc>
                  <a:txBody>
                    <a:bodyPr/>
                    <a:lstStyle/>
                    <a:p>
                      <a:r>
                        <a:rPr lang="en-US" dirty="0" smtClean="0"/>
                        <a:t>70</a:t>
                      </a:r>
                      <a:endParaRPr lang="en-US" dirty="0"/>
                    </a:p>
                  </a:txBody>
                  <a:tcPr/>
                </a:tc>
                <a:tc>
                  <a:txBody>
                    <a:bodyPr/>
                    <a:lstStyle/>
                    <a:p>
                      <a:r>
                        <a:rPr lang="en-US" dirty="0" smtClean="0"/>
                        <a:t>80</a:t>
                      </a:r>
                      <a:endParaRPr lang="en-US" dirty="0"/>
                    </a:p>
                  </a:txBody>
                  <a:tcPr/>
                </a:tc>
                <a:tc>
                  <a:txBody>
                    <a:bodyPr/>
                    <a:lstStyle/>
                    <a:p>
                      <a:r>
                        <a:rPr lang="en-US" dirty="0" smtClean="0"/>
                        <a:t>100</a:t>
                      </a:r>
                      <a:endParaRPr lang="en-US" dirty="0"/>
                    </a:p>
                  </a:txBody>
                  <a:tcPr/>
                </a:tc>
              </a:tr>
              <a:tr h="370840">
                <a:tc>
                  <a:txBody>
                    <a:bodyPr/>
                    <a:lstStyle/>
                    <a:p>
                      <a:r>
                        <a:rPr lang="en-US" dirty="0" smtClean="0"/>
                        <a:t>Undersize </a:t>
                      </a:r>
                    </a:p>
                    <a:p>
                      <a:r>
                        <a:rPr lang="en-US" dirty="0" smtClean="0"/>
                        <a:t>(per cent by mass) </a:t>
                      </a:r>
                      <a:endParaRPr lang="en-US" dirty="0"/>
                    </a:p>
                  </a:txBody>
                  <a:tcPr/>
                </a:tc>
                <a:tc>
                  <a:txBody>
                    <a:bodyPr/>
                    <a:lstStyle/>
                    <a:p>
                      <a:r>
                        <a:rPr lang="en-US" dirty="0" smtClean="0"/>
                        <a:t>15</a:t>
                      </a:r>
                      <a:endParaRPr lang="en-US" dirty="0"/>
                    </a:p>
                  </a:txBody>
                  <a:tcPr/>
                </a:tc>
                <a:tc>
                  <a:txBody>
                    <a:bodyPr/>
                    <a:lstStyle/>
                    <a:p>
                      <a:r>
                        <a:rPr lang="en-US" dirty="0" smtClean="0"/>
                        <a:t>28</a:t>
                      </a:r>
                      <a:endParaRPr lang="en-US" dirty="0"/>
                    </a:p>
                  </a:txBody>
                  <a:tcPr/>
                </a:tc>
                <a:tc>
                  <a:txBody>
                    <a:bodyPr/>
                    <a:lstStyle/>
                    <a:p>
                      <a:r>
                        <a:rPr lang="en-US" dirty="0" smtClean="0"/>
                        <a:t>48</a:t>
                      </a:r>
                      <a:endParaRPr lang="en-US" dirty="0"/>
                    </a:p>
                  </a:txBody>
                  <a:tcPr/>
                </a:tc>
                <a:tc>
                  <a:txBody>
                    <a:bodyPr/>
                    <a:lstStyle/>
                    <a:p>
                      <a:r>
                        <a:rPr lang="en-US" dirty="0" smtClean="0"/>
                        <a:t>54</a:t>
                      </a:r>
                      <a:endParaRPr lang="en-US" dirty="0"/>
                    </a:p>
                  </a:txBody>
                  <a:tcPr/>
                </a:tc>
                <a:tc>
                  <a:txBody>
                    <a:bodyPr/>
                    <a:lstStyle/>
                    <a:p>
                      <a:r>
                        <a:rPr lang="en-US" dirty="0" smtClean="0"/>
                        <a:t>64</a:t>
                      </a:r>
                      <a:endParaRPr lang="en-US" dirty="0"/>
                    </a:p>
                  </a:txBody>
                  <a:tcPr/>
                </a:tc>
                <a:tc>
                  <a:txBody>
                    <a:bodyPr/>
                    <a:lstStyle/>
                    <a:p>
                      <a:r>
                        <a:rPr lang="en-US" dirty="0" smtClean="0"/>
                        <a:t>72</a:t>
                      </a:r>
                      <a:endParaRPr lang="en-US" dirty="0"/>
                    </a:p>
                  </a:txBody>
                  <a:tcPr/>
                </a:tc>
                <a:tc>
                  <a:txBody>
                    <a:bodyPr/>
                    <a:lstStyle/>
                    <a:p>
                      <a:r>
                        <a:rPr lang="en-US" dirty="0" smtClean="0"/>
                        <a:t>78</a:t>
                      </a:r>
                      <a:endParaRPr lang="en-US" dirty="0"/>
                    </a:p>
                  </a:txBody>
                  <a:tcPr/>
                </a:tc>
                <a:tc>
                  <a:txBody>
                    <a:bodyPr/>
                    <a:lstStyle/>
                    <a:p>
                      <a:r>
                        <a:rPr lang="en-US" dirty="0" smtClean="0"/>
                        <a:t>88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Solomon Bogale                        Chemical Eng'g Department</a:t>
            </a:r>
          </a:p>
        </p:txBody>
      </p:sp>
      <p:sp>
        <p:nvSpPr>
          <p:cNvPr id="5" name="Rectangle 4"/>
          <p:cNvSpPr/>
          <p:nvPr/>
        </p:nvSpPr>
        <p:spPr>
          <a:xfrm>
            <a:off x="152400" y="228600"/>
            <a:ext cx="8763000" cy="2308324"/>
          </a:xfrm>
          <a:prstGeom prst="rect">
            <a:avLst/>
          </a:prstGeom>
        </p:spPr>
        <p:txBody>
          <a:bodyPr wrap="square">
            <a:spAutoFit/>
          </a:bodyPr>
          <a:lstStyle/>
          <a:p>
            <a:pPr marL="609600" indent="-609600">
              <a:buClr>
                <a:schemeClr val="tx1"/>
              </a:buClr>
            </a:pPr>
            <a:r>
              <a:rPr lang="en-US" sz="2400" u="sng" dirty="0" smtClean="0">
                <a:sym typeface="Symbol" pitchFamily="18" charset="2"/>
              </a:rPr>
              <a:t>Exercise </a:t>
            </a:r>
            <a:r>
              <a:rPr lang="en-US" sz="2400" dirty="0" smtClean="0">
                <a:sym typeface="Symbol" pitchFamily="18" charset="2"/>
              </a:rPr>
              <a:t>: Polyethylene spheres, density = 910 kg/m</a:t>
            </a:r>
            <a:r>
              <a:rPr lang="en-US" sz="2400" baseline="30000" dirty="0" smtClean="0">
                <a:sym typeface="Symbol" pitchFamily="18" charset="2"/>
              </a:rPr>
              <a:t>3</a:t>
            </a:r>
            <a:r>
              <a:rPr lang="en-US" sz="2400" dirty="0" smtClean="0">
                <a:sym typeface="Symbol" pitchFamily="18" charset="2"/>
              </a:rPr>
              <a:t> and diameter </a:t>
            </a:r>
          </a:p>
          <a:p>
            <a:pPr marL="609600" indent="-609600">
              <a:buClr>
                <a:schemeClr val="tx1"/>
              </a:buClr>
            </a:pPr>
            <a:r>
              <a:rPr lang="en-US" sz="2400" dirty="0" smtClean="0">
                <a:sym typeface="Symbol" pitchFamily="18" charset="2"/>
              </a:rPr>
              <a:t> 3.4mm, settle in air of density = 1.218kg/m</a:t>
            </a:r>
            <a:r>
              <a:rPr lang="en-US" sz="2400" baseline="30000" dirty="0" smtClean="0">
                <a:sym typeface="Symbol" pitchFamily="18" charset="2"/>
              </a:rPr>
              <a:t>3</a:t>
            </a:r>
            <a:r>
              <a:rPr lang="en-US" sz="2400" dirty="0" smtClean="0">
                <a:sym typeface="Symbol" pitchFamily="18" charset="2"/>
              </a:rPr>
              <a:t> and viscosity = 1.73e-5 </a:t>
            </a:r>
          </a:p>
          <a:p>
            <a:pPr marL="609600" indent="-609600">
              <a:buClr>
                <a:schemeClr val="tx1"/>
              </a:buClr>
            </a:pPr>
            <a:r>
              <a:rPr lang="en-US" sz="2400" dirty="0" smtClean="0">
                <a:sym typeface="Symbol" pitchFamily="18" charset="2"/>
              </a:rPr>
              <a:t> pa-s. calculate:</a:t>
            </a:r>
          </a:p>
          <a:p>
            <a:pPr marL="971550" lvl="1" indent="-514350">
              <a:buClr>
                <a:schemeClr val="tx1"/>
              </a:buClr>
              <a:buFontTx/>
              <a:buAutoNum type="alphaLcPeriod"/>
            </a:pPr>
            <a:r>
              <a:rPr lang="en-US" sz="2400" dirty="0" smtClean="0">
                <a:sym typeface="Symbol" pitchFamily="18" charset="2"/>
              </a:rPr>
              <a:t>Their steady rate of fall;</a:t>
            </a:r>
          </a:p>
          <a:p>
            <a:pPr marL="971550" lvl="1" indent="-514350">
              <a:buClr>
                <a:schemeClr val="tx1"/>
              </a:buClr>
              <a:buFontTx/>
              <a:buAutoNum type="alphaLcPeriod"/>
            </a:pPr>
            <a:r>
              <a:rPr lang="en-US" sz="2400" dirty="0" smtClean="0">
                <a:sym typeface="Symbol" pitchFamily="18" charset="2"/>
              </a:rPr>
              <a:t>The time needed to settle over a distance of 2m at steady rate of fall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29200" y="1143000"/>
            <a:ext cx="3880365" cy="3886200"/>
          </a:xfrm>
          <a:prstGeom prst="rect">
            <a:avLst/>
          </a:prstGeom>
          <a:noFill/>
          <a:ln w="9525">
            <a:noFill/>
            <a:miter lim="800000"/>
            <a:headEnd/>
            <a:tailEnd/>
          </a:ln>
          <a:effectLst/>
        </p:spPr>
      </p:pic>
      <p:pic>
        <p:nvPicPr>
          <p:cNvPr id="21505" name="Picture 1"/>
          <p:cNvPicPr>
            <a:picLocks noChangeAspect="1" noChangeArrowheads="1"/>
          </p:cNvPicPr>
          <p:nvPr/>
        </p:nvPicPr>
        <p:blipFill>
          <a:blip r:embed="rId4"/>
          <a:srcRect/>
          <a:stretch>
            <a:fillRect/>
          </a:stretch>
        </p:blipFill>
        <p:spPr bwMode="auto">
          <a:xfrm>
            <a:off x="304800" y="609599"/>
            <a:ext cx="4648200" cy="51996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381000" y="914400"/>
            <a:ext cx="8442356"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5"/>
          <p:cNvSpPr>
            <a:spLocks noGrp="1"/>
          </p:cNvSpPr>
          <p:nvPr>
            <p:ph type="ftr" sz="quarter" idx="11"/>
          </p:nvPr>
        </p:nvSpPr>
        <p:spPr/>
        <p:txBody>
          <a:bodyPr/>
          <a:lstStyle/>
          <a:p>
            <a:pPr>
              <a:defRPr/>
            </a:pPr>
            <a:r>
              <a:rPr lang="en-US"/>
              <a:t>Solomon Bogale                        Chemical Eng'g Department</a:t>
            </a:r>
          </a:p>
        </p:txBody>
      </p:sp>
      <p:sp>
        <p:nvSpPr>
          <p:cNvPr id="25604" name="AutoShape 2"/>
          <p:cNvSpPr>
            <a:spLocks noGrp="1" noChangeArrowheads="1"/>
          </p:cNvSpPr>
          <p:nvPr>
            <p:ph type="title"/>
          </p:nvPr>
        </p:nvSpPr>
        <p:spPr>
          <a:xfrm>
            <a:off x="685800" y="152400"/>
            <a:ext cx="7924800" cy="1143000"/>
          </a:xfrm>
        </p:spPr>
        <p:txBody>
          <a:bodyPr/>
          <a:lstStyle/>
          <a:p>
            <a:pPr eaLnBrk="1" hangingPunct="1"/>
            <a:r>
              <a:rPr lang="en-US" dirty="0" smtClean="0"/>
              <a:t>Motion of particles in a fluid</a:t>
            </a:r>
          </a:p>
        </p:txBody>
      </p:sp>
      <p:graphicFrame>
        <p:nvGraphicFramePr>
          <p:cNvPr id="25602" name="Object 15"/>
          <p:cNvGraphicFramePr>
            <a:graphicFrameLocks noChangeAspect="1"/>
          </p:cNvGraphicFramePr>
          <p:nvPr>
            <p:ph sz="half" idx="2"/>
          </p:nvPr>
        </p:nvGraphicFramePr>
        <p:xfrm>
          <a:off x="3886200" y="1676400"/>
          <a:ext cx="3962400" cy="3232150"/>
        </p:xfrm>
        <a:graphic>
          <a:graphicData uri="http://schemas.openxmlformats.org/presentationml/2006/ole">
            <p:oleObj spid="_x0000_s1026" name="Equation" r:id="rId4" imgW="2273040" imgH="1854000" progId="Equation.3">
              <p:embed/>
            </p:oleObj>
          </a:graphicData>
        </a:graphic>
      </p:graphicFrame>
      <p:grpSp>
        <p:nvGrpSpPr>
          <p:cNvPr id="2" name="Group 24"/>
          <p:cNvGrpSpPr>
            <a:grpSpLocks/>
          </p:cNvGrpSpPr>
          <p:nvPr/>
        </p:nvGrpSpPr>
        <p:grpSpPr bwMode="auto">
          <a:xfrm>
            <a:off x="1295400" y="1752600"/>
            <a:ext cx="1981200" cy="2667000"/>
            <a:chOff x="1200" y="2304"/>
            <a:chExt cx="1248" cy="1680"/>
          </a:xfrm>
        </p:grpSpPr>
        <p:grpSp>
          <p:nvGrpSpPr>
            <p:cNvPr id="3" name="Group 7"/>
            <p:cNvGrpSpPr>
              <a:grpSpLocks/>
            </p:cNvGrpSpPr>
            <p:nvPr/>
          </p:nvGrpSpPr>
          <p:grpSpPr bwMode="auto">
            <a:xfrm>
              <a:off x="1200" y="2304"/>
              <a:ext cx="1248" cy="1680"/>
              <a:chOff x="1440" y="2064"/>
              <a:chExt cx="816" cy="1152"/>
            </a:xfrm>
          </p:grpSpPr>
          <p:sp>
            <p:nvSpPr>
              <p:cNvPr id="25619" name="Line 4"/>
              <p:cNvSpPr>
                <a:spLocks noChangeShapeType="1"/>
              </p:cNvSpPr>
              <p:nvPr/>
            </p:nvSpPr>
            <p:spPr bwMode="auto">
              <a:xfrm>
                <a:off x="1440" y="2064"/>
                <a:ext cx="0" cy="1152"/>
              </a:xfrm>
              <a:prstGeom prst="line">
                <a:avLst/>
              </a:prstGeom>
              <a:noFill/>
              <a:ln w="9525">
                <a:solidFill>
                  <a:schemeClr val="tx1"/>
                </a:solidFill>
                <a:round/>
                <a:headEnd/>
                <a:tailEnd/>
              </a:ln>
            </p:spPr>
            <p:txBody>
              <a:bodyPr/>
              <a:lstStyle/>
              <a:p>
                <a:endParaRPr lang="en-US"/>
              </a:p>
            </p:txBody>
          </p:sp>
          <p:sp>
            <p:nvSpPr>
              <p:cNvPr id="25620" name="Line 5"/>
              <p:cNvSpPr>
                <a:spLocks noChangeShapeType="1"/>
              </p:cNvSpPr>
              <p:nvPr/>
            </p:nvSpPr>
            <p:spPr bwMode="auto">
              <a:xfrm>
                <a:off x="1440" y="3216"/>
                <a:ext cx="816" cy="0"/>
              </a:xfrm>
              <a:prstGeom prst="line">
                <a:avLst/>
              </a:prstGeom>
              <a:noFill/>
              <a:ln w="9525">
                <a:solidFill>
                  <a:schemeClr val="tx1"/>
                </a:solidFill>
                <a:round/>
                <a:headEnd/>
                <a:tailEnd/>
              </a:ln>
            </p:spPr>
            <p:txBody>
              <a:bodyPr/>
              <a:lstStyle/>
              <a:p>
                <a:endParaRPr lang="en-US"/>
              </a:p>
            </p:txBody>
          </p:sp>
          <p:sp>
            <p:nvSpPr>
              <p:cNvPr id="25621" name="Line 6"/>
              <p:cNvSpPr>
                <a:spLocks noChangeShapeType="1"/>
              </p:cNvSpPr>
              <p:nvPr/>
            </p:nvSpPr>
            <p:spPr bwMode="auto">
              <a:xfrm flipV="1">
                <a:off x="2256" y="2064"/>
                <a:ext cx="0" cy="1152"/>
              </a:xfrm>
              <a:prstGeom prst="line">
                <a:avLst/>
              </a:prstGeom>
              <a:noFill/>
              <a:ln w="9525">
                <a:solidFill>
                  <a:schemeClr val="tx1"/>
                </a:solidFill>
                <a:round/>
                <a:headEnd/>
                <a:tailEnd/>
              </a:ln>
            </p:spPr>
            <p:txBody>
              <a:bodyPr/>
              <a:lstStyle/>
              <a:p>
                <a:endParaRPr lang="en-US"/>
              </a:p>
            </p:txBody>
          </p:sp>
        </p:grpSp>
        <p:sp>
          <p:nvSpPr>
            <p:cNvPr id="25607" name="Oval 8"/>
            <p:cNvSpPr>
              <a:spLocks noChangeArrowheads="1"/>
            </p:cNvSpPr>
            <p:nvPr/>
          </p:nvSpPr>
          <p:spPr bwMode="auto">
            <a:xfrm>
              <a:off x="1776" y="2784"/>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608" name="Line 9"/>
            <p:cNvSpPr>
              <a:spLocks noChangeShapeType="1"/>
            </p:cNvSpPr>
            <p:nvPr/>
          </p:nvSpPr>
          <p:spPr bwMode="auto">
            <a:xfrm>
              <a:off x="1584" y="2832"/>
              <a:ext cx="0" cy="288"/>
            </a:xfrm>
            <a:prstGeom prst="line">
              <a:avLst/>
            </a:prstGeom>
            <a:noFill/>
            <a:ln w="38100">
              <a:solidFill>
                <a:srgbClr val="333300"/>
              </a:solidFill>
              <a:prstDash val="sysDot"/>
              <a:round/>
              <a:headEnd/>
              <a:tailEnd type="triangle" w="med" len="med"/>
            </a:ln>
          </p:spPr>
          <p:txBody>
            <a:bodyPr/>
            <a:lstStyle/>
            <a:p>
              <a:endParaRPr lang="en-US"/>
            </a:p>
          </p:txBody>
        </p:sp>
        <p:sp>
          <p:nvSpPr>
            <p:cNvPr id="25609" name="Line 10"/>
            <p:cNvSpPr>
              <a:spLocks noChangeShapeType="1"/>
            </p:cNvSpPr>
            <p:nvPr/>
          </p:nvSpPr>
          <p:spPr bwMode="auto">
            <a:xfrm>
              <a:off x="1872" y="2928"/>
              <a:ext cx="0" cy="528"/>
            </a:xfrm>
            <a:prstGeom prst="line">
              <a:avLst/>
            </a:prstGeom>
            <a:noFill/>
            <a:ln w="38100">
              <a:solidFill>
                <a:srgbClr val="009900"/>
              </a:solidFill>
              <a:round/>
              <a:headEnd/>
              <a:tailEnd type="triangle" w="med" len="med"/>
            </a:ln>
          </p:spPr>
          <p:txBody>
            <a:bodyPr/>
            <a:lstStyle/>
            <a:p>
              <a:endParaRPr lang="en-US"/>
            </a:p>
          </p:txBody>
        </p:sp>
        <p:sp>
          <p:nvSpPr>
            <p:cNvPr id="25610" name="Line 11"/>
            <p:cNvSpPr>
              <a:spLocks noChangeShapeType="1"/>
            </p:cNvSpPr>
            <p:nvPr/>
          </p:nvSpPr>
          <p:spPr bwMode="auto">
            <a:xfrm flipV="1">
              <a:off x="1872" y="2496"/>
              <a:ext cx="0" cy="384"/>
            </a:xfrm>
            <a:prstGeom prst="line">
              <a:avLst/>
            </a:prstGeom>
            <a:noFill/>
            <a:ln w="38100">
              <a:solidFill>
                <a:srgbClr val="FF0000"/>
              </a:solidFill>
              <a:round/>
              <a:headEnd/>
              <a:tailEnd type="triangle" w="med" len="med"/>
            </a:ln>
          </p:spPr>
          <p:txBody>
            <a:bodyPr/>
            <a:lstStyle/>
            <a:p>
              <a:endParaRPr lang="en-US"/>
            </a:p>
          </p:txBody>
        </p:sp>
        <p:sp>
          <p:nvSpPr>
            <p:cNvPr id="25611" name="Line 12"/>
            <p:cNvSpPr>
              <a:spLocks noChangeShapeType="1"/>
            </p:cNvSpPr>
            <p:nvPr/>
          </p:nvSpPr>
          <p:spPr bwMode="auto">
            <a:xfrm flipV="1">
              <a:off x="1776" y="2688"/>
              <a:ext cx="0" cy="192"/>
            </a:xfrm>
            <a:prstGeom prst="line">
              <a:avLst/>
            </a:prstGeom>
            <a:noFill/>
            <a:ln w="28575">
              <a:solidFill>
                <a:schemeClr val="tx1"/>
              </a:solidFill>
              <a:round/>
              <a:headEnd/>
              <a:tailEnd type="triangle" w="med" len="med"/>
            </a:ln>
          </p:spPr>
          <p:txBody>
            <a:bodyPr/>
            <a:lstStyle/>
            <a:p>
              <a:endParaRPr lang="en-US"/>
            </a:p>
          </p:txBody>
        </p:sp>
        <p:sp>
          <p:nvSpPr>
            <p:cNvPr id="25612" name="Line 13"/>
            <p:cNvSpPr>
              <a:spLocks noChangeShapeType="1"/>
            </p:cNvSpPr>
            <p:nvPr/>
          </p:nvSpPr>
          <p:spPr bwMode="auto">
            <a:xfrm flipV="1">
              <a:off x="1968" y="2688"/>
              <a:ext cx="0" cy="192"/>
            </a:xfrm>
            <a:prstGeom prst="line">
              <a:avLst/>
            </a:prstGeom>
            <a:noFill/>
            <a:ln w="28575">
              <a:solidFill>
                <a:schemeClr val="tx1"/>
              </a:solidFill>
              <a:round/>
              <a:headEnd/>
              <a:tailEnd type="triangle" w="med" len="med"/>
            </a:ln>
          </p:spPr>
          <p:txBody>
            <a:bodyPr/>
            <a:lstStyle/>
            <a:p>
              <a:endParaRPr lang="en-US"/>
            </a:p>
          </p:txBody>
        </p:sp>
        <p:sp>
          <p:nvSpPr>
            <p:cNvPr id="25613" name="Text Box 17"/>
            <p:cNvSpPr txBox="1">
              <a:spLocks noChangeArrowheads="1"/>
            </p:cNvSpPr>
            <p:nvPr/>
          </p:nvSpPr>
          <p:spPr bwMode="auto">
            <a:xfrm>
              <a:off x="1872" y="3264"/>
              <a:ext cx="252" cy="231"/>
            </a:xfrm>
            <a:prstGeom prst="rect">
              <a:avLst/>
            </a:prstGeom>
            <a:noFill/>
            <a:ln w="9525">
              <a:noFill/>
              <a:miter lim="800000"/>
              <a:headEnd/>
              <a:tailEnd/>
            </a:ln>
          </p:spPr>
          <p:txBody>
            <a:bodyPr wrap="none">
              <a:spAutoFit/>
            </a:bodyPr>
            <a:lstStyle/>
            <a:p>
              <a:pPr algn="l"/>
              <a:r>
                <a:rPr lang="en-US">
                  <a:solidFill>
                    <a:srgbClr val="009900"/>
                  </a:solidFill>
                  <a:latin typeface="Arial" charset="0"/>
                </a:rPr>
                <a:t>W</a:t>
              </a:r>
            </a:p>
          </p:txBody>
        </p:sp>
        <p:sp>
          <p:nvSpPr>
            <p:cNvPr id="25614" name="Text Box 18"/>
            <p:cNvSpPr txBox="1">
              <a:spLocks noChangeArrowheads="1"/>
            </p:cNvSpPr>
            <p:nvPr/>
          </p:nvSpPr>
          <p:spPr bwMode="auto">
            <a:xfrm>
              <a:off x="1824" y="2304"/>
              <a:ext cx="268" cy="231"/>
            </a:xfrm>
            <a:prstGeom prst="rect">
              <a:avLst/>
            </a:prstGeom>
            <a:noFill/>
            <a:ln w="9525">
              <a:noFill/>
              <a:miter lim="800000"/>
              <a:headEnd/>
              <a:tailEnd/>
            </a:ln>
          </p:spPr>
          <p:txBody>
            <a:bodyPr wrap="none">
              <a:spAutoFit/>
            </a:bodyPr>
            <a:lstStyle/>
            <a:p>
              <a:pPr algn="l"/>
              <a:r>
                <a:rPr lang="en-US">
                  <a:solidFill>
                    <a:srgbClr val="FF0000"/>
                  </a:solidFill>
                  <a:latin typeface="Arial" charset="0"/>
                </a:rPr>
                <a:t>F</a:t>
              </a:r>
              <a:r>
                <a:rPr lang="en-US" baseline="-25000">
                  <a:solidFill>
                    <a:srgbClr val="FF0000"/>
                  </a:solidFill>
                  <a:latin typeface="Arial" charset="0"/>
                </a:rPr>
                <a:t>B</a:t>
              </a:r>
              <a:endParaRPr lang="en-US">
                <a:solidFill>
                  <a:srgbClr val="FF0000"/>
                </a:solidFill>
                <a:latin typeface="Arial" charset="0"/>
              </a:endParaRPr>
            </a:p>
          </p:txBody>
        </p:sp>
        <p:sp>
          <p:nvSpPr>
            <p:cNvPr id="25615" name="Text Box 19"/>
            <p:cNvSpPr txBox="1">
              <a:spLocks noChangeArrowheads="1"/>
            </p:cNvSpPr>
            <p:nvPr/>
          </p:nvSpPr>
          <p:spPr bwMode="auto">
            <a:xfrm>
              <a:off x="1488" y="3024"/>
              <a:ext cx="188" cy="231"/>
            </a:xfrm>
            <a:prstGeom prst="rect">
              <a:avLst/>
            </a:prstGeom>
            <a:noFill/>
            <a:ln w="9525">
              <a:noFill/>
              <a:miter lim="800000"/>
              <a:headEnd/>
              <a:tailEnd/>
            </a:ln>
          </p:spPr>
          <p:txBody>
            <a:bodyPr wrap="none">
              <a:spAutoFit/>
            </a:bodyPr>
            <a:lstStyle/>
            <a:p>
              <a:pPr algn="l"/>
              <a:r>
                <a:rPr lang="en-US">
                  <a:solidFill>
                    <a:srgbClr val="333300"/>
                  </a:solidFill>
                  <a:latin typeface="Arial" charset="0"/>
                </a:rPr>
                <a:t>v</a:t>
              </a:r>
            </a:p>
          </p:txBody>
        </p:sp>
        <p:sp>
          <p:nvSpPr>
            <p:cNvPr id="25616" name="Text Box 20"/>
            <p:cNvSpPr txBox="1">
              <a:spLocks noChangeArrowheads="1"/>
            </p:cNvSpPr>
            <p:nvPr/>
          </p:nvSpPr>
          <p:spPr bwMode="auto">
            <a:xfrm>
              <a:off x="1968" y="2640"/>
              <a:ext cx="257" cy="231"/>
            </a:xfrm>
            <a:prstGeom prst="rect">
              <a:avLst/>
            </a:prstGeom>
            <a:noFill/>
            <a:ln w="9525">
              <a:noFill/>
              <a:miter lim="800000"/>
              <a:headEnd/>
              <a:tailEnd/>
            </a:ln>
          </p:spPr>
          <p:txBody>
            <a:bodyPr wrap="none">
              <a:spAutoFit/>
            </a:bodyPr>
            <a:lstStyle/>
            <a:p>
              <a:pPr algn="l"/>
              <a:r>
                <a:rPr lang="en-US">
                  <a:latin typeface="Arial" charset="0"/>
                </a:rPr>
                <a:t>F</a:t>
              </a:r>
              <a:r>
                <a:rPr lang="en-US" baseline="-25000">
                  <a:latin typeface="Arial" charset="0"/>
                </a:rPr>
                <a:t>d</a:t>
              </a:r>
              <a:endParaRPr lang="en-US">
                <a:latin typeface="Arial" charset="0"/>
              </a:endParaRPr>
            </a:p>
          </p:txBody>
        </p:sp>
        <p:sp>
          <p:nvSpPr>
            <p:cNvPr id="25617" name="Freeform 21"/>
            <p:cNvSpPr>
              <a:spLocks/>
            </p:cNvSpPr>
            <p:nvPr/>
          </p:nvSpPr>
          <p:spPr bwMode="auto">
            <a:xfrm>
              <a:off x="1200" y="2536"/>
              <a:ext cx="1248" cy="64"/>
            </a:xfrm>
            <a:custGeom>
              <a:avLst/>
              <a:gdLst>
                <a:gd name="T0" fmla="*/ 0 w 1248"/>
                <a:gd name="T1" fmla="*/ 56 h 64"/>
                <a:gd name="T2" fmla="*/ 192 w 1248"/>
                <a:gd name="T3" fmla="*/ 8 h 64"/>
                <a:gd name="T4" fmla="*/ 336 w 1248"/>
                <a:gd name="T5" fmla="*/ 56 h 64"/>
                <a:gd name="T6" fmla="*/ 528 w 1248"/>
                <a:gd name="T7" fmla="*/ 8 h 64"/>
                <a:gd name="T8" fmla="*/ 672 w 1248"/>
                <a:gd name="T9" fmla="*/ 56 h 64"/>
                <a:gd name="T10" fmla="*/ 816 w 1248"/>
                <a:gd name="T11" fmla="*/ 8 h 64"/>
                <a:gd name="T12" fmla="*/ 960 w 1248"/>
                <a:gd name="T13" fmla="*/ 8 h 64"/>
                <a:gd name="T14" fmla="*/ 1056 w 1248"/>
                <a:gd name="T15" fmla="*/ 56 h 64"/>
                <a:gd name="T16" fmla="*/ 1152 w 1248"/>
                <a:gd name="T17" fmla="*/ 56 h 64"/>
                <a:gd name="T18" fmla="*/ 1248 w 1248"/>
                <a:gd name="T19" fmla="*/ 8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8"/>
                <a:gd name="T31" fmla="*/ 0 h 64"/>
                <a:gd name="T32" fmla="*/ 1248 w 124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8" h="64">
                  <a:moveTo>
                    <a:pt x="0" y="56"/>
                  </a:moveTo>
                  <a:cubicBezTo>
                    <a:pt x="68" y="32"/>
                    <a:pt x="136" y="8"/>
                    <a:pt x="192" y="8"/>
                  </a:cubicBezTo>
                  <a:cubicBezTo>
                    <a:pt x="248" y="8"/>
                    <a:pt x="280" y="56"/>
                    <a:pt x="336" y="56"/>
                  </a:cubicBezTo>
                  <a:cubicBezTo>
                    <a:pt x="392" y="56"/>
                    <a:pt x="472" y="8"/>
                    <a:pt x="528" y="8"/>
                  </a:cubicBezTo>
                  <a:cubicBezTo>
                    <a:pt x="584" y="8"/>
                    <a:pt x="624" y="56"/>
                    <a:pt x="672" y="56"/>
                  </a:cubicBezTo>
                  <a:cubicBezTo>
                    <a:pt x="720" y="56"/>
                    <a:pt x="768" y="16"/>
                    <a:pt x="816" y="8"/>
                  </a:cubicBezTo>
                  <a:cubicBezTo>
                    <a:pt x="864" y="0"/>
                    <a:pt x="920" y="0"/>
                    <a:pt x="960" y="8"/>
                  </a:cubicBezTo>
                  <a:cubicBezTo>
                    <a:pt x="1000" y="16"/>
                    <a:pt x="1024" y="48"/>
                    <a:pt x="1056" y="56"/>
                  </a:cubicBezTo>
                  <a:cubicBezTo>
                    <a:pt x="1088" y="64"/>
                    <a:pt x="1120" y="64"/>
                    <a:pt x="1152" y="56"/>
                  </a:cubicBezTo>
                  <a:cubicBezTo>
                    <a:pt x="1184" y="48"/>
                    <a:pt x="1232" y="16"/>
                    <a:pt x="1248" y="8"/>
                  </a:cubicBezTo>
                </a:path>
              </a:pathLst>
            </a:custGeom>
            <a:noFill/>
            <a:ln w="9525">
              <a:solidFill>
                <a:schemeClr val="tx1"/>
              </a:solidFill>
              <a:round/>
              <a:headEnd/>
              <a:tailEnd/>
            </a:ln>
          </p:spPr>
          <p:txBody>
            <a:bodyPr/>
            <a:lstStyle/>
            <a:p>
              <a:endParaRPr lang="en-US"/>
            </a:p>
          </p:txBody>
        </p:sp>
        <p:sp>
          <p:nvSpPr>
            <p:cNvPr id="25618" name="AutoShape 22"/>
            <p:cNvSpPr>
              <a:spLocks noChangeArrowheads="1"/>
            </p:cNvSpPr>
            <p:nvPr/>
          </p:nvSpPr>
          <p:spPr bwMode="auto">
            <a:xfrm flipV="1">
              <a:off x="1344" y="2448"/>
              <a:ext cx="96" cy="9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Solomon Bogale                        Chemical Eng'g Department</a:t>
            </a:r>
          </a:p>
        </p:txBody>
      </p:sp>
      <p:sp>
        <p:nvSpPr>
          <p:cNvPr id="26629" name="AutoShape 2"/>
          <p:cNvSpPr>
            <a:spLocks noGrp="1" noChangeArrowheads="1"/>
          </p:cNvSpPr>
          <p:nvPr>
            <p:ph type="title"/>
          </p:nvPr>
        </p:nvSpPr>
        <p:spPr>
          <a:xfrm>
            <a:off x="457200" y="152400"/>
            <a:ext cx="8229600" cy="1143000"/>
          </a:xfrm>
        </p:spPr>
        <p:txBody>
          <a:bodyPr/>
          <a:lstStyle/>
          <a:p>
            <a:r>
              <a:rPr lang="en-US" dirty="0" smtClean="0"/>
              <a:t>Motion of particles in a fluid</a:t>
            </a:r>
          </a:p>
        </p:txBody>
      </p:sp>
      <p:graphicFrame>
        <p:nvGraphicFramePr>
          <p:cNvPr id="26626" name="Object 4"/>
          <p:cNvGraphicFramePr>
            <a:graphicFrameLocks noChangeAspect="1"/>
          </p:cNvGraphicFramePr>
          <p:nvPr>
            <p:ph sz="half" idx="1"/>
          </p:nvPr>
        </p:nvGraphicFramePr>
        <p:xfrm>
          <a:off x="838200" y="1371600"/>
          <a:ext cx="7620000" cy="2203450"/>
        </p:xfrm>
        <a:graphic>
          <a:graphicData uri="http://schemas.openxmlformats.org/presentationml/2006/ole">
            <p:oleObj spid="_x0000_s2050" name="Equation" r:id="rId4" imgW="4000320" imgH="1257120" progId="Equation.3">
              <p:embed/>
            </p:oleObj>
          </a:graphicData>
        </a:graphic>
      </p:graphicFrame>
      <p:sp>
        <p:nvSpPr>
          <p:cNvPr id="26630" name="Text Box 6"/>
          <p:cNvSpPr txBox="1">
            <a:spLocks noChangeArrowheads="1"/>
          </p:cNvSpPr>
          <p:nvPr/>
        </p:nvSpPr>
        <p:spPr bwMode="auto">
          <a:xfrm>
            <a:off x="762000" y="3733800"/>
            <a:ext cx="8020050" cy="641350"/>
          </a:xfrm>
          <a:prstGeom prst="rect">
            <a:avLst/>
          </a:prstGeom>
          <a:noFill/>
          <a:ln w="9525">
            <a:noFill/>
            <a:miter lim="800000"/>
            <a:headEnd/>
            <a:tailEnd/>
          </a:ln>
        </p:spPr>
        <p:txBody>
          <a:bodyPr wrap="none">
            <a:spAutoFit/>
          </a:bodyPr>
          <a:lstStyle/>
          <a:p>
            <a:pPr algn="l"/>
            <a:r>
              <a:rPr lang="en-US" dirty="0">
                <a:latin typeface="Arial" charset="0"/>
              </a:rPr>
              <a:t>When the net force is zero the particle moves with constant velocity known as</a:t>
            </a:r>
          </a:p>
          <a:p>
            <a:pPr algn="l"/>
            <a:r>
              <a:rPr lang="en-US" dirty="0">
                <a:latin typeface="Arial" charset="0"/>
              </a:rPr>
              <a:t>terminal velocity. </a:t>
            </a:r>
          </a:p>
        </p:txBody>
      </p:sp>
      <p:graphicFrame>
        <p:nvGraphicFramePr>
          <p:cNvPr id="26627" name="Object 7"/>
          <p:cNvGraphicFramePr>
            <a:graphicFrameLocks noChangeAspect="1"/>
          </p:cNvGraphicFramePr>
          <p:nvPr>
            <p:ph sz="half" idx="2"/>
          </p:nvPr>
        </p:nvGraphicFramePr>
        <p:xfrm>
          <a:off x="2667000" y="4343400"/>
          <a:ext cx="3276600" cy="1771650"/>
        </p:xfrm>
        <a:graphic>
          <a:graphicData uri="http://schemas.openxmlformats.org/presentationml/2006/ole">
            <p:oleObj spid="_x0000_s2051" name="Equation" r:id="rId5" imgW="1714320" imgH="9270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6"/>
          <p:cNvSpPr>
            <a:spLocks noGrp="1"/>
          </p:cNvSpPr>
          <p:nvPr>
            <p:ph type="ftr" sz="quarter" idx="11"/>
          </p:nvPr>
        </p:nvSpPr>
        <p:spPr/>
        <p:txBody>
          <a:bodyPr/>
          <a:lstStyle/>
          <a:p>
            <a:pPr>
              <a:defRPr/>
            </a:pPr>
            <a:r>
              <a:rPr lang="en-US"/>
              <a:t>Solomon Bogale                        Chemical Eng'g Department</a:t>
            </a:r>
          </a:p>
        </p:txBody>
      </p:sp>
      <p:sp>
        <p:nvSpPr>
          <p:cNvPr id="27653" name="AutoShape 2"/>
          <p:cNvSpPr>
            <a:spLocks noGrp="1" noChangeArrowheads="1"/>
          </p:cNvSpPr>
          <p:nvPr>
            <p:ph type="title"/>
          </p:nvPr>
        </p:nvSpPr>
        <p:spPr>
          <a:xfrm>
            <a:off x="762000" y="228600"/>
            <a:ext cx="7924800" cy="1143000"/>
          </a:xfrm>
        </p:spPr>
        <p:txBody>
          <a:bodyPr/>
          <a:lstStyle/>
          <a:p>
            <a:r>
              <a:rPr lang="en-US" dirty="0" smtClean="0"/>
              <a:t>Motion of particles in a fluid</a:t>
            </a:r>
          </a:p>
        </p:txBody>
      </p:sp>
      <p:graphicFrame>
        <p:nvGraphicFramePr>
          <p:cNvPr id="27650" name="Object 4"/>
          <p:cNvGraphicFramePr>
            <a:graphicFrameLocks noChangeAspect="1"/>
          </p:cNvGraphicFramePr>
          <p:nvPr>
            <p:ph sz="quarter" idx="2"/>
          </p:nvPr>
        </p:nvGraphicFramePr>
        <p:xfrm>
          <a:off x="685800" y="1447800"/>
          <a:ext cx="6400800" cy="1135063"/>
        </p:xfrm>
        <a:graphic>
          <a:graphicData uri="http://schemas.openxmlformats.org/presentationml/2006/ole">
            <p:oleObj spid="_x0000_s3074" name="Equation" r:id="rId4" imgW="2793960" imgH="495000" progId="Equation.3">
              <p:embed/>
            </p:oleObj>
          </a:graphicData>
        </a:graphic>
      </p:graphicFrame>
      <p:sp>
        <p:nvSpPr>
          <p:cNvPr id="27654" name="Text Box 6"/>
          <p:cNvSpPr txBox="1">
            <a:spLocks noChangeArrowheads="1"/>
          </p:cNvSpPr>
          <p:nvPr/>
        </p:nvSpPr>
        <p:spPr bwMode="auto">
          <a:xfrm>
            <a:off x="685800" y="3048000"/>
            <a:ext cx="6965368" cy="1200329"/>
          </a:xfrm>
          <a:prstGeom prst="rect">
            <a:avLst/>
          </a:prstGeom>
          <a:solidFill>
            <a:schemeClr val="accent3">
              <a:lumMod val="20000"/>
              <a:lumOff val="80000"/>
            </a:schemeClr>
          </a:solidFill>
          <a:ln w="9525">
            <a:noFill/>
            <a:miter lim="800000"/>
            <a:headEnd/>
            <a:tailEnd/>
          </a:ln>
        </p:spPr>
        <p:txBody>
          <a:bodyPr wrap="none">
            <a:spAutoFit/>
          </a:bodyPr>
          <a:lstStyle/>
          <a:p>
            <a:pPr algn="l"/>
            <a:r>
              <a:rPr lang="en-US" sz="2400" dirty="0">
                <a:latin typeface="Arial" charset="0"/>
              </a:rPr>
              <a:t>The value of </a:t>
            </a:r>
            <a:r>
              <a:rPr lang="en-US" sz="2400" dirty="0" err="1">
                <a:solidFill>
                  <a:srgbClr val="FF33CC"/>
                </a:solidFill>
                <a:latin typeface="Arial" charset="0"/>
              </a:rPr>
              <a:t>C</a:t>
            </a:r>
            <a:r>
              <a:rPr lang="en-US" sz="2400" baseline="-25000" dirty="0" err="1">
                <a:solidFill>
                  <a:srgbClr val="FF33CC"/>
                </a:solidFill>
                <a:latin typeface="Arial" charset="0"/>
              </a:rPr>
              <a:t>d</a:t>
            </a:r>
            <a:r>
              <a:rPr lang="en-US" sz="2400" baseline="-25000" dirty="0">
                <a:latin typeface="Arial" charset="0"/>
              </a:rPr>
              <a:t> </a:t>
            </a:r>
            <a:r>
              <a:rPr lang="en-US" sz="2400" dirty="0">
                <a:latin typeface="Arial" charset="0"/>
              </a:rPr>
              <a:t>is determined by the flow regime; </a:t>
            </a:r>
            <a:endParaRPr lang="en-US" sz="2400" dirty="0" smtClean="0">
              <a:latin typeface="Arial" charset="0"/>
            </a:endParaRPr>
          </a:p>
          <a:p>
            <a:pPr algn="l"/>
            <a:r>
              <a:rPr lang="en-US" sz="2400" dirty="0" smtClean="0">
                <a:latin typeface="Arial" charset="0"/>
              </a:rPr>
              <a:t>the </a:t>
            </a:r>
            <a:r>
              <a:rPr lang="en-US" sz="2400" dirty="0">
                <a:latin typeface="Arial" charset="0"/>
              </a:rPr>
              <a:t>majority of </a:t>
            </a:r>
            <a:r>
              <a:rPr lang="en-US" sz="2400" dirty="0" smtClean="0">
                <a:latin typeface="Arial" charset="0"/>
              </a:rPr>
              <a:t>sedimentation </a:t>
            </a:r>
            <a:r>
              <a:rPr lang="en-US" sz="2400" dirty="0">
                <a:latin typeface="Arial" charset="0"/>
              </a:rPr>
              <a:t>phenomena involve </a:t>
            </a:r>
            <a:endParaRPr lang="en-US" sz="2400" dirty="0" smtClean="0">
              <a:latin typeface="Arial" charset="0"/>
            </a:endParaRPr>
          </a:p>
          <a:p>
            <a:pPr algn="l"/>
            <a:r>
              <a:rPr lang="en-US" sz="2400" dirty="0" smtClean="0">
                <a:latin typeface="Arial" charset="0"/>
              </a:rPr>
              <a:t>laminar </a:t>
            </a:r>
            <a:r>
              <a:rPr lang="en-US" sz="2400" dirty="0">
                <a:latin typeface="Arial" charset="0"/>
              </a:rPr>
              <a:t>flow conditions.</a:t>
            </a:r>
          </a:p>
        </p:txBody>
      </p:sp>
      <p:sp>
        <p:nvSpPr>
          <p:cNvPr id="27657" name="Line 14"/>
          <p:cNvSpPr>
            <a:spLocks noChangeShapeType="1"/>
          </p:cNvSpPr>
          <p:nvPr/>
        </p:nvSpPr>
        <p:spPr bwMode="auto">
          <a:xfrm>
            <a:off x="7315200" y="1981200"/>
            <a:ext cx="990600" cy="0"/>
          </a:xfrm>
          <a:prstGeom prst="line">
            <a:avLst/>
          </a:prstGeom>
          <a:noFill/>
          <a:ln w="19050">
            <a:solidFill>
              <a:schemeClr val="tx1"/>
            </a:solidFill>
            <a:prstDash val="dash"/>
            <a:round/>
            <a:headEnd/>
            <a:tailEnd/>
          </a:ln>
        </p:spPr>
        <p:txBody>
          <a:bodyPr/>
          <a:lstStyle/>
          <a:p>
            <a:endParaRPr lang="en-US"/>
          </a:p>
        </p:txBody>
      </p:sp>
      <p:sp>
        <p:nvSpPr>
          <p:cNvPr id="27658" name="Text Box 15"/>
          <p:cNvSpPr txBox="1">
            <a:spLocks noChangeArrowheads="1"/>
          </p:cNvSpPr>
          <p:nvPr/>
        </p:nvSpPr>
        <p:spPr bwMode="auto">
          <a:xfrm>
            <a:off x="8382000" y="1752600"/>
            <a:ext cx="476250" cy="366713"/>
          </a:xfrm>
          <a:prstGeom prst="rect">
            <a:avLst/>
          </a:prstGeom>
          <a:noFill/>
          <a:ln w="9525">
            <a:noFill/>
            <a:miter lim="800000"/>
            <a:headEnd/>
            <a:tailEnd/>
          </a:ln>
        </p:spPr>
        <p:txBody>
          <a:bodyPr wrap="none">
            <a:spAutoFit/>
          </a:bodyPr>
          <a:lstStyle/>
          <a:p>
            <a:pPr algn="l"/>
            <a:r>
              <a:rPr lang="en-US" dirty="0">
                <a:latin typeface="Arial" charset="0"/>
              </a:rPr>
              <a:t>(</a:t>
            </a:r>
            <a:r>
              <a:rPr lang="en-US" dirty="0">
                <a:latin typeface="Arial" charset="0"/>
                <a:sym typeface="Symbol" pitchFamily="18" charset="2"/>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a:defRPr/>
            </a:pPr>
            <a:r>
              <a:rPr lang="en-US"/>
              <a:t>Solomon Bogale                        Chemical Eng'g Department</a:t>
            </a:r>
          </a:p>
        </p:txBody>
      </p:sp>
      <p:grpSp>
        <p:nvGrpSpPr>
          <p:cNvPr id="6" name="Group 5"/>
          <p:cNvGrpSpPr/>
          <p:nvPr/>
        </p:nvGrpSpPr>
        <p:grpSpPr>
          <a:xfrm>
            <a:off x="152400" y="533400"/>
            <a:ext cx="8738315" cy="5257800"/>
            <a:chOff x="152400" y="533400"/>
            <a:chExt cx="8738315" cy="5257800"/>
          </a:xfrm>
        </p:grpSpPr>
        <p:pic>
          <p:nvPicPr>
            <p:cNvPr id="27649" name="Picture 1"/>
            <p:cNvPicPr>
              <a:picLocks noChangeAspect="1" noChangeArrowheads="1"/>
            </p:cNvPicPr>
            <p:nvPr/>
          </p:nvPicPr>
          <p:blipFill>
            <a:blip r:embed="rId3"/>
            <a:srcRect l="1663" t="1286" r="208" b="7395"/>
            <a:stretch>
              <a:fillRect/>
            </a:stretch>
          </p:blipFill>
          <p:spPr bwMode="auto">
            <a:xfrm>
              <a:off x="152400" y="533400"/>
              <a:ext cx="8738315" cy="5257800"/>
            </a:xfrm>
            <a:prstGeom prst="rect">
              <a:avLst/>
            </a:prstGeom>
            <a:noFill/>
            <a:ln w="9525">
              <a:noFill/>
              <a:miter lim="800000"/>
              <a:headEnd/>
              <a:tailEnd/>
            </a:ln>
            <a:effectLst/>
          </p:spPr>
        </p:pic>
        <p:sp>
          <p:nvSpPr>
            <p:cNvPr id="132100" name="Text Box 6"/>
            <p:cNvSpPr txBox="1">
              <a:spLocks noChangeArrowheads="1"/>
            </p:cNvSpPr>
            <p:nvPr/>
          </p:nvSpPr>
          <p:spPr bwMode="auto">
            <a:xfrm>
              <a:off x="5105400" y="1219200"/>
              <a:ext cx="2209800" cy="579438"/>
            </a:xfrm>
            <a:prstGeom prst="rect">
              <a:avLst/>
            </a:prstGeom>
            <a:solidFill>
              <a:srgbClr val="FFFF00"/>
            </a:solidFill>
            <a:ln w="9525">
              <a:noFill/>
              <a:miter lim="800000"/>
              <a:headEnd/>
              <a:tailEnd/>
            </a:ln>
          </p:spPr>
          <p:txBody>
            <a:bodyPr>
              <a:spAutoFit/>
            </a:bodyPr>
            <a:lstStyle/>
            <a:p>
              <a:pPr algn="l"/>
              <a:r>
                <a:rPr lang="en-US" sz="3200">
                  <a:latin typeface="Arial" charset="0"/>
                </a:rPr>
                <a:t>C</a:t>
              </a:r>
              <a:r>
                <a:rPr lang="en-US" sz="3200" baseline="-25000">
                  <a:latin typeface="Arial" charset="0"/>
                </a:rPr>
                <a:t>d</a:t>
              </a:r>
              <a:r>
                <a:rPr lang="en-US" sz="3200">
                  <a:latin typeface="Arial" charset="0"/>
                </a:rPr>
                <a:t> = f (Re)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838200" y="1371600"/>
            <a:ext cx="6577013" cy="366713"/>
          </a:xfrm>
          <a:prstGeom prst="rect">
            <a:avLst/>
          </a:prstGeom>
          <a:noFill/>
          <a:ln w="9525">
            <a:noFill/>
            <a:miter lim="800000"/>
            <a:headEnd/>
            <a:tailEnd/>
          </a:ln>
        </p:spPr>
        <p:txBody>
          <a:bodyPr wrap="none">
            <a:spAutoFit/>
          </a:bodyPr>
          <a:lstStyle/>
          <a:p>
            <a:pPr algn="l"/>
            <a:r>
              <a:rPr lang="en-US" b="1" u="sng" dirty="0">
                <a:latin typeface="Arial" charset="0"/>
              </a:rPr>
              <a:t>Laminar flow:</a:t>
            </a:r>
            <a:r>
              <a:rPr lang="en-US" b="1" dirty="0">
                <a:latin typeface="Arial" charset="0"/>
              </a:rPr>
              <a:t>	stokes’ region: Re </a:t>
            </a:r>
            <a:r>
              <a:rPr lang="en-US" b="1" dirty="0">
                <a:latin typeface="Arial" charset="0"/>
                <a:sym typeface="Symbol" pitchFamily="18" charset="2"/>
              </a:rPr>
              <a:t> 2 and </a:t>
            </a:r>
            <a:r>
              <a:rPr lang="en-US" b="1" dirty="0" err="1">
                <a:latin typeface="Arial" charset="0"/>
                <a:sym typeface="Symbol" pitchFamily="18" charset="2"/>
              </a:rPr>
              <a:t>C</a:t>
            </a:r>
            <a:r>
              <a:rPr lang="en-US" b="1" baseline="-25000" dirty="0" err="1">
                <a:latin typeface="Arial" charset="0"/>
                <a:sym typeface="Symbol" pitchFamily="18" charset="2"/>
              </a:rPr>
              <a:t>d</a:t>
            </a:r>
            <a:r>
              <a:rPr lang="en-US" b="1" baseline="-25000" dirty="0">
                <a:latin typeface="Arial" charset="0"/>
                <a:sym typeface="Symbol" pitchFamily="18" charset="2"/>
              </a:rPr>
              <a:t> </a:t>
            </a:r>
            <a:r>
              <a:rPr lang="en-US" b="1" dirty="0">
                <a:latin typeface="Arial" charset="0"/>
                <a:sym typeface="Symbol" pitchFamily="18" charset="2"/>
              </a:rPr>
              <a:t> </a:t>
            </a:r>
            <a:r>
              <a:rPr lang="en-US" b="1" dirty="0" err="1">
                <a:latin typeface="Arial" charset="0"/>
                <a:sym typeface="Symbol" pitchFamily="18" charset="2"/>
              </a:rPr>
              <a:t>C</a:t>
            </a:r>
            <a:r>
              <a:rPr lang="en-US" b="1" baseline="-25000" dirty="0" err="1">
                <a:latin typeface="Arial" charset="0"/>
                <a:sym typeface="Symbol" pitchFamily="18" charset="2"/>
              </a:rPr>
              <a:t>fd</a:t>
            </a:r>
            <a:r>
              <a:rPr lang="en-US" b="1" dirty="0">
                <a:latin typeface="Arial" charset="0"/>
                <a:sym typeface="Symbol" pitchFamily="18" charset="2"/>
              </a:rPr>
              <a:t> = 24/Re</a:t>
            </a:r>
          </a:p>
        </p:txBody>
      </p:sp>
      <p:sp>
        <p:nvSpPr>
          <p:cNvPr id="3" name="Text Box 10"/>
          <p:cNvSpPr txBox="1">
            <a:spLocks noChangeArrowheads="1"/>
          </p:cNvSpPr>
          <p:nvPr/>
        </p:nvSpPr>
        <p:spPr bwMode="auto">
          <a:xfrm>
            <a:off x="1371600" y="1905000"/>
            <a:ext cx="2803525" cy="366713"/>
          </a:xfrm>
          <a:prstGeom prst="rect">
            <a:avLst/>
          </a:prstGeom>
          <a:noFill/>
          <a:ln w="9525">
            <a:noFill/>
            <a:miter lim="800000"/>
            <a:headEnd/>
            <a:tailEnd/>
          </a:ln>
        </p:spPr>
        <p:txBody>
          <a:bodyPr wrap="none">
            <a:spAutoFit/>
          </a:bodyPr>
          <a:lstStyle/>
          <a:p>
            <a:pPr algn="l">
              <a:buFont typeface="Wingdings" pitchFamily="2" charset="2"/>
              <a:buChar char="Ø"/>
            </a:pPr>
            <a:r>
              <a:rPr lang="en-US" dirty="0">
                <a:latin typeface="Arial" charset="0"/>
              </a:rPr>
              <a:t>For accelerating particle</a:t>
            </a:r>
          </a:p>
        </p:txBody>
      </p:sp>
      <p:graphicFrame>
        <p:nvGraphicFramePr>
          <p:cNvPr id="4" name="Object 11"/>
          <p:cNvGraphicFramePr>
            <a:graphicFrameLocks noChangeAspect="1"/>
          </p:cNvGraphicFramePr>
          <p:nvPr/>
        </p:nvGraphicFramePr>
        <p:xfrm>
          <a:off x="1600200" y="2362200"/>
          <a:ext cx="4495800" cy="1041400"/>
        </p:xfrm>
        <a:graphic>
          <a:graphicData uri="http://schemas.openxmlformats.org/presentationml/2006/ole">
            <p:oleObj spid="_x0000_s72706" name="Equation" r:id="rId4" imgW="2082600" imgH="482400" progId="Equation.3">
              <p:embed/>
            </p:oleObj>
          </a:graphicData>
        </a:graphic>
      </p:graphicFrame>
      <p:sp>
        <p:nvSpPr>
          <p:cNvPr id="5" name="AutoShape 15"/>
          <p:cNvSpPr txBox="1">
            <a:spLocks noChangeArrowheads="1"/>
          </p:cNvSpPr>
          <p:nvPr/>
        </p:nvSpPr>
        <p:spPr>
          <a:xfrm>
            <a:off x="762000" y="228600"/>
            <a:ext cx="79248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Motion of particles in a fluid</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6" name="Object 12"/>
          <p:cNvGraphicFramePr>
            <a:graphicFrameLocks noChangeAspect="1"/>
          </p:cNvGraphicFramePr>
          <p:nvPr/>
        </p:nvGraphicFramePr>
        <p:xfrm>
          <a:off x="1752600" y="4953000"/>
          <a:ext cx="5257800" cy="1084263"/>
        </p:xfrm>
        <a:graphic>
          <a:graphicData uri="http://schemas.openxmlformats.org/presentationml/2006/ole">
            <p:oleObj spid="_x0000_s72707" name="Equation" r:id="rId5" imgW="2400120" imgH="495000" progId="Equation.3">
              <p:embed/>
            </p:oleObj>
          </a:graphicData>
        </a:graphic>
      </p:graphicFrame>
      <p:graphicFrame>
        <p:nvGraphicFramePr>
          <p:cNvPr id="7" name="Object 7"/>
          <p:cNvGraphicFramePr>
            <a:graphicFrameLocks noChangeAspect="1"/>
          </p:cNvGraphicFramePr>
          <p:nvPr/>
        </p:nvGraphicFramePr>
        <p:xfrm>
          <a:off x="2057400" y="4038600"/>
          <a:ext cx="3200400" cy="893763"/>
        </p:xfrm>
        <a:graphic>
          <a:graphicData uri="http://schemas.openxmlformats.org/presentationml/2006/ole">
            <p:oleObj spid="_x0000_s72708" name="Equation" r:id="rId6" imgW="1726920" imgH="482400" progId="Equation.3">
              <p:embed/>
            </p:oleObj>
          </a:graphicData>
        </a:graphic>
      </p:graphicFrame>
      <p:sp>
        <p:nvSpPr>
          <p:cNvPr id="8" name="Text Box 11"/>
          <p:cNvSpPr txBox="1">
            <a:spLocks noChangeArrowheads="1"/>
          </p:cNvSpPr>
          <p:nvPr/>
        </p:nvSpPr>
        <p:spPr bwMode="auto">
          <a:xfrm>
            <a:off x="1431925" y="3541713"/>
            <a:ext cx="2574925" cy="366712"/>
          </a:xfrm>
          <a:prstGeom prst="rect">
            <a:avLst/>
          </a:prstGeom>
          <a:noFill/>
          <a:ln w="9525">
            <a:noFill/>
            <a:miter lim="800000"/>
            <a:headEnd/>
            <a:tailEnd/>
          </a:ln>
        </p:spPr>
        <p:txBody>
          <a:bodyPr wrap="none">
            <a:spAutoFit/>
          </a:bodyPr>
          <a:lstStyle/>
          <a:p>
            <a:pPr algn="l">
              <a:buFont typeface="Wingdings" pitchFamily="2" charset="2"/>
              <a:buChar char="Ø"/>
            </a:pPr>
            <a:r>
              <a:rPr lang="en-US">
                <a:latin typeface="Arial" charset="0"/>
              </a:rPr>
              <a:t>For steady rate of fall: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19833</TotalTime>
  <Words>992</Words>
  <Application>Microsoft Office PowerPoint</Application>
  <PresentationFormat>On-screen Show (4:3)</PresentationFormat>
  <Paragraphs>156</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Equation</vt:lpstr>
      <vt:lpstr>Mechanical Micro-process in a fluid</vt:lpstr>
      <vt:lpstr>Motion of particles in a fluid</vt:lpstr>
      <vt:lpstr>Slide 3</vt:lpstr>
      <vt:lpstr>Slide 4</vt:lpstr>
      <vt:lpstr>Motion of particles in a fluid</vt:lpstr>
      <vt:lpstr>Motion of particles in a fluid</vt:lpstr>
      <vt:lpstr>Motion of particles in a fluid</vt:lpstr>
      <vt:lpstr>Slide 8</vt:lpstr>
      <vt:lpstr>Slide 9</vt:lpstr>
      <vt:lpstr>Motion of particles in a fluid</vt:lpstr>
      <vt:lpstr>Motion of particles in a fluid</vt:lpstr>
      <vt:lpstr>Motion of particles in a fluid</vt:lpstr>
      <vt:lpstr>Motion of particles in a fluid</vt:lpstr>
      <vt:lpstr>Motion of particles in a fluid</vt:lpstr>
      <vt:lpstr>Motion of particles in a fluid</vt:lpstr>
      <vt:lpstr>Motion of particles in a fluid</vt:lpstr>
      <vt:lpstr>Slide 17</vt:lpstr>
      <vt:lpstr>Motion of particles in a fluid</vt:lpstr>
      <vt:lpstr>Motion of particles in a fluid</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of particles in a fluid</dc:title>
  <dc:creator>Administratr</dc:creator>
  <cp:lastModifiedBy>Administratr</cp:lastModifiedBy>
  <cp:revision>308</cp:revision>
  <dcterms:created xsi:type="dcterms:W3CDTF">2014-04-06T18:27:51Z</dcterms:created>
  <dcterms:modified xsi:type="dcterms:W3CDTF">2016-05-05T18:45:30Z</dcterms:modified>
</cp:coreProperties>
</file>