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39.xml" ContentType="application/vnd.openxmlformats-officedocument.presentationml.notesSlide+xml"/>
  <Override PartName="/ppt/notesSlides/notesSlide286.xml" ContentType="application/vnd.openxmlformats-officedocument.presentationml.notesSlide+xml"/>
  <Override PartName="/ppt/slides/slide120.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17.xml" ContentType="application/vnd.openxmlformats-officedocument.presentationml.notesSlide+xml"/>
  <Override PartName="/ppt/notesSlides/notesSlide264.xml" ContentType="application/vnd.openxmlformats-officedocument.presentationml.notesSlide+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notesSlides/notesSlide242.xml" ContentType="application/vnd.openxmlformats-officedocument.presentationml.notesSlide+xml"/>
  <Override PartName="/ppt/slides/slide221.xml" ContentType="application/vnd.openxmlformats-officedocument.presentationml.slide+xml"/>
  <Override PartName="/ppt/notesSlides/notesSlide41.xml" ContentType="application/vnd.openxmlformats-officedocument.presentationml.notesSlide+xml"/>
  <Override PartName="/ppt/notesSlides/notesSlide179.xml" ContentType="application/vnd.openxmlformats-officedocument.presentationml.notesSlide+xml"/>
  <Override PartName="/ppt/slides/slide158.xml" ContentType="application/vnd.openxmlformats-officedocument.presentationml.slide+xml"/>
  <Override PartName="/ppt/notesSlides/notesSlide220.xml" ContentType="application/vnd.openxmlformats-officedocument.presentationml.notes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57.xml" ContentType="application/vnd.openxmlformats-officedocument.presentationml.notesSlide+xml"/>
  <Override PartName="/ppt/slides/slide88.xml" ContentType="application/vnd.openxmlformats-officedocument.presentationml.slide+xml"/>
  <Override PartName="/ppt/slides/slide259.xml" ContentType="application/vnd.openxmlformats-officedocument.presentationml.slide+xml"/>
  <Override PartName="/ppt/notesSlides/notesSlide135.xml" ContentType="application/vnd.openxmlformats-officedocument.presentationml.notesSlide+xml"/>
  <Override PartName="/ppt/notesSlides/notesSlide182.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notesSlides/notesSlide79.xml" ContentType="application/vnd.openxmlformats-officedocument.presentationml.notesSlide+xml"/>
  <Override PartName="/ppt/notesSlides/notesSlide258.xml" ContentType="application/vnd.openxmlformats-officedocument.presentationml.notesSlide+xml"/>
  <Override PartName="/ppt/slides/slide237.xml" ContentType="application/vnd.openxmlformats-officedocument.presentationml.slide+xml"/>
  <Override PartName="/ppt/slides/slide284.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62.xml" ContentType="application/vnd.openxmlformats-officedocument.presentationml.slide+xml"/>
  <Default Extension="emf" ContentType="image/x-emf"/>
  <Override PartName="/ppt/notesSlides/notesSlide236.xml" ContentType="application/vnd.openxmlformats-officedocument.presentationml.notesSlide+xml"/>
  <Override PartName="/ppt/notesSlides/notesSlide283.xml" ContentType="application/vnd.openxmlformats-officedocument.presentationml.notesSlide+xml"/>
  <Override PartName="/ppt/slides/slide22.xml" ContentType="application/vnd.openxmlformats-officedocument.presentationml.slide+xml"/>
  <Override PartName="/ppt/slides/slide199.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notesSlides/notesSlide214.xml" ContentType="application/vnd.openxmlformats-officedocument.presentationml.notesSlide+xml"/>
  <Override PartName="/ppt/notesSlides/notesSlide261.xml" ContentType="application/vnd.openxmlformats-officedocument.presentationml.notesSlide+xml"/>
  <Override PartName="/ppt/slides/slide2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notesSlides/notesSlide198.xml" ContentType="application/vnd.openxmlformats-officedocument.presentationml.notesSlide+xml"/>
  <Override PartName="/ppt/slides/slide177.xml" ContentType="application/vnd.openxmlformats-officedocument.presentationml.slide+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slides/slide278.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277.xml" ContentType="application/vnd.openxmlformats-officedocument.presentationml.notes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s/slide234.xml" ContentType="application/vnd.openxmlformats-officedocument.presentationml.slide+xml"/>
  <Override PartName="/ppt/slides/slide281.xml" ContentType="application/vnd.openxmlformats-officedocument.presentationml.slide+xml"/>
  <Override PartName="/ppt/slideLayouts/slideLayout15.xml" ContentType="application/vnd.openxmlformats-officedocument.presentationml.slideLayout+xml"/>
  <Override PartName="/ppt/notesSlides/notesSlide110.xml" ContentType="application/vnd.openxmlformats-officedocument.presentationml.notesSlide+xml"/>
  <Override PartName="/ppt/notesSlides/notesSlide208.xml" ContentType="application/vnd.openxmlformats-officedocument.presentationml.notesSlide+xml"/>
  <Override PartName="/ppt/notesSlides/notesSlide255.xml" ContentType="application/vnd.openxmlformats-officedocument.presentationml.notesSlide+xml"/>
  <Override PartName="/ppt/slides/slide41.xml" ContentType="application/vnd.openxmlformats-officedocument.presentationml.slide+xml"/>
  <Override PartName="/ppt/notesSlides/notesSlide54.xml" ContentType="application/vnd.openxmlformats-officedocument.presentationml.notesSlide+xml"/>
  <Override PartName="/ppt/notesSlides/notesSlide233.xml" ContentType="application/vnd.openxmlformats-officedocument.presentationml.notesSlide+xml"/>
  <Override PartName="/ppt/notesSlides/notesSlide280.xml" ContentType="application/vnd.openxmlformats-officedocument.presentationml.notes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notesSlides/notesSlide148.xml" ContentType="application/vnd.openxmlformats-officedocument.presentationml.notesSlide+xml"/>
  <Override PartName="/ppt/notesSlides/notesSlide195.xml" ContentType="application/vnd.openxmlformats-officedocument.presentationml.notesSlide+xml"/>
  <Override PartName="/ppt/notesSlides/notesSlide21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104.xml" ContentType="application/vnd.openxmlformats-officedocument.presentationml.notesSlide+xml"/>
  <Override PartName="/ppt/notesSlides/notesSlide151.xml" ContentType="application/vnd.openxmlformats-officedocument.presentationml.notesSlide+xml"/>
  <Override PartName="/ppt/notesSlides/notesSlide249.xml" ContentType="application/vnd.openxmlformats-officedocument.presentationml.notesSlide+xml"/>
  <Override PartName="/ppt/slides/slide130.xml" ContentType="application/vnd.openxmlformats-officedocument.presentationml.slide+xml"/>
  <Override PartName="/ppt/slides/slide228.xml" ContentType="application/vnd.openxmlformats-officedocument.presentationml.slide+xml"/>
  <Override PartName="/ppt/slides/slide275.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35.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notesSlides/notesSlide227.xml" ContentType="application/vnd.openxmlformats-officedocument.presentationml.notesSlide+xml"/>
  <Override PartName="/ppt/notesSlides/notesSlide27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notesSlides/notesSlide26.xml" ContentType="application/vnd.openxmlformats-officedocument.presentationml.notesSlide+xml"/>
  <Override PartName="/ppt/notesSlides/notesSlide73.xml" ContentType="application/vnd.openxmlformats-officedocument.presentationml.notesSlide+xml"/>
  <Override PartName="/ppt/notesSlides/notesSlide205.xml" ContentType="application/vnd.openxmlformats-officedocument.presentationml.notesSlide+xml"/>
  <Override PartName="/ppt/notesSlides/notesSlide252.xml" ContentType="application/vnd.openxmlformats-officedocument.presentationml.notesSlide+xml"/>
  <Override PartName="/ppt/slides/slide168.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notesSlides/notesSlide189.xml" ContentType="application/vnd.openxmlformats-officedocument.presentationml.notesSlide+xml"/>
  <Override PartName="/ppt/notesSlides/notesSlide167.xml" ContentType="application/vnd.openxmlformats-officedocument.presentationml.notesSlide+xml"/>
  <Override PartName="/ppt/notesSlides/notesSlide230.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slides/slide124.xml" ContentType="application/vnd.openxmlformats-officedocument.presentationml.slide+xml"/>
  <Override PartName="/ppt/slides/slide171.xml" ContentType="application/vnd.openxmlformats-officedocument.presentationml.slide+xml"/>
  <Override PartName="/ppt/slides/slide269.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notesSlides/notesSlide192.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123.xml" ContentType="application/vnd.openxmlformats-officedocument.presentationml.notesSlide+xml"/>
  <Override PartName="/ppt/notesSlides/notesSlide170.xml" ContentType="application/vnd.openxmlformats-officedocument.presentationml.notesSlide+xml"/>
  <Override PartName="/ppt/notesSlides/notesSlide268.xml" ContentType="application/vnd.openxmlformats-officedocument.presentationml.notesSlide+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s/slide247.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246.xml" ContentType="application/vnd.openxmlformats-officedocument.presentationml.notesSlide+xml"/>
  <Override PartName="/ppt/notesSlides/notesSlide293.xml" ContentType="application/vnd.openxmlformats-officedocument.presentationml.notesSlide+xml"/>
  <Override PartName="/ppt/slides/slide225.xml" ContentType="application/vnd.openxmlformats-officedocument.presentationml.slide+xml"/>
  <Override PartName="/ppt/slides/slide272.xml" ContentType="application/vnd.openxmlformats-officedocument.presentationml.slide+xml"/>
  <Override PartName="/ppt/notesSlides/notesSlide45.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224.xml" ContentType="application/vnd.openxmlformats-officedocument.presentationml.notesSlide+xml"/>
  <Override PartName="/ppt/notesSlides/notesSlide271.xml" ContentType="application/vnd.openxmlformats-officedocument.presentationml.notesSlide+xml"/>
  <Override PartName="/ppt/slides/slide10.xml" ContentType="application/vnd.openxmlformats-officedocument.presentationml.slide+xml"/>
  <Override PartName="/ppt/slides/slide187.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39.xml" ContentType="application/vnd.openxmlformats-officedocument.presentationml.notesSlide+xml"/>
  <Override PartName="/ppt/notesSlides/notesSlide186.xml" ContentType="application/vnd.openxmlformats-officedocument.presentationml.notesSlide+xml"/>
  <Override PartName="/ppt/notesSlides/notesSlide20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143.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notesSlides/notesSlide117.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Default Extension="bin" ContentType="application/vnd.openxmlformats-officedocument.oleObject"/>
  <Override PartName="/ppt/notesSlides/notesSlide142.xml" ContentType="application/vnd.openxmlformats-officedocument.presentationml.notesSlide+xml"/>
  <Override PartName="/ppt/notesSlides/notesSlide287.xml" ContentType="application/vnd.openxmlformats-officedocument.presentationml.notesSlide+xml"/>
  <Override PartName="/ppt/slides/slide26.xml" ContentType="application/vnd.openxmlformats-officedocument.presentationml.slide+xml"/>
  <Override PartName="/ppt/slides/slide73.xml" ContentType="application/vnd.openxmlformats-officedocument.presentationml.slide+xml"/>
  <Override PartName="/ppt/slides/slide121.xml" ContentType="application/vnd.openxmlformats-officedocument.presentationml.slide+xml"/>
  <Override PartName="/ppt/slides/slide219.xml" ContentType="application/vnd.openxmlformats-officedocument.presentationml.slide+xml"/>
  <Override PartName="/ppt/slides/slide266.xml" ContentType="application/vnd.openxmlformats-officedocument.presentationml.slide+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218.xml" ContentType="application/vnd.openxmlformats-officedocument.presentationml.notesSlide+xml"/>
  <Override PartName="/ppt/notesSlides/notesSlide265.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notesSlides/notesSlide207.xml" ContentType="application/vnd.openxmlformats-officedocument.presentationml.notesSlide+xml"/>
  <Override PartName="/ppt/notesSlides/notesSlide254.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slides/slide280.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notesSlides/notesSlide243.xml" ContentType="application/vnd.openxmlformats-officedocument.presentationml.notesSlide+xml"/>
  <Override PartName="/ppt/notesSlides/notesSlide290.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notesSlides/notesSlide42.xml" ContentType="application/vnd.openxmlformats-officedocument.presentationml.notesSlide+xml"/>
  <Override PartName="/ppt/notesSlides/notesSlide169.xml" ContentType="application/vnd.openxmlformats-officedocument.presentationml.notesSlide+xml"/>
  <Override PartName="/ppt/notesSlides/notesSlide221.xml" ContentType="application/vnd.openxmlformats-officedocument.presentationml.notesSlide+xml"/>
  <Override PartName="/ppt/notesSlides/notesSlide232.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notesSlides/notesSlide158.xml" ContentType="application/vnd.openxmlformats-officedocument.presentationml.notesSlide+xml"/>
  <Override PartName="/ppt/notesSlides/notesSlide210.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notesSlides/notesSlide147.xml" ContentType="application/vnd.openxmlformats-officedocument.presentationml.notesSlide+xml"/>
  <Override PartName="/ppt/notesSlides/notesSlide194.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ppt/notesSlides/notesSlide183.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notesSlides/notesSlide248.xml" ContentType="application/vnd.openxmlformats-officedocument.presentationml.notesSlide+xml"/>
  <Override PartName="/ppt/notesSlides/notesSlide25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notesSlides/notesSlide237.xml" ContentType="application/vnd.openxmlformats-officedocument.presentationml.notesSlide+xml"/>
  <Override PartName="/ppt/notesSlides/notesSlide284.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xls" ContentType="application/vnd.ms-excel"/>
  <Override PartName="/ppt/notesSlides/notesSlide226.xml" ContentType="application/vnd.openxmlformats-officedocument.presentationml.notesSlide+xml"/>
  <Override PartName="/ppt/notesSlides/notesSlide27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notesSlides/notesSlide199.xml" ContentType="application/vnd.openxmlformats-officedocument.presentationml.notesSlide+xml"/>
  <Override PartName="/ppt/notesSlides/notesSlide215.xml" ContentType="application/vnd.openxmlformats-officedocument.presentationml.notesSlide+xml"/>
  <Override PartName="/ppt/notesSlides/notesSlide262.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188.xml" ContentType="application/vnd.openxmlformats-officedocument.presentationml.notesSlide+xml"/>
  <Override PartName="/ppt/notesSlides/notesSlide204.xml" ContentType="application/vnd.openxmlformats-officedocument.presentationml.notesSlide+xml"/>
  <Override PartName="/ppt/notesSlides/notesSlide240.xml" ContentType="application/vnd.openxmlformats-officedocument.presentationml.notesSlide+xml"/>
  <Override PartName="/ppt/notesSlides/notesSlide251.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notesSlides/notesSlide177.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notesSlides/notesSlide191.xml" ContentType="application/vnd.openxmlformats-officedocument.presentationml.notesSlide+xml"/>
  <Override PartName="/ppt/notesSlides/notesSlide28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notesSlides/notesSlide267.xml" ContentType="application/vnd.openxmlformats-officedocument.presentationml.notesSlide+xml"/>
  <Override PartName="/ppt/notesSlides/notesSlide27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notesSlides/notesSlide209.xml" ContentType="application/vnd.openxmlformats-officedocument.presentationml.notesSlide+xml"/>
  <Override PartName="/ppt/notesSlides/notesSlide256.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notesSlides/notesSlide245.xml" ContentType="application/vnd.openxmlformats-officedocument.presentationml.notesSlide+xml"/>
  <Override PartName="/ppt/notesSlides/notesSlide292.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notesSlides/notesSlide223.xml" ContentType="application/vnd.openxmlformats-officedocument.presentationml.notesSlide+xml"/>
  <Override PartName="/ppt/notesSlides/notesSlide234.xml" ContentType="application/vnd.openxmlformats-officedocument.presentationml.notesSlide+xml"/>
  <Override PartName="/ppt/notesSlides/notesSlide270.xml" ContentType="application/vnd.openxmlformats-officedocument.presentationml.notesSlide+xml"/>
  <Override PartName="/ppt/notesSlides/notesSlide281.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21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notesSlides/notesSlide196.xml" ContentType="application/vnd.openxmlformats-officedocument.presentationml.notesSlide+xml"/>
  <Override PartName="/ppt/notesSlides/notesSlide20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notesSlides/notesSlide185.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87.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228.xml" ContentType="application/vnd.openxmlformats-officedocument.presentationml.notesSlide+xml"/>
  <Override PartName="/ppt/notesSlides/notesSlide275.xml" ContentType="application/vnd.openxmlformats-officedocument.presentationml.notesSlide+xml"/>
  <Override PartName="/ppt/slides/slide207.xml" ContentType="application/vnd.openxmlformats-officedocument.presentationml.slide+xml"/>
  <Override PartName="/ppt/slides/slide254.xml" ContentType="application/vnd.openxmlformats-officedocument.presentationml.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206.xml" ContentType="application/vnd.openxmlformats-officedocument.presentationml.notesSlide+xml"/>
  <Override PartName="/ppt/notesSlides/notesSlide25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notesSlides/notesSlide231.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notesSlides/notesSlide146.xml" ContentType="application/vnd.openxmlformats-officedocument.presentationml.notesSlide+xml"/>
  <Override PartName="/ppt/notesSlides/notesSlide193.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notesSlides/notesSlide269.xml" ContentType="application/vnd.openxmlformats-officedocument.presentationml.notes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Layouts/slideLayout7.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Override PartName="/ppt/notesSlides/notesSlide247.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s/slide273.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notesSlides/notesSlide225.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notesSlides/notesSlide24.xml" ContentType="application/vnd.openxmlformats-officedocument.presentationml.notesSlide+xml"/>
  <Override PartName="/ppt/notesSlides/notesSlide71.xml" ContentType="application/vnd.openxmlformats-officedocument.presentationml.notesSlide+xml"/>
  <Override PartName="/ppt/notesSlides/notesSlide27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203.xml" ContentType="application/vnd.openxmlformats-officedocument.presentationml.notesSlide+xml"/>
  <Override PartName="/ppt/notesSlides/notesSlide25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notesSlides/notesSlide187.xml" ContentType="application/vnd.openxmlformats-officedocument.presentationml.notes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89.xml" ContentType="application/vnd.openxmlformats-officedocument.presentationml.slide+xml"/>
  <Override PartName="/ppt/notesSlides/notesSlide288.xml" ContentType="application/vnd.openxmlformats-officedocument.presentationml.notesSlide+xml"/>
  <Override PartName="/ppt/slides/slide122.xml" ContentType="application/vnd.openxmlformats-officedocument.presentationml.slide+xml"/>
  <Override PartName="/ppt/slides/slide267.xml" ContentType="application/vnd.openxmlformats-officedocument.presentationml.slide+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notesSlides/notesSlide190.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121.xml" ContentType="application/vnd.openxmlformats-officedocument.presentationml.notesSlide+xml"/>
  <Override PartName="/ppt/notesSlides/notesSlide219.xml" ContentType="application/vnd.openxmlformats-officedocument.presentationml.notesSlide+xml"/>
  <Override PartName="/ppt/notesSlides/notesSlide266.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slides/slide292.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244.xml" ContentType="application/vnd.openxmlformats-officedocument.presentationml.notesSlide+xml"/>
  <Override PartName="/ppt/notesSlides/notesSlide291.xml" ContentType="application/vnd.openxmlformats-officedocument.presentationml.notesSlide+xml"/>
  <Override PartName="/ppt/slides/slide223.xml" ContentType="application/vnd.openxmlformats-officedocument.presentationml.slide+xml"/>
  <Override PartName="/ppt/slides/slide270.xml" ContentType="application/vnd.openxmlformats-officedocument.presentationml.slide+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notesSlides/notesSlide22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59.xml" ContentType="application/vnd.openxmlformats-officedocument.presentationml.notesSlide+xml"/>
  <Override PartName="/ppt/notesSlides/notesSlide200.xml" ContentType="application/vnd.openxmlformats-officedocument.presentationml.notesSlide+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141.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notesSlides/notesSlide59.xml" ContentType="application/vnd.openxmlformats-officedocument.presentationml.notesSlide+xml"/>
  <Override PartName="/ppt/notesSlides/notesSlide115.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slides/slide264.xml" ContentType="application/vnd.openxmlformats-officedocument.presentationml.slide+xml"/>
  <Override PartName="/ppt/notesSlides/notesSlide140.xml" ContentType="application/vnd.openxmlformats-officedocument.presentationml.notesSlide+xml"/>
  <Override PartName="/ppt/notesSlides/notesSlide238.xml" ContentType="application/vnd.openxmlformats-officedocument.presentationml.notesSlide+xml"/>
  <Override PartName="/ppt/notesSlides/notesSlide285.xml" ContentType="application/vnd.openxmlformats-officedocument.presentationml.notesSlide+xml"/>
  <Override PartName="/ppt/slides/slide24.xml" ContentType="application/vnd.openxmlformats-officedocument.presentationml.slide+xml"/>
  <Override PartName="/ppt/slides/slide71.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notesSlides/notesSlide216.xml" ContentType="application/vnd.openxmlformats-officedocument.presentationml.notesSlide+xml"/>
  <Override PartName="/ppt/notesSlides/notesSlide263.xml" ContentType="application/vnd.openxmlformats-officedocument.presentationml.notesSlide+xml"/>
  <Override PartName="/ppt/slides/slide2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slides/slide179.xml" ContentType="application/vnd.openxmlformats-officedocument.presentationml.slide+xml"/>
  <Override PartName="/ppt/notesSlides/notesSlide178.xml" ContentType="application/vnd.openxmlformats-officedocument.presentationml.notesSlide+xml"/>
  <Override PartName="/ppt/notesSlides/notesSlide241.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35.xml" ContentType="application/vnd.openxmlformats-officedocument.presentationml.slide+xml"/>
  <Override PartName="/ppt/slides/slide182.xml" ContentType="application/vnd.openxmlformats-officedocument.presentationml.slide+xml"/>
  <Override PartName="/ppt/notesSlides/notesSlide279.xml" ContentType="application/vnd.openxmlformats-officedocument.presentationml.notes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notesSlides/notesSlide78.xml" ContentType="application/vnd.openxmlformats-officedocument.presentationml.notesSlide+xml"/>
  <Override PartName="/ppt/notesSlides/notesSlide134.xml" ContentType="application/vnd.openxmlformats-officedocument.presentationml.notesSlide+xml"/>
  <Override PartName="/ppt/notesSlides/notesSlide181.xml" ContentType="application/vnd.openxmlformats-officedocument.presentationml.notesSlide+xml"/>
  <Override PartName="/ppt/slides/slide18.xml" ContentType="application/vnd.openxmlformats-officedocument.presentationml.slide+xml"/>
  <Override PartName="/ppt/slides/slide65.xml" ContentType="application/vnd.openxmlformats-officedocument.presentationml.slide+xml"/>
  <Override PartName="/ppt/slides/slide236.xml" ContentType="application/vnd.openxmlformats-officedocument.presentationml.slide+xml"/>
  <Override PartName="/ppt/slides/slide283.xml" ContentType="application/vnd.openxmlformats-officedocument.presentationml.slide+xml"/>
  <Override PartName="/ppt/slideLayouts/slideLayout17.xml" ContentType="application/vnd.openxmlformats-officedocument.presentationml.slideLayout+xml"/>
  <Override PartName="/ppt/notesSlides/notesSlide112.xml" ContentType="application/vnd.openxmlformats-officedocument.presentationml.notesSlide+xml"/>
  <Override PartName="/ppt/notesSlides/notesSlide25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56.xml" ContentType="application/vnd.openxmlformats-officedocument.presentationml.notesSlide+xml"/>
  <Override PartName="/ppt/notesSlides/notesSlide235.xml" ContentType="application/vnd.openxmlformats-officedocument.presentationml.notesSlide+xml"/>
  <Override PartName="/ppt/notesSlides/notesSlide282.xml" ContentType="application/vnd.openxmlformats-officedocument.presentationml.notesSlide+xml"/>
  <Override PartName="/ppt/slides/slide214.xml" ContentType="application/vnd.openxmlformats-officedocument.presentationml.slide+xml"/>
  <Override PartName="/ppt/slides/slide261.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21.xml" ContentType="application/vnd.openxmlformats-officedocument.presentationml.slide+xml"/>
  <Override PartName="/ppt/slides/slide198.xml" ContentType="application/vnd.openxmlformats-officedocument.presentationml.slide+xml"/>
  <Override PartName="/ppt/slideLayouts/slideLayout20.xml" ContentType="application/vnd.openxmlformats-officedocument.presentationml.slideLayout+xml"/>
  <Override PartName="/ppt/notesSlides/notesSlide197.xml" ContentType="application/vnd.openxmlformats-officedocument.presentationml.notesSlide+xml"/>
  <Override PartName="/ppt/notesSlides/notesSlide213.xml" ContentType="application/vnd.openxmlformats-officedocument.presentationml.notesSlide+xml"/>
  <Override PartName="/ppt/notesSlides/notesSlide26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53.xml" ContentType="application/vnd.openxmlformats-officedocument.presentationml.notesSlide+xml"/>
  <Override PartName="/ppt/slides/slide132.xml" ContentType="application/vnd.openxmlformats-officedocument.presentationml.slide+xml"/>
  <Override PartName="/ppt/slides/slide277.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37.xml" ContentType="application/vnd.openxmlformats-officedocument.presentationml.slide+xml"/>
  <Override PartName="/ppt/slides/slide84.xml" ContentType="application/vnd.openxmlformats-officedocument.presentationml.slide+xml"/>
  <Override PartName="/ppt/slides/slide208.xml" ContentType="application/vnd.openxmlformats-officedocument.presentationml.slide+xml"/>
  <Override PartName="/ppt/slides/slide255.xml" ContentType="application/vnd.openxmlformats-officedocument.presentationml.slide+xml"/>
  <Override PartName="/ppt/presProps.xml" ContentType="application/vnd.openxmlformats-officedocument.presentationml.presProps+xml"/>
  <Override PartName="/ppt/notesSlides/notesSlide131.xml" ContentType="application/vnd.openxmlformats-officedocument.presentationml.notesSlide+xml"/>
  <Override PartName="/ppt/notesSlides/notesSlide229.xml" ContentType="application/vnd.openxmlformats-officedocument.presentationml.notesSlide+xml"/>
  <Override PartName="/ppt/notesSlides/notesSlide27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6"/>
  </p:notesMasterIdLst>
  <p:handoutMasterIdLst>
    <p:handoutMasterId r:id="rId297"/>
  </p:handoutMasterIdLst>
  <p:sldIdLst>
    <p:sldId id="356" r:id="rId2"/>
    <p:sldId id="572" r:id="rId3"/>
    <p:sldId id="573" r:id="rId4"/>
    <p:sldId id="574" r:id="rId5"/>
    <p:sldId id="357" r:id="rId6"/>
    <p:sldId id="567" r:id="rId7"/>
    <p:sldId id="560" r:id="rId8"/>
    <p:sldId id="569" r:id="rId9"/>
    <p:sldId id="554" r:id="rId10"/>
    <p:sldId id="555" r:id="rId11"/>
    <p:sldId id="556" r:id="rId12"/>
    <p:sldId id="258" r:id="rId13"/>
    <p:sldId id="257" r:id="rId14"/>
    <p:sldId id="644" r:id="rId15"/>
    <p:sldId id="259" r:id="rId16"/>
    <p:sldId id="260" r:id="rId17"/>
    <p:sldId id="261" r:id="rId18"/>
    <p:sldId id="265" r:id="rId19"/>
    <p:sldId id="262" r:id="rId20"/>
    <p:sldId id="575" r:id="rId21"/>
    <p:sldId id="576" r:id="rId22"/>
    <p:sldId id="264"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571" r:id="rId44"/>
    <p:sldId id="290" r:id="rId45"/>
    <p:sldId id="291" r:id="rId46"/>
    <p:sldId id="292" r:id="rId47"/>
    <p:sldId id="293" r:id="rId48"/>
    <p:sldId id="286" r:id="rId49"/>
    <p:sldId id="578" r:id="rId50"/>
    <p:sldId id="643" r:id="rId51"/>
    <p:sldId id="636" r:id="rId52"/>
    <p:sldId id="640" r:id="rId53"/>
    <p:sldId id="639" r:id="rId54"/>
    <p:sldId id="638" r:id="rId55"/>
    <p:sldId id="646" r:id="rId56"/>
    <p:sldId id="645" r:id="rId57"/>
    <p:sldId id="641" r:id="rId58"/>
    <p:sldId id="642" r:id="rId59"/>
    <p:sldId id="577" r:id="rId60"/>
    <p:sldId id="358" r:id="rId61"/>
    <p:sldId id="485" r:id="rId62"/>
    <p:sldId id="508" r:id="rId63"/>
    <p:sldId id="509" r:id="rId64"/>
    <p:sldId id="514" r:id="rId65"/>
    <p:sldId id="363" r:id="rId66"/>
    <p:sldId id="655" r:id="rId67"/>
    <p:sldId id="487" r:id="rId68"/>
    <p:sldId id="651" r:id="rId69"/>
    <p:sldId id="380" r:id="rId70"/>
    <p:sldId id="362" r:id="rId71"/>
    <p:sldId id="374" r:id="rId72"/>
    <p:sldId id="647" r:id="rId73"/>
    <p:sldId id="648" r:id="rId74"/>
    <p:sldId id="649" r:id="rId75"/>
    <p:sldId id="650" r:id="rId76"/>
    <p:sldId id="295" r:id="rId77"/>
    <p:sldId id="296" r:id="rId78"/>
    <p:sldId id="504" r:id="rId79"/>
    <p:sldId id="501" r:id="rId80"/>
    <p:sldId id="505" r:id="rId81"/>
    <p:sldId id="495" r:id="rId82"/>
    <p:sldId id="634" r:id="rId83"/>
    <p:sldId id="297" r:id="rId84"/>
    <p:sldId id="298" r:id="rId85"/>
    <p:sldId id="299" r:id="rId86"/>
    <p:sldId id="300" r:id="rId87"/>
    <p:sldId id="301" r:id="rId88"/>
    <p:sldId id="302" r:id="rId89"/>
    <p:sldId id="303" r:id="rId90"/>
    <p:sldId id="652" r:id="rId91"/>
    <p:sldId id="635" r:id="rId92"/>
    <p:sldId id="304" r:id="rId93"/>
    <p:sldId id="415" r:id="rId94"/>
    <p:sldId id="305" r:id="rId95"/>
    <p:sldId id="315" r:id="rId96"/>
    <p:sldId id="593" r:id="rId97"/>
    <p:sldId id="317" r:id="rId98"/>
    <p:sldId id="490" r:id="rId99"/>
    <p:sldId id="489" r:id="rId100"/>
    <p:sldId id="311" r:id="rId101"/>
    <p:sldId id="306" r:id="rId102"/>
    <p:sldId id="307" r:id="rId103"/>
    <p:sldId id="308" r:id="rId104"/>
    <p:sldId id="546" r:id="rId105"/>
    <p:sldId id="309" r:id="rId106"/>
    <p:sldId id="547" r:id="rId107"/>
    <p:sldId id="653" r:id="rId108"/>
    <p:sldId id="377" r:id="rId109"/>
    <p:sldId id="418" r:id="rId110"/>
    <p:sldId id="364" r:id="rId111"/>
    <p:sldId id="507" r:id="rId112"/>
    <p:sldId id="506" r:id="rId113"/>
    <p:sldId id="654" r:id="rId114"/>
    <p:sldId id="326" r:id="rId115"/>
    <p:sldId id="327" r:id="rId116"/>
    <p:sldId id="515" r:id="rId117"/>
    <p:sldId id="516" r:id="rId118"/>
    <p:sldId id="491" r:id="rId119"/>
    <p:sldId id="313" r:id="rId120"/>
    <p:sldId id="518" r:id="rId121"/>
    <p:sldId id="314" r:id="rId122"/>
    <p:sldId id="519" r:id="rId123"/>
    <p:sldId id="520" r:id="rId124"/>
    <p:sldId id="521" r:id="rId125"/>
    <p:sldId id="492" r:id="rId126"/>
    <p:sldId id="316" r:id="rId127"/>
    <p:sldId id="318" r:id="rId128"/>
    <p:sldId id="319" r:id="rId129"/>
    <p:sldId id="496" r:id="rId130"/>
    <p:sldId id="497" r:id="rId131"/>
    <p:sldId id="320" r:id="rId132"/>
    <p:sldId id="321" r:id="rId133"/>
    <p:sldId id="322" r:id="rId134"/>
    <p:sldId id="312" r:id="rId135"/>
    <p:sldId id="548" r:id="rId136"/>
    <p:sldId id="366" r:id="rId137"/>
    <p:sldId id="367" r:id="rId138"/>
    <p:sldId id="368" r:id="rId139"/>
    <p:sldId id="369" r:id="rId140"/>
    <p:sldId id="370" r:id="rId141"/>
    <p:sldId id="371" r:id="rId142"/>
    <p:sldId id="372" r:id="rId143"/>
    <p:sldId id="373" r:id="rId144"/>
    <p:sldId id="598" r:id="rId145"/>
    <p:sldId id="599" r:id="rId146"/>
    <p:sldId id="600" r:id="rId147"/>
    <p:sldId id="601" r:id="rId148"/>
    <p:sldId id="602" r:id="rId149"/>
    <p:sldId id="603" r:id="rId150"/>
    <p:sldId id="604" r:id="rId151"/>
    <p:sldId id="605" r:id="rId152"/>
    <p:sldId id="606" r:id="rId153"/>
    <p:sldId id="607" r:id="rId154"/>
    <p:sldId id="397" r:id="rId155"/>
    <p:sldId id="398" r:id="rId156"/>
    <p:sldId id="488" r:id="rId157"/>
    <p:sldId id="417" r:id="rId158"/>
    <p:sldId id="420" r:id="rId159"/>
    <p:sldId id="486" r:id="rId160"/>
    <p:sldId id="579" r:id="rId161"/>
    <p:sldId id="581" r:id="rId162"/>
    <p:sldId id="582" r:id="rId163"/>
    <p:sldId id="583" r:id="rId164"/>
    <p:sldId id="584" r:id="rId165"/>
    <p:sldId id="586" r:id="rId166"/>
    <p:sldId id="587" r:id="rId167"/>
    <p:sldId id="588" r:id="rId168"/>
    <p:sldId id="589" r:id="rId169"/>
    <p:sldId id="591" r:id="rId170"/>
    <p:sldId id="594" r:id="rId171"/>
    <p:sldId id="595" r:id="rId172"/>
    <p:sldId id="596" r:id="rId173"/>
    <p:sldId id="597" r:id="rId174"/>
    <p:sldId id="608" r:id="rId175"/>
    <p:sldId id="609" r:id="rId176"/>
    <p:sldId id="610" r:id="rId177"/>
    <p:sldId id="611" r:id="rId178"/>
    <p:sldId id="612" r:id="rId179"/>
    <p:sldId id="613" r:id="rId180"/>
    <p:sldId id="614" r:id="rId181"/>
    <p:sldId id="615" r:id="rId182"/>
    <p:sldId id="616" r:id="rId183"/>
    <p:sldId id="617" r:id="rId184"/>
    <p:sldId id="618" r:id="rId185"/>
    <p:sldId id="619" r:id="rId186"/>
    <p:sldId id="620" r:id="rId187"/>
    <p:sldId id="621" r:id="rId188"/>
    <p:sldId id="622" r:id="rId189"/>
    <p:sldId id="623" r:id="rId190"/>
    <p:sldId id="624" r:id="rId191"/>
    <p:sldId id="625" r:id="rId192"/>
    <p:sldId id="626" r:id="rId193"/>
    <p:sldId id="627" r:id="rId194"/>
    <p:sldId id="628" r:id="rId195"/>
    <p:sldId id="629" r:id="rId196"/>
    <p:sldId id="630" r:id="rId197"/>
    <p:sldId id="631" r:id="rId198"/>
    <p:sldId id="632" r:id="rId199"/>
    <p:sldId id="633" r:id="rId200"/>
    <p:sldId id="545" r:id="rId201"/>
    <p:sldId id="439" r:id="rId202"/>
    <p:sldId id="537" r:id="rId203"/>
    <p:sldId id="538" r:id="rId204"/>
    <p:sldId id="399" r:id="rId205"/>
    <p:sldId id="532" r:id="rId206"/>
    <p:sldId id="333" r:id="rId207"/>
    <p:sldId id="334" r:id="rId208"/>
    <p:sldId id="335" r:id="rId209"/>
    <p:sldId id="400" r:id="rId210"/>
    <p:sldId id="331" r:id="rId211"/>
    <p:sldId id="437" r:id="rId212"/>
    <p:sldId id="330" r:id="rId213"/>
    <p:sldId id="434" r:id="rId214"/>
    <p:sldId id="329" r:id="rId215"/>
    <p:sldId id="441" r:id="rId216"/>
    <p:sldId id="446" r:id="rId217"/>
    <p:sldId id="447" r:id="rId218"/>
    <p:sldId id="449" r:id="rId219"/>
    <p:sldId id="450" r:id="rId220"/>
    <p:sldId id="451" r:id="rId221"/>
    <p:sldId id="522" r:id="rId222"/>
    <p:sldId id="523" r:id="rId223"/>
    <p:sldId id="457" r:id="rId224"/>
    <p:sldId id="458" r:id="rId225"/>
    <p:sldId id="459" r:id="rId226"/>
    <p:sldId id="460" r:id="rId227"/>
    <p:sldId id="461" r:id="rId228"/>
    <p:sldId id="462" r:id="rId229"/>
    <p:sldId id="463" r:id="rId230"/>
    <p:sldId id="464" r:id="rId231"/>
    <p:sldId id="465" r:id="rId232"/>
    <p:sldId id="466" r:id="rId233"/>
    <p:sldId id="467" r:id="rId234"/>
    <p:sldId id="332" r:id="rId235"/>
    <p:sldId id="401" r:id="rId236"/>
    <p:sldId id="337" r:id="rId237"/>
    <p:sldId id="338" r:id="rId238"/>
    <p:sldId id="339" r:id="rId239"/>
    <p:sldId id="536" r:id="rId240"/>
    <p:sldId id="535" r:id="rId241"/>
    <p:sldId id="340" r:id="rId242"/>
    <p:sldId id="341" r:id="rId243"/>
    <p:sldId id="342" r:id="rId244"/>
    <p:sldId id="343" r:id="rId245"/>
    <p:sldId id="344" r:id="rId246"/>
    <p:sldId id="345" r:id="rId247"/>
    <p:sldId id="524" r:id="rId248"/>
    <p:sldId id="525" r:id="rId249"/>
    <p:sldId id="526" r:id="rId250"/>
    <p:sldId id="527" r:id="rId251"/>
    <p:sldId id="421" r:id="rId252"/>
    <p:sldId id="422" r:id="rId253"/>
    <p:sldId id="528" r:id="rId254"/>
    <p:sldId id="529" r:id="rId255"/>
    <p:sldId id="530" r:id="rId256"/>
    <p:sldId id="549" r:id="rId257"/>
    <p:sldId id="346" r:id="rId258"/>
    <p:sldId id="468" r:id="rId259"/>
    <p:sldId id="423" r:id="rId260"/>
    <p:sldId id="424" r:id="rId261"/>
    <p:sldId id="425" r:id="rId262"/>
    <p:sldId id="426" r:id="rId263"/>
    <p:sldId id="427" r:id="rId264"/>
    <p:sldId id="428" r:id="rId265"/>
    <p:sldId id="429" r:id="rId266"/>
    <p:sldId id="430" r:id="rId267"/>
    <p:sldId id="431" r:id="rId268"/>
    <p:sldId id="347" r:id="rId269"/>
    <p:sldId id="348" r:id="rId270"/>
    <p:sldId id="349" r:id="rId271"/>
    <p:sldId id="350" r:id="rId272"/>
    <p:sldId id="351" r:id="rId273"/>
    <p:sldId id="352" r:id="rId274"/>
    <p:sldId id="353" r:id="rId275"/>
    <p:sldId id="354" r:id="rId276"/>
    <p:sldId id="539" r:id="rId277"/>
    <p:sldId id="541" r:id="rId278"/>
    <p:sldId id="542" r:id="rId279"/>
    <p:sldId id="543" r:id="rId280"/>
    <p:sldId id="544" r:id="rId281"/>
    <p:sldId id="469" r:id="rId282"/>
    <p:sldId id="470" r:id="rId283"/>
    <p:sldId id="471" r:id="rId284"/>
    <p:sldId id="472" r:id="rId285"/>
    <p:sldId id="473" r:id="rId286"/>
    <p:sldId id="474" r:id="rId287"/>
    <p:sldId id="475" r:id="rId288"/>
    <p:sldId id="476" r:id="rId289"/>
    <p:sldId id="477" r:id="rId290"/>
    <p:sldId id="478" r:id="rId291"/>
    <p:sldId id="479" r:id="rId292"/>
    <p:sldId id="480" r:id="rId293"/>
    <p:sldId id="355" r:id="rId294"/>
    <p:sldId id="419" r:id="rId29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99"/>
  </p:clrMru>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620"/>
    <p:restoredTop sz="94660"/>
  </p:normalViewPr>
  <p:slideViewPr>
    <p:cSldViewPr>
      <p:cViewPr>
        <p:scale>
          <a:sx n="68" d="100"/>
          <a:sy n="68" d="100"/>
        </p:scale>
        <p:origin x="-576" y="-23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5508"/>
    </p:cViewPr>
  </p:sorterViewPr>
  <p:notesViewPr>
    <p:cSldViewPr>
      <p:cViewPr varScale="1">
        <p:scale>
          <a:sx n="60" d="100"/>
          <a:sy n="60" d="100"/>
        </p:scale>
        <p:origin x="-2490" y="-7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92" Type="http://schemas.openxmlformats.org/officeDocument/2006/relationships/slide" Target="slides/slide291.xml"/><Relationship Id="rId297" Type="http://schemas.openxmlformats.org/officeDocument/2006/relationships/handoutMaster" Target="handoutMasters/handoutMaster1.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presProps" Target="pres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notesMaster" Target="notesMasters/notesMaster1.xml"/><Relationship Id="rId300" Type="http://schemas.openxmlformats.org/officeDocument/2006/relationships/theme" Target="theme/theme1.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wmf"/><Relationship Id="rId4" Type="http://schemas.openxmlformats.org/officeDocument/2006/relationships/image" Target="../media/image51.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58.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image" Target="../media/image91.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95.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9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99.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image" Target="../media/image101.wmf"/><Relationship Id="rId1" Type="http://schemas.openxmlformats.org/officeDocument/2006/relationships/image" Target="../media/image100.wmf"/><Relationship Id="rId6" Type="http://schemas.openxmlformats.org/officeDocument/2006/relationships/image" Target="../media/image105.wmf"/><Relationship Id="rId5" Type="http://schemas.openxmlformats.org/officeDocument/2006/relationships/image" Target="../media/image104.wmf"/><Relationship Id="rId4" Type="http://schemas.openxmlformats.org/officeDocument/2006/relationships/image" Target="../media/image103.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image" Target="../media/image107.wmf"/><Relationship Id="rId1" Type="http://schemas.openxmlformats.org/officeDocument/2006/relationships/image" Target="../media/image106.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image" Target="../media/image110.wmf"/><Relationship Id="rId1" Type="http://schemas.openxmlformats.org/officeDocument/2006/relationships/image" Target="../media/image109.wmf"/><Relationship Id="rId4" Type="http://schemas.openxmlformats.org/officeDocument/2006/relationships/image" Target="../media/image112.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14.wmf"/><Relationship Id="rId1" Type="http://schemas.openxmlformats.org/officeDocument/2006/relationships/image" Target="../media/image113.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116.wmf"/><Relationship Id="rId1" Type="http://schemas.openxmlformats.org/officeDocument/2006/relationships/image" Target="../media/image115.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128.wmf"/><Relationship Id="rId1" Type="http://schemas.openxmlformats.org/officeDocument/2006/relationships/image" Target="../media/image127.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29.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3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133.wmf"/><Relationship Id="rId2" Type="http://schemas.openxmlformats.org/officeDocument/2006/relationships/image" Target="../media/image132.wmf"/><Relationship Id="rId1" Type="http://schemas.openxmlformats.org/officeDocument/2006/relationships/image" Target="../media/image131.wmf"/><Relationship Id="rId6" Type="http://schemas.openxmlformats.org/officeDocument/2006/relationships/image" Target="../media/image136.wmf"/><Relationship Id="rId5" Type="http://schemas.openxmlformats.org/officeDocument/2006/relationships/image" Target="../media/image135.wmf"/><Relationship Id="rId4" Type="http://schemas.openxmlformats.org/officeDocument/2006/relationships/image" Target="../media/image134.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37.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140.wmf"/><Relationship Id="rId2" Type="http://schemas.openxmlformats.org/officeDocument/2006/relationships/image" Target="../media/image139.wmf"/><Relationship Id="rId1" Type="http://schemas.openxmlformats.org/officeDocument/2006/relationships/image" Target="../media/image138.wmf"/><Relationship Id="rId4" Type="http://schemas.openxmlformats.org/officeDocument/2006/relationships/image" Target="../media/image141.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143.wmf"/><Relationship Id="rId1" Type="http://schemas.openxmlformats.org/officeDocument/2006/relationships/image" Target="../media/image142.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55.png"/></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178.emf"/><Relationship Id="rId2" Type="http://schemas.openxmlformats.org/officeDocument/2006/relationships/image" Target="../media/image177.emf"/><Relationship Id="rId1" Type="http://schemas.openxmlformats.org/officeDocument/2006/relationships/image" Target="../media/image176.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80.emf"/></Relationships>
</file>

<file path=ppt/drawings/_rels/vmlDrawing37.vml.rels><?xml version="1.0" encoding="UTF-8" standalone="yes"?>
<Relationships xmlns="http://schemas.openxmlformats.org/package/2006/relationships"><Relationship Id="rId2" Type="http://schemas.openxmlformats.org/officeDocument/2006/relationships/image" Target="../media/image182.wmf"/><Relationship Id="rId1" Type="http://schemas.openxmlformats.org/officeDocument/2006/relationships/image" Target="../media/image181.w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184.wmf"/><Relationship Id="rId1" Type="http://schemas.openxmlformats.org/officeDocument/2006/relationships/image" Target="../media/image183.w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85.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 Id="rId4" Type="http://schemas.openxmlformats.org/officeDocument/2006/relationships/image" Target="../media/image27.w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86.w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189.wmf"/><Relationship Id="rId2" Type="http://schemas.openxmlformats.org/officeDocument/2006/relationships/image" Target="../media/image188.wmf"/><Relationship Id="rId1" Type="http://schemas.openxmlformats.org/officeDocument/2006/relationships/image" Target="../media/image187.wmf"/></Relationships>
</file>

<file path=ppt/drawings/_rels/vmlDrawing42.vml.rels><?xml version="1.0" encoding="UTF-8" standalone="yes"?>
<Relationships xmlns="http://schemas.openxmlformats.org/package/2006/relationships"><Relationship Id="rId2" Type="http://schemas.openxmlformats.org/officeDocument/2006/relationships/image" Target="../media/image190.wmf"/><Relationship Id="rId1" Type="http://schemas.openxmlformats.org/officeDocument/2006/relationships/image" Target="../media/image187.wmf"/></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191.wmf"/><Relationship Id="rId1" Type="http://schemas.openxmlformats.org/officeDocument/2006/relationships/image" Target="../media/image187.w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87.w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87.w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198.wmf"/><Relationship Id="rId2" Type="http://schemas.openxmlformats.org/officeDocument/2006/relationships/image" Target="../media/image197.wmf"/><Relationship Id="rId1" Type="http://schemas.openxmlformats.org/officeDocument/2006/relationships/image" Target="../media/image196.wmf"/></Relationships>
</file>

<file path=ppt/drawings/_rels/vmlDrawing47.vml.rels><?xml version="1.0" encoding="UTF-8" standalone="yes"?>
<Relationships xmlns="http://schemas.openxmlformats.org/package/2006/relationships"><Relationship Id="rId3" Type="http://schemas.openxmlformats.org/officeDocument/2006/relationships/image" Target="../media/image201.wmf"/><Relationship Id="rId2" Type="http://schemas.openxmlformats.org/officeDocument/2006/relationships/image" Target="../media/image200.wmf"/><Relationship Id="rId1" Type="http://schemas.openxmlformats.org/officeDocument/2006/relationships/image" Target="../media/image199.wmf"/></Relationships>
</file>

<file path=ppt/drawings/_rels/vmlDrawing48.vml.rels><?xml version="1.0" encoding="UTF-8" standalone="yes"?>
<Relationships xmlns="http://schemas.openxmlformats.org/package/2006/relationships"><Relationship Id="rId3" Type="http://schemas.openxmlformats.org/officeDocument/2006/relationships/image" Target="../media/image204.wmf"/><Relationship Id="rId2" Type="http://schemas.openxmlformats.org/officeDocument/2006/relationships/image" Target="../media/image203.wmf"/><Relationship Id="rId1" Type="http://schemas.openxmlformats.org/officeDocument/2006/relationships/image" Target="../media/image202.wmf"/><Relationship Id="rId4" Type="http://schemas.openxmlformats.org/officeDocument/2006/relationships/image" Target="../media/image201.wmf"/></Relationships>
</file>

<file path=ppt/drawings/_rels/vmlDrawing49.vml.rels><?xml version="1.0" encoding="UTF-8" standalone="yes"?>
<Relationships xmlns="http://schemas.openxmlformats.org/package/2006/relationships"><Relationship Id="rId2" Type="http://schemas.openxmlformats.org/officeDocument/2006/relationships/image" Target="../media/image206.wmf"/><Relationship Id="rId1" Type="http://schemas.openxmlformats.org/officeDocument/2006/relationships/image" Target="../media/image20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s>
</file>

<file path=ppt/drawings/_rels/vmlDrawing50.vml.rels><?xml version="1.0" encoding="UTF-8" standalone="yes"?>
<Relationships xmlns="http://schemas.openxmlformats.org/package/2006/relationships"><Relationship Id="rId2" Type="http://schemas.openxmlformats.org/officeDocument/2006/relationships/image" Target="../media/image208.wmf"/><Relationship Id="rId1" Type="http://schemas.openxmlformats.org/officeDocument/2006/relationships/image" Target="../media/image207.wmf"/></Relationships>
</file>

<file path=ppt/drawings/_rels/vmlDrawing51.vml.rels><?xml version="1.0" encoding="UTF-8" standalone="yes"?>
<Relationships xmlns="http://schemas.openxmlformats.org/package/2006/relationships"><Relationship Id="rId2" Type="http://schemas.openxmlformats.org/officeDocument/2006/relationships/image" Target="../media/image211.wmf"/><Relationship Id="rId1" Type="http://schemas.openxmlformats.org/officeDocument/2006/relationships/image" Target="../media/image210.wmf"/></Relationships>
</file>

<file path=ppt/drawings/_rels/vmlDrawing52.vml.rels><?xml version="1.0" encoding="UTF-8" standalone="yes"?>
<Relationships xmlns="http://schemas.openxmlformats.org/package/2006/relationships"><Relationship Id="rId2" Type="http://schemas.openxmlformats.org/officeDocument/2006/relationships/image" Target="../media/image213.wmf"/><Relationship Id="rId1" Type="http://schemas.openxmlformats.org/officeDocument/2006/relationships/image" Target="../media/image212.w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215.wmf"/></Relationships>
</file>

<file path=ppt/drawings/_rels/vmlDrawing54.vml.rels><?xml version="1.0" encoding="UTF-8" standalone="yes"?>
<Relationships xmlns="http://schemas.openxmlformats.org/package/2006/relationships"><Relationship Id="rId3" Type="http://schemas.openxmlformats.org/officeDocument/2006/relationships/image" Target="../media/image220.wmf"/><Relationship Id="rId2" Type="http://schemas.openxmlformats.org/officeDocument/2006/relationships/image" Target="../media/image219.wmf"/><Relationship Id="rId1" Type="http://schemas.openxmlformats.org/officeDocument/2006/relationships/image" Target="../media/image218.wmf"/><Relationship Id="rId5" Type="http://schemas.openxmlformats.org/officeDocument/2006/relationships/image" Target="../media/image222.wmf"/><Relationship Id="rId4" Type="http://schemas.openxmlformats.org/officeDocument/2006/relationships/image" Target="../media/image221.wmf"/></Relationships>
</file>

<file path=ppt/drawings/_rels/vmlDrawing55.vml.rels><?xml version="1.0" encoding="UTF-8" standalone="yes"?>
<Relationships xmlns="http://schemas.openxmlformats.org/package/2006/relationships"><Relationship Id="rId2" Type="http://schemas.openxmlformats.org/officeDocument/2006/relationships/image" Target="../media/image223.wmf"/><Relationship Id="rId1" Type="http://schemas.openxmlformats.org/officeDocument/2006/relationships/image" Target="../media/image220.w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225.wmf"/></Relationships>
</file>

<file path=ppt/drawings/_rels/vmlDrawing57.vml.rels><?xml version="1.0" encoding="UTF-8" standalone="yes"?>
<Relationships xmlns="http://schemas.openxmlformats.org/package/2006/relationships"><Relationship Id="rId2" Type="http://schemas.openxmlformats.org/officeDocument/2006/relationships/image" Target="../media/image227.wmf"/><Relationship Id="rId1" Type="http://schemas.openxmlformats.org/officeDocument/2006/relationships/image" Target="../media/image226.w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228.wmf"/></Relationships>
</file>

<file path=ppt/drawings/_rels/vmlDrawing59.vml.rels><?xml version="1.0" encoding="UTF-8" standalone="yes"?>
<Relationships xmlns="http://schemas.openxmlformats.org/package/2006/relationships"><Relationship Id="rId3" Type="http://schemas.openxmlformats.org/officeDocument/2006/relationships/image" Target="../media/image231.wmf"/><Relationship Id="rId2" Type="http://schemas.openxmlformats.org/officeDocument/2006/relationships/image" Target="../media/image230.wmf"/><Relationship Id="rId1" Type="http://schemas.openxmlformats.org/officeDocument/2006/relationships/image" Target="../media/image229.wmf"/><Relationship Id="rId5" Type="http://schemas.openxmlformats.org/officeDocument/2006/relationships/image" Target="../media/image233.wmf"/><Relationship Id="rId4" Type="http://schemas.openxmlformats.org/officeDocument/2006/relationships/image" Target="../media/image23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s>
</file>

<file path=ppt/drawings/_rels/vmlDrawing60.vml.rels><?xml version="1.0" encoding="UTF-8" standalone="yes"?>
<Relationships xmlns="http://schemas.openxmlformats.org/package/2006/relationships"><Relationship Id="rId3" Type="http://schemas.openxmlformats.org/officeDocument/2006/relationships/image" Target="../media/image236.wmf"/><Relationship Id="rId2" Type="http://schemas.openxmlformats.org/officeDocument/2006/relationships/image" Target="../media/image235.wmf"/><Relationship Id="rId1" Type="http://schemas.openxmlformats.org/officeDocument/2006/relationships/image" Target="../media/image234.w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237.wmf"/></Relationships>
</file>

<file path=ppt/drawings/_rels/vmlDrawing62.vml.rels><?xml version="1.0" encoding="UTF-8" standalone="yes"?>
<Relationships xmlns="http://schemas.openxmlformats.org/package/2006/relationships"><Relationship Id="rId3" Type="http://schemas.openxmlformats.org/officeDocument/2006/relationships/image" Target="../media/image240.wmf"/><Relationship Id="rId7" Type="http://schemas.openxmlformats.org/officeDocument/2006/relationships/image" Target="../media/image244.wmf"/><Relationship Id="rId2" Type="http://schemas.openxmlformats.org/officeDocument/2006/relationships/image" Target="../media/image239.wmf"/><Relationship Id="rId1" Type="http://schemas.openxmlformats.org/officeDocument/2006/relationships/image" Target="../media/image238.wmf"/><Relationship Id="rId6" Type="http://schemas.openxmlformats.org/officeDocument/2006/relationships/image" Target="../media/image243.wmf"/><Relationship Id="rId5" Type="http://schemas.openxmlformats.org/officeDocument/2006/relationships/image" Target="../media/image242.wmf"/><Relationship Id="rId4" Type="http://schemas.openxmlformats.org/officeDocument/2006/relationships/image" Target="../media/image241.wmf"/></Relationships>
</file>

<file path=ppt/drawings/_rels/vmlDrawing63.vml.rels><?xml version="1.0" encoding="UTF-8" standalone="yes"?>
<Relationships xmlns="http://schemas.openxmlformats.org/package/2006/relationships"><Relationship Id="rId2" Type="http://schemas.openxmlformats.org/officeDocument/2006/relationships/image" Target="../media/image246.wmf"/><Relationship Id="rId1" Type="http://schemas.openxmlformats.org/officeDocument/2006/relationships/image" Target="../media/image245.wmf"/></Relationships>
</file>

<file path=ppt/drawings/_rels/vmlDrawing64.vml.rels><?xml version="1.0" encoding="UTF-8" standalone="yes"?>
<Relationships xmlns="http://schemas.openxmlformats.org/package/2006/relationships"><Relationship Id="rId3" Type="http://schemas.openxmlformats.org/officeDocument/2006/relationships/image" Target="../media/image247.wmf"/><Relationship Id="rId2" Type="http://schemas.openxmlformats.org/officeDocument/2006/relationships/image" Target="../media/image245.wmf"/><Relationship Id="rId1" Type="http://schemas.openxmlformats.org/officeDocument/2006/relationships/image" Target="../media/image246.wmf"/><Relationship Id="rId4" Type="http://schemas.openxmlformats.org/officeDocument/2006/relationships/image" Target="../media/image248.w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249.wmf"/></Relationships>
</file>

<file path=ppt/drawings/_rels/vmlDrawing66.vml.rels><?xml version="1.0" encoding="UTF-8" standalone="yes"?>
<Relationships xmlns="http://schemas.openxmlformats.org/package/2006/relationships"><Relationship Id="rId3" Type="http://schemas.openxmlformats.org/officeDocument/2006/relationships/image" Target="../media/image252.emf"/><Relationship Id="rId2" Type="http://schemas.openxmlformats.org/officeDocument/2006/relationships/image" Target="../media/image251.emf"/><Relationship Id="rId1" Type="http://schemas.openxmlformats.org/officeDocument/2006/relationships/image" Target="../media/image250.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250.emf"/></Relationships>
</file>

<file path=ppt/drawings/_rels/vmlDrawing68.vml.rels><?xml version="1.0" encoding="UTF-8" standalone="yes"?>
<Relationships xmlns="http://schemas.openxmlformats.org/package/2006/relationships"><Relationship Id="rId3" Type="http://schemas.openxmlformats.org/officeDocument/2006/relationships/image" Target="../media/image255.emf"/><Relationship Id="rId2" Type="http://schemas.openxmlformats.org/officeDocument/2006/relationships/image" Target="../media/image254.emf"/><Relationship Id="rId1" Type="http://schemas.openxmlformats.org/officeDocument/2006/relationships/image" Target="../media/image253.emf"/><Relationship Id="rId6" Type="http://schemas.openxmlformats.org/officeDocument/2006/relationships/image" Target="../media/image258.wmf"/><Relationship Id="rId5" Type="http://schemas.openxmlformats.org/officeDocument/2006/relationships/image" Target="../media/image257.wmf"/><Relationship Id="rId4" Type="http://schemas.openxmlformats.org/officeDocument/2006/relationships/image" Target="../media/image256.w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259.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drawings/_rels/vmlDrawing70.vml.rels><?xml version="1.0" encoding="UTF-8" standalone="yes"?>
<Relationships xmlns="http://schemas.openxmlformats.org/package/2006/relationships"><Relationship Id="rId2" Type="http://schemas.openxmlformats.org/officeDocument/2006/relationships/image" Target="../media/image261.wmf"/><Relationship Id="rId1" Type="http://schemas.openxmlformats.org/officeDocument/2006/relationships/image" Target="../media/image260.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262.wmf"/></Relationships>
</file>

<file path=ppt/drawings/_rels/vmlDrawing72.vml.rels><?xml version="1.0" encoding="UTF-8" standalone="yes"?>
<Relationships xmlns="http://schemas.openxmlformats.org/package/2006/relationships"><Relationship Id="rId2" Type="http://schemas.openxmlformats.org/officeDocument/2006/relationships/image" Target="../media/image264.wmf"/><Relationship Id="rId1" Type="http://schemas.openxmlformats.org/officeDocument/2006/relationships/image" Target="../media/image263.wmf"/></Relationships>
</file>

<file path=ppt/drawings/_rels/vmlDrawing73.vml.rels><?xml version="1.0" encoding="UTF-8" standalone="yes"?>
<Relationships xmlns="http://schemas.openxmlformats.org/package/2006/relationships"><Relationship Id="rId3" Type="http://schemas.openxmlformats.org/officeDocument/2006/relationships/image" Target="../media/image266.wmf"/><Relationship Id="rId2" Type="http://schemas.openxmlformats.org/officeDocument/2006/relationships/image" Target="../media/image265.emf"/><Relationship Id="rId1" Type="http://schemas.openxmlformats.org/officeDocument/2006/relationships/image" Target="../media/image264.w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277.w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280.wmf"/></Relationships>
</file>

<file path=ppt/drawings/_rels/vmlDrawing76.vml.rels><?xml version="1.0" encoding="UTF-8" standalone="yes"?>
<Relationships xmlns="http://schemas.openxmlformats.org/package/2006/relationships"><Relationship Id="rId2" Type="http://schemas.openxmlformats.org/officeDocument/2006/relationships/image" Target="../media/image282.wmf"/><Relationship Id="rId1" Type="http://schemas.openxmlformats.org/officeDocument/2006/relationships/image" Target="../media/image281.wmf"/></Relationships>
</file>

<file path=ppt/drawings/_rels/vmlDrawing77.vml.rels><?xml version="1.0" encoding="UTF-8" standalone="yes"?>
<Relationships xmlns="http://schemas.openxmlformats.org/package/2006/relationships"><Relationship Id="rId3" Type="http://schemas.openxmlformats.org/officeDocument/2006/relationships/image" Target="../media/image285.wmf"/><Relationship Id="rId2" Type="http://schemas.openxmlformats.org/officeDocument/2006/relationships/image" Target="../media/image284.wmf"/><Relationship Id="rId1" Type="http://schemas.openxmlformats.org/officeDocument/2006/relationships/image" Target="../media/image283.w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286.w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287.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s>
</file>

<file path=ppt/drawings/_rels/vmlDrawing80.vml.rels><?xml version="1.0" encoding="UTF-8" standalone="yes"?>
<Relationships xmlns="http://schemas.openxmlformats.org/package/2006/relationships"><Relationship Id="rId3" Type="http://schemas.openxmlformats.org/officeDocument/2006/relationships/image" Target="../media/image292.wmf"/><Relationship Id="rId2" Type="http://schemas.openxmlformats.org/officeDocument/2006/relationships/image" Target="../media/image291.wmf"/><Relationship Id="rId1" Type="http://schemas.openxmlformats.org/officeDocument/2006/relationships/image" Target="../media/image290.wmf"/><Relationship Id="rId4" Type="http://schemas.openxmlformats.org/officeDocument/2006/relationships/image" Target="../media/image293.w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296.wmf"/></Relationships>
</file>

<file path=ppt/drawings/_rels/vmlDrawing82.vml.rels><?xml version="1.0" encoding="UTF-8" standalone="yes"?>
<Relationships xmlns="http://schemas.openxmlformats.org/package/2006/relationships"><Relationship Id="rId2" Type="http://schemas.openxmlformats.org/officeDocument/2006/relationships/image" Target="../media/image298.wmf"/><Relationship Id="rId1" Type="http://schemas.openxmlformats.org/officeDocument/2006/relationships/image" Target="../media/image297.w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299.w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300.w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301.wmf"/></Relationships>
</file>

<file path=ppt/drawings/_rels/vmlDrawing86.vml.rels><?xml version="1.0" encoding="UTF-8" standalone="yes"?>
<Relationships xmlns="http://schemas.openxmlformats.org/package/2006/relationships"><Relationship Id="rId2" Type="http://schemas.openxmlformats.org/officeDocument/2006/relationships/image" Target="../media/image303.wmf"/><Relationship Id="rId1" Type="http://schemas.openxmlformats.org/officeDocument/2006/relationships/image" Target="../media/image302.w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304.w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305.wmf"/></Relationships>
</file>

<file path=ppt/drawings/_rels/vmlDrawing89.vml.rels><?xml version="1.0" encoding="UTF-8" standalone="yes"?>
<Relationships xmlns="http://schemas.openxmlformats.org/package/2006/relationships"><Relationship Id="rId3" Type="http://schemas.openxmlformats.org/officeDocument/2006/relationships/image" Target="../media/image320.wmf"/><Relationship Id="rId2" Type="http://schemas.openxmlformats.org/officeDocument/2006/relationships/image" Target="../media/image319.wmf"/><Relationship Id="rId1" Type="http://schemas.openxmlformats.org/officeDocument/2006/relationships/image" Target="../media/image318.wmf"/><Relationship Id="rId4" Type="http://schemas.openxmlformats.org/officeDocument/2006/relationships/image" Target="../media/image32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90.vml.rels><?xml version="1.0" encoding="UTF-8" standalone="yes"?>
<Relationships xmlns="http://schemas.openxmlformats.org/package/2006/relationships"><Relationship Id="rId3" Type="http://schemas.openxmlformats.org/officeDocument/2006/relationships/image" Target="../media/image325.wmf"/><Relationship Id="rId2" Type="http://schemas.openxmlformats.org/officeDocument/2006/relationships/image" Target="../media/image324.wmf"/><Relationship Id="rId1" Type="http://schemas.openxmlformats.org/officeDocument/2006/relationships/image" Target="../media/image323.wmf"/><Relationship Id="rId6" Type="http://schemas.openxmlformats.org/officeDocument/2006/relationships/image" Target="../media/image328.wmf"/><Relationship Id="rId5" Type="http://schemas.openxmlformats.org/officeDocument/2006/relationships/image" Target="../media/image327.wmf"/><Relationship Id="rId4" Type="http://schemas.openxmlformats.org/officeDocument/2006/relationships/image" Target="../media/image326.wmf"/></Relationships>
</file>

<file path=ppt/drawings/_rels/vmlDrawing91.vml.rels><?xml version="1.0" encoding="UTF-8" standalone="yes"?>
<Relationships xmlns="http://schemas.openxmlformats.org/package/2006/relationships"><Relationship Id="rId3" Type="http://schemas.openxmlformats.org/officeDocument/2006/relationships/image" Target="../media/image331.wmf"/><Relationship Id="rId2" Type="http://schemas.openxmlformats.org/officeDocument/2006/relationships/image" Target="../media/image330.wmf"/><Relationship Id="rId1" Type="http://schemas.openxmlformats.org/officeDocument/2006/relationships/image" Target="../media/image329.wmf"/><Relationship Id="rId4" Type="http://schemas.openxmlformats.org/officeDocument/2006/relationships/image" Target="../media/image332.wmf"/></Relationships>
</file>

<file path=ppt/drawings/_rels/vmlDrawing92.vml.rels><?xml version="1.0" encoding="UTF-8" standalone="yes"?>
<Relationships xmlns="http://schemas.openxmlformats.org/package/2006/relationships"><Relationship Id="rId3" Type="http://schemas.openxmlformats.org/officeDocument/2006/relationships/image" Target="../media/image334.wmf"/><Relationship Id="rId2" Type="http://schemas.openxmlformats.org/officeDocument/2006/relationships/image" Target="../media/image333.wmf"/><Relationship Id="rId1" Type="http://schemas.openxmlformats.org/officeDocument/2006/relationships/image" Target="../media/image332.wmf"/></Relationships>
</file>

<file path=ppt/drawings/_rels/vmlDrawing93.vml.rels><?xml version="1.0" encoding="UTF-8" standalone="yes"?>
<Relationships xmlns="http://schemas.openxmlformats.org/package/2006/relationships"><Relationship Id="rId3" Type="http://schemas.openxmlformats.org/officeDocument/2006/relationships/image" Target="../media/image337.wmf"/><Relationship Id="rId2" Type="http://schemas.openxmlformats.org/officeDocument/2006/relationships/image" Target="../media/image336.wmf"/><Relationship Id="rId1" Type="http://schemas.openxmlformats.org/officeDocument/2006/relationships/image" Target="../media/image335.wmf"/><Relationship Id="rId5" Type="http://schemas.openxmlformats.org/officeDocument/2006/relationships/image" Target="../media/image339.wmf"/><Relationship Id="rId4" Type="http://schemas.openxmlformats.org/officeDocument/2006/relationships/image" Target="../media/image338.wmf"/></Relationships>
</file>

<file path=ppt/drawings/_rels/vmlDrawing94.vml.rels><?xml version="1.0" encoding="UTF-8" standalone="yes"?>
<Relationships xmlns="http://schemas.openxmlformats.org/package/2006/relationships"><Relationship Id="rId3" Type="http://schemas.openxmlformats.org/officeDocument/2006/relationships/image" Target="../media/image342.wmf"/><Relationship Id="rId2" Type="http://schemas.openxmlformats.org/officeDocument/2006/relationships/image" Target="../media/image341.wmf"/><Relationship Id="rId1" Type="http://schemas.openxmlformats.org/officeDocument/2006/relationships/image" Target="../media/image340.wmf"/><Relationship Id="rId5" Type="http://schemas.openxmlformats.org/officeDocument/2006/relationships/image" Target="../media/image344.wmf"/><Relationship Id="rId4" Type="http://schemas.openxmlformats.org/officeDocument/2006/relationships/image" Target="../media/image343.w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333.wmf"/></Relationships>
</file>

<file path=ppt/drawings/_rels/vmlDrawing96.vml.rels><?xml version="1.0" encoding="UTF-8" standalone="yes"?>
<Relationships xmlns="http://schemas.openxmlformats.org/package/2006/relationships"><Relationship Id="rId3" Type="http://schemas.openxmlformats.org/officeDocument/2006/relationships/image" Target="../media/image346.wmf"/><Relationship Id="rId2" Type="http://schemas.openxmlformats.org/officeDocument/2006/relationships/image" Target="../media/image345.wmf"/><Relationship Id="rId1" Type="http://schemas.openxmlformats.org/officeDocument/2006/relationships/image" Target="../media/image218.wmf"/></Relationships>
</file>

<file path=ppt/drawings/_rels/vmlDrawing97.vml.rels><?xml version="1.0" encoding="UTF-8" standalone="yes"?>
<Relationships xmlns="http://schemas.openxmlformats.org/package/2006/relationships"><Relationship Id="rId3" Type="http://schemas.openxmlformats.org/officeDocument/2006/relationships/image" Target="../media/image348.wmf"/><Relationship Id="rId2" Type="http://schemas.openxmlformats.org/officeDocument/2006/relationships/image" Target="../media/image347.wmf"/><Relationship Id="rId1" Type="http://schemas.openxmlformats.org/officeDocument/2006/relationships/image" Target="../media/image33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B036EA5-92F9-4C2F-89F2-0E54DD521101}" type="datetimeFigureOut">
              <a:rPr lang="en-US" smtClean="0"/>
              <a:pPr/>
              <a:t>5/22/2016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876D41A-963C-483F-B940-2EDCBDDED007}"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4256E0-D9DF-4BBA-BA8F-42D80910C34C}" type="datetimeFigureOut">
              <a:rPr lang="en-US" smtClean="0"/>
              <a:pPr/>
              <a:t>5/22/2016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C325D0-A3C7-472F-A5E4-27BE98B9B76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B0BE427-0F24-478D-8E0A-9C9AFD74FEE1}" type="slidenum">
              <a:rPr lang="en-IN" smtClean="0"/>
              <a:pPr>
                <a:defRPr/>
              </a:pPr>
              <a:t>10</a:t>
            </a:fld>
            <a:endParaRPr lang="en-IN"/>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ln/>
        </p:spPr>
      </p:sp>
      <p:sp>
        <p:nvSpPr>
          <p:cNvPr id="355331" name="Notes Placeholder 2"/>
          <p:cNvSpPr>
            <a:spLocks noGrp="1"/>
          </p:cNvSpPr>
          <p:nvPr>
            <p:ph type="body" idx="1"/>
          </p:nvPr>
        </p:nvSpPr>
        <p:spPr>
          <a:noFill/>
          <a:ln/>
        </p:spPr>
        <p:txBody>
          <a:bodyPr/>
          <a:lstStyle/>
          <a:p>
            <a:pPr eaLnBrk="1" hangingPunct="1"/>
            <a:endParaRPr lang="en-US" smtClean="0"/>
          </a:p>
        </p:txBody>
      </p:sp>
      <p:sp>
        <p:nvSpPr>
          <p:cNvPr id="355332" name="Slide Number Placeholder 3"/>
          <p:cNvSpPr>
            <a:spLocks noGrp="1"/>
          </p:cNvSpPr>
          <p:nvPr>
            <p:ph type="sldNum" sz="quarter" idx="5"/>
          </p:nvPr>
        </p:nvSpPr>
        <p:spPr>
          <a:noFill/>
        </p:spPr>
        <p:txBody>
          <a:bodyPr/>
          <a:lstStyle/>
          <a:p>
            <a:fld id="{61769B2B-1113-42CE-852F-BA07A88573CF}" type="slidenum">
              <a:rPr lang="en-US" smtClean="0"/>
              <a:pPr/>
              <a:t>101</a:t>
            </a:fld>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p:spPr>
        <p:txBody>
          <a:bodyPr/>
          <a:lstStyle/>
          <a:p>
            <a:pPr eaLnBrk="1" hangingPunct="1"/>
            <a:endParaRPr lang="en-US" smtClean="0"/>
          </a:p>
        </p:txBody>
      </p:sp>
      <p:sp>
        <p:nvSpPr>
          <p:cNvPr id="356356" name="Slide Number Placeholder 3"/>
          <p:cNvSpPr>
            <a:spLocks noGrp="1"/>
          </p:cNvSpPr>
          <p:nvPr>
            <p:ph type="sldNum" sz="quarter" idx="5"/>
          </p:nvPr>
        </p:nvSpPr>
        <p:spPr>
          <a:noFill/>
        </p:spPr>
        <p:txBody>
          <a:bodyPr/>
          <a:lstStyle/>
          <a:p>
            <a:fld id="{67193122-AD32-4AC7-8829-CF57A773B0E8}" type="slidenum">
              <a:rPr lang="en-US" smtClean="0"/>
              <a:pPr/>
              <a:t>102</a:t>
            </a:fld>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p:spPr>
        <p:txBody>
          <a:bodyPr/>
          <a:lstStyle/>
          <a:p>
            <a:pPr eaLnBrk="1" hangingPunct="1"/>
            <a:endParaRPr lang="en-US" smtClean="0"/>
          </a:p>
        </p:txBody>
      </p:sp>
      <p:sp>
        <p:nvSpPr>
          <p:cNvPr id="357380" name="Slide Number Placeholder 3"/>
          <p:cNvSpPr>
            <a:spLocks noGrp="1"/>
          </p:cNvSpPr>
          <p:nvPr>
            <p:ph type="sldNum" sz="quarter" idx="5"/>
          </p:nvPr>
        </p:nvSpPr>
        <p:spPr>
          <a:noFill/>
        </p:spPr>
        <p:txBody>
          <a:bodyPr/>
          <a:lstStyle/>
          <a:p>
            <a:fld id="{95751320-4861-4114-B0D6-B6BACE3AB798}" type="slidenum">
              <a:rPr lang="en-US" smtClean="0"/>
              <a:pPr/>
              <a:t>103</a:t>
            </a:fld>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104</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p:spPr>
        <p:txBody>
          <a:bodyPr/>
          <a:lstStyle/>
          <a:p>
            <a:pPr eaLnBrk="1" hangingPunct="1"/>
            <a:endParaRPr lang="en-US" smtClean="0"/>
          </a:p>
        </p:txBody>
      </p:sp>
      <p:sp>
        <p:nvSpPr>
          <p:cNvPr id="358404" name="Slide Number Placeholder 3"/>
          <p:cNvSpPr>
            <a:spLocks noGrp="1"/>
          </p:cNvSpPr>
          <p:nvPr>
            <p:ph type="sldNum" sz="quarter" idx="5"/>
          </p:nvPr>
        </p:nvSpPr>
        <p:spPr>
          <a:noFill/>
        </p:spPr>
        <p:txBody>
          <a:bodyPr/>
          <a:lstStyle/>
          <a:p>
            <a:fld id="{EE0BB8BD-DC02-4F2D-AAAA-C7F476952B1F}" type="slidenum">
              <a:rPr lang="en-US" smtClean="0"/>
              <a:pPr/>
              <a:t>105</a:t>
            </a:fld>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p:spPr>
        <p:txBody>
          <a:bodyPr/>
          <a:lstStyle/>
          <a:p>
            <a:pPr eaLnBrk="1" hangingPunct="1"/>
            <a:endParaRPr lang="en-US" smtClean="0"/>
          </a:p>
        </p:txBody>
      </p:sp>
      <p:sp>
        <p:nvSpPr>
          <p:cNvPr id="358404" name="Slide Number Placeholder 3"/>
          <p:cNvSpPr>
            <a:spLocks noGrp="1"/>
          </p:cNvSpPr>
          <p:nvPr>
            <p:ph type="sldNum" sz="quarter" idx="5"/>
          </p:nvPr>
        </p:nvSpPr>
        <p:spPr>
          <a:noFill/>
        </p:spPr>
        <p:txBody>
          <a:bodyPr/>
          <a:lstStyle/>
          <a:p>
            <a:fld id="{EE0BB8BD-DC02-4F2D-AAAA-C7F476952B1F}" type="slidenum">
              <a:rPr lang="en-US" smtClean="0"/>
              <a:pPr/>
              <a:t>106</a:t>
            </a:fld>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107</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108</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110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B0BE427-0F24-478D-8E0A-9C9AFD74FEE1}" type="slidenum">
              <a:rPr lang="en-IN" smtClean="0"/>
              <a:pPr>
                <a:defRPr/>
              </a:pPr>
              <a:t>11</a:t>
            </a:fld>
            <a:endParaRPr lang="en-IN"/>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1AC2FBD-67AC-4FD4-A530-5F0E09BBE884}" type="slidenum">
              <a:rPr lang="en-US" smtClean="0"/>
              <a:pPr>
                <a:defRPr/>
              </a:pPr>
              <a:t>111</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1AC2FBD-67AC-4FD4-A530-5F0E09BBE884}" type="slidenum">
              <a:rPr lang="en-US" smtClean="0"/>
              <a:pPr>
                <a:defRPr/>
              </a:pPr>
              <a:t>112</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113</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p:spPr>
        <p:txBody>
          <a:bodyPr/>
          <a:lstStyle/>
          <a:p>
            <a:pPr eaLnBrk="1" hangingPunct="1"/>
            <a:endParaRPr lang="en-US" smtClean="0"/>
          </a:p>
        </p:txBody>
      </p:sp>
      <p:sp>
        <p:nvSpPr>
          <p:cNvPr id="375812" name="Slide Number Placeholder 3"/>
          <p:cNvSpPr>
            <a:spLocks noGrp="1"/>
          </p:cNvSpPr>
          <p:nvPr>
            <p:ph type="sldNum" sz="quarter" idx="5"/>
          </p:nvPr>
        </p:nvSpPr>
        <p:spPr>
          <a:noFill/>
        </p:spPr>
        <p:txBody>
          <a:bodyPr/>
          <a:lstStyle/>
          <a:p>
            <a:fld id="{B0B015E4-FA6E-4509-B10D-81CA381B4950}" type="slidenum">
              <a:rPr lang="en-US" smtClean="0"/>
              <a:pPr/>
              <a:t>114</a:t>
            </a:fld>
            <a:endParaRPr lang="en-U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p:spPr>
        <p:txBody>
          <a:bodyPr/>
          <a:lstStyle/>
          <a:p>
            <a:pPr eaLnBrk="1" hangingPunct="1"/>
            <a:endParaRPr lang="en-US" smtClean="0"/>
          </a:p>
        </p:txBody>
      </p:sp>
      <p:sp>
        <p:nvSpPr>
          <p:cNvPr id="376836" name="Slide Number Placeholder 3"/>
          <p:cNvSpPr>
            <a:spLocks noGrp="1"/>
          </p:cNvSpPr>
          <p:nvPr>
            <p:ph type="sldNum" sz="quarter" idx="5"/>
          </p:nvPr>
        </p:nvSpPr>
        <p:spPr>
          <a:noFill/>
        </p:spPr>
        <p:txBody>
          <a:bodyPr/>
          <a:lstStyle/>
          <a:p>
            <a:fld id="{1C7653FB-FAF3-4CD6-A99E-18B15BB180B9}" type="slidenum">
              <a:rPr lang="en-US" smtClean="0"/>
              <a:pPr/>
              <a:t>115</a:t>
            </a:fld>
            <a:endParaRPr 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C471EBE-7CD2-4669-890C-D5D1BC5DB53F}" type="slidenum">
              <a:rPr lang="en-US" smtClean="0"/>
              <a:pPr>
                <a:defRPr/>
              </a:pPr>
              <a:t>116</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C471EBE-7CD2-4669-890C-D5D1BC5DB53F}" type="slidenum">
              <a:rPr lang="en-US" smtClean="0"/>
              <a:pPr>
                <a:defRPr/>
              </a:pPr>
              <a:t>117</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118</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Slide Image Placeholder 1"/>
          <p:cNvSpPr>
            <a:spLocks noGrp="1" noRot="1" noChangeAspect="1" noTextEdit="1"/>
          </p:cNvSpPr>
          <p:nvPr>
            <p:ph type="sldImg"/>
          </p:nvPr>
        </p:nvSpPr>
        <p:spPr>
          <a:ln/>
        </p:spPr>
      </p:sp>
      <p:sp>
        <p:nvSpPr>
          <p:cNvPr id="362499" name="Notes Placeholder 2"/>
          <p:cNvSpPr>
            <a:spLocks noGrp="1"/>
          </p:cNvSpPr>
          <p:nvPr>
            <p:ph type="body" idx="1"/>
          </p:nvPr>
        </p:nvSpPr>
        <p:spPr>
          <a:noFill/>
          <a:ln/>
        </p:spPr>
        <p:txBody>
          <a:bodyPr/>
          <a:lstStyle/>
          <a:p>
            <a:pPr eaLnBrk="1" hangingPunct="1"/>
            <a:endParaRPr lang="en-US" smtClean="0"/>
          </a:p>
        </p:txBody>
      </p:sp>
      <p:sp>
        <p:nvSpPr>
          <p:cNvPr id="362500" name="Slide Number Placeholder 3"/>
          <p:cNvSpPr>
            <a:spLocks noGrp="1"/>
          </p:cNvSpPr>
          <p:nvPr>
            <p:ph type="sldNum" sz="quarter" idx="5"/>
          </p:nvPr>
        </p:nvSpPr>
        <p:spPr>
          <a:noFill/>
        </p:spPr>
        <p:txBody>
          <a:bodyPr/>
          <a:lstStyle/>
          <a:p>
            <a:fld id="{981BCE21-E1A9-4E46-B19C-2A27AD23C5A7}" type="slidenum">
              <a:rPr lang="en-US" smtClean="0"/>
              <a:pPr/>
              <a:t>119</a:t>
            </a:fld>
            <a:endParaRPr lang="en-US"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BE66C77-AA2D-48AC-84D5-D732F79C8A7A}" type="slidenum">
              <a:rPr lang="en-US" smtClean="0"/>
              <a:pPr>
                <a:defRPr/>
              </a:pPr>
              <a:t>120</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a:ln/>
        </p:spPr>
      </p:sp>
      <p:sp>
        <p:nvSpPr>
          <p:cNvPr id="306179" name="Notes Placeholder 2"/>
          <p:cNvSpPr>
            <a:spLocks noGrp="1"/>
          </p:cNvSpPr>
          <p:nvPr>
            <p:ph type="body" idx="1"/>
          </p:nvPr>
        </p:nvSpPr>
        <p:spPr>
          <a:noFill/>
          <a:ln/>
        </p:spPr>
        <p:txBody>
          <a:bodyPr/>
          <a:lstStyle/>
          <a:p>
            <a:pPr eaLnBrk="1" hangingPunct="1"/>
            <a:endParaRPr lang="en-US" smtClean="0"/>
          </a:p>
        </p:txBody>
      </p:sp>
      <p:sp>
        <p:nvSpPr>
          <p:cNvPr id="306180" name="Slide Number Placeholder 3"/>
          <p:cNvSpPr>
            <a:spLocks noGrp="1"/>
          </p:cNvSpPr>
          <p:nvPr>
            <p:ph type="sldNum" sz="quarter" idx="5"/>
          </p:nvPr>
        </p:nvSpPr>
        <p:spPr>
          <a:noFill/>
        </p:spPr>
        <p:txBody>
          <a:bodyPr/>
          <a:lstStyle/>
          <a:p>
            <a:fld id="{B594E6B8-B219-4345-8960-D57120DCDA1F}" type="slidenum">
              <a:rPr lang="en-US" smtClean="0"/>
              <a:pPr/>
              <a:t>12</a:t>
            </a:fld>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p:spPr>
        <p:txBody>
          <a:bodyPr/>
          <a:lstStyle/>
          <a:p>
            <a:pPr eaLnBrk="1" hangingPunct="1"/>
            <a:endParaRPr lang="en-US" smtClean="0"/>
          </a:p>
        </p:txBody>
      </p:sp>
      <p:sp>
        <p:nvSpPr>
          <p:cNvPr id="363524" name="Slide Number Placeholder 3"/>
          <p:cNvSpPr>
            <a:spLocks noGrp="1"/>
          </p:cNvSpPr>
          <p:nvPr>
            <p:ph type="sldNum" sz="quarter" idx="5"/>
          </p:nvPr>
        </p:nvSpPr>
        <p:spPr>
          <a:noFill/>
        </p:spPr>
        <p:txBody>
          <a:bodyPr/>
          <a:lstStyle/>
          <a:p>
            <a:fld id="{85FF7846-A954-45A3-9B57-2C420E5BFE67}" type="slidenum">
              <a:rPr lang="en-US" smtClean="0"/>
              <a:pPr/>
              <a:t>121</a:t>
            </a:fld>
            <a:endParaRPr lang="en-US"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BE66C77-AA2D-48AC-84D5-D732F79C8A7A}" type="slidenum">
              <a:rPr lang="en-US" smtClean="0"/>
              <a:pPr>
                <a:defRPr/>
              </a:pPr>
              <a:t>122</a:t>
            </a:fld>
            <a:endParaRPr lang="en-US"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BE66C77-AA2D-48AC-84D5-D732F79C8A7A}" type="slidenum">
              <a:rPr lang="en-US" smtClean="0"/>
              <a:pPr>
                <a:defRPr/>
              </a:pPr>
              <a:t>123</a:t>
            </a:fld>
            <a:endParaRPr lang="en-US"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BE66C77-AA2D-48AC-84D5-D732F79C8A7A}" type="slidenum">
              <a:rPr lang="en-US" smtClean="0"/>
              <a:pPr>
                <a:defRPr/>
              </a:pPr>
              <a:t>124</a:t>
            </a:fld>
            <a:endParaRPr lang="en-US"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125</a:t>
            </a:fld>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p:spPr>
        <p:txBody>
          <a:bodyPr/>
          <a:lstStyle/>
          <a:p>
            <a:pPr eaLnBrk="1" hangingPunct="1"/>
            <a:endParaRPr lang="en-US" smtClean="0"/>
          </a:p>
        </p:txBody>
      </p:sp>
      <p:sp>
        <p:nvSpPr>
          <p:cNvPr id="365572" name="Slide Number Placeholder 3"/>
          <p:cNvSpPr>
            <a:spLocks noGrp="1"/>
          </p:cNvSpPr>
          <p:nvPr>
            <p:ph type="sldNum" sz="quarter" idx="5"/>
          </p:nvPr>
        </p:nvSpPr>
        <p:spPr>
          <a:noFill/>
        </p:spPr>
        <p:txBody>
          <a:bodyPr/>
          <a:lstStyle/>
          <a:p>
            <a:fld id="{8C324CEC-2AC8-4E66-B185-9AA8F0B6F076}" type="slidenum">
              <a:rPr lang="en-US" smtClean="0"/>
              <a:pPr/>
              <a:t>126</a:t>
            </a:fld>
            <a:endParaRPr lang="en-US"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p:spPr>
        <p:txBody>
          <a:bodyPr/>
          <a:lstStyle/>
          <a:p>
            <a:pPr eaLnBrk="1" hangingPunct="1"/>
            <a:endParaRPr lang="en-US" smtClean="0"/>
          </a:p>
        </p:txBody>
      </p:sp>
      <p:sp>
        <p:nvSpPr>
          <p:cNvPr id="367620" name="Slide Number Placeholder 3"/>
          <p:cNvSpPr>
            <a:spLocks noGrp="1"/>
          </p:cNvSpPr>
          <p:nvPr>
            <p:ph type="sldNum" sz="quarter" idx="5"/>
          </p:nvPr>
        </p:nvSpPr>
        <p:spPr>
          <a:noFill/>
        </p:spPr>
        <p:txBody>
          <a:bodyPr/>
          <a:lstStyle/>
          <a:p>
            <a:fld id="{91BEF969-EE7E-4B44-86D3-0AAE2E68A96E}" type="slidenum">
              <a:rPr lang="en-US" smtClean="0"/>
              <a:pPr/>
              <a:t>127</a:t>
            </a:fld>
            <a:endParaRPr lang="en-US"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p:spPr>
        <p:txBody>
          <a:bodyPr/>
          <a:lstStyle/>
          <a:p>
            <a:pPr eaLnBrk="1" hangingPunct="1"/>
            <a:endParaRPr lang="en-US" smtClean="0"/>
          </a:p>
        </p:txBody>
      </p:sp>
      <p:sp>
        <p:nvSpPr>
          <p:cNvPr id="368644" name="Slide Number Placeholder 3"/>
          <p:cNvSpPr>
            <a:spLocks noGrp="1"/>
          </p:cNvSpPr>
          <p:nvPr>
            <p:ph type="sldNum" sz="quarter" idx="5"/>
          </p:nvPr>
        </p:nvSpPr>
        <p:spPr>
          <a:noFill/>
        </p:spPr>
        <p:txBody>
          <a:bodyPr/>
          <a:lstStyle/>
          <a:p>
            <a:fld id="{F2566377-3EC6-4B2D-B5AB-27A7879D0584}" type="slidenum">
              <a:rPr lang="en-US" smtClean="0"/>
              <a:pPr/>
              <a:t>128</a:t>
            </a:fld>
            <a:endParaRPr lang="en-US"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129</a:t>
            </a:fld>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130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Image Placeholder 1"/>
          <p:cNvSpPr>
            <a:spLocks noGrp="1" noRot="1" noChangeAspect="1" noTextEdit="1"/>
          </p:cNvSpPr>
          <p:nvPr>
            <p:ph type="sldImg"/>
          </p:nvPr>
        </p:nvSpPr>
        <p:spPr>
          <a:ln/>
        </p:spPr>
      </p:sp>
      <p:sp>
        <p:nvSpPr>
          <p:cNvPr id="305155" name="Notes Placeholder 2"/>
          <p:cNvSpPr>
            <a:spLocks noGrp="1"/>
          </p:cNvSpPr>
          <p:nvPr>
            <p:ph type="body" idx="1"/>
          </p:nvPr>
        </p:nvSpPr>
        <p:spPr>
          <a:noFill/>
          <a:ln/>
        </p:spPr>
        <p:txBody>
          <a:bodyPr/>
          <a:lstStyle/>
          <a:p>
            <a:pPr eaLnBrk="1" hangingPunct="1"/>
            <a:endParaRPr lang="en-US" smtClean="0"/>
          </a:p>
        </p:txBody>
      </p:sp>
      <p:sp>
        <p:nvSpPr>
          <p:cNvPr id="305156" name="Slide Number Placeholder 3"/>
          <p:cNvSpPr>
            <a:spLocks noGrp="1"/>
          </p:cNvSpPr>
          <p:nvPr>
            <p:ph type="sldNum" sz="quarter" idx="5"/>
          </p:nvPr>
        </p:nvSpPr>
        <p:spPr>
          <a:noFill/>
        </p:spPr>
        <p:txBody>
          <a:bodyPr/>
          <a:lstStyle/>
          <a:p>
            <a:fld id="{73DCF056-0EED-4858-9313-C6232E2DD929}" type="slidenum">
              <a:rPr lang="en-US" smtClean="0"/>
              <a:pPr/>
              <a:t>13</a:t>
            </a:fld>
            <a:endParaRPr lang="en-US"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p:spPr>
        <p:txBody>
          <a:bodyPr/>
          <a:lstStyle/>
          <a:p>
            <a:pPr eaLnBrk="1" hangingPunct="1"/>
            <a:endParaRPr lang="en-US" smtClean="0"/>
          </a:p>
        </p:txBody>
      </p:sp>
      <p:sp>
        <p:nvSpPr>
          <p:cNvPr id="369668" name="Slide Number Placeholder 3"/>
          <p:cNvSpPr>
            <a:spLocks noGrp="1"/>
          </p:cNvSpPr>
          <p:nvPr>
            <p:ph type="sldNum" sz="quarter" idx="5"/>
          </p:nvPr>
        </p:nvSpPr>
        <p:spPr>
          <a:noFill/>
        </p:spPr>
        <p:txBody>
          <a:bodyPr/>
          <a:lstStyle/>
          <a:p>
            <a:fld id="{F8EA4A9E-815E-4868-9AE2-42BA8A7D9DA2}" type="slidenum">
              <a:rPr lang="en-US" smtClean="0"/>
              <a:pPr/>
              <a:t>131</a:t>
            </a:fld>
            <a:endParaRPr lang="en-US"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a:ln/>
        </p:spPr>
      </p:sp>
      <p:sp>
        <p:nvSpPr>
          <p:cNvPr id="370691" name="Notes Placeholder 2"/>
          <p:cNvSpPr>
            <a:spLocks noGrp="1"/>
          </p:cNvSpPr>
          <p:nvPr>
            <p:ph type="body" idx="1"/>
          </p:nvPr>
        </p:nvSpPr>
        <p:spPr>
          <a:noFill/>
          <a:ln/>
        </p:spPr>
        <p:txBody>
          <a:bodyPr/>
          <a:lstStyle/>
          <a:p>
            <a:pPr eaLnBrk="1" hangingPunct="1"/>
            <a:endParaRPr lang="en-US" smtClean="0"/>
          </a:p>
        </p:txBody>
      </p:sp>
      <p:sp>
        <p:nvSpPr>
          <p:cNvPr id="370692" name="Slide Number Placeholder 3"/>
          <p:cNvSpPr>
            <a:spLocks noGrp="1"/>
          </p:cNvSpPr>
          <p:nvPr>
            <p:ph type="sldNum" sz="quarter" idx="5"/>
          </p:nvPr>
        </p:nvSpPr>
        <p:spPr>
          <a:noFill/>
        </p:spPr>
        <p:txBody>
          <a:bodyPr/>
          <a:lstStyle/>
          <a:p>
            <a:fld id="{F2EC96FB-F9D7-4366-97FF-AB470837BE45}" type="slidenum">
              <a:rPr lang="en-US" smtClean="0"/>
              <a:pPr/>
              <a:t>132</a:t>
            </a:fld>
            <a:endParaRPr lang="en-US"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a:ln/>
        </p:spPr>
      </p:sp>
      <p:sp>
        <p:nvSpPr>
          <p:cNvPr id="371715" name="Notes Placeholder 2"/>
          <p:cNvSpPr>
            <a:spLocks noGrp="1"/>
          </p:cNvSpPr>
          <p:nvPr>
            <p:ph type="body" idx="1"/>
          </p:nvPr>
        </p:nvSpPr>
        <p:spPr>
          <a:noFill/>
          <a:ln/>
        </p:spPr>
        <p:txBody>
          <a:bodyPr/>
          <a:lstStyle/>
          <a:p>
            <a:pPr eaLnBrk="1" hangingPunct="1"/>
            <a:endParaRPr lang="en-US" smtClean="0"/>
          </a:p>
        </p:txBody>
      </p:sp>
      <p:sp>
        <p:nvSpPr>
          <p:cNvPr id="371716" name="Slide Number Placeholder 3"/>
          <p:cNvSpPr>
            <a:spLocks noGrp="1"/>
          </p:cNvSpPr>
          <p:nvPr>
            <p:ph type="sldNum" sz="quarter" idx="5"/>
          </p:nvPr>
        </p:nvSpPr>
        <p:spPr>
          <a:noFill/>
        </p:spPr>
        <p:txBody>
          <a:bodyPr/>
          <a:lstStyle/>
          <a:p>
            <a:fld id="{3407395B-5AE2-41C2-A561-5EA514A60876}" type="slidenum">
              <a:rPr lang="en-US" smtClean="0"/>
              <a:pPr/>
              <a:t>133</a:t>
            </a:fld>
            <a:endParaRPr lang="en-US"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p:spPr>
        <p:txBody>
          <a:bodyPr/>
          <a:lstStyle/>
          <a:p>
            <a:pPr eaLnBrk="1" hangingPunct="1"/>
            <a:endParaRPr lang="en-US" smtClean="0"/>
          </a:p>
        </p:txBody>
      </p:sp>
      <p:sp>
        <p:nvSpPr>
          <p:cNvPr id="361476" name="Slide Number Placeholder 3"/>
          <p:cNvSpPr>
            <a:spLocks noGrp="1"/>
          </p:cNvSpPr>
          <p:nvPr>
            <p:ph type="sldNum" sz="quarter" idx="5"/>
          </p:nvPr>
        </p:nvSpPr>
        <p:spPr>
          <a:noFill/>
        </p:spPr>
        <p:txBody>
          <a:bodyPr/>
          <a:lstStyle/>
          <a:p>
            <a:fld id="{F8CED743-EAEA-4EDC-8281-AEC660F52B60}" type="slidenum">
              <a:rPr lang="en-US" smtClean="0"/>
              <a:pPr/>
              <a:t>134</a:t>
            </a:fld>
            <a:endParaRPr lang="en-US"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135</a:t>
            </a:fld>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136</a:t>
            </a:fld>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137</a:t>
            </a:fld>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138</a:t>
            </a:fld>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139</a:t>
            </a:fld>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140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744EB81C-DBC9-4CD8-8C4C-E72184798802}" type="slidenum">
              <a:rPr lang="en-US">
                <a:latin typeface="Arial" pitchFamily="34" charset="0"/>
              </a:rPr>
              <a:pPr/>
              <a:t>14</a:t>
            </a:fld>
            <a:endParaRPr lang="en-US">
              <a:latin typeface="Arial" pitchFamily="34"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141</a:t>
            </a:fld>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142</a:t>
            </a:fld>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143</a:t>
            </a:fld>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2ADEDC-715D-43D6-86BC-079F4EE112CF}" type="slidenum">
              <a:rPr lang="en-US" smtClean="0"/>
              <a:pPr/>
              <a:t>144</a:t>
            </a:fld>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2ADEDC-715D-43D6-86BC-079F4EE112CF}" type="slidenum">
              <a:rPr lang="en-US" smtClean="0"/>
              <a:pPr/>
              <a:t>145</a:t>
            </a:fld>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2ADEDC-715D-43D6-86BC-079F4EE112CF}" type="slidenum">
              <a:rPr lang="en-US" smtClean="0"/>
              <a:pPr/>
              <a:t>146</a:t>
            </a:fld>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2ADEDC-715D-43D6-86BC-079F4EE112CF}" type="slidenum">
              <a:rPr lang="en-US" smtClean="0"/>
              <a:pPr/>
              <a:t>147</a:t>
            </a:fld>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2ADEDC-715D-43D6-86BC-079F4EE112CF}" type="slidenum">
              <a:rPr lang="en-US" smtClean="0"/>
              <a:pPr/>
              <a:t>148</a:t>
            </a:fld>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2ADEDC-715D-43D6-86BC-079F4EE112CF}" type="slidenum">
              <a:rPr lang="en-US" smtClean="0"/>
              <a:pPr/>
              <a:t>149</a:t>
            </a:fld>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2ADEDC-715D-43D6-86BC-079F4EE112CF}" type="slidenum">
              <a:rPr lang="en-US" smtClean="0"/>
              <a:pPr/>
              <a:t>150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a:ln/>
        </p:spPr>
      </p:sp>
      <p:sp>
        <p:nvSpPr>
          <p:cNvPr id="307203" name="Notes Placeholder 2"/>
          <p:cNvSpPr>
            <a:spLocks noGrp="1"/>
          </p:cNvSpPr>
          <p:nvPr>
            <p:ph type="body" idx="1"/>
          </p:nvPr>
        </p:nvSpPr>
        <p:spPr>
          <a:noFill/>
          <a:ln/>
        </p:spPr>
        <p:txBody>
          <a:bodyPr/>
          <a:lstStyle/>
          <a:p>
            <a:pPr eaLnBrk="1" hangingPunct="1"/>
            <a:endParaRPr lang="en-US" smtClean="0"/>
          </a:p>
        </p:txBody>
      </p:sp>
      <p:sp>
        <p:nvSpPr>
          <p:cNvPr id="307204" name="Slide Number Placeholder 3"/>
          <p:cNvSpPr>
            <a:spLocks noGrp="1"/>
          </p:cNvSpPr>
          <p:nvPr>
            <p:ph type="sldNum" sz="quarter" idx="5"/>
          </p:nvPr>
        </p:nvSpPr>
        <p:spPr>
          <a:noFill/>
        </p:spPr>
        <p:txBody>
          <a:bodyPr/>
          <a:lstStyle/>
          <a:p>
            <a:fld id="{4816A1C0-D385-418A-8214-D1B9A9812137}" type="slidenum">
              <a:rPr lang="en-US" smtClean="0"/>
              <a:pPr/>
              <a:t>15</a:t>
            </a:fld>
            <a:endParaRPr lang="en-US"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2ADEDC-715D-43D6-86BC-079F4EE112CF}" type="slidenum">
              <a:rPr lang="en-US" smtClean="0"/>
              <a:pPr/>
              <a:t>151</a:t>
            </a:fld>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2ADEDC-715D-43D6-86BC-079F4EE112CF}" type="slidenum">
              <a:rPr lang="en-US" smtClean="0"/>
              <a:pPr/>
              <a:t>152</a:t>
            </a:fld>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2ADEDC-715D-43D6-86BC-079F4EE112CF}" type="slidenum">
              <a:rPr lang="en-US" smtClean="0"/>
              <a:pPr/>
              <a:t>153</a:t>
            </a:fld>
            <a:endParaRPr 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F85D8F9-A044-4A97-BCB3-50711609B078}" type="slidenum">
              <a:rPr lang="en-US" smtClean="0"/>
              <a:pPr/>
              <a:t>154</a:t>
            </a:fld>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F85D8F9-A044-4A97-BCB3-50711609B078}" type="slidenum">
              <a:rPr lang="en-US" smtClean="0"/>
              <a:pPr/>
              <a:t>155</a:t>
            </a:fld>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156</a:t>
            </a:fld>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0567" tIns="45283" rIns="90567" bIns="45283" anchor="b"/>
          <a:lstStyle/>
          <a:p>
            <a:pPr algn="r" defTabSz="904875"/>
            <a:fld id="{49D3B3FB-8553-489B-87ED-C19401BDD09B}" type="slidenum">
              <a:rPr lang="zh-CN" altLang="en-US" sz="1200"/>
              <a:pPr algn="r" defTabSz="904875"/>
              <a:t>157</a:t>
            </a:fld>
            <a:endParaRPr lang="en-US" altLang="zh-CN" sz="1200"/>
          </a:p>
        </p:txBody>
      </p:sp>
      <p:sp>
        <p:nvSpPr>
          <p:cNvPr id="56323" name="Rectangle 2"/>
          <p:cNvSpPr>
            <a:spLocks noGrp="1" noRot="1" noChangeAspect="1" noChangeArrowheads="1" noTextEdit="1"/>
          </p:cNvSpPr>
          <p:nvPr>
            <p:ph type="sldImg"/>
          </p:nvPr>
        </p:nvSpPr>
        <p:spPr>
          <a:xfrm>
            <a:off x="1144588" y="685800"/>
            <a:ext cx="4572000" cy="3429000"/>
          </a:xfrm>
          <a:ln/>
        </p:spPr>
      </p:sp>
      <p:sp>
        <p:nvSpPr>
          <p:cNvPr id="56324" name="Rectangle 3"/>
          <p:cNvSpPr>
            <a:spLocks noGrp="1" noChangeArrowheads="1"/>
          </p:cNvSpPr>
          <p:nvPr>
            <p:ph type="body" idx="1"/>
          </p:nvPr>
        </p:nvSpPr>
        <p:spPr>
          <a:noFill/>
          <a:ln/>
        </p:spPr>
        <p:txBody>
          <a:bodyPr lIns="90567" tIns="45283" rIns="90567" bIns="45283"/>
          <a:lstStyle/>
          <a:p>
            <a:pPr eaLnBrk="1" hangingPunct="1"/>
            <a:endParaRPr lang="en-US" smtClean="0">
              <a:latin typeface="Arial" pitchFamily="34"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0567" tIns="45283" rIns="90567" bIns="45283" anchor="b"/>
          <a:lstStyle/>
          <a:p>
            <a:pPr algn="r" defTabSz="904875"/>
            <a:fld id="{BE8E2474-F0EC-47BE-B998-99444CD435F9}" type="slidenum">
              <a:rPr lang="zh-CN" altLang="en-US" sz="1200"/>
              <a:pPr algn="r" defTabSz="904875"/>
              <a:t>158</a:t>
            </a:fld>
            <a:endParaRPr lang="en-US" altLang="zh-CN" sz="1200"/>
          </a:p>
        </p:txBody>
      </p:sp>
      <p:sp>
        <p:nvSpPr>
          <p:cNvPr id="59395" name="Rectangle 2"/>
          <p:cNvSpPr>
            <a:spLocks noGrp="1" noRot="1" noChangeAspect="1" noChangeArrowheads="1" noTextEdit="1"/>
          </p:cNvSpPr>
          <p:nvPr>
            <p:ph type="sldImg"/>
          </p:nvPr>
        </p:nvSpPr>
        <p:spPr>
          <a:xfrm>
            <a:off x="1144588" y="685800"/>
            <a:ext cx="4572000" cy="3429000"/>
          </a:xfrm>
          <a:ln/>
        </p:spPr>
      </p:sp>
      <p:sp>
        <p:nvSpPr>
          <p:cNvPr id="59396" name="Rectangle 3"/>
          <p:cNvSpPr>
            <a:spLocks noGrp="1" noChangeArrowheads="1"/>
          </p:cNvSpPr>
          <p:nvPr>
            <p:ph type="body" idx="1"/>
          </p:nvPr>
        </p:nvSpPr>
        <p:spPr>
          <a:noFill/>
          <a:ln/>
        </p:spPr>
        <p:txBody>
          <a:bodyPr lIns="90567" tIns="45283" rIns="90567" bIns="45283"/>
          <a:lstStyle/>
          <a:p>
            <a:pPr eaLnBrk="1" hangingPunct="1"/>
            <a:endParaRPr lang="en-US" smtClean="0">
              <a:latin typeface="Arial" pitchFamily="34"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575D53-D143-4525-B644-A748B3FEA3D5}" type="slidenum">
              <a:rPr lang="en-US" smtClean="0"/>
              <a:pPr/>
              <a:t>159</a:t>
            </a:fld>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FA05926-FF64-48BE-961C-CB65217B3FB7}" type="slidenum">
              <a:rPr lang="en-US" smtClean="0"/>
              <a:pPr>
                <a:defRPr/>
              </a:pPr>
              <a:t>160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p:spPr>
        <p:txBody>
          <a:bodyPr/>
          <a:lstStyle/>
          <a:p>
            <a:pPr eaLnBrk="1" hangingPunct="1"/>
            <a:endParaRPr lang="en-US" smtClean="0"/>
          </a:p>
        </p:txBody>
      </p:sp>
      <p:sp>
        <p:nvSpPr>
          <p:cNvPr id="308228" name="Slide Number Placeholder 3"/>
          <p:cNvSpPr>
            <a:spLocks noGrp="1"/>
          </p:cNvSpPr>
          <p:nvPr>
            <p:ph type="sldNum" sz="quarter" idx="5"/>
          </p:nvPr>
        </p:nvSpPr>
        <p:spPr>
          <a:noFill/>
        </p:spPr>
        <p:txBody>
          <a:bodyPr/>
          <a:lstStyle/>
          <a:p>
            <a:fld id="{C8696E75-01CB-4C69-94A4-C6F1B1EEE740}" type="slidenum">
              <a:rPr lang="en-US" smtClean="0"/>
              <a:pPr/>
              <a:t>16</a:t>
            </a:fld>
            <a:endParaRPr lang="en-US" smtClean="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9F47C5D-E425-4B75-ABEA-FC5B9EF15243}" type="slidenum">
              <a:rPr lang="en-US" smtClean="0"/>
              <a:pPr>
                <a:defRPr/>
              </a:pPr>
              <a:t>161</a:t>
            </a:fld>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9F47C5D-E425-4B75-ABEA-FC5B9EF15243}" type="slidenum">
              <a:rPr lang="en-US" smtClean="0"/>
              <a:pPr>
                <a:defRPr/>
              </a:pPr>
              <a:t>162</a:t>
            </a:fld>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9F47C5D-E425-4B75-ABEA-FC5B9EF15243}" type="slidenum">
              <a:rPr lang="en-US" smtClean="0"/>
              <a:pPr>
                <a:defRPr/>
              </a:pPr>
              <a:t>163</a:t>
            </a:fld>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9F47C5D-E425-4B75-ABEA-FC5B9EF15243}" type="slidenum">
              <a:rPr lang="en-US" smtClean="0"/>
              <a:pPr>
                <a:defRPr/>
              </a:pPr>
              <a:t>164</a:t>
            </a:fld>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665294B-27F7-4B86-9A12-8304BB872115}" type="slidenum">
              <a:rPr lang="en-US" smtClean="0"/>
              <a:pPr>
                <a:defRPr/>
              </a:pPr>
              <a:t>165</a:t>
            </a:fld>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166</a:t>
            </a:fld>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911AAF-B29E-4F98-AFD9-A76CF5C4AAE5}" type="slidenum">
              <a:rPr lang="en-US" smtClean="0"/>
              <a:pPr/>
              <a:t>167</a:t>
            </a:fld>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911AAF-B29E-4F98-AFD9-A76CF5C4AAE5}" type="slidenum">
              <a:rPr lang="en-US" smtClean="0"/>
              <a:pPr/>
              <a:t>168</a:t>
            </a:fld>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911AAF-B29E-4F98-AFD9-A76CF5C4AAE5}" type="slidenum">
              <a:rPr lang="en-US" smtClean="0"/>
              <a:pPr/>
              <a:t>169</a:t>
            </a:fld>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72F97C-DBB2-4597-9FF0-3A87DE60002B}" type="slidenum">
              <a:rPr lang="en-US" smtClean="0"/>
              <a:pPr/>
              <a:t>170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a:ln/>
        </p:spPr>
      </p:sp>
      <p:sp>
        <p:nvSpPr>
          <p:cNvPr id="309251" name="Notes Placeholder 2"/>
          <p:cNvSpPr>
            <a:spLocks noGrp="1"/>
          </p:cNvSpPr>
          <p:nvPr>
            <p:ph type="body" idx="1"/>
          </p:nvPr>
        </p:nvSpPr>
        <p:spPr>
          <a:noFill/>
          <a:ln/>
        </p:spPr>
        <p:txBody>
          <a:bodyPr/>
          <a:lstStyle/>
          <a:p>
            <a:pPr eaLnBrk="1" hangingPunct="1"/>
            <a:endParaRPr lang="en-US" smtClean="0"/>
          </a:p>
        </p:txBody>
      </p:sp>
      <p:sp>
        <p:nvSpPr>
          <p:cNvPr id="309252" name="Slide Number Placeholder 3"/>
          <p:cNvSpPr>
            <a:spLocks noGrp="1"/>
          </p:cNvSpPr>
          <p:nvPr>
            <p:ph type="sldNum" sz="quarter" idx="5"/>
          </p:nvPr>
        </p:nvSpPr>
        <p:spPr>
          <a:noFill/>
        </p:spPr>
        <p:txBody>
          <a:bodyPr/>
          <a:lstStyle/>
          <a:p>
            <a:fld id="{1F90DFFD-58E5-43A3-9079-DFD9831385F0}" type="slidenum">
              <a:rPr lang="en-US" smtClean="0"/>
              <a:pPr/>
              <a:t>17</a:t>
            </a:fld>
            <a:endParaRPr lang="en-US" smtClean="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72F97C-DBB2-4597-9FF0-3A87DE60002B}" type="slidenum">
              <a:rPr lang="en-US" smtClean="0"/>
              <a:pPr/>
              <a:t>171</a:t>
            </a:fld>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72F97C-DBB2-4597-9FF0-3A87DE60002B}" type="slidenum">
              <a:rPr lang="en-US" smtClean="0"/>
              <a:pPr/>
              <a:t>172</a:t>
            </a:fld>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72F97C-DBB2-4597-9FF0-3A87DE60002B}" type="slidenum">
              <a:rPr lang="en-US" smtClean="0"/>
              <a:pPr/>
              <a:t>173</a:t>
            </a:fld>
            <a:endParaRPr 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2ADEDC-715D-43D6-86BC-079F4EE112CF}" type="slidenum">
              <a:rPr lang="en-US" smtClean="0"/>
              <a:pPr/>
              <a:t>174</a:t>
            </a:fld>
            <a:endParaRPr 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2ADEDC-715D-43D6-86BC-079F4EE112CF}" type="slidenum">
              <a:rPr lang="en-US" smtClean="0"/>
              <a:pPr/>
              <a:t>175</a:t>
            </a:fld>
            <a:endParaRPr 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2ADEDC-715D-43D6-86BC-079F4EE112CF}" type="slidenum">
              <a:rPr lang="en-US" smtClean="0"/>
              <a:pPr/>
              <a:t>176</a:t>
            </a:fld>
            <a:endParaRPr 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2ADEDC-715D-43D6-86BC-079F4EE112CF}" type="slidenum">
              <a:rPr lang="en-US" smtClean="0"/>
              <a:pPr/>
              <a:t>177</a:t>
            </a:fld>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2ADEDC-715D-43D6-86BC-079F4EE112CF}" type="slidenum">
              <a:rPr lang="en-US" smtClean="0"/>
              <a:pPr/>
              <a:t>178</a:t>
            </a:fld>
            <a:endParaRPr 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2ADEDC-715D-43D6-86BC-079F4EE112CF}" type="slidenum">
              <a:rPr lang="en-US" smtClean="0"/>
              <a:pPr/>
              <a:t>179</a:t>
            </a:fld>
            <a:endParaRPr 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2ADEDC-715D-43D6-86BC-079F4EE112CF}" type="slidenum">
              <a:rPr lang="en-US" smtClean="0"/>
              <a:pPr/>
              <a:t>180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a:ln/>
        </p:spPr>
      </p:sp>
      <p:sp>
        <p:nvSpPr>
          <p:cNvPr id="313347" name="Notes Placeholder 2"/>
          <p:cNvSpPr>
            <a:spLocks noGrp="1"/>
          </p:cNvSpPr>
          <p:nvPr>
            <p:ph type="body" idx="1"/>
          </p:nvPr>
        </p:nvSpPr>
        <p:spPr>
          <a:noFill/>
          <a:ln/>
        </p:spPr>
        <p:txBody>
          <a:bodyPr/>
          <a:lstStyle/>
          <a:p>
            <a:pPr eaLnBrk="1" hangingPunct="1"/>
            <a:endParaRPr lang="en-US" smtClean="0"/>
          </a:p>
        </p:txBody>
      </p:sp>
      <p:sp>
        <p:nvSpPr>
          <p:cNvPr id="313348" name="Slide Number Placeholder 3"/>
          <p:cNvSpPr>
            <a:spLocks noGrp="1"/>
          </p:cNvSpPr>
          <p:nvPr>
            <p:ph type="sldNum" sz="quarter" idx="5"/>
          </p:nvPr>
        </p:nvSpPr>
        <p:spPr>
          <a:noFill/>
        </p:spPr>
        <p:txBody>
          <a:bodyPr/>
          <a:lstStyle/>
          <a:p>
            <a:fld id="{EBA40381-076F-471C-A1FB-E279E55F5962}" type="slidenum">
              <a:rPr lang="en-US" smtClean="0"/>
              <a:pPr/>
              <a:t>18</a:t>
            </a:fld>
            <a:endParaRPr lang="en-US" smtClean="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2ADEDC-715D-43D6-86BC-079F4EE112CF}" type="slidenum">
              <a:rPr lang="en-US" smtClean="0"/>
              <a:pPr/>
              <a:t>181</a:t>
            </a:fld>
            <a:endParaRPr 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2ADEDC-715D-43D6-86BC-079F4EE112CF}" type="slidenum">
              <a:rPr lang="en-US" smtClean="0"/>
              <a:pPr/>
              <a:t>182</a:t>
            </a:fld>
            <a:endParaRPr 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2ADEDC-715D-43D6-86BC-079F4EE112CF}" type="slidenum">
              <a:rPr lang="en-US" smtClean="0"/>
              <a:pPr/>
              <a:t>183</a:t>
            </a:fld>
            <a:endParaRPr 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2ADEDC-715D-43D6-86BC-079F4EE112CF}" type="slidenum">
              <a:rPr lang="en-US" smtClean="0"/>
              <a:pPr/>
              <a:t>184</a:t>
            </a:fld>
            <a:endParaRPr 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2ADEDC-715D-43D6-86BC-079F4EE112CF}" type="slidenum">
              <a:rPr lang="en-US" smtClean="0"/>
              <a:pPr/>
              <a:t>185</a:t>
            </a:fld>
            <a:endParaRPr 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2ADEDC-715D-43D6-86BC-079F4EE112CF}" type="slidenum">
              <a:rPr lang="en-US" smtClean="0"/>
              <a:pPr/>
              <a:t>186</a:t>
            </a:fld>
            <a:endParaRPr lang="en-US"/>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2ADEDC-715D-43D6-86BC-079F4EE112CF}" type="slidenum">
              <a:rPr lang="en-US" smtClean="0"/>
              <a:pPr/>
              <a:t>187</a:t>
            </a:fld>
            <a:endParaRPr lang="en-US"/>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2ADEDC-715D-43D6-86BC-079F4EE112CF}" type="slidenum">
              <a:rPr lang="en-US" smtClean="0"/>
              <a:pPr/>
              <a:t>188</a:t>
            </a:fld>
            <a:endParaRPr lang="en-US"/>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2ADEDC-715D-43D6-86BC-079F4EE112CF}" type="slidenum">
              <a:rPr lang="en-US" smtClean="0"/>
              <a:pPr/>
              <a:t>189</a:t>
            </a:fld>
            <a:endParaRPr lang="en-US"/>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2ADEDC-715D-43D6-86BC-079F4EE112CF}" type="slidenum">
              <a:rPr lang="en-US" smtClean="0"/>
              <a:pPr/>
              <a:t>190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a:ln/>
        </p:spPr>
      </p:sp>
      <p:sp>
        <p:nvSpPr>
          <p:cNvPr id="310275" name="Notes Placeholder 2"/>
          <p:cNvSpPr>
            <a:spLocks noGrp="1"/>
          </p:cNvSpPr>
          <p:nvPr>
            <p:ph type="body" idx="1"/>
          </p:nvPr>
        </p:nvSpPr>
        <p:spPr>
          <a:noFill/>
          <a:ln/>
        </p:spPr>
        <p:txBody>
          <a:bodyPr/>
          <a:lstStyle/>
          <a:p>
            <a:pPr eaLnBrk="1" hangingPunct="1"/>
            <a:endParaRPr lang="en-US" smtClean="0"/>
          </a:p>
        </p:txBody>
      </p:sp>
      <p:sp>
        <p:nvSpPr>
          <p:cNvPr id="310276" name="Slide Number Placeholder 3"/>
          <p:cNvSpPr>
            <a:spLocks noGrp="1"/>
          </p:cNvSpPr>
          <p:nvPr>
            <p:ph type="sldNum" sz="quarter" idx="5"/>
          </p:nvPr>
        </p:nvSpPr>
        <p:spPr>
          <a:noFill/>
        </p:spPr>
        <p:txBody>
          <a:bodyPr/>
          <a:lstStyle/>
          <a:p>
            <a:fld id="{4A31ED4C-7AF1-495B-86F6-D527BA3181BF}" type="slidenum">
              <a:rPr lang="en-US" smtClean="0"/>
              <a:pPr/>
              <a:t>19</a:t>
            </a:fld>
            <a:endParaRPr lang="en-US" smtClean="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0567" tIns="45283" rIns="90567" bIns="45283" anchor="b"/>
          <a:lstStyle/>
          <a:p>
            <a:pPr algn="r" defTabSz="904875"/>
            <a:fld id="{82D42169-09FD-43DA-B5CF-381E46D390BB}" type="slidenum">
              <a:rPr lang="zh-CN" altLang="en-US" sz="1200"/>
              <a:pPr algn="r" defTabSz="904875"/>
              <a:t>191</a:t>
            </a:fld>
            <a:endParaRPr lang="en-US" altLang="zh-CN" sz="1200"/>
          </a:p>
        </p:txBody>
      </p:sp>
      <p:sp>
        <p:nvSpPr>
          <p:cNvPr id="63491" name="Rectangle 2"/>
          <p:cNvSpPr>
            <a:spLocks noGrp="1" noRot="1" noChangeAspect="1" noChangeArrowheads="1" noTextEdit="1"/>
          </p:cNvSpPr>
          <p:nvPr>
            <p:ph type="sldImg"/>
          </p:nvPr>
        </p:nvSpPr>
        <p:spPr>
          <a:xfrm>
            <a:off x="1144588" y="685800"/>
            <a:ext cx="4572000" cy="3429000"/>
          </a:xfrm>
          <a:ln/>
        </p:spPr>
      </p:sp>
      <p:sp>
        <p:nvSpPr>
          <p:cNvPr id="63492" name="Rectangle 3"/>
          <p:cNvSpPr>
            <a:spLocks noGrp="1" noChangeArrowheads="1"/>
          </p:cNvSpPr>
          <p:nvPr>
            <p:ph type="body" idx="1"/>
          </p:nvPr>
        </p:nvSpPr>
        <p:spPr>
          <a:noFill/>
          <a:ln/>
        </p:spPr>
        <p:txBody>
          <a:bodyPr lIns="90567" tIns="45283" rIns="90567" bIns="45283"/>
          <a:lstStyle/>
          <a:p>
            <a:pPr eaLnBrk="1" hangingPunct="1"/>
            <a:endParaRPr lang="en-US" smtClean="0">
              <a:latin typeface="Arial" pitchFamily="34"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0567" tIns="45283" rIns="90567" bIns="45283" anchor="b"/>
          <a:lstStyle/>
          <a:p>
            <a:pPr algn="r" defTabSz="904875"/>
            <a:fld id="{7CB4D0B3-D5FB-47D6-8502-C555C42A4E56}" type="slidenum">
              <a:rPr lang="zh-CN" altLang="en-US" sz="1200"/>
              <a:pPr algn="r" defTabSz="904875"/>
              <a:t>192</a:t>
            </a:fld>
            <a:endParaRPr lang="en-US" altLang="zh-CN" sz="1200"/>
          </a:p>
        </p:txBody>
      </p:sp>
      <p:sp>
        <p:nvSpPr>
          <p:cNvPr id="75779" name="Rectangle 2"/>
          <p:cNvSpPr>
            <a:spLocks noGrp="1" noRot="1" noChangeAspect="1" noChangeArrowheads="1" noTextEdit="1"/>
          </p:cNvSpPr>
          <p:nvPr>
            <p:ph type="sldImg"/>
          </p:nvPr>
        </p:nvSpPr>
        <p:spPr>
          <a:xfrm>
            <a:off x="1144588" y="685800"/>
            <a:ext cx="4572000" cy="3429000"/>
          </a:xfrm>
          <a:ln/>
        </p:spPr>
      </p:sp>
      <p:sp>
        <p:nvSpPr>
          <p:cNvPr id="75780" name="Rectangle 3"/>
          <p:cNvSpPr>
            <a:spLocks noGrp="1" noChangeArrowheads="1"/>
          </p:cNvSpPr>
          <p:nvPr>
            <p:ph type="body" idx="1"/>
          </p:nvPr>
        </p:nvSpPr>
        <p:spPr>
          <a:noFill/>
          <a:ln/>
        </p:spPr>
        <p:txBody>
          <a:bodyPr lIns="90567" tIns="45283" rIns="90567" bIns="45283"/>
          <a:lstStyle/>
          <a:p>
            <a:pPr eaLnBrk="1" hangingPunct="1"/>
            <a:endParaRPr lang="en-US" smtClean="0">
              <a:latin typeface="Arial" pitchFamily="34"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0567" tIns="45283" rIns="90567" bIns="45283" anchor="b"/>
          <a:lstStyle/>
          <a:p>
            <a:pPr algn="r" defTabSz="904875"/>
            <a:fld id="{8531CFC0-189B-463E-BD79-3853DA5DF966}" type="slidenum">
              <a:rPr lang="zh-CN" altLang="en-US" sz="1200"/>
              <a:pPr algn="r" defTabSz="904875"/>
              <a:t>193</a:t>
            </a:fld>
            <a:endParaRPr lang="en-US" altLang="zh-CN" sz="1200"/>
          </a:p>
        </p:txBody>
      </p:sp>
      <p:sp>
        <p:nvSpPr>
          <p:cNvPr id="76803" name="Rectangle 2"/>
          <p:cNvSpPr>
            <a:spLocks noGrp="1" noRot="1" noChangeAspect="1" noChangeArrowheads="1" noTextEdit="1"/>
          </p:cNvSpPr>
          <p:nvPr>
            <p:ph type="sldImg"/>
          </p:nvPr>
        </p:nvSpPr>
        <p:spPr>
          <a:xfrm>
            <a:off x="1144588" y="685800"/>
            <a:ext cx="4572000" cy="3429000"/>
          </a:xfrm>
          <a:ln/>
        </p:spPr>
      </p:sp>
      <p:sp>
        <p:nvSpPr>
          <p:cNvPr id="76804" name="Rectangle 3"/>
          <p:cNvSpPr>
            <a:spLocks noGrp="1" noChangeArrowheads="1"/>
          </p:cNvSpPr>
          <p:nvPr>
            <p:ph type="body" idx="1"/>
          </p:nvPr>
        </p:nvSpPr>
        <p:spPr>
          <a:noFill/>
          <a:ln/>
        </p:spPr>
        <p:txBody>
          <a:bodyPr lIns="90567" tIns="45283" rIns="90567" bIns="45283"/>
          <a:lstStyle/>
          <a:p>
            <a:pPr eaLnBrk="1" hangingPunct="1"/>
            <a:endParaRPr lang="en-US" smtClean="0">
              <a:latin typeface="Arial" pitchFamily="34"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0567" tIns="45283" rIns="90567" bIns="45283" anchor="b"/>
          <a:lstStyle/>
          <a:p>
            <a:pPr algn="r" defTabSz="904875"/>
            <a:fld id="{22C07538-5C0D-4A24-ADA8-8EC2F43C6AD7}" type="slidenum">
              <a:rPr lang="zh-CN" altLang="en-US" sz="1200"/>
              <a:pPr algn="r" defTabSz="904875"/>
              <a:t>194</a:t>
            </a:fld>
            <a:endParaRPr lang="en-US" altLang="zh-CN" sz="1200"/>
          </a:p>
        </p:txBody>
      </p:sp>
      <p:sp>
        <p:nvSpPr>
          <p:cNvPr id="77827" name="Rectangle 2"/>
          <p:cNvSpPr>
            <a:spLocks noGrp="1" noRot="1" noChangeAspect="1" noChangeArrowheads="1" noTextEdit="1"/>
          </p:cNvSpPr>
          <p:nvPr>
            <p:ph type="sldImg"/>
          </p:nvPr>
        </p:nvSpPr>
        <p:spPr>
          <a:xfrm>
            <a:off x="1144588" y="685800"/>
            <a:ext cx="4572000" cy="3429000"/>
          </a:xfrm>
          <a:ln/>
        </p:spPr>
      </p:sp>
      <p:sp>
        <p:nvSpPr>
          <p:cNvPr id="77828" name="Rectangle 3"/>
          <p:cNvSpPr>
            <a:spLocks noGrp="1" noChangeArrowheads="1"/>
          </p:cNvSpPr>
          <p:nvPr>
            <p:ph type="body" idx="1"/>
          </p:nvPr>
        </p:nvSpPr>
        <p:spPr>
          <a:noFill/>
          <a:ln/>
        </p:spPr>
        <p:txBody>
          <a:bodyPr lIns="90567" tIns="45283" rIns="90567" bIns="45283"/>
          <a:lstStyle/>
          <a:p>
            <a:pPr eaLnBrk="1" hangingPunct="1"/>
            <a:endParaRPr lang="en-US" smtClean="0">
              <a:latin typeface="Arial" pitchFamily="34"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0567" tIns="45283" rIns="90567" bIns="45283" anchor="b"/>
          <a:lstStyle/>
          <a:p>
            <a:pPr algn="r" defTabSz="904875"/>
            <a:fld id="{98D6EEF8-8121-48EB-BFEB-2138D0D7DF5C}" type="slidenum">
              <a:rPr lang="zh-CN" altLang="en-US" sz="1200"/>
              <a:pPr algn="r" defTabSz="904875"/>
              <a:t>195</a:t>
            </a:fld>
            <a:endParaRPr lang="en-US" altLang="zh-CN" sz="1200"/>
          </a:p>
        </p:txBody>
      </p:sp>
      <p:sp>
        <p:nvSpPr>
          <p:cNvPr id="78851" name="Rectangle 2"/>
          <p:cNvSpPr>
            <a:spLocks noGrp="1" noRot="1" noChangeAspect="1" noChangeArrowheads="1" noTextEdit="1"/>
          </p:cNvSpPr>
          <p:nvPr>
            <p:ph type="sldImg"/>
          </p:nvPr>
        </p:nvSpPr>
        <p:spPr>
          <a:xfrm>
            <a:off x="1144588" y="685800"/>
            <a:ext cx="4572000" cy="3429000"/>
          </a:xfrm>
          <a:ln/>
        </p:spPr>
      </p:sp>
      <p:sp>
        <p:nvSpPr>
          <p:cNvPr id="78852" name="Rectangle 3"/>
          <p:cNvSpPr>
            <a:spLocks noGrp="1" noChangeArrowheads="1"/>
          </p:cNvSpPr>
          <p:nvPr>
            <p:ph type="body" idx="1"/>
          </p:nvPr>
        </p:nvSpPr>
        <p:spPr>
          <a:noFill/>
          <a:ln/>
        </p:spPr>
        <p:txBody>
          <a:bodyPr lIns="90567" tIns="45283" rIns="90567" bIns="45283"/>
          <a:lstStyle/>
          <a:p>
            <a:pPr eaLnBrk="1" hangingPunct="1"/>
            <a:endParaRPr lang="en-US" smtClean="0">
              <a:latin typeface="Arial" pitchFamily="34"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0567" tIns="45283" rIns="90567" bIns="45283" anchor="b"/>
          <a:lstStyle/>
          <a:p>
            <a:pPr algn="r" defTabSz="904875"/>
            <a:fld id="{FF6E3AB5-2DE5-441B-ACE5-6FD1A3A53041}" type="slidenum">
              <a:rPr lang="zh-CN" altLang="en-US" sz="1200"/>
              <a:pPr algn="r" defTabSz="904875"/>
              <a:t>196</a:t>
            </a:fld>
            <a:endParaRPr lang="en-US" altLang="zh-CN" sz="1200"/>
          </a:p>
        </p:txBody>
      </p:sp>
      <p:sp>
        <p:nvSpPr>
          <p:cNvPr id="79875" name="Rectangle 2"/>
          <p:cNvSpPr>
            <a:spLocks noGrp="1" noRot="1" noChangeAspect="1" noChangeArrowheads="1" noTextEdit="1"/>
          </p:cNvSpPr>
          <p:nvPr>
            <p:ph type="sldImg"/>
          </p:nvPr>
        </p:nvSpPr>
        <p:spPr>
          <a:xfrm>
            <a:off x="1144588" y="685800"/>
            <a:ext cx="4572000" cy="3429000"/>
          </a:xfrm>
          <a:ln/>
        </p:spPr>
      </p:sp>
      <p:sp>
        <p:nvSpPr>
          <p:cNvPr id="79876" name="Rectangle 3"/>
          <p:cNvSpPr>
            <a:spLocks noGrp="1" noChangeArrowheads="1"/>
          </p:cNvSpPr>
          <p:nvPr>
            <p:ph type="body" idx="1"/>
          </p:nvPr>
        </p:nvSpPr>
        <p:spPr>
          <a:noFill/>
          <a:ln/>
        </p:spPr>
        <p:txBody>
          <a:bodyPr lIns="90567" tIns="45283" rIns="90567" bIns="45283"/>
          <a:lstStyle/>
          <a:p>
            <a:pPr eaLnBrk="1" hangingPunct="1"/>
            <a:endParaRPr lang="en-US" smtClean="0">
              <a:latin typeface="Arial" pitchFamily="34"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0567" tIns="45283" rIns="90567" bIns="45283" anchor="b"/>
          <a:lstStyle/>
          <a:p>
            <a:pPr algn="r" defTabSz="904875"/>
            <a:fld id="{C24F620C-D48E-4067-AF13-972790B405F8}" type="slidenum">
              <a:rPr lang="zh-CN" altLang="en-US" sz="1200"/>
              <a:pPr algn="r" defTabSz="904875"/>
              <a:t>197</a:t>
            </a:fld>
            <a:endParaRPr lang="en-US" altLang="zh-CN" sz="1200"/>
          </a:p>
        </p:txBody>
      </p:sp>
      <p:sp>
        <p:nvSpPr>
          <p:cNvPr id="80899" name="Rectangle 2"/>
          <p:cNvSpPr>
            <a:spLocks noGrp="1" noRot="1" noChangeAspect="1" noChangeArrowheads="1" noTextEdit="1"/>
          </p:cNvSpPr>
          <p:nvPr>
            <p:ph type="sldImg"/>
          </p:nvPr>
        </p:nvSpPr>
        <p:spPr>
          <a:xfrm>
            <a:off x="1144588" y="685800"/>
            <a:ext cx="4572000" cy="3429000"/>
          </a:xfrm>
          <a:ln/>
        </p:spPr>
      </p:sp>
      <p:sp>
        <p:nvSpPr>
          <p:cNvPr id="80900" name="Rectangle 3"/>
          <p:cNvSpPr>
            <a:spLocks noGrp="1" noChangeArrowheads="1"/>
          </p:cNvSpPr>
          <p:nvPr>
            <p:ph type="body" idx="1"/>
          </p:nvPr>
        </p:nvSpPr>
        <p:spPr>
          <a:noFill/>
          <a:ln/>
        </p:spPr>
        <p:txBody>
          <a:bodyPr lIns="90567" tIns="45283" rIns="90567" bIns="45283"/>
          <a:lstStyle/>
          <a:p>
            <a:pPr eaLnBrk="1" hangingPunct="1"/>
            <a:endParaRPr lang="en-US" smtClean="0">
              <a:latin typeface="Arial" pitchFamily="34"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0567" tIns="45283" rIns="90567" bIns="45283" anchor="b"/>
          <a:lstStyle/>
          <a:p>
            <a:pPr algn="r" defTabSz="904875"/>
            <a:fld id="{363736B0-D66D-4621-AE7C-36D2711E2CA8}" type="slidenum">
              <a:rPr lang="zh-CN" altLang="en-US" sz="1200"/>
              <a:pPr algn="r" defTabSz="904875"/>
              <a:t>198</a:t>
            </a:fld>
            <a:endParaRPr lang="en-US" altLang="zh-CN" sz="1200"/>
          </a:p>
        </p:txBody>
      </p:sp>
      <p:sp>
        <p:nvSpPr>
          <p:cNvPr id="81923" name="Rectangle 2"/>
          <p:cNvSpPr>
            <a:spLocks noGrp="1" noRot="1" noChangeAspect="1" noChangeArrowheads="1" noTextEdit="1"/>
          </p:cNvSpPr>
          <p:nvPr>
            <p:ph type="sldImg"/>
          </p:nvPr>
        </p:nvSpPr>
        <p:spPr>
          <a:xfrm>
            <a:off x="1144588" y="685800"/>
            <a:ext cx="4572000" cy="3429000"/>
          </a:xfrm>
          <a:ln/>
        </p:spPr>
      </p:sp>
      <p:sp>
        <p:nvSpPr>
          <p:cNvPr id="81924" name="Rectangle 3"/>
          <p:cNvSpPr>
            <a:spLocks noGrp="1" noChangeArrowheads="1"/>
          </p:cNvSpPr>
          <p:nvPr>
            <p:ph type="body" idx="1"/>
          </p:nvPr>
        </p:nvSpPr>
        <p:spPr>
          <a:noFill/>
          <a:ln/>
        </p:spPr>
        <p:txBody>
          <a:bodyPr lIns="90567" tIns="45283" rIns="90567" bIns="45283"/>
          <a:lstStyle/>
          <a:p>
            <a:pPr eaLnBrk="1" hangingPunct="1"/>
            <a:endParaRPr lang="en-US" smtClean="0">
              <a:latin typeface="Arial" pitchFamily="34"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0567" tIns="45283" rIns="90567" bIns="45283" anchor="b"/>
          <a:lstStyle/>
          <a:p>
            <a:pPr algn="r" defTabSz="904875"/>
            <a:fld id="{BEA8FE5A-3C9E-401A-8695-17463FF1CF7E}" type="slidenum">
              <a:rPr lang="zh-CN" altLang="en-US" sz="1200"/>
              <a:pPr algn="r" defTabSz="904875"/>
              <a:t>199</a:t>
            </a:fld>
            <a:endParaRPr lang="en-US" altLang="zh-CN" sz="1200"/>
          </a:p>
        </p:txBody>
      </p:sp>
      <p:sp>
        <p:nvSpPr>
          <p:cNvPr id="82947" name="Rectangle 2"/>
          <p:cNvSpPr>
            <a:spLocks noGrp="1" noRot="1" noChangeAspect="1" noChangeArrowheads="1" noTextEdit="1"/>
          </p:cNvSpPr>
          <p:nvPr>
            <p:ph type="sldImg"/>
          </p:nvPr>
        </p:nvSpPr>
        <p:spPr>
          <a:xfrm>
            <a:off x="1144588" y="685800"/>
            <a:ext cx="4572000" cy="3429000"/>
          </a:xfrm>
          <a:ln/>
        </p:spPr>
      </p:sp>
      <p:sp>
        <p:nvSpPr>
          <p:cNvPr id="82948" name="Rectangle 3"/>
          <p:cNvSpPr>
            <a:spLocks noGrp="1" noChangeArrowheads="1"/>
          </p:cNvSpPr>
          <p:nvPr>
            <p:ph type="body" idx="1"/>
          </p:nvPr>
        </p:nvSpPr>
        <p:spPr>
          <a:noFill/>
          <a:ln/>
        </p:spPr>
        <p:txBody>
          <a:bodyPr lIns="90567" tIns="45283" rIns="90567" bIns="45283"/>
          <a:lstStyle/>
          <a:p>
            <a:pPr eaLnBrk="1" hangingPunct="1"/>
            <a:endParaRPr lang="en-US" smtClean="0">
              <a:latin typeface="Arial" pitchFamily="34"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200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3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50B8E9-69C9-460F-AC82-081432724896}" type="slidenum">
              <a:rPr lang="en-US"/>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20</a:t>
            </a:fld>
            <a:endParaRPr lang="en-US"/>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FE9F10BF-DD59-4AC1-AB88-3A36A77BF7D9}" type="slidenum">
              <a:rPr lang="en-US"/>
              <a:pPr/>
              <a:t>201</a:t>
            </a:fld>
            <a:endParaRPr lang="th-TH"/>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F8E524-0361-4A80-894D-66E1363C2696}" type="slidenum">
              <a:rPr lang="en-GB"/>
              <a:pPr/>
              <a:t>202</a:t>
            </a:fld>
            <a:endParaRPr lang="en-GB"/>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r>
              <a:rPr lang="en-GB"/>
              <a:t>There are two traditional types of rotor: swinging-bucket and fixed-angle</a:t>
            </a:r>
          </a:p>
          <a:p>
            <a:r>
              <a:rPr lang="en-GB"/>
              <a:t>1 In the swinging-bucket rotor, at rest, the tube and bucket are vertical and the meniscus of the liquid is at 90</a:t>
            </a:r>
            <a:r>
              <a:rPr lang="en-GB">
                <a:cs typeface="Times New Roman" pitchFamily="18" charset="0"/>
              </a:rPr>
              <a:t>° to the earth’s vertical centrifugal field. </a:t>
            </a:r>
          </a:p>
          <a:p>
            <a:r>
              <a:rPr lang="en-GB">
                <a:cs typeface="Times New Roman" pitchFamily="18" charset="0"/>
              </a:rPr>
              <a:t>2 During acceleration of the rotor the bucket, tube and meniscus reorient through 90° in the spinning rotor’s radial centrifugal field.</a:t>
            </a:r>
          </a:p>
          <a:p>
            <a:r>
              <a:rPr lang="en-GB">
                <a:cs typeface="Times New Roman" pitchFamily="18" charset="0"/>
              </a:rPr>
              <a:t>3 In the fixed-angle rotor only the meniscus is free to reorient – one of the reasons why open-topped tubes in particular must not be filled beyond the recommended level in a fixed-angle rotor, if spillage is to be avoided.</a:t>
            </a:r>
            <a:endParaRPr lang="en-GB"/>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2CF6AA-B574-4E52-BD0E-97316B6D91C0}" type="slidenum">
              <a:rPr lang="en-GB"/>
              <a:pPr/>
              <a:t>203</a:t>
            </a:fld>
            <a:endParaRPr lang="en-GB"/>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r>
              <a:rPr lang="en-GB"/>
              <a:t>The </a:t>
            </a:r>
            <a:r>
              <a:rPr lang="en-GB" i="1"/>
              <a:t>g</a:t>
            </a:r>
            <a:r>
              <a:rPr lang="en-GB"/>
              <a:t>-force or relative centrifugal force (RCF) in a rotor tube increases linearly with the radius, so the geometry of the tube with respect to the axis of rotation is important in determining the suitability of a rotor for a particular particle separation.</a:t>
            </a:r>
          </a:p>
          <a:p>
            <a:r>
              <a:rPr lang="en-GB"/>
              <a:t>1 The rotor (or tube) of the swinging-bucket rotor (a) is routinely described by three parameters, the r</a:t>
            </a:r>
            <a:r>
              <a:rPr lang="en-GB" baseline="-25000"/>
              <a:t>min</a:t>
            </a:r>
            <a:r>
              <a:rPr lang="en-GB"/>
              <a:t>, r</a:t>
            </a:r>
            <a:r>
              <a:rPr lang="en-GB" baseline="-25000"/>
              <a:t>av</a:t>
            </a:r>
            <a:r>
              <a:rPr lang="en-GB"/>
              <a:t> and r</a:t>
            </a:r>
            <a:r>
              <a:rPr lang="en-GB" baseline="-25000"/>
              <a:t>max</a:t>
            </a:r>
            <a:r>
              <a:rPr lang="en-GB"/>
              <a:t> (the distance from the axis of rotation to the top, midpoint and bottom of the tube) and the RCF at each point is described as g</a:t>
            </a:r>
            <a:r>
              <a:rPr lang="en-GB" baseline="-25000"/>
              <a:t>min</a:t>
            </a:r>
            <a:r>
              <a:rPr lang="en-GB"/>
              <a:t>, g</a:t>
            </a:r>
            <a:r>
              <a:rPr lang="en-GB" baseline="-25000"/>
              <a:t>av</a:t>
            </a:r>
            <a:r>
              <a:rPr lang="en-GB"/>
              <a:t> and g</a:t>
            </a:r>
            <a:r>
              <a:rPr lang="en-GB" baseline="-25000"/>
              <a:t>max</a:t>
            </a:r>
            <a:r>
              <a:rPr lang="en-GB"/>
              <a:t>.</a:t>
            </a:r>
          </a:p>
          <a:p>
            <a:r>
              <a:rPr lang="en-GB"/>
              <a:t>2 In a fixed angle rotor the value of r</a:t>
            </a:r>
            <a:r>
              <a:rPr lang="en-GB" baseline="-25000"/>
              <a:t>min</a:t>
            </a:r>
            <a:r>
              <a:rPr lang="en-GB"/>
              <a:t>, r</a:t>
            </a:r>
            <a:r>
              <a:rPr lang="en-GB" baseline="-25000"/>
              <a:t>av</a:t>
            </a:r>
            <a:r>
              <a:rPr lang="en-GB"/>
              <a:t> and r</a:t>
            </a:r>
            <a:r>
              <a:rPr lang="en-GB" baseline="-25000"/>
              <a:t>max</a:t>
            </a:r>
            <a:r>
              <a:rPr lang="en-GB"/>
              <a:t> (and the corresponding RCFs) is modulated by the angle of the tube to the vertical; the difference between r</a:t>
            </a:r>
            <a:r>
              <a:rPr lang="en-GB" baseline="-25000"/>
              <a:t>min </a:t>
            </a:r>
            <a:r>
              <a:rPr lang="en-GB"/>
              <a:t>and r</a:t>
            </a:r>
            <a:r>
              <a:rPr lang="en-GB" baseline="-25000"/>
              <a:t>max</a:t>
            </a:r>
            <a:r>
              <a:rPr lang="en-GB"/>
              <a:t> being greater in a rotor whose tubes are held at a wide angle to the vertical (b) than in one with a narrow angle (c).</a:t>
            </a:r>
          </a:p>
          <a:p>
            <a:r>
              <a:rPr lang="en-GB"/>
              <a:t>3 The sedimentation path length of the rotor (or tube) is r</a:t>
            </a:r>
            <a:r>
              <a:rPr lang="en-GB" baseline="-25000"/>
              <a:t>max</a:t>
            </a:r>
            <a:r>
              <a:rPr lang="en-GB"/>
              <a:t> – r</a:t>
            </a:r>
            <a:r>
              <a:rPr lang="en-GB" baseline="-25000"/>
              <a:t>min</a:t>
            </a:r>
            <a:r>
              <a:rPr lang="en-GB"/>
              <a:t>. For tubes of equal volume and dimensions, the sedimentation path length is longest for a swinging-bucket rotor and shortest for a narrow-angle fixed-angle rotor, although in Training File 2 rotors are described, which have even shorter sedimentation path lengths.</a:t>
            </a:r>
            <a:endParaRPr lang="en-GB" baseline="-2500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204</a:t>
            </a:fld>
            <a:endParaRPr lang="en-US"/>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205</a:t>
            </a:fld>
            <a:endParaRPr lang="en-US"/>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Slide Image Placeholder 1"/>
          <p:cNvSpPr>
            <a:spLocks noGrp="1" noRot="1" noChangeAspect="1" noTextEdit="1"/>
          </p:cNvSpPr>
          <p:nvPr>
            <p:ph type="sldImg"/>
          </p:nvPr>
        </p:nvSpPr>
        <p:spPr>
          <a:ln/>
        </p:spPr>
      </p:sp>
      <p:sp>
        <p:nvSpPr>
          <p:cNvPr id="382979" name="Notes Placeholder 2"/>
          <p:cNvSpPr>
            <a:spLocks noGrp="1"/>
          </p:cNvSpPr>
          <p:nvPr>
            <p:ph type="body" idx="1"/>
          </p:nvPr>
        </p:nvSpPr>
        <p:spPr>
          <a:noFill/>
          <a:ln/>
        </p:spPr>
        <p:txBody>
          <a:bodyPr/>
          <a:lstStyle/>
          <a:p>
            <a:pPr eaLnBrk="1" hangingPunct="1"/>
            <a:endParaRPr lang="en-US" smtClean="0"/>
          </a:p>
        </p:txBody>
      </p:sp>
      <p:sp>
        <p:nvSpPr>
          <p:cNvPr id="382980" name="Slide Number Placeholder 3"/>
          <p:cNvSpPr>
            <a:spLocks noGrp="1"/>
          </p:cNvSpPr>
          <p:nvPr>
            <p:ph type="sldNum" sz="quarter" idx="5"/>
          </p:nvPr>
        </p:nvSpPr>
        <p:spPr>
          <a:noFill/>
        </p:spPr>
        <p:txBody>
          <a:bodyPr/>
          <a:lstStyle/>
          <a:p>
            <a:fld id="{E5C8BCBA-A719-4537-AAAC-4E1363498C3A}" type="slidenum">
              <a:rPr lang="en-US" smtClean="0"/>
              <a:pPr/>
              <a:t>206</a:t>
            </a:fld>
            <a:endParaRPr lang="en-US" smtClean="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a:ln/>
        </p:spPr>
      </p:sp>
      <p:sp>
        <p:nvSpPr>
          <p:cNvPr id="384003" name="Notes Placeholder 2"/>
          <p:cNvSpPr>
            <a:spLocks noGrp="1"/>
          </p:cNvSpPr>
          <p:nvPr>
            <p:ph type="body" idx="1"/>
          </p:nvPr>
        </p:nvSpPr>
        <p:spPr>
          <a:noFill/>
          <a:ln/>
        </p:spPr>
        <p:txBody>
          <a:bodyPr/>
          <a:lstStyle/>
          <a:p>
            <a:pPr eaLnBrk="1" hangingPunct="1"/>
            <a:endParaRPr lang="en-US" smtClean="0"/>
          </a:p>
        </p:txBody>
      </p:sp>
      <p:sp>
        <p:nvSpPr>
          <p:cNvPr id="384004" name="Slide Number Placeholder 3"/>
          <p:cNvSpPr>
            <a:spLocks noGrp="1"/>
          </p:cNvSpPr>
          <p:nvPr>
            <p:ph type="sldNum" sz="quarter" idx="5"/>
          </p:nvPr>
        </p:nvSpPr>
        <p:spPr>
          <a:noFill/>
        </p:spPr>
        <p:txBody>
          <a:bodyPr/>
          <a:lstStyle/>
          <a:p>
            <a:fld id="{BC09B99C-A7DF-41B3-89F9-8C6938316017}" type="slidenum">
              <a:rPr lang="en-US" smtClean="0"/>
              <a:pPr/>
              <a:t>207</a:t>
            </a:fld>
            <a:endParaRPr lang="en-US" smtClean="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lide Image Placeholder 1"/>
          <p:cNvSpPr>
            <a:spLocks noGrp="1" noRot="1" noChangeAspect="1" noTextEdit="1"/>
          </p:cNvSpPr>
          <p:nvPr>
            <p:ph type="sldImg"/>
          </p:nvPr>
        </p:nvSpPr>
        <p:spPr>
          <a:ln/>
        </p:spPr>
      </p:sp>
      <p:sp>
        <p:nvSpPr>
          <p:cNvPr id="385027" name="Notes Placeholder 2"/>
          <p:cNvSpPr>
            <a:spLocks noGrp="1"/>
          </p:cNvSpPr>
          <p:nvPr>
            <p:ph type="body" idx="1"/>
          </p:nvPr>
        </p:nvSpPr>
        <p:spPr>
          <a:noFill/>
          <a:ln/>
        </p:spPr>
        <p:txBody>
          <a:bodyPr/>
          <a:lstStyle/>
          <a:p>
            <a:pPr eaLnBrk="1" hangingPunct="1"/>
            <a:endParaRPr lang="en-US" smtClean="0"/>
          </a:p>
        </p:txBody>
      </p:sp>
      <p:sp>
        <p:nvSpPr>
          <p:cNvPr id="385028" name="Slide Number Placeholder 3"/>
          <p:cNvSpPr>
            <a:spLocks noGrp="1"/>
          </p:cNvSpPr>
          <p:nvPr>
            <p:ph type="sldNum" sz="quarter" idx="5"/>
          </p:nvPr>
        </p:nvSpPr>
        <p:spPr>
          <a:noFill/>
        </p:spPr>
        <p:txBody>
          <a:bodyPr/>
          <a:lstStyle/>
          <a:p>
            <a:fld id="{3EEF4B72-ADCA-4D76-99D1-872B88509257}" type="slidenum">
              <a:rPr lang="en-US" smtClean="0"/>
              <a:pPr/>
              <a:t>208</a:t>
            </a:fld>
            <a:endParaRPr lang="en-US" smtClean="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F85D8F9-A044-4A97-BCB3-50711609B078}" type="slidenum">
              <a:rPr lang="en-US" smtClean="0"/>
              <a:pPr/>
              <a:t>209</a:t>
            </a:fld>
            <a:endParaRPr lang="en-US"/>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Slide Image Placeholder 1"/>
          <p:cNvSpPr>
            <a:spLocks noGrp="1" noRot="1" noChangeAspect="1" noTextEdit="1"/>
          </p:cNvSpPr>
          <p:nvPr>
            <p:ph type="sldImg"/>
          </p:nvPr>
        </p:nvSpPr>
        <p:spPr>
          <a:ln/>
        </p:spPr>
      </p:sp>
      <p:sp>
        <p:nvSpPr>
          <p:cNvPr id="380931" name="Notes Placeholder 2"/>
          <p:cNvSpPr>
            <a:spLocks noGrp="1"/>
          </p:cNvSpPr>
          <p:nvPr>
            <p:ph type="body" idx="1"/>
          </p:nvPr>
        </p:nvSpPr>
        <p:spPr>
          <a:noFill/>
          <a:ln/>
        </p:spPr>
        <p:txBody>
          <a:bodyPr/>
          <a:lstStyle/>
          <a:p>
            <a:pPr eaLnBrk="1" hangingPunct="1"/>
            <a:endParaRPr lang="en-US" smtClean="0"/>
          </a:p>
        </p:txBody>
      </p:sp>
      <p:sp>
        <p:nvSpPr>
          <p:cNvPr id="380932" name="Slide Number Placeholder 3"/>
          <p:cNvSpPr>
            <a:spLocks noGrp="1"/>
          </p:cNvSpPr>
          <p:nvPr>
            <p:ph type="sldNum" sz="quarter" idx="5"/>
          </p:nvPr>
        </p:nvSpPr>
        <p:spPr>
          <a:noFill/>
        </p:spPr>
        <p:txBody>
          <a:bodyPr/>
          <a:lstStyle/>
          <a:p>
            <a:fld id="{DE73932F-DDD5-4B24-A9EE-CA762049A9E8}" type="slidenum">
              <a:rPr lang="en-US" smtClean="0"/>
              <a:pPr/>
              <a:t>210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21</a:t>
            </a:fld>
            <a:endParaRPr lang="en-US"/>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2AC0A75-62AD-4495-B20E-CB8E13B5D29A}" type="slidenum">
              <a:rPr lang="en-US" smtClean="0"/>
              <a:pPr>
                <a:defRPr/>
              </a:pPr>
              <a:t>211</a:t>
            </a:fld>
            <a:endParaRPr lang="en-US"/>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79907" name="Notes Placeholder 2"/>
          <p:cNvSpPr>
            <a:spLocks noGrp="1"/>
          </p:cNvSpPr>
          <p:nvPr>
            <p:ph type="body" idx="1"/>
          </p:nvPr>
        </p:nvSpPr>
        <p:spPr>
          <a:noFill/>
          <a:ln/>
        </p:spPr>
        <p:txBody>
          <a:bodyPr/>
          <a:lstStyle/>
          <a:p>
            <a:pPr eaLnBrk="1" hangingPunct="1"/>
            <a:endParaRPr lang="en-US" smtClean="0"/>
          </a:p>
        </p:txBody>
      </p:sp>
      <p:sp>
        <p:nvSpPr>
          <p:cNvPr id="379908" name="Slide Number Placeholder 3"/>
          <p:cNvSpPr>
            <a:spLocks noGrp="1"/>
          </p:cNvSpPr>
          <p:nvPr>
            <p:ph type="sldNum" sz="quarter" idx="5"/>
          </p:nvPr>
        </p:nvSpPr>
        <p:spPr>
          <a:noFill/>
        </p:spPr>
        <p:txBody>
          <a:bodyPr/>
          <a:lstStyle/>
          <a:p>
            <a:fld id="{DF2EBC99-72E0-412B-B1D1-E8F65774600E}" type="slidenum">
              <a:rPr lang="en-US" smtClean="0"/>
              <a:pPr/>
              <a:t>212</a:t>
            </a:fld>
            <a:endParaRPr lang="en-US" smtClean="0"/>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2AC0A75-62AD-4495-B20E-CB8E13B5D29A}" type="slidenum">
              <a:rPr lang="en-US" smtClean="0"/>
              <a:pPr>
                <a:defRPr/>
              </a:pPr>
              <a:t>213</a:t>
            </a:fld>
            <a:endParaRPr lang="en-US"/>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p:spPr>
        <p:txBody>
          <a:bodyPr/>
          <a:lstStyle/>
          <a:p>
            <a:pPr eaLnBrk="1" hangingPunct="1"/>
            <a:endParaRPr lang="en-US" smtClean="0"/>
          </a:p>
        </p:txBody>
      </p:sp>
      <p:sp>
        <p:nvSpPr>
          <p:cNvPr id="378884" name="Slide Number Placeholder 3"/>
          <p:cNvSpPr>
            <a:spLocks noGrp="1"/>
          </p:cNvSpPr>
          <p:nvPr>
            <p:ph type="sldNum" sz="quarter" idx="5"/>
          </p:nvPr>
        </p:nvSpPr>
        <p:spPr>
          <a:noFill/>
        </p:spPr>
        <p:txBody>
          <a:bodyPr/>
          <a:lstStyle/>
          <a:p>
            <a:fld id="{32C0B6DB-482A-40D8-86F2-7B2D1946EC14}" type="slidenum">
              <a:rPr lang="en-US" smtClean="0"/>
              <a:pPr/>
              <a:t>214</a:t>
            </a:fld>
            <a:endParaRPr lang="en-US" smtClean="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976C021-6730-4B62-B7BD-5F272ABA4B5A}" type="slidenum">
              <a:rPr lang="en-US" smtClean="0"/>
              <a:pPr>
                <a:defRPr/>
              </a:pPr>
              <a:t>215</a:t>
            </a:fld>
            <a:endParaRPr lang="th-TH"/>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58E2AFDA-1A62-4877-B683-8AE808B21BB9}" type="slidenum">
              <a:rPr lang="en-US"/>
              <a:pPr/>
              <a:t>216</a:t>
            </a:fld>
            <a:endParaRPr lang="th-TH"/>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30F3F383-53B3-4834-B5FC-5A1D6DA97735}" type="slidenum">
              <a:rPr lang="en-US"/>
              <a:pPr/>
              <a:t>217</a:t>
            </a:fld>
            <a:endParaRPr lang="th-TH"/>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CC16E0F-B1BC-4ADC-A56F-FCBE4952D516}" type="slidenum">
              <a:rPr lang="en-US"/>
              <a:pPr/>
              <a:t>218</a:t>
            </a:fld>
            <a:endParaRPr lang="th-TH"/>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14E43279-DC60-4452-BE50-D5D10373A9D0}" type="slidenum">
              <a:rPr lang="en-US"/>
              <a:pPr/>
              <a:t>219</a:t>
            </a:fld>
            <a:endParaRPr lang="th-TH"/>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5BA563BE-8B63-448A-9BCF-E737A7D5A384}" type="slidenum">
              <a:rPr lang="en-US"/>
              <a:pPr/>
              <a:t>220</a:t>
            </a:fld>
            <a:endParaRPr lang="th-TH"/>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Image Placeholder 1"/>
          <p:cNvSpPr>
            <a:spLocks noGrp="1" noRot="1" noChangeAspect="1" noTextEdit="1"/>
          </p:cNvSpPr>
          <p:nvPr>
            <p:ph type="sldImg"/>
          </p:nvPr>
        </p:nvSpPr>
        <p:spPr>
          <a:ln/>
        </p:spPr>
      </p:sp>
      <p:sp>
        <p:nvSpPr>
          <p:cNvPr id="312323" name="Notes Placeholder 2"/>
          <p:cNvSpPr>
            <a:spLocks noGrp="1"/>
          </p:cNvSpPr>
          <p:nvPr>
            <p:ph type="body" idx="1"/>
          </p:nvPr>
        </p:nvSpPr>
        <p:spPr>
          <a:noFill/>
          <a:ln/>
        </p:spPr>
        <p:txBody>
          <a:bodyPr/>
          <a:lstStyle/>
          <a:p>
            <a:pPr eaLnBrk="1" hangingPunct="1"/>
            <a:endParaRPr lang="en-US" smtClean="0"/>
          </a:p>
        </p:txBody>
      </p:sp>
      <p:sp>
        <p:nvSpPr>
          <p:cNvPr id="312324" name="Slide Number Placeholder 3"/>
          <p:cNvSpPr>
            <a:spLocks noGrp="1"/>
          </p:cNvSpPr>
          <p:nvPr>
            <p:ph type="sldNum" sz="quarter" idx="5"/>
          </p:nvPr>
        </p:nvSpPr>
        <p:spPr>
          <a:noFill/>
        </p:spPr>
        <p:txBody>
          <a:bodyPr/>
          <a:lstStyle/>
          <a:p>
            <a:fld id="{60B77AEA-2BCE-42A2-82AF-77C63CF5C568}" type="slidenum">
              <a:rPr lang="en-US" smtClean="0"/>
              <a:pPr/>
              <a:t>22</a:t>
            </a:fld>
            <a:endParaRPr lang="en-US" smtClean="0"/>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75C2AA-7C53-44AA-B8C4-C3E1F340FB61}" type="slidenum">
              <a:rPr lang="en-US" smtClean="0"/>
              <a:pPr/>
              <a:t>221</a:t>
            </a:fld>
            <a:endParaRPr lang="en-US"/>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75C2AA-7C53-44AA-B8C4-C3E1F340FB61}" type="slidenum">
              <a:rPr lang="en-US" smtClean="0"/>
              <a:pPr/>
              <a:t>222</a:t>
            </a:fld>
            <a:endParaRPr lang="en-US"/>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C7D7AB66-D4E1-49D6-9C56-C0D7BC3C2644}" type="slidenum">
              <a:rPr lang="en-US"/>
              <a:pPr/>
              <a:t>223</a:t>
            </a:fld>
            <a:endParaRPr lang="th-TH"/>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0B26A54E-4ED2-46FB-91D7-1E4AE2E6D9B1}" type="slidenum">
              <a:rPr lang="en-US"/>
              <a:pPr/>
              <a:t>224</a:t>
            </a:fld>
            <a:endParaRPr lang="th-TH"/>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02B81040-7F67-4B6B-8E70-DC34A95322F5}" type="slidenum">
              <a:rPr lang="en-US"/>
              <a:pPr/>
              <a:t>225</a:t>
            </a:fld>
            <a:endParaRPr lang="th-TH"/>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3F4E9ECB-6728-4195-9AF3-B74FACE204DC}" type="slidenum">
              <a:rPr lang="en-US"/>
              <a:pPr/>
              <a:t>226</a:t>
            </a:fld>
            <a:endParaRPr lang="th-TH"/>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28B83EB2-6EDD-41CA-A634-FD0A0B429759}" type="slidenum">
              <a:rPr lang="en-US"/>
              <a:pPr/>
              <a:t>227</a:t>
            </a:fld>
            <a:endParaRPr lang="th-TH"/>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C2B99DBE-4CFB-4DAB-BB5B-49E6EF93841B}" type="slidenum">
              <a:rPr lang="en-US"/>
              <a:pPr/>
              <a:t>228</a:t>
            </a:fld>
            <a:endParaRPr lang="th-TH"/>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8D2B8A13-C1D8-4898-917F-1FAE33878644}" type="slidenum">
              <a:rPr lang="en-US"/>
              <a:pPr/>
              <a:t>229</a:t>
            </a:fld>
            <a:endParaRPr lang="th-TH"/>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8697C4F8-DC2C-413C-BF0D-138213867847}" type="slidenum">
              <a:rPr lang="en-US"/>
              <a:pPr/>
              <a:t>230</a:t>
            </a:fld>
            <a:endParaRPr lang="th-TH"/>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a:ln/>
        </p:spPr>
      </p:sp>
      <p:sp>
        <p:nvSpPr>
          <p:cNvPr id="314371" name="Notes Placeholder 2"/>
          <p:cNvSpPr>
            <a:spLocks noGrp="1"/>
          </p:cNvSpPr>
          <p:nvPr>
            <p:ph type="body" idx="1"/>
          </p:nvPr>
        </p:nvSpPr>
        <p:spPr>
          <a:noFill/>
          <a:ln/>
        </p:spPr>
        <p:txBody>
          <a:bodyPr/>
          <a:lstStyle/>
          <a:p>
            <a:pPr eaLnBrk="1" hangingPunct="1"/>
            <a:endParaRPr lang="en-US" smtClean="0"/>
          </a:p>
        </p:txBody>
      </p:sp>
      <p:sp>
        <p:nvSpPr>
          <p:cNvPr id="314372" name="Slide Number Placeholder 3"/>
          <p:cNvSpPr>
            <a:spLocks noGrp="1"/>
          </p:cNvSpPr>
          <p:nvPr>
            <p:ph type="sldNum" sz="quarter" idx="5"/>
          </p:nvPr>
        </p:nvSpPr>
        <p:spPr>
          <a:noFill/>
        </p:spPr>
        <p:txBody>
          <a:bodyPr/>
          <a:lstStyle/>
          <a:p>
            <a:fld id="{3175B06E-115B-4092-AD12-149D0ABE519E}" type="slidenum">
              <a:rPr lang="en-US" smtClean="0"/>
              <a:pPr/>
              <a:t>23</a:t>
            </a:fld>
            <a:endParaRPr lang="en-US" smtClean="0"/>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613B1A01-6477-45BD-A6CB-7D2E95297FA0}" type="slidenum">
              <a:rPr lang="en-US"/>
              <a:pPr/>
              <a:t>231</a:t>
            </a:fld>
            <a:endParaRPr lang="th-TH"/>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3AB97125-B6AD-4940-B70C-F252E28A0920}" type="slidenum">
              <a:rPr lang="en-US"/>
              <a:pPr/>
              <a:t>232</a:t>
            </a:fld>
            <a:endParaRPr lang="th-TH"/>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6C045387-5C23-4E66-96DA-EA19B7EC4E26}" type="slidenum">
              <a:rPr lang="en-US"/>
              <a:pPr/>
              <a:t>233</a:t>
            </a:fld>
            <a:endParaRPr lang="th-TH"/>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a:ln/>
        </p:spPr>
      </p:sp>
      <p:sp>
        <p:nvSpPr>
          <p:cNvPr id="381955" name="Notes Placeholder 2"/>
          <p:cNvSpPr>
            <a:spLocks noGrp="1"/>
          </p:cNvSpPr>
          <p:nvPr>
            <p:ph type="body" idx="1"/>
          </p:nvPr>
        </p:nvSpPr>
        <p:spPr>
          <a:noFill/>
          <a:ln/>
        </p:spPr>
        <p:txBody>
          <a:bodyPr/>
          <a:lstStyle/>
          <a:p>
            <a:pPr eaLnBrk="1" hangingPunct="1"/>
            <a:endParaRPr lang="en-US" smtClean="0"/>
          </a:p>
        </p:txBody>
      </p:sp>
      <p:sp>
        <p:nvSpPr>
          <p:cNvPr id="381956" name="Slide Number Placeholder 3"/>
          <p:cNvSpPr>
            <a:spLocks noGrp="1"/>
          </p:cNvSpPr>
          <p:nvPr>
            <p:ph type="sldNum" sz="quarter" idx="5"/>
          </p:nvPr>
        </p:nvSpPr>
        <p:spPr>
          <a:noFill/>
        </p:spPr>
        <p:txBody>
          <a:bodyPr/>
          <a:lstStyle/>
          <a:p>
            <a:fld id="{A4585209-35AC-4018-A81E-B0074D126044}" type="slidenum">
              <a:rPr lang="en-US" smtClean="0"/>
              <a:pPr/>
              <a:t>234</a:t>
            </a:fld>
            <a:endParaRPr lang="en-US" smtClean="0"/>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F85D8F9-A044-4A97-BCB3-50711609B078}" type="slidenum">
              <a:rPr lang="en-US" smtClean="0"/>
              <a:pPr/>
              <a:t>235</a:t>
            </a:fld>
            <a:endParaRPr lang="en-US"/>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Slide Image Placeholder 1"/>
          <p:cNvSpPr>
            <a:spLocks noGrp="1" noRot="1" noChangeAspect="1" noTextEdit="1"/>
          </p:cNvSpPr>
          <p:nvPr>
            <p:ph type="sldImg"/>
          </p:nvPr>
        </p:nvSpPr>
        <p:spPr>
          <a:ln/>
        </p:spPr>
      </p:sp>
      <p:sp>
        <p:nvSpPr>
          <p:cNvPr id="387075" name="Notes Placeholder 2"/>
          <p:cNvSpPr>
            <a:spLocks noGrp="1"/>
          </p:cNvSpPr>
          <p:nvPr>
            <p:ph type="body" idx="1"/>
          </p:nvPr>
        </p:nvSpPr>
        <p:spPr>
          <a:noFill/>
          <a:ln/>
        </p:spPr>
        <p:txBody>
          <a:bodyPr/>
          <a:lstStyle/>
          <a:p>
            <a:pPr eaLnBrk="1" hangingPunct="1"/>
            <a:endParaRPr lang="en-US" smtClean="0"/>
          </a:p>
        </p:txBody>
      </p:sp>
      <p:sp>
        <p:nvSpPr>
          <p:cNvPr id="387076" name="Slide Number Placeholder 3"/>
          <p:cNvSpPr>
            <a:spLocks noGrp="1"/>
          </p:cNvSpPr>
          <p:nvPr>
            <p:ph type="sldNum" sz="quarter" idx="5"/>
          </p:nvPr>
        </p:nvSpPr>
        <p:spPr>
          <a:noFill/>
        </p:spPr>
        <p:txBody>
          <a:bodyPr/>
          <a:lstStyle/>
          <a:p>
            <a:fld id="{B90269CC-6541-429E-85C2-E4016579FF19}" type="slidenum">
              <a:rPr lang="en-US" smtClean="0"/>
              <a:pPr/>
              <a:t>236</a:t>
            </a:fld>
            <a:endParaRPr lang="en-US" smtClean="0"/>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Slide Image Placeholder 1"/>
          <p:cNvSpPr>
            <a:spLocks noGrp="1" noRot="1" noChangeAspect="1" noTextEdit="1"/>
          </p:cNvSpPr>
          <p:nvPr>
            <p:ph type="sldImg"/>
          </p:nvPr>
        </p:nvSpPr>
        <p:spPr>
          <a:ln/>
        </p:spPr>
      </p:sp>
      <p:sp>
        <p:nvSpPr>
          <p:cNvPr id="388099" name="Notes Placeholder 2"/>
          <p:cNvSpPr>
            <a:spLocks noGrp="1"/>
          </p:cNvSpPr>
          <p:nvPr>
            <p:ph type="body" idx="1"/>
          </p:nvPr>
        </p:nvSpPr>
        <p:spPr>
          <a:noFill/>
          <a:ln/>
        </p:spPr>
        <p:txBody>
          <a:bodyPr/>
          <a:lstStyle/>
          <a:p>
            <a:pPr eaLnBrk="1" hangingPunct="1"/>
            <a:endParaRPr lang="en-US" smtClean="0"/>
          </a:p>
        </p:txBody>
      </p:sp>
      <p:sp>
        <p:nvSpPr>
          <p:cNvPr id="388100" name="Slide Number Placeholder 3"/>
          <p:cNvSpPr>
            <a:spLocks noGrp="1"/>
          </p:cNvSpPr>
          <p:nvPr>
            <p:ph type="sldNum" sz="quarter" idx="5"/>
          </p:nvPr>
        </p:nvSpPr>
        <p:spPr>
          <a:noFill/>
        </p:spPr>
        <p:txBody>
          <a:bodyPr/>
          <a:lstStyle/>
          <a:p>
            <a:fld id="{933C3551-A590-4A6F-9571-DECA5EF09064}" type="slidenum">
              <a:rPr lang="en-US" smtClean="0"/>
              <a:pPr/>
              <a:t>237</a:t>
            </a:fld>
            <a:endParaRPr lang="en-US" smtClean="0"/>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Slide Image Placeholder 1"/>
          <p:cNvSpPr>
            <a:spLocks noGrp="1" noRot="1" noChangeAspect="1" noTextEdit="1"/>
          </p:cNvSpPr>
          <p:nvPr>
            <p:ph type="sldImg"/>
          </p:nvPr>
        </p:nvSpPr>
        <p:spPr>
          <a:ln/>
        </p:spPr>
      </p:sp>
      <p:sp>
        <p:nvSpPr>
          <p:cNvPr id="389123" name="Notes Placeholder 2"/>
          <p:cNvSpPr>
            <a:spLocks noGrp="1"/>
          </p:cNvSpPr>
          <p:nvPr>
            <p:ph type="body" idx="1"/>
          </p:nvPr>
        </p:nvSpPr>
        <p:spPr>
          <a:noFill/>
          <a:ln/>
        </p:spPr>
        <p:txBody>
          <a:bodyPr/>
          <a:lstStyle/>
          <a:p>
            <a:pPr eaLnBrk="1" hangingPunct="1"/>
            <a:endParaRPr lang="en-US" smtClean="0"/>
          </a:p>
        </p:txBody>
      </p:sp>
      <p:sp>
        <p:nvSpPr>
          <p:cNvPr id="389124" name="Slide Number Placeholder 3"/>
          <p:cNvSpPr>
            <a:spLocks noGrp="1"/>
          </p:cNvSpPr>
          <p:nvPr>
            <p:ph type="sldNum" sz="quarter" idx="5"/>
          </p:nvPr>
        </p:nvSpPr>
        <p:spPr>
          <a:noFill/>
        </p:spPr>
        <p:txBody>
          <a:bodyPr/>
          <a:lstStyle/>
          <a:p>
            <a:fld id="{CE76E431-2BD0-4AD3-9F3C-A004DB47F82D}" type="slidenum">
              <a:rPr lang="en-US" smtClean="0"/>
              <a:pPr/>
              <a:t>238</a:t>
            </a:fld>
            <a:endParaRPr lang="en-US" smtClean="0"/>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239</a:t>
            </a:fld>
            <a:endParaRPr lang="en-US"/>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240</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a:ln/>
        </p:spPr>
      </p:sp>
      <p:sp>
        <p:nvSpPr>
          <p:cNvPr id="315395" name="Notes Placeholder 2"/>
          <p:cNvSpPr>
            <a:spLocks noGrp="1"/>
          </p:cNvSpPr>
          <p:nvPr>
            <p:ph type="body" idx="1"/>
          </p:nvPr>
        </p:nvSpPr>
        <p:spPr>
          <a:noFill/>
          <a:ln/>
        </p:spPr>
        <p:txBody>
          <a:bodyPr/>
          <a:lstStyle/>
          <a:p>
            <a:pPr eaLnBrk="1" hangingPunct="1"/>
            <a:endParaRPr lang="en-US" smtClean="0"/>
          </a:p>
        </p:txBody>
      </p:sp>
      <p:sp>
        <p:nvSpPr>
          <p:cNvPr id="315396" name="Slide Number Placeholder 3"/>
          <p:cNvSpPr>
            <a:spLocks noGrp="1"/>
          </p:cNvSpPr>
          <p:nvPr>
            <p:ph type="sldNum" sz="quarter" idx="5"/>
          </p:nvPr>
        </p:nvSpPr>
        <p:spPr>
          <a:noFill/>
        </p:spPr>
        <p:txBody>
          <a:bodyPr/>
          <a:lstStyle/>
          <a:p>
            <a:fld id="{DC47BE49-B5A6-40E8-A408-E98FDCD16342}" type="slidenum">
              <a:rPr lang="en-US" smtClean="0"/>
              <a:pPr/>
              <a:t>24</a:t>
            </a:fld>
            <a:endParaRPr lang="en-US" smtClean="0"/>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lide Image Placeholder 1"/>
          <p:cNvSpPr>
            <a:spLocks noGrp="1" noRot="1" noChangeAspect="1" noTextEdit="1"/>
          </p:cNvSpPr>
          <p:nvPr>
            <p:ph type="sldImg"/>
          </p:nvPr>
        </p:nvSpPr>
        <p:spPr>
          <a:ln/>
        </p:spPr>
      </p:sp>
      <p:sp>
        <p:nvSpPr>
          <p:cNvPr id="390147" name="Notes Placeholder 2"/>
          <p:cNvSpPr>
            <a:spLocks noGrp="1"/>
          </p:cNvSpPr>
          <p:nvPr>
            <p:ph type="body" idx="1"/>
          </p:nvPr>
        </p:nvSpPr>
        <p:spPr>
          <a:noFill/>
          <a:ln/>
        </p:spPr>
        <p:txBody>
          <a:bodyPr/>
          <a:lstStyle/>
          <a:p>
            <a:pPr eaLnBrk="1" hangingPunct="1"/>
            <a:endParaRPr lang="en-US" smtClean="0"/>
          </a:p>
        </p:txBody>
      </p:sp>
      <p:sp>
        <p:nvSpPr>
          <p:cNvPr id="390148" name="Slide Number Placeholder 3"/>
          <p:cNvSpPr>
            <a:spLocks noGrp="1"/>
          </p:cNvSpPr>
          <p:nvPr>
            <p:ph type="sldNum" sz="quarter" idx="5"/>
          </p:nvPr>
        </p:nvSpPr>
        <p:spPr>
          <a:noFill/>
        </p:spPr>
        <p:txBody>
          <a:bodyPr/>
          <a:lstStyle/>
          <a:p>
            <a:fld id="{8912D3F9-866E-4C81-9C80-1233111B355A}" type="slidenum">
              <a:rPr lang="en-US" smtClean="0"/>
              <a:pPr/>
              <a:t>241</a:t>
            </a:fld>
            <a:endParaRPr lang="en-US" smtClean="0"/>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Slide Image Placeholder 1"/>
          <p:cNvSpPr>
            <a:spLocks noGrp="1" noRot="1" noChangeAspect="1" noTextEdit="1"/>
          </p:cNvSpPr>
          <p:nvPr>
            <p:ph type="sldImg"/>
          </p:nvPr>
        </p:nvSpPr>
        <p:spPr>
          <a:ln/>
        </p:spPr>
      </p:sp>
      <p:sp>
        <p:nvSpPr>
          <p:cNvPr id="391171" name="Notes Placeholder 2"/>
          <p:cNvSpPr>
            <a:spLocks noGrp="1"/>
          </p:cNvSpPr>
          <p:nvPr>
            <p:ph type="body" idx="1"/>
          </p:nvPr>
        </p:nvSpPr>
        <p:spPr>
          <a:noFill/>
          <a:ln/>
        </p:spPr>
        <p:txBody>
          <a:bodyPr/>
          <a:lstStyle/>
          <a:p>
            <a:pPr eaLnBrk="1" hangingPunct="1"/>
            <a:endParaRPr lang="en-US" smtClean="0"/>
          </a:p>
        </p:txBody>
      </p:sp>
      <p:sp>
        <p:nvSpPr>
          <p:cNvPr id="391172" name="Slide Number Placeholder 3"/>
          <p:cNvSpPr>
            <a:spLocks noGrp="1"/>
          </p:cNvSpPr>
          <p:nvPr>
            <p:ph type="sldNum" sz="quarter" idx="5"/>
          </p:nvPr>
        </p:nvSpPr>
        <p:spPr>
          <a:noFill/>
        </p:spPr>
        <p:txBody>
          <a:bodyPr/>
          <a:lstStyle/>
          <a:p>
            <a:fld id="{83B909FE-2257-4A5C-8860-185D6CAE48CB}" type="slidenum">
              <a:rPr lang="en-US" smtClean="0"/>
              <a:pPr/>
              <a:t>242</a:t>
            </a:fld>
            <a:endParaRPr lang="en-US" smtClean="0"/>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Slide Image Placeholder 1"/>
          <p:cNvSpPr>
            <a:spLocks noGrp="1" noRot="1" noChangeAspect="1" noTextEdit="1"/>
          </p:cNvSpPr>
          <p:nvPr>
            <p:ph type="sldImg"/>
          </p:nvPr>
        </p:nvSpPr>
        <p:spPr>
          <a:ln/>
        </p:spPr>
      </p:sp>
      <p:sp>
        <p:nvSpPr>
          <p:cNvPr id="392195" name="Notes Placeholder 2"/>
          <p:cNvSpPr>
            <a:spLocks noGrp="1"/>
          </p:cNvSpPr>
          <p:nvPr>
            <p:ph type="body" idx="1"/>
          </p:nvPr>
        </p:nvSpPr>
        <p:spPr>
          <a:noFill/>
          <a:ln/>
        </p:spPr>
        <p:txBody>
          <a:bodyPr/>
          <a:lstStyle/>
          <a:p>
            <a:pPr eaLnBrk="1" hangingPunct="1"/>
            <a:endParaRPr lang="en-US" smtClean="0"/>
          </a:p>
        </p:txBody>
      </p:sp>
      <p:sp>
        <p:nvSpPr>
          <p:cNvPr id="392196" name="Slide Number Placeholder 3"/>
          <p:cNvSpPr>
            <a:spLocks noGrp="1"/>
          </p:cNvSpPr>
          <p:nvPr>
            <p:ph type="sldNum" sz="quarter" idx="5"/>
          </p:nvPr>
        </p:nvSpPr>
        <p:spPr>
          <a:noFill/>
        </p:spPr>
        <p:txBody>
          <a:bodyPr/>
          <a:lstStyle/>
          <a:p>
            <a:fld id="{E2C9B31F-C00E-4611-BE83-A78C1D8D9BB0}" type="slidenum">
              <a:rPr lang="en-US" smtClean="0"/>
              <a:pPr/>
              <a:t>243</a:t>
            </a:fld>
            <a:endParaRPr lang="en-US" smtClean="0"/>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Slide Image Placeholder 1"/>
          <p:cNvSpPr>
            <a:spLocks noGrp="1" noRot="1" noChangeAspect="1" noTextEdit="1"/>
          </p:cNvSpPr>
          <p:nvPr>
            <p:ph type="sldImg"/>
          </p:nvPr>
        </p:nvSpPr>
        <p:spPr>
          <a:ln/>
        </p:spPr>
      </p:sp>
      <p:sp>
        <p:nvSpPr>
          <p:cNvPr id="393219" name="Notes Placeholder 2"/>
          <p:cNvSpPr>
            <a:spLocks noGrp="1"/>
          </p:cNvSpPr>
          <p:nvPr>
            <p:ph type="body" idx="1"/>
          </p:nvPr>
        </p:nvSpPr>
        <p:spPr>
          <a:noFill/>
          <a:ln/>
        </p:spPr>
        <p:txBody>
          <a:bodyPr/>
          <a:lstStyle/>
          <a:p>
            <a:pPr eaLnBrk="1" hangingPunct="1"/>
            <a:endParaRPr lang="en-US" smtClean="0"/>
          </a:p>
        </p:txBody>
      </p:sp>
      <p:sp>
        <p:nvSpPr>
          <p:cNvPr id="393220" name="Slide Number Placeholder 3"/>
          <p:cNvSpPr>
            <a:spLocks noGrp="1"/>
          </p:cNvSpPr>
          <p:nvPr>
            <p:ph type="sldNum" sz="quarter" idx="5"/>
          </p:nvPr>
        </p:nvSpPr>
        <p:spPr>
          <a:noFill/>
        </p:spPr>
        <p:txBody>
          <a:bodyPr/>
          <a:lstStyle/>
          <a:p>
            <a:fld id="{FDCB053E-26F2-40AA-AB1E-B830AABD923E}" type="slidenum">
              <a:rPr lang="en-US" smtClean="0"/>
              <a:pPr/>
              <a:t>244</a:t>
            </a:fld>
            <a:endParaRPr lang="en-US" smtClean="0"/>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Slide Image Placeholder 1"/>
          <p:cNvSpPr>
            <a:spLocks noGrp="1" noRot="1" noChangeAspect="1" noTextEdit="1"/>
          </p:cNvSpPr>
          <p:nvPr>
            <p:ph type="sldImg"/>
          </p:nvPr>
        </p:nvSpPr>
        <p:spPr>
          <a:ln/>
        </p:spPr>
      </p:sp>
      <p:sp>
        <p:nvSpPr>
          <p:cNvPr id="394243" name="Notes Placeholder 2"/>
          <p:cNvSpPr>
            <a:spLocks noGrp="1"/>
          </p:cNvSpPr>
          <p:nvPr>
            <p:ph type="body" idx="1"/>
          </p:nvPr>
        </p:nvSpPr>
        <p:spPr>
          <a:noFill/>
          <a:ln/>
        </p:spPr>
        <p:txBody>
          <a:bodyPr/>
          <a:lstStyle/>
          <a:p>
            <a:pPr eaLnBrk="1" hangingPunct="1"/>
            <a:endParaRPr lang="en-US" smtClean="0"/>
          </a:p>
        </p:txBody>
      </p:sp>
      <p:sp>
        <p:nvSpPr>
          <p:cNvPr id="394244" name="Slide Number Placeholder 3"/>
          <p:cNvSpPr>
            <a:spLocks noGrp="1"/>
          </p:cNvSpPr>
          <p:nvPr>
            <p:ph type="sldNum" sz="quarter" idx="5"/>
          </p:nvPr>
        </p:nvSpPr>
        <p:spPr>
          <a:noFill/>
        </p:spPr>
        <p:txBody>
          <a:bodyPr/>
          <a:lstStyle/>
          <a:p>
            <a:fld id="{EDE019ED-B5EA-4709-A512-91623E93E470}" type="slidenum">
              <a:rPr lang="en-US" smtClean="0"/>
              <a:pPr/>
              <a:t>245</a:t>
            </a:fld>
            <a:endParaRPr lang="en-US" smtClean="0"/>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Slide Image Placeholder 1"/>
          <p:cNvSpPr>
            <a:spLocks noGrp="1" noRot="1" noChangeAspect="1" noTextEdit="1"/>
          </p:cNvSpPr>
          <p:nvPr>
            <p:ph type="sldImg"/>
          </p:nvPr>
        </p:nvSpPr>
        <p:spPr>
          <a:ln/>
        </p:spPr>
      </p:sp>
      <p:sp>
        <p:nvSpPr>
          <p:cNvPr id="395267" name="Notes Placeholder 2"/>
          <p:cNvSpPr>
            <a:spLocks noGrp="1"/>
          </p:cNvSpPr>
          <p:nvPr>
            <p:ph type="body" idx="1"/>
          </p:nvPr>
        </p:nvSpPr>
        <p:spPr>
          <a:noFill/>
          <a:ln/>
        </p:spPr>
        <p:txBody>
          <a:bodyPr/>
          <a:lstStyle/>
          <a:p>
            <a:pPr eaLnBrk="1" hangingPunct="1"/>
            <a:endParaRPr lang="en-US" smtClean="0"/>
          </a:p>
        </p:txBody>
      </p:sp>
      <p:sp>
        <p:nvSpPr>
          <p:cNvPr id="395268" name="Slide Number Placeholder 3"/>
          <p:cNvSpPr>
            <a:spLocks noGrp="1"/>
          </p:cNvSpPr>
          <p:nvPr>
            <p:ph type="sldNum" sz="quarter" idx="5"/>
          </p:nvPr>
        </p:nvSpPr>
        <p:spPr>
          <a:noFill/>
        </p:spPr>
        <p:txBody>
          <a:bodyPr/>
          <a:lstStyle/>
          <a:p>
            <a:fld id="{A131596B-06D0-4AC6-A6CB-129B46A4F471}" type="slidenum">
              <a:rPr lang="en-US" smtClean="0"/>
              <a:pPr/>
              <a:t>246</a:t>
            </a:fld>
            <a:endParaRPr lang="en-US" smtClean="0"/>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75C2AA-7C53-44AA-B8C4-C3E1F340FB61}" type="slidenum">
              <a:rPr lang="en-US" smtClean="0"/>
              <a:pPr/>
              <a:t>247</a:t>
            </a:fld>
            <a:endParaRPr lang="en-US"/>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75C2AA-7C53-44AA-B8C4-C3E1F340FB61}" type="slidenum">
              <a:rPr lang="en-US" smtClean="0"/>
              <a:pPr/>
              <a:t>248</a:t>
            </a:fld>
            <a:endParaRPr lang="en-US"/>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75C2AA-7C53-44AA-B8C4-C3E1F340FB61}" type="slidenum">
              <a:rPr lang="en-US" smtClean="0"/>
              <a:pPr/>
              <a:t>249</a:t>
            </a:fld>
            <a:endParaRPr lang="en-US"/>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75C2AA-7C53-44AA-B8C4-C3E1F340FB61}" type="slidenum">
              <a:rPr lang="en-US" smtClean="0"/>
              <a:pPr/>
              <a:t>250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a:ln/>
        </p:spPr>
      </p:sp>
      <p:sp>
        <p:nvSpPr>
          <p:cNvPr id="316419" name="Notes Placeholder 2"/>
          <p:cNvSpPr>
            <a:spLocks noGrp="1"/>
          </p:cNvSpPr>
          <p:nvPr>
            <p:ph type="body" idx="1"/>
          </p:nvPr>
        </p:nvSpPr>
        <p:spPr>
          <a:noFill/>
          <a:ln/>
        </p:spPr>
        <p:txBody>
          <a:bodyPr/>
          <a:lstStyle/>
          <a:p>
            <a:pPr eaLnBrk="1" hangingPunct="1"/>
            <a:endParaRPr lang="en-US" smtClean="0"/>
          </a:p>
        </p:txBody>
      </p:sp>
      <p:sp>
        <p:nvSpPr>
          <p:cNvPr id="316420" name="Slide Number Placeholder 3"/>
          <p:cNvSpPr>
            <a:spLocks noGrp="1"/>
          </p:cNvSpPr>
          <p:nvPr>
            <p:ph type="sldNum" sz="quarter" idx="5"/>
          </p:nvPr>
        </p:nvSpPr>
        <p:spPr>
          <a:noFill/>
        </p:spPr>
        <p:txBody>
          <a:bodyPr/>
          <a:lstStyle/>
          <a:p>
            <a:fld id="{FA19AC34-41AC-4EC6-B2AC-E5D7272A4D0E}" type="slidenum">
              <a:rPr lang="en-US" smtClean="0"/>
              <a:pPr/>
              <a:t>25</a:t>
            </a:fld>
            <a:endParaRPr lang="en-US" smtClean="0"/>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0567" tIns="45283" rIns="90567" bIns="45283" anchor="b"/>
          <a:lstStyle/>
          <a:p>
            <a:pPr algn="r" defTabSz="904875"/>
            <a:fld id="{B85FC6D1-D07E-4F42-A80A-F54F3B878E5D}" type="slidenum">
              <a:rPr lang="zh-CN" altLang="en-US" sz="1200"/>
              <a:pPr algn="r" defTabSz="904875"/>
              <a:t>251</a:t>
            </a:fld>
            <a:endParaRPr lang="en-US" altLang="zh-CN" sz="1200"/>
          </a:p>
        </p:txBody>
      </p:sp>
      <p:sp>
        <p:nvSpPr>
          <p:cNvPr id="61443" name="Rectangle 2"/>
          <p:cNvSpPr>
            <a:spLocks noGrp="1" noRot="1" noChangeAspect="1" noChangeArrowheads="1" noTextEdit="1"/>
          </p:cNvSpPr>
          <p:nvPr>
            <p:ph type="sldImg"/>
          </p:nvPr>
        </p:nvSpPr>
        <p:spPr>
          <a:xfrm>
            <a:off x="1144588" y="685800"/>
            <a:ext cx="4572000" cy="3429000"/>
          </a:xfrm>
          <a:ln/>
        </p:spPr>
      </p:sp>
      <p:sp>
        <p:nvSpPr>
          <p:cNvPr id="61444" name="Rectangle 3"/>
          <p:cNvSpPr>
            <a:spLocks noGrp="1" noChangeArrowheads="1"/>
          </p:cNvSpPr>
          <p:nvPr>
            <p:ph type="body" idx="1"/>
          </p:nvPr>
        </p:nvSpPr>
        <p:spPr>
          <a:noFill/>
          <a:ln/>
        </p:spPr>
        <p:txBody>
          <a:bodyPr lIns="90567" tIns="45283" rIns="90567" bIns="45283"/>
          <a:lstStyle/>
          <a:p>
            <a:pPr eaLnBrk="1" hangingPunct="1"/>
            <a:endParaRPr lang="en-US" smtClean="0">
              <a:latin typeface="Arial" pitchFamily="34" charset="0"/>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0567" tIns="45283" rIns="90567" bIns="45283" anchor="b"/>
          <a:lstStyle/>
          <a:p>
            <a:pPr algn="r" defTabSz="904875"/>
            <a:fld id="{2F40F87D-87D7-4098-AA5D-642EAC1E3BA9}" type="slidenum">
              <a:rPr lang="zh-CN" altLang="en-US" sz="1200"/>
              <a:pPr algn="r" defTabSz="904875"/>
              <a:t>252</a:t>
            </a:fld>
            <a:endParaRPr lang="en-US" altLang="zh-CN" sz="1200"/>
          </a:p>
        </p:txBody>
      </p:sp>
      <p:sp>
        <p:nvSpPr>
          <p:cNvPr id="62467" name="Rectangle 2"/>
          <p:cNvSpPr>
            <a:spLocks noGrp="1" noRot="1" noChangeAspect="1" noChangeArrowheads="1" noTextEdit="1"/>
          </p:cNvSpPr>
          <p:nvPr>
            <p:ph type="sldImg"/>
          </p:nvPr>
        </p:nvSpPr>
        <p:spPr>
          <a:xfrm>
            <a:off x="1144588" y="685800"/>
            <a:ext cx="4572000" cy="3429000"/>
          </a:xfrm>
          <a:ln/>
        </p:spPr>
      </p:sp>
      <p:sp>
        <p:nvSpPr>
          <p:cNvPr id="62468" name="Rectangle 3"/>
          <p:cNvSpPr>
            <a:spLocks noGrp="1" noChangeArrowheads="1"/>
          </p:cNvSpPr>
          <p:nvPr>
            <p:ph type="body" idx="1"/>
          </p:nvPr>
        </p:nvSpPr>
        <p:spPr>
          <a:noFill/>
          <a:ln/>
        </p:spPr>
        <p:txBody>
          <a:bodyPr lIns="90567" tIns="45283" rIns="90567" bIns="45283"/>
          <a:lstStyle/>
          <a:p>
            <a:pPr eaLnBrk="1" hangingPunct="1"/>
            <a:endParaRPr lang="en-US" smtClean="0">
              <a:latin typeface="Arial" pitchFamily="34" charset="0"/>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75C2AA-7C53-44AA-B8C4-C3E1F340FB61}" type="slidenum">
              <a:rPr lang="en-US" smtClean="0"/>
              <a:pPr/>
              <a:t>253</a:t>
            </a:fld>
            <a:endParaRPr lang="en-US"/>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75C2AA-7C53-44AA-B8C4-C3E1F340FB61}" type="slidenum">
              <a:rPr lang="en-US" smtClean="0"/>
              <a:pPr/>
              <a:t>254</a:t>
            </a:fld>
            <a:endParaRPr lang="en-US"/>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75C2AA-7C53-44AA-B8C4-C3E1F340FB61}" type="slidenum">
              <a:rPr lang="en-US" smtClean="0"/>
              <a:pPr/>
              <a:t>255</a:t>
            </a:fld>
            <a:endParaRPr lang="en-US"/>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256</a:t>
            </a:fld>
            <a:endParaRPr lang="en-US"/>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Slide Image Placeholder 1"/>
          <p:cNvSpPr>
            <a:spLocks noGrp="1" noRot="1" noChangeAspect="1" noTextEdit="1"/>
          </p:cNvSpPr>
          <p:nvPr>
            <p:ph type="sldImg"/>
          </p:nvPr>
        </p:nvSpPr>
        <p:spPr>
          <a:ln/>
        </p:spPr>
      </p:sp>
      <p:sp>
        <p:nvSpPr>
          <p:cNvPr id="396291" name="Notes Placeholder 2"/>
          <p:cNvSpPr>
            <a:spLocks noGrp="1"/>
          </p:cNvSpPr>
          <p:nvPr>
            <p:ph type="body" idx="1"/>
          </p:nvPr>
        </p:nvSpPr>
        <p:spPr>
          <a:noFill/>
          <a:ln/>
        </p:spPr>
        <p:txBody>
          <a:bodyPr/>
          <a:lstStyle/>
          <a:p>
            <a:pPr eaLnBrk="1" hangingPunct="1"/>
            <a:endParaRPr lang="en-US" smtClean="0"/>
          </a:p>
        </p:txBody>
      </p:sp>
      <p:sp>
        <p:nvSpPr>
          <p:cNvPr id="396292" name="Slide Number Placeholder 3"/>
          <p:cNvSpPr>
            <a:spLocks noGrp="1"/>
          </p:cNvSpPr>
          <p:nvPr>
            <p:ph type="sldNum" sz="quarter" idx="5"/>
          </p:nvPr>
        </p:nvSpPr>
        <p:spPr>
          <a:noFill/>
        </p:spPr>
        <p:txBody>
          <a:bodyPr/>
          <a:lstStyle/>
          <a:p>
            <a:fld id="{6AE4DB10-C905-4A2B-90B5-CBA3D0757B1E}" type="slidenum">
              <a:rPr lang="en-US" smtClean="0"/>
              <a:pPr/>
              <a:t>257</a:t>
            </a:fld>
            <a:endParaRPr lang="en-US" smtClean="0"/>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258</a:t>
            </a:fld>
            <a:endParaRPr lang="en-US"/>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259</a:t>
            </a:fld>
            <a:endParaRPr lang="en-US"/>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260</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a:ln/>
        </p:spPr>
      </p:sp>
      <p:sp>
        <p:nvSpPr>
          <p:cNvPr id="317443" name="Notes Placeholder 2"/>
          <p:cNvSpPr>
            <a:spLocks noGrp="1"/>
          </p:cNvSpPr>
          <p:nvPr>
            <p:ph type="body" idx="1"/>
          </p:nvPr>
        </p:nvSpPr>
        <p:spPr>
          <a:noFill/>
          <a:ln/>
        </p:spPr>
        <p:txBody>
          <a:bodyPr/>
          <a:lstStyle/>
          <a:p>
            <a:pPr eaLnBrk="1" hangingPunct="1"/>
            <a:endParaRPr lang="en-US" smtClean="0"/>
          </a:p>
        </p:txBody>
      </p:sp>
      <p:sp>
        <p:nvSpPr>
          <p:cNvPr id="317444" name="Slide Number Placeholder 3"/>
          <p:cNvSpPr>
            <a:spLocks noGrp="1"/>
          </p:cNvSpPr>
          <p:nvPr>
            <p:ph type="sldNum" sz="quarter" idx="5"/>
          </p:nvPr>
        </p:nvSpPr>
        <p:spPr>
          <a:noFill/>
        </p:spPr>
        <p:txBody>
          <a:bodyPr/>
          <a:lstStyle/>
          <a:p>
            <a:fld id="{7EE3BD9C-EB65-4A81-A70B-6FFA30DA753D}" type="slidenum">
              <a:rPr lang="en-US" smtClean="0"/>
              <a:pPr/>
              <a:t>26</a:t>
            </a:fld>
            <a:endParaRPr lang="en-US" smtClean="0"/>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261</a:t>
            </a:fld>
            <a:endParaRPr lang="en-US"/>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262</a:t>
            </a:fld>
            <a:endParaRPr lang="en-US"/>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263</a:t>
            </a:fld>
            <a:endParaRPr lang="en-US"/>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264</a:t>
            </a:fld>
            <a:endParaRPr lang="en-US"/>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265</a:t>
            </a:fld>
            <a:endParaRPr lang="en-US"/>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266</a:t>
            </a:fld>
            <a:endParaRPr lang="en-US"/>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267</a:t>
            </a:fld>
            <a:endParaRPr lang="en-US"/>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Slide Image Placeholder 1"/>
          <p:cNvSpPr>
            <a:spLocks noGrp="1" noRot="1" noChangeAspect="1" noTextEdit="1"/>
          </p:cNvSpPr>
          <p:nvPr>
            <p:ph type="sldImg"/>
          </p:nvPr>
        </p:nvSpPr>
        <p:spPr>
          <a:ln/>
        </p:spPr>
      </p:sp>
      <p:sp>
        <p:nvSpPr>
          <p:cNvPr id="397315" name="Notes Placeholder 2"/>
          <p:cNvSpPr>
            <a:spLocks noGrp="1"/>
          </p:cNvSpPr>
          <p:nvPr>
            <p:ph type="body" idx="1"/>
          </p:nvPr>
        </p:nvSpPr>
        <p:spPr>
          <a:noFill/>
          <a:ln/>
        </p:spPr>
        <p:txBody>
          <a:bodyPr/>
          <a:lstStyle/>
          <a:p>
            <a:pPr eaLnBrk="1" hangingPunct="1"/>
            <a:endParaRPr lang="en-US" smtClean="0"/>
          </a:p>
        </p:txBody>
      </p:sp>
      <p:sp>
        <p:nvSpPr>
          <p:cNvPr id="397316" name="Slide Number Placeholder 3"/>
          <p:cNvSpPr>
            <a:spLocks noGrp="1"/>
          </p:cNvSpPr>
          <p:nvPr>
            <p:ph type="sldNum" sz="quarter" idx="5"/>
          </p:nvPr>
        </p:nvSpPr>
        <p:spPr>
          <a:noFill/>
        </p:spPr>
        <p:txBody>
          <a:bodyPr/>
          <a:lstStyle/>
          <a:p>
            <a:fld id="{7048F6DC-40CC-4A0C-9ECC-05EA1D957BD4}" type="slidenum">
              <a:rPr lang="en-US" smtClean="0"/>
              <a:pPr/>
              <a:t>268</a:t>
            </a:fld>
            <a:endParaRPr lang="en-US" smtClean="0"/>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Slide Image Placeholder 1"/>
          <p:cNvSpPr>
            <a:spLocks noGrp="1" noRot="1" noChangeAspect="1" noTextEdit="1"/>
          </p:cNvSpPr>
          <p:nvPr>
            <p:ph type="sldImg"/>
          </p:nvPr>
        </p:nvSpPr>
        <p:spPr>
          <a:ln/>
        </p:spPr>
      </p:sp>
      <p:sp>
        <p:nvSpPr>
          <p:cNvPr id="398339" name="Notes Placeholder 2"/>
          <p:cNvSpPr>
            <a:spLocks noGrp="1"/>
          </p:cNvSpPr>
          <p:nvPr>
            <p:ph type="body" idx="1"/>
          </p:nvPr>
        </p:nvSpPr>
        <p:spPr>
          <a:noFill/>
          <a:ln/>
        </p:spPr>
        <p:txBody>
          <a:bodyPr/>
          <a:lstStyle/>
          <a:p>
            <a:pPr eaLnBrk="1" hangingPunct="1"/>
            <a:endParaRPr lang="en-US" smtClean="0"/>
          </a:p>
        </p:txBody>
      </p:sp>
      <p:sp>
        <p:nvSpPr>
          <p:cNvPr id="398340" name="Slide Number Placeholder 3"/>
          <p:cNvSpPr>
            <a:spLocks noGrp="1"/>
          </p:cNvSpPr>
          <p:nvPr>
            <p:ph type="sldNum" sz="quarter" idx="5"/>
          </p:nvPr>
        </p:nvSpPr>
        <p:spPr>
          <a:noFill/>
        </p:spPr>
        <p:txBody>
          <a:bodyPr/>
          <a:lstStyle/>
          <a:p>
            <a:fld id="{0851C41F-E245-4BBF-8772-4151BAB1A5AD}" type="slidenum">
              <a:rPr lang="en-US" smtClean="0"/>
              <a:pPr/>
              <a:t>269</a:t>
            </a:fld>
            <a:endParaRPr lang="en-US" smtClean="0"/>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Slide Image Placeholder 1"/>
          <p:cNvSpPr>
            <a:spLocks noGrp="1" noRot="1" noChangeAspect="1" noTextEdit="1"/>
          </p:cNvSpPr>
          <p:nvPr>
            <p:ph type="sldImg"/>
          </p:nvPr>
        </p:nvSpPr>
        <p:spPr>
          <a:ln/>
        </p:spPr>
      </p:sp>
      <p:sp>
        <p:nvSpPr>
          <p:cNvPr id="399363" name="Notes Placeholder 2"/>
          <p:cNvSpPr>
            <a:spLocks noGrp="1"/>
          </p:cNvSpPr>
          <p:nvPr>
            <p:ph type="body" idx="1"/>
          </p:nvPr>
        </p:nvSpPr>
        <p:spPr>
          <a:noFill/>
          <a:ln/>
        </p:spPr>
        <p:txBody>
          <a:bodyPr/>
          <a:lstStyle/>
          <a:p>
            <a:pPr eaLnBrk="1" hangingPunct="1"/>
            <a:endParaRPr lang="en-US" smtClean="0"/>
          </a:p>
        </p:txBody>
      </p:sp>
      <p:sp>
        <p:nvSpPr>
          <p:cNvPr id="399364" name="Slide Number Placeholder 3"/>
          <p:cNvSpPr>
            <a:spLocks noGrp="1"/>
          </p:cNvSpPr>
          <p:nvPr>
            <p:ph type="sldNum" sz="quarter" idx="5"/>
          </p:nvPr>
        </p:nvSpPr>
        <p:spPr>
          <a:noFill/>
        </p:spPr>
        <p:txBody>
          <a:bodyPr/>
          <a:lstStyle/>
          <a:p>
            <a:fld id="{58F9281A-5583-43CA-85DB-9EB3C328B530}" type="slidenum">
              <a:rPr lang="en-US" smtClean="0"/>
              <a:pPr/>
              <a:t>270</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lide Image Placeholder 1"/>
          <p:cNvSpPr>
            <a:spLocks noGrp="1" noRot="1" noChangeAspect="1" noTextEdit="1"/>
          </p:cNvSpPr>
          <p:nvPr>
            <p:ph type="sldImg"/>
          </p:nvPr>
        </p:nvSpPr>
        <p:spPr>
          <a:ln/>
        </p:spPr>
      </p:sp>
      <p:sp>
        <p:nvSpPr>
          <p:cNvPr id="318467" name="Notes Placeholder 2"/>
          <p:cNvSpPr>
            <a:spLocks noGrp="1"/>
          </p:cNvSpPr>
          <p:nvPr>
            <p:ph type="body" idx="1"/>
          </p:nvPr>
        </p:nvSpPr>
        <p:spPr>
          <a:noFill/>
          <a:ln/>
        </p:spPr>
        <p:txBody>
          <a:bodyPr/>
          <a:lstStyle/>
          <a:p>
            <a:pPr eaLnBrk="1" hangingPunct="1"/>
            <a:endParaRPr lang="en-US" smtClean="0"/>
          </a:p>
        </p:txBody>
      </p:sp>
      <p:sp>
        <p:nvSpPr>
          <p:cNvPr id="318468" name="Slide Number Placeholder 3"/>
          <p:cNvSpPr>
            <a:spLocks noGrp="1"/>
          </p:cNvSpPr>
          <p:nvPr>
            <p:ph type="sldNum" sz="quarter" idx="5"/>
          </p:nvPr>
        </p:nvSpPr>
        <p:spPr>
          <a:noFill/>
        </p:spPr>
        <p:txBody>
          <a:bodyPr/>
          <a:lstStyle/>
          <a:p>
            <a:fld id="{DE7292ED-08F2-43E5-9D84-D9E0F02C127E}" type="slidenum">
              <a:rPr lang="en-US" smtClean="0"/>
              <a:pPr/>
              <a:t>27</a:t>
            </a:fld>
            <a:endParaRPr lang="en-US" smtClean="0"/>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Slide Image Placeholder 1"/>
          <p:cNvSpPr>
            <a:spLocks noGrp="1" noRot="1" noChangeAspect="1" noTextEdit="1"/>
          </p:cNvSpPr>
          <p:nvPr>
            <p:ph type="sldImg"/>
          </p:nvPr>
        </p:nvSpPr>
        <p:spPr>
          <a:ln/>
        </p:spPr>
      </p:sp>
      <p:sp>
        <p:nvSpPr>
          <p:cNvPr id="400387" name="Notes Placeholder 2"/>
          <p:cNvSpPr>
            <a:spLocks noGrp="1"/>
          </p:cNvSpPr>
          <p:nvPr>
            <p:ph type="body" idx="1"/>
          </p:nvPr>
        </p:nvSpPr>
        <p:spPr>
          <a:noFill/>
          <a:ln/>
        </p:spPr>
        <p:txBody>
          <a:bodyPr/>
          <a:lstStyle/>
          <a:p>
            <a:pPr eaLnBrk="1" hangingPunct="1"/>
            <a:endParaRPr lang="en-US" smtClean="0"/>
          </a:p>
        </p:txBody>
      </p:sp>
      <p:sp>
        <p:nvSpPr>
          <p:cNvPr id="400388" name="Slide Number Placeholder 3"/>
          <p:cNvSpPr>
            <a:spLocks noGrp="1"/>
          </p:cNvSpPr>
          <p:nvPr>
            <p:ph type="sldNum" sz="quarter" idx="5"/>
          </p:nvPr>
        </p:nvSpPr>
        <p:spPr>
          <a:noFill/>
        </p:spPr>
        <p:txBody>
          <a:bodyPr/>
          <a:lstStyle/>
          <a:p>
            <a:fld id="{EA3CB8A8-ADBC-46A5-B1D5-676249C0B3A2}" type="slidenum">
              <a:rPr lang="en-US" smtClean="0"/>
              <a:pPr/>
              <a:t>271</a:t>
            </a:fld>
            <a:endParaRPr lang="en-US" smtClean="0"/>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Slide Image Placeholder 1"/>
          <p:cNvSpPr>
            <a:spLocks noGrp="1" noRot="1" noChangeAspect="1" noTextEdit="1"/>
          </p:cNvSpPr>
          <p:nvPr>
            <p:ph type="sldImg"/>
          </p:nvPr>
        </p:nvSpPr>
        <p:spPr>
          <a:ln/>
        </p:spPr>
      </p:sp>
      <p:sp>
        <p:nvSpPr>
          <p:cNvPr id="401411" name="Notes Placeholder 2"/>
          <p:cNvSpPr>
            <a:spLocks noGrp="1"/>
          </p:cNvSpPr>
          <p:nvPr>
            <p:ph type="body" idx="1"/>
          </p:nvPr>
        </p:nvSpPr>
        <p:spPr>
          <a:noFill/>
          <a:ln/>
        </p:spPr>
        <p:txBody>
          <a:bodyPr/>
          <a:lstStyle/>
          <a:p>
            <a:pPr eaLnBrk="1" hangingPunct="1"/>
            <a:endParaRPr lang="en-US" smtClean="0"/>
          </a:p>
        </p:txBody>
      </p:sp>
      <p:sp>
        <p:nvSpPr>
          <p:cNvPr id="401412" name="Slide Number Placeholder 3"/>
          <p:cNvSpPr>
            <a:spLocks noGrp="1"/>
          </p:cNvSpPr>
          <p:nvPr>
            <p:ph type="sldNum" sz="quarter" idx="5"/>
          </p:nvPr>
        </p:nvSpPr>
        <p:spPr>
          <a:noFill/>
        </p:spPr>
        <p:txBody>
          <a:bodyPr/>
          <a:lstStyle/>
          <a:p>
            <a:fld id="{12E173EB-C7B7-40E8-A88D-BD3C75CA9EC5}" type="slidenum">
              <a:rPr lang="en-US" smtClean="0"/>
              <a:pPr/>
              <a:t>272</a:t>
            </a:fld>
            <a:endParaRPr lang="en-US" smtClean="0"/>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Slide Image Placeholder 1"/>
          <p:cNvSpPr>
            <a:spLocks noGrp="1" noRot="1" noChangeAspect="1" noTextEdit="1"/>
          </p:cNvSpPr>
          <p:nvPr>
            <p:ph type="sldImg"/>
          </p:nvPr>
        </p:nvSpPr>
        <p:spPr>
          <a:ln/>
        </p:spPr>
      </p:sp>
      <p:sp>
        <p:nvSpPr>
          <p:cNvPr id="402435" name="Notes Placeholder 2"/>
          <p:cNvSpPr>
            <a:spLocks noGrp="1"/>
          </p:cNvSpPr>
          <p:nvPr>
            <p:ph type="body" idx="1"/>
          </p:nvPr>
        </p:nvSpPr>
        <p:spPr>
          <a:noFill/>
          <a:ln/>
        </p:spPr>
        <p:txBody>
          <a:bodyPr/>
          <a:lstStyle/>
          <a:p>
            <a:pPr eaLnBrk="1" hangingPunct="1"/>
            <a:endParaRPr lang="en-US" smtClean="0"/>
          </a:p>
        </p:txBody>
      </p:sp>
      <p:sp>
        <p:nvSpPr>
          <p:cNvPr id="402436" name="Slide Number Placeholder 3"/>
          <p:cNvSpPr>
            <a:spLocks noGrp="1"/>
          </p:cNvSpPr>
          <p:nvPr>
            <p:ph type="sldNum" sz="quarter" idx="5"/>
          </p:nvPr>
        </p:nvSpPr>
        <p:spPr>
          <a:noFill/>
        </p:spPr>
        <p:txBody>
          <a:bodyPr/>
          <a:lstStyle/>
          <a:p>
            <a:fld id="{15C8FD57-8A5F-4E81-99F5-B929A0C2A3EA}" type="slidenum">
              <a:rPr lang="en-US" smtClean="0"/>
              <a:pPr/>
              <a:t>273</a:t>
            </a:fld>
            <a:endParaRPr lang="en-US" smtClean="0"/>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lide Image Placeholder 1"/>
          <p:cNvSpPr>
            <a:spLocks noGrp="1" noRot="1" noChangeAspect="1" noTextEdit="1"/>
          </p:cNvSpPr>
          <p:nvPr>
            <p:ph type="sldImg"/>
          </p:nvPr>
        </p:nvSpPr>
        <p:spPr>
          <a:ln/>
        </p:spPr>
      </p:sp>
      <p:sp>
        <p:nvSpPr>
          <p:cNvPr id="403459" name="Notes Placeholder 2"/>
          <p:cNvSpPr>
            <a:spLocks noGrp="1"/>
          </p:cNvSpPr>
          <p:nvPr>
            <p:ph type="body" idx="1"/>
          </p:nvPr>
        </p:nvSpPr>
        <p:spPr>
          <a:noFill/>
          <a:ln/>
        </p:spPr>
        <p:txBody>
          <a:bodyPr/>
          <a:lstStyle/>
          <a:p>
            <a:pPr eaLnBrk="1" hangingPunct="1"/>
            <a:endParaRPr lang="en-US" smtClean="0"/>
          </a:p>
        </p:txBody>
      </p:sp>
      <p:sp>
        <p:nvSpPr>
          <p:cNvPr id="403460" name="Slide Number Placeholder 3"/>
          <p:cNvSpPr>
            <a:spLocks noGrp="1"/>
          </p:cNvSpPr>
          <p:nvPr>
            <p:ph type="sldNum" sz="quarter" idx="5"/>
          </p:nvPr>
        </p:nvSpPr>
        <p:spPr>
          <a:noFill/>
        </p:spPr>
        <p:txBody>
          <a:bodyPr/>
          <a:lstStyle/>
          <a:p>
            <a:fld id="{DBA162E8-5710-453E-B1D7-916D9634B9CE}" type="slidenum">
              <a:rPr lang="en-US" smtClean="0"/>
              <a:pPr/>
              <a:t>274</a:t>
            </a:fld>
            <a:endParaRPr lang="en-US" smtClean="0"/>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Slide Image Placeholder 1"/>
          <p:cNvSpPr>
            <a:spLocks noGrp="1" noRot="1" noChangeAspect="1" noTextEdit="1"/>
          </p:cNvSpPr>
          <p:nvPr>
            <p:ph type="sldImg"/>
          </p:nvPr>
        </p:nvSpPr>
        <p:spPr>
          <a:ln/>
        </p:spPr>
      </p:sp>
      <p:sp>
        <p:nvSpPr>
          <p:cNvPr id="404483" name="Notes Placeholder 2"/>
          <p:cNvSpPr>
            <a:spLocks noGrp="1"/>
          </p:cNvSpPr>
          <p:nvPr>
            <p:ph type="body" idx="1"/>
          </p:nvPr>
        </p:nvSpPr>
        <p:spPr>
          <a:noFill/>
          <a:ln/>
        </p:spPr>
        <p:txBody>
          <a:bodyPr/>
          <a:lstStyle/>
          <a:p>
            <a:pPr eaLnBrk="1" hangingPunct="1"/>
            <a:endParaRPr lang="en-US" smtClean="0"/>
          </a:p>
        </p:txBody>
      </p:sp>
      <p:sp>
        <p:nvSpPr>
          <p:cNvPr id="404484" name="Slide Number Placeholder 3"/>
          <p:cNvSpPr>
            <a:spLocks noGrp="1"/>
          </p:cNvSpPr>
          <p:nvPr>
            <p:ph type="sldNum" sz="quarter" idx="5"/>
          </p:nvPr>
        </p:nvSpPr>
        <p:spPr>
          <a:noFill/>
        </p:spPr>
        <p:txBody>
          <a:bodyPr/>
          <a:lstStyle/>
          <a:p>
            <a:fld id="{FA030B37-DDC6-4400-BFF5-11F9CDB99942}" type="slidenum">
              <a:rPr lang="en-US" smtClean="0"/>
              <a:pPr/>
              <a:t>275</a:t>
            </a:fld>
            <a:endParaRPr lang="en-US" smtClean="0"/>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797191C-0D23-4315-A4CD-008063928A69}" type="slidenum">
              <a:rPr lang="en-US" smtClean="0"/>
              <a:pPr/>
              <a:t>276</a:t>
            </a:fld>
            <a:endParaRPr lang="en-US"/>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797191C-0D23-4315-A4CD-008063928A69}" type="slidenum">
              <a:rPr lang="en-US" smtClean="0"/>
              <a:pPr/>
              <a:t>277</a:t>
            </a:fld>
            <a:endParaRPr lang="en-US"/>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797191C-0D23-4315-A4CD-008063928A69}" type="slidenum">
              <a:rPr lang="en-US" smtClean="0"/>
              <a:pPr/>
              <a:t>278</a:t>
            </a:fld>
            <a:endParaRPr lang="en-US"/>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797191C-0D23-4315-A4CD-008063928A69}" type="slidenum">
              <a:rPr lang="en-US" smtClean="0"/>
              <a:pPr/>
              <a:t>279</a:t>
            </a:fld>
            <a:endParaRPr lang="en-US"/>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797191C-0D23-4315-A4CD-008063928A69}" type="slidenum">
              <a:rPr lang="en-US" smtClean="0"/>
              <a:pPr/>
              <a:t>280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a:ln/>
        </p:spPr>
      </p:sp>
      <p:sp>
        <p:nvSpPr>
          <p:cNvPr id="319491" name="Notes Placeholder 2"/>
          <p:cNvSpPr>
            <a:spLocks noGrp="1"/>
          </p:cNvSpPr>
          <p:nvPr>
            <p:ph type="body" idx="1"/>
          </p:nvPr>
        </p:nvSpPr>
        <p:spPr>
          <a:noFill/>
          <a:ln/>
        </p:spPr>
        <p:txBody>
          <a:bodyPr/>
          <a:lstStyle/>
          <a:p>
            <a:pPr eaLnBrk="1" hangingPunct="1"/>
            <a:endParaRPr lang="en-US" smtClean="0"/>
          </a:p>
        </p:txBody>
      </p:sp>
      <p:sp>
        <p:nvSpPr>
          <p:cNvPr id="319492" name="Slide Number Placeholder 3"/>
          <p:cNvSpPr>
            <a:spLocks noGrp="1"/>
          </p:cNvSpPr>
          <p:nvPr>
            <p:ph type="sldNum" sz="quarter" idx="5"/>
          </p:nvPr>
        </p:nvSpPr>
        <p:spPr>
          <a:noFill/>
        </p:spPr>
        <p:txBody>
          <a:bodyPr/>
          <a:lstStyle/>
          <a:p>
            <a:fld id="{118B160B-926B-4E50-8B08-94E765FA2747}" type="slidenum">
              <a:rPr lang="en-US" smtClean="0"/>
              <a:pPr/>
              <a:t>28</a:t>
            </a:fld>
            <a:endParaRPr lang="en-US" smtClean="0"/>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0A6A39E-8194-48C9-9646-ACC88689B773}" type="slidenum">
              <a:rPr lang="en-US" smtClean="0"/>
              <a:pPr/>
              <a:t>281</a:t>
            </a:fld>
            <a:endParaRPr lang="en-US"/>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0A6A39E-8194-48C9-9646-ACC88689B773}" type="slidenum">
              <a:rPr lang="en-US" smtClean="0"/>
              <a:pPr/>
              <a:t>282</a:t>
            </a:fld>
            <a:endParaRPr lang="en-US"/>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0A6A39E-8194-48C9-9646-ACC88689B773}" type="slidenum">
              <a:rPr lang="en-US" smtClean="0"/>
              <a:pPr/>
              <a:t>283</a:t>
            </a:fld>
            <a:endParaRPr lang="en-US"/>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0A6A39E-8194-48C9-9646-ACC88689B773}" type="slidenum">
              <a:rPr lang="en-US" smtClean="0"/>
              <a:pPr/>
              <a:t>284</a:t>
            </a:fld>
            <a:endParaRPr lang="en-US"/>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0A6A39E-8194-48C9-9646-ACC88689B773}" type="slidenum">
              <a:rPr lang="en-US" smtClean="0"/>
              <a:pPr/>
              <a:t>285</a:t>
            </a:fld>
            <a:endParaRPr lang="en-US"/>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0A6A39E-8194-48C9-9646-ACC88689B773}" type="slidenum">
              <a:rPr lang="en-US" smtClean="0"/>
              <a:pPr/>
              <a:t>286</a:t>
            </a:fld>
            <a:endParaRPr lang="en-US"/>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0A6A39E-8194-48C9-9646-ACC88689B773}" type="slidenum">
              <a:rPr lang="en-US" smtClean="0"/>
              <a:pPr/>
              <a:t>287</a:t>
            </a:fld>
            <a:endParaRPr lang="en-US"/>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0A6A39E-8194-48C9-9646-ACC88689B773}" type="slidenum">
              <a:rPr lang="en-US" smtClean="0"/>
              <a:pPr/>
              <a:t>288</a:t>
            </a:fld>
            <a:endParaRPr lang="en-US"/>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0A6A39E-8194-48C9-9646-ACC88689B773}" type="slidenum">
              <a:rPr lang="en-US" smtClean="0"/>
              <a:pPr/>
              <a:t>289</a:t>
            </a:fld>
            <a:endParaRPr lang="en-US"/>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0A6A39E-8194-48C9-9646-ACC88689B773}" type="slidenum">
              <a:rPr lang="en-US" smtClean="0"/>
              <a:pPr/>
              <a:t>290</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ln/>
        </p:spPr>
      </p:sp>
      <p:sp>
        <p:nvSpPr>
          <p:cNvPr id="320515" name="Notes Placeholder 2"/>
          <p:cNvSpPr>
            <a:spLocks noGrp="1"/>
          </p:cNvSpPr>
          <p:nvPr>
            <p:ph type="body" idx="1"/>
          </p:nvPr>
        </p:nvSpPr>
        <p:spPr>
          <a:noFill/>
          <a:ln/>
        </p:spPr>
        <p:txBody>
          <a:bodyPr/>
          <a:lstStyle/>
          <a:p>
            <a:pPr eaLnBrk="1" hangingPunct="1"/>
            <a:endParaRPr lang="en-US" smtClean="0"/>
          </a:p>
        </p:txBody>
      </p:sp>
      <p:sp>
        <p:nvSpPr>
          <p:cNvPr id="320516" name="Slide Number Placeholder 3"/>
          <p:cNvSpPr>
            <a:spLocks noGrp="1"/>
          </p:cNvSpPr>
          <p:nvPr>
            <p:ph type="sldNum" sz="quarter" idx="5"/>
          </p:nvPr>
        </p:nvSpPr>
        <p:spPr>
          <a:noFill/>
        </p:spPr>
        <p:txBody>
          <a:bodyPr/>
          <a:lstStyle/>
          <a:p>
            <a:fld id="{3FC6606C-90C2-42D9-A3B5-849BC18F2208}" type="slidenum">
              <a:rPr lang="en-US" smtClean="0"/>
              <a:pPr/>
              <a:t>29</a:t>
            </a:fld>
            <a:endParaRPr lang="en-US" smtClean="0"/>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0A6A39E-8194-48C9-9646-ACC88689B773}" type="slidenum">
              <a:rPr lang="en-US" smtClean="0"/>
              <a:pPr/>
              <a:t>291</a:t>
            </a:fld>
            <a:endParaRPr lang="en-US"/>
          </a:p>
        </p:txBody>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0A6A39E-8194-48C9-9646-ACC88689B773}" type="slidenum">
              <a:rPr lang="en-US" smtClean="0"/>
              <a:pPr/>
              <a:t>292</a:t>
            </a:fld>
            <a:endParaRPr lang="en-US"/>
          </a:p>
        </p:txBody>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Slide Image Placeholder 1"/>
          <p:cNvSpPr>
            <a:spLocks noGrp="1" noRot="1" noChangeAspect="1" noTextEdit="1"/>
          </p:cNvSpPr>
          <p:nvPr>
            <p:ph type="sldImg"/>
          </p:nvPr>
        </p:nvSpPr>
        <p:spPr>
          <a:ln/>
        </p:spPr>
      </p:sp>
      <p:sp>
        <p:nvSpPr>
          <p:cNvPr id="405507" name="Notes Placeholder 2"/>
          <p:cNvSpPr>
            <a:spLocks noGrp="1"/>
          </p:cNvSpPr>
          <p:nvPr>
            <p:ph type="body" idx="1"/>
          </p:nvPr>
        </p:nvSpPr>
        <p:spPr>
          <a:noFill/>
          <a:ln/>
        </p:spPr>
        <p:txBody>
          <a:bodyPr/>
          <a:lstStyle/>
          <a:p>
            <a:pPr eaLnBrk="1" hangingPunct="1"/>
            <a:endParaRPr lang="en-US" smtClean="0"/>
          </a:p>
        </p:txBody>
      </p:sp>
      <p:sp>
        <p:nvSpPr>
          <p:cNvPr id="405508" name="Slide Number Placeholder 3"/>
          <p:cNvSpPr>
            <a:spLocks noGrp="1"/>
          </p:cNvSpPr>
          <p:nvPr>
            <p:ph type="sldNum" sz="quarter" idx="5"/>
          </p:nvPr>
        </p:nvSpPr>
        <p:spPr>
          <a:noFill/>
        </p:spPr>
        <p:txBody>
          <a:bodyPr/>
          <a:lstStyle/>
          <a:p>
            <a:fld id="{1362CB2F-0E51-42CA-9E88-43560BFA0F42}" type="slidenum">
              <a:rPr lang="en-US" smtClean="0"/>
              <a:pPr/>
              <a:t>293</a:t>
            </a:fld>
            <a:endParaRPr lang="en-US" smtClean="0"/>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0567" tIns="45283" rIns="90567" bIns="45283" anchor="b"/>
          <a:lstStyle/>
          <a:p>
            <a:pPr algn="r" defTabSz="904875"/>
            <a:fld id="{B53E84AC-4C36-4393-BD1D-E204110BFA69}" type="slidenum">
              <a:rPr lang="zh-CN" altLang="en-US" sz="1200"/>
              <a:pPr algn="r" defTabSz="904875"/>
              <a:t>294</a:t>
            </a:fld>
            <a:endParaRPr lang="en-US" altLang="zh-CN" sz="1200"/>
          </a:p>
        </p:txBody>
      </p:sp>
      <p:sp>
        <p:nvSpPr>
          <p:cNvPr id="58371" name="Rectangle 2"/>
          <p:cNvSpPr>
            <a:spLocks noGrp="1" noRot="1" noChangeAspect="1" noChangeArrowheads="1" noTextEdit="1"/>
          </p:cNvSpPr>
          <p:nvPr>
            <p:ph type="sldImg"/>
          </p:nvPr>
        </p:nvSpPr>
        <p:spPr>
          <a:xfrm>
            <a:off x="1144588" y="685800"/>
            <a:ext cx="4572000" cy="3429000"/>
          </a:xfrm>
          <a:ln/>
        </p:spPr>
      </p:sp>
      <p:sp>
        <p:nvSpPr>
          <p:cNvPr id="58372" name="Rectangle 3"/>
          <p:cNvSpPr>
            <a:spLocks noGrp="1" noChangeArrowheads="1"/>
          </p:cNvSpPr>
          <p:nvPr>
            <p:ph type="body" idx="1"/>
          </p:nvPr>
        </p:nvSpPr>
        <p:spPr>
          <a:noFill/>
          <a:ln/>
        </p:spPr>
        <p:txBody>
          <a:bodyPr lIns="90567" tIns="45283" rIns="90567" bIns="45283"/>
          <a:lstStyle/>
          <a:p>
            <a:pPr eaLnBrk="1" hangingPunct="1"/>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4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BC7D66E-0A00-429D-9D75-C344EF7D3AF8}" type="slidenum">
              <a:rPr lang="en-US"/>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p:cNvSpPr>
            <a:spLocks noGrp="1" noRot="1" noChangeAspect="1" noTextEdit="1"/>
          </p:cNvSpPr>
          <p:nvPr>
            <p:ph type="sldImg"/>
          </p:nvPr>
        </p:nvSpPr>
        <p:spPr>
          <a:ln/>
        </p:spPr>
      </p:sp>
      <p:sp>
        <p:nvSpPr>
          <p:cNvPr id="321539" name="Notes Placeholder 2"/>
          <p:cNvSpPr>
            <a:spLocks noGrp="1"/>
          </p:cNvSpPr>
          <p:nvPr>
            <p:ph type="body" idx="1"/>
          </p:nvPr>
        </p:nvSpPr>
        <p:spPr>
          <a:noFill/>
          <a:ln/>
        </p:spPr>
        <p:txBody>
          <a:bodyPr/>
          <a:lstStyle/>
          <a:p>
            <a:pPr eaLnBrk="1" hangingPunct="1"/>
            <a:endParaRPr lang="en-US" smtClean="0"/>
          </a:p>
        </p:txBody>
      </p:sp>
      <p:sp>
        <p:nvSpPr>
          <p:cNvPr id="321540" name="Slide Number Placeholder 3"/>
          <p:cNvSpPr>
            <a:spLocks noGrp="1"/>
          </p:cNvSpPr>
          <p:nvPr>
            <p:ph type="sldNum" sz="quarter" idx="5"/>
          </p:nvPr>
        </p:nvSpPr>
        <p:spPr>
          <a:noFill/>
        </p:spPr>
        <p:txBody>
          <a:bodyPr/>
          <a:lstStyle/>
          <a:p>
            <a:fld id="{43A503FB-6024-465D-9EC7-47463816D2E0}" type="slidenum">
              <a:rPr lang="en-US" smtClean="0"/>
              <a:pPr/>
              <a:t>30</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noTextEdit="1"/>
          </p:cNvSpPr>
          <p:nvPr>
            <p:ph type="sldImg"/>
          </p:nvPr>
        </p:nvSpPr>
        <p:spPr>
          <a:ln/>
        </p:spPr>
      </p:sp>
      <p:sp>
        <p:nvSpPr>
          <p:cNvPr id="322563" name="Notes Placeholder 2"/>
          <p:cNvSpPr>
            <a:spLocks noGrp="1"/>
          </p:cNvSpPr>
          <p:nvPr>
            <p:ph type="body" idx="1"/>
          </p:nvPr>
        </p:nvSpPr>
        <p:spPr>
          <a:noFill/>
          <a:ln/>
        </p:spPr>
        <p:txBody>
          <a:bodyPr/>
          <a:lstStyle/>
          <a:p>
            <a:pPr eaLnBrk="1" hangingPunct="1"/>
            <a:endParaRPr lang="en-US" smtClean="0"/>
          </a:p>
        </p:txBody>
      </p:sp>
      <p:sp>
        <p:nvSpPr>
          <p:cNvPr id="322564" name="Slide Number Placeholder 3"/>
          <p:cNvSpPr>
            <a:spLocks noGrp="1"/>
          </p:cNvSpPr>
          <p:nvPr>
            <p:ph type="sldNum" sz="quarter" idx="5"/>
          </p:nvPr>
        </p:nvSpPr>
        <p:spPr>
          <a:noFill/>
        </p:spPr>
        <p:txBody>
          <a:bodyPr/>
          <a:lstStyle/>
          <a:p>
            <a:fld id="{607B3877-0662-4B2B-A905-AA0E49790E3C}" type="slidenum">
              <a:rPr lang="en-US" smtClean="0"/>
              <a:pPr/>
              <a:t>31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lide Image Placeholder 1"/>
          <p:cNvSpPr>
            <a:spLocks noGrp="1" noRot="1" noChangeAspect="1" noTextEdit="1"/>
          </p:cNvSpPr>
          <p:nvPr>
            <p:ph type="sldImg"/>
          </p:nvPr>
        </p:nvSpPr>
        <p:spPr>
          <a:ln/>
        </p:spPr>
      </p:sp>
      <p:sp>
        <p:nvSpPr>
          <p:cNvPr id="323587" name="Notes Placeholder 2"/>
          <p:cNvSpPr>
            <a:spLocks noGrp="1"/>
          </p:cNvSpPr>
          <p:nvPr>
            <p:ph type="body" idx="1"/>
          </p:nvPr>
        </p:nvSpPr>
        <p:spPr>
          <a:noFill/>
          <a:ln/>
        </p:spPr>
        <p:txBody>
          <a:bodyPr/>
          <a:lstStyle/>
          <a:p>
            <a:pPr eaLnBrk="1" hangingPunct="1"/>
            <a:endParaRPr lang="en-US" smtClean="0"/>
          </a:p>
        </p:txBody>
      </p:sp>
      <p:sp>
        <p:nvSpPr>
          <p:cNvPr id="323588" name="Slide Number Placeholder 3"/>
          <p:cNvSpPr>
            <a:spLocks noGrp="1"/>
          </p:cNvSpPr>
          <p:nvPr>
            <p:ph type="sldNum" sz="quarter" idx="5"/>
          </p:nvPr>
        </p:nvSpPr>
        <p:spPr>
          <a:noFill/>
        </p:spPr>
        <p:txBody>
          <a:bodyPr/>
          <a:lstStyle/>
          <a:p>
            <a:fld id="{DC2CF2FF-AED3-47BF-B1E4-4889E58971BB}" type="slidenum">
              <a:rPr lang="en-US" smtClean="0"/>
              <a:pPr/>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a:ln/>
        </p:spPr>
      </p:sp>
      <p:sp>
        <p:nvSpPr>
          <p:cNvPr id="324611" name="Notes Placeholder 2"/>
          <p:cNvSpPr>
            <a:spLocks noGrp="1"/>
          </p:cNvSpPr>
          <p:nvPr>
            <p:ph type="body" idx="1"/>
          </p:nvPr>
        </p:nvSpPr>
        <p:spPr>
          <a:noFill/>
          <a:ln/>
        </p:spPr>
        <p:txBody>
          <a:bodyPr/>
          <a:lstStyle/>
          <a:p>
            <a:pPr eaLnBrk="1" hangingPunct="1"/>
            <a:endParaRPr lang="en-US" smtClean="0"/>
          </a:p>
        </p:txBody>
      </p:sp>
      <p:sp>
        <p:nvSpPr>
          <p:cNvPr id="324612" name="Slide Number Placeholder 3"/>
          <p:cNvSpPr>
            <a:spLocks noGrp="1"/>
          </p:cNvSpPr>
          <p:nvPr>
            <p:ph type="sldNum" sz="quarter" idx="5"/>
          </p:nvPr>
        </p:nvSpPr>
        <p:spPr>
          <a:noFill/>
        </p:spPr>
        <p:txBody>
          <a:bodyPr/>
          <a:lstStyle/>
          <a:p>
            <a:fld id="{5BD7D6AB-C87C-4E0D-B86E-1955164C1744}" type="slidenum">
              <a:rPr lang="en-US" smtClean="0"/>
              <a:pPr/>
              <a:t>33</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p:cNvSpPr>
            <a:spLocks noGrp="1" noRot="1" noChangeAspect="1" noTextEdit="1"/>
          </p:cNvSpPr>
          <p:nvPr>
            <p:ph type="sldImg"/>
          </p:nvPr>
        </p:nvSpPr>
        <p:spPr>
          <a:ln/>
        </p:spPr>
      </p:sp>
      <p:sp>
        <p:nvSpPr>
          <p:cNvPr id="325635" name="Notes Placeholder 2"/>
          <p:cNvSpPr>
            <a:spLocks noGrp="1"/>
          </p:cNvSpPr>
          <p:nvPr>
            <p:ph type="body" idx="1"/>
          </p:nvPr>
        </p:nvSpPr>
        <p:spPr>
          <a:noFill/>
          <a:ln/>
        </p:spPr>
        <p:txBody>
          <a:bodyPr/>
          <a:lstStyle/>
          <a:p>
            <a:pPr eaLnBrk="1" hangingPunct="1"/>
            <a:endParaRPr lang="en-US" smtClean="0"/>
          </a:p>
        </p:txBody>
      </p:sp>
      <p:sp>
        <p:nvSpPr>
          <p:cNvPr id="325636" name="Slide Number Placeholder 3"/>
          <p:cNvSpPr>
            <a:spLocks noGrp="1"/>
          </p:cNvSpPr>
          <p:nvPr>
            <p:ph type="sldNum" sz="quarter" idx="5"/>
          </p:nvPr>
        </p:nvSpPr>
        <p:spPr>
          <a:noFill/>
        </p:spPr>
        <p:txBody>
          <a:bodyPr/>
          <a:lstStyle/>
          <a:p>
            <a:fld id="{5F880BBA-8FC3-43B2-B6C5-6F5F96AF1840}" type="slidenum">
              <a:rPr lang="en-US" smtClean="0"/>
              <a:pPr/>
              <a:t>34</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a:ln/>
        </p:spPr>
      </p:sp>
      <p:sp>
        <p:nvSpPr>
          <p:cNvPr id="326659" name="Notes Placeholder 2"/>
          <p:cNvSpPr>
            <a:spLocks noGrp="1"/>
          </p:cNvSpPr>
          <p:nvPr>
            <p:ph type="body" idx="1"/>
          </p:nvPr>
        </p:nvSpPr>
        <p:spPr>
          <a:noFill/>
          <a:ln/>
        </p:spPr>
        <p:txBody>
          <a:bodyPr/>
          <a:lstStyle/>
          <a:p>
            <a:pPr eaLnBrk="1" hangingPunct="1"/>
            <a:endParaRPr lang="en-US" smtClean="0"/>
          </a:p>
        </p:txBody>
      </p:sp>
      <p:sp>
        <p:nvSpPr>
          <p:cNvPr id="326660" name="Slide Number Placeholder 3"/>
          <p:cNvSpPr>
            <a:spLocks noGrp="1"/>
          </p:cNvSpPr>
          <p:nvPr>
            <p:ph type="sldNum" sz="quarter" idx="5"/>
          </p:nvPr>
        </p:nvSpPr>
        <p:spPr>
          <a:noFill/>
        </p:spPr>
        <p:txBody>
          <a:bodyPr/>
          <a:lstStyle/>
          <a:p>
            <a:fld id="{EF922109-25A6-47E4-9A6A-91E5F615C03F}" type="slidenum">
              <a:rPr lang="en-US" smtClean="0"/>
              <a:pPr/>
              <a:t>35</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lide Image Placeholder 1"/>
          <p:cNvSpPr>
            <a:spLocks noGrp="1" noRot="1" noChangeAspect="1" noTextEdit="1"/>
          </p:cNvSpPr>
          <p:nvPr>
            <p:ph type="sldImg"/>
          </p:nvPr>
        </p:nvSpPr>
        <p:spPr>
          <a:ln/>
        </p:spPr>
      </p:sp>
      <p:sp>
        <p:nvSpPr>
          <p:cNvPr id="327683" name="Notes Placeholder 2"/>
          <p:cNvSpPr>
            <a:spLocks noGrp="1"/>
          </p:cNvSpPr>
          <p:nvPr>
            <p:ph type="body" idx="1"/>
          </p:nvPr>
        </p:nvSpPr>
        <p:spPr>
          <a:noFill/>
          <a:ln/>
        </p:spPr>
        <p:txBody>
          <a:bodyPr/>
          <a:lstStyle/>
          <a:p>
            <a:pPr eaLnBrk="1" hangingPunct="1"/>
            <a:endParaRPr lang="en-US" smtClean="0"/>
          </a:p>
        </p:txBody>
      </p:sp>
      <p:sp>
        <p:nvSpPr>
          <p:cNvPr id="327684" name="Slide Number Placeholder 3"/>
          <p:cNvSpPr>
            <a:spLocks noGrp="1"/>
          </p:cNvSpPr>
          <p:nvPr>
            <p:ph type="sldNum" sz="quarter" idx="5"/>
          </p:nvPr>
        </p:nvSpPr>
        <p:spPr>
          <a:noFill/>
        </p:spPr>
        <p:txBody>
          <a:bodyPr/>
          <a:lstStyle/>
          <a:p>
            <a:fld id="{814C8CCE-B3B0-4D2B-A8D6-6BF7DE8D4557}" type="slidenum">
              <a:rPr lang="en-US" smtClean="0"/>
              <a:pPr/>
              <a:t>36</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lide Image Placeholder 1"/>
          <p:cNvSpPr>
            <a:spLocks noGrp="1" noRot="1" noChangeAspect="1" noTextEdit="1"/>
          </p:cNvSpPr>
          <p:nvPr>
            <p:ph type="sldImg"/>
          </p:nvPr>
        </p:nvSpPr>
        <p:spPr>
          <a:ln/>
        </p:spPr>
      </p:sp>
      <p:sp>
        <p:nvSpPr>
          <p:cNvPr id="328707" name="Notes Placeholder 2"/>
          <p:cNvSpPr>
            <a:spLocks noGrp="1"/>
          </p:cNvSpPr>
          <p:nvPr>
            <p:ph type="body" idx="1"/>
          </p:nvPr>
        </p:nvSpPr>
        <p:spPr>
          <a:noFill/>
          <a:ln/>
        </p:spPr>
        <p:txBody>
          <a:bodyPr/>
          <a:lstStyle/>
          <a:p>
            <a:pPr eaLnBrk="1" hangingPunct="1"/>
            <a:endParaRPr lang="en-US" smtClean="0"/>
          </a:p>
        </p:txBody>
      </p:sp>
      <p:sp>
        <p:nvSpPr>
          <p:cNvPr id="328708" name="Slide Number Placeholder 3"/>
          <p:cNvSpPr>
            <a:spLocks noGrp="1"/>
          </p:cNvSpPr>
          <p:nvPr>
            <p:ph type="sldNum" sz="quarter" idx="5"/>
          </p:nvPr>
        </p:nvSpPr>
        <p:spPr>
          <a:noFill/>
        </p:spPr>
        <p:txBody>
          <a:bodyPr/>
          <a:lstStyle/>
          <a:p>
            <a:fld id="{C30C409D-E72D-441D-835D-E0C3172C642C}" type="slidenum">
              <a:rPr lang="en-US" smtClean="0"/>
              <a:pPr/>
              <a:t>37</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lide Image Placeholder 1"/>
          <p:cNvSpPr>
            <a:spLocks noGrp="1" noRot="1" noChangeAspect="1" noTextEdit="1"/>
          </p:cNvSpPr>
          <p:nvPr>
            <p:ph type="sldImg"/>
          </p:nvPr>
        </p:nvSpPr>
        <p:spPr>
          <a:ln/>
        </p:spPr>
      </p:sp>
      <p:sp>
        <p:nvSpPr>
          <p:cNvPr id="329731" name="Notes Placeholder 2"/>
          <p:cNvSpPr>
            <a:spLocks noGrp="1"/>
          </p:cNvSpPr>
          <p:nvPr>
            <p:ph type="body" idx="1"/>
          </p:nvPr>
        </p:nvSpPr>
        <p:spPr>
          <a:noFill/>
          <a:ln/>
        </p:spPr>
        <p:txBody>
          <a:bodyPr/>
          <a:lstStyle/>
          <a:p>
            <a:pPr eaLnBrk="1" hangingPunct="1"/>
            <a:endParaRPr lang="en-US" smtClean="0"/>
          </a:p>
        </p:txBody>
      </p:sp>
      <p:sp>
        <p:nvSpPr>
          <p:cNvPr id="329732" name="Slide Number Placeholder 3"/>
          <p:cNvSpPr>
            <a:spLocks noGrp="1"/>
          </p:cNvSpPr>
          <p:nvPr>
            <p:ph type="sldNum" sz="quarter" idx="5"/>
          </p:nvPr>
        </p:nvSpPr>
        <p:spPr>
          <a:noFill/>
        </p:spPr>
        <p:txBody>
          <a:bodyPr/>
          <a:lstStyle/>
          <a:p>
            <a:fld id="{69D7B731-FA72-45AC-8F96-9FD813371979}" type="slidenum">
              <a:rPr lang="en-US" smtClean="0"/>
              <a:pPr/>
              <a:t>38</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a:ln/>
        </p:spPr>
      </p:sp>
      <p:sp>
        <p:nvSpPr>
          <p:cNvPr id="330755" name="Notes Placeholder 2"/>
          <p:cNvSpPr>
            <a:spLocks noGrp="1"/>
          </p:cNvSpPr>
          <p:nvPr>
            <p:ph type="body" idx="1"/>
          </p:nvPr>
        </p:nvSpPr>
        <p:spPr>
          <a:noFill/>
          <a:ln/>
        </p:spPr>
        <p:txBody>
          <a:bodyPr/>
          <a:lstStyle/>
          <a:p>
            <a:pPr eaLnBrk="1" hangingPunct="1"/>
            <a:endParaRPr lang="en-US" smtClean="0"/>
          </a:p>
        </p:txBody>
      </p:sp>
      <p:sp>
        <p:nvSpPr>
          <p:cNvPr id="330756" name="Slide Number Placeholder 3"/>
          <p:cNvSpPr>
            <a:spLocks noGrp="1"/>
          </p:cNvSpPr>
          <p:nvPr>
            <p:ph type="sldNum" sz="quarter" idx="5"/>
          </p:nvPr>
        </p:nvSpPr>
        <p:spPr>
          <a:noFill/>
        </p:spPr>
        <p:txBody>
          <a:bodyPr/>
          <a:lstStyle/>
          <a:p>
            <a:fld id="{BA5776F1-21C6-45F7-8A3D-6706496738FE}" type="slidenum">
              <a:rPr lang="en-US" smtClean="0"/>
              <a:pPr/>
              <a:t>39</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Slide Image Placeholder 1"/>
          <p:cNvSpPr>
            <a:spLocks noGrp="1" noRot="1" noChangeAspect="1" noTextEdit="1"/>
          </p:cNvSpPr>
          <p:nvPr>
            <p:ph type="sldImg"/>
          </p:nvPr>
        </p:nvSpPr>
        <p:spPr>
          <a:ln/>
        </p:spPr>
      </p:sp>
      <p:sp>
        <p:nvSpPr>
          <p:cNvPr id="331779" name="Notes Placeholder 2"/>
          <p:cNvSpPr>
            <a:spLocks noGrp="1"/>
          </p:cNvSpPr>
          <p:nvPr>
            <p:ph type="body" idx="1"/>
          </p:nvPr>
        </p:nvSpPr>
        <p:spPr>
          <a:noFill/>
          <a:ln/>
        </p:spPr>
        <p:txBody>
          <a:bodyPr/>
          <a:lstStyle/>
          <a:p>
            <a:pPr eaLnBrk="1" hangingPunct="1"/>
            <a:endParaRPr lang="en-US" smtClean="0"/>
          </a:p>
        </p:txBody>
      </p:sp>
      <p:sp>
        <p:nvSpPr>
          <p:cNvPr id="331780" name="Slide Number Placeholder 3"/>
          <p:cNvSpPr>
            <a:spLocks noGrp="1"/>
          </p:cNvSpPr>
          <p:nvPr>
            <p:ph type="sldNum" sz="quarter" idx="5"/>
          </p:nvPr>
        </p:nvSpPr>
        <p:spPr>
          <a:noFill/>
        </p:spPr>
        <p:txBody>
          <a:bodyPr/>
          <a:lstStyle/>
          <a:p>
            <a:fld id="{C640869D-4F51-4823-8D27-33A2F9C6D578}" type="slidenum">
              <a:rPr lang="en-US" smtClean="0"/>
              <a:pPr/>
              <a:t>40</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p:cNvSpPr>
            <a:spLocks noGrp="1" noRot="1" noChangeAspect="1" noTextEdit="1"/>
          </p:cNvSpPr>
          <p:nvPr>
            <p:ph type="sldImg"/>
          </p:nvPr>
        </p:nvSpPr>
        <p:spPr>
          <a:ln/>
        </p:spPr>
      </p:sp>
      <p:sp>
        <p:nvSpPr>
          <p:cNvPr id="332803" name="Notes Placeholder 2"/>
          <p:cNvSpPr>
            <a:spLocks noGrp="1"/>
          </p:cNvSpPr>
          <p:nvPr>
            <p:ph type="body" idx="1"/>
          </p:nvPr>
        </p:nvSpPr>
        <p:spPr>
          <a:noFill/>
          <a:ln/>
        </p:spPr>
        <p:txBody>
          <a:bodyPr/>
          <a:lstStyle/>
          <a:p>
            <a:pPr eaLnBrk="1" hangingPunct="1"/>
            <a:endParaRPr lang="en-US" smtClean="0"/>
          </a:p>
        </p:txBody>
      </p:sp>
      <p:sp>
        <p:nvSpPr>
          <p:cNvPr id="332804" name="Slide Number Placeholder 3"/>
          <p:cNvSpPr>
            <a:spLocks noGrp="1"/>
          </p:cNvSpPr>
          <p:nvPr>
            <p:ph type="sldNum" sz="quarter" idx="5"/>
          </p:nvPr>
        </p:nvSpPr>
        <p:spPr>
          <a:noFill/>
        </p:spPr>
        <p:txBody>
          <a:bodyPr/>
          <a:lstStyle/>
          <a:p>
            <a:fld id="{EACB85B8-4976-4CAA-BA60-0316793625E8}" type="slidenum">
              <a:rPr lang="en-US" smtClean="0"/>
              <a:pPr/>
              <a:t>41</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Slide Image Placeholder 1"/>
          <p:cNvSpPr>
            <a:spLocks noGrp="1" noRot="1" noChangeAspect="1" noTextEdit="1"/>
          </p:cNvSpPr>
          <p:nvPr>
            <p:ph type="sldImg"/>
          </p:nvPr>
        </p:nvSpPr>
        <p:spPr>
          <a:ln/>
        </p:spPr>
      </p:sp>
      <p:sp>
        <p:nvSpPr>
          <p:cNvPr id="333827" name="Notes Placeholder 2"/>
          <p:cNvSpPr>
            <a:spLocks noGrp="1"/>
          </p:cNvSpPr>
          <p:nvPr>
            <p:ph type="body" idx="1"/>
          </p:nvPr>
        </p:nvSpPr>
        <p:spPr>
          <a:noFill/>
          <a:ln/>
        </p:spPr>
        <p:txBody>
          <a:bodyPr/>
          <a:lstStyle/>
          <a:p>
            <a:pPr eaLnBrk="1" hangingPunct="1"/>
            <a:endParaRPr lang="en-US" smtClean="0"/>
          </a:p>
        </p:txBody>
      </p:sp>
      <p:sp>
        <p:nvSpPr>
          <p:cNvPr id="333828" name="Slide Number Placeholder 3"/>
          <p:cNvSpPr>
            <a:spLocks noGrp="1"/>
          </p:cNvSpPr>
          <p:nvPr>
            <p:ph type="sldNum" sz="quarter" idx="5"/>
          </p:nvPr>
        </p:nvSpPr>
        <p:spPr>
          <a:noFill/>
        </p:spPr>
        <p:txBody>
          <a:bodyPr/>
          <a:lstStyle/>
          <a:p>
            <a:fld id="{EA0A9899-8591-4D92-9EB7-1CB3387ED2B4}" type="slidenum">
              <a:rPr lang="en-US" smtClean="0"/>
              <a:pPr/>
              <a:t>42</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ln/>
        </p:spPr>
      </p:sp>
      <p:sp>
        <p:nvSpPr>
          <p:cNvPr id="338947" name="Notes Placeholder 2"/>
          <p:cNvSpPr>
            <a:spLocks noGrp="1"/>
          </p:cNvSpPr>
          <p:nvPr>
            <p:ph type="body" idx="1"/>
          </p:nvPr>
        </p:nvSpPr>
        <p:spPr>
          <a:noFill/>
          <a:ln/>
        </p:spPr>
        <p:txBody>
          <a:bodyPr/>
          <a:lstStyle/>
          <a:p>
            <a:pPr eaLnBrk="1" hangingPunct="1"/>
            <a:endParaRPr lang="en-US" smtClean="0"/>
          </a:p>
        </p:txBody>
      </p:sp>
      <p:sp>
        <p:nvSpPr>
          <p:cNvPr id="338948" name="Slide Number Placeholder 3"/>
          <p:cNvSpPr>
            <a:spLocks noGrp="1"/>
          </p:cNvSpPr>
          <p:nvPr>
            <p:ph type="sldNum" sz="quarter" idx="5"/>
          </p:nvPr>
        </p:nvSpPr>
        <p:spPr>
          <a:noFill/>
        </p:spPr>
        <p:txBody>
          <a:bodyPr/>
          <a:lstStyle/>
          <a:p>
            <a:fld id="{9C7BAFB0-377C-42AA-9EB0-005429F0CCF2}" type="slidenum">
              <a:rPr lang="en-US" smtClean="0"/>
              <a:pPr/>
              <a:t>44</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TextEdit="1"/>
          </p:cNvSpPr>
          <p:nvPr>
            <p:ph type="sldImg"/>
          </p:nvPr>
        </p:nvSpPr>
        <p:spPr>
          <a:ln/>
        </p:spPr>
      </p:sp>
      <p:sp>
        <p:nvSpPr>
          <p:cNvPr id="339971" name="Notes Placeholder 2"/>
          <p:cNvSpPr>
            <a:spLocks noGrp="1"/>
          </p:cNvSpPr>
          <p:nvPr>
            <p:ph type="body" idx="1"/>
          </p:nvPr>
        </p:nvSpPr>
        <p:spPr>
          <a:noFill/>
          <a:ln/>
        </p:spPr>
        <p:txBody>
          <a:bodyPr/>
          <a:lstStyle/>
          <a:p>
            <a:pPr eaLnBrk="1" hangingPunct="1"/>
            <a:endParaRPr lang="en-US" smtClean="0"/>
          </a:p>
        </p:txBody>
      </p:sp>
      <p:sp>
        <p:nvSpPr>
          <p:cNvPr id="339972" name="Slide Number Placeholder 3"/>
          <p:cNvSpPr>
            <a:spLocks noGrp="1"/>
          </p:cNvSpPr>
          <p:nvPr>
            <p:ph type="sldNum" sz="quarter" idx="5"/>
          </p:nvPr>
        </p:nvSpPr>
        <p:spPr>
          <a:noFill/>
        </p:spPr>
        <p:txBody>
          <a:bodyPr/>
          <a:lstStyle/>
          <a:p>
            <a:fld id="{A3F2F0F1-713A-4EE4-8772-370C7CB0D668}" type="slidenum">
              <a:rPr lang="en-US" smtClean="0"/>
              <a:pPr/>
              <a:t>45</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Image Placeholder 1"/>
          <p:cNvSpPr>
            <a:spLocks noGrp="1" noRot="1" noChangeAspect="1" noTextEdit="1"/>
          </p:cNvSpPr>
          <p:nvPr>
            <p:ph type="sldImg"/>
          </p:nvPr>
        </p:nvSpPr>
        <p:spPr>
          <a:ln/>
        </p:spPr>
      </p:sp>
      <p:sp>
        <p:nvSpPr>
          <p:cNvPr id="340995" name="Notes Placeholder 2"/>
          <p:cNvSpPr>
            <a:spLocks noGrp="1"/>
          </p:cNvSpPr>
          <p:nvPr>
            <p:ph type="body" idx="1"/>
          </p:nvPr>
        </p:nvSpPr>
        <p:spPr>
          <a:noFill/>
          <a:ln/>
        </p:spPr>
        <p:txBody>
          <a:bodyPr/>
          <a:lstStyle/>
          <a:p>
            <a:pPr eaLnBrk="1" hangingPunct="1"/>
            <a:endParaRPr lang="en-US" smtClean="0"/>
          </a:p>
        </p:txBody>
      </p:sp>
      <p:sp>
        <p:nvSpPr>
          <p:cNvPr id="340996" name="Slide Number Placeholder 3"/>
          <p:cNvSpPr>
            <a:spLocks noGrp="1"/>
          </p:cNvSpPr>
          <p:nvPr>
            <p:ph type="sldNum" sz="quarter" idx="5"/>
          </p:nvPr>
        </p:nvSpPr>
        <p:spPr>
          <a:noFill/>
        </p:spPr>
        <p:txBody>
          <a:bodyPr/>
          <a:lstStyle/>
          <a:p>
            <a:fld id="{AB2C4C76-BCE8-4A72-BA23-5AFBC949523C}" type="slidenum">
              <a:rPr lang="en-US" smtClean="0"/>
              <a:pPr/>
              <a:t>46</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Slide Image Placeholder 1"/>
          <p:cNvSpPr>
            <a:spLocks noGrp="1" noRot="1" noChangeAspect="1" noTextEdit="1"/>
          </p:cNvSpPr>
          <p:nvPr>
            <p:ph type="sldImg"/>
          </p:nvPr>
        </p:nvSpPr>
        <p:spPr>
          <a:ln/>
        </p:spPr>
      </p:sp>
      <p:sp>
        <p:nvSpPr>
          <p:cNvPr id="342019" name="Notes Placeholder 2"/>
          <p:cNvSpPr>
            <a:spLocks noGrp="1"/>
          </p:cNvSpPr>
          <p:nvPr>
            <p:ph type="body" idx="1"/>
          </p:nvPr>
        </p:nvSpPr>
        <p:spPr>
          <a:noFill/>
          <a:ln/>
        </p:spPr>
        <p:txBody>
          <a:bodyPr/>
          <a:lstStyle/>
          <a:p>
            <a:pPr eaLnBrk="1" hangingPunct="1"/>
            <a:endParaRPr lang="en-US" smtClean="0"/>
          </a:p>
        </p:txBody>
      </p:sp>
      <p:sp>
        <p:nvSpPr>
          <p:cNvPr id="342020" name="Slide Number Placeholder 3"/>
          <p:cNvSpPr>
            <a:spLocks noGrp="1"/>
          </p:cNvSpPr>
          <p:nvPr>
            <p:ph type="sldNum" sz="quarter" idx="5"/>
          </p:nvPr>
        </p:nvSpPr>
        <p:spPr>
          <a:noFill/>
        </p:spPr>
        <p:txBody>
          <a:bodyPr/>
          <a:lstStyle/>
          <a:p>
            <a:fld id="{581A9CE2-FBE8-4E9E-B7E0-86346196E7FB}" type="slidenum">
              <a:rPr lang="en-US" smtClean="0"/>
              <a:pPr/>
              <a:t>47</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p:cNvSpPr>
            <a:spLocks noGrp="1" noRot="1" noChangeAspect="1" noTextEdit="1"/>
          </p:cNvSpPr>
          <p:nvPr>
            <p:ph type="sldImg"/>
          </p:nvPr>
        </p:nvSpPr>
        <p:spPr>
          <a:ln/>
        </p:spPr>
      </p:sp>
      <p:sp>
        <p:nvSpPr>
          <p:cNvPr id="334851" name="Notes Placeholder 2"/>
          <p:cNvSpPr>
            <a:spLocks noGrp="1"/>
          </p:cNvSpPr>
          <p:nvPr>
            <p:ph type="body" idx="1"/>
          </p:nvPr>
        </p:nvSpPr>
        <p:spPr>
          <a:noFill/>
          <a:ln/>
        </p:spPr>
        <p:txBody>
          <a:bodyPr/>
          <a:lstStyle/>
          <a:p>
            <a:pPr eaLnBrk="1" hangingPunct="1"/>
            <a:endParaRPr lang="en-US" smtClean="0"/>
          </a:p>
        </p:txBody>
      </p:sp>
      <p:sp>
        <p:nvSpPr>
          <p:cNvPr id="334852" name="Slide Number Placeholder 3"/>
          <p:cNvSpPr>
            <a:spLocks noGrp="1"/>
          </p:cNvSpPr>
          <p:nvPr>
            <p:ph type="sldNum" sz="quarter" idx="5"/>
          </p:nvPr>
        </p:nvSpPr>
        <p:spPr>
          <a:noFill/>
        </p:spPr>
        <p:txBody>
          <a:bodyPr/>
          <a:lstStyle/>
          <a:p>
            <a:fld id="{6BA93821-29B7-4402-A732-595A9192CECE}" type="slidenum">
              <a:rPr lang="en-US" smtClean="0"/>
              <a:pPr/>
              <a:t>48</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E4E7DE2-C3AB-4B1B-A382-8F50C06F6525}" type="slidenum">
              <a:rPr lang="en-US" smtClean="0"/>
              <a:pPr>
                <a:defRPr/>
              </a:pPr>
              <a:t>51</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E4E7DE2-C3AB-4B1B-A382-8F50C06F6525}" type="slidenum">
              <a:rPr lang="en-US" smtClean="0"/>
              <a:pPr>
                <a:defRPr/>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E4E7DE2-C3AB-4B1B-A382-8F50C06F6525}" type="slidenum">
              <a:rPr lang="en-US" smtClean="0"/>
              <a:pPr>
                <a:defRPr/>
              </a:pPr>
              <a:t>53</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E4E7DE2-C3AB-4B1B-A382-8F50C06F6525}" type="slidenum">
              <a:rPr lang="en-US" smtClean="0"/>
              <a:pPr>
                <a:defRPr/>
              </a:pPr>
              <a:t>54</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9E7B7F2D-78A1-4291-9691-4C7A88112C4C}" type="slidenum">
              <a:rPr lang="en-US">
                <a:latin typeface="Arial" pitchFamily="34" charset="0"/>
              </a:rPr>
              <a:pPr/>
              <a:t>55</a:t>
            </a:fld>
            <a:endParaRPr lang="en-US">
              <a:latin typeface="Arial" pitchFamily="34"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9D63BE1E-3FF2-48AC-9189-9745305DBFC7}" type="slidenum">
              <a:rPr lang="en-US">
                <a:latin typeface="Arial" pitchFamily="34" charset="0"/>
              </a:rPr>
              <a:pPr/>
              <a:t>56</a:t>
            </a:fld>
            <a:endParaRPr lang="en-US">
              <a:latin typeface="Arial" pitchFamily="34"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E4E7DE2-C3AB-4B1B-A382-8F50C06F6525}" type="slidenum">
              <a:rPr lang="en-US" smtClean="0"/>
              <a:pPr>
                <a:defRPr/>
              </a:pPr>
              <a:t>57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E4E7DE2-C3AB-4B1B-A382-8F50C06F6525}" type="slidenum">
              <a:rPr lang="en-US" smtClean="0"/>
              <a:pPr>
                <a:defRPr/>
              </a:pPr>
              <a:t>58</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7D12C7D-204C-4AA0-9D45-09FCEFF9FA4B}"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1AC2FBD-67AC-4FD4-A530-5F0E09BBE884}" type="slidenum">
              <a:rPr lang="en-US" smtClean="0"/>
              <a:pPr>
                <a:defRPr/>
              </a:pPr>
              <a:t>62</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1AC2FBD-67AC-4FD4-A530-5F0E09BBE884}" type="slidenum">
              <a:rPr lang="en-US" smtClean="0"/>
              <a:pPr>
                <a:defRPr/>
              </a:pPr>
              <a:t>63</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C471EBE-7CD2-4669-890C-D5D1BC5DB53F}" type="slidenum">
              <a:rPr lang="en-US" smtClean="0"/>
              <a:pPr>
                <a:defRPr/>
              </a:pPr>
              <a:t>64</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65</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66</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67</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68</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69</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70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FF7AF2-BD62-4A39-9632-6FA755762592}" type="slidenum">
              <a:rPr lang="en-US" altLang="en-US" smtClean="0"/>
              <a:pPr/>
              <a:t>7</a:t>
            </a:fld>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71</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72</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73</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74</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75</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a:ln/>
        </p:spPr>
        <p:txBody>
          <a:bodyPr/>
          <a:lstStyle/>
          <a:p>
            <a:pPr eaLnBrk="1" hangingPunct="1"/>
            <a:endParaRPr lang="en-US" smtClean="0"/>
          </a:p>
        </p:txBody>
      </p:sp>
      <p:sp>
        <p:nvSpPr>
          <p:cNvPr id="344068" name="Slide Number Placeholder 3"/>
          <p:cNvSpPr>
            <a:spLocks noGrp="1"/>
          </p:cNvSpPr>
          <p:nvPr>
            <p:ph type="sldNum" sz="quarter" idx="5"/>
          </p:nvPr>
        </p:nvSpPr>
        <p:spPr>
          <a:noFill/>
        </p:spPr>
        <p:txBody>
          <a:bodyPr/>
          <a:lstStyle/>
          <a:p>
            <a:fld id="{C33B3648-ED0E-4887-A977-EA5CFC290FF2}" type="slidenum">
              <a:rPr lang="en-US" smtClean="0"/>
              <a:pPr/>
              <a:t>76</a:t>
            </a:fld>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a:ln/>
        </p:spPr>
      </p:sp>
      <p:sp>
        <p:nvSpPr>
          <p:cNvPr id="345091" name="Notes Placeholder 2"/>
          <p:cNvSpPr>
            <a:spLocks noGrp="1"/>
          </p:cNvSpPr>
          <p:nvPr>
            <p:ph type="body" idx="1"/>
          </p:nvPr>
        </p:nvSpPr>
        <p:spPr>
          <a:noFill/>
          <a:ln/>
        </p:spPr>
        <p:txBody>
          <a:bodyPr/>
          <a:lstStyle/>
          <a:p>
            <a:pPr eaLnBrk="1" hangingPunct="1"/>
            <a:endParaRPr lang="en-US" smtClean="0"/>
          </a:p>
        </p:txBody>
      </p:sp>
      <p:sp>
        <p:nvSpPr>
          <p:cNvPr id="345092" name="Slide Number Placeholder 3"/>
          <p:cNvSpPr>
            <a:spLocks noGrp="1"/>
          </p:cNvSpPr>
          <p:nvPr>
            <p:ph type="sldNum" sz="quarter" idx="5"/>
          </p:nvPr>
        </p:nvSpPr>
        <p:spPr>
          <a:noFill/>
        </p:spPr>
        <p:txBody>
          <a:bodyPr/>
          <a:lstStyle/>
          <a:p>
            <a:fld id="{8479EC2B-6D72-4B4B-AF4B-74C410B76202}" type="slidenum">
              <a:rPr lang="en-US" smtClean="0"/>
              <a:pPr/>
              <a:t>77</a:t>
            </a:fld>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19319D89-1DB6-403B-8D18-3BC1C33FB7A6}" type="slidenum">
              <a:rPr lang="en-US" smtClean="0">
                <a:latin typeface="Arial" pitchFamily="34" charset="0"/>
              </a:rPr>
              <a:pPr/>
              <a:t>78</a:t>
            </a:fld>
            <a:endParaRPr lang="en-US" smtClean="0">
              <a:latin typeface="Arial" pitchFamily="34"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CBD33168-78BD-432A-B25E-A0C8EB6E81FA}" type="slidenum">
              <a:rPr lang="en-US" smtClean="0">
                <a:latin typeface="Arial" pitchFamily="34" charset="0"/>
              </a:rPr>
              <a:pPr/>
              <a:t>79</a:t>
            </a:fld>
            <a:endParaRPr lang="en-US" smtClean="0">
              <a:latin typeface="Arial" pitchFamily="34"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066332C2-F0FA-4AB4-BE2C-45DF3B3E1D5C}" type="slidenum">
              <a:rPr lang="en-US" smtClean="0">
                <a:latin typeface="Arial" pitchFamily="34" charset="0"/>
              </a:rPr>
              <a:pPr/>
              <a:t>80</a:t>
            </a:fld>
            <a:endParaRPr lang="en-US" smtClean="0">
              <a:latin typeface="Arial"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C01022FB-D2E0-467A-AA1C-19202B41DFA4}" type="slidenum">
              <a:rPr lang="en-US" altLang="en-US"/>
              <a:pPr/>
              <a:t>8</a:t>
            </a:fld>
            <a:endParaRPr lang="en-US" altLang="en-US"/>
          </a:p>
        </p:txBody>
      </p:sp>
      <p:sp>
        <p:nvSpPr>
          <p:cNvPr id="3474434" name="Rectangle 2"/>
          <p:cNvSpPr>
            <a:spLocks noGrp="1" noRot="1" noChangeAspect="1" noChangeArrowheads="1" noTextEdit="1"/>
          </p:cNvSpPr>
          <p:nvPr>
            <p:ph type="sldImg"/>
          </p:nvPr>
        </p:nvSpPr>
        <p:spPr>
          <a:xfrm>
            <a:off x="1146175" y="687388"/>
            <a:ext cx="4565650" cy="3425825"/>
          </a:xfrm>
          <a:ln w="12700" cap="flat"/>
        </p:spPr>
      </p:sp>
      <p:sp>
        <p:nvSpPr>
          <p:cNvPr id="3474435" name="Rectangle 3"/>
          <p:cNvSpPr>
            <a:spLocks noGrp="1" noChangeArrowheads="1"/>
          </p:cNvSpPr>
          <p:nvPr>
            <p:ph type="body" idx="1"/>
          </p:nvPr>
        </p:nvSpPr>
        <p:spPr>
          <a:xfrm>
            <a:off x="914815" y="4343400"/>
            <a:ext cx="5028370" cy="4114800"/>
          </a:xfrm>
          <a:ln/>
        </p:spPr>
        <p:txBody>
          <a:bodyPr lIns="91114" tIns="46356" rIns="91114" bIns="46356"/>
          <a:lstStyle/>
          <a:p>
            <a:endParaRPr lang="en-CA"/>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81</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a:ln/>
        </p:spPr>
      </p:sp>
      <p:sp>
        <p:nvSpPr>
          <p:cNvPr id="345091" name="Notes Placeholder 2"/>
          <p:cNvSpPr>
            <a:spLocks noGrp="1"/>
          </p:cNvSpPr>
          <p:nvPr>
            <p:ph type="body" idx="1"/>
          </p:nvPr>
        </p:nvSpPr>
        <p:spPr>
          <a:noFill/>
          <a:ln/>
        </p:spPr>
        <p:txBody>
          <a:bodyPr/>
          <a:lstStyle/>
          <a:p>
            <a:pPr eaLnBrk="1" hangingPunct="1"/>
            <a:endParaRPr lang="en-US" smtClean="0"/>
          </a:p>
        </p:txBody>
      </p:sp>
      <p:sp>
        <p:nvSpPr>
          <p:cNvPr id="345092" name="Slide Number Placeholder 3"/>
          <p:cNvSpPr>
            <a:spLocks noGrp="1"/>
          </p:cNvSpPr>
          <p:nvPr>
            <p:ph type="sldNum" sz="quarter" idx="5"/>
          </p:nvPr>
        </p:nvSpPr>
        <p:spPr>
          <a:noFill/>
        </p:spPr>
        <p:txBody>
          <a:bodyPr/>
          <a:lstStyle/>
          <a:p>
            <a:fld id="{8479EC2B-6D72-4B4B-AF4B-74C410B76202}" type="slidenum">
              <a:rPr lang="en-US" smtClean="0"/>
              <a:pPr/>
              <a:t>82</a:t>
            </a:fld>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a:ln/>
        </p:spPr>
      </p:sp>
      <p:sp>
        <p:nvSpPr>
          <p:cNvPr id="346115" name="Notes Placeholder 2"/>
          <p:cNvSpPr>
            <a:spLocks noGrp="1"/>
          </p:cNvSpPr>
          <p:nvPr>
            <p:ph type="body" idx="1"/>
          </p:nvPr>
        </p:nvSpPr>
        <p:spPr>
          <a:noFill/>
          <a:ln/>
        </p:spPr>
        <p:txBody>
          <a:bodyPr/>
          <a:lstStyle/>
          <a:p>
            <a:pPr eaLnBrk="1" hangingPunct="1"/>
            <a:endParaRPr lang="en-US" smtClean="0"/>
          </a:p>
        </p:txBody>
      </p:sp>
      <p:sp>
        <p:nvSpPr>
          <p:cNvPr id="346116" name="Slide Number Placeholder 3"/>
          <p:cNvSpPr>
            <a:spLocks noGrp="1"/>
          </p:cNvSpPr>
          <p:nvPr>
            <p:ph type="sldNum" sz="quarter" idx="5"/>
          </p:nvPr>
        </p:nvSpPr>
        <p:spPr>
          <a:noFill/>
        </p:spPr>
        <p:txBody>
          <a:bodyPr/>
          <a:lstStyle/>
          <a:p>
            <a:fld id="{4894F8C1-E7BE-48E5-BDA4-C06F74821E72}" type="slidenum">
              <a:rPr lang="en-US" smtClean="0"/>
              <a:pPr/>
              <a:t>83</a:t>
            </a:fld>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a:ln/>
        </p:spPr>
      </p:sp>
      <p:sp>
        <p:nvSpPr>
          <p:cNvPr id="347139" name="Notes Placeholder 2"/>
          <p:cNvSpPr>
            <a:spLocks noGrp="1"/>
          </p:cNvSpPr>
          <p:nvPr>
            <p:ph type="body" idx="1"/>
          </p:nvPr>
        </p:nvSpPr>
        <p:spPr>
          <a:noFill/>
          <a:ln/>
        </p:spPr>
        <p:txBody>
          <a:bodyPr/>
          <a:lstStyle/>
          <a:p>
            <a:pPr eaLnBrk="1" hangingPunct="1"/>
            <a:endParaRPr lang="en-US" smtClean="0"/>
          </a:p>
        </p:txBody>
      </p:sp>
      <p:sp>
        <p:nvSpPr>
          <p:cNvPr id="347140" name="Slide Number Placeholder 3"/>
          <p:cNvSpPr>
            <a:spLocks noGrp="1"/>
          </p:cNvSpPr>
          <p:nvPr>
            <p:ph type="sldNum" sz="quarter" idx="5"/>
          </p:nvPr>
        </p:nvSpPr>
        <p:spPr>
          <a:noFill/>
        </p:spPr>
        <p:txBody>
          <a:bodyPr/>
          <a:lstStyle/>
          <a:p>
            <a:fld id="{775B78F0-DE04-4404-B3BE-6588A4E66286}" type="slidenum">
              <a:rPr lang="en-US" smtClean="0"/>
              <a:pPr/>
              <a:t>84</a:t>
            </a:fld>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a:ln/>
        </p:spPr>
      </p:sp>
      <p:sp>
        <p:nvSpPr>
          <p:cNvPr id="348163" name="Notes Placeholder 2"/>
          <p:cNvSpPr>
            <a:spLocks noGrp="1"/>
          </p:cNvSpPr>
          <p:nvPr>
            <p:ph type="body" idx="1"/>
          </p:nvPr>
        </p:nvSpPr>
        <p:spPr>
          <a:noFill/>
          <a:ln/>
        </p:spPr>
        <p:txBody>
          <a:bodyPr/>
          <a:lstStyle/>
          <a:p>
            <a:pPr eaLnBrk="1" hangingPunct="1"/>
            <a:endParaRPr lang="en-US" smtClean="0"/>
          </a:p>
        </p:txBody>
      </p:sp>
      <p:sp>
        <p:nvSpPr>
          <p:cNvPr id="348164" name="Slide Number Placeholder 3"/>
          <p:cNvSpPr>
            <a:spLocks noGrp="1"/>
          </p:cNvSpPr>
          <p:nvPr>
            <p:ph type="sldNum" sz="quarter" idx="5"/>
          </p:nvPr>
        </p:nvSpPr>
        <p:spPr>
          <a:noFill/>
        </p:spPr>
        <p:txBody>
          <a:bodyPr/>
          <a:lstStyle/>
          <a:p>
            <a:fld id="{49B79E80-B3FE-4BCC-8AF5-844FF5865D76}" type="slidenum">
              <a:rPr lang="en-US" smtClean="0"/>
              <a:pPr/>
              <a:t>85</a:t>
            </a:fld>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a:ln/>
        </p:spPr>
      </p:sp>
      <p:sp>
        <p:nvSpPr>
          <p:cNvPr id="349187" name="Notes Placeholder 2"/>
          <p:cNvSpPr>
            <a:spLocks noGrp="1"/>
          </p:cNvSpPr>
          <p:nvPr>
            <p:ph type="body" idx="1"/>
          </p:nvPr>
        </p:nvSpPr>
        <p:spPr>
          <a:noFill/>
          <a:ln/>
        </p:spPr>
        <p:txBody>
          <a:bodyPr/>
          <a:lstStyle/>
          <a:p>
            <a:pPr eaLnBrk="1" hangingPunct="1"/>
            <a:endParaRPr lang="en-US" smtClean="0"/>
          </a:p>
        </p:txBody>
      </p:sp>
      <p:sp>
        <p:nvSpPr>
          <p:cNvPr id="349188" name="Slide Number Placeholder 3"/>
          <p:cNvSpPr>
            <a:spLocks noGrp="1"/>
          </p:cNvSpPr>
          <p:nvPr>
            <p:ph type="sldNum" sz="quarter" idx="5"/>
          </p:nvPr>
        </p:nvSpPr>
        <p:spPr>
          <a:noFill/>
        </p:spPr>
        <p:txBody>
          <a:bodyPr/>
          <a:lstStyle/>
          <a:p>
            <a:fld id="{1F166AC5-6135-43C1-8AA3-55823D1485AD}" type="slidenum">
              <a:rPr lang="en-US" smtClean="0"/>
              <a:pPr/>
              <a:t>86</a:t>
            </a:fld>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p:spPr>
        <p:txBody>
          <a:bodyPr/>
          <a:lstStyle/>
          <a:p>
            <a:pPr eaLnBrk="1" hangingPunct="1"/>
            <a:endParaRPr lang="en-US" smtClean="0"/>
          </a:p>
        </p:txBody>
      </p:sp>
      <p:sp>
        <p:nvSpPr>
          <p:cNvPr id="350212" name="Slide Number Placeholder 3"/>
          <p:cNvSpPr>
            <a:spLocks noGrp="1"/>
          </p:cNvSpPr>
          <p:nvPr>
            <p:ph type="sldNum" sz="quarter" idx="5"/>
          </p:nvPr>
        </p:nvSpPr>
        <p:spPr>
          <a:noFill/>
        </p:spPr>
        <p:txBody>
          <a:bodyPr/>
          <a:lstStyle/>
          <a:p>
            <a:fld id="{2C402F17-E102-4C33-8297-426C10E25DE2}" type="slidenum">
              <a:rPr lang="en-US" smtClean="0"/>
              <a:pPr/>
              <a:t>87</a:t>
            </a:fld>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p:spPr>
        <p:txBody>
          <a:bodyPr/>
          <a:lstStyle/>
          <a:p>
            <a:pPr eaLnBrk="1" hangingPunct="1"/>
            <a:endParaRPr lang="en-US" smtClean="0"/>
          </a:p>
        </p:txBody>
      </p:sp>
      <p:sp>
        <p:nvSpPr>
          <p:cNvPr id="351236" name="Slide Number Placeholder 3"/>
          <p:cNvSpPr>
            <a:spLocks noGrp="1"/>
          </p:cNvSpPr>
          <p:nvPr>
            <p:ph type="sldNum" sz="quarter" idx="5"/>
          </p:nvPr>
        </p:nvSpPr>
        <p:spPr>
          <a:noFill/>
        </p:spPr>
        <p:txBody>
          <a:bodyPr/>
          <a:lstStyle/>
          <a:p>
            <a:fld id="{6BCC4EA2-0F1D-4C48-9218-B2156C7C2A3E}" type="slidenum">
              <a:rPr lang="en-US" smtClean="0"/>
              <a:pPr/>
              <a:t>88</a:t>
            </a:fld>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a:ln/>
        </p:spPr>
      </p:sp>
      <p:sp>
        <p:nvSpPr>
          <p:cNvPr id="352259" name="Notes Placeholder 2"/>
          <p:cNvSpPr>
            <a:spLocks noGrp="1"/>
          </p:cNvSpPr>
          <p:nvPr>
            <p:ph type="body" idx="1"/>
          </p:nvPr>
        </p:nvSpPr>
        <p:spPr>
          <a:noFill/>
          <a:ln/>
        </p:spPr>
        <p:txBody>
          <a:bodyPr/>
          <a:lstStyle/>
          <a:p>
            <a:pPr eaLnBrk="1" hangingPunct="1"/>
            <a:endParaRPr lang="en-US" smtClean="0"/>
          </a:p>
        </p:txBody>
      </p:sp>
      <p:sp>
        <p:nvSpPr>
          <p:cNvPr id="352260" name="Slide Number Placeholder 3"/>
          <p:cNvSpPr>
            <a:spLocks noGrp="1"/>
          </p:cNvSpPr>
          <p:nvPr>
            <p:ph type="sldNum" sz="quarter" idx="5"/>
          </p:nvPr>
        </p:nvSpPr>
        <p:spPr>
          <a:noFill/>
        </p:spPr>
        <p:txBody>
          <a:bodyPr/>
          <a:lstStyle/>
          <a:p>
            <a:fld id="{C07C482C-56C1-433A-A3FF-3DA1F6919BBA}" type="slidenum">
              <a:rPr lang="en-US" smtClean="0"/>
              <a:pPr/>
              <a:t>89</a:t>
            </a:fld>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90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B0BE427-0F24-478D-8E0A-9C9AFD74FEE1}" type="slidenum">
              <a:rPr lang="en-IN" smtClean="0"/>
              <a:pPr>
                <a:defRPr/>
              </a:pPr>
              <a:t>9</a:t>
            </a:fld>
            <a:endParaRPr lang="en-IN"/>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a:ln/>
        </p:spPr>
      </p:sp>
      <p:sp>
        <p:nvSpPr>
          <p:cNvPr id="352259" name="Notes Placeholder 2"/>
          <p:cNvSpPr>
            <a:spLocks noGrp="1"/>
          </p:cNvSpPr>
          <p:nvPr>
            <p:ph type="body" idx="1"/>
          </p:nvPr>
        </p:nvSpPr>
        <p:spPr>
          <a:noFill/>
          <a:ln/>
        </p:spPr>
        <p:txBody>
          <a:bodyPr/>
          <a:lstStyle/>
          <a:p>
            <a:pPr eaLnBrk="1" hangingPunct="1"/>
            <a:endParaRPr lang="en-US" smtClean="0"/>
          </a:p>
        </p:txBody>
      </p:sp>
      <p:sp>
        <p:nvSpPr>
          <p:cNvPr id="352260" name="Slide Number Placeholder 3"/>
          <p:cNvSpPr>
            <a:spLocks noGrp="1"/>
          </p:cNvSpPr>
          <p:nvPr>
            <p:ph type="sldNum" sz="quarter" idx="5"/>
          </p:nvPr>
        </p:nvSpPr>
        <p:spPr>
          <a:noFill/>
        </p:spPr>
        <p:txBody>
          <a:bodyPr/>
          <a:lstStyle/>
          <a:p>
            <a:fld id="{C07C482C-56C1-433A-A3FF-3DA1F6919BBA}" type="slidenum">
              <a:rPr lang="en-US" smtClean="0"/>
              <a:pPr/>
              <a:t>91</a:t>
            </a:fld>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53283" name="Notes Placeholder 2"/>
          <p:cNvSpPr>
            <a:spLocks noGrp="1"/>
          </p:cNvSpPr>
          <p:nvPr>
            <p:ph type="body" idx="1"/>
          </p:nvPr>
        </p:nvSpPr>
        <p:spPr>
          <a:noFill/>
          <a:ln/>
        </p:spPr>
        <p:txBody>
          <a:bodyPr/>
          <a:lstStyle/>
          <a:p>
            <a:pPr eaLnBrk="1" hangingPunct="1"/>
            <a:endParaRPr lang="en-US" smtClean="0"/>
          </a:p>
        </p:txBody>
      </p:sp>
      <p:sp>
        <p:nvSpPr>
          <p:cNvPr id="353284" name="Slide Number Placeholder 3"/>
          <p:cNvSpPr>
            <a:spLocks noGrp="1"/>
          </p:cNvSpPr>
          <p:nvPr>
            <p:ph type="sldNum" sz="quarter" idx="5"/>
          </p:nvPr>
        </p:nvSpPr>
        <p:spPr>
          <a:noFill/>
        </p:spPr>
        <p:txBody>
          <a:bodyPr/>
          <a:lstStyle/>
          <a:p>
            <a:fld id="{9D35586E-E8B1-432B-AE00-4BE7BF215BE0}" type="slidenum">
              <a:rPr lang="en-US" smtClean="0"/>
              <a:pPr/>
              <a:t>92</a:t>
            </a:fld>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p:spPr>
        <p:txBody>
          <a:bodyPr/>
          <a:lstStyle/>
          <a:p>
            <a:pPr eaLnBrk="1" hangingPunct="1"/>
            <a:endParaRPr lang="en-US" smtClean="0"/>
          </a:p>
        </p:txBody>
      </p:sp>
      <p:sp>
        <p:nvSpPr>
          <p:cNvPr id="354308" name="Slide Number Placeholder 3"/>
          <p:cNvSpPr>
            <a:spLocks noGrp="1"/>
          </p:cNvSpPr>
          <p:nvPr>
            <p:ph type="sldNum" sz="quarter" idx="5"/>
          </p:nvPr>
        </p:nvSpPr>
        <p:spPr>
          <a:noFill/>
        </p:spPr>
        <p:txBody>
          <a:bodyPr/>
          <a:lstStyle/>
          <a:p>
            <a:fld id="{48DBD658-1830-4024-B49D-3712842F34B5}" type="slidenum">
              <a:rPr lang="en-US" smtClean="0"/>
              <a:pPr/>
              <a:t>94</a:t>
            </a:fld>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p:spPr>
        <p:txBody>
          <a:bodyPr/>
          <a:lstStyle/>
          <a:p>
            <a:pPr eaLnBrk="1" hangingPunct="1"/>
            <a:endParaRPr lang="en-US" smtClean="0"/>
          </a:p>
        </p:txBody>
      </p:sp>
      <p:sp>
        <p:nvSpPr>
          <p:cNvPr id="364548" name="Slide Number Placeholder 3"/>
          <p:cNvSpPr>
            <a:spLocks noGrp="1"/>
          </p:cNvSpPr>
          <p:nvPr>
            <p:ph type="sldNum" sz="quarter" idx="5"/>
          </p:nvPr>
        </p:nvSpPr>
        <p:spPr>
          <a:noFill/>
        </p:spPr>
        <p:txBody>
          <a:bodyPr/>
          <a:lstStyle/>
          <a:p>
            <a:fld id="{EC751ED2-F291-4BEC-8736-6781E17B68C9}" type="slidenum">
              <a:rPr lang="en-US" smtClean="0"/>
              <a:pPr/>
              <a:t>95</a:t>
            </a:fld>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72F97C-DBB2-4597-9FF0-3A87DE60002B}" type="slidenum">
              <a:rPr lang="en-US" smtClean="0"/>
              <a:pPr/>
              <a:t>96</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p:spPr>
        <p:txBody>
          <a:bodyPr/>
          <a:lstStyle/>
          <a:p>
            <a:pPr eaLnBrk="1" hangingPunct="1"/>
            <a:endParaRPr lang="en-US" smtClean="0"/>
          </a:p>
        </p:txBody>
      </p:sp>
      <p:sp>
        <p:nvSpPr>
          <p:cNvPr id="366596" name="Slide Number Placeholder 3"/>
          <p:cNvSpPr>
            <a:spLocks noGrp="1"/>
          </p:cNvSpPr>
          <p:nvPr>
            <p:ph type="sldNum" sz="quarter" idx="5"/>
          </p:nvPr>
        </p:nvSpPr>
        <p:spPr>
          <a:noFill/>
        </p:spPr>
        <p:txBody>
          <a:bodyPr/>
          <a:lstStyle/>
          <a:p>
            <a:fld id="{FB3B1005-1181-496D-8CA0-623E9A34D1F9}" type="slidenum">
              <a:rPr lang="en-US" smtClean="0"/>
              <a:pPr/>
              <a:t>97</a:t>
            </a:fld>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98</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C325D0-A3C7-472F-A5E4-27BE98B9B76E}" type="slidenum">
              <a:rPr lang="en-US" smtClean="0"/>
              <a:pPr/>
              <a:t>99</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p:spPr>
        <p:txBody>
          <a:bodyPr/>
          <a:lstStyle/>
          <a:p>
            <a:pPr eaLnBrk="1" hangingPunct="1"/>
            <a:endParaRPr lang="en-US" smtClean="0"/>
          </a:p>
        </p:txBody>
      </p:sp>
      <p:sp>
        <p:nvSpPr>
          <p:cNvPr id="360452" name="Slide Number Placeholder 3"/>
          <p:cNvSpPr>
            <a:spLocks noGrp="1"/>
          </p:cNvSpPr>
          <p:nvPr>
            <p:ph type="sldNum" sz="quarter" idx="5"/>
          </p:nvPr>
        </p:nvSpPr>
        <p:spPr>
          <a:noFill/>
        </p:spPr>
        <p:txBody>
          <a:bodyPr/>
          <a:lstStyle/>
          <a:p>
            <a:fld id="{D2DD9806-784A-4C6F-920E-EB62100BE28A}" type="slidenum">
              <a:rPr lang="en-US" smtClean="0"/>
              <a:pPr/>
              <a:t>100</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3CDA20-D8CE-45D4-894F-898B757E467A}" type="datetimeFigureOut">
              <a:rPr lang="en-US" smtClean="0"/>
              <a:pPr/>
              <a:t>5/22/2016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047B89-B967-4247-BA1B-90B04176416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3CDA20-D8CE-45D4-894F-898B757E467A}" type="datetimeFigureOut">
              <a:rPr lang="en-US" smtClean="0"/>
              <a:pPr/>
              <a:t>5/22/2016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047B89-B967-4247-BA1B-90B04176416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3CDA20-D8CE-45D4-894F-898B757E467A}" type="datetimeFigureOut">
              <a:rPr lang="en-US" smtClean="0"/>
              <a:pPr/>
              <a:t>5/22/2016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047B89-B967-4247-BA1B-90B04176416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r>
              <a:rPr lang="en-US" altLang="en-US"/>
              <a:t>Solomon Bogale                        Chemical Eng'g Department</a:t>
            </a:r>
          </a:p>
        </p:txBody>
      </p:sp>
      <p:sp>
        <p:nvSpPr>
          <p:cNvPr id="8" name="Rectangle 6"/>
          <p:cNvSpPr>
            <a:spLocks noGrp="1" noChangeArrowheads="1"/>
          </p:cNvSpPr>
          <p:nvPr>
            <p:ph type="sldNum" sz="quarter" idx="12"/>
          </p:nvPr>
        </p:nvSpPr>
        <p:spPr>
          <a:ln/>
        </p:spPr>
        <p:txBody>
          <a:bodyPr/>
          <a:lstStyle>
            <a:lvl1pPr>
              <a:defRPr/>
            </a:lvl1pPr>
          </a:lstStyle>
          <a:p>
            <a:pPr>
              <a:defRPr/>
            </a:pPr>
            <a:fld id="{51E72153-3B83-4E7E-84E6-4B8B0A8D8919}"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a:t>Solomon Bogale                        Chemical Eng'g Department</a:t>
            </a:r>
          </a:p>
        </p:txBody>
      </p:sp>
      <p:sp>
        <p:nvSpPr>
          <p:cNvPr id="9" name="Rectangle 6"/>
          <p:cNvSpPr>
            <a:spLocks noGrp="1" noChangeArrowheads="1"/>
          </p:cNvSpPr>
          <p:nvPr>
            <p:ph type="sldNum" sz="quarter" idx="12"/>
          </p:nvPr>
        </p:nvSpPr>
        <p:spPr>
          <a:ln/>
        </p:spPr>
        <p:txBody>
          <a:bodyPr/>
          <a:lstStyle>
            <a:lvl1pPr>
              <a:defRPr/>
            </a:lvl1pPr>
          </a:lstStyle>
          <a:p>
            <a:pPr>
              <a:defRPr/>
            </a:pPr>
            <a:fld id="{89712C09-6FFA-4AFD-B8AC-D24A53B9ABF2}"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r>
              <a:rPr lang="en-US" altLang="en-US"/>
              <a:t>Solomon Bogale                        Chemical Eng'g Department</a:t>
            </a:r>
          </a:p>
        </p:txBody>
      </p:sp>
      <p:sp>
        <p:nvSpPr>
          <p:cNvPr id="8" name="Rectangle 6"/>
          <p:cNvSpPr>
            <a:spLocks noGrp="1" noChangeArrowheads="1"/>
          </p:cNvSpPr>
          <p:nvPr>
            <p:ph type="sldNum" sz="quarter" idx="12"/>
          </p:nvPr>
        </p:nvSpPr>
        <p:spPr>
          <a:ln/>
        </p:spPr>
        <p:txBody>
          <a:bodyPr/>
          <a:lstStyle>
            <a:lvl1pPr>
              <a:defRPr/>
            </a:lvl1pPr>
          </a:lstStyle>
          <a:p>
            <a:pPr>
              <a:defRPr/>
            </a:pPr>
            <a:fld id="{76680A89-BB03-4590-B122-C363739E873B}"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t>Solomon Bogale                        Chemical Eng'g Department</a:t>
            </a:r>
          </a:p>
        </p:txBody>
      </p:sp>
      <p:sp>
        <p:nvSpPr>
          <p:cNvPr id="5" name="Rectangle 6"/>
          <p:cNvSpPr>
            <a:spLocks noGrp="1" noChangeArrowheads="1"/>
          </p:cNvSpPr>
          <p:nvPr>
            <p:ph type="sldNum" sz="quarter" idx="12"/>
          </p:nvPr>
        </p:nvSpPr>
        <p:spPr>
          <a:ln/>
        </p:spPr>
        <p:txBody>
          <a:bodyPr/>
          <a:lstStyle>
            <a:lvl1pPr>
              <a:defRPr/>
            </a:lvl1pPr>
          </a:lstStyle>
          <a:p>
            <a:pPr>
              <a:defRPr/>
            </a:pPr>
            <a:fld id="{609C1DD6-7018-4BA8-8EB5-8D7239FCC846}" type="slidenum">
              <a:rPr lang="en-US" altLang="en-US"/>
              <a:pPr>
                <a:defRPr/>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Solomon Bogale                        Chemical Eng'g Department</a:t>
            </a:r>
          </a:p>
        </p:txBody>
      </p:sp>
      <p:sp>
        <p:nvSpPr>
          <p:cNvPr id="7" name="Rectangle 6"/>
          <p:cNvSpPr>
            <a:spLocks noGrp="1" noChangeArrowheads="1"/>
          </p:cNvSpPr>
          <p:nvPr>
            <p:ph type="sldNum" sz="quarter" idx="12"/>
          </p:nvPr>
        </p:nvSpPr>
        <p:spPr>
          <a:ln/>
        </p:spPr>
        <p:txBody>
          <a:bodyPr/>
          <a:lstStyle>
            <a:lvl1pPr>
              <a:defRPr/>
            </a:lvl1pPr>
          </a:lstStyle>
          <a:p>
            <a:pPr>
              <a:defRPr/>
            </a:pPr>
            <a:fld id="{4D587358-6A29-4008-853E-2DCD61048D54}" type="slidenum">
              <a:rPr lang="en-US" altLang="en-US"/>
              <a:pPr>
                <a:defRPr/>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Slide Number Placeholder 22"/>
          <p:cNvSpPr>
            <a:spLocks noGrp="1"/>
          </p:cNvSpPr>
          <p:nvPr>
            <p:ph type="sldNum" sz="quarter" idx="10"/>
          </p:nvPr>
        </p:nvSpPr>
        <p:spPr/>
        <p:txBody>
          <a:bodyPr/>
          <a:lstStyle>
            <a:lvl1pPr>
              <a:defRPr/>
            </a:lvl1pPr>
          </a:lstStyle>
          <a:p>
            <a:pPr>
              <a:defRPr/>
            </a:pPr>
            <a:fld id="{BA8E8270-F439-4784-A030-D9D05BA35132}"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Slide Number Placeholder 22"/>
          <p:cNvSpPr>
            <a:spLocks noGrp="1"/>
          </p:cNvSpPr>
          <p:nvPr>
            <p:ph type="sldNum" sz="quarter" idx="10"/>
          </p:nvPr>
        </p:nvSpPr>
        <p:spPr/>
        <p:txBody>
          <a:bodyPr/>
          <a:lstStyle>
            <a:lvl1pPr>
              <a:defRPr/>
            </a:lvl1pPr>
          </a:lstStyle>
          <a:p>
            <a:pPr>
              <a:defRPr/>
            </a:pPr>
            <a:fld id="{BA8E8270-F439-4784-A030-D9D05BA35132}"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Slide Number Placeholder 22"/>
          <p:cNvSpPr>
            <a:spLocks noGrp="1"/>
          </p:cNvSpPr>
          <p:nvPr>
            <p:ph type="sldNum" sz="quarter" idx="10"/>
          </p:nvPr>
        </p:nvSpPr>
        <p:spPr/>
        <p:txBody>
          <a:bodyPr/>
          <a:lstStyle>
            <a:lvl1pPr>
              <a:defRPr/>
            </a:lvl1pPr>
          </a:lstStyle>
          <a:p>
            <a:pPr>
              <a:defRPr/>
            </a:pPr>
            <a:fld id="{BA8E8270-F439-4784-A030-D9D05BA3513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3CDA20-D8CE-45D4-894F-898B757E467A}" type="datetimeFigureOut">
              <a:rPr lang="en-US" smtClean="0"/>
              <a:pPr/>
              <a:t>5/22/2016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047B89-B967-4247-BA1B-90B04176416A}"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Slide Number Placeholder 22"/>
          <p:cNvSpPr>
            <a:spLocks noGrp="1"/>
          </p:cNvSpPr>
          <p:nvPr>
            <p:ph type="sldNum" sz="quarter" idx="10"/>
          </p:nvPr>
        </p:nvSpPr>
        <p:spPr/>
        <p:txBody>
          <a:bodyPr/>
          <a:lstStyle>
            <a:lvl1pPr>
              <a:defRPr/>
            </a:lvl1pPr>
          </a:lstStyle>
          <a:p>
            <a:pPr>
              <a:defRPr/>
            </a:pPr>
            <a:fld id="{BA8E8270-F439-4784-A030-D9D05BA35132}"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Slide Number Placeholder 22"/>
          <p:cNvSpPr>
            <a:spLocks noGrp="1"/>
          </p:cNvSpPr>
          <p:nvPr>
            <p:ph type="sldNum" sz="quarter" idx="10"/>
          </p:nvPr>
        </p:nvSpPr>
        <p:spPr/>
        <p:txBody>
          <a:bodyPr/>
          <a:lstStyle>
            <a:lvl1pPr>
              <a:defRPr/>
            </a:lvl1pPr>
          </a:lstStyle>
          <a:p>
            <a:pPr>
              <a:defRPr/>
            </a:pPr>
            <a:fld id="{BA8E8270-F439-4784-A030-D9D05BA35132}"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dirty="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9B3912-1D91-4536-A71F-1CC785527C30}" type="slidenum">
              <a:rPr lang="en-US"/>
              <a:pPr>
                <a:defRPr/>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3FF469-C4E6-4C15-8BA6-EC40B1C48D97}"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3CDA20-D8CE-45D4-894F-898B757E467A}" type="datetimeFigureOut">
              <a:rPr lang="en-US" smtClean="0"/>
              <a:pPr/>
              <a:t>5/22/2016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047B89-B967-4247-BA1B-90B04176416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3CDA20-D8CE-45D4-894F-898B757E467A}" type="datetimeFigureOut">
              <a:rPr lang="en-US" smtClean="0"/>
              <a:pPr/>
              <a:t>5/22/2016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047B89-B967-4247-BA1B-90B04176416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3CDA20-D8CE-45D4-894F-898B757E467A}" type="datetimeFigureOut">
              <a:rPr lang="en-US" smtClean="0"/>
              <a:pPr/>
              <a:t>5/22/2016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047B89-B967-4247-BA1B-90B04176416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3CDA20-D8CE-45D4-894F-898B757E467A}" type="datetimeFigureOut">
              <a:rPr lang="en-US" smtClean="0"/>
              <a:pPr/>
              <a:t>5/22/2016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047B89-B967-4247-BA1B-90B04176416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3CDA20-D8CE-45D4-894F-898B757E467A}" type="datetimeFigureOut">
              <a:rPr lang="en-US" smtClean="0"/>
              <a:pPr/>
              <a:t>5/22/2016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047B89-B967-4247-BA1B-90B04176416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3CDA20-D8CE-45D4-894F-898B757E467A}" type="datetimeFigureOut">
              <a:rPr lang="en-US" smtClean="0"/>
              <a:pPr/>
              <a:t>5/22/2016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047B89-B967-4247-BA1B-90B04176416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3CDA20-D8CE-45D4-894F-898B757E467A}" type="datetimeFigureOut">
              <a:rPr lang="en-US" smtClean="0"/>
              <a:pPr/>
              <a:t>5/22/2016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047B89-B967-4247-BA1B-90B04176416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3CDA20-D8CE-45D4-894F-898B757E467A}" type="datetimeFigureOut">
              <a:rPr lang="en-US" smtClean="0"/>
              <a:pPr/>
              <a:t>5/22/2016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047B89-B967-4247-BA1B-90B04176416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6" r:id="rId17"/>
    <p:sldLayoutId id="2147483669" r:id="rId18"/>
    <p:sldLayoutId id="2147483670" r:id="rId19"/>
    <p:sldLayoutId id="2147483671" r:id="rId20"/>
    <p:sldLayoutId id="2147483672" r:id="rId21"/>
    <p:sldLayoutId id="2147483677" r:id="rId22"/>
    <p:sldLayoutId id="2147483679" r:id="rId2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0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4.xml"/><Relationship Id="rId1" Type="http://schemas.openxmlformats.org/officeDocument/2006/relationships/vmlDrawing" Target="../drawings/vmlDrawing27.vml"/><Relationship Id="rId5" Type="http://schemas.openxmlformats.org/officeDocument/2006/relationships/oleObject" Target="../embeddings/oleObject59.bin"/><Relationship Id="rId4" Type="http://schemas.openxmlformats.org/officeDocument/2006/relationships/oleObject" Target="../embeddings/oleObject58.bin"/></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4.xml"/><Relationship Id="rId1" Type="http://schemas.openxmlformats.org/officeDocument/2006/relationships/vmlDrawing" Target="../drawings/vmlDrawing28.vml"/><Relationship Id="rId4" Type="http://schemas.openxmlformats.org/officeDocument/2006/relationships/oleObject" Target="../embeddings/Microsoft_Office_Excel_97-2003_Worksheet1.xls"/></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vmlDrawing" Target="../drawings/vmlDrawing29.vml"/><Relationship Id="rId4" Type="http://schemas.openxmlformats.org/officeDocument/2006/relationships/oleObject" Target="../embeddings/oleObject60.bin"/></Relationships>
</file>

<file path=ppt/slides/_rels/slide104.xml.rels><?xml version="1.0" encoding="UTF-8" standalone="yes"?>
<Relationships xmlns="http://schemas.openxmlformats.org/package/2006/relationships"><Relationship Id="rId8" Type="http://schemas.openxmlformats.org/officeDocument/2006/relationships/oleObject" Target="../embeddings/oleObject65.bin"/><Relationship Id="rId3" Type="http://schemas.openxmlformats.org/officeDocument/2006/relationships/notesSlide" Target="../notesSlides/notesSlide103.xml"/><Relationship Id="rId7" Type="http://schemas.openxmlformats.org/officeDocument/2006/relationships/oleObject" Target="../embeddings/oleObject64.bin"/><Relationship Id="rId2" Type="http://schemas.openxmlformats.org/officeDocument/2006/relationships/slideLayout" Target="../slideLayouts/slideLayout7.xml"/><Relationship Id="rId1" Type="http://schemas.openxmlformats.org/officeDocument/2006/relationships/vmlDrawing" Target="../drawings/vmlDrawing30.vml"/><Relationship Id="rId6" Type="http://schemas.openxmlformats.org/officeDocument/2006/relationships/oleObject" Target="../embeddings/oleObject63.bin"/><Relationship Id="rId5" Type="http://schemas.openxmlformats.org/officeDocument/2006/relationships/oleObject" Target="../embeddings/oleObject62.bin"/><Relationship Id="rId4" Type="http://schemas.openxmlformats.org/officeDocument/2006/relationships/oleObject" Target="../embeddings/oleObject61.bin"/><Relationship Id="rId9" Type="http://schemas.openxmlformats.org/officeDocument/2006/relationships/oleObject" Target="../embeddings/oleObject66.bin"/></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vmlDrawing" Target="../drawings/vmlDrawing31.vml"/><Relationship Id="rId4" Type="http://schemas.openxmlformats.org/officeDocument/2006/relationships/oleObject" Target="../embeddings/oleObject67.bin"/></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5.xml"/><Relationship Id="rId7" Type="http://schemas.openxmlformats.org/officeDocument/2006/relationships/oleObject" Target="../embeddings/oleObject71.bin"/><Relationship Id="rId2" Type="http://schemas.openxmlformats.org/officeDocument/2006/relationships/slideLayout" Target="../slideLayouts/slideLayout2.xml"/><Relationship Id="rId1" Type="http://schemas.openxmlformats.org/officeDocument/2006/relationships/vmlDrawing" Target="../drawings/vmlDrawing32.vml"/><Relationship Id="rId6" Type="http://schemas.openxmlformats.org/officeDocument/2006/relationships/oleObject" Target="../embeddings/oleObject70.bin"/><Relationship Id="rId5" Type="http://schemas.openxmlformats.org/officeDocument/2006/relationships/oleObject" Target="../embeddings/oleObject69.bin"/><Relationship Id="rId4" Type="http://schemas.openxmlformats.org/officeDocument/2006/relationships/oleObject" Target="../embeddings/oleObject68.bin"/></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vmlDrawing" Target="../drawings/vmlDrawing33.vml"/><Relationship Id="rId5" Type="http://schemas.openxmlformats.org/officeDocument/2006/relationships/oleObject" Target="../embeddings/oleObject73.bin"/><Relationship Id="rId4" Type="http://schemas.openxmlformats.org/officeDocument/2006/relationships/oleObject" Target="../embeddings/oleObject72.bin"/></Relationships>
</file>

<file path=ppt/slides/_rels/slide10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9.xml"/></Relationships>
</file>

<file path=ppt/slides/_rels/slide11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11.xml"/><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12.xml"/><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13.xml"/><Relationship Id="rId1" Type="http://schemas.openxmlformats.org/officeDocument/2006/relationships/slideLayout" Target="../slideLayouts/slideLayout2.xml"/><Relationship Id="rId5" Type="http://schemas.openxmlformats.org/officeDocument/2006/relationships/image" Target="../media/image149.png"/><Relationship Id="rId4" Type="http://schemas.openxmlformats.org/officeDocument/2006/relationships/image" Target="../media/image148.gif"/></Relationships>
</file>

<file path=ppt/slides/_rels/slide11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1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2.xml"/><Relationship Id="rId1" Type="http://schemas.openxmlformats.org/officeDocument/2006/relationships/vmlDrawing" Target="../drawings/vmlDrawing34.vml"/><Relationship Id="rId4" Type="http://schemas.openxmlformats.org/officeDocument/2006/relationships/oleObject" Target="../embeddings/oleObject74.bin"/></Relationships>
</file>

<file path=ppt/slides/_rels/slide12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25.xml"/><Relationship Id="rId1" Type="http://schemas.openxmlformats.org/officeDocument/2006/relationships/slideLayout" Target="../slideLayouts/slideLayout15.xml"/></Relationships>
</file>

<file path=ppt/slides/_rels/slide12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63.png"/><Relationship Id="rId7" Type="http://schemas.openxmlformats.org/officeDocument/2006/relationships/image" Target="../media/image167.jpeg"/><Relationship Id="rId2" Type="http://schemas.openxmlformats.org/officeDocument/2006/relationships/notesSlide" Target="../notesSlides/notesSlide127.xml"/><Relationship Id="rId1" Type="http://schemas.openxmlformats.org/officeDocument/2006/relationships/slideLayout" Target="../slideLayouts/slideLayout2.xml"/><Relationship Id="rId6" Type="http://schemas.openxmlformats.org/officeDocument/2006/relationships/image" Target="../media/image166.jpeg"/><Relationship Id="rId5" Type="http://schemas.openxmlformats.org/officeDocument/2006/relationships/image" Target="../media/image165.png"/><Relationship Id="rId4" Type="http://schemas.openxmlformats.org/officeDocument/2006/relationships/image" Target="../media/image164.png"/></Relationships>
</file>

<file path=ppt/slides/_rels/slide12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28.xml"/><Relationship Id="rId1" Type="http://schemas.openxmlformats.org/officeDocument/2006/relationships/slideLayout" Target="../slideLayouts/slideLayout6.xml"/><Relationship Id="rId4" Type="http://schemas.openxmlformats.org/officeDocument/2006/relationships/image" Target="../media/image169.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31.xml"/><Relationship Id="rId1" Type="http://schemas.openxmlformats.org/officeDocument/2006/relationships/slideLayout" Target="../slideLayouts/slideLayout2.xml"/><Relationship Id="rId5" Type="http://schemas.openxmlformats.org/officeDocument/2006/relationships/image" Target="../media/image174.png"/><Relationship Id="rId4" Type="http://schemas.openxmlformats.org/officeDocument/2006/relationships/image" Target="../media/image173.png"/></Relationships>
</file>

<file path=ppt/slides/_rels/slide13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14.xml"/><Relationship Id="rId1" Type="http://schemas.openxmlformats.org/officeDocument/2006/relationships/vmlDrawing" Target="../drawings/vmlDrawing35.vml"/><Relationship Id="rId6" Type="http://schemas.openxmlformats.org/officeDocument/2006/relationships/oleObject" Target="../embeddings/Microsoft_Office_Excel_97-2003_Worksheet4.xls"/><Relationship Id="rId5" Type="http://schemas.openxmlformats.org/officeDocument/2006/relationships/oleObject" Target="../embeddings/Microsoft_Office_Excel_97-2003_Worksheet3.xls"/><Relationship Id="rId4" Type="http://schemas.openxmlformats.org/officeDocument/2006/relationships/oleObject" Target="../embeddings/Microsoft_Office_Excel_97-2003_Worksheet2.xls"/></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6.xml"/><Relationship Id="rId1" Type="http://schemas.openxmlformats.org/officeDocument/2006/relationships/vmlDrawing" Target="../drawings/vmlDrawing36.vml"/><Relationship Id="rId4" Type="http://schemas.openxmlformats.org/officeDocument/2006/relationships/oleObject" Target="../embeddings/Microsoft_Office_Excel_97-2003_Worksheet5.xls"/></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6.xml"/><Relationship Id="rId1" Type="http://schemas.openxmlformats.org/officeDocument/2006/relationships/vmlDrawing" Target="../drawings/vmlDrawing37.vml"/><Relationship Id="rId5" Type="http://schemas.openxmlformats.org/officeDocument/2006/relationships/oleObject" Target="../embeddings/oleObject76.bin"/><Relationship Id="rId4" Type="http://schemas.openxmlformats.org/officeDocument/2006/relationships/oleObject" Target="../embeddings/oleObject75.bin"/></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6.xml"/><Relationship Id="rId1" Type="http://schemas.openxmlformats.org/officeDocument/2006/relationships/vmlDrawing" Target="../drawings/vmlDrawing38.vml"/><Relationship Id="rId5" Type="http://schemas.openxmlformats.org/officeDocument/2006/relationships/oleObject" Target="../embeddings/oleObject78.bin"/><Relationship Id="rId4" Type="http://schemas.openxmlformats.org/officeDocument/2006/relationships/oleObject" Target="../embeddings/oleObject77.bin"/></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6.xml"/><Relationship Id="rId1" Type="http://schemas.openxmlformats.org/officeDocument/2006/relationships/vmlDrawing" Target="../drawings/vmlDrawing39.vml"/><Relationship Id="rId4" Type="http://schemas.openxmlformats.org/officeDocument/2006/relationships/oleObject" Target="../embeddings/Microsoft_Office_Excel_97-2003_Worksheet6.xls"/></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6.xml"/><Relationship Id="rId1" Type="http://schemas.openxmlformats.org/officeDocument/2006/relationships/vmlDrawing" Target="../drawings/vmlDrawing40.vml"/><Relationship Id="rId4" Type="http://schemas.openxmlformats.org/officeDocument/2006/relationships/oleObject" Target="../embeddings/oleObject79.bin"/></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7.xml"/><Relationship Id="rId1" Type="http://schemas.openxmlformats.org/officeDocument/2006/relationships/vmlDrawing" Target="../drawings/vmlDrawing41.vml"/><Relationship Id="rId6" Type="http://schemas.openxmlformats.org/officeDocument/2006/relationships/oleObject" Target="../embeddings/oleObject82.bin"/><Relationship Id="rId5" Type="http://schemas.openxmlformats.org/officeDocument/2006/relationships/oleObject" Target="../embeddings/oleObject81.bin"/><Relationship Id="rId4" Type="http://schemas.openxmlformats.org/officeDocument/2006/relationships/oleObject" Target="../embeddings/oleObject80.bin"/></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7.xml"/><Relationship Id="rId1" Type="http://schemas.openxmlformats.org/officeDocument/2006/relationships/vmlDrawing" Target="../drawings/vmlDrawing42.vml"/><Relationship Id="rId5" Type="http://schemas.openxmlformats.org/officeDocument/2006/relationships/oleObject" Target="../embeddings/oleObject84.bin"/><Relationship Id="rId4" Type="http://schemas.openxmlformats.org/officeDocument/2006/relationships/oleObject" Target="../embeddings/oleObject83.bin"/></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7.xml"/><Relationship Id="rId1" Type="http://schemas.openxmlformats.org/officeDocument/2006/relationships/vmlDrawing" Target="../drawings/vmlDrawing43.vml"/><Relationship Id="rId5" Type="http://schemas.openxmlformats.org/officeDocument/2006/relationships/oleObject" Target="../embeddings/oleObject86.bin"/><Relationship Id="rId4" Type="http://schemas.openxmlformats.org/officeDocument/2006/relationships/oleObject" Target="../embeddings/oleObject85.bin"/></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7.xml"/><Relationship Id="rId1" Type="http://schemas.openxmlformats.org/officeDocument/2006/relationships/vmlDrawing" Target="../drawings/vmlDrawing44.vml"/><Relationship Id="rId5" Type="http://schemas.openxmlformats.org/officeDocument/2006/relationships/oleObject" Target="../embeddings/oleObject87.bin"/><Relationship Id="rId4" Type="http://schemas.openxmlformats.org/officeDocument/2006/relationships/image" Target="../media/image192.png"/></Relationships>
</file>

<file path=ppt/slides/_rels/slide14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7.xml"/><Relationship Id="rId1" Type="http://schemas.openxmlformats.org/officeDocument/2006/relationships/vmlDrawing" Target="../drawings/vmlDrawing45.vml"/><Relationship Id="rId5" Type="http://schemas.openxmlformats.org/officeDocument/2006/relationships/oleObject" Target="../embeddings/oleObject88.bin"/><Relationship Id="rId4" Type="http://schemas.openxmlformats.org/officeDocument/2006/relationships/image" Target="../media/image19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5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0.xml"/><Relationship Id="rId7" Type="http://schemas.openxmlformats.org/officeDocument/2006/relationships/image" Target="../media/image195.png"/><Relationship Id="rId2" Type="http://schemas.openxmlformats.org/officeDocument/2006/relationships/slideLayout" Target="../slideLayouts/slideLayout7.xml"/><Relationship Id="rId1" Type="http://schemas.openxmlformats.org/officeDocument/2006/relationships/vmlDrawing" Target="../drawings/vmlDrawing46.vml"/><Relationship Id="rId6" Type="http://schemas.openxmlformats.org/officeDocument/2006/relationships/oleObject" Target="../embeddings/oleObject91.bin"/><Relationship Id="rId5" Type="http://schemas.openxmlformats.org/officeDocument/2006/relationships/oleObject" Target="../embeddings/oleObject90.bin"/><Relationship Id="rId4" Type="http://schemas.openxmlformats.org/officeDocument/2006/relationships/oleObject" Target="../embeddings/oleObject89.bin"/></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1.xml"/><Relationship Id="rId7" Type="http://schemas.openxmlformats.org/officeDocument/2006/relationships/image" Target="../media/image195.png"/><Relationship Id="rId2" Type="http://schemas.openxmlformats.org/officeDocument/2006/relationships/slideLayout" Target="../slideLayouts/slideLayout7.xml"/><Relationship Id="rId1" Type="http://schemas.openxmlformats.org/officeDocument/2006/relationships/vmlDrawing" Target="../drawings/vmlDrawing47.vml"/><Relationship Id="rId6" Type="http://schemas.openxmlformats.org/officeDocument/2006/relationships/oleObject" Target="../embeddings/oleObject94.bin"/><Relationship Id="rId5" Type="http://schemas.openxmlformats.org/officeDocument/2006/relationships/oleObject" Target="../embeddings/oleObject93.bin"/><Relationship Id="rId4" Type="http://schemas.openxmlformats.org/officeDocument/2006/relationships/oleObject" Target="../embeddings/oleObject92.bin"/></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2.xml"/><Relationship Id="rId7" Type="http://schemas.openxmlformats.org/officeDocument/2006/relationships/oleObject" Target="../embeddings/oleObject98.bin"/><Relationship Id="rId2" Type="http://schemas.openxmlformats.org/officeDocument/2006/relationships/slideLayout" Target="../slideLayouts/slideLayout7.xml"/><Relationship Id="rId1" Type="http://schemas.openxmlformats.org/officeDocument/2006/relationships/vmlDrawing" Target="../drawings/vmlDrawing48.vml"/><Relationship Id="rId6" Type="http://schemas.openxmlformats.org/officeDocument/2006/relationships/oleObject" Target="../embeddings/oleObject97.bin"/><Relationship Id="rId5" Type="http://schemas.openxmlformats.org/officeDocument/2006/relationships/oleObject" Target="../embeddings/oleObject96.bin"/><Relationship Id="rId4" Type="http://schemas.openxmlformats.org/officeDocument/2006/relationships/oleObject" Target="../embeddings/oleObject95.bin"/></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7.xml"/><Relationship Id="rId1" Type="http://schemas.openxmlformats.org/officeDocument/2006/relationships/vmlDrawing" Target="../drawings/vmlDrawing49.vml"/><Relationship Id="rId5" Type="http://schemas.openxmlformats.org/officeDocument/2006/relationships/oleObject" Target="../embeddings/oleObject100.bin"/><Relationship Id="rId4" Type="http://schemas.openxmlformats.org/officeDocument/2006/relationships/oleObject" Target="../embeddings/oleObject99.bin"/></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7.xml"/><Relationship Id="rId1" Type="http://schemas.openxmlformats.org/officeDocument/2006/relationships/vmlDrawing" Target="../drawings/vmlDrawing50.vml"/><Relationship Id="rId6" Type="http://schemas.openxmlformats.org/officeDocument/2006/relationships/image" Target="../media/image209.png"/><Relationship Id="rId5" Type="http://schemas.openxmlformats.org/officeDocument/2006/relationships/oleObject" Target="../embeddings/oleObject102.bin"/><Relationship Id="rId4" Type="http://schemas.openxmlformats.org/officeDocument/2006/relationships/oleObject" Target="../embeddings/oleObject101.bin"/></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7.xml"/><Relationship Id="rId1" Type="http://schemas.openxmlformats.org/officeDocument/2006/relationships/vmlDrawing" Target="../drawings/vmlDrawing51.vml"/><Relationship Id="rId5" Type="http://schemas.openxmlformats.org/officeDocument/2006/relationships/oleObject" Target="../embeddings/oleObject104.bin"/><Relationship Id="rId4" Type="http://schemas.openxmlformats.org/officeDocument/2006/relationships/oleObject" Target="../embeddings/oleObject103.bin"/></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7.xml"/><Relationship Id="rId1" Type="http://schemas.openxmlformats.org/officeDocument/2006/relationships/vmlDrawing" Target="../drawings/vmlDrawing52.vml"/><Relationship Id="rId5" Type="http://schemas.openxmlformats.org/officeDocument/2006/relationships/oleObject" Target="../embeddings/oleObject106.bin"/><Relationship Id="rId4" Type="http://schemas.openxmlformats.org/officeDocument/2006/relationships/oleObject" Target="../embeddings/oleObject105.bin"/></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6.xml"/><Relationship Id="rId1" Type="http://schemas.openxmlformats.org/officeDocument/2006/relationships/vmlDrawing" Target="../drawings/vmlDrawing53.vml"/><Relationship Id="rId4" Type="http://schemas.openxmlformats.org/officeDocument/2006/relationships/oleObject" Target="../embeddings/oleObject107.bin"/></Relationships>
</file>

<file path=ppt/slides/_rels/slide163.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63.xml"/><Relationship Id="rId1" Type="http://schemas.openxmlformats.org/officeDocument/2006/relationships/slideLayout" Target="../slideLayouts/slideLayout16.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8" Type="http://schemas.openxmlformats.org/officeDocument/2006/relationships/oleObject" Target="../embeddings/oleObject112.bin"/><Relationship Id="rId3" Type="http://schemas.openxmlformats.org/officeDocument/2006/relationships/notesSlide" Target="../notesSlides/notesSlide174.xml"/><Relationship Id="rId7" Type="http://schemas.openxmlformats.org/officeDocument/2006/relationships/oleObject" Target="../embeddings/oleObject111.bin"/><Relationship Id="rId2" Type="http://schemas.openxmlformats.org/officeDocument/2006/relationships/slideLayout" Target="../slideLayouts/slideLayout7.xml"/><Relationship Id="rId1" Type="http://schemas.openxmlformats.org/officeDocument/2006/relationships/vmlDrawing" Target="../drawings/vmlDrawing54.vml"/><Relationship Id="rId6" Type="http://schemas.openxmlformats.org/officeDocument/2006/relationships/oleObject" Target="../embeddings/oleObject110.bin"/><Relationship Id="rId5" Type="http://schemas.openxmlformats.org/officeDocument/2006/relationships/oleObject" Target="../embeddings/oleObject109.bin"/><Relationship Id="rId4" Type="http://schemas.openxmlformats.org/officeDocument/2006/relationships/oleObject" Target="../embeddings/oleObject108.bin"/></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7.xml"/><Relationship Id="rId1" Type="http://schemas.openxmlformats.org/officeDocument/2006/relationships/vmlDrawing" Target="../drawings/vmlDrawing55.vml"/><Relationship Id="rId5" Type="http://schemas.openxmlformats.org/officeDocument/2006/relationships/oleObject" Target="../embeddings/oleObject114.bin"/><Relationship Id="rId4" Type="http://schemas.openxmlformats.org/officeDocument/2006/relationships/oleObject" Target="../embeddings/oleObject113.bin"/></Relationships>
</file>

<file path=ppt/slides/_rels/slide177.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76.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7.xml"/><Relationship Id="rId1" Type="http://schemas.openxmlformats.org/officeDocument/2006/relationships/vmlDrawing" Target="../drawings/vmlDrawing56.vml"/><Relationship Id="rId5" Type="http://schemas.openxmlformats.org/officeDocument/2006/relationships/image" Target="../media/image224.png"/><Relationship Id="rId4" Type="http://schemas.openxmlformats.org/officeDocument/2006/relationships/oleObject" Target="../embeddings/oleObject115.bin"/></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7.xml"/><Relationship Id="rId1" Type="http://schemas.openxmlformats.org/officeDocument/2006/relationships/vmlDrawing" Target="../drawings/vmlDrawing57.vml"/><Relationship Id="rId6" Type="http://schemas.openxmlformats.org/officeDocument/2006/relationships/image" Target="../media/image224.png"/><Relationship Id="rId5" Type="http://schemas.openxmlformats.org/officeDocument/2006/relationships/oleObject" Target="../embeddings/oleObject117.bin"/><Relationship Id="rId4" Type="http://schemas.openxmlformats.org/officeDocument/2006/relationships/oleObject" Target="../embeddings/oleObject116.bin"/></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79.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7.xml"/><Relationship Id="rId1" Type="http://schemas.openxmlformats.org/officeDocument/2006/relationships/vmlDrawing" Target="../drawings/vmlDrawing58.vml"/><Relationship Id="rId4" Type="http://schemas.openxmlformats.org/officeDocument/2006/relationships/oleObject" Target="../embeddings/oleObject118.bin"/></Relationships>
</file>

<file path=ppt/slides/_rels/slide182.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81.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8" Type="http://schemas.openxmlformats.org/officeDocument/2006/relationships/oleObject" Target="../embeddings/oleObject123.bin"/><Relationship Id="rId3" Type="http://schemas.openxmlformats.org/officeDocument/2006/relationships/notesSlide" Target="../notesSlides/notesSlide182.xml"/><Relationship Id="rId7" Type="http://schemas.openxmlformats.org/officeDocument/2006/relationships/oleObject" Target="../embeddings/oleObject122.bin"/><Relationship Id="rId2" Type="http://schemas.openxmlformats.org/officeDocument/2006/relationships/slideLayout" Target="../slideLayouts/slideLayout7.xml"/><Relationship Id="rId1" Type="http://schemas.openxmlformats.org/officeDocument/2006/relationships/vmlDrawing" Target="../drawings/vmlDrawing59.vml"/><Relationship Id="rId6" Type="http://schemas.openxmlformats.org/officeDocument/2006/relationships/oleObject" Target="../embeddings/oleObject121.bin"/><Relationship Id="rId5" Type="http://schemas.openxmlformats.org/officeDocument/2006/relationships/oleObject" Target="../embeddings/oleObject120.bin"/><Relationship Id="rId4" Type="http://schemas.openxmlformats.org/officeDocument/2006/relationships/oleObject" Target="../embeddings/oleObject119.bin"/></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7.xml"/><Relationship Id="rId1" Type="http://schemas.openxmlformats.org/officeDocument/2006/relationships/vmlDrawing" Target="../drawings/vmlDrawing60.vml"/><Relationship Id="rId6" Type="http://schemas.openxmlformats.org/officeDocument/2006/relationships/oleObject" Target="../embeddings/oleObject126.bin"/><Relationship Id="rId5" Type="http://schemas.openxmlformats.org/officeDocument/2006/relationships/oleObject" Target="../embeddings/oleObject125.bin"/><Relationship Id="rId4" Type="http://schemas.openxmlformats.org/officeDocument/2006/relationships/oleObject" Target="../embeddings/oleObject124.bin"/></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7.xml"/><Relationship Id="rId1" Type="http://schemas.openxmlformats.org/officeDocument/2006/relationships/vmlDrawing" Target="../drawings/vmlDrawing61.vml"/><Relationship Id="rId5" Type="http://schemas.openxmlformats.org/officeDocument/2006/relationships/image" Target="../media/image224.png"/><Relationship Id="rId4" Type="http://schemas.openxmlformats.org/officeDocument/2006/relationships/oleObject" Target="../embeddings/oleObject127.bin"/></Relationships>
</file>

<file path=ppt/slides/_rels/slide186.xml.rels><?xml version="1.0" encoding="UTF-8" standalone="yes"?>
<Relationships xmlns="http://schemas.openxmlformats.org/package/2006/relationships"><Relationship Id="rId8" Type="http://schemas.openxmlformats.org/officeDocument/2006/relationships/oleObject" Target="../embeddings/oleObject132.bin"/><Relationship Id="rId3" Type="http://schemas.openxmlformats.org/officeDocument/2006/relationships/notesSlide" Target="../notesSlides/notesSlide185.xml"/><Relationship Id="rId7" Type="http://schemas.openxmlformats.org/officeDocument/2006/relationships/oleObject" Target="../embeddings/oleObject131.bin"/><Relationship Id="rId2" Type="http://schemas.openxmlformats.org/officeDocument/2006/relationships/slideLayout" Target="../slideLayouts/slideLayout7.xml"/><Relationship Id="rId1" Type="http://schemas.openxmlformats.org/officeDocument/2006/relationships/vmlDrawing" Target="../drawings/vmlDrawing62.vml"/><Relationship Id="rId6" Type="http://schemas.openxmlformats.org/officeDocument/2006/relationships/oleObject" Target="../embeddings/oleObject130.bin"/><Relationship Id="rId5" Type="http://schemas.openxmlformats.org/officeDocument/2006/relationships/oleObject" Target="../embeddings/oleObject129.bin"/><Relationship Id="rId10" Type="http://schemas.openxmlformats.org/officeDocument/2006/relationships/oleObject" Target="../embeddings/oleObject134.bin"/><Relationship Id="rId4" Type="http://schemas.openxmlformats.org/officeDocument/2006/relationships/oleObject" Target="../embeddings/oleObject128.bin"/><Relationship Id="rId9" Type="http://schemas.openxmlformats.org/officeDocument/2006/relationships/oleObject" Target="../embeddings/oleObject133.bin"/></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7.xml"/><Relationship Id="rId1" Type="http://schemas.openxmlformats.org/officeDocument/2006/relationships/vmlDrawing" Target="../drawings/vmlDrawing63.vml"/><Relationship Id="rId5" Type="http://schemas.openxmlformats.org/officeDocument/2006/relationships/oleObject" Target="../embeddings/oleObject136.bin"/><Relationship Id="rId4" Type="http://schemas.openxmlformats.org/officeDocument/2006/relationships/oleObject" Target="../embeddings/oleObject135.bin"/></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87.xml"/><Relationship Id="rId7" Type="http://schemas.openxmlformats.org/officeDocument/2006/relationships/oleObject" Target="../embeddings/oleObject140.bin"/><Relationship Id="rId2" Type="http://schemas.openxmlformats.org/officeDocument/2006/relationships/slideLayout" Target="../slideLayouts/slideLayout7.xml"/><Relationship Id="rId1" Type="http://schemas.openxmlformats.org/officeDocument/2006/relationships/vmlDrawing" Target="../drawings/vmlDrawing64.vml"/><Relationship Id="rId6" Type="http://schemas.openxmlformats.org/officeDocument/2006/relationships/oleObject" Target="../embeddings/oleObject139.bin"/><Relationship Id="rId5" Type="http://schemas.openxmlformats.org/officeDocument/2006/relationships/oleObject" Target="../embeddings/oleObject138.bin"/><Relationship Id="rId4" Type="http://schemas.openxmlformats.org/officeDocument/2006/relationships/oleObject" Target="../embeddings/oleObject137.bin"/></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7.xml"/><Relationship Id="rId1" Type="http://schemas.openxmlformats.org/officeDocument/2006/relationships/vmlDrawing" Target="../drawings/vmlDrawing65.vml"/><Relationship Id="rId5" Type="http://schemas.openxmlformats.org/officeDocument/2006/relationships/image" Target="../media/image224.png"/><Relationship Id="rId4" Type="http://schemas.openxmlformats.org/officeDocument/2006/relationships/oleObject" Target="../embeddings/oleObject141.bin"/></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89.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7.xml"/><Relationship Id="rId1" Type="http://schemas.openxmlformats.org/officeDocument/2006/relationships/vmlDrawing" Target="../drawings/vmlDrawing66.vml"/><Relationship Id="rId6" Type="http://schemas.openxmlformats.org/officeDocument/2006/relationships/oleObject" Target="../embeddings/Microsoft_Office_Excel_97-2003_Worksheet9.xls"/><Relationship Id="rId5" Type="http://schemas.openxmlformats.org/officeDocument/2006/relationships/oleObject" Target="../embeddings/Microsoft_Office_Excel_97-2003_Worksheet8.xls"/><Relationship Id="rId4" Type="http://schemas.openxmlformats.org/officeDocument/2006/relationships/oleObject" Target="../embeddings/Microsoft_Office_Excel_97-2003_Worksheet7.xls"/></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7.xml"/><Relationship Id="rId1" Type="http://schemas.openxmlformats.org/officeDocument/2006/relationships/vmlDrawing" Target="../drawings/vmlDrawing67.vml"/><Relationship Id="rId4" Type="http://schemas.openxmlformats.org/officeDocument/2006/relationships/oleObject" Target="../embeddings/Microsoft_Office_Excel_97-2003_Worksheet10.xls"/></Relationships>
</file>

<file path=ppt/slides/_rels/slide194.xml.rels><?xml version="1.0" encoding="UTF-8" standalone="yes"?>
<Relationships xmlns="http://schemas.openxmlformats.org/package/2006/relationships"><Relationship Id="rId8" Type="http://schemas.openxmlformats.org/officeDocument/2006/relationships/oleObject" Target="../embeddings/oleObject143.bin"/><Relationship Id="rId3" Type="http://schemas.openxmlformats.org/officeDocument/2006/relationships/notesSlide" Target="../notesSlides/notesSlide193.xml"/><Relationship Id="rId7" Type="http://schemas.openxmlformats.org/officeDocument/2006/relationships/oleObject" Target="../embeddings/oleObject142.bin"/><Relationship Id="rId2" Type="http://schemas.openxmlformats.org/officeDocument/2006/relationships/slideLayout" Target="../slideLayouts/slideLayout7.xml"/><Relationship Id="rId1" Type="http://schemas.openxmlformats.org/officeDocument/2006/relationships/vmlDrawing" Target="../drawings/vmlDrawing68.vml"/><Relationship Id="rId6" Type="http://schemas.openxmlformats.org/officeDocument/2006/relationships/oleObject" Target="../embeddings/Microsoft_Office_Excel_97-2003_Worksheet13.xls"/><Relationship Id="rId5" Type="http://schemas.openxmlformats.org/officeDocument/2006/relationships/oleObject" Target="../embeddings/Microsoft_Office_Excel_97-2003_Worksheet12.xls"/><Relationship Id="rId4" Type="http://schemas.openxmlformats.org/officeDocument/2006/relationships/oleObject" Target="../embeddings/Microsoft_Office_Excel_97-2003_Worksheet11.xls"/><Relationship Id="rId9" Type="http://schemas.openxmlformats.org/officeDocument/2006/relationships/oleObject" Target="../embeddings/oleObject144.bin"/></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7.xml"/><Relationship Id="rId1" Type="http://schemas.openxmlformats.org/officeDocument/2006/relationships/vmlDrawing" Target="../drawings/vmlDrawing69.vml"/><Relationship Id="rId4" Type="http://schemas.openxmlformats.org/officeDocument/2006/relationships/oleObject" Target="../embeddings/Microsoft_Office_Excel_97-2003_Worksheet14.xls"/></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7.xml"/><Relationship Id="rId1" Type="http://schemas.openxmlformats.org/officeDocument/2006/relationships/vmlDrawing" Target="../drawings/vmlDrawing70.vml"/><Relationship Id="rId5" Type="http://schemas.openxmlformats.org/officeDocument/2006/relationships/oleObject" Target="../embeddings/oleObject145.bin"/><Relationship Id="rId4" Type="http://schemas.openxmlformats.org/officeDocument/2006/relationships/oleObject" Target="../embeddings/Microsoft_Office_Excel_97-2003_Worksheet15.xls"/></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7.xml"/><Relationship Id="rId1" Type="http://schemas.openxmlformats.org/officeDocument/2006/relationships/vmlDrawing" Target="../drawings/vmlDrawing71.vml"/><Relationship Id="rId4" Type="http://schemas.openxmlformats.org/officeDocument/2006/relationships/oleObject" Target="../embeddings/oleObject146.bin"/></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7.xml"/><Relationship Id="rId1" Type="http://schemas.openxmlformats.org/officeDocument/2006/relationships/vmlDrawing" Target="../drawings/vmlDrawing72.vml"/><Relationship Id="rId5" Type="http://schemas.openxmlformats.org/officeDocument/2006/relationships/oleObject" Target="../embeddings/oleObject148.bin"/><Relationship Id="rId4" Type="http://schemas.openxmlformats.org/officeDocument/2006/relationships/oleObject" Target="../embeddings/oleObject147.bin"/></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7.xml"/><Relationship Id="rId1" Type="http://schemas.openxmlformats.org/officeDocument/2006/relationships/vmlDrawing" Target="../drawings/vmlDrawing73.vml"/><Relationship Id="rId6" Type="http://schemas.openxmlformats.org/officeDocument/2006/relationships/oleObject" Target="../embeddings/oleObject150.bin"/><Relationship Id="rId5" Type="http://schemas.openxmlformats.org/officeDocument/2006/relationships/oleObject" Target="../embeddings/Microsoft_Office_Excel_97-2003_Worksheet16.xls"/><Relationship Id="rId4" Type="http://schemas.openxmlformats.org/officeDocument/2006/relationships/oleObject" Target="../embeddings/oleObject149.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203.xml"/><Relationship Id="rId1" Type="http://schemas.openxmlformats.org/officeDocument/2006/relationships/slideLayout" Target="../slideLayouts/slideLayout17.xml"/></Relationships>
</file>

<file path=ppt/slides/_rels/slide205.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204.xml"/><Relationship Id="rId1" Type="http://schemas.openxmlformats.org/officeDocument/2006/relationships/slideLayout" Target="../slideLayouts/slideLayout17.xml"/></Relationships>
</file>

<file path=ppt/slides/_rels/slide206.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208.xml"/><Relationship Id="rId1" Type="http://schemas.openxmlformats.org/officeDocument/2006/relationships/slideLayout" Target="../slideLayouts/slideLayout7.xml"/><Relationship Id="rId4" Type="http://schemas.openxmlformats.org/officeDocument/2006/relationships/image" Target="../media/image273.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210.xml"/><Relationship Id="rId1" Type="http://schemas.openxmlformats.org/officeDocument/2006/relationships/slideLayout" Target="../slideLayouts/slideLayout2.xml"/><Relationship Id="rId4" Type="http://schemas.openxmlformats.org/officeDocument/2006/relationships/image" Target="../media/image276.jpeg"/></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2.xml"/><Relationship Id="rId1" Type="http://schemas.openxmlformats.org/officeDocument/2006/relationships/vmlDrawing" Target="../drawings/vmlDrawing74.vml"/><Relationship Id="rId5" Type="http://schemas.openxmlformats.org/officeDocument/2006/relationships/oleObject" Target="../embeddings/oleObject151.bin"/><Relationship Id="rId4" Type="http://schemas.openxmlformats.org/officeDocument/2006/relationships/image" Target="../media/image278.png"/></Relationships>
</file>

<file path=ppt/slides/_rels/slide213.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214.xml"/><Relationship Id="rId2" Type="http://schemas.openxmlformats.org/officeDocument/2006/relationships/slideLayout" Target="../slideLayouts/slideLayout2.xml"/><Relationship Id="rId1" Type="http://schemas.openxmlformats.org/officeDocument/2006/relationships/vmlDrawing" Target="../drawings/vmlDrawing75.vml"/><Relationship Id="rId4" Type="http://schemas.openxmlformats.org/officeDocument/2006/relationships/oleObject" Target="../embeddings/oleObject152.bin"/></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215.xml"/><Relationship Id="rId2" Type="http://schemas.openxmlformats.org/officeDocument/2006/relationships/slideLayout" Target="../slideLayouts/slideLayout12.xml"/><Relationship Id="rId1" Type="http://schemas.openxmlformats.org/officeDocument/2006/relationships/vmlDrawing" Target="../drawings/vmlDrawing76.vml"/><Relationship Id="rId5" Type="http://schemas.openxmlformats.org/officeDocument/2006/relationships/oleObject" Target="../embeddings/oleObject154.bin"/><Relationship Id="rId4" Type="http://schemas.openxmlformats.org/officeDocument/2006/relationships/oleObject" Target="../embeddings/oleObject153.bin"/></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216.xml"/><Relationship Id="rId2" Type="http://schemas.openxmlformats.org/officeDocument/2006/relationships/slideLayout" Target="../slideLayouts/slideLayout12.xml"/><Relationship Id="rId1" Type="http://schemas.openxmlformats.org/officeDocument/2006/relationships/vmlDrawing" Target="../drawings/vmlDrawing77.vml"/><Relationship Id="rId6" Type="http://schemas.openxmlformats.org/officeDocument/2006/relationships/oleObject" Target="../embeddings/oleObject157.bin"/><Relationship Id="rId5" Type="http://schemas.openxmlformats.org/officeDocument/2006/relationships/oleObject" Target="../embeddings/oleObject156.bin"/><Relationship Id="rId4" Type="http://schemas.openxmlformats.org/officeDocument/2006/relationships/oleObject" Target="../embeddings/oleObject155.bin"/></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217.xml"/><Relationship Id="rId2" Type="http://schemas.openxmlformats.org/officeDocument/2006/relationships/slideLayout" Target="../slideLayouts/slideLayout2.xml"/><Relationship Id="rId1" Type="http://schemas.openxmlformats.org/officeDocument/2006/relationships/vmlDrawing" Target="../drawings/vmlDrawing78.vml"/><Relationship Id="rId4" Type="http://schemas.openxmlformats.org/officeDocument/2006/relationships/oleObject" Target="../embeddings/oleObject158.bin"/></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16.xml"/><Relationship Id="rId1" Type="http://schemas.openxmlformats.org/officeDocument/2006/relationships/vmlDrawing" Target="../drawings/vmlDrawing79.vml"/><Relationship Id="rId5" Type="http://schemas.openxmlformats.org/officeDocument/2006/relationships/image" Target="../media/image288.png"/><Relationship Id="rId4" Type="http://schemas.openxmlformats.org/officeDocument/2006/relationships/oleObject" Target="../embeddings/oleObject159.bin"/></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220.xml"/><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8" Type="http://schemas.openxmlformats.org/officeDocument/2006/relationships/oleObject" Target="../embeddings/oleObject163.bin"/><Relationship Id="rId3" Type="http://schemas.openxmlformats.org/officeDocument/2006/relationships/notesSlide" Target="../notesSlides/notesSlide221.xml"/><Relationship Id="rId7" Type="http://schemas.openxmlformats.org/officeDocument/2006/relationships/oleObject" Target="../embeddings/oleObject162.bin"/><Relationship Id="rId2" Type="http://schemas.openxmlformats.org/officeDocument/2006/relationships/slideLayout" Target="../slideLayouts/slideLayout7.xml"/><Relationship Id="rId1" Type="http://schemas.openxmlformats.org/officeDocument/2006/relationships/vmlDrawing" Target="../drawings/vmlDrawing80.vml"/><Relationship Id="rId6" Type="http://schemas.openxmlformats.org/officeDocument/2006/relationships/oleObject" Target="../embeddings/oleObject161.bin"/><Relationship Id="rId5" Type="http://schemas.openxmlformats.org/officeDocument/2006/relationships/oleObject" Target="../embeddings/oleObject160.bin"/><Relationship Id="rId4" Type="http://schemas.openxmlformats.org/officeDocument/2006/relationships/image" Target="../media/image294.png"/></Relationships>
</file>

<file path=ppt/slides/_rels/slide223.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223.xml"/><Relationship Id="rId2" Type="http://schemas.openxmlformats.org/officeDocument/2006/relationships/slideLayout" Target="../slideLayouts/slideLayout2.xml"/><Relationship Id="rId1" Type="http://schemas.openxmlformats.org/officeDocument/2006/relationships/vmlDrawing" Target="../drawings/vmlDrawing81.vml"/><Relationship Id="rId4" Type="http://schemas.openxmlformats.org/officeDocument/2006/relationships/oleObject" Target="../embeddings/oleObject164.bin"/></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224.xml"/><Relationship Id="rId2" Type="http://schemas.openxmlformats.org/officeDocument/2006/relationships/slideLayout" Target="../slideLayouts/slideLayout16.xml"/><Relationship Id="rId1" Type="http://schemas.openxmlformats.org/officeDocument/2006/relationships/vmlDrawing" Target="../drawings/vmlDrawing82.vml"/><Relationship Id="rId6" Type="http://schemas.openxmlformats.org/officeDocument/2006/relationships/oleObject" Target="../embeddings/oleObject167.bin"/><Relationship Id="rId5" Type="http://schemas.openxmlformats.org/officeDocument/2006/relationships/oleObject" Target="../embeddings/oleObject166.bin"/><Relationship Id="rId4" Type="http://schemas.openxmlformats.org/officeDocument/2006/relationships/oleObject" Target="../embeddings/oleObject165.bin"/></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4.xml"/><Relationship Id="rId1" Type="http://schemas.openxmlformats.org/officeDocument/2006/relationships/vmlDrawing" Target="../drawings/vmlDrawing83.vml"/><Relationship Id="rId4" Type="http://schemas.openxmlformats.org/officeDocument/2006/relationships/oleObject" Target="../embeddings/oleObject168.bin"/></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26.xml"/><Relationship Id="rId2" Type="http://schemas.openxmlformats.org/officeDocument/2006/relationships/slideLayout" Target="../slideLayouts/slideLayout15.xml"/><Relationship Id="rId1" Type="http://schemas.openxmlformats.org/officeDocument/2006/relationships/vmlDrawing" Target="../drawings/vmlDrawing84.vml"/><Relationship Id="rId4" Type="http://schemas.openxmlformats.org/officeDocument/2006/relationships/oleObject" Target="../embeddings/oleObject169.bin"/></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228.xml"/><Relationship Id="rId2" Type="http://schemas.openxmlformats.org/officeDocument/2006/relationships/slideLayout" Target="../slideLayouts/slideLayout16.xml"/><Relationship Id="rId1" Type="http://schemas.openxmlformats.org/officeDocument/2006/relationships/vmlDrawing" Target="../drawings/vmlDrawing85.vml"/><Relationship Id="rId4" Type="http://schemas.openxmlformats.org/officeDocument/2006/relationships/oleObject" Target="../embeddings/oleObject170.bin"/></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230.xml"/><Relationship Id="rId2" Type="http://schemas.openxmlformats.org/officeDocument/2006/relationships/slideLayout" Target="../slideLayouts/slideLayout12.xml"/><Relationship Id="rId1" Type="http://schemas.openxmlformats.org/officeDocument/2006/relationships/vmlDrawing" Target="../drawings/vmlDrawing86.vml"/><Relationship Id="rId5" Type="http://schemas.openxmlformats.org/officeDocument/2006/relationships/oleObject" Target="../embeddings/oleObject172.bin"/><Relationship Id="rId4" Type="http://schemas.openxmlformats.org/officeDocument/2006/relationships/oleObject" Target="../embeddings/oleObject171.bin"/></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231.xml"/><Relationship Id="rId2" Type="http://schemas.openxmlformats.org/officeDocument/2006/relationships/slideLayout" Target="../slideLayouts/slideLayout16.xml"/><Relationship Id="rId1" Type="http://schemas.openxmlformats.org/officeDocument/2006/relationships/vmlDrawing" Target="../drawings/vmlDrawing87.vml"/><Relationship Id="rId4" Type="http://schemas.openxmlformats.org/officeDocument/2006/relationships/oleObject" Target="../embeddings/oleObject173.bin"/></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232.xml"/><Relationship Id="rId2" Type="http://schemas.openxmlformats.org/officeDocument/2006/relationships/slideLayout" Target="../slideLayouts/slideLayout2.xml"/><Relationship Id="rId1" Type="http://schemas.openxmlformats.org/officeDocument/2006/relationships/vmlDrawing" Target="../drawings/vmlDrawing88.vml"/><Relationship Id="rId4" Type="http://schemas.openxmlformats.org/officeDocument/2006/relationships/oleObject" Target="../embeddings/oleObject174.bin"/></Relationships>
</file>

<file path=ppt/slides/_rels/slide234.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notesSlide" Target="../notesSlides/notesSlide233.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234.xml"/><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notesSlide" Target="../notesSlides/notesSlide235.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notesSlide" Target="../notesSlides/notesSlide236.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309.jpeg"/><Relationship Id="rId2" Type="http://schemas.openxmlformats.org/officeDocument/2006/relationships/notesSlide" Target="../notesSlides/notesSlide237.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238.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239.xml"/><Relationship Id="rId1" Type="http://schemas.openxmlformats.org/officeDocument/2006/relationships/slideLayout" Target="../slideLayouts/slideLayout17.xml"/></Relationships>
</file>

<file path=ppt/slides/_rels/slide241.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notesSlide" Target="../notesSlides/notesSlide240.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313.jpeg"/><Relationship Id="rId2" Type="http://schemas.openxmlformats.org/officeDocument/2006/relationships/notesSlide" Target="../notesSlides/notesSlide241.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242.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243.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notesSlide" Target="../notesSlides/notesSlide244.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245.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8" Type="http://schemas.openxmlformats.org/officeDocument/2006/relationships/oleObject" Target="../embeddings/oleObject178.bin"/><Relationship Id="rId3" Type="http://schemas.openxmlformats.org/officeDocument/2006/relationships/notesSlide" Target="../notesSlides/notesSlide246.xml"/><Relationship Id="rId7" Type="http://schemas.openxmlformats.org/officeDocument/2006/relationships/oleObject" Target="../embeddings/oleObject177.bin"/><Relationship Id="rId2" Type="http://schemas.openxmlformats.org/officeDocument/2006/relationships/slideLayout" Target="../slideLayouts/slideLayout7.xml"/><Relationship Id="rId1" Type="http://schemas.openxmlformats.org/officeDocument/2006/relationships/vmlDrawing" Target="../drawings/vmlDrawing89.vml"/><Relationship Id="rId6" Type="http://schemas.openxmlformats.org/officeDocument/2006/relationships/oleObject" Target="../embeddings/oleObject176.bin"/><Relationship Id="rId5" Type="http://schemas.openxmlformats.org/officeDocument/2006/relationships/oleObject" Target="../embeddings/oleObject175.bin"/><Relationship Id="rId4" Type="http://schemas.openxmlformats.org/officeDocument/2006/relationships/image" Target="../media/image322.png"/></Relationships>
</file>

<file path=ppt/slides/_rels/slide248.xml.rels><?xml version="1.0" encoding="UTF-8" standalone="yes"?>
<Relationships xmlns="http://schemas.openxmlformats.org/package/2006/relationships"><Relationship Id="rId8" Type="http://schemas.openxmlformats.org/officeDocument/2006/relationships/oleObject" Target="../embeddings/oleObject183.bin"/><Relationship Id="rId3" Type="http://schemas.openxmlformats.org/officeDocument/2006/relationships/notesSlide" Target="../notesSlides/notesSlide247.xml"/><Relationship Id="rId7" Type="http://schemas.openxmlformats.org/officeDocument/2006/relationships/oleObject" Target="../embeddings/oleObject182.bin"/><Relationship Id="rId2" Type="http://schemas.openxmlformats.org/officeDocument/2006/relationships/slideLayout" Target="../slideLayouts/slideLayout7.xml"/><Relationship Id="rId1" Type="http://schemas.openxmlformats.org/officeDocument/2006/relationships/vmlDrawing" Target="../drawings/vmlDrawing90.vml"/><Relationship Id="rId6" Type="http://schemas.openxmlformats.org/officeDocument/2006/relationships/oleObject" Target="../embeddings/oleObject181.bin"/><Relationship Id="rId5" Type="http://schemas.openxmlformats.org/officeDocument/2006/relationships/oleObject" Target="../embeddings/oleObject180.bin"/><Relationship Id="rId10" Type="http://schemas.openxmlformats.org/officeDocument/2006/relationships/image" Target="../media/image322.png"/><Relationship Id="rId4" Type="http://schemas.openxmlformats.org/officeDocument/2006/relationships/oleObject" Target="../embeddings/oleObject179.bin"/><Relationship Id="rId9" Type="http://schemas.openxmlformats.org/officeDocument/2006/relationships/oleObject" Target="../embeddings/oleObject184.bin"/></Relationships>
</file>

<file path=ppt/slides/_rels/slide249.xml.rels><?xml version="1.0" encoding="UTF-8" standalone="yes"?>
<Relationships xmlns="http://schemas.openxmlformats.org/package/2006/relationships"><Relationship Id="rId8" Type="http://schemas.openxmlformats.org/officeDocument/2006/relationships/image" Target="../media/image322.png"/><Relationship Id="rId3" Type="http://schemas.openxmlformats.org/officeDocument/2006/relationships/notesSlide" Target="../notesSlides/notesSlide248.xml"/><Relationship Id="rId7" Type="http://schemas.openxmlformats.org/officeDocument/2006/relationships/oleObject" Target="../embeddings/oleObject188.bin"/><Relationship Id="rId2" Type="http://schemas.openxmlformats.org/officeDocument/2006/relationships/slideLayout" Target="../slideLayouts/slideLayout7.xml"/><Relationship Id="rId1" Type="http://schemas.openxmlformats.org/officeDocument/2006/relationships/vmlDrawing" Target="../drawings/vmlDrawing91.vml"/><Relationship Id="rId6" Type="http://schemas.openxmlformats.org/officeDocument/2006/relationships/oleObject" Target="../embeddings/oleObject187.bin"/><Relationship Id="rId5" Type="http://schemas.openxmlformats.org/officeDocument/2006/relationships/oleObject" Target="../embeddings/oleObject186.bin"/><Relationship Id="rId4" Type="http://schemas.openxmlformats.org/officeDocument/2006/relationships/oleObject" Target="../embeddings/oleObject185.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oleObject" Target="../embeddings/oleObject8.bin"/><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250.xml.rels><?xml version="1.0" encoding="UTF-8" standalone="yes"?>
<Relationships xmlns="http://schemas.openxmlformats.org/package/2006/relationships"><Relationship Id="rId3" Type="http://schemas.openxmlformats.org/officeDocument/2006/relationships/notesSlide" Target="../notesSlides/notesSlide249.xml"/><Relationship Id="rId7" Type="http://schemas.openxmlformats.org/officeDocument/2006/relationships/image" Target="../media/image322.png"/><Relationship Id="rId2" Type="http://schemas.openxmlformats.org/officeDocument/2006/relationships/slideLayout" Target="../slideLayouts/slideLayout7.xml"/><Relationship Id="rId1" Type="http://schemas.openxmlformats.org/officeDocument/2006/relationships/vmlDrawing" Target="../drawings/vmlDrawing92.vml"/><Relationship Id="rId6" Type="http://schemas.openxmlformats.org/officeDocument/2006/relationships/oleObject" Target="../embeddings/oleObject191.bin"/><Relationship Id="rId5" Type="http://schemas.openxmlformats.org/officeDocument/2006/relationships/oleObject" Target="../embeddings/oleObject190.bin"/><Relationship Id="rId4" Type="http://schemas.openxmlformats.org/officeDocument/2006/relationships/oleObject" Target="../embeddings/oleObject189.bin"/></Relationships>
</file>

<file path=ppt/slides/_rels/slide251.xml.rels><?xml version="1.0" encoding="UTF-8" standalone="yes"?>
<Relationships xmlns="http://schemas.openxmlformats.org/package/2006/relationships"><Relationship Id="rId8" Type="http://schemas.openxmlformats.org/officeDocument/2006/relationships/oleObject" Target="../embeddings/oleObject196.bin"/><Relationship Id="rId3" Type="http://schemas.openxmlformats.org/officeDocument/2006/relationships/notesSlide" Target="../notesSlides/notesSlide250.xml"/><Relationship Id="rId7" Type="http://schemas.openxmlformats.org/officeDocument/2006/relationships/oleObject" Target="../embeddings/oleObject195.bin"/><Relationship Id="rId2" Type="http://schemas.openxmlformats.org/officeDocument/2006/relationships/slideLayout" Target="../slideLayouts/slideLayout6.xml"/><Relationship Id="rId1" Type="http://schemas.openxmlformats.org/officeDocument/2006/relationships/vmlDrawing" Target="../drawings/vmlDrawing93.vml"/><Relationship Id="rId6" Type="http://schemas.openxmlformats.org/officeDocument/2006/relationships/oleObject" Target="../embeddings/oleObject194.bin"/><Relationship Id="rId5" Type="http://schemas.openxmlformats.org/officeDocument/2006/relationships/oleObject" Target="../embeddings/oleObject193.bin"/><Relationship Id="rId4" Type="http://schemas.openxmlformats.org/officeDocument/2006/relationships/oleObject" Target="../embeddings/oleObject192.bin"/></Relationships>
</file>

<file path=ppt/slides/_rels/slide252.xml.rels><?xml version="1.0" encoding="UTF-8" standalone="yes"?>
<Relationships xmlns="http://schemas.openxmlformats.org/package/2006/relationships"><Relationship Id="rId8" Type="http://schemas.openxmlformats.org/officeDocument/2006/relationships/oleObject" Target="../embeddings/oleObject201.bin"/><Relationship Id="rId3" Type="http://schemas.openxmlformats.org/officeDocument/2006/relationships/notesSlide" Target="../notesSlides/notesSlide251.xml"/><Relationship Id="rId7" Type="http://schemas.openxmlformats.org/officeDocument/2006/relationships/oleObject" Target="../embeddings/oleObject200.bin"/><Relationship Id="rId2" Type="http://schemas.openxmlformats.org/officeDocument/2006/relationships/slideLayout" Target="../slideLayouts/slideLayout7.xml"/><Relationship Id="rId1" Type="http://schemas.openxmlformats.org/officeDocument/2006/relationships/vmlDrawing" Target="../drawings/vmlDrawing94.vml"/><Relationship Id="rId6" Type="http://schemas.openxmlformats.org/officeDocument/2006/relationships/oleObject" Target="../embeddings/oleObject199.bin"/><Relationship Id="rId5" Type="http://schemas.openxmlformats.org/officeDocument/2006/relationships/oleObject" Target="../embeddings/oleObject198.bin"/><Relationship Id="rId4" Type="http://schemas.openxmlformats.org/officeDocument/2006/relationships/oleObject" Target="../embeddings/oleObject197.bin"/></Relationships>
</file>

<file path=ppt/slides/_rels/slide253.xml.rels><?xml version="1.0" encoding="UTF-8" standalone="yes"?>
<Relationships xmlns="http://schemas.openxmlformats.org/package/2006/relationships"><Relationship Id="rId3" Type="http://schemas.openxmlformats.org/officeDocument/2006/relationships/notesSlide" Target="../notesSlides/notesSlide252.xml"/><Relationship Id="rId2" Type="http://schemas.openxmlformats.org/officeDocument/2006/relationships/slideLayout" Target="../slideLayouts/slideLayout7.xml"/><Relationship Id="rId1" Type="http://schemas.openxmlformats.org/officeDocument/2006/relationships/vmlDrawing" Target="../drawings/vmlDrawing95.vml"/><Relationship Id="rId5" Type="http://schemas.openxmlformats.org/officeDocument/2006/relationships/image" Target="../media/image322.png"/><Relationship Id="rId4" Type="http://schemas.openxmlformats.org/officeDocument/2006/relationships/oleObject" Target="../embeddings/oleObject202.bin"/></Relationships>
</file>

<file path=ppt/slides/_rels/slide254.xml.rels><?xml version="1.0" encoding="UTF-8" standalone="yes"?>
<Relationships xmlns="http://schemas.openxmlformats.org/package/2006/relationships"><Relationship Id="rId3" Type="http://schemas.openxmlformats.org/officeDocument/2006/relationships/notesSlide" Target="../notesSlides/notesSlide253.xml"/><Relationship Id="rId2" Type="http://schemas.openxmlformats.org/officeDocument/2006/relationships/slideLayout" Target="../slideLayouts/slideLayout7.xml"/><Relationship Id="rId1" Type="http://schemas.openxmlformats.org/officeDocument/2006/relationships/vmlDrawing" Target="../drawings/vmlDrawing96.vml"/><Relationship Id="rId6" Type="http://schemas.openxmlformats.org/officeDocument/2006/relationships/oleObject" Target="../embeddings/oleObject205.bin"/><Relationship Id="rId5" Type="http://schemas.openxmlformats.org/officeDocument/2006/relationships/oleObject" Target="../embeddings/oleObject204.bin"/><Relationship Id="rId4" Type="http://schemas.openxmlformats.org/officeDocument/2006/relationships/oleObject" Target="../embeddings/oleObject203.bin"/></Relationships>
</file>

<file path=ppt/slides/_rels/slide255.xml.rels><?xml version="1.0" encoding="UTF-8" standalone="yes"?>
<Relationships xmlns="http://schemas.openxmlformats.org/package/2006/relationships"><Relationship Id="rId3" Type="http://schemas.openxmlformats.org/officeDocument/2006/relationships/notesSlide" Target="../notesSlides/notesSlide254.xml"/><Relationship Id="rId2" Type="http://schemas.openxmlformats.org/officeDocument/2006/relationships/slideLayout" Target="../slideLayouts/slideLayout7.xml"/><Relationship Id="rId1" Type="http://schemas.openxmlformats.org/officeDocument/2006/relationships/vmlDrawing" Target="../drawings/vmlDrawing97.vml"/><Relationship Id="rId6" Type="http://schemas.openxmlformats.org/officeDocument/2006/relationships/oleObject" Target="../embeddings/oleObject208.bin"/><Relationship Id="rId5" Type="http://schemas.openxmlformats.org/officeDocument/2006/relationships/oleObject" Target="../embeddings/oleObject207.bin"/><Relationship Id="rId4" Type="http://schemas.openxmlformats.org/officeDocument/2006/relationships/oleObject" Target="../embeddings/oleObject206.bin"/></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3" Type="http://schemas.openxmlformats.org/officeDocument/2006/relationships/image" Target="../media/image349.jpeg"/><Relationship Id="rId2" Type="http://schemas.openxmlformats.org/officeDocument/2006/relationships/notesSlide" Target="../notesSlides/notesSlide256.xml"/><Relationship Id="rId1" Type="http://schemas.openxmlformats.org/officeDocument/2006/relationships/slideLayout" Target="../slideLayouts/slideLayout2.xml"/><Relationship Id="rId4" Type="http://schemas.openxmlformats.org/officeDocument/2006/relationships/image" Target="../media/image350.png"/></Relationships>
</file>

<file path=ppt/slides/_rels/slide258.xml.rels><?xml version="1.0" encoding="UTF-8" standalone="yes"?>
<Relationships xmlns="http://schemas.openxmlformats.org/package/2006/relationships"><Relationship Id="rId3" Type="http://schemas.openxmlformats.org/officeDocument/2006/relationships/image" Target="../media/image351.emf"/><Relationship Id="rId2" Type="http://schemas.openxmlformats.org/officeDocument/2006/relationships/notesSlide" Target="../notesSlides/notesSlide257.xml"/><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notesSlide" Target="../notesSlides/notesSlide25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4.xml"/><Relationship Id="rId1" Type="http://schemas.openxmlformats.org/officeDocument/2006/relationships/vmlDrawing" Target="../drawings/vmlDrawing5.vml"/><Relationship Id="rId6" Type="http://schemas.openxmlformats.org/officeDocument/2006/relationships/oleObject" Target="../embeddings/oleObject11.bin"/><Relationship Id="rId5" Type="http://schemas.openxmlformats.org/officeDocument/2006/relationships/oleObject" Target="../embeddings/oleObject10.bin"/><Relationship Id="rId4" Type="http://schemas.openxmlformats.org/officeDocument/2006/relationships/oleObject" Target="../embeddings/oleObject9.bin"/></Relationships>
</file>

<file path=ppt/slides/_rels/slide260.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notesSlide" Target="../notesSlides/notesSlide259.xml"/><Relationship Id="rId1" Type="http://schemas.openxmlformats.org/officeDocument/2006/relationships/slideLayout" Target="../slideLayouts/slideLayout6.xml"/></Relationships>
</file>

<file path=ppt/slides/_rels/slide261.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notesSlide" Target="../notesSlides/notesSlide260.xml"/><Relationship Id="rId1" Type="http://schemas.openxmlformats.org/officeDocument/2006/relationships/slideLayout" Target="../slideLayouts/slideLayout6.xml"/></Relationships>
</file>

<file path=ppt/slides/_rels/slide262.xml.rels><?xml version="1.0" encoding="UTF-8" standalone="yes"?>
<Relationships xmlns="http://schemas.openxmlformats.org/package/2006/relationships"><Relationship Id="rId3" Type="http://schemas.openxmlformats.org/officeDocument/2006/relationships/image" Target="../media/image355.png"/><Relationship Id="rId2" Type="http://schemas.openxmlformats.org/officeDocument/2006/relationships/notesSlide" Target="../notesSlides/notesSlide261.xml"/><Relationship Id="rId1" Type="http://schemas.openxmlformats.org/officeDocument/2006/relationships/slideLayout" Target="../slideLayouts/slideLayout6.xml"/></Relationships>
</file>

<file path=ppt/slides/_rels/slide263.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notesSlide" Target="../notesSlides/notesSlide262.xml"/><Relationship Id="rId1" Type="http://schemas.openxmlformats.org/officeDocument/2006/relationships/slideLayout" Target="../slideLayouts/slideLayout6.xml"/></Relationships>
</file>

<file path=ppt/slides/_rels/slide264.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notesSlide" Target="../notesSlides/notesSlide263.xml"/><Relationship Id="rId1" Type="http://schemas.openxmlformats.org/officeDocument/2006/relationships/slideLayout" Target="../slideLayouts/slideLayout6.xml"/><Relationship Id="rId4" Type="http://schemas.openxmlformats.org/officeDocument/2006/relationships/image" Target="../media/image358.png"/></Relationships>
</file>

<file path=ppt/slides/_rels/slide265.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notesSlide" Target="../notesSlides/notesSlide264.xml"/><Relationship Id="rId1" Type="http://schemas.openxmlformats.org/officeDocument/2006/relationships/slideLayout" Target="../slideLayouts/slideLayout6.xml"/></Relationships>
</file>

<file path=ppt/slides/_rels/slide266.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265.xml"/><Relationship Id="rId1" Type="http://schemas.openxmlformats.org/officeDocument/2006/relationships/slideLayout" Target="../slideLayouts/slideLayout6.xml"/></Relationships>
</file>

<file path=ppt/slides/_rels/slide267.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notesSlide" Target="../notesSlides/notesSlide266.xml"/><Relationship Id="rId1" Type="http://schemas.openxmlformats.org/officeDocument/2006/relationships/slideLayout" Target="../slideLayouts/slideLayout6.xml"/></Relationships>
</file>

<file path=ppt/slides/_rels/slide268.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notesSlide" Target="../notesSlides/notesSlide267.xml"/><Relationship Id="rId1" Type="http://schemas.openxmlformats.org/officeDocument/2006/relationships/slideLayout" Target="../slideLayouts/slideLayout2.xml"/><Relationship Id="rId4" Type="http://schemas.openxmlformats.org/officeDocument/2006/relationships/image" Target="../media/image363.png"/></Relationships>
</file>

<file path=ppt/slides/_rels/slide269.xml.rels><?xml version="1.0" encoding="UTF-8" standalone="yes"?>
<Relationships xmlns="http://schemas.openxmlformats.org/package/2006/relationships"><Relationship Id="rId3" Type="http://schemas.openxmlformats.org/officeDocument/2006/relationships/image" Target="../media/image364.png"/><Relationship Id="rId2" Type="http://schemas.openxmlformats.org/officeDocument/2006/relationships/notesSlide" Target="../notesSlides/notesSlide268.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oleObject" Target="../embeddings/oleObject14.bin"/><Relationship Id="rId2" Type="http://schemas.openxmlformats.org/officeDocument/2006/relationships/slideLayout" Target="../slideLayouts/slideLayout15.xml"/><Relationship Id="rId1" Type="http://schemas.openxmlformats.org/officeDocument/2006/relationships/vmlDrawing" Target="../drawings/vmlDrawing6.vml"/><Relationship Id="rId6" Type="http://schemas.openxmlformats.org/officeDocument/2006/relationships/oleObject" Target="../embeddings/oleObject13.bin"/><Relationship Id="rId5" Type="http://schemas.openxmlformats.org/officeDocument/2006/relationships/image" Target="../media/image34.png"/><Relationship Id="rId4" Type="http://schemas.openxmlformats.org/officeDocument/2006/relationships/oleObject" Target="../embeddings/oleObject12.bin"/></Relationships>
</file>

<file path=ppt/slides/_rels/slide270.xml.rels><?xml version="1.0" encoding="UTF-8" standalone="yes"?>
<Relationships xmlns="http://schemas.openxmlformats.org/package/2006/relationships"><Relationship Id="rId3" Type="http://schemas.openxmlformats.org/officeDocument/2006/relationships/notesSlide" Target="../notesSlides/notesSlide269.xml"/><Relationship Id="rId2" Type="http://schemas.openxmlformats.org/officeDocument/2006/relationships/slideLayout" Target="../slideLayouts/slideLayout2.xml"/><Relationship Id="rId1" Type="http://schemas.openxmlformats.org/officeDocument/2006/relationships/video" Target="file:///C:\Documents%20and%20Settings\user\Desktop\Video12-cyclone.mpg" TargetMode="External"/><Relationship Id="rId4" Type="http://schemas.openxmlformats.org/officeDocument/2006/relationships/image" Target="../media/image365.png"/></Relationships>
</file>

<file path=ppt/slides/_rels/slide271.xml.rels><?xml version="1.0" encoding="UTF-8" standalone="yes"?>
<Relationships xmlns="http://schemas.openxmlformats.org/package/2006/relationships"><Relationship Id="rId3" Type="http://schemas.openxmlformats.org/officeDocument/2006/relationships/image" Target="../media/image366.png"/><Relationship Id="rId2" Type="http://schemas.openxmlformats.org/officeDocument/2006/relationships/notesSlide" Target="../notesSlides/notesSlide270.xml"/><Relationship Id="rId1" Type="http://schemas.openxmlformats.org/officeDocument/2006/relationships/slideLayout" Target="../slideLayouts/slideLayout15.xml"/></Relationships>
</file>

<file path=ppt/slides/_rels/slide272.xml.rels><?xml version="1.0" encoding="UTF-8" standalone="yes"?>
<Relationships xmlns="http://schemas.openxmlformats.org/package/2006/relationships"><Relationship Id="rId3" Type="http://schemas.openxmlformats.org/officeDocument/2006/relationships/image" Target="../media/image367.png"/><Relationship Id="rId2" Type="http://schemas.openxmlformats.org/officeDocument/2006/relationships/notesSlide" Target="../notesSlides/notesSlide271.xml"/><Relationship Id="rId1" Type="http://schemas.openxmlformats.org/officeDocument/2006/relationships/slideLayout" Target="../slideLayouts/slideLayout15.xml"/></Relationships>
</file>

<file path=ppt/slides/_rels/slide273.xml.rels><?xml version="1.0" encoding="UTF-8" standalone="yes"?>
<Relationships xmlns="http://schemas.openxmlformats.org/package/2006/relationships"><Relationship Id="rId3" Type="http://schemas.openxmlformats.org/officeDocument/2006/relationships/image" Target="../media/image368.png"/><Relationship Id="rId2" Type="http://schemas.openxmlformats.org/officeDocument/2006/relationships/notesSlide" Target="../notesSlides/notesSlide272.xml"/><Relationship Id="rId1" Type="http://schemas.openxmlformats.org/officeDocument/2006/relationships/slideLayout" Target="../slideLayouts/slideLayout15.xml"/><Relationship Id="rId4" Type="http://schemas.openxmlformats.org/officeDocument/2006/relationships/image" Target="../media/image369.png"/></Relationships>
</file>

<file path=ppt/slides/_rels/slide274.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273.xml"/><Relationship Id="rId1" Type="http://schemas.openxmlformats.org/officeDocument/2006/relationships/slideLayout" Target="../slideLayouts/slideLayout15.xml"/><Relationship Id="rId4" Type="http://schemas.openxmlformats.org/officeDocument/2006/relationships/image" Target="../media/image371.jpeg"/></Relationships>
</file>

<file path=ppt/slides/_rels/slide275.xml.rels><?xml version="1.0" encoding="UTF-8" standalone="yes"?>
<Relationships xmlns="http://schemas.openxmlformats.org/package/2006/relationships"><Relationship Id="rId3" Type="http://schemas.openxmlformats.org/officeDocument/2006/relationships/image" Target="../media/image372.png"/><Relationship Id="rId2" Type="http://schemas.openxmlformats.org/officeDocument/2006/relationships/notesSlide" Target="../notesSlides/notesSlide274.xml"/><Relationship Id="rId1" Type="http://schemas.openxmlformats.org/officeDocument/2006/relationships/slideLayout" Target="../slideLayouts/slideLayout15.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3" Type="http://schemas.openxmlformats.org/officeDocument/2006/relationships/image" Target="../media/image373.jpeg"/><Relationship Id="rId2" Type="http://schemas.openxmlformats.org/officeDocument/2006/relationships/notesSlide" Target="../notesSlides/notesSlide276.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3" Type="http://schemas.openxmlformats.org/officeDocument/2006/relationships/image" Target="../media/image374.jpeg"/><Relationship Id="rId2" Type="http://schemas.openxmlformats.org/officeDocument/2006/relationships/notesSlide" Target="../notesSlides/notesSlide277.xml"/><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7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3" Type="http://schemas.openxmlformats.org/officeDocument/2006/relationships/image" Target="../media/image374.jpeg"/><Relationship Id="rId2" Type="http://schemas.openxmlformats.org/officeDocument/2006/relationships/notesSlide" Target="../notesSlides/notesSlide279.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3" Type="http://schemas.openxmlformats.org/officeDocument/2006/relationships/image" Target="../media/image375.emf"/><Relationship Id="rId2" Type="http://schemas.openxmlformats.org/officeDocument/2006/relationships/notesSlide" Target="../notesSlides/notesSlide280.xml"/><Relationship Id="rId1" Type="http://schemas.openxmlformats.org/officeDocument/2006/relationships/slideLayout" Target="../slideLayouts/slideLayout2.xml"/><Relationship Id="rId6" Type="http://schemas.openxmlformats.org/officeDocument/2006/relationships/image" Target="../media/image378.emf"/><Relationship Id="rId5" Type="http://schemas.openxmlformats.org/officeDocument/2006/relationships/image" Target="../media/image377.emf"/><Relationship Id="rId4" Type="http://schemas.openxmlformats.org/officeDocument/2006/relationships/image" Target="../media/image376.emf"/></Relationships>
</file>

<file path=ppt/slides/_rels/slide282.xml.rels><?xml version="1.0" encoding="UTF-8" standalone="yes"?>
<Relationships xmlns="http://schemas.openxmlformats.org/package/2006/relationships"><Relationship Id="rId3" Type="http://schemas.openxmlformats.org/officeDocument/2006/relationships/image" Target="../media/image379.emf"/><Relationship Id="rId7" Type="http://schemas.openxmlformats.org/officeDocument/2006/relationships/image" Target="../media/image383.emf"/><Relationship Id="rId2" Type="http://schemas.openxmlformats.org/officeDocument/2006/relationships/notesSlide" Target="../notesSlides/notesSlide281.xml"/><Relationship Id="rId1" Type="http://schemas.openxmlformats.org/officeDocument/2006/relationships/slideLayout" Target="../slideLayouts/slideLayout2.xml"/><Relationship Id="rId6" Type="http://schemas.openxmlformats.org/officeDocument/2006/relationships/image" Target="../media/image382.emf"/><Relationship Id="rId5" Type="http://schemas.openxmlformats.org/officeDocument/2006/relationships/image" Target="../media/image381.emf"/><Relationship Id="rId4" Type="http://schemas.openxmlformats.org/officeDocument/2006/relationships/image" Target="../media/image380.emf"/></Relationships>
</file>

<file path=ppt/slides/_rels/slide283.xml.rels><?xml version="1.0" encoding="UTF-8" standalone="yes"?>
<Relationships xmlns="http://schemas.openxmlformats.org/package/2006/relationships"><Relationship Id="rId3" Type="http://schemas.openxmlformats.org/officeDocument/2006/relationships/image" Target="../media/image384.emf"/><Relationship Id="rId2" Type="http://schemas.openxmlformats.org/officeDocument/2006/relationships/notesSlide" Target="../notesSlides/notesSlide282.xml"/><Relationship Id="rId1" Type="http://schemas.openxmlformats.org/officeDocument/2006/relationships/slideLayout" Target="../slideLayouts/slideLayout2.xml"/><Relationship Id="rId4" Type="http://schemas.openxmlformats.org/officeDocument/2006/relationships/image" Target="../media/image385.emf"/></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3" Type="http://schemas.openxmlformats.org/officeDocument/2006/relationships/image" Target="../media/image386.emf"/><Relationship Id="rId2" Type="http://schemas.openxmlformats.org/officeDocument/2006/relationships/notesSlide" Target="../notesSlides/notesSlide284.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3" Type="http://schemas.openxmlformats.org/officeDocument/2006/relationships/image" Target="../media/image387.emf"/><Relationship Id="rId2" Type="http://schemas.openxmlformats.org/officeDocument/2006/relationships/notesSlide" Target="../notesSlides/notesSlide285.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86.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3" Type="http://schemas.openxmlformats.org/officeDocument/2006/relationships/image" Target="../media/image388.emf"/><Relationship Id="rId7" Type="http://schemas.openxmlformats.org/officeDocument/2006/relationships/image" Target="../media/image391.emf"/><Relationship Id="rId2" Type="http://schemas.openxmlformats.org/officeDocument/2006/relationships/notesSlide" Target="../notesSlides/notesSlide287.xml"/><Relationship Id="rId1" Type="http://schemas.openxmlformats.org/officeDocument/2006/relationships/slideLayout" Target="../slideLayouts/slideLayout7.xml"/><Relationship Id="rId6" Type="http://schemas.openxmlformats.org/officeDocument/2006/relationships/image" Target="../media/image390.emf"/><Relationship Id="rId5" Type="http://schemas.openxmlformats.org/officeDocument/2006/relationships/image" Target="../media/image386.emf"/><Relationship Id="rId4" Type="http://schemas.openxmlformats.org/officeDocument/2006/relationships/image" Target="../media/image389.emf"/></Relationships>
</file>

<file path=ppt/slides/_rels/slide289.xml.rels><?xml version="1.0" encoding="UTF-8" standalone="yes"?>
<Relationships xmlns="http://schemas.openxmlformats.org/package/2006/relationships"><Relationship Id="rId3" Type="http://schemas.openxmlformats.org/officeDocument/2006/relationships/image" Target="../media/image392.emf"/><Relationship Id="rId2" Type="http://schemas.openxmlformats.org/officeDocument/2006/relationships/notesSlide" Target="../notesSlides/notesSlide288.xml"/><Relationship Id="rId1" Type="http://schemas.openxmlformats.org/officeDocument/2006/relationships/slideLayout" Target="../slideLayouts/slideLayout7.xml"/><Relationship Id="rId4" Type="http://schemas.openxmlformats.org/officeDocument/2006/relationships/image" Target="../media/image393.e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image" Target="../media/image394.emf"/><Relationship Id="rId2" Type="http://schemas.openxmlformats.org/officeDocument/2006/relationships/notesSlide" Target="../notesSlides/notesSlide289.xml"/><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3" Type="http://schemas.openxmlformats.org/officeDocument/2006/relationships/image" Target="../media/image395.emf"/><Relationship Id="rId2" Type="http://schemas.openxmlformats.org/officeDocument/2006/relationships/notesSlide" Target="../notesSlides/notesSlide290.xml"/><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3" Type="http://schemas.openxmlformats.org/officeDocument/2006/relationships/image" Target="../media/image396.emf"/><Relationship Id="rId2" Type="http://schemas.openxmlformats.org/officeDocument/2006/relationships/notesSlide" Target="../notesSlides/notesSlide291.xml"/><Relationship Id="rId1" Type="http://schemas.openxmlformats.org/officeDocument/2006/relationships/slideLayout" Target="../slideLayouts/slideLayout7.xml"/><Relationship Id="rId6" Type="http://schemas.openxmlformats.org/officeDocument/2006/relationships/image" Target="../media/image391.emf"/><Relationship Id="rId5" Type="http://schemas.openxmlformats.org/officeDocument/2006/relationships/image" Target="../media/image390.emf"/><Relationship Id="rId4" Type="http://schemas.openxmlformats.org/officeDocument/2006/relationships/image" Target="../media/image397.emf"/></Relationships>
</file>

<file path=ppt/slides/_rels/slide293.xml.rels><?xml version="1.0" encoding="UTF-8" standalone="yes"?>
<Relationships xmlns="http://schemas.openxmlformats.org/package/2006/relationships"><Relationship Id="rId3" Type="http://schemas.openxmlformats.org/officeDocument/2006/relationships/image" Target="../media/image398.jpeg"/><Relationship Id="rId2" Type="http://schemas.openxmlformats.org/officeDocument/2006/relationships/notesSlide" Target="../notesSlides/notesSlide292.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29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2.xml"/><Relationship Id="rId1" Type="http://schemas.openxmlformats.org/officeDocument/2006/relationships/vmlDrawing" Target="../drawings/vmlDrawing7.vml"/><Relationship Id="rId5" Type="http://schemas.openxmlformats.org/officeDocument/2006/relationships/oleObject" Target="../embeddings/oleObject16.bin"/><Relationship Id="rId4" Type="http://schemas.openxmlformats.org/officeDocument/2006/relationships/oleObject" Target="../embeddings/oleObject15.bin"/></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2.xml"/><Relationship Id="rId1" Type="http://schemas.openxmlformats.org/officeDocument/2006/relationships/vmlDrawing" Target="../drawings/vmlDrawing8.vml"/><Relationship Id="rId6" Type="http://schemas.openxmlformats.org/officeDocument/2006/relationships/oleObject" Target="../embeddings/oleObject19.bin"/><Relationship Id="rId5" Type="http://schemas.openxmlformats.org/officeDocument/2006/relationships/oleObject" Target="../embeddings/oleObject18.bin"/><Relationship Id="rId4" Type="http://schemas.openxmlformats.org/officeDocument/2006/relationships/oleObject" Target="../embeddings/oleObject17.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oleObject" Target="../embeddings/oleObject20.bin"/><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2.xml"/><Relationship Id="rId1" Type="http://schemas.openxmlformats.org/officeDocument/2006/relationships/vmlDrawing" Target="../drawings/vmlDrawing10.vml"/><Relationship Id="rId5" Type="http://schemas.openxmlformats.org/officeDocument/2006/relationships/oleObject" Target="../embeddings/oleObject22.bin"/><Relationship Id="rId4" Type="http://schemas.openxmlformats.org/officeDocument/2006/relationships/oleObject" Target="../embeddings/oleObject21.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5.xml"/><Relationship Id="rId1" Type="http://schemas.openxmlformats.org/officeDocument/2006/relationships/vmlDrawing" Target="../drawings/vmlDrawing11.vml"/><Relationship Id="rId4" Type="http://schemas.openxmlformats.org/officeDocument/2006/relationships/oleObject" Target="../embeddings/oleObject23.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oleObject" Target="../embeddings/oleObject27.bin"/><Relationship Id="rId2" Type="http://schemas.openxmlformats.org/officeDocument/2006/relationships/slideLayout" Target="../slideLayouts/slideLayout16.xml"/><Relationship Id="rId1" Type="http://schemas.openxmlformats.org/officeDocument/2006/relationships/vmlDrawing" Target="../drawings/vmlDrawing12.vml"/><Relationship Id="rId6" Type="http://schemas.openxmlformats.org/officeDocument/2006/relationships/oleObject" Target="../embeddings/oleObject26.bin"/><Relationship Id="rId5" Type="http://schemas.openxmlformats.org/officeDocument/2006/relationships/oleObject" Target="../embeddings/oleObject25.bin"/><Relationship Id="rId4" Type="http://schemas.openxmlformats.org/officeDocument/2006/relationships/oleObject" Target="../embeddings/oleObject24.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4.xml"/><Relationship Id="rId1" Type="http://schemas.openxmlformats.org/officeDocument/2006/relationships/vmlDrawing" Target="../drawings/vmlDrawing13.vml"/><Relationship Id="rId6" Type="http://schemas.openxmlformats.org/officeDocument/2006/relationships/oleObject" Target="../embeddings/oleObject30.bin"/><Relationship Id="rId5" Type="http://schemas.openxmlformats.org/officeDocument/2006/relationships/oleObject" Target="../embeddings/oleObject29.bin"/><Relationship Id="rId4" Type="http://schemas.openxmlformats.org/officeDocument/2006/relationships/oleObject" Target="../embeddings/oleObject28.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oleObject" Target="../embeddings/oleObject31.bin"/></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oleObject" Target="../embeddings/oleObject33.bin"/><Relationship Id="rId4" Type="http://schemas.openxmlformats.org/officeDocument/2006/relationships/oleObject" Target="../embeddings/oleObject32.bin"/></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vmlDrawing" Target="../drawings/vmlDrawing16.vml"/><Relationship Id="rId5" Type="http://schemas.openxmlformats.org/officeDocument/2006/relationships/image" Target="../media/image62.png"/><Relationship Id="rId4" Type="http://schemas.openxmlformats.org/officeDocument/2006/relationships/oleObject" Target="../embeddings/oleObject34.bin"/></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8.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6.xml"/><Relationship Id="rId1" Type="http://schemas.openxmlformats.org/officeDocument/2006/relationships/slideLayout" Target="../slideLayouts/slideLayout6.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6.xml"/><Relationship Id="rId1" Type="http://schemas.openxmlformats.org/officeDocument/2006/relationships/vmlDrawing" Target="../drawings/vmlDrawing17.vml"/><Relationship Id="rId5" Type="http://schemas.openxmlformats.org/officeDocument/2006/relationships/oleObject" Target="../embeddings/oleObject36.bin"/><Relationship Id="rId4" Type="http://schemas.openxmlformats.org/officeDocument/2006/relationships/oleObject" Target="../embeddings/oleObject35.bin"/></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0.xml"/><Relationship Id="rId1" Type="http://schemas.openxmlformats.org/officeDocument/2006/relationships/slideLayout" Target="../slideLayouts/slideLayout6.xml"/><Relationship Id="rId4" Type="http://schemas.openxmlformats.org/officeDocument/2006/relationships/image" Target="../media/image94.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6.xml"/><Relationship Id="rId1" Type="http://schemas.openxmlformats.org/officeDocument/2006/relationships/vmlDrawing" Target="../drawings/vmlDrawing18.vml"/><Relationship Id="rId5" Type="http://schemas.openxmlformats.org/officeDocument/2006/relationships/image" Target="../media/image96.png"/><Relationship Id="rId4" Type="http://schemas.openxmlformats.org/officeDocument/2006/relationships/oleObject" Target="../embeddings/oleObject37.bin"/></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6.xml"/><Relationship Id="rId1" Type="http://schemas.openxmlformats.org/officeDocument/2006/relationships/vmlDrawing" Target="../drawings/vmlDrawing19.vml"/><Relationship Id="rId4" Type="http://schemas.openxmlformats.org/officeDocument/2006/relationships/oleObject" Target="../embeddings/oleObject38.bin"/></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vmlDrawing" Target="../drawings/vmlDrawing20.vml"/><Relationship Id="rId4" Type="http://schemas.openxmlformats.org/officeDocument/2006/relationships/oleObject" Target="../embeddings/oleObject39.bin"/></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vmlDrawing" Target="../drawings/vmlDrawing21.vml"/><Relationship Id="rId4" Type="http://schemas.openxmlformats.org/officeDocument/2006/relationships/oleObject" Target="../embeddings/oleObject40.bin"/></Relationships>
</file>

<file path=ppt/slides/_rels/slide88.xml.rels><?xml version="1.0" encoding="UTF-8" standalone="yes"?>
<Relationships xmlns="http://schemas.openxmlformats.org/package/2006/relationships"><Relationship Id="rId8" Type="http://schemas.openxmlformats.org/officeDocument/2006/relationships/oleObject" Target="../embeddings/oleObject45.bin"/><Relationship Id="rId3" Type="http://schemas.openxmlformats.org/officeDocument/2006/relationships/notesSlide" Target="../notesSlides/notesSlide87.xml"/><Relationship Id="rId7" Type="http://schemas.openxmlformats.org/officeDocument/2006/relationships/oleObject" Target="../embeddings/oleObject44.bin"/><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oleObject" Target="../embeddings/oleObject43.bin"/><Relationship Id="rId5" Type="http://schemas.openxmlformats.org/officeDocument/2006/relationships/oleObject" Target="../embeddings/oleObject42.bin"/><Relationship Id="rId4" Type="http://schemas.openxmlformats.org/officeDocument/2006/relationships/oleObject" Target="../embeddings/oleObject41.bin"/><Relationship Id="rId9" Type="http://schemas.openxmlformats.org/officeDocument/2006/relationships/oleObject" Target="../embeddings/oleObject46.bin"/></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4.xml"/><Relationship Id="rId1" Type="http://schemas.openxmlformats.org/officeDocument/2006/relationships/vmlDrawing" Target="../drawings/vmlDrawing23.vml"/><Relationship Id="rId6" Type="http://schemas.openxmlformats.org/officeDocument/2006/relationships/oleObject" Target="../embeddings/oleObject49.bin"/><Relationship Id="rId5" Type="http://schemas.openxmlformats.org/officeDocument/2006/relationships/oleObject" Target="../embeddings/oleObject48.bin"/><Relationship Id="rId4" Type="http://schemas.openxmlformats.org/officeDocument/2006/relationships/oleObject" Target="../embeddings/oleObject47.bin"/></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9.xml"/><Relationship Id="rId7" Type="http://schemas.openxmlformats.org/officeDocument/2006/relationships/oleObject" Target="../embeddings/oleObject53.bin"/><Relationship Id="rId2" Type="http://schemas.openxmlformats.org/officeDocument/2006/relationships/slideLayout" Target="../slideLayouts/slideLayout14.xml"/><Relationship Id="rId1" Type="http://schemas.openxmlformats.org/officeDocument/2006/relationships/vmlDrawing" Target="../drawings/vmlDrawing24.vml"/><Relationship Id="rId6" Type="http://schemas.openxmlformats.org/officeDocument/2006/relationships/oleObject" Target="../embeddings/oleObject52.bin"/><Relationship Id="rId5" Type="http://schemas.openxmlformats.org/officeDocument/2006/relationships/oleObject" Target="../embeddings/oleObject51.bin"/><Relationship Id="rId4" Type="http://schemas.openxmlformats.org/officeDocument/2006/relationships/oleObject" Target="../embeddings/oleObject50.bin"/></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4.xml"/><Relationship Id="rId1" Type="http://schemas.openxmlformats.org/officeDocument/2006/relationships/vmlDrawing" Target="../drawings/vmlDrawing25.vml"/><Relationship Id="rId5" Type="http://schemas.openxmlformats.org/officeDocument/2006/relationships/oleObject" Target="../embeddings/oleObject55.bin"/><Relationship Id="rId4" Type="http://schemas.openxmlformats.org/officeDocument/2006/relationships/oleObject" Target="../embeddings/oleObject54.bin"/></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4.xml"/><Relationship Id="rId1" Type="http://schemas.openxmlformats.org/officeDocument/2006/relationships/vmlDrawing" Target="../drawings/vmlDrawing26.vml"/><Relationship Id="rId6" Type="http://schemas.openxmlformats.org/officeDocument/2006/relationships/image" Target="../media/image117.png"/><Relationship Id="rId5" Type="http://schemas.openxmlformats.org/officeDocument/2006/relationships/oleObject" Target="../embeddings/oleObject57.bin"/><Relationship Id="rId4" Type="http://schemas.openxmlformats.org/officeDocument/2006/relationships/oleObject" Target="../embeddings/oleObject56.bin"/></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4.xml"/><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9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819400"/>
            <a:ext cx="8229600" cy="1143000"/>
          </a:xfrm>
        </p:spPr>
        <p:txBody>
          <a:bodyPr>
            <a:normAutofit fontScale="90000"/>
          </a:bodyPr>
          <a:lstStyle/>
          <a:p>
            <a:r>
              <a:rPr lang="en-US" b="1" dirty="0"/>
              <a:t>Mechanical and Hydro –Mechanical Separations</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My Documents\351\h-8.jpg"/>
          <p:cNvPicPr>
            <a:picLocks noChangeAspect="1" noChangeArrowheads="1"/>
          </p:cNvPicPr>
          <p:nvPr/>
        </p:nvPicPr>
        <p:blipFill>
          <a:blip r:embed="rId3"/>
          <a:srcRect/>
          <a:stretch>
            <a:fillRect/>
          </a:stretch>
        </p:blipFill>
        <p:spPr bwMode="auto">
          <a:xfrm>
            <a:off x="228600" y="1219200"/>
            <a:ext cx="3906838" cy="5029200"/>
          </a:xfrm>
          <a:prstGeom prst="rect">
            <a:avLst/>
          </a:prstGeom>
          <a:noFill/>
          <a:ln w="9525">
            <a:noFill/>
            <a:miter lim="800000"/>
            <a:headEnd/>
            <a:tailEnd/>
          </a:ln>
        </p:spPr>
      </p:pic>
      <p:pic>
        <p:nvPicPr>
          <p:cNvPr id="14339" name="Picture 3" descr="C:\My Documents\351\h-9.jpg"/>
          <p:cNvPicPr>
            <a:picLocks noChangeAspect="1" noChangeArrowheads="1"/>
          </p:cNvPicPr>
          <p:nvPr/>
        </p:nvPicPr>
        <p:blipFill>
          <a:blip r:embed="rId4"/>
          <a:srcRect/>
          <a:stretch>
            <a:fillRect/>
          </a:stretch>
        </p:blipFill>
        <p:spPr bwMode="auto">
          <a:xfrm>
            <a:off x="4343400" y="1219200"/>
            <a:ext cx="4648200" cy="4922838"/>
          </a:xfrm>
          <a:prstGeom prst="rect">
            <a:avLst/>
          </a:prstGeom>
          <a:noFill/>
          <a:ln w="9525">
            <a:noFill/>
            <a:miter lim="800000"/>
            <a:headEnd/>
            <a:tailEnd/>
          </a:ln>
        </p:spPr>
      </p:pic>
      <p:sp>
        <p:nvSpPr>
          <p:cNvPr id="14340" name="Text Box 4"/>
          <p:cNvSpPr txBox="1">
            <a:spLocks noChangeArrowheads="1"/>
          </p:cNvSpPr>
          <p:nvPr/>
        </p:nvSpPr>
        <p:spPr bwMode="auto">
          <a:xfrm>
            <a:off x="609600" y="381000"/>
            <a:ext cx="2568575" cy="58420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sz="3200" dirty="0">
                <a:solidFill>
                  <a:srgbClr val="FF0000"/>
                </a:solidFill>
                <a:effectLst>
                  <a:outerShdw blurRad="38100" dist="38100" dir="2700000" algn="tl">
                    <a:srgbClr val="C0C0C0"/>
                  </a:outerShdw>
                </a:effectLst>
                <a:latin typeface="Times New Roman" pitchFamily="18" charset="0"/>
                <a:cs typeface="Times New Roman" pitchFamily="18" charset="0"/>
              </a:rPr>
              <a:t>Circular Basin</a:t>
            </a:r>
          </a:p>
        </p:txBody>
      </p:sp>
      <p:sp>
        <p:nvSpPr>
          <p:cNvPr id="14341" name="Text Box 5"/>
          <p:cNvSpPr txBox="1">
            <a:spLocks noChangeArrowheads="1"/>
          </p:cNvSpPr>
          <p:nvPr/>
        </p:nvSpPr>
        <p:spPr bwMode="auto">
          <a:xfrm>
            <a:off x="4953000" y="381000"/>
            <a:ext cx="3208338" cy="58420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sz="3200" dirty="0">
                <a:solidFill>
                  <a:srgbClr val="FF0000"/>
                </a:solidFill>
                <a:effectLst>
                  <a:outerShdw blurRad="38100" dist="38100" dir="2700000" algn="tl">
                    <a:srgbClr val="C0C0C0"/>
                  </a:outerShdw>
                </a:effectLst>
                <a:latin typeface="Times New Roman" pitchFamily="18" charset="0"/>
                <a:cs typeface="Times New Roman" pitchFamily="18" charset="0"/>
              </a:rPr>
              <a:t>Rectangular Basin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box(in)">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341"/>
                                        </p:tgtEl>
                                        <p:attrNameLst>
                                          <p:attrName>style.visibility</p:attrName>
                                        </p:attrNameLst>
                                      </p:cBhvr>
                                      <p:to>
                                        <p:strVal val="visible"/>
                                      </p:to>
                                    </p:set>
                                    <p:animEffect transition="in" filter="box(in)">
                                      <p:cBhvr>
                                        <p:cTn id="12" dur="500"/>
                                        <p:tgtEl>
                                          <p:spTgt spid="1434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4339"/>
                                        </p:tgtEl>
                                        <p:attrNameLst>
                                          <p:attrName>style.visibility</p:attrName>
                                        </p:attrNameLst>
                                      </p:cBhvr>
                                      <p:to>
                                        <p:strVal val="visible"/>
                                      </p:to>
                                    </p:set>
                                    <p:animEffect transition="in" filter="box(in)">
                                      <p:cBhvr>
                                        <p:cTn id="17" dur="5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0"/>
          <p:cNvGrpSpPr>
            <a:grpSpLocks/>
          </p:cNvGrpSpPr>
          <p:nvPr/>
        </p:nvGrpSpPr>
        <p:grpSpPr bwMode="auto">
          <a:xfrm>
            <a:off x="381000" y="228600"/>
            <a:ext cx="8318500" cy="3719513"/>
            <a:chOff x="144" y="960"/>
            <a:chExt cx="5240" cy="2343"/>
          </a:xfrm>
        </p:grpSpPr>
        <p:grpSp>
          <p:nvGrpSpPr>
            <p:cNvPr id="3" name="Group 106"/>
            <p:cNvGrpSpPr>
              <a:grpSpLocks/>
            </p:cNvGrpSpPr>
            <p:nvPr/>
          </p:nvGrpSpPr>
          <p:grpSpPr bwMode="auto">
            <a:xfrm>
              <a:off x="576" y="1488"/>
              <a:ext cx="4416" cy="1344"/>
              <a:chOff x="864" y="1200"/>
              <a:chExt cx="4416" cy="1584"/>
            </a:xfrm>
          </p:grpSpPr>
          <p:grpSp>
            <p:nvGrpSpPr>
              <p:cNvPr id="4" name="Group 34"/>
              <p:cNvGrpSpPr>
                <a:grpSpLocks/>
              </p:cNvGrpSpPr>
              <p:nvPr/>
            </p:nvGrpSpPr>
            <p:grpSpPr bwMode="auto">
              <a:xfrm>
                <a:off x="864" y="1632"/>
                <a:ext cx="96" cy="1152"/>
                <a:chOff x="864" y="1632"/>
                <a:chExt cx="96" cy="1152"/>
              </a:xfrm>
            </p:grpSpPr>
            <p:sp>
              <p:nvSpPr>
                <p:cNvPr id="162968" name="Line 4"/>
                <p:cNvSpPr>
                  <a:spLocks noChangeShapeType="1"/>
                </p:cNvSpPr>
                <p:nvPr/>
              </p:nvSpPr>
              <p:spPr bwMode="auto">
                <a:xfrm>
                  <a:off x="864" y="1632"/>
                  <a:ext cx="0" cy="1152"/>
                </a:xfrm>
                <a:prstGeom prst="line">
                  <a:avLst/>
                </a:prstGeom>
                <a:noFill/>
                <a:ln w="9525">
                  <a:solidFill>
                    <a:schemeClr val="tx1"/>
                  </a:solidFill>
                  <a:round/>
                  <a:headEnd/>
                  <a:tailEnd/>
                </a:ln>
              </p:spPr>
              <p:txBody>
                <a:bodyPr/>
                <a:lstStyle/>
                <a:p>
                  <a:endParaRPr lang="en-US"/>
                </a:p>
              </p:txBody>
            </p:sp>
            <p:sp>
              <p:nvSpPr>
                <p:cNvPr id="162969" name="Line 5"/>
                <p:cNvSpPr>
                  <a:spLocks noChangeShapeType="1"/>
                </p:cNvSpPr>
                <p:nvPr/>
              </p:nvSpPr>
              <p:spPr bwMode="auto">
                <a:xfrm>
                  <a:off x="960" y="1632"/>
                  <a:ext cx="0" cy="1152"/>
                </a:xfrm>
                <a:prstGeom prst="line">
                  <a:avLst/>
                </a:prstGeom>
                <a:noFill/>
                <a:ln w="9525">
                  <a:solidFill>
                    <a:schemeClr val="tx1"/>
                  </a:solidFill>
                  <a:round/>
                  <a:headEnd/>
                  <a:tailEnd/>
                </a:ln>
              </p:spPr>
              <p:txBody>
                <a:bodyPr/>
                <a:lstStyle/>
                <a:p>
                  <a:endParaRPr lang="en-US"/>
                </a:p>
              </p:txBody>
            </p:sp>
          </p:grpSp>
          <p:grpSp>
            <p:nvGrpSpPr>
              <p:cNvPr id="5" name="Group 33"/>
              <p:cNvGrpSpPr>
                <a:grpSpLocks/>
              </p:cNvGrpSpPr>
              <p:nvPr/>
            </p:nvGrpSpPr>
            <p:grpSpPr bwMode="auto">
              <a:xfrm>
                <a:off x="4656" y="1632"/>
                <a:ext cx="96" cy="1152"/>
                <a:chOff x="4656" y="1632"/>
                <a:chExt cx="96" cy="1152"/>
              </a:xfrm>
            </p:grpSpPr>
            <p:sp>
              <p:nvSpPr>
                <p:cNvPr id="162966" name="Line 6"/>
                <p:cNvSpPr>
                  <a:spLocks noChangeShapeType="1"/>
                </p:cNvSpPr>
                <p:nvPr/>
              </p:nvSpPr>
              <p:spPr bwMode="auto">
                <a:xfrm>
                  <a:off x="4656" y="1632"/>
                  <a:ext cx="0" cy="1152"/>
                </a:xfrm>
                <a:prstGeom prst="line">
                  <a:avLst/>
                </a:prstGeom>
                <a:noFill/>
                <a:ln w="9525">
                  <a:solidFill>
                    <a:schemeClr val="tx1"/>
                  </a:solidFill>
                  <a:round/>
                  <a:headEnd/>
                  <a:tailEnd/>
                </a:ln>
              </p:spPr>
              <p:txBody>
                <a:bodyPr/>
                <a:lstStyle/>
                <a:p>
                  <a:endParaRPr lang="en-US"/>
                </a:p>
              </p:txBody>
            </p:sp>
            <p:sp>
              <p:nvSpPr>
                <p:cNvPr id="162967" name="Line 7"/>
                <p:cNvSpPr>
                  <a:spLocks noChangeShapeType="1"/>
                </p:cNvSpPr>
                <p:nvPr/>
              </p:nvSpPr>
              <p:spPr bwMode="auto">
                <a:xfrm>
                  <a:off x="4752" y="1632"/>
                  <a:ext cx="0" cy="1152"/>
                </a:xfrm>
                <a:prstGeom prst="line">
                  <a:avLst/>
                </a:prstGeom>
                <a:noFill/>
                <a:ln w="9525">
                  <a:solidFill>
                    <a:schemeClr val="tx1"/>
                  </a:solidFill>
                  <a:round/>
                  <a:headEnd/>
                  <a:tailEnd/>
                </a:ln>
              </p:spPr>
              <p:txBody>
                <a:bodyPr/>
                <a:lstStyle/>
                <a:p>
                  <a:endParaRPr lang="en-US"/>
                </a:p>
              </p:txBody>
            </p:sp>
          </p:grpSp>
          <p:grpSp>
            <p:nvGrpSpPr>
              <p:cNvPr id="6" name="Group 32"/>
              <p:cNvGrpSpPr>
                <a:grpSpLocks/>
              </p:cNvGrpSpPr>
              <p:nvPr/>
            </p:nvGrpSpPr>
            <p:grpSpPr bwMode="auto">
              <a:xfrm>
                <a:off x="4224" y="1632"/>
                <a:ext cx="96" cy="1152"/>
                <a:chOff x="4224" y="1632"/>
                <a:chExt cx="96" cy="1152"/>
              </a:xfrm>
            </p:grpSpPr>
            <p:sp>
              <p:nvSpPr>
                <p:cNvPr id="162964" name="Line 8"/>
                <p:cNvSpPr>
                  <a:spLocks noChangeShapeType="1"/>
                </p:cNvSpPr>
                <p:nvPr/>
              </p:nvSpPr>
              <p:spPr bwMode="auto">
                <a:xfrm>
                  <a:off x="4224" y="1632"/>
                  <a:ext cx="0" cy="1152"/>
                </a:xfrm>
                <a:prstGeom prst="line">
                  <a:avLst/>
                </a:prstGeom>
                <a:noFill/>
                <a:ln w="9525">
                  <a:solidFill>
                    <a:schemeClr val="tx1"/>
                  </a:solidFill>
                  <a:round/>
                  <a:headEnd/>
                  <a:tailEnd/>
                </a:ln>
              </p:spPr>
              <p:txBody>
                <a:bodyPr/>
                <a:lstStyle/>
                <a:p>
                  <a:endParaRPr lang="en-US"/>
                </a:p>
              </p:txBody>
            </p:sp>
            <p:sp>
              <p:nvSpPr>
                <p:cNvPr id="162965" name="Line 9"/>
                <p:cNvSpPr>
                  <a:spLocks noChangeShapeType="1"/>
                </p:cNvSpPr>
                <p:nvPr/>
              </p:nvSpPr>
              <p:spPr bwMode="auto">
                <a:xfrm>
                  <a:off x="4320" y="1632"/>
                  <a:ext cx="0" cy="1152"/>
                </a:xfrm>
                <a:prstGeom prst="line">
                  <a:avLst/>
                </a:prstGeom>
                <a:noFill/>
                <a:ln w="9525">
                  <a:solidFill>
                    <a:schemeClr val="tx1"/>
                  </a:solidFill>
                  <a:round/>
                  <a:headEnd/>
                  <a:tailEnd/>
                </a:ln>
              </p:spPr>
              <p:txBody>
                <a:bodyPr/>
                <a:lstStyle/>
                <a:p>
                  <a:endParaRPr lang="en-US"/>
                </a:p>
              </p:txBody>
            </p:sp>
          </p:grpSp>
          <p:grpSp>
            <p:nvGrpSpPr>
              <p:cNvPr id="7" name="Group 25"/>
              <p:cNvGrpSpPr>
                <a:grpSpLocks/>
              </p:cNvGrpSpPr>
              <p:nvPr/>
            </p:nvGrpSpPr>
            <p:grpSpPr bwMode="auto">
              <a:xfrm>
                <a:off x="1344" y="1632"/>
                <a:ext cx="96" cy="1152"/>
                <a:chOff x="1344" y="1632"/>
                <a:chExt cx="96" cy="1152"/>
              </a:xfrm>
            </p:grpSpPr>
            <p:sp>
              <p:nvSpPr>
                <p:cNvPr id="162962" name="Line 10"/>
                <p:cNvSpPr>
                  <a:spLocks noChangeShapeType="1"/>
                </p:cNvSpPr>
                <p:nvPr/>
              </p:nvSpPr>
              <p:spPr bwMode="auto">
                <a:xfrm>
                  <a:off x="1344" y="1632"/>
                  <a:ext cx="0" cy="1152"/>
                </a:xfrm>
                <a:prstGeom prst="line">
                  <a:avLst/>
                </a:prstGeom>
                <a:noFill/>
                <a:ln w="9525">
                  <a:solidFill>
                    <a:schemeClr val="tx1"/>
                  </a:solidFill>
                  <a:round/>
                  <a:headEnd/>
                  <a:tailEnd/>
                </a:ln>
              </p:spPr>
              <p:txBody>
                <a:bodyPr/>
                <a:lstStyle/>
                <a:p>
                  <a:endParaRPr lang="en-US"/>
                </a:p>
              </p:txBody>
            </p:sp>
            <p:sp>
              <p:nvSpPr>
                <p:cNvPr id="162963" name="Line 11"/>
                <p:cNvSpPr>
                  <a:spLocks noChangeShapeType="1"/>
                </p:cNvSpPr>
                <p:nvPr/>
              </p:nvSpPr>
              <p:spPr bwMode="auto">
                <a:xfrm>
                  <a:off x="1440" y="1632"/>
                  <a:ext cx="0" cy="1152"/>
                </a:xfrm>
                <a:prstGeom prst="line">
                  <a:avLst/>
                </a:prstGeom>
                <a:noFill/>
                <a:ln w="9525">
                  <a:solidFill>
                    <a:schemeClr val="tx1"/>
                  </a:solidFill>
                  <a:round/>
                  <a:headEnd/>
                  <a:tailEnd/>
                </a:ln>
              </p:spPr>
              <p:txBody>
                <a:bodyPr/>
                <a:lstStyle/>
                <a:p>
                  <a:endParaRPr lang="en-US"/>
                </a:p>
              </p:txBody>
            </p:sp>
          </p:grpSp>
          <p:grpSp>
            <p:nvGrpSpPr>
              <p:cNvPr id="8" name="Group 26"/>
              <p:cNvGrpSpPr>
                <a:grpSpLocks/>
              </p:cNvGrpSpPr>
              <p:nvPr/>
            </p:nvGrpSpPr>
            <p:grpSpPr bwMode="auto">
              <a:xfrm>
                <a:off x="1776" y="1632"/>
                <a:ext cx="96" cy="1152"/>
                <a:chOff x="1776" y="1632"/>
                <a:chExt cx="96" cy="1152"/>
              </a:xfrm>
            </p:grpSpPr>
            <p:sp>
              <p:nvSpPr>
                <p:cNvPr id="162960" name="Line 12"/>
                <p:cNvSpPr>
                  <a:spLocks noChangeShapeType="1"/>
                </p:cNvSpPr>
                <p:nvPr/>
              </p:nvSpPr>
              <p:spPr bwMode="auto">
                <a:xfrm>
                  <a:off x="1776" y="1632"/>
                  <a:ext cx="0" cy="1152"/>
                </a:xfrm>
                <a:prstGeom prst="line">
                  <a:avLst/>
                </a:prstGeom>
                <a:noFill/>
                <a:ln w="9525">
                  <a:solidFill>
                    <a:schemeClr val="tx1"/>
                  </a:solidFill>
                  <a:round/>
                  <a:headEnd/>
                  <a:tailEnd/>
                </a:ln>
              </p:spPr>
              <p:txBody>
                <a:bodyPr/>
                <a:lstStyle/>
                <a:p>
                  <a:endParaRPr lang="en-US"/>
                </a:p>
              </p:txBody>
            </p:sp>
            <p:sp>
              <p:nvSpPr>
                <p:cNvPr id="162961" name="Line 13"/>
                <p:cNvSpPr>
                  <a:spLocks noChangeShapeType="1"/>
                </p:cNvSpPr>
                <p:nvPr/>
              </p:nvSpPr>
              <p:spPr bwMode="auto">
                <a:xfrm>
                  <a:off x="1872" y="1632"/>
                  <a:ext cx="0" cy="1152"/>
                </a:xfrm>
                <a:prstGeom prst="line">
                  <a:avLst/>
                </a:prstGeom>
                <a:noFill/>
                <a:ln w="9525">
                  <a:solidFill>
                    <a:schemeClr val="tx1"/>
                  </a:solidFill>
                  <a:round/>
                  <a:headEnd/>
                  <a:tailEnd/>
                </a:ln>
              </p:spPr>
              <p:txBody>
                <a:bodyPr/>
                <a:lstStyle/>
                <a:p>
                  <a:endParaRPr lang="en-US"/>
                </a:p>
              </p:txBody>
            </p:sp>
          </p:grpSp>
          <p:grpSp>
            <p:nvGrpSpPr>
              <p:cNvPr id="9" name="Group 27"/>
              <p:cNvGrpSpPr>
                <a:grpSpLocks/>
              </p:cNvGrpSpPr>
              <p:nvPr/>
            </p:nvGrpSpPr>
            <p:grpSpPr bwMode="auto">
              <a:xfrm>
                <a:off x="2208" y="1632"/>
                <a:ext cx="96" cy="1152"/>
                <a:chOff x="2208" y="1632"/>
                <a:chExt cx="96" cy="1152"/>
              </a:xfrm>
            </p:grpSpPr>
            <p:sp>
              <p:nvSpPr>
                <p:cNvPr id="162958" name="Line 14"/>
                <p:cNvSpPr>
                  <a:spLocks noChangeShapeType="1"/>
                </p:cNvSpPr>
                <p:nvPr/>
              </p:nvSpPr>
              <p:spPr bwMode="auto">
                <a:xfrm>
                  <a:off x="2208" y="1632"/>
                  <a:ext cx="0" cy="1152"/>
                </a:xfrm>
                <a:prstGeom prst="line">
                  <a:avLst/>
                </a:prstGeom>
                <a:noFill/>
                <a:ln w="9525">
                  <a:solidFill>
                    <a:schemeClr val="tx1"/>
                  </a:solidFill>
                  <a:round/>
                  <a:headEnd/>
                  <a:tailEnd/>
                </a:ln>
              </p:spPr>
              <p:txBody>
                <a:bodyPr/>
                <a:lstStyle/>
                <a:p>
                  <a:endParaRPr lang="en-US"/>
                </a:p>
              </p:txBody>
            </p:sp>
            <p:sp>
              <p:nvSpPr>
                <p:cNvPr id="162959" name="Line 15"/>
                <p:cNvSpPr>
                  <a:spLocks noChangeShapeType="1"/>
                </p:cNvSpPr>
                <p:nvPr/>
              </p:nvSpPr>
              <p:spPr bwMode="auto">
                <a:xfrm>
                  <a:off x="2304" y="1632"/>
                  <a:ext cx="0" cy="1152"/>
                </a:xfrm>
                <a:prstGeom prst="line">
                  <a:avLst/>
                </a:prstGeom>
                <a:noFill/>
                <a:ln w="9525">
                  <a:solidFill>
                    <a:schemeClr val="tx1"/>
                  </a:solidFill>
                  <a:round/>
                  <a:headEnd/>
                  <a:tailEnd/>
                </a:ln>
              </p:spPr>
              <p:txBody>
                <a:bodyPr/>
                <a:lstStyle/>
                <a:p>
                  <a:endParaRPr lang="en-US"/>
                </a:p>
              </p:txBody>
            </p:sp>
          </p:grpSp>
          <p:grpSp>
            <p:nvGrpSpPr>
              <p:cNvPr id="10" name="Group 28"/>
              <p:cNvGrpSpPr>
                <a:grpSpLocks/>
              </p:cNvGrpSpPr>
              <p:nvPr/>
            </p:nvGrpSpPr>
            <p:grpSpPr bwMode="auto">
              <a:xfrm>
                <a:off x="2592" y="1632"/>
                <a:ext cx="96" cy="1152"/>
                <a:chOff x="2592" y="1632"/>
                <a:chExt cx="96" cy="1152"/>
              </a:xfrm>
            </p:grpSpPr>
            <p:sp>
              <p:nvSpPr>
                <p:cNvPr id="162956" name="Line 16"/>
                <p:cNvSpPr>
                  <a:spLocks noChangeShapeType="1"/>
                </p:cNvSpPr>
                <p:nvPr/>
              </p:nvSpPr>
              <p:spPr bwMode="auto">
                <a:xfrm>
                  <a:off x="2592" y="1632"/>
                  <a:ext cx="0" cy="1152"/>
                </a:xfrm>
                <a:prstGeom prst="line">
                  <a:avLst/>
                </a:prstGeom>
                <a:noFill/>
                <a:ln w="9525">
                  <a:solidFill>
                    <a:schemeClr val="tx1"/>
                  </a:solidFill>
                  <a:round/>
                  <a:headEnd/>
                  <a:tailEnd/>
                </a:ln>
              </p:spPr>
              <p:txBody>
                <a:bodyPr/>
                <a:lstStyle/>
                <a:p>
                  <a:endParaRPr lang="en-US"/>
                </a:p>
              </p:txBody>
            </p:sp>
            <p:sp>
              <p:nvSpPr>
                <p:cNvPr id="162957" name="Line 17"/>
                <p:cNvSpPr>
                  <a:spLocks noChangeShapeType="1"/>
                </p:cNvSpPr>
                <p:nvPr/>
              </p:nvSpPr>
              <p:spPr bwMode="auto">
                <a:xfrm>
                  <a:off x="2688" y="1632"/>
                  <a:ext cx="0" cy="1152"/>
                </a:xfrm>
                <a:prstGeom prst="line">
                  <a:avLst/>
                </a:prstGeom>
                <a:noFill/>
                <a:ln w="9525">
                  <a:solidFill>
                    <a:schemeClr val="tx1"/>
                  </a:solidFill>
                  <a:round/>
                  <a:headEnd/>
                  <a:tailEnd/>
                </a:ln>
              </p:spPr>
              <p:txBody>
                <a:bodyPr/>
                <a:lstStyle/>
                <a:p>
                  <a:endParaRPr lang="en-US"/>
                </a:p>
              </p:txBody>
            </p:sp>
          </p:grpSp>
          <p:grpSp>
            <p:nvGrpSpPr>
              <p:cNvPr id="11" name="Group 29"/>
              <p:cNvGrpSpPr>
                <a:grpSpLocks/>
              </p:cNvGrpSpPr>
              <p:nvPr/>
            </p:nvGrpSpPr>
            <p:grpSpPr bwMode="auto">
              <a:xfrm>
                <a:off x="3024" y="1632"/>
                <a:ext cx="96" cy="1152"/>
                <a:chOff x="3024" y="1632"/>
                <a:chExt cx="96" cy="1152"/>
              </a:xfrm>
            </p:grpSpPr>
            <p:sp>
              <p:nvSpPr>
                <p:cNvPr id="162954" name="Line 18"/>
                <p:cNvSpPr>
                  <a:spLocks noChangeShapeType="1"/>
                </p:cNvSpPr>
                <p:nvPr/>
              </p:nvSpPr>
              <p:spPr bwMode="auto">
                <a:xfrm>
                  <a:off x="3024" y="1632"/>
                  <a:ext cx="0" cy="1152"/>
                </a:xfrm>
                <a:prstGeom prst="line">
                  <a:avLst/>
                </a:prstGeom>
                <a:noFill/>
                <a:ln w="9525">
                  <a:solidFill>
                    <a:schemeClr val="tx1"/>
                  </a:solidFill>
                  <a:round/>
                  <a:headEnd/>
                  <a:tailEnd/>
                </a:ln>
              </p:spPr>
              <p:txBody>
                <a:bodyPr/>
                <a:lstStyle/>
                <a:p>
                  <a:endParaRPr lang="en-US"/>
                </a:p>
              </p:txBody>
            </p:sp>
            <p:sp>
              <p:nvSpPr>
                <p:cNvPr id="162955" name="Line 19"/>
                <p:cNvSpPr>
                  <a:spLocks noChangeShapeType="1"/>
                </p:cNvSpPr>
                <p:nvPr/>
              </p:nvSpPr>
              <p:spPr bwMode="auto">
                <a:xfrm>
                  <a:off x="3120" y="1632"/>
                  <a:ext cx="0" cy="1152"/>
                </a:xfrm>
                <a:prstGeom prst="line">
                  <a:avLst/>
                </a:prstGeom>
                <a:noFill/>
                <a:ln w="9525">
                  <a:solidFill>
                    <a:schemeClr val="tx1"/>
                  </a:solidFill>
                  <a:round/>
                  <a:headEnd/>
                  <a:tailEnd/>
                </a:ln>
              </p:spPr>
              <p:txBody>
                <a:bodyPr/>
                <a:lstStyle/>
                <a:p>
                  <a:endParaRPr lang="en-US"/>
                </a:p>
              </p:txBody>
            </p:sp>
          </p:grpSp>
          <p:grpSp>
            <p:nvGrpSpPr>
              <p:cNvPr id="12" name="Group 30"/>
              <p:cNvGrpSpPr>
                <a:grpSpLocks/>
              </p:cNvGrpSpPr>
              <p:nvPr/>
            </p:nvGrpSpPr>
            <p:grpSpPr bwMode="auto">
              <a:xfrm>
                <a:off x="3408" y="1632"/>
                <a:ext cx="96" cy="1152"/>
                <a:chOff x="3408" y="1632"/>
                <a:chExt cx="96" cy="1152"/>
              </a:xfrm>
            </p:grpSpPr>
            <p:sp>
              <p:nvSpPr>
                <p:cNvPr id="162952" name="Line 20"/>
                <p:cNvSpPr>
                  <a:spLocks noChangeShapeType="1"/>
                </p:cNvSpPr>
                <p:nvPr/>
              </p:nvSpPr>
              <p:spPr bwMode="auto">
                <a:xfrm>
                  <a:off x="3408" y="1632"/>
                  <a:ext cx="0" cy="1152"/>
                </a:xfrm>
                <a:prstGeom prst="line">
                  <a:avLst/>
                </a:prstGeom>
                <a:noFill/>
                <a:ln w="9525">
                  <a:solidFill>
                    <a:schemeClr val="tx1"/>
                  </a:solidFill>
                  <a:round/>
                  <a:headEnd/>
                  <a:tailEnd/>
                </a:ln>
              </p:spPr>
              <p:txBody>
                <a:bodyPr/>
                <a:lstStyle/>
                <a:p>
                  <a:endParaRPr lang="en-US"/>
                </a:p>
              </p:txBody>
            </p:sp>
            <p:sp>
              <p:nvSpPr>
                <p:cNvPr id="162953" name="Line 21"/>
                <p:cNvSpPr>
                  <a:spLocks noChangeShapeType="1"/>
                </p:cNvSpPr>
                <p:nvPr/>
              </p:nvSpPr>
              <p:spPr bwMode="auto">
                <a:xfrm>
                  <a:off x="3504" y="1632"/>
                  <a:ext cx="0" cy="1152"/>
                </a:xfrm>
                <a:prstGeom prst="line">
                  <a:avLst/>
                </a:prstGeom>
                <a:noFill/>
                <a:ln w="9525">
                  <a:solidFill>
                    <a:schemeClr val="tx1"/>
                  </a:solidFill>
                  <a:round/>
                  <a:headEnd/>
                  <a:tailEnd/>
                </a:ln>
              </p:spPr>
              <p:txBody>
                <a:bodyPr/>
                <a:lstStyle/>
                <a:p>
                  <a:endParaRPr lang="en-US"/>
                </a:p>
              </p:txBody>
            </p:sp>
          </p:grpSp>
          <p:grpSp>
            <p:nvGrpSpPr>
              <p:cNvPr id="13" name="Group 31"/>
              <p:cNvGrpSpPr>
                <a:grpSpLocks/>
              </p:cNvGrpSpPr>
              <p:nvPr/>
            </p:nvGrpSpPr>
            <p:grpSpPr bwMode="auto">
              <a:xfrm>
                <a:off x="3792" y="1632"/>
                <a:ext cx="96" cy="1152"/>
                <a:chOff x="3792" y="1632"/>
                <a:chExt cx="96" cy="1152"/>
              </a:xfrm>
            </p:grpSpPr>
            <p:sp>
              <p:nvSpPr>
                <p:cNvPr id="162950" name="Line 22"/>
                <p:cNvSpPr>
                  <a:spLocks noChangeShapeType="1"/>
                </p:cNvSpPr>
                <p:nvPr/>
              </p:nvSpPr>
              <p:spPr bwMode="auto">
                <a:xfrm>
                  <a:off x="3792" y="1632"/>
                  <a:ext cx="0" cy="1152"/>
                </a:xfrm>
                <a:prstGeom prst="line">
                  <a:avLst/>
                </a:prstGeom>
                <a:noFill/>
                <a:ln w="9525">
                  <a:solidFill>
                    <a:schemeClr val="tx1"/>
                  </a:solidFill>
                  <a:round/>
                  <a:headEnd/>
                  <a:tailEnd/>
                </a:ln>
              </p:spPr>
              <p:txBody>
                <a:bodyPr/>
                <a:lstStyle/>
                <a:p>
                  <a:endParaRPr lang="en-US"/>
                </a:p>
              </p:txBody>
            </p:sp>
            <p:sp>
              <p:nvSpPr>
                <p:cNvPr id="162951" name="Line 23"/>
                <p:cNvSpPr>
                  <a:spLocks noChangeShapeType="1"/>
                </p:cNvSpPr>
                <p:nvPr/>
              </p:nvSpPr>
              <p:spPr bwMode="auto">
                <a:xfrm>
                  <a:off x="3888" y="1632"/>
                  <a:ext cx="0" cy="1152"/>
                </a:xfrm>
                <a:prstGeom prst="line">
                  <a:avLst/>
                </a:prstGeom>
                <a:noFill/>
                <a:ln w="9525">
                  <a:solidFill>
                    <a:schemeClr val="tx1"/>
                  </a:solidFill>
                  <a:round/>
                  <a:headEnd/>
                  <a:tailEnd/>
                </a:ln>
              </p:spPr>
              <p:txBody>
                <a:bodyPr/>
                <a:lstStyle/>
                <a:p>
                  <a:endParaRPr lang="en-US"/>
                </a:p>
              </p:txBody>
            </p:sp>
          </p:grpSp>
          <p:sp>
            <p:nvSpPr>
              <p:cNvPr id="162880" name="Line 35"/>
              <p:cNvSpPr>
                <a:spLocks noChangeShapeType="1"/>
              </p:cNvSpPr>
              <p:nvPr/>
            </p:nvSpPr>
            <p:spPr bwMode="auto">
              <a:xfrm flipV="1">
                <a:off x="4752" y="1200"/>
                <a:ext cx="528" cy="432"/>
              </a:xfrm>
              <a:prstGeom prst="line">
                <a:avLst/>
              </a:prstGeom>
              <a:noFill/>
              <a:ln w="9525">
                <a:solidFill>
                  <a:schemeClr val="tx1"/>
                </a:solidFill>
                <a:round/>
                <a:headEnd/>
                <a:tailEnd/>
              </a:ln>
            </p:spPr>
            <p:txBody>
              <a:bodyPr/>
              <a:lstStyle/>
              <a:p>
                <a:endParaRPr lang="en-US"/>
              </a:p>
            </p:txBody>
          </p:sp>
          <p:sp>
            <p:nvSpPr>
              <p:cNvPr id="162881" name="Line 37"/>
              <p:cNvSpPr>
                <a:spLocks noChangeShapeType="1"/>
              </p:cNvSpPr>
              <p:nvPr/>
            </p:nvSpPr>
            <p:spPr bwMode="auto">
              <a:xfrm>
                <a:off x="5280" y="1200"/>
                <a:ext cx="0" cy="1152"/>
              </a:xfrm>
              <a:prstGeom prst="line">
                <a:avLst/>
              </a:prstGeom>
              <a:noFill/>
              <a:ln w="9525">
                <a:solidFill>
                  <a:schemeClr val="tx1"/>
                </a:solidFill>
                <a:round/>
                <a:headEnd/>
                <a:tailEnd/>
              </a:ln>
            </p:spPr>
            <p:txBody>
              <a:bodyPr/>
              <a:lstStyle/>
              <a:p>
                <a:endParaRPr lang="en-US"/>
              </a:p>
            </p:txBody>
          </p:sp>
          <p:sp>
            <p:nvSpPr>
              <p:cNvPr id="162882" name="Line 38"/>
              <p:cNvSpPr>
                <a:spLocks noChangeShapeType="1"/>
              </p:cNvSpPr>
              <p:nvPr/>
            </p:nvSpPr>
            <p:spPr bwMode="auto">
              <a:xfrm flipV="1">
                <a:off x="4752" y="2352"/>
                <a:ext cx="528" cy="432"/>
              </a:xfrm>
              <a:prstGeom prst="line">
                <a:avLst/>
              </a:prstGeom>
              <a:noFill/>
              <a:ln w="9525">
                <a:solidFill>
                  <a:schemeClr val="tx1"/>
                </a:solidFill>
                <a:round/>
                <a:headEnd/>
                <a:tailEnd/>
              </a:ln>
            </p:spPr>
            <p:txBody>
              <a:bodyPr/>
              <a:lstStyle/>
              <a:p>
                <a:endParaRPr lang="en-US"/>
              </a:p>
            </p:txBody>
          </p:sp>
          <p:sp>
            <p:nvSpPr>
              <p:cNvPr id="162883" name="Line 39"/>
              <p:cNvSpPr>
                <a:spLocks noChangeShapeType="1"/>
              </p:cNvSpPr>
              <p:nvPr/>
            </p:nvSpPr>
            <p:spPr bwMode="auto">
              <a:xfrm flipV="1">
                <a:off x="4656" y="1200"/>
                <a:ext cx="528" cy="432"/>
              </a:xfrm>
              <a:prstGeom prst="line">
                <a:avLst/>
              </a:prstGeom>
              <a:noFill/>
              <a:ln w="9525">
                <a:solidFill>
                  <a:schemeClr val="tx1"/>
                </a:solidFill>
                <a:round/>
                <a:headEnd/>
                <a:tailEnd/>
              </a:ln>
            </p:spPr>
            <p:txBody>
              <a:bodyPr/>
              <a:lstStyle/>
              <a:p>
                <a:endParaRPr lang="en-US"/>
              </a:p>
            </p:txBody>
          </p:sp>
          <p:sp>
            <p:nvSpPr>
              <p:cNvPr id="162884" name="Line 40"/>
              <p:cNvSpPr>
                <a:spLocks noChangeShapeType="1"/>
              </p:cNvSpPr>
              <p:nvPr/>
            </p:nvSpPr>
            <p:spPr bwMode="auto">
              <a:xfrm flipV="1">
                <a:off x="4320" y="1200"/>
                <a:ext cx="576" cy="432"/>
              </a:xfrm>
              <a:prstGeom prst="line">
                <a:avLst/>
              </a:prstGeom>
              <a:noFill/>
              <a:ln w="9525">
                <a:solidFill>
                  <a:schemeClr val="tx1"/>
                </a:solidFill>
                <a:round/>
                <a:headEnd/>
                <a:tailEnd/>
              </a:ln>
            </p:spPr>
            <p:txBody>
              <a:bodyPr/>
              <a:lstStyle/>
              <a:p>
                <a:endParaRPr lang="en-US"/>
              </a:p>
            </p:txBody>
          </p:sp>
          <p:sp>
            <p:nvSpPr>
              <p:cNvPr id="162885" name="Line 41"/>
              <p:cNvSpPr>
                <a:spLocks noChangeShapeType="1"/>
              </p:cNvSpPr>
              <p:nvPr/>
            </p:nvSpPr>
            <p:spPr bwMode="auto">
              <a:xfrm flipV="1">
                <a:off x="4320" y="2544"/>
                <a:ext cx="336" cy="240"/>
              </a:xfrm>
              <a:prstGeom prst="line">
                <a:avLst/>
              </a:prstGeom>
              <a:noFill/>
              <a:ln w="9525">
                <a:solidFill>
                  <a:schemeClr val="tx1"/>
                </a:solidFill>
                <a:round/>
                <a:headEnd/>
                <a:tailEnd/>
              </a:ln>
            </p:spPr>
            <p:txBody>
              <a:bodyPr/>
              <a:lstStyle/>
              <a:p>
                <a:endParaRPr lang="en-US"/>
              </a:p>
            </p:txBody>
          </p:sp>
          <p:sp>
            <p:nvSpPr>
              <p:cNvPr id="162886" name="Line 42"/>
              <p:cNvSpPr>
                <a:spLocks noChangeShapeType="1"/>
              </p:cNvSpPr>
              <p:nvPr/>
            </p:nvSpPr>
            <p:spPr bwMode="auto">
              <a:xfrm>
                <a:off x="4224" y="2784"/>
                <a:ext cx="96" cy="0"/>
              </a:xfrm>
              <a:prstGeom prst="line">
                <a:avLst/>
              </a:prstGeom>
              <a:noFill/>
              <a:ln w="9525">
                <a:solidFill>
                  <a:schemeClr val="tx1"/>
                </a:solidFill>
                <a:round/>
                <a:headEnd/>
                <a:tailEnd/>
              </a:ln>
            </p:spPr>
            <p:txBody>
              <a:bodyPr/>
              <a:lstStyle/>
              <a:p>
                <a:endParaRPr lang="en-US"/>
              </a:p>
            </p:txBody>
          </p:sp>
          <p:sp>
            <p:nvSpPr>
              <p:cNvPr id="162887" name="Line 43"/>
              <p:cNvSpPr>
                <a:spLocks noChangeShapeType="1"/>
              </p:cNvSpPr>
              <p:nvPr/>
            </p:nvSpPr>
            <p:spPr bwMode="auto">
              <a:xfrm>
                <a:off x="4656" y="2784"/>
                <a:ext cx="96" cy="0"/>
              </a:xfrm>
              <a:prstGeom prst="line">
                <a:avLst/>
              </a:prstGeom>
              <a:noFill/>
              <a:ln w="9525">
                <a:solidFill>
                  <a:schemeClr val="tx1"/>
                </a:solidFill>
                <a:round/>
                <a:headEnd/>
                <a:tailEnd/>
              </a:ln>
            </p:spPr>
            <p:txBody>
              <a:bodyPr/>
              <a:lstStyle/>
              <a:p>
                <a:endParaRPr lang="en-US"/>
              </a:p>
            </p:txBody>
          </p:sp>
          <p:sp>
            <p:nvSpPr>
              <p:cNvPr id="162888" name="Line 44"/>
              <p:cNvSpPr>
                <a:spLocks noChangeShapeType="1"/>
              </p:cNvSpPr>
              <p:nvPr/>
            </p:nvSpPr>
            <p:spPr bwMode="auto">
              <a:xfrm>
                <a:off x="4224" y="1632"/>
                <a:ext cx="96" cy="0"/>
              </a:xfrm>
              <a:prstGeom prst="line">
                <a:avLst/>
              </a:prstGeom>
              <a:noFill/>
              <a:ln w="9525">
                <a:solidFill>
                  <a:schemeClr val="tx1"/>
                </a:solidFill>
                <a:round/>
                <a:headEnd/>
                <a:tailEnd/>
              </a:ln>
            </p:spPr>
            <p:txBody>
              <a:bodyPr/>
              <a:lstStyle/>
              <a:p>
                <a:endParaRPr lang="en-US"/>
              </a:p>
            </p:txBody>
          </p:sp>
          <p:sp>
            <p:nvSpPr>
              <p:cNvPr id="162889" name="Line 45"/>
              <p:cNvSpPr>
                <a:spLocks noChangeShapeType="1"/>
              </p:cNvSpPr>
              <p:nvPr/>
            </p:nvSpPr>
            <p:spPr bwMode="auto">
              <a:xfrm>
                <a:off x="4656" y="1632"/>
                <a:ext cx="96" cy="0"/>
              </a:xfrm>
              <a:prstGeom prst="line">
                <a:avLst/>
              </a:prstGeom>
              <a:noFill/>
              <a:ln w="9525">
                <a:solidFill>
                  <a:schemeClr val="tx1"/>
                </a:solidFill>
                <a:round/>
                <a:headEnd/>
                <a:tailEnd/>
              </a:ln>
            </p:spPr>
            <p:txBody>
              <a:bodyPr/>
              <a:lstStyle/>
              <a:p>
                <a:endParaRPr lang="en-US"/>
              </a:p>
            </p:txBody>
          </p:sp>
          <p:sp>
            <p:nvSpPr>
              <p:cNvPr id="162890" name="Line 46"/>
              <p:cNvSpPr>
                <a:spLocks noChangeShapeType="1"/>
              </p:cNvSpPr>
              <p:nvPr/>
            </p:nvSpPr>
            <p:spPr bwMode="auto">
              <a:xfrm flipH="1">
                <a:off x="5184" y="1200"/>
                <a:ext cx="96" cy="0"/>
              </a:xfrm>
              <a:prstGeom prst="line">
                <a:avLst/>
              </a:prstGeom>
              <a:noFill/>
              <a:ln w="9525">
                <a:solidFill>
                  <a:schemeClr val="tx1"/>
                </a:solidFill>
                <a:round/>
                <a:headEnd/>
                <a:tailEnd/>
              </a:ln>
            </p:spPr>
            <p:txBody>
              <a:bodyPr/>
              <a:lstStyle/>
              <a:p>
                <a:endParaRPr lang="en-US"/>
              </a:p>
            </p:txBody>
          </p:sp>
          <p:sp>
            <p:nvSpPr>
              <p:cNvPr id="162891" name="Line 47"/>
              <p:cNvSpPr>
                <a:spLocks noChangeShapeType="1"/>
              </p:cNvSpPr>
              <p:nvPr/>
            </p:nvSpPr>
            <p:spPr bwMode="auto">
              <a:xfrm flipV="1">
                <a:off x="4224" y="1200"/>
                <a:ext cx="576" cy="432"/>
              </a:xfrm>
              <a:prstGeom prst="line">
                <a:avLst/>
              </a:prstGeom>
              <a:noFill/>
              <a:ln w="9525">
                <a:solidFill>
                  <a:schemeClr val="tx1"/>
                </a:solidFill>
                <a:round/>
                <a:headEnd/>
                <a:tailEnd/>
              </a:ln>
            </p:spPr>
            <p:txBody>
              <a:bodyPr/>
              <a:lstStyle/>
              <a:p>
                <a:endParaRPr lang="en-US"/>
              </a:p>
            </p:txBody>
          </p:sp>
          <p:sp>
            <p:nvSpPr>
              <p:cNvPr id="162892" name="Line 48"/>
              <p:cNvSpPr>
                <a:spLocks noChangeShapeType="1"/>
              </p:cNvSpPr>
              <p:nvPr/>
            </p:nvSpPr>
            <p:spPr bwMode="auto">
              <a:xfrm>
                <a:off x="4800" y="1200"/>
                <a:ext cx="96" cy="0"/>
              </a:xfrm>
              <a:prstGeom prst="line">
                <a:avLst/>
              </a:prstGeom>
              <a:noFill/>
              <a:ln w="9525">
                <a:solidFill>
                  <a:schemeClr val="tx1"/>
                </a:solidFill>
                <a:round/>
                <a:headEnd/>
                <a:tailEnd/>
              </a:ln>
            </p:spPr>
            <p:txBody>
              <a:bodyPr/>
              <a:lstStyle/>
              <a:p>
                <a:endParaRPr lang="en-US"/>
              </a:p>
            </p:txBody>
          </p:sp>
          <p:sp>
            <p:nvSpPr>
              <p:cNvPr id="162893" name="Line 49"/>
              <p:cNvSpPr>
                <a:spLocks noChangeShapeType="1"/>
              </p:cNvSpPr>
              <p:nvPr/>
            </p:nvSpPr>
            <p:spPr bwMode="auto">
              <a:xfrm>
                <a:off x="4896" y="1200"/>
                <a:ext cx="0" cy="240"/>
              </a:xfrm>
              <a:prstGeom prst="line">
                <a:avLst/>
              </a:prstGeom>
              <a:noFill/>
              <a:ln w="9525">
                <a:solidFill>
                  <a:schemeClr val="tx1"/>
                </a:solidFill>
                <a:round/>
                <a:headEnd/>
                <a:tailEnd/>
              </a:ln>
            </p:spPr>
            <p:txBody>
              <a:bodyPr/>
              <a:lstStyle/>
              <a:p>
                <a:endParaRPr lang="en-US"/>
              </a:p>
            </p:txBody>
          </p:sp>
          <p:sp>
            <p:nvSpPr>
              <p:cNvPr id="162894" name="Line 50"/>
              <p:cNvSpPr>
                <a:spLocks noChangeShapeType="1"/>
              </p:cNvSpPr>
              <p:nvPr/>
            </p:nvSpPr>
            <p:spPr bwMode="auto">
              <a:xfrm flipV="1">
                <a:off x="3888" y="1200"/>
                <a:ext cx="576" cy="432"/>
              </a:xfrm>
              <a:prstGeom prst="line">
                <a:avLst/>
              </a:prstGeom>
              <a:noFill/>
              <a:ln w="9525">
                <a:solidFill>
                  <a:schemeClr val="tx1"/>
                </a:solidFill>
                <a:round/>
                <a:headEnd/>
                <a:tailEnd/>
              </a:ln>
            </p:spPr>
            <p:txBody>
              <a:bodyPr/>
              <a:lstStyle/>
              <a:p>
                <a:endParaRPr lang="en-US"/>
              </a:p>
            </p:txBody>
          </p:sp>
          <p:sp>
            <p:nvSpPr>
              <p:cNvPr id="162895" name="Line 51"/>
              <p:cNvSpPr>
                <a:spLocks noChangeShapeType="1"/>
              </p:cNvSpPr>
              <p:nvPr/>
            </p:nvSpPr>
            <p:spPr bwMode="auto">
              <a:xfrm flipV="1">
                <a:off x="3888" y="2544"/>
                <a:ext cx="336" cy="240"/>
              </a:xfrm>
              <a:prstGeom prst="line">
                <a:avLst/>
              </a:prstGeom>
              <a:noFill/>
              <a:ln w="9525">
                <a:solidFill>
                  <a:schemeClr val="tx1"/>
                </a:solidFill>
                <a:round/>
                <a:headEnd/>
                <a:tailEnd/>
              </a:ln>
            </p:spPr>
            <p:txBody>
              <a:bodyPr/>
              <a:lstStyle/>
              <a:p>
                <a:endParaRPr lang="en-US"/>
              </a:p>
            </p:txBody>
          </p:sp>
          <p:sp>
            <p:nvSpPr>
              <p:cNvPr id="162896" name="Line 52"/>
              <p:cNvSpPr>
                <a:spLocks noChangeShapeType="1"/>
              </p:cNvSpPr>
              <p:nvPr/>
            </p:nvSpPr>
            <p:spPr bwMode="auto">
              <a:xfrm>
                <a:off x="3792" y="1632"/>
                <a:ext cx="96" cy="0"/>
              </a:xfrm>
              <a:prstGeom prst="line">
                <a:avLst/>
              </a:prstGeom>
              <a:noFill/>
              <a:ln w="9525">
                <a:solidFill>
                  <a:schemeClr val="tx1"/>
                </a:solidFill>
                <a:round/>
                <a:headEnd/>
                <a:tailEnd/>
              </a:ln>
            </p:spPr>
            <p:txBody>
              <a:bodyPr/>
              <a:lstStyle/>
              <a:p>
                <a:endParaRPr lang="en-US"/>
              </a:p>
            </p:txBody>
          </p:sp>
          <p:sp>
            <p:nvSpPr>
              <p:cNvPr id="162897" name="Line 53"/>
              <p:cNvSpPr>
                <a:spLocks noChangeShapeType="1"/>
              </p:cNvSpPr>
              <p:nvPr/>
            </p:nvSpPr>
            <p:spPr bwMode="auto">
              <a:xfrm>
                <a:off x="4368" y="1200"/>
                <a:ext cx="96" cy="0"/>
              </a:xfrm>
              <a:prstGeom prst="line">
                <a:avLst/>
              </a:prstGeom>
              <a:noFill/>
              <a:ln w="9525">
                <a:solidFill>
                  <a:schemeClr val="tx1"/>
                </a:solidFill>
                <a:round/>
                <a:headEnd/>
                <a:tailEnd/>
              </a:ln>
            </p:spPr>
            <p:txBody>
              <a:bodyPr/>
              <a:lstStyle/>
              <a:p>
                <a:endParaRPr lang="en-US"/>
              </a:p>
            </p:txBody>
          </p:sp>
          <p:sp>
            <p:nvSpPr>
              <p:cNvPr id="162898" name="Line 54"/>
              <p:cNvSpPr>
                <a:spLocks noChangeShapeType="1"/>
              </p:cNvSpPr>
              <p:nvPr/>
            </p:nvSpPr>
            <p:spPr bwMode="auto">
              <a:xfrm>
                <a:off x="4464" y="1200"/>
                <a:ext cx="0" cy="240"/>
              </a:xfrm>
              <a:prstGeom prst="line">
                <a:avLst/>
              </a:prstGeom>
              <a:noFill/>
              <a:ln w="9525">
                <a:solidFill>
                  <a:schemeClr val="tx1"/>
                </a:solidFill>
                <a:round/>
                <a:headEnd/>
                <a:tailEnd/>
              </a:ln>
            </p:spPr>
            <p:txBody>
              <a:bodyPr/>
              <a:lstStyle/>
              <a:p>
                <a:endParaRPr lang="en-US"/>
              </a:p>
            </p:txBody>
          </p:sp>
          <p:sp>
            <p:nvSpPr>
              <p:cNvPr id="162899" name="Line 55"/>
              <p:cNvSpPr>
                <a:spLocks noChangeShapeType="1"/>
              </p:cNvSpPr>
              <p:nvPr/>
            </p:nvSpPr>
            <p:spPr bwMode="auto">
              <a:xfrm flipV="1">
                <a:off x="3792" y="1200"/>
                <a:ext cx="576" cy="432"/>
              </a:xfrm>
              <a:prstGeom prst="line">
                <a:avLst/>
              </a:prstGeom>
              <a:noFill/>
              <a:ln w="9525">
                <a:solidFill>
                  <a:schemeClr val="tx1"/>
                </a:solidFill>
                <a:round/>
                <a:headEnd/>
                <a:tailEnd/>
              </a:ln>
            </p:spPr>
            <p:txBody>
              <a:bodyPr/>
              <a:lstStyle/>
              <a:p>
                <a:endParaRPr lang="en-US"/>
              </a:p>
            </p:txBody>
          </p:sp>
          <p:sp>
            <p:nvSpPr>
              <p:cNvPr id="162900" name="Line 56"/>
              <p:cNvSpPr>
                <a:spLocks noChangeShapeType="1"/>
              </p:cNvSpPr>
              <p:nvPr/>
            </p:nvSpPr>
            <p:spPr bwMode="auto">
              <a:xfrm flipV="1">
                <a:off x="3504" y="1200"/>
                <a:ext cx="576" cy="432"/>
              </a:xfrm>
              <a:prstGeom prst="line">
                <a:avLst/>
              </a:prstGeom>
              <a:noFill/>
              <a:ln w="9525">
                <a:solidFill>
                  <a:schemeClr val="tx1"/>
                </a:solidFill>
                <a:round/>
                <a:headEnd/>
                <a:tailEnd/>
              </a:ln>
            </p:spPr>
            <p:txBody>
              <a:bodyPr/>
              <a:lstStyle/>
              <a:p>
                <a:endParaRPr lang="en-US"/>
              </a:p>
            </p:txBody>
          </p:sp>
          <p:sp>
            <p:nvSpPr>
              <p:cNvPr id="162901" name="Line 57"/>
              <p:cNvSpPr>
                <a:spLocks noChangeShapeType="1"/>
              </p:cNvSpPr>
              <p:nvPr/>
            </p:nvSpPr>
            <p:spPr bwMode="auto">
              <a:xfrm flipV="1">
                <a:off x="3504" y="2592"/>
                <a:ext cx="288" cy="192"/>
              </a:xfrm>
              <a:prstGeom prst="line">
                <a:avLst/>
              </a:prstGeom>
              <a:noFill/>
              <a:ln w="9525">
                <a:solidFill>
                  <a:schemeClr val="tx1"/>
                </a:solidFill>
                <a:round/>
                <a:headEnd/>
                <a:tailEnd/>
              </a:ln>
            </p:spPr>
            <p:txBody>
              <a:bodyPr/>
              <a:lstStyle/>
              <a:p>
                <a:endParaRPr lang="en-US"/>
              </a:p>
            </p:txBody>
          </p:sp>
          <p:sp>
            <p:nvSpPr>
              <p:cNvPr id="162902" name="Line 58"/>
              <p:cNvSpPr>
                <a:spLocks noChangeShapeType="1"/>
              </p:cNvSpPr>
              <p:nvPr/>
            </p:nvSpPr>
            <p:spPr bwMode="auto">
              <a:xfrm>
                <a:off x="3408" y="2784"/>
                <a:ext cx="96" cy="0"/>
              </a:xfrm>
              <a:prstGeom prst="line">
                <a:avLst/>
              </a:prstGeom>
              <a:noFill/>
              <a:ln w="9525">
                <a:solidFill>
                  <a:schemeClr val="tx1"/>
                </a:solidFill>
                <a:round/>
                <a:headEnd/>
                <a:tailEnd/>
              </a:ln>
            </p:spPr>
            <p:txBody>
              <a:bodyPr/>
              <a:lstStyle/>
              <a:p>
                <a:endParaRPr lang="en-US"/>
              </a:p>
            </p:txBody>
          </p:sp>
          <p:sp>
            <p:nvSpPr>
              <p:cNvPr id="162903" name="Line 59"/>
              <p:cNvSpPr>
                <a:spLocks noChangeShapeType="1"/>
              </p:cNvSpPr>
              <p:nvPr/>
            </p:nvSpPr>
            <p:spPr bwMode="auto">
              <a:xfrm>
                <a:off x="3408" y="1632"/>
                <a:ext cx="96" cy="0"/>
              </a:xfrm>
              <a:prstGeom prst="line">
                <a:avLst/>
              </a:prstGeom>
              <a:noFill/>
              <a:ln w="9525">
                <a:solidFill>
                  <a:schemeClr val="tx1"/>
                </a:solidFill>
                <a:round/>
                <a:headEnd/>
                <a:tailEnd/>
              </a:ln>
            </p:spPr>
            <p:txBody>
              <a:bodyPr/>
              <a:lstStyle/>
              <a:p>
                <a:endParaRPr lang="en-US"/>
              </a:p>
            </p:txBody>
          </p:sp>
          <p:sp>
            <p:nvSpPr>
              <p:cNvPr id="162904" name="Line 60"/>
              <p:cNvSpPr>
                <a:spLocks noChangeShapeType="1"/>
              </p:cNvSpPr>
              <p:nvPr/>
            </p:nvSpPr>
            <p:spPr bwMode="auto">
              <a:xfrm flipV="1">
                <a:off x="3408" y="1200"/>
                <a:ext cx="576" cy="432"/>
              </a:xfrm>
              <a:prstGeom prst="line">
                <a:avLst/>
              </a:prstGeom>
              <a:noFill/>
              <a:ln w="9525">
                <a:solidFill>
                  <a:schemeClr val="tx1"/>
                </a:solidFill>
                <a:round/>
                <a:headEnd/>
                <a:tailEnd/>
              </a:ln>
            </p:spPr>
            <p:txBody>
              <a:bodyPr/>
              <a:lstStyle/>
              <a:p>
                <a:endParaRPr lang="en-US"/>
              </a:p>
            </p:txBody>
          </p:sp>
          <p:sp>
            <p:nvSpPr>
              <p:cNvPr id="162905" name="Line 61"/>
              <p:cNvSpPr>
                <a:spLocks noChangeShapeType="1"/>
              </p:cNvSpPr>
              <p:nvPr/>
            </p:nvSpPr>
            <p:spPr bwMode="auto">
              <a:xfrm>
                <a:off x="3984" y="1200"/>
                <a:ext cx="96" cy="0"/>
              </a:xfrm>
              <a:prstGeom prst="line">
                <a:avLst/>
              </a:prstGeom>
              <a:noFill/>
              <a:ln w="9525">
                <a:solidFill>
                  <a:schemeClr val="tx1"/>
                </a:solidFill>
                <a:round/>
                <a:headEnd/>
                <a:tailEnd/>
              </a:ln>
            </p:spPr>
            <p:txBody>
              <a:bodyPr/>
              <a:lstStyle/>
              <a:p>
                <a:endParaRPr lang="en-US"/>
              </a:p>
            </p:txBody>
          </p:sp>
          <p:sp>
            <p:nvSpPr>
              <p:cNvPr id="162906" name="Line 62"/>
              <p:cNvSpPr>
                <a:spLocks noChangeShapeType="1"/>
              </p:cNvSpPr>
              <p:nvPr/>
            </p:nvSpPr>
            <p:spPr bwMode="auto">
              <a:xfrm>
                <a:off x="4080" y="1200"/>
                <a:ext cx="0" cy="192"/>
              </a:xfrm>
              <a:prstGeom prst="line">
                <a:avLst/>
              </a:prstGeom>
              <a:noFill/>
              <a:ln w="9525">
                <a:solidFill>
                  <a:schemeClr val="tx1"/>
                </a:solidFill>
                <a:round/>
                <a:headEnd/>
                <a:tailEnd/>
              </a:ln>
            </p:spPr>
            <p:txBody>
              <a:bodyPr/>
              <a:lstStyle/>
              <a:p>
                <a:endParaRPr lang="en-US"/>
              </a:p>
            </p:txBody>
          </p:sp>
          <p:sp>
            <p:nvSpPr>
              <p:cNvPr id="162907" name="Line 63"/>
              <p:cNvSpPr>
                <a:spLocks noChangeShapeType="1"/>
              </p:cNvSpPr>
              <p:nvPr/>
            </p:nvSpPr>
            <p:spPr bwMode="auto">
              <a:xfrm flipV="1">
                <a:off x="3120" y="1200"/>
                <a:ext cx="576" cy="432"/>
              </a:xfrm>
              <a:prstGeom prst="line">
                <a:avLst/>
              </a:prstGeom>
              <a:noFill/>
              <a:ln w="9525">
                <a:solidFill>
                  <a:schemeClr val="tx1"/>
                </a:solidFill>
                <a:round/>
                <a:headEnd/>
                <a:tailEnd/>
              </a:ln>
            </p:spPr>
            <p:txBody>
              <a:bodyPr/>
              <a:lstStyle/>
              <a:p>
                <a:endParaRPr lang="en-US"/>
              </a:p>
            </p:txBody>
          </p:sp>
          <p:sp>
            <p:nvSpPr>
              <p:cNvPr id="162908" name="Line 64"/>
              <p:cNvSpPr>
                <a:spLocks noChangeShapeType="1"/>
              </p:cNvSpPr>
              <p:nvPr/>
            </p:nvSpPr>
            <p:spPr bwMode="auto">
              <a:xfrm flipV="1">
                <a:off x="3120" y="2592"/>
                <a:ext cx="288" cy="192"/>
              </a:xfrm>
              <a:prstGeom prst="line">
                <a:avLst/>
              </a:prstGeom>
              <a:noFill/>
              <a:ln w="9525">
                <a:solidFill>
                  <a:schemeClr val="tx1"/>
                </a:solidFill>
                <a:round/>
                <a:headEnd/>
                <a:tailEnd/>
              </a:ln>
            </p:spPr>
            <p:txBody>
              <a:bodyPr/>
              <a:lstStyle/>
              <a:p>
                <a:endParaRPr lang="en-US"/>
              </a:p>
            </p:txBody>
          </p:sp>
          <p:sp>
            <p:nvSpPr>
              <p:cNvPr id="162909" name="Line 65"/>
              <p:cNvSpPr>
                <a:spLocks noChangeShapeType="1"/>
              </p:cNvSpPr>
              <p:nvPr/>
            </p:nvSpPr>
            <p:spPr bwMode="auto">
              <a:xfrm>
                <a:off x="3024" y="2784"/>
                <a:ext cx="96" cy="0"/>
              </a:xfrm>
              <a:prstGeom prst="line">
                <a:avLst/>
              </a:prstGeom>
              <a:noFill/>
              <a:ln w="9525">
                <a:solidFill>
                  <a:schemeClr val="tx1"/>
                </a:solidFill>
                <a:round/>
                <a:headEnd/>
                <a:tailEnd/>
              </a:ln>
            </p:spPr>
            <p:txBody>
              <a:bodyPr/>
              <a:lstStyle/>
              <a:p>
                <a:endParaRPr lang="en-US"/>
              </a:p>
            </p:txBody>
          </p:sp>
          <p:sp>
            <p:nvSpPr>
              <p:cNvPr id="162910" name="Line 66"/>
              <p:cNvSpPr>
                <a:spLocks noChangeShapeType="1"/>
              </p:cNvSpPr>
              <p:nvPr/>
            </p:nvSpPr>
            <p:spPr bwMode="auto">
              <a:xfrm>
                <a:off x="3024" y="1632"/>
                <a:ext cx="96" cy="0"/>
              </a:xfrm>
              <a:prstGeom prst="line">
                <a:avLst/>
              </a:prstGeom>
              <a:noFill/>
              <a:ln w="9525">
                <a:solidFill>
                  <a:schemeClr val="tx1"/>
                </a:solidFill>
                <a:round/>
                <a:headEnd/>
                <a:tailEnd/>
              </a:ln>
            </p:spPr>
            <p:txBody>
              <a:bodyPr/>
              <a:lstStyle/>
              <a:p>
                <a:endParaRPr lang="en-US"/>
              </a:p>
            </p:txBody>
          </p:sp>
          <p:sp>
            <p:nvSpPr>
              <p:cNvPr id="162911" name="Line 67"/>
              <p:cNvSpPr>
                <a:spLocks noChangeShapeType="1"/>
              </p:cNvSpPr>
              <p:nvPr/>
            </p:nvSpPr>
            <p:spPr bwMode="auto">
              <a:xfrm flipV="1">
                <a:off x="3024" y="1200"/>
                <a:ext cx="576" cy="432"/>
              </a:xfrm>
              <a:prstGeom prst="line">
                <a:avLst/>
              </a:prstGeom>
              <a:noFill/>
              <a:ln w="9525">
                <a:solidFill>
                  <a:schemeClr val="tx1"/>
                </a:solidFill>
                <a:round/>
                <a:headEnd/>
                <a:tailEnd/>
              </a:ln>
            </p:spPr>
            <p:txBody>
              <a:bodyPr/>
              <a:lstStyle/>
              <a:p>
                <a:endParaRPr lang="en-US"/>
              </a:p>
            </p:txBody>
          </p:sp>
          <p:sp>
            <p:nvSpPr>
              <p:cNvPr id="162912" name="Line 68"/>
              <p:cNvSpPr>
                <a:spLocks noChangeShapeType="1"/>
              </p:cNvSpPr>
              <p:nvPr/>
            </p:nvSpPr>
            <p:spPr bwMode="auto">
              <a:xfrm>
                <a:off x="3600" y="1200"/>
                <a:ext cx="96" cy="0"/>
              </a:xfrm>
              <a:prstGeom prst="line">
                <a:avLst/>
              </a:prstGeom>
              <a:noFill/>
              <a:ln w="9525">
                <a:solidFill>
                  <a:schemeClr val="tx1"/>
                </a:solidFill>
                <a:round/>
                <a:headEnd/>
                <a:tailEnd/>
              </a:ln>
            </p:spPr>
            <p:txBody>
              <a:bodyPr/>
              <a:lstStyle/>
              <a:p>
                <a:endParaRPr lang="en-US"/>
              </a:p>
            </p:txBody>
          </p:sp>
          <p:sp>
            <p:nvSpPr>
              <p:cNvPr id="162913" name="Line 69"/>
              <p:cNvSpPr>
                <a:spLocks noChangeShapeType="1"/>
              </p:cNvSpPr>
              <p:nvPr/>
            </p:nvSpPr>
            <p:spPr bwMode="auto">
              <a:xfrm>
                <a:off x="3696" y="1200"/>
                <a:ext cx="0" cy="192"/>
              </a:xfrm>
              <a:prstGeom prst="line">
                <a:avLst/>
              </a:prstGeom>
              <a:noFill/>
              <a:ln w="9525">
                <a:solidFill>
                  <a:schemeClr val="tx1"/>
                </a:solidFill>
                <a:round/>
                <a:headEnd/>
                <a:tailEnd/>
              </a:ln>
            </p:spPr>
            <p:txBody>
              <a:bodyPr/>
              <a:lstStyle/>
              <a:p>
                <a:endParaRPr lang="en-US"/>
              </a:p>
            </p:txBody>
          </p:sp>
          <p:sp>
            <p:nvSpPr>
              <p:cNvPr id="162914" name="Line 70"/>
              <p:cNvSpPr>
                <a:spLocks noChangeShapeType="1"/>
              </p:cNvSpPr>
              <p:nvPr/>
            </p:nvSpPr>
            <p:spPr bwMode="auto">
              <a:xfrm flipV="1">
                <a:off x="2688" y="1200"/>
                <a:ext cx="576" cy="432"/>
              </a:xfrm>
              <a:prstGeom prst="line">
                <a:avLst/>
              </a:prstGeom>
              <a:noFill/>
              <a:ln w="9525">
                <a:solidFill>
                  <a:schemeClr val="tx1"/>
                </a:solidFill>
                <a:round/>
                <a:headEnd/>
                <a:tailEnd/>
              </a:ln>
            </p:spPr>
            <p:txBody>
              <a:bodyPr/>
              <a:lstStyle/>
              <a:p>
                <a:endParaRPr lang="en-US"/>
              </a:p>
            </p:txBody>
          </p:sp>
          <p:sp>
            <p:nvSpPr>
              <p:cNvPr id="162915" name="Line 71"/>
              <p:cNvSpPr>
                <a:spLocks noChangeShapeType="1"/>
              </p:cNvSpPr>
              <p:nvPr/>
            </p:nvSpPr>
            <p:spPr bwMode="auto">
              <a:xfrm flipV="1">
                <a:off x="2688" y="2544"/>
                <a:ext cx="336" cy="240"/>
              </a:xfrm>
              <a:prstGeom prst="line">
                <a:avLst/>
              </a:prstGeom>
              <a:noFill/>
              <a:ln w="9525">
                <a:solidFill>
                  <a:schemeClr val="tx1"/>
                </a:solidFill>
                <a:round/>
                <a:headEnd/>
                <a:tailEnd/>
              </a:ln>
            </p:spPr>
            <p:txBody>
              <a:bodyPr/>
              <a:lstStyle/>
              <a:p>
                <a:endParaRPr lang="en-US"/>
              </a:p>
            </p:txBody>
          </p:sp>
          <p:sp>
            <p:nvSpPr>
              <p:cNvPr id="162916" name="Line 72"/>
              <p:cNvSpPr>
                <a:spLocks noChangeShapeType="1"/>
              </p:cNvSpPr>
              <p:nvPr/>
            </p:nvSpPr>
            <p:spPr bwMode="auto">
              <a:xfrm>
                <a:off x="2592" y="2784"/>
                <a:ext cx="96" cy="0"/>
              </a:xfrm>
              <a:prstGeom prst="line">
                <a:avLst/>
              </a:prstGeom>
              <a:noFill/>
              <a:ln w="9525">
                <a:solidFill>
                  <a:schemeClr val="tx1"/>
                </a:solidFill>
                <a:round/>
                <a:headEnd/>
                <a:tailEnd/>
              </a:ln>
            </p:spPr>
            <p:txBody>
              <a:bodyPr/>
              <a:lstStyle/>
              <a:p>
                <a:endParaRPr lang="en-US"/>
              </a:p>
            </p:txBody>
          </p:sp>
          <p:sp>
            <p:nvSpPr>
              <p:cNvPr id="162917" name="Line 73"/>
              <p:cNvSpPr>
                <a:spLocks noChangeShapeType="1"/>
              </p:cNvSpPr>
              <p:nvPr/>
            </p:nvSpPr>
            <p:spPr bwMode="auto">
              <a:xfrm>
                <a:off x="2592" y="1632"/>
                <a:ext cx="96" cy="0"/>
              </a:xfrm>
              <a:prstGeom prst="line">
                <a:avLst/>
              </a:prstGeom>
              <a:noFill/>
              <a:ln w="9525">
                <a:solidFill>
                  <a:schemeClr val="tx1"/>
                </a:solidFill>
                <a:round/>
                <a:headEnd/>
                <a:tailEnd/>
              </a:ln>
            </p:spPr>
            <p:txBody>
              <a:bodyPr/>
              <a:lstStyle/>
              <a:p>
                <a:endParaRPr lang="en-US"/>
              </a:p>
            </p:txBody>
          </p:sp>
          <p:sp>
            <p:nvSpPr>
              <p:cNvPr id="162918" name="Line 74"/>
              <p:cNvSpPr>
                <a:spLocks noChangeShapeType="1"/>
              </p:cNvSpPr>
              <p:nvPr/>
            </p:nvSpPr>
            <p:spPr bwMode="auto">
              <a:xfrm flipV="1">
                <a:off x="2592" y="1200"/>
                <a:ext cx="576" cy="432"/>
              </a:xfrm>
              <a:prstGeom prst="line">
                <a:avLst/>
              </a:prstGeom>
              <a:noFill/>
              <a:ln w="9525">
                <a:solidFill>
                  <a:schemeClr val="tx1"/>
                </a:solidFill>
                <a:round/>
                <a:headEnd/>
                <a:tailEnd/>
              </a:ln>
            </p:spPr>
            <p:txBody>
              <a:bodyPr/>
              <a:lstStyle/>
              <a:p>
                <a:endParaRPr lang="en-US"/>
              </a:p>
            </p:txBody>
          </p:sp>
          <p:sp>
            <p:nvSpPr>
              <p:cNvPr id="162919" name="Line 75"/>
              <p:cNvSpPr>
                <a:spLocks noChangeShapeType="1"/>
              </p:cNvSpPr>
              <p:nvPr/>
            </p:nvSpPr>
            <p:spPr bwMode="auto">
              <a:xfrm>
                <a:off x="3168" y="1200"/>
                <a:ext cx="96" cy="0"/>
              </a:xfrm>
              <a:prstGeom prst="line">
                <a:avLst/>
              </a:prstGeom>
              <a:noFill/>
              <a:ln w="9525">
                <a:solidFill>
                  <a:schemeClr val="tx1"/>
                </a:solidFill>
                <a:round/>
                <a:headEnd/>
                <a:tailEnd/>
              </a:ln>
            </p:spPr>
            <p:txBody>
              <a:bodyPr/>
              <a:lstStyle/>
              <a:p>
                <a:endParaRPr lang="en-US"/>
              </a:p>
            </p:txBody>
          </p:sp>
          <p:sp>
            <p:nvSpPr>
              <p:cNvPr id="162920" name="Line 76"/>
              <p:cNvSpPr>
                <a:spLocks noChangeShapeType="1"/>
              </p:cNvSpPr>
              <p:nvPr/>
            </p:nvSpPr>
            <p:spPr bwMode="auto">
              <a:xfrm>
                <a:off x="3264" y="1200"/>
                <a:ext cx="0" cy="240"/>
              </a:xfrm>
              <a:prstGeom prst="line">
                <a:avLst/>
              </a:prstGeom>
              <a:noFill/>
              <a:ln w="9525">
                <a:solidFill>
                  <a:schemeClr val="tx1"/>
                </a:solidFill>
                <a:round/>
                <a:headEnd/>
                <a:tailEnd/>
              </a:ln>
            </p:spPr>
            <p:txBody>
              <a:bodyPr/>
              <a:lstStyle/>
              <a:p>
                <a:endParaRPr lang="en-US"/>
              </a:p>
            </p:txBody>
          </p:sp>
          <p:sp>
            <p:nvSpPr>
              <p:cNvPr id="162921" name="Line 77"/>
              <p:cNvSpPr>
                <a:spLocks noChangeShapeType="1"/>
              </p:cNvSpPr>
              <p:nvPr/>
            </p:nvSpPr>
            <p:spPr bwMode="auto">
              <a:xfrm flipV="1">
                <a:off x="2304" y="1200"/>
                <a:ext cx="576" cy="432"/>
              </a:xfrm>
              <a:prstGeom prst="line">
                <a:avLst/>
              </a:prstGeom>
              <a:noFill/>
              <a:ln w="9525">
                <a:solidFill>
                  <a:schemeClr val="tx1"/>
                </a:solidFill>
                <a:round/>
                <a:headEnd/>
                <a:tailEnd/>
              </a:ln>
            </p:spPr>
            <p:txBody>
              <a:bodyPr/>
              <a:lstStyle/>
              <a:p>
                <a:endParaRPr lang="en-US"/>
              </a:p>
            </p:txBody>
          </p:sp>
          <p:sp>
            <p:nvSpPr>
              <p:cNvPr id="162922" name="Line 78"/>
              <p:cNvSpPr>
                <a:spLocks noChangeShapeType="1"/>
              </p:cNvSpPr>
              <p:nvPr/>
            </p:nvSpPr>
            <p:spPr bwMode="auto">
              <a:xfrm flipV="1">
                <a:off x="2304" y="2592"/>
                <a:ext cx="288" cy="192"/>
              </a:xfrm>
              <a:prstGeom prst="line">
                <a:avLst/>
              </a:prstGeom>
              <a:noFill/>
              <a:ln w="9525">
                <a:solidFill>
                  <a:schemeClr val="tx1"/>
                </a:solidFill>
                <a:round/>
                <a:headEnd/>
                <a:tailEnd/>
              </a:ln>
            </p:spPr>
            <p:txBody>
              <a:bodyPr/>
              <a:lstStyle/>
              <a:p>
                <a:endParaRPr lang="en-US"/>
              </a:p>
            </p:txBody>
          </p:sp>
          <p:sp>
            <p:nvSpPr>
              <p:cNvPr id="162923" name="Line 79"/>
              <p:cNvSpPr>
                <a:spLocks noChangeShapeType="1"/>
              </p:cNvSpPr>
              <p:nvPr/>
            </p:nvSpPr>
            <p:spPr bwMode="auto">
              <a:xfrm>
                <a:off x="2208" y="2784"/>
                <a:ext cx="96" cy="0"/>
              </a:xfrm>
              <a:prstGeom prst="line">
                <a:avLst/>
              </a:prstGeom>
              <a:noFill/>
              <a:ln w="9525">
                <a:solidFill>
                  <a:schemeClr val="tx1"/>
                </a:solidFill>
                <a:round/>
                <a:headEnd/>
                <a:tailEnd/>
              </a:ln>
            </p:spPr>
            <p:txBody>
              <a:bodyPr/>
              <a:lstStyle/>
              <a:p>
                <a:endParaRPr lang="en-US"/>
              </a:p>
            </p:txBody>
          </p:sp>
          <p:sp>
            <p:nvSpPr>
              <p:cNvPr id="162924" name="Line 80"/>
              <p:cNvSpPr>
                <a:spLocks noChangeShapeType="1"/>
              </p:cNvSpPr>
              <p:nvPr/>
            </p:nvSpPr>
            <p:spPr bwMode="auto">
              <a:xfrm>
                <a:off x="2208" y="1632"/>
                <a:ext cx="96" cy="0"/>
              </a:xfrm>
              <a:prstGeom prst="line">
                <a:avLst/>
              </a:prstGeom>
              <a:noFill/>
              <a:ln w="9525">
                <a:solidFill>
                  <a:schemeClr val="tx1"/>
                </a:solidFill>
                <a:round/>
                <a:headEnd/>
                <a:tailEnd/>
              </a:ln>
            </p:spPr>
            <p:txBody>
              <a:bodyPr/>
              <a:lstStyle/>
              <a:p>
                <a:endParaRPr lang="en-US"/>
              </a:p>
            </p:txBody>
          </p:sp>
          <p:sp>
            <p:nvSpPr>
              <p:cNvPr id="162925" name="Line 81"/>
              <p:cNvSpPr>
                <a:spLocks noChangeShapeType="1"/>
              </p:cNvSpPr>
              <p:nvPr/>
            </p:nvSpPr>
            <p:spPr bwMode="auto">
              <a:xfrm flipV="1">
                <a:off x="2208" y="1200"/>
                <a:ext cx="576" cy="432"/>
              </a:xfrm>
              <a:prstGeom prst="line">
                <a:avLst/>
              </a:prstGeom>
              <a:noFill/>
              <a:ln w="9525">
                <a:solidFill>
                  <a:schemeClr val="tx1"/>
                </a:solidFill>
                <a:round/>
                <a:headEnd/>
                <a:tailEnd/>
              </a:ln>
            </p:spPr>
            <p:txBody>
              <a:bodyPr/>
              <a:lstStyle/>
              <a:p>
                <a:endParaRPr lang="en-US"/>
              </a:p>
            </p:txBody>
          </p:sp>
          <p:sp>
            <p:nvSpPr>
              <p:cNvPr id="162926" name="Line 82"/>
              <p:cNvSpPr>
                <a:spLocks noChangeShapeType="1"/>
              </p:cNvSpPr>
              <p:nvPr/>
            </p:nvSpPr>
            <p:spPr bwMode="auto">
              <a:xfrm>
                <a:off x="2784" y="1200"/>
                <a:ext cx="96" cy="0"/>
              </a:xfrm>
              <a:prstGeom prst="line">
                <a:avLst/>
              </a:prstGeom>
              <a:noFill/>
              <a:ln w="9525">
                <a:solidFill>
                  <a:schemeClr val="tx1"/>
                </a:solidFill>
                <a:round/>
                <a:headEnd/>
                <a:tailEnd/>
              </a:ln>
            </p:spPr>
            <p:txBody>
              <a:bodyPr/>
              <a:lstStyle/>
              <a:p>
                <a:endParaRPr lang="en-US"/>
              </a:p>
            </p:txBody>
          </p:sp>
          <p:sp>
            <p:nvSpPr>
              <p:cNvPr id="162927" name="Line 83"/>
              <p:cNvSpPr>
                <a:spLocks noChangeShapeType="1"/>
              </p:cNvSpPr>
              <p:nvPr/>
            </p:nvSpPr>
            <p:spPr bwMode="auto">
              <a:xfrm>
                <a:off x="2880" y="1200"/>
                <a:ext cx="0" cy="192"/>
              </a:xfrm>
              <a:prstGeom prst="line">
                <a:avLst/>
              </a:prstGeom>
              <a:noFill/>
              <a:ln w="9525">
                <a:solidFill>
                  <a:schemeClr val="tx1"/>
                </a:solidFill>
                <a:round/>
                <a:headEnd/>
                <a:tailEnd/>
              </a:ln>
            </p:spPr>
            <p:txBody>
              <a:bodyPr/>
              <a:lstStyle/>
              <a:p>
                <a:endParaRPr lang="en-US"/>
              </a:p>
            </p:txBody>
          </p:sp>
          <p:sp>
            <p:nvSpPr>
              <p:cNvPr id="162928" name="Line 84"/>
              <p:cNvSpPr>
                <a:spLocks noChangeShapeType="1"/>
              </p:cNvSpPr>
              <p:nvPr/>
            </p:nvSpPr>
            <p:spPr bwMode="auto">
              <a:xfrm flipV="1">
                <a:off x="1872" y="1200"/>
                <a:ext cx="576" cy="432"/>
              </a:xfrm>
              <a:prstGeom prst="line">
                <a:avLst/>
              </a:prstGeom>
              <a:noFill/>
              <a:ln w="9525">
                <a:solidFill>
                  <a:schemeClr val="tx1"/>
                </a:solidFill>
                <a:round/>
                <a:headEnd/>
                <a:tailEnd/>
              </a:ln>
            </p:spPr>
            <p:txBody>
              <a:bodyPr/>
              <a:lstStyle/>
              <a:p>
                <a:endParaRPr lang="en-US"/>
              </a:p>
            </p:txBody>
          </p:sp>
          <p:sp>
            <p:nvSpPr>
              <p:cNvPr id="162929" name="Line 85"/>
              <p:cNvSpPr>
                <a:spLocks noChangeShapeType="1"/>
              </p:cNvSpPr>
              <p:nvPr/>
            </p:nvSpPr>
            <p:spPr bwMode="auto">
              <a:xfrm flipV="1">
                <a:off x="1872" y="2544"/>
                <a:ext cx="336" cy="240"/>
              </a:xfrm>
              <a:prstGeom prst="line">
                <a:avLst/>
              </a:prstGeom>
              <a:noFill/>
              <a:ln w="9525">
                <a:solidFill>
                  <a:schemeClr val="tx1"/>
                </a:solidFill>
                <a:round/>
                <a:headEnd/>
                <a:tailEnd/>
              </a:ln>
            </p:spPr>
            <p:txBody>
              <a:bodyPr/>
              <a:lstStyle/>
              <a:p>
                <a:endParaRPr lang="en-US"/>
              </a:p>
            </p:txBody>
          </p:sp>
          <p:sp>
            <p:nvSpPr>
              <p:cNvPr id="162930" name="Line 86"/>
              <p:cNvSpPr>
                <a:spLocks noChangeShapeType="1"/>
              </p:cNvSpPr>
              <p:nvPr/>
            </p:nvSpPr>
            <p:spPr bwMode="auto">
              <a:xfrm>
                <a:off x="1776" y="2784"/>
                <a:ext cx="96" cy="0"/>
              </a:xfrm>
              <a:prstGeom prst="line">
                <a:avLst/>
              </a:prstGeom>
              <a:noFill/>
              <a:ln w="9525">
                <a:solidFill>
                  <a:schemeClr val="tx1"/>
                </a:solidFill>
                <a:round/>
                <a:headEnd/>
                <a:tailEnd/>
              </a:ln>
            </p:spPr>
            <p:txBody>
              <a:bodyPr/>
              <a:lstStyle/>
              <a:p>
                <a:endParaRPr lang="en-US"/>
              </a:p>
            </p:txBody>
          </p:sp>
          <p:sp>
            <p:nvSpPr>
              <p:cNvPr id="162931" name="Line 87"/>
              <p:cNvSpPr>
                <a:spLocks noChangeShapeType="1"/>
              </p:cNvSpPr>
              <p:nvPr/>
            </p:nvSpPr>
            <p:spPr bwMode="auto">
              <a:xfrm>
                <a:off x="1776" y="1632"/>
                <a:ext cx="96" cy="0"/>
              </a:xfrm>
              <a:prstGeom prst="line">
                <a:avLst/>
              </a:prstGeom>
              <a:noFill/>
              <a:ln w="9525">
                <a:solidFill>
                  <a:schemeClr val="tx1"/>
                </a:solidFill>
                <a:round/>
                <a:headEnd/>
                <a:tailEnd/>
              </a:ln>
            </p:spPr>
            <p:txBody>
              <a:bodyPr/>
              <a:lstStyle/>
              <a:p>
                <a:endParaRPr lang="en-US"/>
              </a:p>
            </p:txBody>
          </p:sp>
          <p:sp>
            <p:nvSpPr>
              <p:cNvPr id="162932" name="Line 88"/>
              <p:cNvSpPr>
                <a:spLocks noChangeShapeType="1"/>
              </p:cNvSpPr>
              <p:nvPr/>
            </p:nvSpPr>
            <p:spPr bwMode="auto">
              <a:xfrm flipV="1">
                <a:off x="1776" y="1200"/>
                <a:ext cx="576" cy="432"/>
              </a:xfrm>
              <a:prstGeom prst="line">
                <a:avLst/>
              </a:prstGeom>
              <a:noFill/>
              <a:ln w="9525">
                <a:solidFill>
                  <a:schemeClr val="tx1"/>
                </a:solidFill>
                <a:round/>
                <a:headEnd/>
                <a:tailEnd/>
              </a:ln>
            </p:spPr>
            <p:txBody>
              <a:bodyPr/>
              <a:lstStyle/>
              <a:p>
                <a:endParaRPr lang="en-US"/>
              </a:p>
            </p:txBody>
          </p:sp>
          <p:sp>
            <p:nvSpPr>
              <p:cNvPr id="162933" name="Line 89"/>
              <p:cNvSpPr>
                <a:spLocks noChangeShapeType="1"/>
              </p:cNvSpPr>
              <p:nvPr/>
            </p:nvSpPr>
            <p:spPr bwMode="auto">
              <a:xfrm>
                <a:off x="2352" y="1200"/>
                <a:ext cx="96" cy="0"/>
              </a:xfrm>
              <a:prstGeom prst="line">
                <a:avLst/>
              </a:prstGeom>
              <a:noFill/>
              <a:ln w="9525">
                <a:solidFill>
                  <a:schemeClr val="tx1"/>
                </a:solidFill>
                <a:round/>
                <a:headEnd/>
                <a:tailEnd/>
              </a:ln>
            </p:spPr>
            <p:txBody>
              <a:bodyPr/>
              <a:lstStyle/>
              <a:p>
                <a:endParaRPr lang="en-US"/>
              </a:p>
            </p:txBody>
          </p:sp>
          <p:sp>
            <p:nvSpPr>
              <p:cNvPr id="162934" name="Line 90"/>
              <p:cNvSpPr>
                <a:spLocks noChangeShapeType="1"/>
              </p:cNvSpPr>
              <p:nvPr/>
            </p:nvSpPr>
            <p:spPr bwMode="auto">
              <a:xfrm>
                <a:off x="2448" y="1200"/>
                <a:ext cx="0" cy="240"/>
              </a:xfrm>
              <a:prstGeom prst="line">
                <a:avLst/>
              </a:prstGeom>
              <a:noFill/>
              <a:ln w="9525">
                <a:solidFill>
                  <a:schemeClr val="tx1"/>
                </a:solidFill>
                <a:round/>
                <a:headEnd/>
                <a:tailEnd/>
              </a:ln>
            </p:spPr>
            <p:txBody>
              <a:bodyPr/>
              <a:lstStyle/>
              <a:p>
                <a:endParaRPr lang="en-US"/>
              </a:p>
            </p:txBody>
          </p:sp>
          <p:sp>
            <p:nvSpPr>
              <p:cNvPr id="162935" name="Line 91"/>
              <p:cNvSpPr>
                <a:spLocks noChangeShapeType="1"/>
              </p:cNvSpPr>
              <p:nvPr/>
            </p:nvSpPr>
            <p:spPr bwMode="auto">
              <a:xfrm flipV="1">
                <a:off x="1440" y="1200"/>
                <a:ext cx="576" cy="432"/>
              </a:xfrm>
              <a:prstGeom prst="line">
                <a:avLst/>
              </a:prstGeom>
              <a:noFill/>
              <a:ln w="9525">
                <a:solidFill>
                  <a:schemeClr val="tx1"/>
                </a:solidFill>
                <a:round/>
                <a:headEnd/>
                <a:tailEnd/>
              </a:ln>
            </p:spPr>
            <p:txBody>
              <a:bodyPr/>
              <a:lstStyle/>
              <a:p>
                <a:endParaRPr lang="en-US"/>
              </a:p>
            </p:txBody>
          </p:sp>
          <p:sp>
            <p:nvSpPr>
              <p:cNvPr id="162936" name="Line 92"/>
              <p:cNvSpPr>
                <a:spLocks noChangeShapeType="1"/>
              </p:cNvSpPr>
              <p:nvPr/>
            </p:nvSpPr>
            <p:spPr bwMode="auto">
              <a:xfrm flipV="1">
                <a:off x="1440" y="2544"/>
                <a:ext cx="336" cy="240"/>
              </a:xfrm>
              <a:prstGeom prst="line">
                <a:avLst/>
              </a:prstGeom>
              <a:noFill/>
              <a:ln w="9525">
                <a:solidFill>
                  <a:schemeClr val="tx1"/>
                </a:solidFill>
                <a:round/>
                <a:headEnd/>
                <a:tailEnd/>
              </a:ln>
            </p:spPr>
            <p:txBody>
              <a:bodyPr/>
              <a:lstStyle/>
              <a:p>
                <a:endParaRPr lang="en-US"/>
              </a:p>
            </p:txBody>
          </p:sp>
          <p:sp>
            <p:nvSpPr>
              <p:cNvPr id="162937" name="Line 93"/>
              <p:cNvSpPr>
                <a:spLocks noChangeShapeType="1"/>
              </p:cNvSpPr>
              <p:nvPr/>
            </p:nvSpPr>
            <p:spPr bwMode="auto">
              <a:xfrm>
                <a:off x="1344" y="2784"/>
                <a:ext cx="96" cy="0"/>
              </a:xfrm>
              <a:prstGeom prst="line">
                <a:avLst/>
              </a:prstGeom>
              <a:noFill/>
              <a:ln w="9525">
                <a:solidFill>
                  <a:schemeClr val="tx1"/>
                </a:solidFill>
                <a:round/>
                <a:headEnd/>
                <a:tailEnd/>
              </a:ln>
            </p:spPr>
            <p:txBody>
              <a:bodyPr/>
              <a:lstStyle/>
              <a:p>
                <a:endParaRPr lang="en-US"/>
              </a:p>
            </p:txBody>
          </p:sp>
          <p:sp>
            <p:nvSpPr>
              <p:cNvPr id="162938" name="Line 94"/>
              <p:cNvSpPr>
                <a:spLocks noChangeShapeType="1"/>
              </p:cNvSpPr>
              <p:nvPr/>
            </p:nvSpPr>
            <p:spPr bwMode="auto">
              <a:xfrm>
                <a:off x="1344" y="1632"/>
                <a:ext cx="96" cy="0"/>
              </a:xfrm>
              <a:prstGeom prst="line">
                <a:avLst/>
              </a:prstGeom>
              <a:noFill/>
              <a:ln w="9525">
                <a:solidFill>
                  <a:schemeClr val="tx1"/>
                </a:solidFill>
                <a:round/>
                <a:headEnd/>
                <a:tailEnd/>
              </a:ln>
            </p:spPr>
            <p:txBody>
              <a:bodyPr/>
              <a:lstStyle/>
              <a:p>
                <a:endParaRPr lang="en-US"/>
              </a:p>
            </p:txBody>
          </p:sp>
          <p:sp>
            <p:nvSpPr>
              <p:cNvPr id="162939" name="Line 95"/>
              <p:cNvSpPr>
                <a:spLocks noChangeShapeType="1"/>
              </p:cNvSpPr>
              <p:nvPr/>
            </p:nvSpPr>
            <p:spPr bwMode="auto">
              <a:xfrm flipV="1">
                <a:off x="1344" y="1200"/>
                <a:ext cx="576" cy="432"/>
              </a:xfrm>
              <a:prstGeom prst="line">
                <a:avLst/>
              </a:prstGeom>
              <a:noFill/>
              <a:ln w="9525">
                <a:solidFill>
                  <a:schemeClr val="tx1"/>
                </a:solidFill>
                <a:round/>
                <a:headEnd/>
                <a:tailEnd/>
              </a:ln>
            </p:spPr>
            <p:txBody>
              <a:bodyPr/>
              <a:lstStyle/>
              <a:p>
                <a:endParaRPr lang="en-US"/>
              </a:p>
            </p:txBody>
          </p:sp>
          <p:sp>
            <p:nvSpPr>
              <p:cNvPr id="162940" name="Line 96"/>
              <p:cNvSpPr>
                <a:spLocks noChangeShapeType="1"/>
              </p:cNvSpPr>
              <p:nvPr/>
            </p:nvSpPr>
            <p:spPr bwMode="auto">
              <a:xfrm>
                <a:off x="1920" y="1200"/>
                <a:ext cx="96" cy="0"/>
              </a:xfrm>
              <a:prstGeom prst="line">
                <a:avLst/>
              </a:prstGeom>
              <a:noFill/>
              <a:ln w="9525">
                <a:solidFill>
                  <a:schemeClr val="tx1"/>
                </a:solidFill>
                <a:round/>
                <a:headEnd/>
                <a:tailEnd/>
              </a:ln>
            </p:spPr>
            <p:txBody>
              <a:bodyPr/>
              <a:lstStyle/>
              <a:p>
                <a:endParaRPr lang="en-US"/>
              </a:p>
            </p:txBody>
          </p:sp>
          <p:sp>
            <p:nvSpPr>
              <p:cNvPr id="162941" name="Line 97"/>
              <p:cNvSpPr>
                <a:spLocks noChangeShapeType="1"/>
              </p:cNvSpPr>
              <p:nvPr/>
            </p:nvSpPr>
            <p:spPr bwMode="auto">
              <a:xfrm>
                <a:off x="2016" y="1200"/>
                <a:ext cx="0" cy="240"/>
              </a:xfrm>
              <a:prstGeom prst="line">
                <a:avLst/>
              </a:prstGeom>
              <a:noFill/>
              <a:ln w="9525">
                <a:solidFill>
                  <a:schemeClr val="tx1"/>
                </a:solidFill>
                <a:round/>
                <a:headEnd/>
                <a:tailEnd/>
              </a:ln>
            </p:spPr>
            <p:txBody>
              <a:bodyPr/>
              <a:lstStyle/>
              <a:p>
                <a:endParaRPr lang="en-US"/>
              </a:p>
            </p:txBody>
          </p:sp>
          <p:sp>
            <p:nvSpPr>
              <p:cNvPr id="162942" name="Line 98"/>
              <p:cNvSpPr>
                <a:spLocks noChangeShapeType="1"/>
              </p:cNvSpPr>
              <p:nvPr/>
            </p:nvSpPr>
            <p:spPr bwMode="auto">
              <a:xfrm flipV="1">
                <a:off x="960" y="1200"/>
                <a:ext cx="576" cy="432"/>
              </a:xfrm>
              <a:prstGeom prst="line">
                <a:avLst/>
              </a:prstGeom>
              <a:noFill/>
              <a:ln w="9525">
                <a:solidFill>
                  <a:schemeClr val="tx1"/>
                </a:solidFill>
                <a:round/>
                <a:headEnd/>
                <a:tailEnd/>
              </a:ln>
            </p:spPr>
            <p:txBody>
              <a:bodyPr/>
              <a:lstStyle/>
              <a:p>
                <a:endParaRPr lang="en-US"/>
              </a:p>
            </p:txBody>
          </p:sp>
          <p:sp>
            <p:nvSpPr>
              <p:cNvPr id="162943" name="Line 99"/>
              <p:cNvSpPr>
                <a:spLocks noChangeShapeType="1"/>
              </p:cNvSpPr>
              <p:nvPr/>
            </p:nvSpPr>
            <p:spPr bwMode="auto">
              <a:xfrm flipV="1">
                <a:off x="960" y="2496"/>
                <a:ext cx="384" cy="288"/>
              </a:xfrm>
              <a:prstGeom prst="line">
                <a:avLst/>
              </a:prstGeom>
              <a:noFill/>
              <a:ln w="9525">
                <a:solidFill>
                  <a:schemeClr val="tx1"/>
                </a:solidFill>
                <a:round/>
                <a:headEnd/>
                <a:tailEnd/>
              </a:ln>
            </p:spPr>
            <p:txBody>
              <a:bodyPr/>
              <a:lstStyle/>
              <a:p>
                <a:endParaRPr lang="en-US"/>
              </a:p>
            </p:txBody>
          </p:sp>
          <p:sp>
            <p:nvSpPr>
              <p:cNvPr id="162944" name="Line 100"/>
              <p:cNvSpPr>
                <a:spLocks noChangeShapeType="1"/>
              </p:cNvSpPr>
              <p:nvPr/>
            </p:nvSpPr>
            <p:spPr bwMode="auto">
              <a:xfrm>
                <a:off x="864" y="2784"/>
                <a:ext cx="96" cy="0"/>
              </a:xfrm>
              <a:prstGeom prst="line">
                <a:avLst/>
              </a:prstGeom>
              <a:noFill/>
              <a:ln w="9525">
                <a:solidFill>
                  <a:schemeClr val="tx1"/>
                </a:solidFill>
                <a:round/>
                <a:headEnd/>
                <a:tailEnd/>
              </a:ln>
            </p:spPr>
            <p:txBody>
              <a:bodyPr/>
              <a:lstStyle/>
              <a:p>
                <a:endParaRPr lang="en-US"/>
              </a:p>
            </p:txBody>
          </p:sp>
          <p:sp>
            <p:nvSpPr>
              <p:cNvPr id="162945" name="Line 101"/>
              <p:cNvSpPr>
                <a:spLocks noChangeShapeType="1"/>
              </p:cNvSpPr>
              <p:nvPr/>
            </p:nvSpPr>
            <p:spPr bwMode="auto">
              <a:xfrm>
                <a:off x="864" y="1632"/>
                <a:ext cx="96" cy="0"/>
              </a:xfrm>
              <a:prstGeom prst="line">
                <a:avLst/>
              </a:prstGeom>
              <a:noFill/>
              <a:ln w="9525">
                <a:solidFill>
                  <a:schemeClr val="tx1"/>
                </a:solidFill>
                <a:round/>
                <a:headEnd/>
                <a:tailEnd/>
              </a:ln>
            </p:spPr>
            <p:txBody>
              <a:bodyPr/>
              <a:lstStyle/>
              <a:p>
                <a:endParaRPr lang="en-US"/>
              </a:p>
            </p:txBody>
          </p:sp>
          <p:sp>
            <p:nvSpPr>
              <p:cNvPr id="162946" name="Line 102"/>
              <p:cNvSpPr>
                <a:spLocks noChangeShapeType="1"/>
              </p:cNvSpPr>
              <p:nvPr/>
            </p:nvSpPr>
            <p:spPr bwMode="auto">
              <a:xfrm flipV="1">
                <a:off x="864" y="1200"/>
                <a:ext cx="576" cy="432"/>
              </a:xfrm>
              <a:prstGeom prst="line">
                <a:avLst/>
              </a:prstGeom>
              <a:noFill/>
              <a:ln w="9525">
                <a:solidFill>
                  <a:schemeClr val="tx1"/>
                </a:solidFill>
                <a:round/>
                <a:headEnd/>
                <a:tailEnd/>
              </a:ln>
            </p:spPr>
            <p:txBody>
              <a:bodyPr/>
              <a:lstStyle/>
              <a:p>
                <a:endParaRPr lang="en-US"/>
              </a:p>
            </p:txBody>
          </p:sp>
          <p:sp>
            <p:nvSpPr>
              <p:cNvPr id="162947" name="Line 103"/>
              <p:cNvSpPr>
                <a:spLocks noChangeShapeType="1"/>
              </p:cNvSpPr>
              <p:nvPr/>
            </p:nvSpPr>
            <p:spPr bwMode="auto">
              <a:xfrm>
                <a:off x="1440" y="1200"/>
                <a:ext cx="96" cy="0"/>
              </a:xfrm>
              <a:prstGeom prst="line">
                <a:avLst/>
              </a:prstGeom>
              <a:noFill/>
              <a:ln w="9525">
                <a:solidFill>
                  <a:schemeClr val="tx1"/>
                </a:solidFill>
                <a:round/>
                <a:headEnd/>
                <a:tailEnd/>
              </a:ln>
            </p:spPr>
            <p:txBody>
              <a:bodyPr/>
              <a:lstStyle/>
              <a:p>
                <a:endParaRPr lang="en-US"/>
              </a:p>
            </p:txBody>
          </p:sp>
          <p:sp>
            <p:nvSpPr>
              <p:cNvPr id="162948" name="Line 104"/>
              <p:cNvSpPr>
                <a:spLocks noChangeShapeType="1"/>
              </p:cNvSpPr>
              <p:nvPr/>
            </p:nvSpPr>
            <p:spPr bwMode="auto">
              <a:xfrm>
                <a:off x="1536" y="1200"/>
                <a:ext cx="0" cy="288"/>
              </a:xfrm>
              <a:prstGeom prst="line">
                <a:avLst/>
              </a:prstGeom>
              <a:noFill/>
              <a:ln w="9525">
                <a:solidFill>
                  <a:schemeClr val="tx1"/>
                </a:solidFill>
                <a:round/>
                <a:headEnd/>
                <a:tailEnd/>
              </a:ln>
            </p:spPr>
            <p:txBody>
              <a:bodyPr/>
              <a:lstStyle/>
              <a:p>
                <a:endParaRPr lang="en-US"/>
              </a:p>
            </p:txBody>
          </p:sp>
          <p:sp>
            <p:nvSpPr>
              <p:cNvPr id="162949" name="Line 105"/>
              <p:cNvSpPr>
                <a:spLocks noChangeShapeType="1"/>
              </p:cNvSpPr>
              <p:nvPr/>
            </p:nvSpPr>
            <p:spPr bwMode="auto">
              <a:xfrm>
                <a:off x="3792" y="2784"/>
                <a:ext cx="96" cy="0"/>
              </a:xfrm>
              <a:prstGeom prst="line">
                <a:avLst/>
              </a:prstGeom>
              <a:noFill/>
              <a:ln w="9525">
                <a:solidFill>
                  <a:schemeClr val="tx1"/>
                </a:solidFill>
                <a:round/>
                <a:headEnd/>
                <a:tailEnd/>
              </a:ln>
            </p:spPr>
            <p:txBody>
              <a:bodyPr/>
              <a:lstStyle/>
              <a:p>
                <a:endParaRPr lang="en-US"/>
              </a:p>
            </p:txBody>
          </p:sp>
        </p:grpSp>
        <p:sp>
          <p:nvSpPr>
            <p:cNvPr id="162821" name="Line 107"/>
            <p:cNvSpPr>
              <a:spLocks noChangeShapeType="1"/>
            </p:cNvSpPr>
            <p:nvPr/>
          </p:nvSpPr>
          <p:spPr bwMode="auto">
            <a:xfrm>
              <a:off x="4464" y="2880"/>
              <a:ext cx="0" cy="240"/>
            </a:xfrm>
            <a:prstGeom prst="line">
              <a:avLst/>
            </a:prstGeom>
            <a:noFill/>
            <a:ln w="9525">
              <a:solidFill>
                <a:schemeClr val="tx1"/>
              </a:solidFill>
              <a:round/>
              <a:headEnd/>
              <a:tailEnd/>
            </a:ln>
          </p:spPr>
          <p:txBody>
            <a:bodyPr/>
            <a:lstStyle/>
            <a:p>
              <a:endParaRPr lang="en-US"/>
            </a:p>
          </p:txBody>
        </p:sp>
        <p:sp>
          <p:nvSpPr>
            <p:cNvPr id="162822" name="Line 108"/>
            <p:cNvSpPr>
              <a:spLocks noChangeShapeType="1"/>
            </p:cNvSpPr>
            <p:nvPr/>
          </p:nvSpPr>
          <p:spPr bwMode="auto">
            <a:xfrm>
              <a:off x="4992" y="2496"/>
              <a:ext cx="0" cy="240"/>
            </a:xfrm>
            <a:prstGeom prst="line">
              <a:avLst/>
            </a:prstGeom>
            <a:noFill/>
            <a:ln w="9525">
              <a:solidFill>
                <a:schemeClr val="tx1"/>
              </a:solidFill>
              <a:round/>
              <a:headEnd/>
              <a:tailEnd/>
            </a:ln>
          </p:spPr>
          <p:txBody>
            <a:bodyPr/>
            <a:lstStyle/>
            <a:p>
              <a:endParaRPr lang="en-US"/>
            </a:p>
          </p:txBody>
        </p:sp>
        <p:sp>
          <p:nvSpPr>
            <p:cNvPr id="162823" name="Line 109"/>
            <p:cNvSpPr>
              <a:spLocks noChangeShapeType="1"/>
            </p:cNvSpPr>
            <p:nvPr/>
          </p:nvSpPr>
          <p:spPr bwMode="auto">
            <a:xfrm flipV="1">
              <a:off x="4464" y="2640"/>
              <a:ext cx="528" cy="384"/>
            </a:xfrm>
            <a:prstGeom prst="line">
              <a:avLst/>
            </a:prstGeom>
            <a:noFill/>
            <a:ln w="9525">
              <a:solidFill>
                <a:schemeClr val="tx1"/>
              </a:solidFill>
              <a:round/>
              <a:headEnd type="triangle" w="med" len="med"/>
              <a:tailEnd type="triangle" w="med" len="med"/>
            </a:ln>
          </p:spPr>
          <p:txBody>
            <a:bodyPr/>
            <a:lstStyle/>
            <a:p>
              <a:endParaRPr lang="en-US"/>
            </a:p>
          </p:txBody>
        </p:sp>
        <p:sp>
          <p:nvSpPr>
            <p:cNvPr id="162824" name="Line 110"/>
            <p:cNvSpPr>
              <a:spLocks noChangeShapeType="1"/>
            </p:cNvSpPr>
            <p:nvPr/>
          </p:nvSpPr>
          <p:spPr bwMode="auto">
            <a:xfrm flipV="1">
              <a:off x="5040" y="2208"/>
              <a:ext cx="192" cy="144"/>
            </a:xfrm>
            <a:prstGeom prst="line">
              <a:avLst/>
            </a:prstGeom>
            <a:noFill/>
            <a:ln w="9525">
              <a:solidFill>
                <a:schemeClr val="tx1"/>
              </a:solidFill>
              <a:round/>
              <a:headEnd/>
              <a:tailEnd/>
            </a:ln>
          </p:spPr>
          <p:txBody>
            <a:bodyPr/>
            <a:lstStyle/>
            <a:p>
              <a:endParaRPr lang="en-US"/>
            </a:p>
          </p:txBody>
        </p:sp>
        <p:sp>
          <p:nvSpPr>
            <p:cNvPr id="162825" name="Line 111"/>
            <p:cNvSpPr>
              <a:spLocks noChangeShapeType="1"/>
            </p:cNvSpPr>
            <p:nvPr/>
          </p:nvSpPr>
          <p:spPr bwMode="auto">
            <a:xfrm flipV="1">
              <a:off x="5040" y="1296"/>
              <a:ext cx="192" cy="144"/>
            </a:xfrm>
            <a:prstGeom prst="line">
              <a:avLst/>
            </a:prstGeom>
            <a:noFill/>
            <a:ln w="9525">
              <a:solidFill>
                <a:schemeClr val="tx1"/>
              </a:solidFill>
              <a:round/>
              <a:headEnd/>
              <a:tailEnd/>
            </a:ln>
          </p:spPr>
          <p:txBody>
            <a:bodyPr/>
            <a:lstStyle/>
            <a:p>
              <a:endParaRPr lang="en-US"/>
            </a:p>
          </p:txBody>
        </p:sp>
        <p:sp>
          <p:nvSpPr>
            <p:cNvPr id="162826" name="Line 112"/>
            <p:cNvSpPr>
              <a:spLocks noChangeShapeType="1"/>
            </p:cNvSpPr>
            <p:nvPr/>
          </p:nvSpPr>
          <p:spPr bwMode="auto">
            <a:xfrm>
              <a:off x="5136" y="1392"/>
              <a:ext cx="0" cy="864"/>
            </a:xfrm>
            <a:prstGeom prst="line">
              <a:avLst/>
            </a:prstGeom>
            <a:noFill/>
            <a:ln w="9525">
              <a:solidFill>
                <a:schemeClr val="tx1"/>
              </a:solidFill>
              <a:round/>
              <a:headEnd type="triangle" w="med" len="med"/>
              <a:tailEnd type="triangle" w="med" len="med"/>
            </a:ln>
          </p:spPr>
          <p:txBody>
            <a:bodyPr/>
            <a:lstStyle/>
            <a:p>
              <a:endParaRPr lang="en-US"/>
            </a:p>
          </p:txBody>
        </p:sp>
        <p:sp>
          <p:nvSpPr>
            <p:cNvPr id="162827" name="Text Box 113"/>
            <p:cNvSpPr txBox="1">
              <a:spLocks noChangeArrowheads="1"/>
            </p:cNvSpPr>
            <p:nvPr/>
          </p:nvSpPr>
          <p:spPr bwMode="auto">
            <a:xfrm>
              <a:off x="4656" y="2784"/>
              <a:ext cx="296" cy="231"/>
            </a:xfrm>
            <a:prstGeom prst="rect">
              <a:avLst/>
            </a:prstGeom>
            <a:noFill/>
            <a:ln w="9525">
              <a:noFill/>
              <a:miter lim="800000"/>
              <a:headEnd/>
              <a:tailEnd/>
            </a:ln>
          </p:spPr>
          <p:txBody>
            <a:bodyPr wrap="none">
              <a:spAutoFit/>
            </a:bodyPr>
            <a:lstStyle/>
            <a:p>
              <a:r>
                <a:rPr lang="en-US"/>
                <a:t>0.7</a:t>
              </a:r>
            </a:p>
          </p:txBody>
        </p:sp>
        <p:sp>
          <p:nvSpPr>
            <p:cNvPr id="162828" name="Text Box 114"/>
            <p:cNvSpPr txBox="1">
              <a:spLocks noChangeArrowheads="1"/>
            </p:cNvSpPr>
            <p:nvPr/>
          </p:nvSpPr>
          <p:spPr bwMode="auto">
            <a:xfrm>
              <a:off x="5088" y="1680"/>
              <a:ext cx="296" cy="231"/>
            </a:xfrm>
            <a:prstGeom prst="rect">
              <a:avLst/>
            </a:prstGeom>
            <a:noFill/>
            <a:ln w="9525">
              <a:noFill/>
              <a:miter lim="800000"/>
              <a:headEnd/>
              <a:tailEnd/>
            </a:ln>
          </p:spPr>
          <p:txBody>
            <a:bodyPr wrap="none">
              <a:spAutoFit/>
            </a:bodyPr>
            <a:lstStyle/>
            <a:p>
              <a:r>
                <a:rPr lang="en-US"/>
                <a:t>0.7</a:t>
              </a:r>
            </a:p>
          </p:txBody>
        </p:sp>
        <p:sp>
          <p:nvSpPr>
            <p:cNvPr id="162829" name="Line 115"/>
            <p:cNvSpPr>
              <a:spLocks noChangeShapeType="1"/>
            </p:cNvSpPr>
            <p:nvPr/>
          </p:nvSpPr>
          <p:spPr bwMode="auto">
            <a:xfrm>
              <a:off x="2996" y="1137"/>
              <a:ext cx="0" cy="336"/>
            </a:xfrm>
            <a:prstGeom prst="line">
              <a:avLst/>
            </a:prstGeom>
            <a:noFill/>
            <a:ln w="9525">
              <a:solidFill>
                <a:schemeClr val="tx1"/>
              </a:solidFill>
              <a:round/>
              <a:headEnd/>
              <a:tailEnd/>
            </a:ln>
          </p:spPr>
          <p:txBody>
            <a:bodyPr/>
            <a:lstStyle/>
            <a:p>
              <a:endParaRPr lang="en-US"/>
            </a:p>
          </p:txBody>
        </p:sp>
        <p:sp>
          <p:nvSpPr>
            <p:cNvPr id="162830" name="Line 116"/>
            <p:cNvSpPr>
              <a:spLocks noChangeShapeType="1"/>
            </p:cNvSpPr>
            <p:nvPr/>
          </p:nvSpPr>
          <p:spPr bwMode="auto">
            <a:xfrm>
              <a:off x="3284" y="1137"/>
              <a:ext cx="0" cy="336"/>
            </a:xfrm>
            <a:prstGeom prst="line">
              <a:avLst/>
            </a:prstGeom>
            <a:noFill/>
            <a:ln w="9525">
              <a:solidFill>
                <a:schemeClr val="tx1"/>
              </a:solidFill>
              <a:round/>
              <a:headEnd/>
              <a:tailEnd/>
            </a:ln>
          </p:spPr>
          <p:txBody>
            <a:bodyPr/>
            <a:lstStyle/>
            <a:p>
              <a:endParaRPr lang="en-US"/>
            </a:p>
          </p:txBody>
        </p:sp>
        <p:sp>
          <p:nvSpPr>
            <p:cNvPr id="162831" name="Line 117"/>
            <p:cNvSpPr>
              <a:spLocks noChangeShapeType="1"/>
            </p:cNvSpPr>
            <p:nvPr/>
          </p:nvSpPr>
          <p:spPr bwMode="auto">
            <a:xfrm>
              <a:off x="2660" y="1329"/>
              <a:ext cx="336" cy="0"/>
            </a:xfrm>
            <a:prstGeom prst="line">
              <a:avLst/>
            </a:prstGeom>
            <a:noFill/>
            <a:ln w="9525">
              <a:solidFill>
                <a:schemeClr val="tx1"/>
              </a:solidFill>
              <a:round/>
              <a:headEnd/>
              <a:tailEnd type="triangle" w="med" len="med"/>
            </a:ln>
          </p:spPr>
          <p:txBody>
            <a:bodyPr/>
            <a:lstStyle/>
            <a:p>
              <a:endParaRPr lang="en-US"/>
            </a:p>
          </p:txBody>
        </p:sp>
        <p:sp>
          <p:nvSpPr>
            <p:cNvPr id="162832" name="Line 118"/>
            <p:cNvSpPr>
              <a:spLocks noChangeShapeType="1"/>
            </p:cNvSpPr>
            <p:nvPr/>
          </p:nvSpPr>
          <p:spPr bwMode="auto">
            <a:xfrm>
              <a:off x="3284" y="1329"/>
              <a:ext cx="336" cy="0"/>
            </a:xfrm>
            <a:prstGeom prst="line">
              <a:avLst/>
            </a:prstGeom>
            <a:noFill/>
            <a:ln w="9525">
              <a:solidFill>
                <a:schemeClr val="tx1"/>
              </a:solidFill>
              <a:round/>
              <a:headEnd type="triangle" w="med" len="med"/>
              <a:tailEnd/>
            </a:ln>
          </p:spPr>
          <p:txBody>
            <a:bodyPr/>
            <a:lstStyle/>
            <a:p>
              <a:endParaRPr lang="en-US"/>
            </a:p>
          </p:txBody>
        </p:sp>
        <p:sp>
          <p:nvSpPr>
            <p:cNvPr id="162833" name="Line 119"/>
            <p:cNvSpPr>
              <a:spLocks noChangeShapeType="1"/>
            </p:cNvSpPr>
            <p:nvPr/>
          </p:nvSpPr>
          <p:spPr bwMode="auto">
            <a:xfrm flipH="1">
              <a:off x="2996" y="1329"/>
              <a:ext cx="288" cy="0"/>
            </a:xfrm>
            <a:prstGeom prst="line">
              <a:avLst/>
            </a:prstGeom>
            <a:noFill/>
            <a:ln w="9525">
              <a:solidFill>
                <a:schemeClr val="tx1"/>
              </a:solidFill>
              <a:round/>
              <a:headEnd/>
              <a:tailEnd/>
            </a:ln>
          </p:spPr>
          <p:txBody>
            <a:bodyPr/>
            <a:lstStyle/>
            <a:p>
              <a:endParaRPr lang="en-US"/>
            </a:p>
          </p:txBody>
        </p:sp>
        <p:sp>
          <p:nvSpPr>
            <p:cNvPr id="162834" name="Text Box 120"/>
            <p:cNvSpPr txBox="1">
              <a:spLocks noChangeArrowheads="1"/>
            </p:cNvSpPr>
            <p:nvPr/>
          </p:nvSpPr>
          <p:spPr bwMode="auto">
            <a:xfrm>
              <a:off x="2976" y="1152"/>
              <a:ext cx="340" cy="212"/>
            </a:xfrm>
            <a:prstGeom prst="rect">
              <a:avLst/>
            </a:prstGeom>
            <a:noFill/>
            <a:ln w="9525">
              <a:noFill/>
              <a:miter lim="800000"/>
              <a:headEnd/>
              <a:tailEnd/>
            </a:ln>
          </p:spPr>
          <p:txBody>
            <a:bodyPr wrap="none">
              <a:spAutoFit/>
            </a:bodyPr>
            <a:lstStyle/>
            <a:p>
              <a:r>
                <a:rPr lang="en-US" sz="1600" b="1"/>
                <a:t>0.11</a:t>
              </a:r>
            </a:p>
          </p:txBody>
        </p:sp>
        <p:sp>
          <p:nvSpPr>
            <p:cNvPr id="162835" name="Line 121"/>
            <p:cNvSpPr>
              <a:spLocks noChangeShapeType="1"/>
            </p:cNvSpPr>
            <p:nvPr/>
          </p:nvSpPr>
          <p:spPr bwMode="auto">
            <a:xfrm>
              <a:off x="192" y="3072"/>
              <a:ext cx="4032" cy="0"/>
            </a:xfrm>
            <a:prstGeom prst="line">
              <a:avLst/>
            </a:prstGeom>
            <a:noFill/>
            <a:ln w="38100">
              <a:solidFill>
                <a:schemeClr val="tx1"/>
              </a:solidFill>
              <a:round/>
              <a:headEnd/>
              <a:tailEnd/>
            </a:ln>
          </p:spPr>
          <p:txBody>
            <a:bodyPr/>
            <a:lstStyle/>
            <a:p>
              <a:endParaRPr lang="en-US"/>
            </a:p>
          </p:txBody>
        </p:sp>
        <p:sp>
          <p:nvSpPr>
            <p:cNvPr id="162836" name="Line 124"/>
            <p:cNvSpPr>
              <a:spLocks noChangeShapeType="1"/>
            </p:cNvSpPr>
            <p:nvPr/>
          </p:nvSpPr>
          <p:spPr bwMode="auto">
            <a:xfrm flipV="1">
              <a:off x="1344" y="2784"/>
              <a:ext cx="0" cy="288"/>
            </a:xfrm>
            <a:prstGeom prst="line">
              <a:avLst/>
            </a:prstGeom>
            <a:noFill/>
            <a:ln w="38100">
              <a:solidFill>
                <a:schemeClr val="tx1"/>
              </a:solidFill>
              <a:round/>
              <a:headEnd/>
              <a:tailEnd type="triangle" w="med" len="med"/>
            </a:ln>
          </p:spPr>
          <p:txBody>
            <a:bodyPr/>
            <a:lstStyle/>
            <a:p>
              <a:endParaRPr lang="en-US"/>
            </a:p>
          </p:txBody>
        </p:sp>
        <p:sp>
          <p:nvSpPr>
            <p:cNvPr id="162837" name="Line 125"/>
            <p:cNvSpPr>
              <a:spLocks noChangeShapeType="1"/>
            </p:cNvSpPr>
            <p:nvPr/>
          </p:nvSpPr>
          <p:spPr bwMode="auto">
            <a:xfrm flipV="1">
              <a:off x="1776" y="2784"/>
              <a:ext cx="0" cy="288"/>
            </a:xfrm>
            <a:prstGeom prst="line">
              <a:avLst/>
            </a:prstGeom>
            <a:noFill/>
            <a:ln w="38100">
              <a:solidFill>
                <a:schemeClr val="tx1"/>
              </a:solidFill>
              <a:round/>
              <a:headEnd/>
              <a:tailEnd type="triangle" w="med" len="med"/>
            </a:ln>
          </p:spPr>
          <p:txBody>
            <a:bodyPr/>
            <a:lstStyle/>
            <a:p>
              <a:endParaRPr lang="en-US"/>
            </a:p>
          </p:txBody>
        </p:sp>
        <p:sp>
          <p:nvSpPr>
            <p:cNvPr id="162838" name="Line 126"/>
            <p:cNvSpPr>
              <a:spLocks noChangeShapeType="1"/>
            </p:cNvSpPr>
            <p:nvPr/>
          </p:nvSpPr>
          <p:spPr bwMode="auto">
            <a:xfrm flipV="1">
              <a:off x="2208" y="2784"/>
              <a:ext cx="0" cy="288"/>
            </a:xfrm>
            <a:prstGeom prst="line">
              <a:avLst/>
            </a:prstGeom>
            <a:noFill/>
            <a:ln w="38100">
              <a:solidFill>
                <a:schemeClr val="tx1"/>
              </a:solidFill>
              <a:round/>
              <a:headEnd/>
              <a:tailEnd type="triangle" w="med" len="med"/>
            </a:ln>
          </p:spPr>
          <p:txBody>
            <a:bodyPr/>
            <a:lstStyle/>
            <a:p>
              <a:endParaRPr lang="en-US"/>
            </a:p>
          </p:txBody>
        </p:sp>
        <p:sp>
          <p:nvSpPr>
            <p:cNvPr id="162839" name="Line 127"/>
            <p:cNvSpPr>
              <a:spLocks noChangeShapeType="1"/>
            </p:cNvSpPr>
            <p:nvPr/>
          </p:nvSpPr>
          <p:spPr bwMode="auto">
            <a:xfrm flipV="1">
              <a:off x="2592" y="2784"/>
              <a:ext cx="0" cy="288"/>
            </a:xfrm>
            <a:prstGeom prst="line">
              <a:avLst/>
            </a:prstGeom>
            <a:noFill/>
            <a:ln w="38100">
              <a:solidFill>
                <a:schemeClr val="tx1"/>
              </a:solidFill>
              <a:round/>
              <a:headEnd/>
              <a:tailEnd type="triangle" w="med" len="med"/>
            </a:ln>
          </p:spPr>
          <p:txBody>
            <a:bodyPr/>
            <a:lstStyle/>
            <a:p>
              <a:endParaRPr lang="en-US"/>
            </a:p>
          </p:txBody>
        </p:sp>
        <p:sp>
          <p:nvSpPr>
            <p:cNvPr id="162840" name="Line 128"/>
            <p:cNvSpPr>
              <a:spLocks noChangeShapeType="1"/>
            </p:cNvSpPr>
            <p:nvPr/>
          </p:nvSpPr>
          <p:spPr bwMode="auto">
            <a:xfrm flipV="1">
              <a:off x="3024" y="2784"/>
              <a:ext cx="0" cy="288"/>
            </a:xfrm>
            <a:prstGeom prst="line">
              <a:avLst/>
            </a:prstGeom>
            <a:noFill/>
            <a:ln w="38100">
              <a:solidFill>
                <a:schemeClr val="tx1"/>
              </a:solidFill>
              <a:round/>
              <a:headEnd/>
              <a:tailEnd type="triangle" w="med" len="med"/>
            </a:ln>
          </p:spPr>
          <p:txBody>
            <a:bodyPr/>
            <a:lstStyle/>
            <a:p>
              <a:endParaRPr lang="en-US"/>
            </a:p>
          </p:txBody>
        </p:sp>
        <p:sp>
          <p:nvSpPr>
            <p:cNvPr id="162841" name="Line 129"/>
            <p:cNvSpPr>
              <a:spLocks noChangeShapeType="1"/>
            </p:cNvSpPr>
            <p:nvPr/>
          </p:nvSpPr>
          <p:spPr bwMode="auto">
            <a:xfrm flipV="1">
              <a:off x="3408" y="2784"/>
              <a:ext cx="0" cy="288"/>
            </a:xfrm>
            <a:prstGeom prst="line">
              <a:avLst/>
            </a:prstGeom>
            <a:noFill/>
            <a:ln w="38100">
              <a:solidFill>
                <a:schemeClr val="tx1"/>
              </a:solidFill>
              <a:round/>
              <a:headEnd/>
              <a:tailEnd type="triangle" w="med" len="med"/>
            </a:ln>
          </p:spPr>
          <p:txBody>
            <a:bodyPr/>
            <a:lstStyle/>
            <a:p>
              <a:endParaRPr lang="en-US"/>
            </a:p>
          </p:txBody>
        </p:sp>
        <p:sp>
          <p:nvSpPr>
            <p:cNvPr id="162842" name="Line 130"/>
            <p:cNvSpPr>
              <a:spLocks noChangeShapeType="1"/>
            </p:cNvSpPr>
            <p:nvPr/>
          </p:nvSpPr>
          <p:spPr bwMode="auto">
            <a:xfrm flipV="1">
              <a:off x="3792" y="2784"/>
              <a:ext cx="0" cy="288"/>
            </a:xfrm>
            <a:prstGeom prst="line">
              <a:avLst/>
            </a:prstGeom>
            <a:noFill/>
            <a:ln w="38100">
              <a:solidFill>
                <a:schemeClr val="tx1"/>
              </a:solidFill>
              <a:round/>
              <a:headEnd/>
              <a:tailEnd type="triangle" w="med" len="med"/>
            </a:ln>
          </p:spPr>
          <p:txBody>
            <a:bodyPr/>
            <a:lstStyle/>
            <a:p>
              <a:endParaRPr lang="en-US"/>
            </a:p>
          </p:txBody>
        </p:sp>
        <p:sp>
          <p:nvSpPr>
            <p:cNvPr id="162843" name="Line 131"/>
            <p:cNvSpPr>
              <a:spLocks noChangeShapeType="1"/>
            </p:cNvSpPr>
            <p:nvPr/>
          </p:nvSpPr>
          <p:spPr bwMode="auto">
            <a:xfrm flipV="1">
              <a:off x="4224" y="2784"/>
              <a:ext cx="0" cy="288"/>
            </a:xfrm>
            <a:prstGeom prst="line">
              <a:avLst/>
            </a:prstGeom>
            <a:noFill/>
            <a:ln w="38100">
              <a:solidFill>
                <a:schemeClr val="tx1"/>
              </a:solidFill>
              <a:round/>
              <a:headEnd/>
              <a:tailEnd type="triangle" w="med" len="med"/>
            </a:ln>
          </p:spPr>
          <p:txBody>
            <a:bodyPr/>
            <a:lstStyle/>
            <a:p>
              <a:endParaRPr lang="en-US"/>
            </a:p>
          </p:txBody>
        </p:sp>
        <p:sp>
          <p:nvSpPr>
            <p:cNvPr id="162844" name="Line 133"/>
            <p:cNvSpPr>
              <a:spLocks noChangeShapeType="1"/>
            </p:cNvSpPr>
            <p:nvPr/>
          </p:nvSpPr>
          <p:spPr bwMode="auto">
            <a:xfrm flipV="1">
              <a:off x="816" y="1488"/>
              <a:ext cx="576" cy="384"/>
            </a:xfrm>
            <a:prstGeom prst="line">
              <a:avLst/>
            </a:prstGeom>
            <a:noFill/>
            <a:ln w="9525">
              <a:solidFill>
                <a:schemeClr val="tx1"/>
              </a:solidFill>
              <a:round/>
              <a:headEnd/>
              <a:tailEnd/>
            </a:ln>
          </p:spPr>
          <p:txBody>
            <a:bodyPr/>
            <a:lstStyle/>
            <a:p>
              <a:endParaRPr lang="en-US"/>
            </a:p>
          </p:txBody>
        </p:sp>
        <p:sp>
          <p:nvSpPr>
            <p:cNvPr id="162845" name="Line 134"/>
            <p:cNvSpPr>
              <a:spLocks noChangeShapeType="1"/>
            </p:cNvSpPr>
            <p:nvPr/>
          </p:nvSpPr>
          <p:spPr bwMode="auto">
            <a:xfrm flipV="1">
              <a:off x="912" y="1488"/>
              <a:ext cx="576" cy="384"/>
            </a:xfrm>
            <a:prstGeom prst="line">
              <a:avLst/>
            </a:prstGeom>
            <a:noFill/>
            <a:ln w="9525">
              <a:solidFill>
                <a:schemeClr val="tx1"/>
              </a:solidFill>
              <a:round/>
              <a:headEnd/>
              <a:tailEnd/>
            </a:ln>
          </p:spPr>
          <p:txBody>
            <a:bodyPr/>
            <a:lstStyle/>
            <a:p>
              <a:endParaRPr lang="en-US"/>
            </a:p>
          </p:txBody>
        </p:sp>
        <p:sp>
          <p:nvSpPr>
            <p:cNvPr id="162846" name="Line 136"/>
            <p:cNvSpPr>
              <a:spLocks noChangeShapeType="1"/>
            </p:cNvSpPr>
            <p:nvPr/>
          </p:nvSpPr>
          <p:spPr bwMode="auto">
            <a:xfrm>
              <a:off x="912" y="1872"/>
              <a:ext cx="0" cy="960"/>
            </a:xfrm>
            <a:prstGeom prst="line">
              <a:avLst/>
            </a:prstGeom>
            <a:noFill/>
            <a:ln w="9525">
              <a:solidFill>
                <a:schemeClr val="tx1"/>
              </a:solidFill>
              <a:round/>
              <a:headEnd/>
              <a:tailEnd/>
            </a:ln>
          </p:spPr>
          <p:txBody>
            <a:bodyPr/>
            <a:lstStyle/>
            <a:p>
              <a:endParaRPr lang="en-US"/>
            </a:p>
          </p:txBody>
        </p:sp>
        <p:sp>
          <p:nvSpPr>
            <p:cNvPr id="162847" name="Line 137"/>
            <p:cNvSpPr>
              <a:spLocks noChangeShapeType="1"/>
            </p:cNvSpPr>
            <p:nvPr/>
          </p:nvSpPr>
          <p:spPr bwMode="auto">
            <a:xfrm>
              <a:off x="1488" y="1488"/>
              <a:ext cx="96" cy="0"/>
            </a:xfrm>
            <a:prstGeom prst="line">
              <a:avLst/>
            </a:prstGeom>
            <a:noFill/>
            <a:ln w="9525">
              <a:solidFill>
                <a:schemeClr val="tx1"/>
              </a:solidFill>
              <a:round/>
              <a:headEnd/>
              <a:tailEnd/>
            </a:ln>
          </p:spPr>
          <p:txBody>
            <a:bodyPr/>
            <a:lstStyle/>
            <a:p>
              <a:endParaRPr lang="en-US"/>
            </a:p>
          </p:txBody>
        </p:sp>
        <p:sp>
          <p:nvSpPr>
            <p:cNvPr id="162848" name="Line 138"/>
            <p:cNvSpPr>
              <a:spLocks noChangeShapeType="1"/>
            </p:cNvSpPr>
            <p:nvPr/>
          </p:nvSpPr>
          <p:spPr bwMode="auto">
            <a:xfrm flipH="1">
              <a:off x="1248" y="1488"/>
              <a:ext cx="144" cy="0"/>
            </a:xfrm>
            <a:prstGeom prst="line">
              <a:avLst/>
            </a:prstGeom>
            <a:noFill/>
            <a:ln w="9525">
              <a:solidFill>
                <a:schemeClr val="tx1"/>
              </a:solidFill>
              <a:round/>
              <a:headEnd/>
              <a:tailEnd/>
            </a:ln>
          </p:spPr>
          <p:txBody>
            <a:bodyPr/>
            <a:lstStyle/>
            <a:p>
              <a:endParaRPr lang="en-US"/>
            </a:p>
          </p:txBody>
        </p:sp>
        <p:sp>
          <p:nvSpPr>
            <p:cNvPr id="162849" name="Line 139"/>
            <p:cNvSpPr>
              <a:spLocks noChangeShapeType="1"/>
            </p:cNvSpPr>
            <p:nvPr/>
          </p:nvSpPr>
          <p:spPr bwMode="auto">
            <a:xfrm>
              <a:off x="1392" y="1488"/>
              <a:ext cx="0" cy="48"/>
            </a:xfrm>
            <a:prstGeom prst="line">
              <a:avLst/>
            </a:prstGeom>
            <a:noFill/>
            <a:ln w="9525">
              <a:solidFill>
                <a:schemeClr val="tx1"/>
              </a:solidFill>
              <a:round/>
              <a:headEnd/>
              <a:tailEnd/>
            </a:ln>
          </p:spPr>
          <p:txBody>
            <a:bodyPr/>
            <a:lstStyle/>
            <a:p>
              <a:endParaRPr lang="en-US"/>
            </a:p>
          </p:txBody>
        </p:sp>
        <p:sp>
          <p:nvSpPr>
            <p:cNvPr id="162850" name="Line 141"/>
            <p:cNvSpPr>
              <a:spLocks noChangeShapeType="1"/>
            </p:cNvSpPr>
            <p:nvPr/>
          </p:nvSpPr>
          <p:spPr bwMode="auto">
            <a:xfrm>
              <a:off x="912" y="2832"/>
              <a:ext cx="144" cy="0"/>
            </a:xfrm>
            <a:prstGeom prst="line">
              <a:avLst/>
            </a:prstGeom>
            <a:noFill/>
            <a:ln w="9525">
              <a:solidFill>
                <a:schemeClr val="tx1"/>
              </a:solidFill>
              <a:round/>
              <a:headEnd/>
              <a:tailEnd/>
            </a:ln>
          </p:spPr>
          <p:txBody>
            <a:bodyPr/>
            <a:lstStyle/>
            <a:p>
              <a:endParaRPr lang="en-US"/>
            </a:p>
          </p:txBody>
        </p:sp>
        <p:sp>
          <p:nvSpPr>
            <p:cNvPr id="162851" name="Line 142"/>
            <p:cNvSpPr>
              <a:spLocks noChangeShapeType="1"/>
            </p:cNvSpPr>
            <p:nvPr/>
          </p:nvSpPr>
          <p:spPr bwMode="auto">
            <a:xfrm flipV="1">
              <a:off x="816" y="2784"/>
              <a:ext cx="96" cy="48"/>
            </a:xfrm>
            <a:prstGeom prst="line">
              <a:avLst/>
            </a:prstGeom>
            <a:noFill/>
            <a:ln w="9525">
              <a:solidFill>
                <a:schemeClr val="tx1"/>
              </a:solidFill>
              <a:round/>
              <a:headEnd/>
              <a:tailEnd/>
            </a:ln>
          </p:spPr>
          <p:txBody>
            <a:bodyPr/>
            <a:lstStyle/>
            <a:p>
              <a:endParaRPr lang="en-US"/>
            </a:p>
          </p:txBody>
        </p:sp>
        <p:grpSp>
          <p:nvGrpSpPr>
            <p:cNvPr id="14" name="Group 145"/>
            <p:cNvGrpSpPr>
              <a:grpSpLocks/>
            </p:cNvGrpSpPr>
            <p:nvPr/>
          </p:nvGrpSpPr>
          <p:grpSpPr bwMode="auto">
            <a:xfrm>
              <a:off x="672" y="1872"/>
              <a:ext cx="144" cy="960"/>
              <a:chOff x="672" y="1872"/>
              <a:chExt cx="144" cy="960"/>
            </a:xfrm>
          </p:grpSpPr>
          <p:sp>
            <p:nvSpPr>
              <p:cNvPr id="162867" name="Line 135"/>
              <p:cNvSpPr>
                <a:spLocks noChangeShapeType="1"/>
              </p:cNvSpPr>
              <p:nvPr/>
            </p:nvSpPr>
            <p:spPr bwMode="auto">
              <a:xfrm>
                <a:off x="816" y="1872"/>
                <a:ext cx="0" cy="960"/>
              </a:xfrm>
              <a:prstGeom prst="line">
                <a:avLst/>
              </a:prstGeom>
              <a:noFill/>
              <a:ln w="9525">
                <a:solidFill>
                  <a:schemeClr val="tx1"/>
                </a:solidFill>
                <a:round/>
                <a:headEnd/>
                <a:tailEnd/>
              </a:ln>
            </p:spPr>
            <p:txBody>
              <a:bodyPr/>
              <a:lstStyle/>
              <a:p>
                <a:endParaRPr lang="en-US"/>
              </a:p>
            </p:txBody>
          </p:sp>
          <p:sp>
            <p:nvSpPr>
              <p:cNvPr id="162868" name="Line 140"/>
              <p:cNvSpPr>
                <a:spLocks noChangeShapeType="1"/>
              </p:cNvSpPr>
              <p:nvPr/>
            </p:nvSpPr>
            <p:spPr bwMode="auto">
              <a:xfrm>
                <a:off x="672" y="2832"/>
                <a:ext cx="144" cy="0"/>
              </a:xfrm>
              <a:prstGeom prst="line">
                <a:avLst/>
              </a:prstGeom>
              <a:noFill/>
              <a:ln w="9525">
                <a:solidFill>
                  <a:schemeClr val="tx1"/>
                </a:solidFill>
                <a:round/>
                <a:headEnd/>
                <a:tailEnd/>
              </a:ln>
            </p:spPr>
            <p:txBody>
              <a:bodyPr/>
              <a:lstStyle/>
              <a:p>
                <a:endParaRPr lang="en-US"/>
              </a:p>
            </p:txBody>
          </p:sp>
          <p:sp>
            <p:nvSpPr>
              <p:cNvPr id="162869" name="Line 143"/>
              <p:cNvSpPr>
                <a:spLocks noChangeShapeType="1"/>
              </p:cNvSpPr>
              <p:nvPr/>
            </p:nvSpPr>
            <p:spPr bwMode="auto">
              <a:xfrm>
                <a:off x="672" y="1872"/>
                <a:ext cx="144" cy="0"/>
              </a:xfrm>
              <a:prstGeom prst="line">
                <a:avLst/>
              </a:prstGeom>
              <a:noFill/>
              <a:ln w="9525">
                <a:solidFill>
                  <a:schemeClr val="tx1"/>
                </a:solidFill>
                <a:round/>
                <a:headEnd/>
                <a:tailEnd/>
              </a:ln>
            </p:spPr>
            <p:txBody>
              <a:bodyPr/>
              <a:lstStyle/>
              <a:p>
                <a:endParaRPr lang="en-US"/>
              </a:p>
            </p:txBody>
          </p:sp>
        </p:grpSp>
        <p:sp>
          <p:nvSpPr>
            <p:cNvPr id="162853" name="Line 144"/>
            <p:cNvSpPr>
              <a:spLocks noChangeShapeType="1"/>
            </p:cNvSpPr>
            <p:nvPr/>
          </p:nvSpPr>
          <p:spPr bwMode="auto">
            <a:xfrm>
              <a:off x="912" y="1872"/>
              <a:ext cx="144" cy="0"/>
            </a:xfrm>
            <a:prstGeom prst="line">
              <a:avLst/>
            </a:prstGeom>
            <a:noFill/>
            <a:ln w="9525">
              <a:solidFill>
                <a:schemeClr val="tx1"/>
              </a:solidFill>
              <a:round/>
              <a:headEnd/>
              <a:tailEnd/>
            </a:ln>
          </p:spPr>
          <p:txBody>
            <a:bodyPr/>
            <a:lstStyle/>
            <a:p>
              <a:endParaRPr lang="en-US"/>
            </a:p>
          </p:txBody>
        </p:sp>
        <p:sp>
          <p:nvSpPr>
            <p:cNvPr id="162854" name="Rectangle 146"/>
            <p:cNvSpPr>
              <a:spLocks noChangeArrowheads="1"/>
            </p:cNvSpPr>
            <p:nvPr/>
          </p:nvSpPr>
          <p:spPr bwMode="auto">
            <a:xfrm>
              <a:off x="672" y="1872"/>
              <a:ext cx="144" cy="96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62855" name="Rectangle 147"/>
            <p:cNvSpPr>
              <a:spLocks noChangeArrowheads="1"/>
            </p:cNvSpPr>
            <p:nvPr/>
          </p:nvSpPr>
          <p:spPr bwMode="auto">
            <a:xfrm>
              <a:off x="912" y="1872"/>
              <a:ext cx="144" cy="96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62856" name="Freeform 150"/>
            <p:cNvSpPr>
              <a:spLocks/>
            </p:cNvSpPr>
            <p:nvPr/>
          </p:nvSpPr>
          <p:spPr bwMode="auto">
            <a:xfrm>
              <a:off x="672" y="1488"/>
              <a:ext cx="720" cy="384"/>
            </a:xfrm>
            <a:custGeom>
              <a:avLst/>
              <a:gdLst>
                <a:gd name="T0" fmla="*/ 0 w 720"/>
                <a:gd name="T1" fmla="*/ 384 h 384"/>
                <a:gd name="T2" fmla="*/ 576 w 720"/>
                <a:gd name="T3" fmla="*/ 0 h 384"/>
                <a:gd name="T4" fmla="*/ 720 w 720"/>
                <a:gd name="T5" fmla="*/ 0 h 384"/>
                <a:gd name="T6" fmla="*/ 144 w 720"/>
                <a:gd name="T7" fmla="*/ 384 h 384"/>
                <a:gd name="T8" fmla="*/ 0 w 720"/>
                <a:gd name="T9" fmla="*/ 384 h 384"/>
                <a:gd name="T10" fmla="*/ 0 60000 65536"/>
                <a:gd name="T11" fmla="*/ 0 60000 65536"/>
                <a:gd name="T12" fmla="*/ 0 60000 65536"/>
                <a:gd name="T13" fmla="*/ 0 60000 65536"/>
                <a:gd name="T14" fmla="*/ 0 60000 65536"/>
                <a:gd name="T15" fmla="*/ 0 w 720"/>
                <a:gd name="T16" fmla="*/ 0 h 384"/>
                <a:gd name="T17" fmla="*/ 720 w 720"/>
                <a:gd name="T18" fmla="*/ 384 h 384"/>
              </a:gdLst>
              <a:ahLst/>
              <a:cxnLst>
                <a:cxn ang="T10">
                  <a:pos x="T0" y="T1"/>
                </a:cxn>
                <a:cxn ang="T11">
                  <a:pos x="T2" y="T3"/>
                </a:cxn>
                <a:cxn ang="T12">
                  <a:pos x="T4" y="T5"/>
                </a:cxn>
                <a:cxn ang="T13">
                  <a:pos x="T6" y="T7"/>
                </a:cxn>
                <a:cxn ang="T14">
                  <a:pos x="T8" y="T9"/>
                </a:cxn>
              </a:cxnLst>
              <a:rect l="T15" t="T16" r="T17" b="T18"/>
              <a:pathLst>
                <a:path w="720" h="384">
                  <a:moveTo>
                    <a:pt x="0" y="384"/>
                  </a:moveTo>
                  <a:lnTo>
                    <a:pt x="576" y="0"/>
                  </a:lnTo>
                  <a:lnTo>
                    <a:pt x="720" y="0"/>
                  </a:lnTo>
                  <a:lnTo>
                    <a:pt x="144" y="384"/>
                  </a:lnTo>
                  <a:lnTo>
                    <a:pt x="0" y="384"/>
                  </a:lnTo>
                  <a:close/>
                </a:path>
              </a:pathLst>
            </a:custGeom>
            <a:solidFill>
              <a:schemeClr val="accent1"/>
            </a:solidFill>
            <a:ln w="9525">
              <a:solidFill>
                <a:schemeClr val="tx1"/>
              </a:solidFill>
              <a:round/>
              <a:headEnd/>
              <a:tailEnd/>
            </a:ln>
          </p:spPr>
          <p:txBody>
            <a:bodyPr/>
            <a:lstStyle/>
            <a:p>
              <a:endParaRPr lang="en-US"/>
            </a:p>
          </p:txBody>
        </p:sp>
        <p:sp>
          <p:nvSpPr>
            <p:cNvPr id="162857" name="Freeform 151"/>
            <p:cNvSpPr>
              <a:spLocks/>
            </p:cNvSpPr>
            <p:nvPr/>
          </p:nvSpPr>
          <p:spPr bwMode="auto">
            <a:xfrm>
              <a:off x="912" y="1488"/>
              <a:ext cx="720" cy="384"/>
            </a:xfrm>
            <a:custGeom>
              <a:avLst/>
              <a:gdLst>
                <a:gd name="T0" fmla="*/ 0 w 720"/>
                <a:gd name="T1" fmla="*/ 384 h 384"/>
                <a:gd name="T2" fmla="*/ 576 w 720"/>
                <a:gd name="T3" fmla="*/ 0 h 384"/>
                <a:gd name="T4" fmla="*/ 720 w 720"/>
                <a:gd name="T5" fmla="*/ 0 h 384"/>
                <a:gd name="T6" fmla="*/ 144 w 720"/>
                <a:gd name="T7" fmla="*/ 384 h 384"/>
                <a:gd name="T8" fmla="*/ 0 w 720"/>
                <a:gd name="T9" fmla="*/ 384 h 384"/>
                <a:gd name="T10" fmla="*/ 0 60000 65536"/>
                <a:gd name="T11" fmla="*/ 0 60000 65536"/>
                <a:gd name="T12" fmla="*/ 0 60000 65536"/>
                <a:gd name="T13" fmla="*/ 0 60000 65536"/>
                <a:gd name="T14" fmla="*/ 0 60000 65536"/>
                <a:gd name="T15" fmla="*/ 0 w 720"/>
                <a:gd name="T16" fmla="*/ 0 h 384"/>
                <a:gd name="T17" fmla="*/ 720 w 720"/>
                <a:gd name="T18" fmla="*/ 384 h 384"/>
              </a:gdLst>
              <a:ahLst/>
              <a:cxnLst>
                <a:cxn ang="T10">
                  <a:pos x="T0" y="T1"/>
                </a:cxn>
                <a:cxn ang="T11">
                  <a:pos x="T2" y="T3"/>
                </a:cxn>
                <a:cxn ang="T12">
                  <a:pos x="T4" y="T5"/>
                </a:cxn>
                <a:cxn ang="T13">
                  <a:pos x="T6" y="T7"/>
                </a:cxn>
                <a:cxn ang="T14">
                  <a:pos x="T8" y="T9"/>
                </a:cxn>
              </a:cxnLst>
              <a:rect l="T15" t="T16" r="T17" b="T18"/>
              <a:pathLst>
                <a:path w="720" h="384">
                  <a:moveTo>
                    <a:pt x="0" y="384"/>
                  </a:moveTo>
                  <a:lnTo>
                    <a:pt x="576" y="0"/>
                  </a:lnTo>
                  <a:lnTo>
                    <a:pt x="720" y="0"/>
                  </a:lnTo>
                  <a:lnTo>
                    <a:pt x="144" y="384"/>
                  </a:lnTo>
                  <a:lnTo>
                    <a:pt x="0" y="384"/>
                  </a:lnTo>
                  <a:close/>
                </a:path>
              </a:pathLst>
            </a:custGeom>
            <a:solidFill>
              <a:schemeClr val="accent1"/>
            </a:solidFill>
            <a:ln w="9525">
              <a:solidFill>
                <a:schemeClr val="tx1"/>
              </a:solidFill>
              <a:round/>
              <a:headEnd/>
              <a:tailEnd/>
            </a:ln>
          </p:spPr>
          <p:txBody>
            <a:bodyPr/>
            <a:lstStyle/>
            <a:p>
              <a:endParaRPr lang="en-US"/>
            </a:p>
          </p:txBody>
        </p:sp>
        <p:sp>
          <p:nvSpPr>
            <p:cNvPr id="162858" name="Freeform 152"/>
            <p:cNvSpPr>
              <a:spLocks/>
            </p:cNvSpPr>
            <p:nvPr/>
          </p:nvSpPr>
          <p:spPr bwMode="auto">
            <a:xfrm>
              <a:off x="816" y="1488"/>
              <a:ext cx="576" cy="1344"/>
            </a:xfrm>
            <a:custGeom>
              <a:avLst/>
              <a:gdLst>
                <a:gd name="T0" fmla="*/ 0 w 576"/>
                <a:gd name="T1" fmla="*/ 384 h 1344"/>
                <a:gd name="T2" fmla="*/ 576 w 576"/>
                <a:gd name="T3" fmla="*/ 0 h 1344"/>
                <a:gd name="T4" fmla="*/ 576 w 576"/>
                <a:gd name="T5" fmla="*/ 48 h 1344"/>
                <a:gd name="T6" fmla="*/ 96 w 576"/>
                <a:gd name="T7" fmla="*/ 384 h 1344"/>
                <a:gd name="T8" fmla="*/ 96 w 576"/>
                <a:gd name="T9" fmla="*/ 1296 h 1344"/>
                <a:gd name="T10" fmla="*/ 0 w 576"/>
                <a:gd name="T11" fmla="*/ 1344 h 1344"/>
                <a:gd name="T12" fmla="*/ 0 w 576"/>
                <a:gd name="T13" fmla="*/ 384 h 1344"/>
                <a:gd name="T14" fmla="*/ 0 60000 65536"/>
                <a:gd name="T15" fmla="*/ 0 60000 65536"/>
                <a:gd name="T16" fmla="*/ 0 60000 65536"/>
                <a:gd name="T17" fmla="*/ 0 60000 65536"/>
                <a:gd name="T18" fmla="*/ 0 60000 65536"/>
                <a:gd name="T19" fmla="*/ 0 60000 65536"/>
                <a:gd name="T20" fmla="*/ 0 60000 65536"/>
                <a:gd name="T21" fmla="*/ 0 w 576"/>
                <a:gd name="T22" fmla="*/ 0 h 1344"/>
                <a:gd name="T23" fmla="*/ 576 w 576"/>
                <a:gd name="T24" fmla="*/ 1344 h 13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1344">
                  <a:moveTo>
                    <a:pt x="0" y="384"/>
                  </a:moveTo>
                  <a:lnTo>
                    <a:pt x="576" y="0"/>
                  </a:lnTo>
                  <a:lnTo>
                    <a:pt x="576" y="48"/>
                  </a:lnTo>
                  <a:lnTo>
                    <a:pt x="96" y="384"/>
                  </a:lnTo>
                  <a:lnTo>
                    <a:pt x="96" y="1296"/>
                  </a:lnTo>
                  <a:lnTo>
                    <a:pt x="0" y="1344"/>
                  </a:lnTo>
                  <a:lnTo>
                    <a:pt x="0" y="384"/>
                  </a:lnTo>
                  <a:close/>
                </a:path>
              </a:pathLst>
            </a:custGeom>
            <a:solidFill>
              <a:srgbClr val="FF9966"/>
            </a:solidFill>
            <a:ln w="9525">
              <a:solidFill>
                <a:schemeClr val="tx1"/>
              </a:solidFill>
              <a:round/>
              <a:headEnd/>
              <a:tailEnd/>
            </a:ln>
          </p:spPr>
          <p:txBody>
            <a:bodyPr/>
            <a:lstStyle/>
            <a:p>
              <a:endParaRPr lang="en-US"/>
            </a:p>
          </p:txBody>
        </p:sp>
        <p:sp>
          <p:nvSpPr>
            <p:cNvPr id="162859" name="Line 122"/>
            <p:cNvSpPr>
              <a:spLocks noChangeShapeType="1"/>
            </p:cNvSpPr>
            <p:nvPr/>
          </p:nvSpPr>
          <p:spPr bwMode="auto">
            <a:xfrm flipV="1">
              <a:off x="864" y="2784"/>
              <a:ext cx="0" cy="288"/>
            </a:xfrm>
            <a:prstGeom prst="line">
              <a:avLst/>
            </a:prstGeom>
            <a:noFill/>
            <a:ln w="38100">
              <a:solidFill>
                <a:schemeClr val="tx1"/>
              </a:solidFill>
              <a:round/>
              <a:headEnd/>
              <a:tailEnd type="triangle" w="med" len="med"/>
            </a:ln>
          </p:spPr>
          <p:txBody>
            <a:bodyPr/>
            <a:lstStyle/>
            <a:p>
              <a:endParaRPr lang="en-US"/>
            </a:p>
          </p:txBody>
        </p:sp>
        <p:sp>
          <p:nvSpPr>
            <p:cNvPr id="162860" name="Line 153"/>
            <p:cNvSpPr>
              <a:spLocks noChangeShapeType="1"/>
            </p:cNvSpPr>
            <p:nvPr/>
          </p:nvSpPr>
          <p:spPr bwMode="auto">
            <a:xfrm flipV="1">
              <a:off x="1392" y="1200"/>
              <a:ext cx="0" cy="240"/>
            </a:xfrm>
            <a:prstGeom prst="line">
              <a:avLst/>
            </a:prstGeom>
            <a:noFill/>
            <a:ln w="9525">
              <a:solidFill>
                <a:schemeClr val="tx1"/>
              </a:solidFill>
              <a:round/>
              <a:headEnd/>
              <a:tailEnd/>
            </a:ln>
          </p:spPr>
          <p:txBody>
            <a:bodyPr/>
            <a:lstStyle/>
            <a:p>
              <a:endParaRPr lang="en-US"/>
            </a:p>
          </p:txBody>
        </p:sp>
        <p:sp>
          <p:nvSpPr>
            <p:cNvPr id="162861" name="Line 154"/>
            <p:cNvSpPr>
              <a:spLocks noChangeShapeType="1"/>
            </p:cNvSpPr>
            <p:nvPr/>
          </p:nvSpPr>
          <p:spPr bwMode="auto">
            <a:xfrm flipV="1">
              <a:off x="1488" y="1200"/>
              <a:ext cx="0" cy="240"/>
            </a:xfrm>
            <a:prstGeom prst="line">
              <a:avLst/>
            </a:prstGeom>
            <a:noFill/>
            <a:ln w="9525">
              <a:solidFill>
                <a:schemeClr val="tx1"/>
              </a:solidFill>
              <a:round/>
              <a:headEnd/>
              <a:tailEnd/>
            </a:ln>
          </p:spPr>
          <p:txBody>
            <a:bodyPr/>
            <a:lstStyle/>
            <a:p>
              <a:endParaRPr lang="en-US"/>
            </a:p>
          </p:txBody>
        </p:sp>
        <p:sp>
          <p:nvSpPr>
            <p:cNvPr id="162862" name="Line 155"/>
            <p:cNvSpPr>
              <a:spLocks noChangeShapeType="1"/>
            </p:cNvSpPr>
            <p:nvPr/>
          </p:nvSpPr>
          <p:spPr bwMode="auto">
            <a:xfrm>
              <a:off x="1200" y="1296"/>
              <a:ext cx="192" cy="0"/>
            </a:xfrm>
            <a:prstGeom prst="line">
              <a:avLst/>
            </a:prstGeom>
            <a:noFill/>
            <a:ln w="9525">
              <a:solidFill>
                <a:schemeClr val="tx1"/>
              </a:solidFill>
              <a:round/>
              <a:headEnd/>
              <a:tailEnd type="triangle" w="med" len="med"/>
            </a:ln>
          </p:spPr>
          <p:txBody>
            <a:bodyPr/>
            <a:lstStyle/>
            <a:p>
              <a:endParaRPr lang="en-US"/>
            </a:p>
          </p:txBody>
        </p:sp>
        <p:sp>
          <p:nvSpPr>
            <p:cNvPr id="162863" name="Line 156"/>
            <p:cNvSpPr>
              <a:spLocks noChangeShapeType="1"/>
            </p:cNvSpPr>
            <p:nvPr/>
          </p:nvSpPr>
          <p:spPr bwMode="auto">
            <a:xfrm>
              <a:off x="1488" y="1296"/>
              <a:ext cx="240" cy="0"/>
            </a:xfrm>
            <a:prstGeom prst="line">
              <a:avLst/>
            </a:prstGeom>
            <a:noFill/>
            <a:ln w="9525">
              <a:solidFill>
                <a:schemeClr val="tx1"/>
              </a:solidFill>
              <a:round/>
              <a:headEnd type="triangle" w="med" len="med"/>
              <a:tailEnd/>
            </a:ln>
          </p:spPr>
          <p:txBody>
            <a:bodyPr/>
            <a:lstStyle/>
            <a:p>
              <a:endParaRPr lang="en-US"/>
            </a:p>
          </p:txBody>
        </p:sp>
        <p:sp>
          <p:nvSpPr>
            <p:cNvPr id="162864" name="Line 157"/>
            <p:cNvSpPr>
              <a:spLocks noChangeShapeType="1"/>
            </p:cNvSpPr>
            <p:nvPr/>
          </p:nvSpPr>
          <p:spPr bwMode="auto">
            <a:xfrm>
              <a:off x="1392" y="1296"/>
              <a:ext cx="96" cy="0"/>
            </a:xfrm>
            <a:prstGeom prst="line">
              <a:avLst/>
            </a:prstGeom>
            <a:noFill/>
            <a:ln w="9525">
              <a:solidFill>
                <a:schemeClr val="tx1"/>
              </a:solidFill>
              <a:round/>
              <a:headEnd/>
              <a:tailEnd/>
            </a:ln>
          </p:spPr>
          <p:txBody>
            <a:bodyPr/>
            <a:lstStyle/>
            <a:p>
              <a:endParaRPr lang="en-US"/>
            </a:p>
          </p:txBody>
        </p:sp>
        <p:sp>
          <p:nvSpPr>
            <p:cNvPr id="162865" name="Text Box 158"/>
            <p:cNvSpPr txBox="1">
              <a:spLocks noChangeArrowheads="1"/>
            </p:cNvSpPr>
            <p:nvPr/>
          </p:nvSpPr>
          <p:spPr bwMode="auto">
            <a:xfrm>
              <a:off x="1296" y="960"/>
              <a:ext cx="368" cy="231"/>
            </a:xfrm>
            <a:prstGeom prst="rect">
              <a:avLst/>
            </a:prstGeom>
            <a:noFill/>
            <a:ln w="9525">
              <a:noFill/>
              <a:miter lim="800000"/>
              <a:headEnd/>
              <a:tailEnd/>
            </a:ln>
          </p:spPr>
          <p:txBody>
            <a:bodyPr wrap="none">
              <a:spAutoFit/>
            </a:bodyPr>
            <a:lstStyle/>
            <a:p>
              <a:r>
                <a:rPr lang="en-US"/>
                <a:t>0.01</a:t>
              </a:r>
            </a:p>
          </p:txBody>
        </p:sp>
        <p:sp>
          <p:nvSpPr>
            <p:cNvPr id="162866" name="Text Box 159"/>
            <p:cNvSpPr txBox="1">
              <a:spLocks noChangeArrowheads="1"/>
            </p:cNvSpPr>
            <p:nvPr/>
          </p:nvSpPr>
          <p:spPr bwMode="auto">
            <a:xfrm>
              <a:off x="144" y="3072"/>
              <a:ext cx="492" cy="231"/>
            </a:xfrm>
            <a:prstGeom prst="rect">
              <a:avLst/>
            </a:prstGeom>
            <a:noFill/>
            <a:ln w="9525">
              <a:noFill/>
              <a:miter lim="800000"/>
              <a:headEnd/>
              <a:tailEnd/>
            </a:ln>
          </p:spPr>
          <p:txBody>
            <a:bodyPr wrap="none">
              <a:spAutoFit/>
            </a:bodyPr>
            <a:lstStyle/>
            <a:p>
              <a:r>
                <a:rPr lang="en-US">
                  <a:latin typeface="Arial" charset="0"/>
                </a:rPr>
                <a:t>Slurry</a:t>
              </a:r>
            </a:p>
          </p:txBody>
        </p:sp>
      </p:grpSp>
      <p:pic>
        <p:nvPicPr>
          <p:cNvPr id="1547267" name="Picture 3"/>
          <p:cNvPicPr>
            <a:picLocks noChangeAspect="1" noChangeArrowheads="1"/>
          </p:cNvPicPr>
          <p:nvPr/>
        </p:nvPicPr>
        <p:blipFill>
          <a:blip r:embed="rId3"/>
          <a:srcRect/>
          <a:stretch>
            <a:fillRect/>
          </a:stretch>
        </p:blipFill>
        <p:spPr bwMode="auto">
          <a:xfrm>
            <a:off x="1600200" y="4114800"/>
            <a:ext cx="4371975" cy="25336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22" name="Object 4"/>
          <p:cNvGraphicFramePr>
            <a:graphicFrameLocks noChangeAspect="1"/>
          </p:cNvGraphicFramePr>
          <p:nvPr>
            <p:ph sz="half" idx="1"/>
          </p:nvPr>
        </p:nvGraphicFramePr>
        <p:xfrm>
          <a:off x="1142999" y="228600"/>
          <a:ext cx="6760887" cy="2971800"/>
        </p:xfrm>
        <a:graphic>
          <a:graphicData uri="http://schemas.openxmlformats.org/presentationml/2006/ole">
            <p:oleObj spid="_x0000_s23554" name="Equation" r:id="rId4" imgW="4190760" imgH="1841400" progId="Equation.3">
              <p:embed/>
            </p:oleObj>
          </a:graphicData>
        </a:graphic>
      </p:graphicFrame>
      <p:graphicFrame>
        <p:nvGraphicFramePr>
          <p:cNvPr id="56323" name="Object 7"/>
          <p:cNvGraphicFramePr>
            <a:graphicFrameLocks noChangeAspect="1"/>
          </p:cNvGraphicFramePr>
          <p:nvPr>
            <p:ph sz="half" idx="2"/>
          </p:nvPr>
        </p:nvGraphicFramePr>
        <p:xfrm>
          <a:off x="1143000" y="3124200"/>
          <a:ext cx="3733800" cy="3606715"/>
        </p:xfrm>
        <a:graphic>
          <a:graphicData uri="http://schemas.openxmlformats.org/presentationml/2006/ole">
            <p:oleObj spid="_x0000_s23555" name="Equation" r:id="rId5" imgW="1892160" imgH="1828800" progId="Equation.3">
              <p:embed/>
            </p:oleObj>
          </a:graphicData>
        </a:graphic>
      </p:graphicFrame>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346" name="Object 4"/>
          <p:cNvGraphicFramePr>
            <a:graphicFrameLocks noChangeAspect="1"/>
          </p:cNvGraphicFramePr>
          <p:nvPr>
            <p:ph sz="half" idx="1"/>
          </p:nvPr>
        </p:nvGraphicFramePr>
        <p:xfrm>
          <a:off x="2378075" y="309563"/>
          <a:ext cx="6203950" cy="3573462"/>
        </p:xfrm>
        <a:graphic>
          <a:graphicData uri="http://schemas.openxmlformats.org/presentationml/2006/ole">
            <p:oleObj spid="_x0000_s24578" name="Worksheet" r:id="rId4" imgW="4943551" imgH="2848051" progId="Excel.Sheet.8">
              <p:embed/>
            </p:oleObj>
          </a:graphicData>
        </a:graphic>
      </p:graphicFrame>
      <p:graphicFrame>
        <p:nvGraphicFramePr>
          <p:cNvPr id="337164" name="Group 268"/>
          <p:cNvGraphicFramePr>
            <a:graphicFrameLocks noGrp="1"/>
          </p:cNvGraphicFramePr>
          <p:nvPr>
            <p:ph sz="half" idx="2"/>
          </p:nvPr>
        </p:nvGraphicFramePr>
        <p:xfrm>
          <a:off x="34989" y="2819400"/>
          <a:ext cx="9109011" cy="3352800"/>
        </p:xfrm>
        <a:graphic>
          <a:graphicData uri="http://schemas.openxmlformats.org/drawingml/2006/table">
            <a:tbl>
              <a:tblPr/>
              <a:tblGrid>
                <a:gridCol w="609854"/>
                <a:gridCol w="995680"/>
                <a:gridCol w="951230"/>
                <a:gridCol w="951230"/>
                <a:gridCol w="1132205"/>
                <a:gridCol w="995680"/>
                <a:gridCol w="995680"/>
                <a:gridCol w="611505"/>
                <a:gridCol w="995680"/>
                <a:gridCol w="870267"/>
              </a:tblGrid>
              <a:tr h="24447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x=</a:t>
                      </a:r>
                      <a:endParaRPr kumimoji="0" lang="en-US" sz="1400" b="1" i="0" u="none" strike="noStrike" cap="none" normalizeH="0" baseline="0" dirty="0" smtClean="0">
                        <a:ln>
                          <a:noFill/>
                        </a:ln>
                        <a:solidFill>
                          <a:schemeClr val="tx1"/>
                        </a:solidFill>
                        <a:effectLst/>
                        <a:latin typeface="Arial" charset="0"/>
                      </a:endParaRPr>
                    </a:p>
                  </a:txBody>
                  <a:tcPr anchor="b" horzOverflow="overflow">
                    <a:lnL cap="flat">
                      <a:noFill/>
                    </a:lnL>
                    <a:lnR>
                      <a:noFill/>
                    </a:lnR>
                    <a:lnT cap="flat">
                      <a:noFill/>
                    </a:lnT>
                    <a:lnB>
                      <a:noFill/>
                    </a:lnB>
                    <a:lnTlToBr>
                      <a:noFill/>
                    </a:lnTlToBr>
                    <a:lnBlToTr>
                      <a:noFill/>
                    </a:lnBlToTr>
                    <a:solidFill>
                      <a:schemeClr val="accent4">
                        <a:lumMod val="20000"/>
                        <a:lumOff val="80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0.0876</a:t>
                      </a: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cap="flat">
                      <a:noFill/>
                    </a:lnT>
                    <a:lnB>
                      <a:noFill/>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dirty="0" smtClean="0">
                        <a:ln>
                          <a:noFill/>
                        </a:ln>
                        <a:solidFill>
                          <a:schemeClr val="tx1"/>
                        </a:solidFill>
                        <a:effectLst/>
                        <a:latin typeface="Arial" charset="0"/>
                      </a:endParaRPr>
                    </a:p>
                  </a:txBody>
                  <a:tcPr anchor="b"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cap="flat">
                      <a:noFill/>
                    </a:lnR>
                    <a:lnT cap="flat">
                      <a:noFill/>
                    </a:lnT>
                    <a:lnB>
                      <a:noFill/>
                    </a:lnB>
                    <a:lnTlToBr>
                      <a:noFill/>
                    </a:lnTlToBr>
                    <a:lnBlToTr>
                      <a:noFill/>
                    </a:lnBlToTr>
                    <a:noFill/>
                  </a:tcPr>
                </a:tc>
              </a:tr>
              <a:tr h="24447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Symbol" pitchFamily="18" charset="2"/>
                          <a:cs typeface="Arial" charset="0"/>
                        </a:rPr>
                        <a:t>r</a:t>
                      </a:r>
                      <a:endParaRPr kumimoji="0" lang="en-US" sz="1400" b="1" i="0" u="none" strike="noStrike" cap="none" normalizeH="0" baseline="0" dirty="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solidFill>
                      <a:schemeClr val="accent4">
                        <a:lumMod val="20000"/>
                        <a:lumOff val="80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999</a:t>
                      </a:r>
                      <a:endParaRPr kumimoji="0" lang="en-US"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tr>
              <a:tr h="24447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Symbol" pitchFamily="18" charset="2"/>
                          <a:cs typeface="Arial" charset="0"/>
                        </a:rPr>
                        <a:t>m</a:t>
                      </a:r>
                      <a:r>
                        <a:rPr kumimoji="0" lang="en-US" sz="1400" b="1" i="0" u="none" strike="noStrike" cap="none" normalizeH="0" baseline="0" smtClean="0">
                          <a:ln>
                            <a:noFill/>
                          </a:ln>
                          <a:solidFill>
                            <a:schemeClr val="tx1"/>
                          </a:solidFill>
                          <a:effectLst/>
                          <a:latin typeface="Arial" charset="0"/>
                          <a:cs typeface="Arial" charset="0"/>
                        </a:rPr>
                        <a:t> = </a:t>
                      </a:r>
                      <a:endParaRPr kumimoji="0" lang="en-US" sz="1400" b="1"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solidFill>
                      <a:schemeClr val="accent4">
                        <a:lumMod val="20000"/>
                        <a:lumOff val="80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1.12E-03</a:t>
                      </a:r>
                      <a:endParaRPr kumimoji="0" lang="en-US"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tr>
              <a:tr h="24447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Symbol" pitchFamily="18" charset="2"/>
                          <a:cs typeface="Arial" charset="0"/>
                        </a:rPr>
                        <a:t>r</a:t>
                      </a:r>
                      <a:r>
                        <a:rPr kumimoji="0" lang="en-US" sz="1400" b="1" i="0" u="none" strike="noStrike" cap="none" normalizeH="0" baseline="-30000" smtClean="0">
                          <a:ln>
                            <a:noFill/>
                          </a:ln>
                          <a:solidFill>
                            <a:schemeClr val="tx1"/>
                          </a:solidFill>
                          <a:effectLst/>
                          <a:latin typeface="Arial" charset="0"/>
                          <a:cs typeface="Arial" charset="0"/>
                        </a:rPr>
                        <a:t>p</a:t>
                      </a:r>
                      <a:r>
                        <a:rPr kumimoji="0" lang="en-US" sz="1400" b="1" i="0" u="none" strike="noStrike" cap="none" normalizeH="0" baseline="0" smtClean="0">
                          <a:ln>
                            <a:noFill/>
                          </a:ln>
                          <a:solidFill>
                            <a:schemeClr val="tx1"/>
                          </a:solidFill>
                          <a:effectLst/>
                          <a:latin typeface="Arial" charset="0"/>
                          <a:cs typeface="Arial" charset="0"/>
                        </a:rPr>
                        <a:t> =</a:t>
                      </a:r>
                      <a:endParaRPr kumimoji="0" lang="en-US" sz="1400" b="1"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solidFill>
                      <a:schemeClr val="accent4">
                        <a:lumMod val="20000"/>
                        <a:lumOff val="80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3470</a:t>
                      </a:r>
                      <a:endParaRPr kumimoji="0" lang="en-US"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tr>
              <a:tr h="24447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A =</a:t>
                      </a:r>
                      <a:endParaRPr kumimoji="0" lang="en-US" sz="1400" b="1" i="0" u="none" strike="noStrike" cap="none" normalizeH="0" baseline="0" dirty="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solidFill>
                      <a:schemeClr val="accent4">
                        <a:lumMod val="20000"/>
                        <a:lumOff val="80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6.50E-02</a:t>
                      </a:r>
                      <a:endParaRPr kumimoji="0" lang="en-US"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tr>
              <a:tr h="24447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Symbol" pitchFamily="18" charset="2"/>
                          <a:cs typeface="Arial" charset="0"/>
                        </a:rPr>
                        <a:t>D</a:t>
                      </a:r>
                      <a:r>
                        <a:rPr kumimoji="0" lang="en-US" sz="1400" b="1" i="0" u="none" strike="noStrike" cap="none" normalizeH="0" baseline="0" smtClean="0">
                          <a:ln>
                            <a:noFill/>
                          </a:ln>
                          <a:solidFill>
                            <a:schemeClr val="tx1"/>
                          </a:solidFill>
                          <a:effectLst/>
                          <a:latin typeface="Arial" charset="0"/>
                          <a:cs typeface="Arial" charset="0"/>
                        </a:rPr>
                        <a:t>P =</a:t>
                      </a:r>
                      <a:endParaRPr kumimoji="0" lang="en-US" sz="1400" b="1"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solidFill>
                      <a:schemeClr val="accent4">
                        <a:lumMod val="20000"/>
                        <a:lumOff val="80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1.20E+04</a:t>
                      </a:r>
                      <a:endParaRPr kumimoji="0" lang="en-US"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chemeClr val="accent4">
                        <a:lumMod val="20000"/>
                        <a:lumOff val="80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t</a:t>
                      </a:r>
                      <a:r>
                        <a:rPr kumimoji="0" lang="en-US" sz="1400" b="1" i="0" u="none" strike="noStrike" cap="none" normalizeH="0" baseline="-30000" smtClean="0">
                          <a:ln>
                            <a:noFill/>
                          </a:ln>
                          <a:solidFill>
                            <a:schemeClr val="tx1"/>
                          </a:solidFill>
                          <a:effectLst/>
                          <a:latin typeface="Arial" charset="0"/>
                          <a:cs typeface="Arial" charset="0"/>
                        </a:rPr>
                        <a:t>1</a:t>
                      </a: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t</a:t>
                      </a:r>
                      <a:r>
                        <a:rPr kumimoji="0" lang="en-US" sz="1400" b="1" i="0" u="none" strike="noStrike" cap="none" normalizeH="0" baseline="-30000" smtClean="0">
                          <a:ln>
                            <a:noFill/>
                          </a:ln>
                          <a:solidFill>
                            <a:schemeClr val="tx1"/>
                          </a:solidFill>
                          <a:effectLst/>
                          <a:latin typeface="Arial" charset="0"/>
                          <a:cs typeface="Arial" charset="0"/>
                        </a:rPr>
                        <a:t>2</a:t>
                      </a: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t/V</a:t>
                      </a:r>
                      <a:endParaRPr kumimoji="0" lang="en-US"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rgbClr val="FFFF0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5.33E+03</a:t>
                      </a:r>
                      <a:endParaRPr kumimoji="0" lang="en-US"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rgbClr val="FFFF0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8.41E+03</a:t>
                      </a:r>
                      <a:endParaRPr kumimoji="0" lang="en-US"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tr>
              <a:tr h="244475">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180</a:t>
                      </a: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480</a:t>
                      </a: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tr>
              <a:tr h="244475">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V</a:t>
                      </a:r>
                      <a:r>
                        <a:rPr kumimoji="0" lang="en-US" sz="1400" b="1" i="0" u="none" strike="noStrike" cap="none" normalizeH="0" baseline="-30000" smtClean="0">
                          <a:ln>
                            <a:noFill/>
                          </a:ln>
                          <a:solidFill>
                            <a:schemeClr val="tx1"/>
                          </a:solidFill>
                          <a:effectLst/>
                          <a:latin typeface="Arial" charset="0"/>
                          <a:cs typeface="Arial" charset="0"/>
                        </a:rPr>
                        <a:t>1</a:t>
                      </a: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V</a:t>
                      </a:r>
                      <a:r>
                        <a:rPr kumimoji="0" lang="en-US" sz="1400" b="1" i="0" u="none" strike="noStrike" cap="none" normalizeH="0" baseline="-30000" smtClean="0">
                          <a:ln>
                            <a:noFill/>
                          </a:ln>
                          <a:solidFill>
                            <a:schemeClr val="tx1"/>
                          </a:solidFill>
                          <a:effectLst/>
                          <a:latin typeface="Arial" charset="0"/>
                          <a:cs typeface="Arial" charset="0"/>
                        </a:rPr>
                        <a:t>2</a:t>
                      </a: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V</a:t>
                      </a: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rgbClr val="FFFF0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3.38E-02</a:t>
                      </a: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rgbClr val="FFFF0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5.71E-02</a:t>
                      </a:r>
                      <a:endParaRPr kumimoji="0" lang="en-US"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tr>
              <a:tr h="244475">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3.38E-02</a:t>
                      </a: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5.71E-02</a:t>
                      </a: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tr>
              <a:tr h="244475">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slope =</a:t>
                      </a:r>
                      <a:endParaRPr kumimoji="0" lang="en-US"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chemeClr val="accent6">
                        <a:lumMod val="40000"/>
                        <a:lumOff val="60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132827</a:t>
                      </a:r>
                      <a:endParaRPr kumimoji="0" lang="en-US"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K1 =</a:t>
                      </a: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3.19E+09</a:t>
                      </a: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kg/m</a:t>
                      </a:r>
                      <a:r>
                        <a:rPr kumimoji="0" lang="en-US" sz="1400" b="1" i="0" u="none" strike="noStrike" cap="none" normalizeH="0" baseline="30000" smtClean="0">
                          <a:ln>
                            <a:noFill/>
                          </a:ln>
                          <a:solidFill>
                            <a:schemeClr val="tx1"/>
                          </a:solidFill>
                          <a:effectLst/>
                          <a:latin typeface="Arial" charset="0"/>
                          <a:cs typeface="Arial" charset="0"/>
                        </a:rPr>
                        <a:t>7</a:t>
                      </a:r>
                      <a:r>
                        <a:rPr kumimoji="0" lang="en-US" sz="1400" b="1" i="0" u="none" strike="noStrike" cap="none" normalizeH="0" baseline="0" smtClean="0">
                          <a:ln>
                            <a:noFill/>
                          </a:ln>
                          <a:solidFill>
                            <a:schemeClr val="tx1"/>
                          </a:solidFill>
                          <a:effectLst/>
                          <a:latin typeface="Arial" charset="0"/>
                          <a:cs typeface="Arial" charset="0"/>
                        </a:rPr>
                        <a:t>-s</a:t>
                      </a: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tr>
              <a:tr h="180975">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cap="flat">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intercept =</a:t>
                      </a: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cap="flat">
                      <a:noFill/>
                    </a:lnB>
                    <a:lnTlToBr>
                      <a:noFill/>
                    </a:lnTlToBr>
                    <a:lnBlToTr>
                      <a:noFill/>
                    </a:lnBlToTr>
                    <a:solidFill>
                      <a:schemeClr val="accent6">
                        <a:lumMod val="40000"/>
                        <a:lumOff val="60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835.89</a:t>
                      </a:r>
                      <a:endParaRPr kumimoji="0" lang="en-US"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cap="flat">
                      <a:noFill/>
                    </a:lnB>
                    <a:lnTlToBr>
                      <a:noFill/>
                    </a:lnTlToBr>
                    <a:lnBlToTr>
                      <a:noFill/>
                    </a:lnBlToTr>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cap="flat">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K2 =</a:t>
                      </a: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cap="flat">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1.00E+07</a:t>
                      </a:r>
                      <a:endParaRPr kumimoji="0" lang="en-US" sz="1400" b="1" i="0" u="none" strike="noStrike" cap="none" normalizeH="0" baseline="0" smtClean="0">
                        <a:ln>
                          <a:noFill/>
                        </a:ln>
                        <a:solidFill>
                          <a:schemeClr val="tx1"/>
                        </a:solidFill>
                        <a:effectLst/>
                        <a:latin typeface="Arial" charset="0"/>
                      </a:endParaRPr>
                    </a:p>
                  </a:txBody>
                  <a:tcPr anchor="b" horzOverflow="overflow">
                    <a:lnL>
                      <a:noFill/>
                    </a:lnL>
                    <a:lnR>
                      <a:noFill/>
                    </a:lnR>
                    <a:lnT>
                      <a:noFill/>
                    </a:lnT>
                    <a:lnB cap="flat">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kg/m</a:t>
                      </a:r>
                      <a:r>
                        <a:rPr kumimoji="0" lang="en-US" sz="1400" b="1" i="0" u="none" strike="noStrike" cap="none" normalizeH="0" baseline="30000" dirty="0" smtClean="0">
                          <a:ln>
                            <a:noFill/>
                          </a:ln>
                          <a:solidFill>
                            <a:schemeClr val="tx1"/>
                          </a:solidFill>
                          <a:effectLst/>
                          <a:latin typeface="Arial" charset="0"/>
                          <a:cs typeface="Arial" charset="0"/>
                        </a:rPr>
                        <a:t>4</a:t>
                      </a:r>
                      <a:r>
                        <a:rPr kumimoji="0" lang="en-US" sz="1400" b="1" i="0" u="none" strike="noStrike" cap="none" normalizeH="0" baseline="0" dirty="0" smtClean="0">
                          <a:ln>
                            <a:noFill/>
                          </a:ln>
                          <a:solidFill>
                            <a:schemeClr val="tx1"/>
                          </a:solidFill>
                          <a:effectLst/>
                          <a:latin typeface="Arial" charset="0"/>
                          <a:cs typeface="Arial" charset="0"/>
                        </a:rPr>
                        <a:t>-s</a:t>
                      </a:r>
                      <a:endParaRPr kumimoji="0" lang="en-US" sz="1400" b="1" i="0" u="none" strike="noStrike" cap="none" normalizeH="0" baseline="0" dirty="0" smtClean="0">
                        <a:ln>
                          <a:noFill/>
                        </a:ln>
                        <a:solidFill>
                          <a:schemeClr val="tx1"/>
                        </a:solidFill>
                        <a:effectLst/>
                        <a:latin typeface="Arial" charset="0"/>
                      </a:endParaRPr>
                    </a:p>
                  </a:txBody>
                  <a:tcPr anchor="b" horzOverflow="overflow">
                    <a:lnL>
                      <a:noFill/>
                    </a:lnL>
                    <a:lnR cap="flat">
                      <a:noFill/>
                    </a:lnR>
                    <a:lnT>
                      <a:noFill/>
                    </a:lnT>
                    <a:lnB cap="flat">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370" name="Object 4"/>
          <p:cNvGraphicFramePr>
            <a:graphicFrameLocks noChangeAspect="1"/>
          </p:cNvGraphicFramePr>
          <p:nvPr>
            <p:ph idx="1"/>
          </p:nvPr>
        </p:nvGraphicFramePr>
        <p:xfrm>
          <a:off x="266057" y="685800"/>
          <a:ext cx="8605904" cy="4953001"/>
        </p:xfrm>
        <a:graphic>
          <a:graphicData uri="http://schemas.openxmlformats.org/presentationml/2006/ole">
            <p:oleObj spid="_x0000_s25602" name="Equation" r:id="rId4" imgW="3619440" imgH="2082600" progId="Equation.3">
              <p:embed/>
            </p:oleObj>
          </a:graphicData>
        </a:graphic>
      </p:graphicFrame>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3442" name="Object 4"/>
          <p:cNvGraphicFramePr>
            <a:graphicFrameLocks noChangeAspect="1"/>
          </p:cNvGraphicFramePr>
          <p:nvPr/>
        </p:nvGraphicFramePr>
        <p:xfrm>
          <a:off x="304800" y="5029200"/>
          <a:ext cx="4376738" cy="1350963"/>
        </p:xfrm>
        <a:graphic>
          <a:graphicData uri="http://schemas.openxmlformats.org/presentationml/2006/ole">
            <p:oleObj spid="_x0000_s573442" name="Equation" r:id="rId4" imgW="2222280" imgH="685800" progId="Equation.3">
              <p:embed/>
            </p:oleObj>
          </a:graphicData>
        </a:graphic>
      </p:graphicFrame>
      <p:graphicFrame>
        <p:nvGraphicFramePr>
          <p:cNvPr id="573443" name="Object 4"/>
          <p:cNvGraphicFramePr>
            <a:graphicFrameLocks noChangeAspect="1"/>
          </p:cNvGraphicFramePr>
          <p:nvPr/>
        </p:nvGraphicFramePr>
        <p:xfrm>
          <a:off x="304800" y="1371600"/>
          <a:ext cx="3802062" cy="950913"/>
        </p:xfrm>
        <a:graphic>
          <a:graphicData uri="http://schemas.openxmlformats.org/presentationml/2006/ole">
            <p:oleObj spid="_x0000_s573443" name="Equation" r:id="rId5" imgW="1930320" imgH="482400" progId="Equation.3">
              <p:embed/>
            </p:oleObj>
          </a:graphicData>
        </a:graphic>
      </p:graphicFrame>
      <p:graphicFrame>
        <p:nvGraphicFramePr>
          <p:cNvPr id="573444" name="Object 4"/>
          <p:cNvGraphicFramePr>
            <a:graphicFrameLocks noChangeAspect="1"/>
          </p:cNvGraphicFramePr>
          <p:nvPr/>
        </p:nvGraphicFramePr>
        <p:xfrm>
          <a:off x="228600" y="2511425"/>
          <a:ext cx="8555038" cy="1250950"/>
        </p:xfrm>
        <a:graphic>
          <a:graphicData uri="http://schemas.openxmlformats.org/presentationml/2006/ole">
            <p:oleObj spid="_x0000_s573444" name="Equation" r:id="rId6" imgW="4343400" imgH="634680" progId="Equation.3">
              <p:embed/>
            </p:oleObj>
          </a:graphicData>
        </a:graphic>
      </p:graphicFrame>
      <p:graphicFrame>
        <p:nvGraphicFramePr>
          <p:cNvPr id="573445" name="Object 4"/>
          <p:cNvGraphicFramePr>
            <a:graphicFrameLocks noChangeAspect="1"/>
          </p:cNvGraphicFramePr>
          <p:nvPr/>
        </p:nvGraphicFramePr>
        <p:xfrm>
          <a:off x="990600" y="3962400"/>
          <a:ext cx="4478337" cy="850900"/>
        </p:xfrm>
        <a:graphic>
          <a:graphicData uri="http://schemas.openxmlformats.org/presentationml/2006/ole">
            <p:oleObj spid="_x0000_s573445" name="Equation" r:id="rId7" imgW="2273040" imgH="431640" progId="Equation.3">
              <p:embed/>
            </p:oleObj>
          </a:graphicData>
        </a:graphic>
      </p:graphicFrame>
      <p:graphicFrame>
        <p:nvGraphicFramePr>
          <p:cNvPr id="573446" name="Object 6"/>
          <p:cNvGraphicFramePr>
            <a:graphicFrameLocks noChangeAspect="1"/>
          </p:cNvGraphicFramePr>
          <p:nvPr/>
        </p:nvGraphicFramePr>
        <p:xfrm>
          <a:off x="2133600" y="304800"/>
          <a:ext cx="6705600" cy="825500"/>
        </p:xfrm>
        <a:graphic>
          <a:graphicData uri="http://schemas.openxmlformats.org/presentationml/2006/ole">
            <p:oleObj spid="_x0000_s573446" name="Equation" r:id="rId8" imgW="3403440" imgH="419040" progId="Equation.3">
              <p:embed/>
            </p:oleObj>
          </a:graphicData>
        </a:graphic>
      </p:graphicFrame>
      <p:graphicFrame>
        <p:nvGraphicFramePr>
          <p:cNvPr id="573447" name="Object 7"/>
          <p:cNvGraphicFramePr>
            <a:graphicFrameLocks noChangeAspect="1"/>
          </p:cNvGraphicFramePr>
          <p:nvPr/>
        </p:nvGraphicFramePr>
        <p:xfrm>
          <a:off x="228600" y="304800"/>
          <a:ext cx="1901825" cy="776287"/>
        </p:xfrm>
        <a:graphic>
          <a:graphicData uri="http://schemas.openxmlformats.org/presentationml/2006/ole">
            <p:oleObj spid="_x0000_s573447" name="Equation" r:id="rId9" imgW="965160" imgH="393480" progId="Equation.3">
              <p:embed/>
            </p:oleObj>
          </a:graphicData>
        </a:graphic>
      </p:graphicFrame>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394" name="Object 4"/>
          <p:cNvGraphicFramePr>
            <a:graphicFrameLocks noChangeAspect="1"/>
          </p:cNvGraphicFramePr>
          <p:nvPr>
            <p:ph idx="1"/>
          </p:nvPr>
        </p:nvGraphicFramePr>
        <p:xfrm>
          <a:off x="326929" y="304800"/>
          <a:ext cx="8375298" cy="5943601"/>
        </p:xfrm>
        <a:graphic>
          <a:graphicData uri="http://schemas.openxmlformats.org/presentationml/2006/ole">
            <p:oleObj spid="_x0000_s26626" name="Equation" r:id="rId4" imgW="3936960" imgH="2793960" progId="Equation.3">
              <p:embed/>
            </p:oleObj>
          </a:graphicData>
        </a:graphic>
      </p:graphicFrame>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394" name="Object 4"/>
          <p:cNvGraphicFramePr>
            <a:graphicFrameLocks noChangeAspect="1"/>
          </p:cNvGraphicFramePr>
          <p:nvPr>
            <p:ph idx="1"/>
          </p:nvPr>
        </p:nvGraphicFramePr>
        <p:xfrm>
          <a:off x="304800" y="228600"/>
          <a:ext cx="7010400" cy="2224087"/>
        </p:xfrm>
        <a:graphic>
          <a:graphicData uri="http://schemas.openxmlformats.org/presentationml/2006/ole">
            <p:oleObj spid="_x0000_s574466" name="Equation" r:id="rId4" imgW="3682800" imgH="1168200" progId="Equation.3">
              <p:embed/>
            </p:oleObj>
          </a:graphicData>
        </a:graphic>
      </p:graphicFrame>
      <p:graphicFrame>
        <p:nvGraphicFramePr>
          <p:cNvPr id="574467" name="Object 4"/>
          <p:cNvGraphicFramePr>
            <a:graphicFrameLocks noChangeAspect="1"/>
          </p:cNvGraphicFramePr>
          <p:nvPr/>
        </p:nvGraphicFramePr>
        <p:xfrm>
          <a:off x="762000" y="5943600"/>
          <a:ext cx="2108382" cy="533400"/>
        </p:xfrm>
        <a:graphic>
          <a:graphicData uri="http://schemas.openxmlformats.org/presentationml/2006/ole">
            <p:oleObj spid="_x0000_s574467" name="Equation" r:id="rId5" imgW="850680" imgH="215640" progId="Equation.3">
              <p:embed/>
            </p:oleObj>
          </a:graphicData>
        </a:graphic>
      </p:graphicFrame>
      <p:graphicFrame>
        <p:nvGraphicFramePr>
          <p:cNvPr id="574468" name="Object 4"/>
          <p:cNvGraphicFramePr>
            <a:graphicFrameLocks noChangeAspect="1"/>
          </p:cNvGraphicFramePr>
          <p:nvPr/>
        </p:nvGraphicFramePr>
        <p:xfrm>
          <a:off x="381000" y="3124200"/>
          <a:ext cx="7391400" cy="2542899"/>
        </p:xfrm>
        <a:graphic>
          <a:graphicData uri="http://schemas.openxmlformats.org/presentationml/2006/ole">
            <p:oleObj spid="_x0000_s574468" name="Equation" r:id="rId6" imgW="3949560" imgH="1358640" progId="Equation.3">
              <p:embed/>
            </p:oleObj>
          </a:graphicData>
        </a:graphic>
      </p:graphicFrame>
      <p:graphicFrame>
        <p:nvGraphicFramePr>
          <p:cNvPr id="574469" name="Object 4"/>
          <p:cNvGraphicFramePr>
            <a:graphicFrameLocks noChangeAspect="1"/>
          </p:cNvGraphicFramePr>
          <p:nvPr/>
        </p:nvGraphicFramePr>
        <p:xfrm>
          <a:off x="304800" y="2667000"/>
          <a:ext cx="4110037" cy="387350"/>
        </p:xfrm>
        <a:graphic>
          <a:graphicData uri="http://schemas.openxmlformats.org/presentationml/2006/ole">
            <p:oleObj spid="_x0000_s574469" name="Equation" r:id="rId7" imgW="2158920" imgH="203040" progId="Equation.3">
              <p:embed/>
            </p:oleObj>
          </a:graphicData>
        </a:graphic>
      </p:graphicFrame>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10434" name="Object 2"/>
          <p:cNvGraphicFramePr>
            <a:graphicFrameLocks noChangeAspect="1"/>
          </p:cNvGraphicFramePr>
          <p:nvPr/>
        </p:nvGraphicFramePr>
        <p:xfrm>
          <a:off x="685800" y="1752600"/>
          <a:ext cx="5591175" cy="1079500"/>
        </p:xfrm>
        <a:graphic>
          <a:graphicData uri="http://schemas.openxmlformats.org/presentationml/2006/ole">
            <p:oleObj spid="_x0000_s1810434" name="Equation" r:id="rId4" imgW="2628720" imgH="507960" progId="Equation.3">
              <p:embed/>
            </p:oleObj>
          </a:graphicData>
        </a:graphic>
      </p:graphicFrame>
      <p:graphicFrame>
        <p:nvGraphicFramePr>
          <p:cNvPr id="1810435" name="Object 3"/>
          <p:cNvGraphicFramePr>
            <a:graphicFrameLocks noChangeAspect="1"/>
          </p:cNvGraphicFramePr>
          <p:nvPr/>
        </p:nvGraphicFramePr>
        <p:xfrm>
          <a:off x="685800" y="609600"/>
          <a:ext cx="5267325" cy="1052513"/>
        </p:xfrm>
        <a:graphic>
          <a:graphicData uri="http://schemas.openxmlformats.org/presentationml/2006/ole">
            <p:oleObj spid="_x0000_s1810435" name="Equation" r:id="rId5" imgW="2476440" imgH="495000" progId="Equation.3">
              <p:embed/>
            </p:oleObj>
          </a:graphicData>
        </a:graphic>
      </p:graphicFrame>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3399FF"/>
                </a:solidFill>
                <a:cs typeface="FreesiaUPC" pitchFamily="34" charset="-34"/>
              </a:rPr>
              <a:t>Factors affecting rate of filtration</a:t>
            </a:r>
            <a:endParaRPr lang="en-US" dirty="0"/>
          </a:p>
        </p:txBody>
      </p:sp>
      <p:pic>
        <p:nvPicPr>
          <p:cNvPr id="252932" name="Picture 4"/>
          <p:cNvPicPr>
            <a:picLocks noChangeAspect="1" noChangeArrowheads="1"/>
          </p:cNvPicPr>
          <p:nvPr/>
        </p:nvPicPr>
        <p:blipFill>
          <a:blip r:embed="rId3"/>
          <a:srcRect/>
          <a:stretch>
            <a:fillRect/>
          </a:stretch>
        </p:blipFill>
        <p:spPr bwMode="auto">
          <a:xfrm>
            <a:off x="762000" y="1447800"/>
            <a:ext cx="6991350" cy="37528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title"/>
          </p:nvPr>
        </p:nvSpPr>
        <p:spPr>
          <a:xfrm>
            <a:off x="457200" y="304800"/>
            <a:ext cx="8229600" cy="1143000"/>
          </a:xfrm>
        </p:spPr>
        <p:txBody>
          <a:bodyPr/>
          <a:lstStyle/>
          <a:p>
            <a:r>
              <a:rPr lang="en-US" smtClean="0"/>
              <a:t>Cake Compressibility</a:t>
            </a:r>
          </a:p>
        </p:txBody>
      </p:sp>
      <p:sp>
        <p:nvSpPr>
          <p:cNvPr id="32771" name="Text Box 11"/>
          <p:cNvSpPr txBox="1">
            <a:spLocks noChangeArrowheads="1"/>
          </p:cNvSpPr>
          <p:nvPr/>
        </p:nvSpPr>
        <p:spPr bwMode="auto">
          <a:xfrm>
            <a:off x="3352800" y="4876800"/>
            <a:ext cx="2481263" cy="519113"/>
          </a:xfrm>
          <a:prstGeom prst="rect">
            <a:avLst/>
          </a:prstGeom>
          <a:noFill/>
          <a:ln w="9525">
            <a:noFill/>
            <a:miter lim="800000"/>
            <a:headEnd/>
            <a:tailEnd/>
          </a:ln>
        </p:spPr>
        <p:txBody>
          <a:bodyPr wrap="none">
            <a:spAutoFit/>
          </a:bodyPr>
          <a:lstStyle/>
          <a:p>
            <a:r>
              <a:rPr lang="en-US" sz="2800"/>
              <a:t>Pressure Drop</a:t>
            </a:r>
          </a:p>
        </p:txBody>
      </p:sp>
      <p:sp>
        <p:nvSpPr>
          <p:cNvPr id="32772" name="Line 13"/>
          <p:cNvSpPr>
            <a:spLocks noChangeShapeType="1"/>
          </p:cNvSpPr>
          <p:nvPr/>
        </p:nvSpPr>
        <p:spPr bwMode="auto">
          <a:xfrm flipV="1">
            <a:off x="2819400" y="2667000"/>
            <a:ext cx="990600" cy="1981200"/>
          </a:xfrm>
          <a:prstGeom prst="line">
            <a:avLst/>
          </a:prstGeom>
          <a:noFill/>
          <a:ln w="28575">
            <a:solidFill>
              <a:schemeClr val="tx1"/>
            </a:solidFill>
            <a:round/>
            <a:headEnd/>
            <a:tailEnd/>
          </a:ln>
        </p:spPr>
        <p:txBody>
          <a:bodyPr/>
          <a:lstStyle/>
          <a:p>
            <a:endParaRPr lang="en-US"/>
          </a:p>
        </p:txBody>
      </p:sp>
      <p:sp>
        <p:nvSpPr>
          <p:cNvPr id="32773" name="Line 5"/>
          <p:cNvSpPr>
            <a:spLocks noChangeShapeType="1"/>
          </p:cNvSpPr>
          <p:nvPr/>
        </p:nvSpPr>
        <p:spPr bwMode="auto">
          <a:xfrm flipV="1">
            <a:off x="2819400" y="2133600"/>
            <a:ext cx="0" cy="2514600"/>
          </a:xfrm>
          <a:prstGeom prst="line">
            <a:avLst/>
          </a:prstGeom>
          <a:noFill/>
          <a:ln w="57150">
            <a:solidFill>
              <a:schemeClr val="tx1"/>
            </a:solidFill>
            <a:round/>
            <a:headEnd/>
            <a:tailEnd/>
          </a:ln>
        </p:spPr>
        <p:txBody>
          <a:bodyPr/>
          <a:lstStyle/>
          <a:p>
            <a:endParaRPr lang="en-US"/>
          </a:p>
        </p:txBody>
      </p:sp>
      <p:sp>
        <p:nvSpPr>
          <p:cNvPr id="32774" name="Line 6"/>
          <p:cNvSpPr>
            <a:spLocks noChangeShapeType="1"/>
          </p:cNvSpPr>
          <p:nvPr/>
        </p:nvSpPr>
        <p:spPr bwMode="auto">
          <a:xfrm>
            <a:off x="2819400" y="4648200"/>
            <a:ext cx="3124200" cy="0"/>
          </a:xfrm>
          <a:prstGeom prst="line">
            <a:avLst/>
          </a:prstGeom>
          <a:noFill/>
          <a:ln w="57150">
            <a:solidFill>
              <a:schemeClr val="tx1"/>
            </a:solidFill>
            <a:round/>
            <a:headEnd/>
            <a:tailEnd/>
          </a:ln>
        </p:spPr>
        <p:txBody>
          <a:bodyPr/>
          <a:lstStyle/>
          <a:p>
            <a:endParaRPr lang="en-US"/>
          </a:p>
        </p:txBody>
      </p:sp>
      <p:sp>
        <p:nvSpPr>
          <p:cNvPr id="32775" name="Text Box 8"/>
          <p:cNvSpPr txBox="1">
            <a:spLocks noChangeArrowheads="1"/>
          </p:cNvSpPr>
          <p:nvPr/>
        </p:nvSpPr>
        <p:spPr bwMode="auto">
          <a:xfrm rot="-5400000">
            <a:off x="1100138" y="2951162"/>
            <a:ext cx="2738438" cy="519113"/>
          </a:xfrm>
          <a:prstGeom prst="rect">
            <a:avLst/>
          </a:prstGeom>
          <a:noFill/>
          <a:ln w="9525">
            <a:noFill/>
            <a:miter lim="800000"/>
            <a:headEnd/>
            <a:tailEnd/>
          </a:ln>
        </p:spPr>
        <p:txBody>
          <a:bodyPr wrap="none">
            <a:spAutoFit/>
          </a:bodyPr>
          <a:lstStyle/>
          <a:p>
            <a:r>
              <a:rPr lang="en-US" sz="2800"/>
              <a:t>Filtrate Flowrate</a:t>
            </a:r>
          </a:p>
        </p:txBody>
      </p:sp>
      <p:sp>
        <p:nvSpPr>
          <p:cNvPr id="32776" name="Freeform 23"/>
          <p:cNvSpPr>
            <a:spLocks/>
          </p:cNvSpPr>
          <p:nvPr/>
        </p:nvSpPr>
        <p:spPr bwMode="auto">
          <a:xfrm>
            <a:off x="2819400" y="2743200"/>
            <a:ext cx="2667000" cy="1905000"/>
          </a:xfrm>
          <a:custGeom>
            <a:avLst/>
            <a:gdLst>
              <a:gd name="T0" fmla="*/ 0 w 1680"/>
              <a:gd name="T1" fmla="*/ 2147483647 h 1200"/>
              <a:gd name="T2" fmla="*/ 1572577440 w 1680"/>
              <a:gd name="T3" fmla="*/ 1209674905 h 1200"/>
              <a:gd name="T4" fmla="*/ 2147483647 w 1680"/>
              <a:gd name="T5" fmla="*/ 0 h 1200"/>
              <a:gd name="T6" fmla="*/ 0 60000 65536"/>
              <a:gd name="T7" fmla="*/ 0 60000 65536"/>
              <a:gd name="T8" fmla="*/ 0 60000 65536"/>
              <a:gd name="T9" fmla="*/ 0 w 1680"/>
              <a:gd name="T10" fmla="*/ 0 h 1200"/>
              <a:gd name="T11" fmla="*/ 1680 w 1680"/>
              <a:gd name="T12" fmla="*/ 1200 h 1200"/>
            </a:gdLst>
            <a:ahLst/>
            <a:cxnLst>
              <a:cxn ang="T6">
                <a:pos x="T0" y="T1"/>
              </a:cxn>
              <a:cxn ang="T7">
                <a:pos x="T2" y="T3"/>
              </a:cxn>
              <a:cxn ang="T8">
                <a:pos x="T4" y="T5"/>
              </a:cxn>
            </a:cxnLst>
            <a:rect l="T9" t="T10" r="T11" b="T12"/>
            <a:pathLst>
              <a:path w="1680" h="1200">
                <a:moveTo>
                  <a:pt x="0" y="1200"/>
                </a:moveTo>
                <a:cubicBezTo>
                  <a:pt x="172" y="940"/>
                  <a:pt x="344" y="680"/>
                  <a:pt x="624" y="480"/>
                </a:cubicBezTo>
                <a:cubicBezTo>
                  <a:pt x="904" y="280"/>
                  <a:pt x="1292" y="140"/>
                  <a:pt x="1680" y="0"/>
                </a:cubicBezTo>
              </a:path>
            </a:pathLst>
          </a:custGeom>
          <a:noFill/>
          <a:ln w="28575" cmpd="sng">
            <a:solidFill>
              <a:schemeClr val="tx1"/>
            </a:solidFill>
            <a:round/>
            <a:headEnd/>
            <a:tailEnd/>
          </a:ln>
        </p:spPr>
        <p:txBody>
          <a:bodyPr/>
          <a:lstStyle/>
          <a:p>
            <a:endParaRPr lang="en-US"/>
          </a:p>
        </p:txBody>
      </p:sp>
      <p:sp>
        <p:nvSpPr>
          <p:cNvPr id="32777" name="Freeform 24"/>
          <p:cNvSpPr>
            <a:spLocks/>
          </p:cNvSpPr>
          <p:nvPr/>
        </p:nvSpPr>
        <p:spPr bwMode="auto">
          <a:xfrm>
            <a:off x="2819400" y="3657600"/>
            <a:ext cx="2819400" cy="990600"/>
          </a:xfrm>
          <a:custGeom>
            <a:avLst/>
            <a:gdLst>
              <a:gd name="T0" fmla="*/ 0 w 1776"/>
              <a:gd name="T1" fmla="*/ 1572577282 h 624"/>
              <a:gd name="T2" fmla="*/ 1814512795 w 1776"/>
              <a:gd name="T3" fmla="*/ 483870009 h 624"/>
              <a:gd name="T4" fmla="*/ 2147483647 w 1776"/>
              <a:gd name="T5" fmla="*/ 0 h 624"/>
              <a:gd name="T6" fmla="*/ 0 60000 65536"/>
              <a:gd name="T7" fmla="*/ 0 60000 65536"/>
              <a:gd name="T8" fmla="*/ 0 60000 65536"/>
              <a:gd name="T9" fmla="*/ 0 w 1776"/>
              <a:gd name="T10" fmla="*/ 0 h 624"/>
              <a:gd name="T11" fmla="*/ 1776 w 1776"/>
              <a:gd name="T12" fmla="*/ 624 h 624"/>
            </a:gdLst>
            <a:ahLst/>
            <a:cxnLst>
              <a:cxn ang="T6">
                <a:pos x="T0" y="T1"/>
              </a:cxn>
              <a:cxn ang="T7">
                <a:pos x="T2" y="T3"/>
              </a:cxn>
              <a:cxn ang="T8">
                <a:pos x="T4" y="T5"/>
              </a:cxn>
            </a:cxnLst>
            <a:rect l="T9" t="T10" r="T11" b="T12"/>
            <a:pathLst>
              <a:path w="1776" h="624">
                <a:moveTo>
                  <a:pt x="0" y="624"/>
                </a:moveTo>
                <a:cubicBezTo>
                  <a:pt x="212" y="460"/>
                  <a:pt x="424" y="296"/>
                  <a:pt x="720" y="192"/>
                </a:cubicBezTo>
                <a:cubicBezTo>
                  <a:pt x="1016" y="88"/>
                  <a:pt x="1396" y="44"/>
                  <a:pt x="1776" y="0"/>
                </a:cubicBezTo>
              </a:path>
            </a:pathLst>
          </a:custGeom>
          <a:noFill/>
          <a:ln w="28575" cmpd="sng">
            <a:solidFill>
              <a:schemeClr val="tx1"/>
            </a:solidFill>
            <a:round/>
            <a:headEnd/>
            <a:tailEnd/>
          </a:ln>
        </p:spPr>
        <p:txBody>
          <a:bodyPr/>
          <a:lstStyle/>
          <a:p>
            <a:endParaRPr lang="en-US"/>
          </a:p>
        </p:txBody>
      </p:sp>
      <p:sp>
        <p:nvSpPr>
          <p:cNvPr id="32778" name="Text Box 11"/>
          <p:cNvSpPr txBox="1">
            <a:spLocks noChangeArrowheads="1"/>
          </p:cNvSpPr>
          <p:nvPr/>
        </p:nvSpPr>
        <p:spPr bwMode="auto">
          <a:xfrm>
            <a:off x="3200400" y="1981200"/>
            <a:ext cx="2236788" cy="457200"/>
          </a:xfrm>
          <a:prstGeom prst="rect">
            <a:avLst/>
          </a:prstGeom>
          <a:noFill/>
          <a:ln w="9525">
            <a:noFill/>
            <a:miter lim="800000"/>
            <a:headEnd/>
            <a:tailEnd/>
          </a:ln>
        </p:spPr>
        <p:txBody>
          <a:bodyPr wrap="none">
            <a:spAutoFit/>
          </a:bodyPr>
          <a:lstStyle/>
          <a:p>
            <a:r>
              <a:rPr lang="en-US" sz="2400"/>
              <a:t>Incompressible</a:t>
            </a:r>
          </a:p>
        </p:txBody>
      </p:sp>
      <p:sp>
        <p:nvSpPr>
          <p:cNvPr id="32779" name="Text Box 11"/>
          <p:cNvSpPr txBox="1">
            <a:spLocks noChangeArrowheads="1"/>
          </p:cNvSpPr>
          <p:nvPr/>
        </p:nvSpPr>
        <p:spPr bwMode="auto">
          <a:xfrm>
            <a:off x="5715000" y="3581400"/>
            <a:ext cx="2057400" cy="822325"/>
          </a:xfrm>
          <a:prstGeom prst="rect">
            <a:avLst/>
          </a:prstGeom>
          <a:noFill/>
          <a:ln w="9525">
            <a:noFill/>
            <a:miter lim="800000"/>
            <a:headEnd/>
            <a:tailEnd/>
          </a:ln>
        </p:spPr>
        <p:txBody>
          <a:bodyPr>
            <a:spAutoFit/>
          </a:bodyPr>
          <a:lstStyle/>
          <a:p>
            <a:r>
              <a:rPr lang="en-US" sz="2400"/>
              <a:t>Highly compressible</a:t>
            </a:r>
          </a:p>
        </p:txBody>
      </p:sp>
      <p:sp>
        <p:nvSpPr>
          <p:cNvPr id="32780" name="Text Box 6"/>
          <p:cNvSpPr txBox="1">
            <a:spLocks noChangeArrowheads="1"/>
          </p:cNvSpPr>
          <p:nvPr/>
        </p:nvSpPr>
        <p:spPr bwMode="auto">
          <a:xfrm>
            <a:off x="1066800" y="5867400"/>
            <a:ext cx="7243763" cy="457200"/>
          </a:xfrm>
          <a:prstGeom prst="rect">
            <a:avLst/>
          </a:prstGeom>
          <a:noFill/>
          <a:ln w="9525">
            <a:noFill/>
            <a:miter lim="800000"/>
            <a:headEnd/>
            <a:tailEnd/>
          </a:ln>
        </p:spPr>
        <p:txBody>
          <a:bodyPr>
            <a:spAutoFit/>
          </a:bodyPr>
          <a:lstStyle/>
          <a:p>
            <a:r>
              <a:rPr lang="en-US" sz="2400" dirty="0"/>
              <a:t>Incompressible solids - </a:t>
            </a:r>
            <a:r>
              <a:rPr lang="en-US" sz="2400" dirty="0" smtClean="0"/>
              <a:t> </a:t>
            </a:r>
            <a:r>
              <a:rPr lang="en-US" sz="2400" dirty="0" smtClean="0">
                <a:latin typeface="Arial" pitchFamily="34" charset="0"/>
                <a:cs typeface="Arial" pitchFamily="34" charset="0"/>
              </a:rPr>
              <a:t>R </a:t>
            </a:r>
            <a:r>
              <a:rPr lang="en-US" sz="2400" dirty="0" smtClean="0"/>
              <a:t>is </a:t>
            </a:r>
            <a:r>
              <a:rPr lang="en-US" sz="2400" dirty="0"/>
              <a:t>independent of pressure</a:t>
            </a:r>
            <a:endParaRPr lang="en-US" sz="240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My Documents\351\c-3.jpg"/>
          <p:cNvPicPr>
            <a:picLocks noChangeAspect="1" noChangeArrowheads="1"/>
          </p:cNvPicPr>
          <p:nvPr/>
        </p:nvPicPr>
        <p:blipFill>
          <a:blip r:embed="rId3"/>
          <a:srcRect/>
          <a:stretch>
            <a:fillRect/>
          </a:stretch>
        </p:blipFill>
        <p:spPr bwMode="auto">
          <a:xfrm>
            <a:off x="1600200" y="1371600"/>
            <a:ext cx="6324600" cy="3665538"/>
          </a:xfrm>
          <a:prstGeom prst="rect">
            <a:avLst/>
          </a:prstGeom>
          <a:noFill/>
          <a:ln w="9525">
            <a:noFill/>
            <a:miter lim="800000"/>
            <a:headEnd/>
            <a:tailEnd/>
          </a:ln>
        </p:spPr>
      </p:pic>
      <p:sp>
        <p:nvSpPr>
          <p:cNvPr id="15363" name="Text Box 3"/>
          <p:cNvSpPr txBox="1">
            <a:spLocks noChangeArrowheads="1"/>
          </p:cNvSpPr>
          <p:nvPr/>
        </p:nvSpPr>
        <p:spPr bwMode="auto">
          <a:xfrm>
            <a:off x="517525" y="371475"/>
            <a:ext cx="2295525" cy="58420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sz="3200" dirty="0">
                <a:solidFill>
                  <a:srgbClr val="FF0000"/>
                </a:solidFill>
                <a:effectLst>
                  <a:outerShdw blurRad="38100" dist="38100" dir="2700000" algn="tl">
                    <a:srgbClr val="C0C0C0"/>
                  </a:outerShdw>
                </a:effectLst>
                <a:latin typeface="Times New Roman" pitchFamily="18" charset="0"/>
                <a:cs typeface="Times New Roman" pitchFamily="18" charset="0"/>
              </a:rPr>
              <a:t>Basin Model</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cs typeface="FreesiaUPC" pitchFamily="34" charset="-34"/>
              </a:rPr>
              <a:t>Filter medium resistance; R</a:t>
            </a:r>
            <a:r>
              <a:rPr lang="en-US" b="1" baseline="-25000" dirty="0" smtClean="0">
                <a:cs typeface="FreesiaUPC" pitchFamily="34" charset="-34"/>
              </a:rPr>
              <a:t>m</a:t>
            </a:r>
            <a:endParaRPr lang="en-US" baseline="-25000" dirty="0"/>
          </a:p>
        </p:txBody>
      </p:sp>
      <p:sp>
        <p:nvSpPr>
          <p:cNvPr id="3" name="Rectangle 3"/>
          <p:cNvSpPr txBox="1">
            <a:spLocks noChangeArrowheads="1"/>
          </p:cNvSpPr>
          <p:nvPr/>
        </p:nvSpPr>
        <p:spPr>
          <a:xfrm>
            <a:off x="457200" y="1676400"/>
            <a:ext cx="8145463" cy="2667000"/>
          </a:xfrm>
          <a:prstGeom prst="rect">
            <a:avLst/>
          </a:prstGeom>
        </p:spPr>
        <p:txBody>
          <a:bodyPr/>
          <a:lstStyle/>
          <a:p>
            <a:pPr marL="174625" marR="0" lvl="0" indent="0" algn="l" defTabSz="914400" rtl="0" eaLnBrk="1" fontAlgn="auto" latinLnBrk="0" hangingPunct="1">
              <a:lnSpc>
                <a:spcPct val="100000"/>
              </a:lnSpc>
              <a:spcBef>
                <a:spcPct val="20000"/>
              </a:spcBef>
              <a:spcAft>
                <a:spcPts val="0"/>
              </a:spcAft>
              <a:buClrTx/>
              <a:buSzTx/>
              <a:buFont typeface="Wingdings" pitchFamily="2" charset="2"/>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FreesiaUPC" pitchFamily="34" charset="-34"/>
              </a:rPr>
              <a:t>Normally is constant but may </a:t>
            </a:r>
            <a:r>
              <a:rPr kumimoji="0" lang="en-US" sz="3200" b="0" i="0" u="none" strike="noStrike" kern="1200" cap="none" spc="0" normalizeH="0" baseline="0" noProof="0" dirty="0" smtClean="0">
                <a:ln>
                  <a:noFill/>
                </a:ln>
                <a:solidFill>
                  <a:srgbClr val="FF0000"/>
                </a:solidFill>
                <a:effectLst/>
                <a:uLnTx/>
                <a:uFillTx/>
                <a:latin typeface="+mn-lt"/>
                <a:ea typeface="+mn-ea"/>
                <a:cs typeface="FreesiaUPC" pitchFamily="34" charset="-34"/>
              </a:rPr>
              <a:t>vary with time </a:t>
            </a:r>
            <a:r>
              <a:rPr kumimoji="0" lang="en-US" sz="3200" b="0" i="0" u="none" strike="noStrike" kern="1200" cap="none" spc="0" normalizeH="0" baseline="0" noProof="0" dirty="0" smtClean="0">
                <a:ln>
                  <a:noFill/>
                </a:ln>
                <a:solidFill>
                  <a:schemeClr val="tx1"/>
                </a:solidFill>
                <a:effectLst/>
                <a:uLnTx/>
                <a:uFillTx/>
                <a:latin typeface="+mn-lt"/>
                <a:ea typeface="+mn-ea"/>
                <a:cs typeface="FreesiaUPC" pitchFamily="34" charset="-34"/>
              </a:rPr>
              <a:t>(as a result of some penetration of solid into the medium) and sometimes may also </a:t>
            </a:r>
            <a:r>
              <a:rPr kumimoji="0" lang="en-US" sz="3200" b="0" i="0" u="none" strike="noStrike" kern="1200" cap="none" spc="0" normalizeH="0" baseline="0" noProof="0" dirty="0" smtClean="0">
                <a:ln>
                  <a:noFill/>
                </a:ln>
                <a:solidFill>
                  <a:srgbClr val="FF0000"/>
                </a:solidFill>
                <a:effectLst/>
                <a:uLnTx/>
                <a:uFillTx/>
                <a:latin typeface="+mn-lt"/>
                <a:ea typeface="+mn-ea"/>
                <a:cs typeface="FreesiaUPC" pitchFamily="34" charset="-34"/>
              </a:rPr>
              <a:t>change with applied pressure</a:t>
            </a:r>
            <a:r>
              <a:rPr kumimoji="0" lang="en-US" sz="3200" b="0" i="0" u="none" strike="noStrike" kern="1200" cap="none" spc="0" normalizeH="0" baseline="0" noProof="0" dirty="0" smtClean="0">
                <a:ln>
                  <a:noFill/>
                </a:ln>
                <a:solidFill>
                  <a:schemeClr val="tx1"/>
                </a:solidFill>
                <a:effectLst/>
                <a:uLnTx/>
                <a:uFillTx/>
                <a:latin typeface="+mn-lt"/>
                <a:ea typeface="+mn-ea"/>
                <a:cs typeface="FreesiaUPC" pitchFamily="34" charset="-34"/>
              </a:rPr>
              <a:t> (because of the compression of fiber in the medium).  </a:t>
            </a:r>
            <a:endParaRPr kumimoji="0" lang="th-TH"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sz="quarter" idx="4294967295"/>
          </p:nvPr>
        </p:nvSpPr>
        <p:spPr/>
        <p:txBody>
          <a:bodyPr>
            <a:normAutofit lnSpcReduction="10000"/>
          </a:bodyPr>
          <a:lstStyle/>
          <a:p>
            <a:pPr lvl="1" eaLnBrk="1" hangingPunct="1">
              <a:buFont typeface="Wingdings" pitchFamily="2" charset="2"/>
              <a:buChar char="Ø"/>
              <a:defRPr/>
            </a:pPr>
            <a:r>
              <a:rPr lang="en-US" b="1" dirty="0" smtClean="0">
                <a:solidFill>
                  <a:srgbClr val="FF0000"/>
                </a:solidFill>
              </a:rPr>
              <a:t>Added before filtration</a:t>
            </a:r>
          </a:p>
          <a:p>
            <a:pPr marL="319088" lvl="1" indent="0" eaLnBrk="1" hangingPunct="1">
              <a:buFont typeface="Wingdings 2" pitchFamily="18" charset="2"/>
              <a:buNone/>
              <a:defRPr/>
            </a:pPr>
            <a:r>
              <a:rPr lang="en-US" dirty="0" smtClean="0"/>
              <a:t>This increases the porosity of the cake and reduces resistance of the cake during filtration. </a:t>
            </a:r>
          </a:p>
          <a:p>
            <a:pPr lvl="1" eaLnBrk="1" hangingPunct="1">
              <a:buFont typeface="Wingdings" pitchFamily="2" charset="2"/>
              <a:buChar char="Ø"/>
              <a:defRPr/>
            </a:pPr>
            <a:r>
              <a:rPr lang="en-US" b="1" dirty="0" smtClean="0">
                <a:solidFill>
                  <a:srgbClr val="FF0000"/>
                </a:solidFill>
              </a:rPr>
              <a:t>As a pre-coat </a:t>
            </a:r>
          </a:p>
          <a:p>
            <a:pPr marL="319088" lvl="1" indent="0" eaLnBrk="1" hangingPunct="1">
              <a:buFont typeface="Wingdings 2" pitchFamily="18" charset="2"/>
              <a:buNone/>
              <a:defRPr/>
            </a:pPr>
            <a:r>
              <a:rPr lang="en-US" dirty="0" smtClean="0"/>
              <a:t>They can be used as a precoat before the slurry is filtered. This will prevent solids from plugging the filter medium and also give a clearer filtrate.</a:t>
            </a:r>
          </a:p>
          <a:p>
            <a:pPr marL="319088" lvl="1" indent="0" eaLnBrk="1" hangingPunct="1">
              <a:buFont typeface="Wingdings 2" pitchFamily="18" charset="2"/>
              <a:buNone/>
              <a:defRPr/>
            </a:pPr>
            <a:endParaRPr lang="en-US" dirty="0"/>
          </a:p>
          <a:p>
            <a:pPr marL="319088" lvl="1" indent="0" eaLnBrk="1" hangingPunct="1">
              <a:buFont typeface="Wingdings 2" pitchFamily="18" charset="2"/>
              <a:buNone/>
              <a:defRPr/>
            </a:pPr>
            <a:r>
              <a:rPr lang="en-US" dirty="0">
                <a:solidFill>
                  <a:srgbClr val="FF0000"/>
                </a:solidFill>
              </a:rPr>
              <a:t>U</a:t>
            </a:r>
            <a:r>
              <a:rPr lang="en-US" dirty="0" smtClean="0">
                <a:solidFill>
                  <a:srgbClr val="FF0000"/>
                </a:solidFill>
              </a:rPr>
              <a:t>se of filter aids is usually limited to cases where the cake is discarded.</a:t>
            </a:r>
          </a:p>
          <a:p>
            <a:pPr algn="ctr" eaLnBrk="1" hangingPunct="1">
              <a:defRPr/>
            </a:pPr>
            <a:endParaRPr lang="en-US" sz="2800" dirty="0" smtClean="0">
              <a:solidFill>
                <a:srgbClr val="FF0000"/>
              </a:solidFill>
            </a:endParaRPr>
          </a:p>
        </p:txBody>
      </p:sp>
      <p:sp>
        <p:nvSpPr>
          <p:cNvPr id="6" name="Slide Number Placeholder 5"/>
          <p:cNvSpPr>
            <a:spLocks noGrp="1"/>
          </p:cNvSpPr>
          <p:nvPr>
            <p:ph type="sldNum" sz="quarter" idx="10"/>
          </p:nvPr>
        </p:nvSpPr>
        <p:spPr/>
        <p:txBody>
          <a:bodyPr/>
          <a:lstStyle/>
          <a:p>
            <a:pPr>
              <a:defRPr/>
            </a:pPr>
            <a:fld id="{0FEB173E-35FC-4CE9-9C0E-35C4F7F6B72E}" type="slidenum">
              <a:rPr lang="en-US"/>
              <a:pPr>
                <a:defRPr/>
              </a:pPr>
              <a:t>111</a:t>
            </a:fld>
            <a:endParaRPr lang="en-US"/>
          </a:p>
        </p:txBody>
      </p:sp>
      <p:sp>
        <p:nvSpPr>
          <p:cNvPr id="7" name="TextBox 6"/>
          <p:cNvSpPr txBox="1"/>
          <p:nvPr/>
        </p:nvSpPr>
        <p:spPr>
          <a:xfrm>
            <a:off x="838200" y="457200"/>
            <a:ext cx="4114800" cy="646331"/>
          </a:xfrm>
          <a:prstGeom prst="rect">
            <a:avLst/>
          </a:prstGeom>
        </p:spPr>
        <p:style>
          <a:lnRef idx="1">
            <a:schemeClr val="accent6"/>
          </a:lnRef>
          <a:fillRef idx="3">
            <a:schemeClr val="accent6"/>
          </a:fillRef>
          <a:effectRef idx="2">
            <a:schemeClr val="accent6"/>
          </a:effectRef>
          <a:fontRef idx="minor">
            <a:schemeClr val="lt1"/>
          </a:fontRef>
        </p:style>
        <p:txBody>
          <a:bodyPr>
            <a:spAutoFit/>
          </a:bodyPr>
          <a:lstStyle/>
          <a:p>
            <a:pPr>
              <a:defRPr/>
            </a:pPr>
            <a:r>
              <a:rPr lang="en-US" sz="3600" dirty="0"/>
              <a:t>Filter Aids</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sz="quarter" idx="4294967295"/>
          </p:nvPr>
        </p:nvSpPr>
        <p:spPr>
          <a:xfrm>
            <a:off x="381000" y="1066800"/>
            <a:ext cx="8229600" cy="3429000"/>
          </a:xfrm>
        </p:spPr>
        <p:txBody>
          <a:bodyPr>
            <a:normAutofit fontScale="92500" lnSpcReduction="10000"/>
          </a:bodyPr>
          <a:lstStyle/>
          <a:p>
            <a:pPr eaLnBrk="1" hangingPunct="1">
              <a:buFont typeface="Courier New" pitchFamily="49" charset="0"/>
              <a:buChar char="o"/>
            </a:pPr>
            <a:r>
              <a:rPr lang="en-US" sz="2800" dirty="0" smtClean="0"/>
              <a:t>Filter aids are granular solids which are used in combination with filtration to enhance rate of filtration. For example, Diatomaceous silica, </a:t>
            </a:r>
            <a:r>
              <a:rPr lang="en-US" sz="2800" dirty="0" err="1" smtClean="0"/>
              <a:t>perlite</a:t>
            </a:r>
            <a:r>
              <a:rPr lang="en-US" sz="2800" dirty="0" smtClean="0"/>
              <a:t>, purified wood cellulose etc. </a:t>
            </a:r>
          </a:p>
          <a:p>
            <a:pPr eaLnBrk="1" hangingPunct="1">
              <a:buFont typeface="Courier New" pitchFamily="49" charset="0"/>
              <a:buChar char="o"/>
            </a:pPr>
            <a:r>
              <a:rPr lang="en-US" sz="2800" dirty="0" smtClean="0"/>
              <a:t>Filter aids are used in two </a:t>
            </a:r>
          </a:p>
          <a:p>
            <a:pPr eaLnBrk="1" hangingPunct="1">
              <a:buNone/>
            </a:pPr>
            <a:r>
              <a:rPr lang="en-US" sz="2800" dirty="0" smtClean="0"/>
              <a:t>     different ways:</a:t>
            </a:r>
          </a:p>
          <a:p>
            <a:pPr lvl="1" eaLnBrk="1" hangingPunct="1">
              <a:buFont typeface="Wingdings" pitchFamily="2" charset="2"/>
              <a:buChar char="Ø"/>
            </a:pPr>
            <a:r>
              <a:rPr lang="en-US" dirty="0" smtClean="0"/>
              <a:t>Added before filtration</a:t>
            </a:r>
          </a:p>
          <a:p>
            <a:pPr lvl="1" eaLnBrk="1" hangingPunct="1">
              <a:buFont typeface="Wingdings" pitchFamily="2" charset="2"/>
              <a:buChar char="Ø"/>
            </a:pPr>
            <a:r>
              <a:rPr lang="en-US" dirty="0" smtClean="0"/>
              <a:t>As a pre-coat </a:t>
            </a:r>
            <a:endParaRPr lang="en-US" sz="2800" dirty="0" smtClean="0"/>
          </a:p>
        </p:txBody>
      </p:sp>
      <p:sp>
        <p:nvSpPr>
          <p:cNvPr id="7" name="TextBox 6"/>
          <p:cNvSpPr txBox="1"/>
          <p:nvPr/>
        </p:nvSpPr>
        <p:spPr>
          <a:xfrm>
            <a:off x="533400" y="228600"/>
            <a:ext cx="4114800" cy="646331"/>
          </a:xfrm>
          <a:prstGeom prst="rect">
            <a:avLst/>
          </a:prstGeom>
        </p:spPr>
        <p:style>
          <a:lnRef idx="1">
            <a:schemeClr val="accent6"/>
          </a:lnRef>
          <a:fillRef idx="3">
            <a:schemeClr val="accent6"/>
          </a:fillRef>
          <a:effectRef idx="2">
            <a:schemeClr val="accent6"/>
          </a:effectRef>
          <a:fontRef idx="minor">
            <a:schemeClr val="lt1"/>
          </a:fontRef>
        </p:style>
        <p:txBody>
          <a:bodyPr>
            <a:spAutoFit/>
          </a:bodyPr>
          <a:lstStyle/>
          <a:p>
            <a:pPr>
              <a:defRPr/>
            </a:pPr>
            <a:r>
              <a:rPr lang="en-US" sz="3600" dirty="0"/>
              <a:t>Filter Aids</a:t>
            </a:r>
          </a:p>
        </p:txBody>
      </p:sp>
      <p:pic>
        <p:nvPicPr>
          <p:cNvPr id="1563649" name="Picture 1"/>
          <p:cNvPicPr>
            <a:picLocks noChangeAspect="1" noChangeArrowheads="1"/>
          </p:cNvPicPr>
          <p:nvPr/>
        </p:nvPicPr>
        <p:blipFill>
          <a:blip r:embed="rId3"/>
          <a:srcRect/>
          <a:stretch>
            <a:fillRect/>
          </a:stretch>
        </p:blipFill>
        <p:spPr bwMode="auto">
          <a:xfrm>
            <a:off x="4953000" y="2270137"/>
            <a:ext cx="3276600" cy="44824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050" name="Picture 2"/>
          <p:cNvPicPr>
            <a:picLocks noChangeAspect="1" noChangeArrowheads="1"/>
          </p:cNvPicPr>
          <p:nvPr/>
        </p:nvPicPr>
        <p:blipFill>
          <a:blip r:embed="rId3"/>
          <a:srcRect/>
          <a:stretch>
            <a:fillRect/>
          </a:stretch>
        </p:blipFill>
        <p:spPr bwMode="auto">
          <a:xfrm>
            <a:off x="122530" y="1219200"/>
            <a:ext cx="8931249" cy="3733800"/>
          </a:xfrm>
          <a:prstGeom prst="rect">
            <a:avLst/>
          </a:prstGeom>
          <a:noFill/>
          <a:ln w="9525">
            <a:noFill/>
            <a:miter lim="800000"/>
            <a:headEnd/>
            <a:tailEnd/>
          </a:ln>
          <a:effec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5" name="Picture 4"/>
          <p:cNvPicPr>
            <a:picLocks noChangeAspect="1" noChangeArrowheads="1"/>
          </p:cNvPicPr>
          <p:nvPr/>
        </p:nvPicPr>
        <p:blipFill>
          <a:blip r:embed="rId3"/>
          <a:srcRect/>
          <a:stretch>
            <a:fillRect/>
          </a:stretch>
        </p:blipFill>
        <p:spPr bwMode="auto">
          <a:xfrm>
            <a:off x="4953000" y="457200"/>
            <a:ext cx="3924300" cy="3128963"/>
          </a:xfrm>
          <a:prstGeom prst="rect">
            <a:avLst/>
          </a:prstGeom>
          <a:noFill/>
          <a:ln w="9525">
            <a:noFill/>
            <a:miter lim="800000"/>
            <a:headEnd/>
            <a:tailEnd/>
          </a:ln>
        </p:spPr>
      </p:pic>
      <p:pic>
        <p:nvPicPr>
          <p:cNvPr id="177156" name="Picture 5"/>
          <p:cNvPicPr>
            <a:picLocks noChangeAspect="1" noChangeArrowheads="1" noCrop="1"/>
          </p:cNvPicPr>
          <p:nvPr/>
        </p:nvPicPr>
        <p:blipFill>
          <a:blip r:embed="rId4"/>
          <a:srcRect/>
          <a:stretch>
            <a:fillRect/>
          </a:stretch>
        </p:blipFill>
        <p:spPr bwMode="auto">
          <a:xfrm>
            <a:off x="381000" y="152400"/>
            <a:ext cx="4829175" cy="3603625"/>
          </a:xfrm>
          <a:prstGeom prst="rect">
            <a:avLst/>
          </a:prstGeom>
          <a:noFill/>
          <a:ln w="9525">
            <a:noFill/>
            <a:miter lim="800000"/>
            <a:headEnd/>
            <a:tailEnd/>
          </a:ln>
        </p:spPr>
      </p:pic>
      <p:pic>
        <p:nvPicPr>
          <p:cNvPr id="177157" name="Picture 7"/>
          <p:cNvPicPr>
            <a:picLocks noChangeAspect="1" noChangeArrowheads="1"/>
          </p:cNvPicPr>
          <p:nvPr/>
        </p:nvPicPr>
        <p:blipFill>
          <a:blip r:embed="rId5"/>
          <a:srcRect/>
          <a:stretch>
            <a:fillRect/>
          </a:stretch>
        </p:blipFill>
        <p:spPr bwMode="auto">
          <a:xfrm>
            <a:off x="2438400" y="3657600"/>
            <a:ext cx="1905000" cy="2447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9" name="Picture 4"/>
          <p:cNvPicPr>
            <a:picLocks noChangeAspect="1" noChangeArrowheads="1"/>
          </p:cNvPicPr>
          <p:nvPr/>
        </p:nvPicPr>
        <p:blipFill>
          <a:blip r:embed="rId3"/>
          <a:srcRect/>
          <a:stretch>
            <a:fillRect/>
          </a:stretch>
        </p:blipFill>
        <p:spPr bwMode="auto">
          <a:xfrm>
            <a:off x="1828800" y="228600"/>
            <a:ext cx="5338763"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ChangeArrowheads="1"/>
          </p:cNvSpPr>
          <p:nvPr/>
        </p:nvSpPr>
        <p:spPr bwMode="auto">
          <a:xfrm>
            <a:off x="1738313" y="1257300"/>
            <a:ext cx="9144000" cy="0"/>
          </a:xfrm>
          <a:prstGeom prst="rect">
            <a:avLst/>
          </a:prstGeom>
          <a:noFill/>
          <a:ln w="9525">
            <a:noFill/>
            <a:miter lim="800000"/>
            <a:headEnd/>
            <a:tailEnd/>
          </a:ln>
        </p:spPr>
        <p:txBody>
          <a:bodyPr>
            <a:spAutoFit/>
          </a:bodyPr>
          <a:lstStyle/>
          <a:p>
            <a:endParaRPr lang="en-US"/>
          </a:p>
        </p:txBody>
      </p:sp>
      <p:pic>
        <p:nvPicPr>
          <p:cNvPr id="414721" name="Picture 1"/>
          <p:cNvPicPr>
            <a:picLocks noChangeAspect="1" noChangeArrowheads="1"/>
          </p:cNvPicPr>
          <p:nvPr/>
        </p:nvPicPr>
        <p:blipFill>
          <a:blip r:embed="rId3"/>
          <a:srcRect/>
          <a:stretch>
            <a:fillRect/>
          </a:stretch>
        </p:blipFill>
        <p:spPr bwMode="auto">
          <a:xfrm>
            <a:off x="609600" y="381000"/>
            <a:ext cx="7896225" cy="60579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ChangeArrowheads="1"/>
          </p:cNvSpPr>
          <p:nvPr/>
        </p:nvSpPr>
        <p:spPr bwMode="auto">
          <a:xfrm>
            <a:off x="2490788" y="1809750"/>
            <a:ext cx="9144000" cy="0"/>
          </a:xfrm>
          <a:prstGeom prst="rect">
            <a:avLst/>
          </a:prstGeom>
          <a:noFill/>
          <a:ln w="9525">
            <a:noFill/>
            <a:miter lim="800000"/>
            <a:headEnd/>
            <a:tailEnd/>
          </a:ln>
        </p:spPr>
        <p:txBody>
          <a:bodyPr>
            <a:spAutoFit/>
          </a:bodyPr>
          <a:lstStyle/>
          <a:p>
            <a:endParaRPr lang="en-US"/>
          </a:p>
        </p:txBody>
      </p:sp>
      <p:pic>
        <p:nvPicPr>
          <p:cNvPr id="412673" name="Picture 1"/>
          <p:cNvPicPr>
            <a:picLocks noChangeAspect="1" noChangeArrowheads="1"/>
          </p:cNvPicPr>
          <p:nvPr/>
        </p:nvPicPr>
        <p:blipFill>
          <a:blip r:embed="rId3"/>
          <a:srcRect/>
          <a:stretch>
            <a:fillRect/>
          </a:stretch>
        </p:blipFill>
        <p:spPr bwMode="auto">
          <a:xfrm>
            <a:off x="1295400" y="152399"/>
            <a:ext cx="6553200" cy="65418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p:cNvPicPr>
            <a:picLocks noChangeAspect="1" noChangeArrowheads="1"/>
          </p:cNvPicPr>
          <p:nvPr/>
        </p:nvPicPr>
        <p:blipFill>
          <a:blip r:embed="rId3"/>
          <a:srcRect/>
          <a:stretch>
            <a:fillRect/>
          </a:stretch>
        </p:blipFill>
        <p:spPr bwMode="auto">
          <a:xfrm>
            <a:off x="838200" y="222512"/>
            <a:ext cx="7072313" cy="60735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3" name="Picture 2"/>
          <p:cNvPicPr>
            <a:picLocks noGrp="1" noChangeAspect="1" noChangeArrowheads="1"/>
          </p:cNvPicPr>
          <p:nvPr>
            <p:ph/>
          </p:nvPr>
        </p:nvPicPr>
        <p:blipFill>
          <a:blip r:embed="rId3"/>
          <a:srcRect l="961" t="1053" r="1923" b="13359"/>
          <a:stretch>
            <a:fillRect/>
          </a:stretch>
        </p:blipFill>
        <p:spPr>
          <a:xfrm>
            <a:off x="228600" y="457200"/>
            <a:ext cx="8686800" cy="5246688"/>
          </a:xfr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5" name="Picture 5" descr="sed"/>
          <p:cNvPicPr>
            <a:picLocks noChangeAspect="1" noChangeArrowheads="1"/>
          </p:cNvPicPr>
          <p:nvPr/>
        </p:nvPicPr>
        <p:blipFill>
          <a:blip r:embed="rId3">
            <a:duotone>
              <a:prstClr val="black"/>
              <a:schemeClr val="accent3">
                <a:tint val="45000"/>
                <a:satMod val="400000"/>
              </a:schemeClr>
            </a:duotone>
            <a:lum contrast="9000"/>
          </a:blip>
          <a:srcRect t="12910" b="5470"/>
          <a:stretch>
            <a:fillRect/>
          </a:stretch>
        </p:blipFill>
        <p:spPr bwMode="auto">
          <a:xfrm>
            <a:off x="152400" y="152400"/>
            <a:ext cx="4876800" cy="3609879"/>
          </a:xfrm>
          <a:prstGeom prst="rect">
            <a:avLst/>
          </a:prstGeom>
          <a:noFill/>
          <a:ln w="9525">
            <a:noFill/>
            <a:miter lim="800000"/>
            <a:headEnd/>
            <a:tailEnd/>
          </a:ln>
        </p:spPr>
      </p:pic>
      <p:pic>
        <p:nvPicPr>
          <p:cNvPr id="136196" name="Picture 6"/>
          <p:cNvPicPr>
            <a:picLocks noChangeAspect="1" noChangeArrowheads="1"/>
          </p:cNvPicPr>
          <p:nvPr/>
        </p:nvPicPr>
        <p:blipFill>
          <a:blip r:embed="rId4">
            <a:duotone>
              <a:prstClr val="black"/>
              <a:schemeClr val="accent5">
                <a:tint val="45000"/>
                <a:satMod val="400000"/>
              </a:schemeClr>
            </a:duotone>
            <a:lum contrast="10000"/>
          </a:blip>
          <a:srcRect l="2771" t="9686" r="15849" b="9372"/>
          <a:stretch>
            <a:fillRect/>
          </a:stretch>
        </p:blipFill>
        <p:spPr bwMode="auto">
          <a:xfrm>
            <a:off x="685800" y="3810000"/>
            <a:ext cx="1990725" cy="2895600"/>
          </a:xfrm>
          <a:prstGeom prst="rect">
            <a:avLst/>
          </a:prstGeom>
          <a:noFill/>
          <a:ln w="9525">
            <a:noFill/>
            <a:miter lim="800000"/>
            <a:headEnd/>
            <a:tailEnd/>
          </a:ln>
        </p:spPr>
      </p:pic>
      <p:pic>
        <p:nvPicPr>
          <p:cNvPr id="136197" name="Picture 7"/>
          <p:cNvPicPr>
            <a:picLocks noChangeAspect="1" noChangeArrowheads="1"/>
          </p:cNvPicPr>
          <p:nvPr/>
        </p:nvPicPr>
        <p:blipFill>
          <a:blip r:embed="rId5">
            <a:duotone>
              <a:prstClr val="black"/>
              <a:schemeClr val="accent5">
                <a:tint val="45000"/>
                <a:satMod val="400000"/>
              </a:schemeClr>
            </a:duotone>
            <a:lum contrast="16000"/>
          </a:blip>
          <a:srcRect l="21123" t="22037" r="32353" b="18567"/>
          <a:stretch>
            <a:fillRect/>
          </a:stretch>
        </p:blipFill>
        <p:spPr bwMode="auto">
          <a:xfrm>
            <a:off x="5258703" y="152400"/>
            <a:ext cx="3639235" cy="3733800"/>
          </a:xfrm>
          <a:prstGeom prst="rect">
            <a:avLst/>
          </a:prstGeom>
          <a:noFill/>
          <a:ln w="9525">
            <a:noFill/>
            <a:miter lim="800000"/>
            <a:headEnd/>
            <a:tailEnd/>
          </a:ln>
        </p:spPr>
      </p:pic>
      <p:sp>
        <p:nvSpPr>
          <p:cNvPr id="136198" name="Text Box 8"/>
          <p:cNvSpPr txBox="1">
            <a:spLocks noChangeArrowheads="1"/>
          </p:cNvSpPr>
          <p:nvPr/>
        </p:nvSpPr>
        <p:spPr bwMode="auto">
          <a:xfrm>
            <a:off x="5334000" y="4419600"/>
            <a:ext cx="3625850" cy="1311275"/>
          </a:xfrm>
          <a:prstGeom prst="rect">
            <a:avLst/>
          </a:prstGeom>
          <a:solidFill>
            <a:srgbClr val="FFFF00"/>
          </a:solidFill>
          <a:ln w="9525">
            <a:noFill/>
            <a:miter lim="800000"/>
            <a:headEnd/>
            <a:tailEnd/>
          </a:ln>
        </p:spPr>
        <p:txBody>
          <a:bodyPr wrap="none">
            <a:spAutoFit/>
          </a:bodyPr>
          <a:lstStyle/>
          <a:p>
            <a:pPr marL="342900" indent="-342900" algn="l"/>
            <a:r>
              <a:rPr lang="en-US" sz="2000" dirty="0">
                <a:latin typeface="Arial" charset="0"/>
              </a:rPr>
              <a:t>Sedimentation of concentrated</a:t>
            </a:r>
          </a:p>
          <a:p>
            <a:pPr marL="342900" indent="-342900" algn="l"/>
            <a:r>
              <a:rPr lang="en-US" sz="2000" dirty="0">
                <a:latin typeface="Arial" charset="0"/>
              </a:rPr>
              <a:t>Suspensions</a:t>
            </a:r>
          </a:p>
          <a:p>
            <a:pPr marL="342900" indent="-342900" algn="l">
              <a:buFontTx/>
              <a:buAutoNum type="alphaLcParenR"/>
            </a:pPr>
            <a:r>
              <a:rPr lang="en-US" sz="2000" dirty="0">
                <a:latin typeface="Arial" charset="0"/>
              </a:rPr>
              <a:t>Type 1 settling</a:t>
            </a:r>
          </a:p>
          <a:p>
            <a:pPr marL="342900" indent="-342900" algn="l">
              <a:buFontTx/>
              <a:buAutoNum type="alphaLcParenR"/>
            </a:pPr>
            <a:r>
              <a:rPr lang="en-US" sz="2000" dirty="0">
                <a:latin typeface="Arial" charset="0"/>
              </a:rPr>
              <a:t>Type 2 settling</a:t>
            </a:r>
          </a:p>
        </p:txBody>
      </p:sp>
      <p:grpSp>
        <p:nvGrpSpPr>
          <p:cNvPr id="14" name="Group 13"/>
          <p:cNvGrpSpPr/>
          <p:nvPr/>
        </p:nvGrpSpPr>
        <p:grpSpPr>
          <a:xfrm>
            <a:off x="3352800" y="3733800"/>
            <a:ext cx="4953000" cy="1332131"/>
            <a:chOff x="3352800" y="3733800"/>
            <a:chExt cx="4953000" cy="1332131"/>
          </a:xfrm>
        </p:grpSpPr>
        <p:cxnSp>
          <p:nvCxnSpPr>
            <p:cNvPr id="7" name="Straight Arrow Connector 6"/>
            <p:cNvCxnSpPr/>
            <p:nvPr/>
          </p:nvCxnSpPr>
          <p:spPr>
            <a:xfrm flipV="1">
              <a:off x="5257800" y="3733800"/>
              <a:ext cx="3048000" cy="685800"/>
            </a:xfrm>
            <a:prstGeom prst="straightConnector1">
              <a:avLst/>
            </a:prstGeom>
            <a:ln w="28575">
              <a:solidFill>
                <a:srgbClr val="C00000"/>
              </a:solidFill>
              <a:prstDash val="dashDot"/>
              <a:tailEnd type="arrow"/>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3352800" y="4419600"/>
              <a:ext cx="1915909" cy="646331"/>
              <a:chOff x="3352800" y="4419600"/>
              <a:chExt cx="1915909" cy="646331"/>
            </a:xfrm>
          </p:grpSpPr>
          <p:sp>
            <p:nvSpPr>
              <p:cNvPr id="8" name="TextBox 7"/>
              <p:cNvSpPr txBox="1"/>
              <p:nvPr/>
            </p:nvSpPr>
            <p:spPr>
              <a:xfrm>
                <a:off x="3352800" y="4419600"/>
                <a:ext cx="1915909" cy="646331"/>
              </a:xfrm>
              <a:prstGeom prst="rect">
                <a:avLst/>
              </a:prstGeom>
              <a:noFill/>
            </p:spPr>
            <p:txBody>
              <a:bodyPr wrap="none" rtlCol="0">
                <a:spAutoFit/>
              </a:bodyPr>
              <a:lstStyle/>
              <a:p>
                <a:r>
                  <a:rPr lang="en-US" dirty="0" smtClean="0">
                    <a:latin typeface="Arial" pitchFamily="34" charset="0"/>
                    <a:cs typeface="Arial" pitchFamily="34" charset="0"/>
                  </a:rPr>
                  <a:t>For large particle</a:t>
                </a:r>
              </a:p>
              <a:p>
                <a:r>
                  <a:rPr lang="en-US" dirty="0" smtClean="0">
                    <a:latin typeface="Arial" pitchFamily="34" charset="0"/>
                    <a:cs typeface="Arial" pitchFamily="34" charset="0"/>
                  </a:rPr>
                  <a:t> size range</a:t>
                </a:r>
                <a:endParaRPr lang="en-US" dirty="0">
                  <a:latin typeface="Arial" pitchFamily="34" charset="0"/>
                  <a:cs typeface="Arial" pitchFamily="34" charset="0"/>
                </a:endParaRPr>
              </a:p>
            </p:txBody>
          </p:sp>
          <p:sp>
            <p:nvSpPr>
              <p:cNvPr id="9" name="Rounded Rectangle 8"/>
              <p:cNvSpPr/>
              <p:nvPr/>
            </p:nvSpPr>
            <p:spPr>
              <a:xfrm>
                <a:off x="3352800" y="4419600"/>
                <a:ext cx="1828800" cy="609600"/>
              </a:xfrm>
              <a:prstGeom prst="roundRect">
                <a:avLst/>
              </a:prstGeom>
              <a:noFill/>
              <a:ln w="34925">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grpSp>
      </p:gr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2"/>
          <p:cNvGraphicFramePr>
            <a:graphicFrameLocks noChangeAspect="1"/>
          </p:cNvGraphicFramePr>
          <p:nvPr/>
        </p:nvGraphicFramePr>
        <p:xfrm>
          <a:off x="1676400" y="1447800"/>
          <a:ext cx="6035675" cy="4259263"/>
        </p:xfrm>
        <a:graphic>
          <a:graphicData uri="http://schemas.openxmlformats.org/presentationml/2006/ole">
            <p:oleObj spid="_x0000_s236546" name="Photo Editor Photo" r:id="rId4" imgW="6725589" imgH="5390476" progId="">
              <p:embed/>
            </p:oleObj>
          </a:graphicData>
        </a:graphic>
      </p:graphicFrame>
      <p:sp>
        <p:nvSpPr>
          <p:cNvPr id="12291" name="Rectangle 3"/>
          <p:cNvSpPr>
            <a:spLocks noChangeArrowheads="1"/>
          </p:cNvSpPr>
          <p:nvPr/>
        </p:nvSpPr>
        <p:spPr bwMode="auto">
          <a:xfrm>
            <a:off x="914400" y="381000"/>
            <a:ext cx="7010400" cy="762000"/>
          </a:xfrm>
          <a:prstGeom prst="rect">
            <a:avLst/>
          </a:prstGeom>
          <a:solidFill>
            <a:srgbClr val="00B050"/>
          </a:solidFill>
          <a:ln w="9525">
            <a:solidFill>
              <a:srgbClr val="00B050"/>
            </a:solidFill>
            <a:miter lim="800000"/>
            <a:headEnd/>
            <a:tailEnd/>
          </a:ln>
          <a:effectLst>
            <a:outerShdw dist="107763" dir="2700000" algn="ctr" rotWithShape="0">
              <a:srgbClr val="DDDDDD"/>
            </a:outerShdw>
          </a:effectLst>
        </p:spPr>
        <p:txBody>
          <a:bodyPr lIns="91433" tIns="45717" rIns="91433" bIns="45717" anchor="ctr"/>
          <a:lstStyle/>
          <a:p>
            <a:pPr algn="ctr"/>
            <a:r>
              <a:rPr lang="de-DE" sz="5400" dirty="0">
                <a:solidFill>
                  <a:schemeClr val="tx2"/>
                </a:solidFill>
              </a:rPr>
              <a:t/>
            </a:r>
            <a:br>
              <a:rPr lang="de-DE" sz="5400" dirty="0">
                <a:solidFill>
                  <a:schemeClr val="tx2"/>
                </a:solidFill>
              </a:rPr>
            </a:br>
            <a:r>
              <a:rPr lang="de-DE" sz="3600" b="1" dirty="0" smtClean="0">
                <a:solidFill>
                  <a:schemeClr val="tx2"/>
                </a:solidFill>
              </a:rPr>
              <a:t> </a:t>
            </a:r>
            <a:r>
              <a:rPr lang="de-DE" sz="3600" b="1" dirty="0">
                <a:solidFill>
                  <a:schemeClr val="tx2"/>
                </a:solidFill>
              </a:rPr>
              <a:t>Vacuum Belt Filter </a:t>
            </a:r>
            <a:r>
              <a:rPr lang="de-DE" sz="5400" dirty="0">
                <a:solidFill>
                  <a:schemeClr val="tx2"/>
                </a:solidFill>
              </a:rPr>
              <a:t/>
            </a:r>
            <a:br>
              <a:rPr lang="de-DE" sz="5400" dirty="0">
                <a:solidFill>
                  <a:schemeClr val="tx2"/>
                </a:solidFill>
              </a:rPr>
            </a:br>
            <a:endParaRPr lang="de-DE" sz="5400" dirty="0">
              <a:solidFill>
                <a:schemeClr val="tx2"/>
              </a:solidFill>
            </a:endParaRPr>
          </a:p>
        </p:txBody>
      </p:sp>
      <p:sp>
        <p:nvSpPr>
          <p:cNvPr id="12292" name="Rectangle 4"/>
          <p:cNvSpPr>
            <a:spLocks noChangeArrowheads="1"/>
          </p:cNvSpPr>
          <p:nvPr/>
        </p:nvSpPr>
        <p:spPr bwMode="auto">
          <a:xfrm>
            <a:off x="1524000" y="5943600"/>
            <a:ext cx="7010400" cy="762000"/>
          </a:xfrm>
          <a:prstGeom prst="rect">
            <a:avLst/>
          </a:prstGeom>
          <a:noFill/>
          <a:ln w="9525">
            <a:noFill/>
            <a:miter lim="800000"/>
            <a:headEnd/>
            <a:tailEnd/>
          </a:ln>
          <a:effectLst/>
        </p:spPr>
        <p:txBody>
          <a:bodyPr lIns="0" tIns="0" rIns="0" bIns="0"/>
          <a:lstStyle/>
          <a:p>
            <a:pPr algn="ctr">
              <a:spcBef>
                <a:spcPct val="20000"/>
              </a:spcBef>
            </a:pPr>
            <a:r>
              <a:rPr lang="de-DE" sz="2800" b="1"/>
              <a:t>Belt movement by pneumatic cylinders only</a:t>
            </a:r>
          </a:p>
        </p:txBody>
      </p:sp>
      <p:cxnSp>
        <p:nvCxnSpPr>
          <p:cNvPr id="3" name="Straight Arrow Connector 2"/>
          <p:cNvCxnSpPr/>
          <p:nvPr/>
        </p:nvCxnSpPr>
        <p:spPr>
          <a:xfrm flipH="1" flipV="1">
            <a:off x="2781300" y="2895600"/>
            <a:ext cx="38100" cy="3200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6896100" y="2562225"/>
            <a:ext cx="76200" cy="3429000"/>
          </a:xfrm>
          <a:prstGeom prst="straightConnector1">
            <a:avLst/>
          </a:prstGeom>
          <a:ln>
            <a:solidFill>
              <a:schemeClr val="tx2"/>
            </a:solidFill>
            <a:tailEnd type="arrow"/>
          </a:ln>
        </p:spPr>
        <p:style>
          <a:lnRef idx="1">
            <a:schemeClr val="dk1"/>
          </a:lnRef>
          <a:fillRef idx="0">
            <a:schemeClr val="dk1"/>
          </a:fillRef>
          <a:effectRef idx="0">
            <a:schemeClr val="dk1"/>
          </a:effectRef>
          <a:fontRef idx="minor">
            <a:schemeClr val="tx1"/>
          </a:fontRef>
        </p:style>
      </p:cxnSp>
    </p:spTree>
  </p:cSld>
  <p:clrMapOvr>
    <a:masterClrMapping/>
  </p:clrMapOvr>
  <p:transition spd="med">
    <p:zoom/>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7" name="Picture 4"/>
          <p:cNvPicPr>
            <a:picLocks noChangeAspect="1" noChangeArrowheads="1"/>
          </p:cNvPicPr>
          <p:nvPr/>
        </p:nvPicPr>
        <p:blipFill>
          <a:blip r:embed="rId3"/>
          <a:srcRect/>
          <a:stretch>
            <a:fillRect/>
          </a:stretch>
        </p:blipFill>
        <p:spPr bwMode="auto">
          <a:xfrm>
            <a:off x="914400" y="457200"/>
            <a:ext cx="7296150" cy="5229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solidFill>
            <a:schemeClr val="bg1"/>
          </a:solidFill>
        </p:spPr>
        <p:txBody>
          <a:bodyPr/>
          <a:lstStyle/>
          <a:p>
            <a:pPr eaLnBrk="1" hangingPunct="1"/>
            <a:r>
              <a:rPr lang="en-GB" sz="3600" b="1" smtClean="0">
                <a:cs typeface="Times New Roman" pitchFamily="18" charset="0"/>
              </a:rPr>
              <a:t>Vacuum Filtration P &amp; ID </a:t>
            </a:r>
            <a:endParaRPr lang="en-US" sz="3600" b="1" smtClean="0">
              <a:cs typeface="Times New Roman" pitchFamily="18" charset="0"/>
            </a:endParaRPr>
          </a:p>
        </p:txBody>
      </p:sp>
      <p:pic>
        <p:nvPicPr>
          <p:cNvPr id="28676" name="Picture 5"/>
          <p:cNvPicPr>
            <a:picLocks noChangeAspect="1" noChangeArrowheads="1"/>
          </p:cNvPicPr>
          <p:nvPr/>
        </p:nvPicPr>
        <p:blipFill>
          <a:blip r:embed="rId3">
            <a:lum bright="-43000" contrast="66000"/>
          </a:blip>
          <a:srcRect/>
          <a:stretch>
            <a:fillRect/>
          </a:stretch>
        </p:blipFill>
        <p:spPr bwMode="auto">
          <a:xfrm>
            <a:off x="152400" y="1524000"/>
            <a:ext cx="8686800" cy="47894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228600"/>
            <a:ext cx="7772400" cy="1143000"/>
          </a:xfrm>
          <a:solidFill>
            <a:schemeClr val="accent2">
              <a:lumMod val="40000"/>
              <a:lumOff val="60000"/>
            </a:schemeClr>
          </a:solidFill>
        </p:spPr>
        <p:txBody>
          <a:bodyPr>
            <a:normAutofit/>
          </a:bodyPr>
          <a:lstStyle/>
          <a:p>
            <a:pPr eaLnBrk="1" hangingPunct="1">
              <a:defRPr/>
            </a:pPr>
            <a:r>
              <a:rPr lang="en-GB" sz="2400" b="1" dirty="0" smtClean="0">
                <a:cs typeface="Times New Roman" pitchFamily="18" charset="0"/>
              </a:rPr>
              <a:t>Vacuum Filtration for Lignin, Cellulose and Biomass </a:t>
            </a:r>
            <a:br>
              <a:rPr lang="en-GB" sz="2400" b="1" dirty="0" smtClean="0">
                <a:cs typeface="Times New Roman" pitchFamily="18" charset="0"/>
              </a:rPr>
            </a:br>
            <a:r>
              <a:rPr lang="en-GB" sz="2400" b="1" dirty="0" smtClean="0">
                <a:cs typeface="Times New Roman" pitchFamily="18" charset="0"/>
              </a:rPr>
              <a:t>with Eleven (11) Wash Stages and 24 m</a:t>
            </a:r>
            <a:r>
              <a:rPr lang="en-GB" sz="2400" b="1" baseline="30000" dirty="0" smtClean="0">
                <a:cs typeface="Times New Roman" pitchFamily="18" charset="0"/>
              </a:rPr>
              <a:t>2</a:t>
            </a:r>
            <a:r>
              <a:rPr lang="en-GB" sz="2400" b="1" dirty="0" smtClean="0">
                <a:cs typeface="Times New Roman" pitchFamily="18" charset="0"/>
              </a:rPr>
              <a:t> of Filter Area</a:t>
            </a:r>
            <a:endParaRPr lang="en-US" sz="2400" b="1" dirty="0" smtClean="0">
              <a:cs typeface="Times New Roman" pitchFamily="18" charset="0"/>
            </a:endParaRPr>
          </a:p>
        </p:txBody>
      </p:sp>
      <p:pic>
        <p:nvPicPr>
          <p:cNvPr id="30723" name="Picture 4" descr="X:\Bhs-Barry\POET Design\U-00164 Project\Lee Inspection Photo's and Movies\043\DSCN1994.JPG"/>
          <p:cNvPicPr>
            <a:picLocks noChangeAspect="1" noChangeArrowheads="1"/>
          </p:cNvPicPr>
          <p:nvPr/>
        </p:nvPicPr>
        <p:blipFill>
          <a:blip r:embed="rId3" cstate="print"/>
          <a:srcRect/>
          <a:stretch>
            <a:fillRect/>
          </a:stretch>
        </p:blipFill>
        <p:spPr bwMode="auto">
          <a:xfrm>
            <a:off x="1015879" y="1447800"/>
            <a:ext cx="6985153" cy="52382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706438" y="381000"/>
            <a:ext cx="7772400" cy="1219200"/>
          </a:xfrm>
          <a:solidFill>
            <a:srgbClr val="FFCC66"/>
          </a:solidFill>
        </p:spPr>
        <p:txBody>
          <a:bodyPr>
            <a:normAutofit fontScale="90000"/>
          </a:bodyPr>
          <a:lstStyle/>
          <a:p>
            <a:pPr eaLnBrk="1" hangingPunct="1"/>
            <a:r>
              <a:rPr lang="en-US" sz="3200" b="1" smtClean="0">
                <a:solidFill>
                  <a:schemeClr val="tx1"/>
                </a:solidFill>
              </a:rPr>
              <a:t/>
            </a:r>
            <a:br>
              <a:rPr lang="en-US" sz="3200" b="1" smtClean="0">
                <a:solidFill>
                  <a:schemeClr val="tx1"/>
                </a:solidFill>
              </a:rPr>
            </a:br>
            <a:r>
              <a:rPr lang="en-US" sz="3600" b="1" smtClean="0">
                <a:solidFill>
                  <a:schemeClr val="tx1"/>
                </a:solidFill>
              </a:rPr>
              <a:t>BHS Rotary Pressure Filter</a:t>
            </a:r>
            <a:br>
              <a:rPr lang="en-US" sz="3600" b="1" smtClean="0">
                <a:solidFill>
                  <a:schemeClr val="tx1"/>
                </a:solidFill>
              </a:rPr>
            </a:br>
            <a:r>
              <a:rPr lang="en-US" sz="3600" b="1" smtClean="0">
                <a:solidFill>
                  <a:schemeClr val="tx1"/>
                </a:solidFill>
              </a:rPr>
              <a:t>Typical Operation</a:t>
            </a:r>
            <a:br>
              <a:rPr lang="en-US" sz="3600" b="1" smtClean="0">
                <a:solidFill>
                  <a:schemeClr val="tx1"/>
                </a:solidFill>
              </a:rPr>
            </a:br>
            <a:endParaRPr lang="en-US" sz="3600" b="1" smtClean="0">
              <a:solidFill>
                <a:schemeClr val="tx1"/>
              </a:solidFill>
              <a:latin typeface="Arial" pitchFamily="34" charset="0"/>
            </a:endParaRPr>
          </a:p>
        </p:txBody>
      </p:sp>
      <p:pic>
        <p:nvPicPr>
          <p:cNvPr id="35843" name="Picture 3" descr="DDF001"/>
          <p:cNvPicPr>
            <a:picLocks noChangeAspect="1" noChangeArrowheads="1"/>
          </p:cNvPicPr>
          <p:nvPr/>
        </p:nvPicPr>
        <p:blipFill>
          <a:blip r:embed="rId3"/>
          <a:srcRect/>
          <a:stretch>
            <a:fillRect/>
          </a:stretch>
        </p:blipFill>
        <p:spPr bwMode="auto">
          <a:xfrm>
            <a:off x="2514600" y="1600200"/>
            <a:ext cx="4419600" cy="4953000"/>
          </a:xfrm>
          <a:prstGeom prst="rect">
            <a:avLst/>
          </a:prstGeom>
          <a:noFill/>
          <a:ln w="9525">
            <a:noFill/>
            <a:miter lim="800000"/>
            <a:headEnd/>
            <a:tailEnd/>
          </a:ln>
        </p:spPr>
      </p:pic>
      <p:sp>
        <p:nvSpPr>
          <p:cNvPr id="35844" name="Text Box 4"/>
          <p:cNvSpPr txBox="1">
            <a:spLocks noChangeArrowheads="1"/>
          </p:cNvSpPr>
          <p:nvPr/>
        </p:nvSpPr>
        <p:spPr bwMode="auto">
          <a:xfrm>
            <a:off x="3429000" y="6161088"/>
            <a:ext cx="1006475" cy="519112"/>
          </a:xfrm>
          <a:prstGeom prst="rect">
            <a:avLst/>
          </a:prstGeom>
          <a:noFill/>
          <a:ln w="9525">
            <a:noFill/>
            <a:miter lim="800000"/>
            <a:headEnd/>
            <a:tailEnd/>
          </a:ln>
          <a:effectLst/>
        </p:spPr>
        <p:txBody>
          <a:bodyPr>
            <a:spAutoFit/>
          </a:bodyPr>
          <a:lstStyle/>
          <a:p>
            <a:pPr eaLnBrk="0" hangingPunct="0"/>
            <a:endParaRPr lang="en-US" sz="2800">
              <a:latin typeface="Arial" pitchFamily="34" charset="0"/>
            </a:endParaRPr>
          </a:p>
        </p:txBody>
      </p:sp>
      <p:sp>
        <p:nvSpPr>
          <p:cNvPr id="35845" name="Text Box 5"/>
          <p:cNvSpPr txBox="1">
            <a:spLocks noChangeArrowheads="1"/>
          </p:cNvSpPr>
          <p:nvPr/>
        </p:nvSpPr>
        <p:spPr bwMode="auto">
          <a:xfrm>
            <a:off x="3581400" y="5943600"/>
            <a:ext cx="1320800" cy="304800"/>
          </a:xfrm>
          <a:prstGeom prst="rect">
            <a:avLst/>
          </a:prstGeom>
          <a:noFill/>
          <a:ln w="9525">
            <a:noFill/>
            <a:miter lim="800000"/>
            <a:headEnd/>
            <a:tailEnd/>
          </a:ln>
          <a:effectLst/>
        </p:spPr>
        <p:txBody>
          <a:bodyPr>
            <a:spAutoFit/>
          </a:bodyPr>
          <a:lstStyle/>
          <a:p>
            <a:pPr eaLnBrk="0" hangingPunct="0"/>
            <a:r>
              <a:rPr lang="en-US" sz="1400" b="1">
                <a:latin typeface="Arial" pitchFamily="34" charset="0"/>
              </a:rPr>
              <a:t>Slurry Inlet</a:t>
            </a:r>
          </a:p>
        </p:txBody>
      </p:sp>
      <p:sp>
        <p:nvSpPr>
          <p:cNvPr id="35846" name="Text Box 6"/>
          <p:cNvSpPr txBox="1">
            <a:spLocks noChangeArrowheads="1"/>
          </p:cNvSpPr>
          <p:nvPr/>
        </p:nvSpPr>
        <p:spPr bwMode="auto">
          <a:xfrm>
            <a:off x="762000" y="3886200"/>
            <a:ext cx="1066800" cy="517525"/>
          </a:xfrm>
          <a:prstGeom prst="rect">
            <a:avLst/>
          </a:prstGeom>
          <a:noFill/>
          <a:ln w="9525">
            <a:noFill/>
            <a:miter lim="800000"/>
            <a:headEnd/>
            <a:tailEnd/>
          </a:ln>
          <a:effectLst/>
        </p:spPr>
        <p:txBody>
          <a:bodyPr>
            <a:spAutoFit/>
          </a:bodyPr>
          <a:lstStyle/>
          <a:p>
            <a:pPr eaLnBrk="0" hangingPunct="0"/>
            <a:r>
              <a:rPr lang="en-US" sz="1400" b="1">
                <a:latin typeface="Arial" pitchFamily="34" charset="0"/>
              </a:rPr>
              <a:t>Sealing </a:t>
            </a:r>
          </a:p>
          <a:p>
            <a:pPr eaLnBrk="0" hangingPunct="0"/>
            <a:r>
              <a:rPr lang="en-US" sz="1400" b="1">
                <a:latin typeface="Arial" pitchFamily="34" charset="0"/>
              </a:rPr>
              <a:t>Element</a:t>
            </a:r>
          </a:p>
        </p:txBody>
      </p:sp>
      <p:sp>
        <p:nvSpPr>
          <p:cNvPr id="35847" name="Line 7"/>
          <p:cNvSpPr>
            <a:spLocks noChangeShapeType="1"/>
          </p:cNvSpPr>
          <p:nvPr/>
        </p:nvSpPr>
        <p:spPr bwMode="auto">
          <a:xfrm>
            <a:off x="1905000" y="4191000"/>
            <a:ext cx="990600" cy="0"/>
          </a:xfrm>
          <a:prstGeom prst="line">
            <a:avLst/>
          </a:prstGeom>
          <a:noFill/>
          <a:ln w="9525">
            <a:solidFill>
              <a:schemeClr val="tx1"/>
            </a:solidFill>
            <a:round/>
            <a:headEnd/>
            <a:tailEnd type="triangle" w="med" len="med"/>
          </a:ln>
          <a:effectLst/>
        </p:spPr>
        <p:txBody>
          <a:bodyPr/>
          <a:lstStyle/>
          <a:p>
            <a:endParaRPr lang="en-US"/>
          </a:p>
        </p:txBody>
      </p:sp>
      <p:sp>
        <p:nvSpPr>
          <p:cNvPr id="35848" name="Text Box 8"/>
          <p:cNvSpPr txBox="1">
            <a:spLocks noChangeArrowheads="1"/>
          </p:cNvSpPr>
          <p:nvPr/>
        </p:nvSpPr>
        <p:spPr bwMode="auto">
          <a:xfrm>
            <a:off x="1981200" y="1752600"/>
            <a:ext cx="2001838" cy="304800"/>
          </a:xfrm>
          <a:prstGeom prst="rect">
            <a:avLst/>
          </a:prstGeom>
          <a:noFill/>
          <a:ln w="9525">
            <a:noFill/>
            <a:miter lim="800000"/>
            <a:headEnd/>
            <a:tailEnd/>
          </a:ln>
          <a:effectLst/>
        </p:spPr>
        <p:txBody>
          <a:bodyPr>
            <a:spAutoFit/>
          </a:bodyPr>
          <a:lstStyle/>
          <a:p>
            <a:pPr eaLnBrk="0" hangingPunct="0"/>
            <a:r>
              <a:rPr lang="en-US" sz="1400" b="1">
                <a:latin typeface="Arial" pitchFamily="34" charset="0"/>
              </a:rPr>
              <a:t>Wash Inlet</a:t>
            </a:r>
          </a:p>
        </p:txBody>
      </p:sp>
      <p:sp>
        <p:nvSpPr>
          <p:cNvPr id="35849" name="Line 9"/>
          <p:cNvSpPr>
            <a:spLocks noChangeShapeType="1"/>
          </p:cNvSpPr>
          <p:nvPr/>
        </p:nvSpPr>
        <p:spPr bwMode="auto">
          <a:xfrm>
            <a:off x="2819400" y="2057400"/>
            <a:ext cx="228600" cy="228600"/>
          </a:xfrm>
          <a:prstGeom prst="line">
            <a:avLst/>
          </a:prstGeom>
          <a:noFill/>
          <a:ln w="9525">
            <a:solidFill>
              <a:schemeClr val="tx1"/>
            </a:solidFill>
            <a:round/>
            <a:headEnd/>
            <a:tailEnd type="triangle" w="med" len="med"/>
          </a:ln>
          <a:effectLst/>
        </p:spPr>
        <p:txBody>
          <a:bodyPr/>
          <a:lstStyle/>
          <a:p>
            <a:endParaRPr lang="en-US"/>
          </a:p>
        </p:txBody>
      </p:sp>
      <p:sp>
        <p:nvSpPr>
          <p:cNvPr id="35850" name="Text Box 10"/>
          <p:cNvSpPr txBox="1">
            <a:spLocks noChangeArrowheads="1"/>
          </p:cNvSpPr>
          <p:nvPr/>
        </p:nvSpPr>
        <p:spPr bwMode="auto">
          <a:xfrm>
            <a:off x="6308725" y="2297113"/>
            <a:ext cx="1130300" cy="517525"/>
          </a:xfrm>
          <a:prstGeom prst="rect">
            <a:avLst/>
          </a:prstGeom>
          <a:noFill/>
          <a:ln w="9525">
            <a:noFill/>
            <a:miter lim="800000"/>
            <a:headEnd/>
            <a:tailEnd/>
          </a:ln>
          <a:effectLst/>
        </p:spPr>
        <p:txBody>
          <a:bodyPr wrap="none">
            <a:spAutoFit/>
          </a:bodyPr>
          <a:lstStyle/>
          <a:p>
            <a:pPr eaLnBrk="0" hangingPunct="0"/>
            <a:r>
              <a:rPr lang="en-US" sz="1400" b="1">
                <a:latin typeface="Arial" pitchFamily="34" charset="0"/>
              </a:rPr>
              <a:t>Drying Gas</a:t>
            </a:r>
          </a:p>
          <a:p>
            <a:pPr eaLnBrk="0" hangingPunct="0"/>
            <a:r>
              <a:rPr lang="en-US" sz="1400" b="1">
                <a:latin typeface="Arial" pitchFamily="34" charset="0"/>
              </a:rPr>
              <a:t>Inlet</a:t>
            </a:r>
          </a:p>
        </p:txBody>
      </p:sp>
      <p:sp>
        <p:nvSpPr>
          <p:cNvPr id="35851" name="Line 11"/>
          <p:cNvSpPr>
            <a:spLocks noChangeShapeType="1"/>
          </p:cNvSpPr>
          <p:nvPr/>
        </p:nvSpPr>
        <p:spPr bwMode="auto">
          <a:xfrm flipH="1">
            <a:off x="6019800" y="2590800"/>
            <a:ext cx="304800" cy="0"/>
          </a:xfrm>
          <a:prstGeom prst="line">
            <a:avLst/>
          </a:prstGeom>
          <a:noFill/>
          <a:ln w="9525">
            <a:solidFill>
              <a:schemeClr val="tx1"/>
            </a:solidFill>
            <a:round/>
            <a:headEnd/>
            <a:tailEnd type="triangle" w="med" len="med"/>
          </a:ln>
          <a:effectLst/>
        </p:spPr>
        <p:txBody>
          <a:bodyPr/>
          <a:lstStyle/>
          <a:p>
            <a:endParaRPr lang="en-US"/>
          </a:p>
        </p:txBody>
      </p:sp>
      <p:sp>
        <p:nvSpPr>
          <p:cNvPr id="35852" name="Text Box 12"/>
          <p:cNvSpPr txBox="1">
            <a:spLocks noChangeArrowheads="1"/>
          </p:cNvSpPr>
          <p:nvPr/>
        </p:nvSpPr>
        <p:spPr bwMode="auto">
          <a:xfrm>
            <a:off x="6172200" y="5497513"/>
            <a:ext cx="1254125" cy="517525"/>
          </a:xfrm>
          <a:prstGeom prst="rect">
            <a:avLst/>
          </a:prstGeom>
          <a:noFill/>
          <a:ln w="9525">
            <a:noFill/>
            <a:miter lim="800000"/>
            <a:headEnd/>
            <a:tailEnd/>
          </a:ln>
          <a:effectLst/>
        </p:spPr>
        <p:txBody>
          <a:bodyPr>
            <a:spAutoFit/>
          </a:bodyPr>
          <a:lstStyle/>
          <a:p>
            <a:pPr eaLnBrk="0" hangingPunct="0"/>
            <a:r>
              <a:rPr lang="en-US" sz="1400" b="1">
                <a:latin typeface="Arial" pitchFamily="34" charset="0"/>
              </a:rPr>
              <a:t>Solids </a:t>
            </a:r>
          </a:p>
          <a:p>
            <a:pPr eaLnBrk="0" hangingPunct="0"/>
            <a:r>
              <a:rPr lang="en-US" sz="1400" b="1">
                <a:latin typeface="Arial" pitchFamily="34" charset="0"/>
              </a:rPr>
              <a:t>Discharge</a:t>
            </a:r>
          </a:p>
        </p:txBody>
      </p:sp>
      <p:sp>
        <p:nvSpPr>
          <p:cNvPr id="35853" name="Text Box 13"/>
          <p:cNvSpPr txBox="1">
            <a:spLocks noChangeArrowheads="1"/>
          </p:cNvSpPr>
          <p:nvPr/>
        </p:nvSpPr>
        <p:spPr bwMode="auto">
          <a:xfrm>
            <a:off x="5410200" y="5726113"/>
            <a:ext cx="838200" cy="517525"/>
          </a:xfrm>
          <a:prstGeom prst="rect">
            <a:avLst/>
          </a:prstGeom>
          <a:noFill/>
          <a:ln w="9525">
            <a:noFill/>
            <a:miter lim="800000"/>
            <a:headEnd/>
            <a:tailEnd/>
          </a:ln>
          <a:effectLst/>
        </p:spPr>
        <p:txBody>
          <a:bodyPr>
            <a:spAutoFit/>
          </a:bodyPr>
          <a:lstStyle/>
          <a:p>
            <a:pPr eaLnBrk="0" hangingPunct="0"/>
            <a:r>
              <a:rPr lang="en-US" sz="1400" b="1">
                <a:latin typeface="Arial" pitchFamily="34" charset="0"/>
              </a:rPr>
              <a:t>Cloth</a:t>
            </a:r>
          </a:p>
          <a:p>
            <a:pPr eaLnBrk="0" hangingPunct="0"/>
            <a:r>
              <a:rPr lang="en-US" sz="1400" b="1">
                <a:latin typeface="Arial" pitchFamily="34" charset="0"/>
              </a:rPr>
              <a:t>Rinse</a:t>
            </a:r>
          </a:p>
        </p:txBody>
      </p:sp>
      <p:sp>
        <p:nvSpPr>
          <p:cNvPr id="35854" name="Text Box 14"/>
          <p:cNvSpPr txBox="1">
            <a:spLocks noChangeArrowheads="1"/>
          </p:cNvSpPr>
          <p:nvPr/>
        </p:nvSpPr>
        <p:spPr bwMode="auto">
          <a:xfrm>
            <a:off x="974725" y="3059113"/>
            <a:ext cx="892175" cy="304800"/>
          </a:xfrm>
          <a:prstGeom prst="rect">
            <a:avLst/>
          </a:prstGeom>
          <a:noFill/>
          <a:ln w="9525">
            <a:noFill/>
            <a:miter lim="800000"/>
            <a:headEnd/>
            <a:tailEnd/>
          </a:ln>
          <a:effectLst/>
        </p:spPr>
        <p:txBody>
          <a:bodyPr wrap="none">
            <a:spAutoFit/>
          </a:bodyPr>
          <a:lstStyle/>
          <a:p>
            <a:pPr eaLnBrk="0" hangingPunct="0"/>
            <a:r>
              <a:rPr lang="en-US" sz="1400" b="1">
                <a:latin typeface="Arial" pitchFamily="34" charset="0"/>
              </a:rPr>
              <a:t>Housing</a:t>
            </a:r>
          </a:p>
        </p:txBody>
      </p:sp>
      <p:sp>
        <p:nvSpPr>
          <p:cNvPr id="35855" name="Line 15"/>
          <p:cNvSpPr>
            <a:spLocks noChangeShapeType="1"/>
          </p:cNvSpPr>
          <p:nvPr/>
        </p:nvSpPr>
        <p:spPr bwMode="auto">
          <a:xfrm>
            <a:off x="1981200" y="3276600"/>
            <a:ext cx="1143000" cy="0"/>
          </a:xfrm>
          <a:prstGeom prst="line">
            <a:avLst/>
          </a:prstGeom>
          <a:noFill/>
          <a:ln w="9525">
            <a:solidFill>
              <a:schemeClr val="tx1"/>
            </a:solidFill>
            <a:round/>
            <a:headEnd/>
            <a:tailEnd type="triangle" w="med" len="med"/>
          </a:ln>
          <a:effectLst/>
        </p:spPr>
        <p:txBody>
          <a:bodyPr/>
          <a:lstStyle/>
          <a:p>
            <a:endParaRPr lang="en-US"/>
          </a:p>
        </p:txBody>
      </p:sp>
      <p:sp>
        <p:nvSpPr>
          <p:cNvPr id="35856" name="Line 16"/>
          <p:cNvSpPr>
            <a:spLocks noChangeShapeType="1"/>
          </p:cNvSpPr>
          <p:nvPr/>
        </p:nvSpPr>
        <p:spPr bwMode="auto">
          <a:xfrm flipV="1">
            <a:off x="5715000" y="5486400"/>
            <a:ext cx="0" cy="304800"/>
          </a:xfrm>
          <a:prstGeom prst="line">
            <a:avLst/>
          </a:prstGeom>
          <a:noFill/>
          <a:ln w="9525">
            <a:solidFill>
              <a:schemeClr val="tx1"/>
            </a:solidFill>
            <a:round/>
            <a:headEnd/>
            <a:tailEnd type="triangle" w="med" len="med"/>
          </a:ln>
          <a:effectLst/>
        </p:spPr>
        <p:txBody>
          <a:bodyPr/>
          <a:lstStyle/>
          <a:p>
            <a:endParaRPr lang="en-US"/>
          </a:p>
        </p:txBody>
      </p:sp>
      <p:sp>
        <p:nvSpPr>
          <p:cNvPr id="35857" name="Line 17"/>
          <p:cNvSpPr>
            <a:spLocks noChangeShapeType="1"/>
          </p:cNvSpPr>
          <p:nvPr/>
        </p:nvSpPr>
        <p:spPr bwMode="auto">
          <a:xfrm flipV="1">
            <a:off x="6019800" y="5486400"/>
            <a:ext cx="0" cy="304800"/>
          </a:xfrm>
          <a:prstGeom prst="line">
            <a:avLst/>
          </a:prstGeom>
          <a:noFill/>
          <a:ln w="9525">
            <a:solidFill>
              <a:schemeClr val="tx1"/>
            </a:solidFill>
            <a:round/>
            <a:headEnd/>
            <a:tailEnd type="triangle" w="med" len="med"/>
          </a:ln>
          <a:effectLst/>
        </p:spPr>
        <p:txBody>
          <a:bodyPr/>
          <a:lstStyle/>
          <a:p>
            <a:endParaRPr lang="en-US"/>
          </a:p>
        </p:txBody>
      </p:sp>
      <p:sp>
        <p:nvSpPr>
          <p:cNvPr id="35858" name="Text Box 18"/>
          <p:cNvSpPr txBox="1">
            <a:spLocks noChangeArrowheads="1"/>
          </p:cNvSpPr>
          <p:nvPr/>
        </p:nvSpPr>
        <p:spPr bwMode="auto">
          <a:xfrm>
            <a:off x="5394325" y="1687513"/>
            <a:ext cx="649288" cy="304800"/>
          </a:xfrm>
          <a:prstGeom prst="rect">
            <a:avLst/>
          </a:prstGeom>
          <a:noFill/>
          <a:ln w="9525">
            <a:noFill/>
            <a:miter lim="800000"/>
            <a:headEnd/>
            <a:tailEnd/>
          </a:ln>
          <a:effectLst/>
        </p:spPr>
        <p:txBody>
          <a:bodyPr wrap="none">
            <a:spAutoFit/>
          </a:bodyPr>
          <a:lstStyle/>
          <a:p>
            <a:pPr eaLnBrk="0" hangingPunct="0"/>
            <a:r>
              <a:rPr lang="en-US" sz="1400" b="1">
                <a:latin typeface="Arial" pitchFamily="34" charset="0"/>
              </a:rPr>
              <a:t>Drum</a:t>
            </a:r>
          </a:p>
        </p:txBody>
      </p:sp>
      <p:sp>
        <p:nvSpPr>
          <p:cNvPr id="35859" name="Line 19"/>
          <p:cNvSpPr>
            <a:spLocks noChangeShapeType="1"/>
          </p:cNvSpPr>
          <p:nvPr/>
        </p:nvSpPr>
        <p:spPr bwMode="auto">
          <a:xfrm flipH="1">
            <a:off x="4953000" y="1828800"/>
            <a:ext cx="457200" cy="685800"/>
          </a:xfrm>
          <a:prstGeom prst="line">
            <a:avLst/>
          </a:prstGeom>
          <a:noFill/>
          <a:ln w="9525">
            <a:solidFill>
              <a:schemeClr val="tx1"/>
            </a:solidFill>
            <a:round/>
            <a:headEnd/>
            <a:tailEnd type="triangle" w="med" len="med"/>
          </a:ln>
          <a:effectLst/>
        </p:spPr>
        <p:txBody>
          <a:bodyPr/>
          <a:lstStyle/>
          <a:p>
            <a:endParaRPr lang="en-US"/>
          </a:p>
        </p:txBody>
      </p:sp>
      <p:sp>
        <p:nvSpPr>
          <p:cNvPr id="35860" name="Text Box 20"/>
          <p:cNvSpPr txBox="1">
            <a:spLocks noChangeArrowheads="1"/>
          </p:cNvSpPr>
          <p:nvPr/>
        </p:nvSpPr>
        <p:spPr bwMode="auto">
          <a:xfrm>
            <a:off x="4038600" y="3505200"/>
            <a:ext cx="1143000" cy="517525"/>
          </a:xfrm>
          <a:prstGeom prst="rect">
            <a:avLst/>
          </a:prstGeom>
          <a:noFill/>
          <a:ln w="9525">
            <a:noFill/>
            <a:miter lim="800000"/>
            <a:headEnd/>
            <a:tailEnd/>
          </a:ln>
          <a:effectLst/>
        </p:spPr>
        <p:txBody>
          <a:bodyPr>
            <a:spAutoFit/>
          </a:bodyPr>
          <a:lstStyle/>
          <a:p>
            <a:pPr eaLnBrk="0" hangingPunct="0"/>
            <a:r>
              <a:rPr lang="en-US" sz="1400" b="1">
                <a:latin typeface="Arial" pitchFamily="34" charset="0"/>
              </a:rPr>
              <a:t>Outlets</a:t>
            </a:r>
          </a:p>
          <a:p>
            <a:pPr eaLnBrk="0" hangingPunct="0"/>
            <a:r>
              <a:rPr lang="en-US" sz="1400" b="1">
                <a:latin typeface="Arial" pitchFamily="34" charset="0"/>
              </a:rPr>
              <a:t>&amp; Vents</a:t>
            </a:r>
          </a:p>
        </p:txBody>
      </p:sp>
      <p:sp>
        <p:nvSpPr>
          <p:cNvPr id="35861" name="Line 21"/>
          <p:cNvSpPr>
            <a:spLocks noChangeShapeType="1"/>
          </p:cNvSpPr>
          <p:nvPr/>
        </p:nvSpPr>
        <p:spPr bwMode="auto">
          <a:xfrm flipH="1">
            <a:off x="5943600" y="5791200"/>
            <a:ext cx="76200" cy="76200"/>
          </a:xfrm>
          <a:prstGeom prst="line">
            <a:avLst/>
          </a:prstGeom>
          <a:noFill/>
          <a:ln w="9525">
            <a:solidFill>
              <a:schemeClr val="tx1"/>
            </a:solidFill>
            <a:round/>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p:cNvPicPr>
            <a:picLocks noChangeAspect="1" noChangeArrowheads="1"/>
          </p:cNvPicPr>
          <p:nvPr/>
        </p:nvPicPr>
        <p:blipFill>
          <a:blip r:embed="rId3"/>
          <a:srcRect/>
          <a:stretch>
            <a:fillRect/>
          </a:stretch>
        </p:blipFill>
        <p:spPr bwMode="auto">
          <a:xfrm>
            <a:off x="438116" y="304800"/>
            <a:ext cx="8267763" cy="62483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5" name="Picture 2"/>
          <p:cNvPicPr>
            <a:picLocks noGrp="1" noChangeAspect="1" noChangeArrowheads="1"/>
          </p:cNvPicPr>
          <p:nvPr>
            <p:ph/>
          </p:nvPr>
        </p:nvPicPr>
        <p:blipFill>
          <a:blip r:embed="rId3"/>
          <a:srcRect t="1474" r="1819" b="3355"/>
          <a:stretch>
            <a:fillRect/>
          </a:stretch>
        </p:blipFill>
        <p:spPr>
          <a:xfrm>
            <a:off x="152400" y="1538288"/>
            <a:ext cx="8839200" cy="3192462"/>
          </a:xfrm>
          <a:noFill/>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3" name="Picture 4"/>
          <p:cNvPicPr>
            <a:picLocks noGrp="1" noChangeAspect="1" noChangeArrowheads="1"/>
          </p:cNvPicPr>
          <p:nvPr>
            <p:ph type="body" idx="1"/>
          </p:nvPr>
        </p:nvPicPr>
        <p:blipFill>
          <a:blip r:embed="rId3"/>
          <a:srcRect/>
          <a:stretch>
            <a:fillRect/>
          </a:stretch>
        </p:blipFill>
        <p:spPr>
          <a:xfrm>
            <a:off x="762000" y="457200"/>
            <a:ext cx="7162800" cy="5033963"/>
          </a:xfrm>
          <a:noFill/>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7" name="Picture 4"/>
          <p:cNvPicPr>
            <a:picLocks noChangeAspect="1" noChangeArrowheads="1"/>
          </p:cNvPicPr>
          <p:nvPr/>
        </p:nvPicPr>
        <p:blipFill>
          <a:blip r:embed="rId3"/>
          <a:srcRect/>
          <a:stretch>
            <a:fillRect/>
          </a:stretch>
        </p:blipFill>
        <p:spPr bwMode="auto">
          <a:xfrm>
            <a:off x="3581400" y="2819400"/>
            <a:ext cx="4114800" cy="3017838"/>
          </a:xfrm>
          <a:prstGeom prst="rect">
            <a:avLst/>
          </a:prstGeom>
          <a:noFill/>
          <a:ln w="9525">
            <a:noFill/>
            <a:miter lim="800000"/>
            <a:headEnd/>
            <a:tailEnd/>
          </a:ln>
        </p:spPr>
      </p:pic>
      <p:pic>
        <p:nvPicPr>
          <p:cNvPr id="169988" name="Picture 6"/>
          <p:cNvPicPr>
            <a:picLocks noChangeAspect="1" noChangeArrowheads="1"/>
          </p:cNvPicPr>
          <p:nvPr/>
        </p:nvPicPr>
        <p:blipFill>
          <a:blip r:embed="rId4"/>
          <a:srcRect/>
          <a:stretch>
            <a:fillRect/>
          </a:stretch>
        </p:blipFill>
        <p:spPr bwMode="auto">
          <a:xfrm>
            <a:off x="4495800" y="304800"/>
            <a:ext cx="1955800" cy="2638425"/>
          </a:xfrm>
          <a:prstGeom prst="rect">
            <a:avLst/>
          </a:prstGeom>
          <a:noFill/>
          <a:ln w="9525">
            <a:noFill/>
            <a:miter lim="800000"/>
            <a:headEnd/>
            <a:tailEnd/>
          </a:ln>
        </p:spPr>
      </p:pic>
      <p:pic>
        <p:nvPicPr>
          <p:cNvPr id="169989" name="Picture 7"/>
          <p:cNvPicPr>
            <a:picLocks noChangeAspect="1" noChangeArrowheads="1"/>
          </p:cNvPicPr>
          <p:nvPr/>
        </p:nvPicPr>
        <p:blipFill>
          <a:blip r:embed="rId5"/>
          <a:srcRect/>
          <a:stretch>
            <a:fillRect/>
          </a:stretch>
        </p:blipFill>
        <p:spPr bwMode="auto">
          <a:xfrm>
            <a:off x="685800" y="2438400"/>
            <a:ext cx="2657475" cy="2305050"/>
          </a:xfrm>
          <a:prstGeom prst="rect">
            <a:avLst/>
          </a:prstGeom>
          <a:noFill/>
          <a:ln w="9525">
            <a:noFill/>
            <a:miter lim="800000"/>
            <a:headEnd/>
            <a:tailEnd/>
          </a:ln>
        </p:spPr>
      </p:pic>
      <p:pic>
        <p:nvPicPr>
          <p:cNvPr id="169990" name="Picture 8"/>
          <p:cNvPicPr>
            <a:picLocks noChangeAspect="1" noChangeArrowheads="1"/>
          </p:cNvPicPr>
          <p:nvPr/>
        </p:nvPicPr>
        <p:blipFill>
          <a:blip r:embed="rId6"/>
          <a:srcRect/>
          <a:stretch>
            <a:fillRect/>
          </a:stretch>
        </p:blipFill>
        <p:spPr bwMode="auto">
          <a:xfrm>
            <a:off x="838200" y="457200"/>
            <a:ext cx="2438400" cy="1468438"/>
          </a:xfrm>
          <a:prstGeom prst="rect">
            <a:avLst/>
          </a:prstGeom>
          <a:noFill/>
          <a:ln w="9525">
            <a:noFill/>
            <a:miter lim="800000"/>
            <a:headEnd/>
            <a:tailEnd/>
          </a:ln>
        </p:spPr>
      </p:pic>
      <p:pic>
        <p:nvPicPr>
          <p:cNvPr id="169991" name="Picture 9"/>
          <p:cNvPicPr>
            <a:picLocks noChangeAspect="1" noChangeArrowheads="1"/>
          </p:cNvPicPr>
          <p:nvPr/>
        </p:nvPicPr>
        <p:blipFill>
          <a:blip r:embed="rId7"/>
          <a:srcRect/>
          <a:stretch>
            <a:fillRect/>
          </a:stretch>
        </p:blipFill>
        <p:spPr bwMode="auto">
          <a:xfrm>
            <a:off x="7315200" y="381000"/>
            <a:ext cx="1436688" cy="2201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p:cNvPicPr>
            <a:picLocks noChangeAspect="1" noChangeArrowheads="1"/>
          </p:cNvPicPr>
          <p:nvPr/>
        </p:nvPicPr>
        <p:blipFill>
          <a:blip r:embed="rId3"/>
          <a:srcRect/>
          <a:stretch>
            <a:fillRect/>
          </a:stretch>
        </p:blipFill>
        <p:spPr bwMode="auto">
          <a:xfrm>
            <a:off x="228600" y="152400"/>
            <a:ext cx="5554970" cy="6487524"/>
          </a:xfrm>
          <a:prstGeom prst="rect">
            <a:avLst/>
          </a:prstGeom>
          <a:noFill/>
          <a:ln w="9525">
            <a:noFill/>
            <a:miter lim="800000"/>
            <a:headEnd/>
            <a:tailEnd/>
          </a:ln>
          <a:effectLst/>
        </p:spPr>
      </p:pic>
      <p:pic>
        <p:nvPicPr>
          <p:cNvPr id="233475" name="Picture 3"/>
          <p:cNvPicPr>
            <a:picLocks noChangeAspect="1" noChangeArrowheads="1"/>
          </p:cNvPicPr>
          <p:nvPr/>
        </p:nvPicPr>
        <p:blipFill>
          <a:blip r:embed="rId4"/>
          <a:srcRect/>
          <a:stretch>
            <a:fillRect/>
          </a:stretch>
        </p:blipFill>
        <p:spPr bwMode="auto">
          <a:xfrm>
            <a:off x="6781800" y="1600200"/>
            <a:ext cx="1404092" cy="5029200"/>
          </a:xfrm>
          <a:prstGeom prst="rect">
            <a:avLst/>
          </a:prstGeom>
          <a:noFill/>
          <a:ln w="9525">
            <a:noFill/>
            <a:miter lim="800000"/>
            <a:headEnd/>
            <a:tailEnd/>
          </a:ln>
          <a:effectLst/>
        </p:spPr>
      </p:pic>
      <p:sp>
        <p:nvSpPr>
          <p:cNvPr id="5" name="Rectangle 4"/>
          <p:cNvSpPr/>
          <p:nvPr/>
        </p:nvSpPr>
        <p:spPr>
          <a:xfrm>
            <a:off x="3657600" y="152400"/>
            <a:ext cx="3077637" cy="369332"/>
          </a:xfrm>
          <a:prstGeom prst="rect">
            <a:avLst/>
          </a:prstGeom>
        </p:spPr>
        <p:txBody>
          <a:bodyPr wrap="none">
            <a:spAutoFit/>
          </a:bodyPr>
          <a:lstStyle/>
          <a:p>
            <a:r>
              <a:rPr lang="en-US" b="1" i="1" dirty="0" smtClean="0"/>
              <a:t>Leaf filters (vacuum, pressure)</a:t>
            </a:r>
            <a:endParaRPr lang="en-US" dirty="0"/>
          </a:p>
        </p:txBody>
      </p:sp>
      <p:sp>
        <p:nvSpPr>
          <p:cNvPr id="6" name="Rectangle 5"/>
          <p:cNvSpPr/>
          <p:nvPr/>
        </p:nvSpPr>
        <p:spPr>
          <a:xfrm>
            <a:off x="4038600" y="457200"/>
            <a:ext cx="4572000" cy="1200329"/>
          </a:xfrm>
          <a:prstGeom prst="rect">
            <a:avLst/>
          </a:prstGeom>
        </p:spPr>
        <p:txBody>
          <a:bodyPr>
            <a:spAutoFit/>
          </a:bodyPr>
          <a:lstStyle/>
          <a:p>
            <a:pPr>
              <a:buFont typeface="Wingdings" pitchFamily="2" charset="2"/>
              <a:buChar char="Ø"/>
            </a:pPr>
            <a:r>
              <a:rPr lang="en-US" dirty="0" smtClean="0"/>
              <a:t>Leaf with cloth in shape of sack, suspension outside, filtrate removed from hollow wire framework</a:t>
            </a:r>
          </a:p>
          <a:p>
            <a:pPr>
              <a:buFont typeface="Wingdings" pitchFamily="2" charset="2"/>
              <a:buChar char="Ø"/>
            </a:pPr>
            <a:r>
              <a:rPr lang="en-US" dirty="0" smtClean="0"/>
              <a:t>Limited cake thickness-small concentrations </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AutoShape 2"/>
          <p:cNvSpPr>
            <a:spLocks noGrp="1" noChangeArrowheads="1"/>
          </p:cNvSpPr>
          <p:nvPr>
            <p:ph type="title"/>
          </p:nvPr>
        </p:nvSpPr>
        <p:spPr/>
        <p:txBody>
          <a:bodyPr/>
          <a:lstStyle/>
          <a:p>
            <a:pPr eaLnBrk="1" hangingPunct="1"/>
            <a:r>
              <a:rPr lang="en-US" smtClean="0"/>
              <a:t>MUO (Sedimentation)</a:t>
            </a:r>
          </a:p>
        </p:txBody>
      </p:sp>
      <p:sp>
        <p:nvSpPr>
          <p:cNvPr id="135173" name="Text Box 9"/>
          <p:cNvSpPr txBox="1">
            <a:spLocks noChangeArrowheads="1"/>
          </p:cNvSpPr>
          <p:nvPr/>
        </p:nvSpPr>
        <p:spPr bwMode="auto">
          <a:xfrm>
            <a:off x="1066800" y="1524000"/>
            <a:ext cx="6437981" cy="461665"/>
          </a:xfrm>
          <a:prstGeom prst="rect">
            <a:avLst/>
          </a:prstGeom>
          <a:solidFill>
            <a:srgbClr val="FFFF00"/>
          </a:solidFill>
          <a:ln w="9525">
            <a:noFill/>
            <a:miter lim="800000"/>
            <a:headEnd/>
            <a:tailEnd/>
          </a:ln>
        </p:spPr>
        <p:txBody>
          <a:bodyPr wrap="none">
            <a:spAutoFit/>
          </a:bodyPr>
          <a:lstStyle/>
          <a:p>
            <a:pPr algn="l"/>
            <a:r>
              <a:rPr lang="en-US" sz="2400" b="1" dirty="0">
                <a:latin typeface="Arial" charset="0"/>
              </a:rPr>
              <a:t>Sedimentation of particles in a suspension</a:t>
            </a:r>
          </a:p>
        </p:txBody>
      </p:sp>
      <p:pic>
        <p:nvPicPr>
          <p:cNvPr id="839681" name="Picture 1"/>
          <p:cNvPicPr>
            <a:picLocks noChangeAspect="1" noChangeArrowheads="1"/>
          </p:cNvPicPr>
          <p:nvPr/>
        </p:nvPicPr>
        <p:blipFill>
          <a:blip r:embed="rId3">
            <a:lum contrast="40000"/>
          </a:blip>
          <a:srcRect/>
          <a:stretch>
            <a:fillRect/>
          </a:stretch>
        </p:blipFill>
        <p:spPr bwMode="auto">
          <a:xfrm>
            <a:off x="533400" y="2514600"/>
            <a:ext cx="3924300" cy="2552700"/>
          </a:xfrm>
          <a:prstGeom prst="rect">
            <a:avLst/>
          </a:prstGeom>
          <a:noFill/>
          <a:ln w="9525">
            <a:noFill/>
            <a:miter lim="800000"/>
            <a:headEnd/>
            <a:tailEnd/>
          </a:ln>
          <a:effectLst/>
        </p:spPr>
      </p:pic>
      <p:pic>
        <p:nvPicPr>
          <p:cNvPr id="839682" name="Picture 2"/>
          <p:cNvPicPr>
            <a:picLocks noChangeAspect="1" noChangeArrowheads="1"/>
          </p:cNvPicPr>
          <p:nvPr/>
        </p:nvPicPr>
        <p:blipFill>
          <a:blip r:embed="rId4"/>
          <a:srcRect/>
          <a:stretch>
            <a:fillRect/>
          </a:stretch>
        </p:blipFill>
        <p:spPr bwMode="auto">
          <a:xfrm>
            <a:off x="4495800" y="2590800"/>
            <a:ext cx="3857625" cy="2486025"/>
          </a:xfrm>
          <a:prstGeom prst="rect">
            <a:avLst/>
          </a:prstGeom>
          <a:noFill/>
          <a:ln w="9525">
            <a:noFill/>
            <a:miter lim="800000"/>
            <a:headEnd/>
            <a:tailEnd/>
          </a:ln>
          <a:effectLst/>
        </p:spPr>
      </p:pic>
      <p:sp>
        <p:nvSpPr>
          <p:cNvPr id="6" name="Right Brace 5"/>
          <p:cNvSpPr/>
          <p:nvPr/>
        </p:nvSpPr>
        <p:spPr>
          <a:xfrm rot="5400000">
            <a:off x="3810000" y="1219200"/>
            <a:ext cx="1295400" cy="8153400"/>
          </a:xfrm>
          <a:prstGeom prst="rightBrace">
            <a:avLst>
              <a:gd name="adj1" fmla="val 63718"/>
              <a:gd name="adj2" fmla="val 49826"/>
            </a:avLst>
          </a:prstGeom>
          <a:ln w="28575">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3581400" y="5943600"/>
            <a:ext cx="1959383" cy="400110"/>
          </a:xfrm>
          <a:prstGeom prst="rect">
            <a:avLst/>
          </a:prstGeom>
          <a:noFill/>
        </p:spPr>
        <p:txBody>
          <a:bodyPr wrap="none" rtlCol="0">
            <a:spAutoFit/>
          </a:bodyPr>
          <a:lstStyle/>
          <a:p>
            <a:r>
              <a:rPr lang="en-US" sz="2000" b="1" dirty="0" smtClean="0">
                <a:solidFill>
                  <a:schemeClr val="accent6">
                    <a:lumMod val="50000"/>
                  </a:schemeClr>
                </a:solidFill>
                <a:latin typeface="Arial" pitchFamily="34" charset="0"/>
                <a:cs typeface="Arial" pitchFamily="34" charset="0"/>
              </a:rPr>
              <a:t>Type 2 settling</a:t>
            </a:r>
            <a:endParaRPr lang="en-US" sz="2000" b="1" dirty="0">
              <a:solidFill>
                <a:schemeClr val="accent6">
                  <a:lumMod val="50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p:cNvPicPr>
            <a:picLocks noChangeAspect="1" noChangeArrowheads="1"/>
          </p:cNvPicPr>
          <p:nvPr/>
        </p:nvPicPr>
        <p:blipFill>
          <a:blip r:embed="rId3"/>
          <a:srcRect/>
          <a:stretch>
            <a:fillRect/>
          </a:stretch>
        </p:blipFill>
        <p:spPr bwMode="auto">
          <a:xfrm>
            <a:off x="1143000" y="838200"/>
            <a:ext cx="6095999" cy="4576383"/>
          </a:xfrm>
          <a:prstGeom prst="rect">
            <a:avLst/>
          </a:prstGeom>
          <a:noFill/>
          <a:ln w="9525">
            <a:noFill/>
            <a:miter lim="800000"/>
            <a:headEnd/>
            <a:tailEnd/>
          </a:ln>
          <a:effectLst/>
        </p:spPr>
      </p:pic>
      <p:sp>
        <p:nvSpPr>
          <p:cNvPr id="4" name="Rectangle 3"/>
          <p:cNvSpPr/>
          <p:nvPr/>
        </p:nvSpPr>
        <p:spPr>
          <a:xfrm>
            <a:off x="2971800" y="304800"/>
            <a:ext cx="2438400" cy="461665"/>
          </a:xfrm>
          <a:prstGeom prst="rect">
            <a:avLst/>
          </a:prstGeom>
        </p:spPr>
        <p:txBody>
          <a:bodyPr wrap="square">
            <a:spAutoFit/>
          </a:bodyPr>
          <a:lstStyle/>
          <a:p>
            <a:r>
              <a:rPr lang="en-US" sz="2400" b="1" i="1" dirty="0" smtClean="0"/>
              <a:t>Vacuum leaf filter</a:t>
            </a:r>
            <a:endParaRPr lang="en-US" sz="2400" dirty="0"/>
          </a:p>
        </p:txBody>
      </p:sp>
      <p:sp>
        <p:nvSpPr>
          <p:cNvPr id="5" name="Rectangle 4"/>
          <p:cNvSpPr/>
          <p:nvPr/>
        </p:nvSpPr>
        <p:spPr>
          <a:xfrm>
            <a:off x="990600" y="5638800"/>
            <a:ext cx="7620000" cy="1015663"/>
          </a:xfrm>
          <a:prstGeom prst="rect">
            <a:avLst/>
          </a:prstGeom>
        </p:spPr>
        <p:txBody>
          <a:bodyPr wrap="square">
            <a:spAutoFit/>
          </a:bodyPr>
          <a:lstStyle/>
          <a:p>
            <a:r>
              <a:rPr lang="en-US" sz="2000" b="1" dirty="0" smtClean="0"/>
              <a:t>Time cycle of vacuum leaf filter 1 – collecting tube, 2 – connection of vacuum, 3 – tank for slurry (suspension), 4 – Tank for washing liquid, 5 – tank for removed filter cake, 6 – feed screw </a:t>
            </a:r>
            <a:endParaRPr lang="en-US" sz="2000" b="1"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1" name="Picture 4"/>
          <p:cNvPicPr>
            <a:picLocks noGrp="1" noChangeAspect="1" noChangeArrowheads="1"/>
          </p:cNvPicPr>
          <p:nvPr>
            <p:ph type="body" idx="1"/>
          </p:nvPr>
        </p:nvPicPr>
        <p:blipFill>
          <a:blip r:embed="rId3"/>
          <a:srcRect b="79817"/>
          <a:stretch>
            <a:fillRect/>
          </a:stretch>
        </p:blipFill>
        <p:spPr>
          <a:xfrm>
            <a:off x="381000" y="228600"/>
            <a:ext cx="4191000" cy="2425700"/>
          </a:xfrm>
          <a:noFill/>
        </p:spPr>
      </p:pic>
      <p:pic>
        <p:nvPicPr>
          <p:cNvPr id="171012" name="Picture 5"/>
          <p:cNvPicPr>
            <a:picLocks noChangeAspect="1" noChangeArrowheads="1"/>
          </p:cNvPicPr>
          <p:nvPr/>
        </p:nvPicPr>
        <p:blipFill>
          <a:blip r:embed="rId3"/>
          <a:srcRect t="20021" b="60602"/>
          <a:stretch>
            <a:fillRect/>
          </a:stretch>
        </p:blipFill>
        <p:spPr bwMode="auto">
          <a:xfrm>
            <a:off x="4572000" y="228600"/>
            <a:ext cx="4343400" cy="2413000"/>
          </a:xfrm>
          <a:prstGeom prst="rect">
            <a:avLst/>
          </a:prstGeom>
          <a:noFill/>
          <a:ln w="9525">
            <a:noFill/>
            <a:miter lim="800000"/>
            <a:headEnd/>
            <a:tailEnd/>
          </a:ln>
        </p:spPr>
      </p:pic>
      <p:pic>
        <p:nvPicPr>
          <p:cNvPr id="171013" name="Picture 6"/>
          <p:cNvPicPr>
            <a:picLocks noChangeAspect="1" noChangeArrowheads="1"/>
          </p:cNvPicPr>
          <p:nvPr/>
        </p:nvPicPr>
        <p:blipFill>
          <a:blip r:embed="rId3"/>
          <a:srcRect t="40042" b="40584"/>
          <a:stretch>
            <a:fillRect/>
          </a:stretch>
        </p:blipFill>
        <p:spPr bwMode="auto">
          <a:xfrm>
            <a:off x="381000" y="3276600"/>
            <a:ext cx="4267200" cy="2370138"/>
          </a:xfrm>
          <a:prstGeom prst="rect">
            <a:avLst/>
          </a:prstGeom>
          <a:noFill/>
          <a:ln w="9525">
            <a:noFill/>
            <a:miter lim="800000"/>
            <a:headEnd/>
            <a:tailEnd/>
          </a:ln>
        </p:spPr>
      </p:pic>
      <p:pic>
        <p:nvPicPr>
          <p:cNvPr id="171014" name="Picture 7"/>
          <p:cNvPicPr>
            <a:picLocks noChangeAspect="1" noChangeArrowheads="1"/>
          </p:cNvPicPr>
          <p:nvPr/>
        </p:nvPicPr>
        <p:blipFill>
          <a:blip r:embed="rId3"/>
          <a:srcRect t="59416" b="20564"/>
          <a:stretch>
            <a:fillRect/>
          </a:stretch>
        </p:blipFill>
        <p:spPr bwMode="auto">
          <a:xfrm>
            <a:off x="4495800" y="3124200"/>
            <a:ext cx="4419600" cy="2536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5" name="Picture 5"/>
          <p:cNvPicPr>
            <a:picLocks noChangeAspect="1" noChangeArrowheads="1"/>
          </p:cNvPicPr>
          <p:nvPr/>
        </p:nvPicPr>
        <p:blipFill>
          <a:blip r:embed="rId3"/>
          <a:srcRect/>
          <a:stretch>
            <a:fillRect/>
          </a:stretch>
        </p:blipFill>
        <p:spPr bwMode="auto">
          <a:xfrm>
            <a:off x="498475" y="457200"/>
            <a:ext cx="2803525" cy="4114800"/>
          </a:xfrm>
          <a:prstGeom prst="rect">
            <a:avLst/>
          </a:prstGeom>
          <a:noFill/>
          <a:ln w="9525">
            <a:noFill/>
            <a:miter lim="800000"/>
            <a:headEnd/>
            <a:tailEnd/>
          </a:ln>
        </p:spPr>
      </p:pic>
      <p:pic>
        <p:nvPicPr>
          <p:cNvPr id="172036" name="Picture 6"/>
          <p:cNvPicPr>
            <a:picLocks noChangeAspect="1" noChangeArrowheads="1"/>
          </p:cNvPicPr>
          <p:nvPr/>
        </p:nvPicPr>
        <p:blipFill>
          <a:blip r:embed="rId4"/>
          <a:srcRect/>
          <a:stretch>
            <a:fillRect/>
          </a:stretch>
        </p:blipFill>
        <p:spPr bwMode="auto">
          <a:xfrm>
            <a:off x="6400800" y="762000"/>
            <a:ext cx="2601913" cy="3581400"/>
          </a:xfrm>
          <a:prstGeom prst="rect">
            <a:avLst/>
          </a:prstGeom>
          <a:noFill/>
          <a:ln w="9525">
            <a:noFill/>
            <a:miter lim="800000"/>
            <a:headEnd/>
            <a:tailEnd/>
          </a:ln>
        </p:spPr>
      </p:pic>
      <p:pic>
        <p:nvPicPr>
          <p:cNvPr id="172037" name="Picture 7"/>
          <p:cNvPicPr>
            <a:picLocks noChangeAspect="1" noChangeArrowheads="1"/>
          </p:cNvPicPr>
          <p:nvPr/>
        </p:nvPicPr>
        <p:blipFill>
          <a:blip r:embed="rId5"/>
          <a:srcRect/>
          <a:stretch>
            <a:fillRect/>
          </a:stretch>
        </p:blipFill>
        <p:spPr bwMode="auto">
          <a:xfrm>
            <a:off x="3505200" y="609600"/>
            <a:ext cx="2860675"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9" name="Picture 4"/>
          <p:cNvPicPr>
            <a:picLocks noGrp="1" noChangeAspect="1" noChangeArrowheads="1"/>
          </p:cNvPicPr>
          <p:nvPr>
            <p:ph type="body" idx="1"/>
          </p:nvPr>
        </p:nvPicPr>
        <p:blipFill>
          <a:blip r:embed="rId3"/>
          <a:srcRect b="79817"/>
          <a:stretch>
            <a:fillRect/>
          </a:stretch>
        </p:blipFill>
        <p:spPr>
          <a:xfrm>
            <a:off x="533400" y="228600"/>
            <a:ext cx="3919538" cy="2301875"/>
          </a:xfrm>
          <a:noFill/>
        </p:spPr>
      </p:pic>
      <p:pic>
        <p:nvPicPr>
          <p:cNvPr id="173060" name="Picture 5"/>
          <p:cNvPicPr>
            <a:picLocks noChangeAspect="1" noChangeArrowheads="1"/>
          </p:cNvPicPr>
          <p:nvPr/>
        </p:nvPicPr>
        <p:blipFill>
          <a:blip r:embed="rId3"/>
          <a:srcRect t="19043" b="60936"/>
          <a:stretch>
            <a:fillRect/>
          </a:stretch>
        </p:blipFill>
        <p:spPr bwMode="auto">
          <a:xfrm>
            <a:off x="4495800" y="152400"/>
            <a:ext cx="4152900" cy="2417763"/>
          </a:xfrm>
          <a:prstGeom prst="rect">
            <a:avLst/>
          </a:prstGeom>
          <a:noFill/>
          <a:ln w="9525">
            <a:noFill/>
            <a:miter lim="800000"/>
            <a:headEnd/>
            <a:tailEnd/>
          </a:ln>
        </p:spPr>
      </p:pic>
      <p:pic>
        <p:nvPicPr>
          <p:cNvPr id="173061" name="Picture 6"/>
          <p:cNvPicPr>
            <a:picLocks noChangeAspect="1" noChangeArrowheads="1"/>
          </p:cNvPicPr>
          <p:nvPr/>
        </p:nvPicPr>
        <p:blipFill>
          <a:blip r:embed="rId3"/>
          <a:srcRect t="39064" b="40915"/>
          <a:stretch>
            <a:fillRect/>
          </a:stretch>
        </p:blipFill>
        <p:spPr bwMode="auto">
          <a:xfrm>
            <a:off x="381000" y="3124200"/>
            <a:ext cx="4076700" cy="2374900"/>
          </a:xfrm>
          <a:prstGeom prst="rect">
            <a:avLst/>
          </a:prstGeom>
          <a:noFill/>
          <a:ln w="9525">
            <a:noFill/>
            <a:miter lim="800000"/>
            <a:headEnd/>
            <a:tailEnd/>
          </a:ln>
        </p:spPr>
      </p:pic>
      <p:pic>
        <p:nvPicPr>
          <p:cNvPr id="173062" name="Picture 7"/>
          <p:cNvPicPr>
            <a:picLocks noChangeAspect="1" noChangeArrowheads="1"/>
          </p:cNvPicPr>
          <p:nvPr/>
        </p:nvPicPr>
        <p:blipFill>
          <a:blip r:embed="rId3"/>
          <a:srcRect t="58215" b="21764"/>
          <a:stretch>
            <a:fillRect/>
          </a:stretch>
        </p:blipFill>
        <p:spPr bwMode="auto">
          <a:xfrm>
            <a:off x="4724400" y="3048000"/>
            <a:ext cx="4152900" cy="2417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42" name="Object 3"/>
          <p:cNvGraphicFramePr>
            <a:graphicFrameLocks noChangeAspect="1"/>
          </p:cNvGraphicFramePr>
          <p:nvPr>
            <p:ph sz="half" idx="1"/>
          </p:nvPr>
        </p:nvGraphicFramePr>
        <p:xfrm>
          <a:off x="381000" y="228600"/>
          <a:ext cx="4876800" cy="3011488"/>
        </p:xfrm>
        <a:graphic>
          <a:graphicData uri="http://schemas.openxmlformats.org/presentationml/2006/ole">
            <p:oleObj spid="_x0000_s28674" name="Chart" r:id="rId4" imgW="8239049" imgH="5086502" progId="Excel.Sheet.8">
              <p:embed/>
            </p:oleObj>
          </a:graphicData>
        </a:graphic>
      </p:graphicFrame>
      <p:graphicFrame>
        <p:nvGraphicFramePr>
          <p:cNvPr id="61443" name="Object 6"/>
          <p:cNvGraphicFramePr>
            <a:graphicFrameLocks noChangeAspect="1"/>
          </p:cNvGraphicFramePr>
          <p:nvPr>
            <p:ph sz="quarter" idx="2"/>
          </p:nvPr>
        </p:nvGraphicFramePr>
        <p:xfrm>
          <a:off x="457200" y="3200400"/>
          <a:ext cx="4800600" cy="2790825"/>
        </p:xfrm>
        <a:graphic>
          <a:graphicData uri="http://schemas.openxmlformats.org/presentationml/2006/ole">
            <p:oleObj spid="_x0000_s28675" name="Diagramm" r:id="rId5" imgW="4686300" imgH="2724302" progId="Excel.Sheet.8">
              <p:embed/>
            </p:oleObj>
          </a:graphicData>
        </a:graphic>
      </p:graphicFrame>
      <p:graphicFrame>
        <p:nvGraphicFramePr>
          <p:cNvPr id="314377" name="Object 9"/>
          <p:cNvGraphicFramePr>
            <a:graphicFrameLocks noChangeAspect="1"/>
          </p:cNvGraphicFramePr>
          <p:nvPr>
            <p:ph sz="quarter" idx="3"/>
          </p:nvPr>
        </p:nvGraphicFramePr>
        <p:xfrm>
          <a:off x="5105400" y="457200"/>
          <a:ext cx="4038600" cy="2338388"/>
        </p:xfrm>
        <a:graphic>
          <a:graphicData uri="http://schemas.openxmlformats.org/presentationml/2006/ole">
            <p:oleObj spid="_x0000_s28676" name="Diagramm" r:id="rId6" imgW="6200851" imgH="3590849" progId="Excel.Sheet.8">
              <p:embed/>
            </p:oleObj>
          </a:graphicData>
        </a:graphic>
      </p:graphicFrame>
      <p:sp>
        <p:nvSpPr>
          <p:cNvPr id="61446" name="Text Box 12"/>
          <p:cNvSpPr txBox="1">
            <a:spLocks noChangeArrowheads="1"/>
          </p:cNvSpPr>
          <p:nvPr/>
        </p:nvSpPr>
        <p:spPr bwMode="auto">
          <a:xfrm>
            <a:off x="6629400" y="3581400"/>
            <a:ext cx="1600200" cy="915988"/>
          </a:xfrm>
          <a:prstGeom prst="rect">
            <a:avLst/>
          </a:prstGeom>
          <a:solidFill>
            <a:srgbClr val="FFFF66"/>
          </a:solidFill>
          <a:ln w="9525">
            <a:noFill/>
            <a:miter lim="800000"/>
            <a:headEnd/>
            <a:tailEnd/>
          </a:ln>
        </p:spPr>
        <p:txBody>
          <a:bodyPr>
            <a:spAutoFit/>
          </a:bodyPr>
          <a:lstStyle/>
          <a:p>
            <a:pPr algn="l"/>
            <a:r>
              <a:rPr lang="en-US" b="1">
                <a:solidFill>
                  <a:srgbClr val="0000FF"/>
                </a:solidFill>
                <a:latin typeface="Arial" charset="0"/>
              </a:rPr>
              <a:t>Rate = f (t)</a:t>
            </a:r>
          </a:p>
          <a:p>
            <a:pPr algn="l"/>
            <a:r>
              <a:rPr lang="en-US" b="1">
                <a:solidFill>
                  <a:srgbClr val="0000FF"/>
                </a:solidFill>
                <a:latin typeface="Arial" charset="0"/>
              </a:rPr>
              <a:t>t/V = f (V, P)</a:t>
            </a:r>
          </a:p>
          <a:p>
            <a:pPr algn="l"/>
            <a:r>
              <a:rPr lang="en-US" b="1">
                <a:solidFill>
                  <a:srgbClr val="0000FF"/>
                </a:solidFill>
              </a:rPr>
              <a:t>e = </a:t>
            </a:r>
            <a:r>
              <a:rPr lang="en-US" b="1">
                <a:solidFill>
                  <a:srgbClr val="0000FF"/>
                </a:solidFill>
                <a:latin typeface="Arial" charset="0"/>
              </a:rPr>
              <a:t>f (P)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4377"/>
                                        </p:tgtEl>
                                        <p:attrNameLst>
                                          <p:attrName>style.visibility</p:attrName>
                                        </p:attrNameLst>
                                      </p:cBhvr>
                                      <p:to>
                                        <p:strVal val="visible"/>
                                      </p:to>
                                    </p:set>
                                    <p:animEffect transition="in" filter="wipe(up)">
                                      <p:cBhvr>
                                        <p:cTn id="7" dur="500"/>
                                        <p:tgtEl>
                                          <p:spTgt spid="314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314377"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533400" y="228600"/>
            <a:ext cx="8135938" cy="3444875"/>
          </a:xfrm>
          <a:prstGeom prst="rect">
            <a:avLst/>
          </a:prstGeom>
          <a:noFill/>
          <a:ln w="9525">
            <a:noFill/>
            <a:miter lim="800000"/>
            <a:headEnd/>
            <a:tailEnd/>
          </a:ln>
        </p:spPr>
        <p:txBody>
          <a:bodyPr>
            <a:spAutoFit/>
          </a:bodyPr>
          <a:lstStyle/>
          <a:p>
            <a:pPr>
              <a:spcBef>
                <a:spcPct val="50000"/>
              </a:spcBef>
            </a:pPr>
            <a:r>
              <a:rPr lang="en-US" sz="2000" b="1" u="sng" dirty="0">
                <a:latin typeface="Arial" pitchFamily="34" charset="0"/>
              </a:rPr>
              <a:t>Ex1. Constant pressure</a:t>
            </a:r>
          </a:p>
          <a:p>
            <a:pPr>
              <a:spcBef>
                <a:spcPct val="50000"/>
              </a:spcBef>
            </a:pPr>
            <a:r>
              <a:rPr lang="en-US" sz="2000" dirty="0">
                <a:latin typeface="Arial" pitchFamily="34" charset="0"/>
              </a:rPr>
              <a:t>Filtration area			=	0.01 m</a:t>
            </a:r>
            <a:r>
              <a:rPr lang="en-US" sz="2000" baseline="30000" dirty="0">
                <a:latin typeface="Arial" pitchFamily="34" charset="0"/>
              </a:rPr>
              <a:t>2</a:t>
            </a:r>
            <a:r>
              <a:rPr lang="en-US" sz="2000" dirty="0">
                <a:latin typeface="Arial" pitchFamily="34" charset="0"/>
              </a:rPr>
              <a:t>			A</a:t>
            </a:r>
          </a:p>
          <a:p>
            <a:pPr>
              <a:spcBef>
                <a:spcPct val="50000"/>
              </a:spcBef>
            </a:pPr>
            <a:r>
              <a:rPr lang="en-US" sz="2000" dirty="0">
                <a:latin typeface="Arial" pitchFamily="34" charset="0"/>
              </a:rPr>
              <a:t>Solution density			=	1,062 kg/m</a:t>
            </a:r>
            <a:r>
              <a:rPr lang="en-US" sz="2000" baseline="30000" dirty="0">
                <a:latin typeface="Arial" pitchFamily="34" charset="0"/>
              </a:rPr>
              <a:t>2</a:t>
            </a:r>
            <a:r>
              <a:rPr lang="en-US" sz="2000" dirty="0">
                <a:latin typeface="Arial" pitchFamily="34" charset="0"/>
              </a:rPr>
              <a:t>		</a:t>
            </a:r>
            <a:r>
              <a:rPr lang="en-US" sz="2000" dirty="0">
                <a:latin typeface="Arial" pitchFamily="34" charset="0"/>
                <a:sym typeface="Symbol" pitchFamily="18" charset="2"/>
              </a:rPr>
              <a:t></a:t>
            </a:r>
          </a:p>
          <a:p>
            <a:pPr>
              <a:spcBef>
                <a:spcPct val="50000"/>
              </a:spcBef>
            </a:pPr>
            <a:r>
              <a:rPr lang="en-US" sz="2000" dirty="0">
                <a:latin typeface="Arial" pitchFamily="34" charset="0"/>
              </a:rPr>
              <a:t>Solution viscosity		=	1.6</a:t>
            </a:r>
            <a:r>
              <a:rPr lang="en-US" sz="2000" dirty="0">
                <a:latin typeface="Arial" pitchFamily="34" charset="0"/>
                <a:sym typeface="Symbol" pitchFamily="18" charset="2"/>
              </a:rPr>
              <a:t>10</a:t>
            </a:r>
            <a:r>
              <a:rPr lang="en-US" sz="2000" baseline="30000" dirty="0">
                <a:latin typeface="Arial" pitchFamily="34" charset="0"/>
                <a:sym typeface="Symbol" pitchFamily="18" charset="2"/>
              </a:rPr>
              <a:t>-3</a:t>
            </a:r>
            <a:r>
              <a:rPr lang="en-US" sz="2000" dirty="0">
                <a:latin typeface="Arial" pitchFamily="34" charset="0"/>
                <a:sym typeface="Symbol" pitchFamily="18" charset="2"/>
              </a:rPr>
              <a:t> </a:t>
            </a:r>
            <a:r>
              <a:rPr lang="en-US" sz="2000" dirty="0" err="1">
                <a:latin typeface="Arial" pitchFamily="34" charset="0"/>
                <a:sym typeface="Symbol" pitchFamily="18" charset="2"/>
              </a:rPr>
              <a:t>Pa.s</a:t>
            </a:r>
            <a:r>
              <a:rPr lang="en-US" sz="2000" dirty="0">
                <a:latin typeface="Arial" pitchFamily="34" charset="0"/>
                <a:sym typeface="Symbol" pitchFamily="18" charset="2"/>
              </a:rPr>
              <a:t>		</a:t>
            </a:r>
          </a:p>
          <a:p>
            <a:pPr>
              <a:spcBef>
                <a:spcPct val="50000"/>
              </a:spcBef>
            </a:pPr>
            <a:r>
              <a:rPr lang="en-US" sz="2000" dirty="0">
                <a:latin typeface="Arial" pitchFamily="34" charset="0"/>
                <a:sym typeface="Symbol" pitchFamily="18" charset="2"/>
              </a:rPr>
              <a:t>Filtration pressure		=	200 kPa		P</a:t>
            </a:r>
          </a:p>
          <a:p>
            <a:pPr>
              <a:spcBef>
                <a:spcPct val="50000"/>
              </a:spcBef>
            </a:pPr>
            <a:r>
              <a:rPr lang="en-US" sz="2000" dirty="0">
                <a:latin typeface="Arial" pitchFamily="34" charset="0"/>
                <a:sym typeface="Symbol" pitchFamily="18" charset="2"/>
              </a:rPr>
              <a:t>Solid concentration		=	3 kg/m</a:t>
            </a:r>
            <a:r>
              <a:rPr lang="en-US" sz="2000" baseline="30000" dirty="0">
                <a:latin typeface="Arial" pitchFamily="34" charset="0"/>
                <a:sym typeface="Symbol" pitchFamily="18" charset="2"/>
              </a:rPr>
              <a:t>3			</a:t>
            </a:r>
            <a:r>
              <a:rPr lang="en-US" sz="2000" dirty="0">
                <a:latin typeface="Arial" pitchFamily="34" charset="0"/>
                <a:sym typeface="Symbol" pitchFamily="18" charset="2"/>
              </a:rPr>
              <a:t>C</a:t>
            </a:r>
            <a:r>
              <a:rPr lang="en-US" sz="2000" baseline="-25000" dirty="0">
                <a:latin typeface="Arial" pitchFamily="34" charset="0"/>
                <a:sym typeface="Symbol" pitchFamily="18" charset="2"/>
              </a:rPr>
              <a:t>s</a:t>
            </a:r>
          </a:p>
          <a:p>
            <a:pPr>
              <a:spcBef>
                <a:spcPct val="50000"/>
              </a:spcBef>
            </a:pPr>
            <a:r>
              <a:rPr lang="en-US" sz="2000" dirty="0">
                <a:latin typeface="Arial" pitchFamily="34" charset="0"/>
                <a:sym typeface="Symbol" pitchFamily="18" charset="2"/>
              </a:rPr>
              <a:t>	Determine specific filter cake resistance and filter medium resistance</a:t>
            </a:r>
            <a:endParaRPr lang="en-GB" sz="2000" dirty="0">
              <a:latin typeface="Arial" pitchFamily="34" charset="0"/>
            </a:endParaRPr>
          </a:p>
        </p:txBody>
      </p:sp>
      <p:graphicFrame>
        <p:nvGraphicFramePr>
          <p:cNvPr id="4" name="Group 4"/>
          <p:cNvGraphicFramePr>
            <a:graphicFrameLocks noGrp="1"/>
          </p:cNvGraphicFramePr>
          <p:nvPr/>
        </p:nvGraphicFramePr>
        <p:xfrm>
          <a:off x="2209800" y="3810000"/>
          <a:ext cx="4416425" cy="2773680"/>
        </p:xfrm>
        <a:graphic>
          <a:graphicData uri="http://schemas.openxmlformats.org/drawingml/2006/table">
            <a:tbl>
              <a:tblPr/>
              <a:tblGrid>
                <a:gridCol w="2208212"/>
                <a:gridCol w="2208213"/>
              </a:tblGrid>
              <a:tr h="260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Time (sec)</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Volume (cm</a:t>
                      </a:r>
                      <a:r>
                        <a:rPr kumimoji="0" lang="en-US" sz="2000" b="0" i="0" u="none" strike="noStrike" cap="none" normalizeH="0" baseline="30000" smtClean="0">
                          <a:ln>
                            <a:noFill/>
                          </a:ln>
                          <a:solidFill>
                            <a:schemeClr val="tx1"/>
                          </a:solidFill>
                          <a:effectLst>
                            <a:outerShdw blurRad="38100" dist="38100" dir="2700000" algn="tl">
                              <a:srgbClr val="000000"/>
                            </a:outerShdw>
                          </a:effectLst>
                          <a:latin typeface="Verdana" pitchFamily="34" charset="0"/>
                          <a:cs typeface="Arial" pitchFamily="34" charset="0"/>
                        </a:rPr>
                        <a:t>3</a:t>
                      </a: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87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0</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0</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87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14</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400</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0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32</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800</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87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55</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1200</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87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80</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1600</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0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107</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dirty="0" smtClean="0">
                          <a:ln>
                            <a:noFill/>
                          </a:ln>
                          <a:solidFill>
                            <a:schemeClr val="tx1"/>
                          </a:solidFill>
                          <a:effectLst>
                            <a:outerShdw blurRad="38100" dist="38100" dir="2700000" algn="tl">
                              <a:srgbClr val="000000"/>
                            </a:outerShdw>
                          </a:effectLst>
                          <a:latin typeface="Verdana" pitchFamily="34" charset="0"/>
                          <a:cs typeface="Arial" pitchFamily="34" charset="0"/>
                        </a:rPr>
                        <a:t>2000</a:t>
                      </a:r>
                      <a:endParaRPr kumimoji="0" lang="en-GB" sz="2000" b="0" i="0" u="none" strike="noStrike" cap="none" normalizeH="0" baseline="0" dirty="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13" descr="FIG. 10.7 Filtration Graph"/>
          <p:cNvPicPr>
            <a:picLocks noChangeAspect="1" noChangeArrowheads="1"/>
          </p:cNvPicPr>
          <p:nvPr/>
        </p:nvPicPr>
        <p:blipFill>
          <a:blip r:embed="rId3"/>
          <a:srcRect/>
          <a:stretch>
            <a:fillRect/>
          </a:stretch>
        </p:blipFill>
        <p:spPr bwMode="auto">
          <a:xfrm>
            <a:off x="179388" y="1484313"/>
            <a:ext cx="3630612" cy="4895850"/>
          </a:xfrm>
          <a:prstGeom prst="rect">
            <a:avLst/>
          </a:prstGeom>
          <a:noFill/>
          <a:ln w="9525">
            <a:noFill/>
            <a:miter lim="800000"/>
            <a:headEnd/>
            <a:tailEnd/>
          </a:ln>
        </p:spPr>
      </p:pic>
      <p:sp>
        <p:nvSpPr>
          <p:cNvPr id="4" name="Text Box 8"/>
          <p:cNvSpPr txBox="1">
            <a:spLocks noChangeArrowheads="1"/>
          </p:cNvSpPr>
          <p:nvPr/>
        </p:nvSpPr>
        <p:spPr bwMode="auto">
          <a:xfrm>
            <a:off x="4000500" y="1857375"/>
            <a:ext cx="4465638" cy="2678113"/>
          </a:xfrm>
          <a:prstGeom prst="rect">
            <a:avLst/>
          </a:prstGeom>
          <a:noFill/>
          <a:ln w="9525">
            <a:noFill/>
            <a:miter lim="800000"/>
            <a:headEnd/>
            <a:tailEnd/>
          </a:ln>
        </p:spPr>
        <p:txBody>
          <a:bodyPr>
            <a:spAutoFit/>
          </a:bodyPr>
          <a:lstStyle/>
          <a:p>
            <a:pPr>
              <a:spcBef>
                <a:spcPct val="50000"/>
              </a:spcBef>
            </a:pPr>
            <a:r>
              <a:rPr lang="en-US" dirty="0">
                <a:latin typeface="Arial" pitchFamily="34" charset="0"/>
              </a:rPr>
              <a:t>	       Y = </a:t>
            </a:r>
            <a:r>
              <a:rPr lang="en-US" dirty="0" err="1">
                <a:latin typeface="Arial" pitchFamily="34" charset="0"/>
              </a:rPr>
              <a:t>aX</a:t>
            </a:r>
            <a:r>
              <a:rPr lang="en-US" dirty="0">
                <a:latin typeface="Arial" pitchFamily="34" charset="0"/>
              </a:rPr>
              <a:t> + C</a:t>
            </a:r>
          </a:p>
          <a:p>
            <a:pPr>
              <a:spcBef>
                <a:spcPct val="50000"/>
              </a:spcBef>
            </a:pPr>
            <a:r>
              <a:rPr lang="en-US" dirty="0">
                <a:latin typeface="Arial" pitchFamily="34" charset="0"/>
              </a:rPr>
              <a:t>	Y axis = </a:t>
            </a:r>
            <a:r>
              <a:rPr lang="en-US" dirty="0" err="1">
                <a:latin typeface="Arial" pitchFamily="34" charset="0"/>
              </a:rPr>
              <a:t>tA</a:t>
            </a:r>
            <a:r>
              <a:rPr lang="en-US" dirty="0">
                <a:latin typeface="Arial" pitchFamily="34" charset="0"/>
              </a:rPr>
              <a:t>/V</a:t>
            </a:r>
          </a:p>
          <a:p>
            <a:pPr>
              <a:spcBef>
                <a:spcPct val="50000"/>
              </a:spcBef>
            </a:pPr>
            <a:r>
              <a:rPr lang="en-US" dirty="0">
                <a:latin typeface="Arial" pitchFamily="34" charset="0"/>
              </a:rPr>
              <a:t>	X axis = V/A</a:t>
            </a:r>
          </a:p>
          <a:p>
            <a:pPr>
              <a:spcBef>
                <a:spcPct val="50000"/>
              </a:spcBef>
            </a:pPr>
            <a:r>
              <a:rPr lang="en-US" dirty="0">
                <a:latin typeface="Arial" pitchFamily="34" charset="0"/>
              </a:rPr>
              <a:t>	Slope 	= </a:t>
            </a:r>
            <a:r>
              <a:rPr lang="en-US" dirty="0">
                <a:latin typeface="Arial" pitchFamily="34" charset="0"/>
                <a:sym typeface="Symbol" pitchFamily="18" charset="2"/>
              </a:rPr>
              <a:t>Cs/2P</a:t>
            </a:r>
          </a:p>
          <a:p>
            <a:pPr>
              <a:spcBef>
                <a:spcPct val="50000"/>
              </a:spcBef>
            </a:pPr>
            <a:r>
              <a:rPr lang="en-US" dirty="0">
                <a:latin typeface="Arial" pitchFamily="34" charset="0"/>
                <a:sym typeface="Symbol" pitchFamily="18" charset="2"/>
              </a:rPr>
              <a:t>Y intercept 	= R</a:t>
            </a:r>
            <a:r>
              <a:rPr lang="en-US" baseline="-25000" dirty="0">
                <a:latin typeface="Arial" pitchFamily="34" charset="0"/>
                <a:sym typeface="Symbol" pitchFamily="18" charset="2"/>
              </a:rPr>
              <a:t>m</a:t>
            </a:r>
            <a:r>
              <a:rPr lang="en-US" dirty="0">
                <a:latin typeface="Arial" pitchFamily="34" charset="0"/>
                <a:sym typeface="Symbol" pitchFamily="18" charset="2"/>
              </a:rPr>
              <a:t>/P</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2"/>
          <p:cNvGraphicFramePr>
            <a:graphicFrameLocks/>
          </p:cNvGraphicFramePr>
          <p:nvPr/>
        </p:nvGraphicFramePr>
        <p:xfrm>
          <a:off x="457200" y="228600"/>
          <a:ext cx="8353425" cy="2861628"/>
        </p:xfrm>
        <a:graphic>
          <a:graphicData uri="http://schemas.openxmlformats.org/drawingml/2006/table">
            <a:tbl>
              <a:tblPr/>
              <a:tblGrid>
                <a:gridCol w="1493837"/>
                <a:gridCol w="1949450"/>
                <a:gridCol w="1873250"/>
                <a:gridCol w="1543050"/>
                <a:gridCol w="1493838"/>
              </a:tblGrid>
              <a:tr h="484188">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1800" b="0" i="0" u="none" strike="noStrike" cap="none" normalizeH="0" baseline="0" dirty="0" smtClean="0">
                          <a:ln>
                            <a:noFill/>
                          </a:ln>
                          <a:solidFill>
                            <a:schemeClr val="tx1"/>
                          </a:solidFill>
                          <a:effectLst>
                            <a:outerShdw blurRad="38100" dist="38100" dir="2700000" algn="tl">
                              <a:srgbClr val="000000"/>
                            </a:outerShdw>
                          </a:effectLst>
                          <a:latin typeface="Verdana" pitchFamily="34" charset="0"/>
                          <a:cs typeface="Arial" pitchFamily="34" charset="0"/>
                        </a:rPr>
                        <a:t>Time (sec)</a:t>
                      </a:r>
                      <a:endParaRPr kumimoji="0" lang="en-GB" sz="1800" b="0" i="0" u="none" strike="noStrike" cap="none" normalizeH="0" baseline="0" dirty="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dirty="0" smtClean="0">
                          <a:ln>
                            <a:noFill/>
                          </a:ln>
                          <a:solidFill>
                            <a:schemeClr val="tx1"/>
                          </a:solidFill>
                          <a:effectLst>
                            <a:outerShdw blurRad="38100" dist="38100" dir="2700000" algn="tl">
                              <a:srgbClr val="000000"/>
                            </a:outerShdw>
                          </a:effectLst>
                          <a:latin typeface="Verdana" pitchFamily="34" charset="0"/>
                          <a:cs typeface="Arial" pitchFamily="34" charset="0"/>
                        </a:rPr>
                        <a:t>Volume (cm</a:t>
                      </a:r>
                      <a:r>
                        <a:rPr kumimoji="0" lang="en-US" sz="2000" b="0" i="0" u="none" strike="noStrike" cap="none" normalizeH="0" baseline="30000" dirty="0" smtClean="0">
                          <a:ln>
                            <a:noFill/>
                          </a:ln>
                          <a:solidFill>
                            <a:schemeClr val="tx1"/>
                          </a:solidFill>
                          <a:effectLst>
                            <a:outerShdw blurRad="38100" dist="38100" dir="2700000" algn="tl">
                              <a:srgbClr val="000000"/>
                            </a:outerShdw>
                          </a:effectLst>
                          <a:latin typeface="Verdana" pitchFamily="34" charset="0"/>
                          <a:cs typeface="Arial" pitchFamily="34" charset="0"/>
                        </a:rPr>
                        <a:t>3</a:t>
                      </a:r>
                      <a:r>
                        <a:rPr kumimoji="0" lang="en-US" sz="2000" b="0" i="0" u="none" strike="noStrike" cap="none" normalizeH="0" baseline="0" dirty="0" smtClean="0">
                          <a:ln>
                            <a:noFill/>
                          </a:ln>
                          <a:solidFill>
                            <a:schemeClr val="tx1"/>
                          </a:solidFill>
                          <a:effectLst>
                            <a:outerShdw blurRad="38100" dist="38100" dir="2700000" algn="tl">
                              <a:srgbClr val="000000"/>
                            </a:outerShdw>
                          </a:effectLst>
                          <a:latin typeface="Verdana" pitchFamily="34" charset="0"/>
                          <a:cs typeface="Arial" pitchFamily="34" charset="0"/>
                        </a:rPr>
                        <a:t>)</a:t>
                      </a:r>
                      <a:endParaRPr kumimoji="0" lang="en-GB" sz="2000" b="0" i="0" u="none" strike="noStrike" cap="none" normalizeH="0" baseline="0" dirty="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Volume (m</a:t>
                      </a:r>
                      <a:r>
                        <a:rPr kumimoji="0" lang="en-US" sz="2000" b="0" i="0" u="none" strike="noStrike" cap="none" normalizeH="0" baseline="30000" smtClean="0">
                          <a:ln>
                            <a:noFill/>
                          </a:ln>
                          <a:solidFill>
                            <a:schemeClr val="tx1"/>
                          </a:solidFill>
                          <a:effectLst>
                            <a:outerShdw blurRad="38100" dist="38100" dir="2700000" algn="tl">
                              <a:srgbClr val="000000"/>
                            </a:outerShdw>
                          </a:effectLst>
                          <a:latin typeface="Verdana" pitchFamily="34" charset="0"/>
                          <a:cs typeface="Arial" pitchFamily="34" charset="0"/>
                        </a:rPr>
                        <a:t>3</a:t>
                      </a: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tA/V</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V/A</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388">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0</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0</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0</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0</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0</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14</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400</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0.0004</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350</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0.04</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388">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32</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800</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0.0008</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400</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0.08</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388">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55</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dirty="0" smtClean="0">
                          <a:ln>
                            <a:noFill/>
                          </a:ln>
                          <a:solidFill>
                            <a:schemeClr val="tx1"/>
                          </a:solidFill>
                          <a:effectLst>
                            <a:outerShdw blurRad="38100" dist="38100" dir="2700000" algn="tl">
                              <a:srgbClr val="000000"/>
                            </a:outerShdw>
                          </a:effectLst>
                          <a:latin typeface="Verdana" pitchFamily="34" charset="0"/>
                          <a:cs typeface="Arial" pitchFamily="34" charset="0"/>
                        </a:rPr>
                        <a:t>1200</a:t>
                      </a:r>
                      <a:endParaRPr kumimoji="0" lang="en-GB" sz="2000" b="0" i="0" u="none" strike="noStrike" cap="none" normalizeH="0" baseline="0" dirty="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0.0012</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458.33</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0.12</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80</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1600</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0.0016</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500</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0.16</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388">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107</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2000</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0.0020</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535</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dirty="0" smtClean="0">
                          <a:ln>
                            <a:noFill/>
                          </a:ln>
                          <a:solidFill>
                            <a:schemeClr val="tx1"/>
                          </a:solidFill>
                          <a:effectLst>
                            <a:outerShdw blurRad="38100" dist="38100" dir="2700000" algn="tl">
                              <a:srgbClr val="000000"/>
                            </a:outerShdw>
                          </a:effectLst>
                          <a:latin typeface="Verdana" pitchFamily="34" charset="0"/>
                          <a:cs typeface="Arial" pitchFamily="34" charset="0"/>
                        </a:rPr>
                        <a:t>0.20</a:t>
                      </a:r>
                      <a:endParaRPr kumimoji="0" lang="en-GB" sz="2000" b="0" i="0" u="none" strike="noStrike" cap="none" normalizeH="0" baseline="0" dirty="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76130" name="Object 2"/>
          <p:cNvGraphicFramePr>
            <a:graphicFrameLocks noChangeAspect="1"/>
          </p:cNvGraphicFramePr>
          <p:nvPr/>
        </p:nvGraphicFramePr>
        <p:xfrm>
          <a:off x="1066800" y="3124200"/>
          <a:ext cx="6570663" cy="3591284"/>
        </p:xfrm>
        <a:graphic>
          <a:graphicData uri="http://schemas.openxmlformats.org/presentationml/2006/ole">
            <p:oleObj spid="_x0000_s176130" name="แผนภูมิ" r:id="rId4" imgW="4667255" imgH="2552687" progId="Excel.Sheet.8">
              <p:embed/>
            </p:oleObj>
          </a:graphicData>
        </a:graphic>
      </p:graphicFrame>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177154" name="Object 2"/>
          <p:cNvGraphicFramePr>
            <a:graphicFrameLocks noChangeAspect="1"/>
          </p:cNvGraphicFramePr>
          <p:nvPr/>
        </p:nvGraphicFramePr>
        <p:xfrm>
          <a:off x="1103313" y="1624013"/>
          <a:ext cx="6562725" cy="2292350"/>
        </p:xfrm>
        <a:graphic>
          <a:graphicData uri="http://schemas.openxmlformats.org/presentationml/2006/ole">
            <p:oleObj spid="_x0000_s177154" name="สมการ" r:id="rId4" imgW="3162240" imgH="1104840" progId="Equation.3">
              <p:embed/>
            </p:oleObj>
          </a:graphicData>
        </a:graphic>
      </p:graphicFrame>
      <p:graphicFrame>
        <p:nvGraphicFramePr>
          <p:cNvPr id="177155" name="Object 3"/>
          <p:cNvGraphicFramePr>
            <a:graphicFrameLocks noChangeAspect="1"/>
          </p:cNvGraphicFramePr>
          <p:nvPr/>
        </p:nvGraphicFramePr>
        <p:xfrm>
          <a:off x="1752600" y="4191000"/>
          <a:ext cx="5545138" cy="2166938"/>
        </p:xfrm>
        <a:graphic>
          <a:graphicData uri="http://schemas.openxmlformats.org/presentationml/2006/ole">
            <p:oleObj spid="_x0000_s177155" name="สมการ" r:id="rId5" imgW="2755800" imgH="1079280" progId="Equation.3">
              <p:embed/>
            </p:oleObj>
          </a:graphicData>
        </a:graphic>
      </p:graphicFrame>
      <p:sp>
        <p:nvSpPr>
          <p:cNvPr id="5" name="Line 6"/>
          <p:cNvSpPr>
            <a:spLocks noChangeShapeType="1"/>
          </p:cNvSpPr>
          <p:nvPr/>
        </p:nvSpPr>
        <p:spPr bwMode="auto">
          <a:xfrm>
            <a:off x="1371600" y="3962400"/>
            <a:ext cx="6048375" cy="0"/>
          </a:xfrm>
          <a:prstGeom prst="line">
            <a:avLst/>
          </a:prstGeom>
          <a:noFill/>
          <a:ln w="28575">
            <a:solidFill>
              <a:srgbClr val="00FF00"/>
            </a:solidFill>
            <a:prstDash val="dashDot"/>
            <a:round/>
            <a:headEnd/>
            <a:tailEnd/>
          </a:ln>
        </p:spPr>
        <p:txBody>
          <a:bodyPr/>
          <a:lstStyle/>
          <a:p>
            <a:endParaRPr lang="en-US"/>
          </a:p>
        </p:txBody>
      </p:sp>
      <p:sp>
        <p:nvSpPr>
          <p:cNvPr id="6" name="Line 7"/>
          <p:cNvSpPr>
            <a:spLocks noChangeShapeType="1"/>
          </p:cNvSpPr>
          <p:nvPr/>
        </p:nvSpPr>
        <p:spPr bwMode="auto">
          <a:xfrm>
            <a:off x="1447800" y="6477000"/>
            <a:ext cx="6048375" cy="0"/>
          </a:xfrm>
          <a:prstGeom prst="line">
            <a:avLst/>
          </a:prstGeom>
          <a:noFill/>
          <a:ln w="28575">
            <a:solidFill>
              <a:srgbClr val="00FF00"/>
            </a:solidFill>
            <a:prstDash val="dashDot"/>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p:cNvPicPr>
            <a:picLocks noGrp="1" noChangeAspect="1" noChangeArrowheads="1"/>
          </p:cNvPicPr>
          <p:nvPr>
            <p:ph type="body" idx="1"/>
          </p:nvPr>
        </p:nvPicPr>
        <p:blipFill>
          <a:blip r:embed="rId3"/>
          <a:srcRect l="-958" t="1985" r="6030" b="20584"/>
          <a:stretch>
            <a:fillRect/>
          </a:stretch>
        </p:blipFill>
        <p:spPr>
          <a:xfrm>
            <a:off x="1143000" y="45567"/>
            <a:ext cx="7010400" cy="6812433"/>
          </a:xfrm>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57200" y="304800"/>
            <a:ext cx="8229600" cy="38100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None/>
              <a:tabLst/>
              <a:defRPr/>
            </a:pPr>
            <a:r>
              <a:rPr kumimoji="0" lang="en-US" sz="2400" b="1" i="0" u="sng" strike="noStrike" kern="1200" cap="none" spc="0" normalizeH="0" baseline="0" noProof="0" dirty="0" smtClean="0">
                <a:ln>
                  <a:noFill/>
                </a:ln>
                <a:effectLst/>
                <a:uLnTx/>
                <a:uFillTx/>
                <a:latin typeface="+mn-lt"/>
                <a:ea typeface="+mn-ea"/>
                <a:cs typeface="FreesiaUPC" pitchFamily="34" charset="-34"/>
              </a:rPr>
              <a:t>Ex2. Constant rate</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en-US" sz="1000" b="1" i="0" u="sng" strike="noStrike" kern="1200" cap="none" spc="0" normalizeH="0" baseline="0" noProof="0" dirty="0" smtClean="0">
              <a:ln>
                <a:noFill/>
              </a:ln>
              <a:solidFill>
                <a:srgbClr val="00FF00"/>
              </a:solidFill>
              <a:effectLst/>
              <a:uLnTx/>
              <a:uFillTx/>
              <a:latin typeface="+mn-lt"/>
              <a:ea typeface="+mn-ea"/>
              <a:cs typeface="FreesiaUPC" pitchFamily="34" charset="-34"/>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None/>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FreesiaUPC" pitchFamily="34" charset="-34"/>
              </a:rPr>
              <a:t>	A slurry containing 25.7 kg dry solids/m</a:t>
            </a:r>
            <a:r>
              <a:rPr kumimoji="0" lang="en-US" sz="2400" b="0" i="0" u="none" strike="noStrike" kern="1200" cap="none" spc="0" normalizeH="0" baseline="30000" noProof="0" dirty="0" smtClean="0">
                <a:ln>
                  <a:noFill/>
                </a:ln>
                <a:solidFill>
                  <a:schemeClr val="tx1"/>
                </a:solidFill>
                <a:effectLst/>
                <a:uLnTx/>
                <a:uFillTx/>
                <a:latin typeface="+mn-lt"/>
                <a:ea typeface="+mn-ea"/>
                <a:cs typeface="FreesiaUPC" pitchFamily="34" charset="-34"/>
              </a:rPr>
              <a:t>3</a:t>
            </a:r>
            <a:r>
              <a:rPr kumimoji="0" lang="en-US" sz="2400" b="0" i="0" u="none" strike="noStrike" kern="1200" cap="none" spc="0" normalizeH="0" baseline="0" noProof="0" dirty="0" smtClean="0">
                <a:ln>
                  <a:noFill/>
                </a:ln>
                <a:solidFill>
                  <a:schemeClr val="tx1"/>
                </a:solidFill>
                <a:effectLst/>
                <a:uLnTx/>
                <a:uFillTx/>
                <a:latin typeface="+mn-lt"/>
                <a:ea typeface="+mn-ea"/>
                <a:cs typeface="FreesiaUPC" pitchFamily="34" charset="-34"/>
              </a:rPr>
              <a:t> of filtrate across the filter medium area 2.15 m</a:t>
            </a:r>
            <a:r>
              <a:rPr kumimoji="0" lang="en-US" sz="2400" b="0" i="0" u="none" strike="noStrike" kern="1200" cap="none" spc="0" normalizeH="0" baseline="30000" noProof="0" dirty="0" smtClean="0">
                <a:ln>
                  <a:noFill/>
                </a:ln>
                <a:solidFill>
                  <a:schemeClr val="tx1"/>
                </a:solidFill>
                <a:effectLst/>
                <a:uLnTx/>
                <a:uFillTx/>
                <a:latin typeface="+mn-lt"/>
                <a:ea typeface="+mn-ea"/>
                <a:cs typeface="FreesiaUPC" pitchFamily="34" charset="-34"/>
              </a:rPr>
              <a:t>2</a:t>
            </a:r>
            <a:r>
              <a:rPr kumimoji="0" lang="en-US" sz="2400" b="0" i="0" u="none" strike="noStrike" kern="1200" cap="none" spc="0" normalizeH="0" baseline="0" noProof="0" dirty="0" smtClean="0">
                <a:ln>
                  <a:noFill/>
                </a:ln>
                <a:solidFill>
                  <a:schemeClr val="tx1"/>
                </a:solidFill>
                <a:effectLst/>
                <a:uLnTx/>
                <a:uFillTx/>
                <a:latin typeface="+mn-lt"/>
                <a:ea typeface="+mn-ea"/>
                <a:cs typeface="FreesiaUPC" pitchFamily="34" charset="-34"/>
              </a:rPr>
              <a:t> at a constant rate of 0.00118 m</a:t>
            </a:r>
            <a:r>
              <a:rPr kumimoji="0" lang="en-US" sz="2400" b="0" i="0" u="none" strike="noStrike" kern="1200" cap="none" spc="0" normalizeH="0" baseline="30000" noProof="0" dirty="0" smtClean="0">
                <a:ln>
                  <a:noFill/>
                </a:ln>
                <a:solidFill>
                  <a:schemeClr val="tx1"/>
                </a:solidFill>
                <a:effectLst/>
                <a:uLnTx/>
                <a:uFillTx/>
                <a:latin typeface="+mn-lt"/>
                <a:ea typeface="+mn-ea"/>
                <a:cs typeface="FreesiaUPC" pitchFamily="34" charset="-34"/>
              </a:rPr>
              <a:t>3</a:t>
            </a:r>
            <a:r>
              <a:rPr kumimoji="0" lang="en-US" sz="2400" b="0" i="0" u="none" strike="noStrike" kern="1200" cap="none" spc="0" normalizeH="0" baseline="0" noProof="0" dirty="0" smtClean="0">
                <a:ln>
                  <a:noFill/>
                </a:ln>
                <a:solidFill>
                  <a:schemeClr val="tx1"/>
                </a:solidFill>
                <a:effectLst/>
                <a:uLnTx/>
                <a:uFillTx/>
                <a:latin typeface="+mn-lt"/>
                <a:ea typeface="+mn-ea"/>
                <a:cs typeface="FreesiaUPC" pitchFamily="34" charset="-34"/>
              </a:rPr>
              <a:t>/s. If the pressure drop was observed 4,000 and 8,500 Pa after 150 and 450 seconds of filtration, respectively. The viscosity of filtrate was 0.001 </a:t>
            </a:r>
            <a:r>
              <a:rPr kumimoji="0" lang="en-US" sz="2400" b="0" i="0" u="none" strike="noStrike" kern="1200" cap="none" spc="0" normalizeH="0" baseline="0" noProof="0" dirty="0" err="1" smtClean="0">
                <a:ln>
                  <a:noFill/>
                </a:ln>
                <a:solidFill>
                  <a:schemeClr val="tx1"/>
                </a:solidFill>
                <a:effectLst/>
                <a:uLnTx/>
                <a:uFillTx/>
                <a:latin typeface="+mn-lt"/>
                <a:ea typeface="+mn-ea"/>
                <a:cs typeface="FreesiaUPC" pitchFamily="34" charset="-34"/>
              </a:rPr>
              <a:t>Pa.s</a:t>
            </a:r>
            <a:endParaRPr kumimoji="0" lang="en-US" sz="2400" b="0" i="0" u="none" strike="noStrike" kern="1200" cap="none" spc="0" normalizeH="0" baseline="0" noProof="0" dirty="0" smtClean="0">
              <a:ln>
                <a:noFill/>
              </a:ln>
              <a:solidFill>
                <a:schemeClr val="tx1"/>
              </a:solidFill>
              <a:effectLst/>
              <a:uLnTx/>
              <a:uFillTx/>
              <a:latin typeface="+mn-lt"/>
              <a:ea typeface="+mn-ea"/>
              <a:cs typeface="FreesiaUPC" pitchFamily="34" charset="-34"/>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FreesiaUPC" pitchFamily="34" charset="-34"/>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None/>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FreesiaUPC" pitchFamily="34" charset="-34"/>
              </a:rPr>
              <a:t>	Determine the specific cake resistance and filter medium resistance.</a:t>
            </a:r>
            <a:endParaRPr kumimoji="0" lang="en-GB" sz="2400" b="0" i="0" u="none" strike="noStrike" kern="1200" cap="none" spc="0" normalizeH="0" baseline="30000" noProof="0" dirty="0" smtClean="0">
              <a:ln>
                <a:noFill/>
              </a:ln>
              <a:solidFill>
                <a:schemeClr val="tx1"/>
              </a:solidFill>
              <a:effectLst/>
              <a:uLnTx/>
              <a:uFillTx/>
              <a:latin typeface="+mn-lt"/>
              <a:ea typeface="+mn-ea"/>
              <a:cs typeface="FreesiaUPC" pitchFamily="34" charset="-34"/>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611188" y="3716338"/>
            <a:ext cx="3313112" cy="2449512"/>
          </a:xfrm>
          <a:prstGeom prst="rect">
            <a:avLst/>
          </a:prstGeom>
          <a:noFill/>
          <a:ln w="28575">
            <a:solidFill>
              <a:srgbClr val="FFFF00"/>
            </a:solidFill>
            <a:miter lim="800000"/>
            <a:headEnd/>
            <a:tailEnd/>
          </a:ln>
        </p:spPr>
        <p:txBody>
          <a:bodyPr wrap="none" anchor="ctr"/>
          <a:lstStyle/>
          <a:p>
            <a:endParaRPr lang="en-US"/>
          </a:p>
        </p:txBody>
      </p:sp>
      <p:graphicFrame>
        <p:nvGraphicFramePr>
          <p:cNvPr id="4" name="Object 2"/>
          <p:cNvGraphicFramePr>
            <a:graphicFrameLocks noChangeAspect="1"/>
          </p:cNvGraphicFramePr>
          <p:nvPr/>
        </p:nvGraphicFramePr>
        <p:xfrm>
          <a:off x="4475163" y="817563"/>
          <a:ext cx="3535362" cy="5194300"/>
        </p:xfrm>
        <a:graphic>
          <a:graphicData uri="http://schemas.openxmlformats.org/presentationml/2006/ole">
            <p:oleObj spid="_x0000_s178178" name="สมการ" r:id="rId4" imgW="2120760" imgH="3073320" progId="Equation.3">
              <p:embed/>
            </p:oleObj>
          </a:graphicData>
        </a:graphic>
      </p:graphicFrame>
      <p:sp>
        <p:nvSpPr>
          <p:cNvPr id="5" name="Rectangle 4"/>
          <p:cNvSpPr>
            <a:spLocks noChangeArrowheads="1"/>
          </p:cNvSpPr>
          <p:nvPr/>
        </p:nvSpPr>
        <p:spPr bwMode="auto">
          <a:xfrm>
            <a:off x="611188" y="333375"/>
            <a:ext cx="1543050" cy="366713"/>
          </a:xfrm>
          <a:prstGeom prst="rect">
            <a:avLst/>
          </a:prstGeom>
          <a:noFill/>
          <a:ln w="9525">
            <a:noFill/>
            <a:miter lim="800000"/>
            <a:headEnd/>
            <a:tailEnd/>
          </a:ln>
        </p:spPr>
        <p:txBody>
          <a:bodyPr wrap="none">
            <a:spAutoFit/>
          </a:bodyPr>
          <a:lstStyle/>
          <a:p>
            <a:pPr>
              <a:spcBef>
                <a:spcPct val="50000"/>
              </a:spcBef>
            </a:pPr>
            <a:r>
              <a:rPr lang="en-US" b="1">
                <a:latin typeface="Arial" pitchFamily="34" charset="0"/>
              </a:rPr>
              <a:t>The solution</a:t>
            </a:r>
          </a:p>
        </p:txBody>
      </p:sp>
      <p:grpSp>
        <p:nvGrpSpPr>
          <p:cNvPr id="6" name="กลุ่ม 15"/>
          <p:cNvGrpSpPr>
            <a:grpSpLocks/>
          </p:cNvGrpSpPr>
          <p:nvPr/>
        </p:nvGrpSpPr>
        <p:grpSpPr bwMode="auto">
          <a:xfrm>
            <a:off x="214313" y="1000125"/>
            <a:ext cx="4357687" cy="2435225"/>
            <a:chOff x="214282" y="1000108"/>
            <a:chExt cx="4357718" cy="2435242"/>
          </a:xfrm>
        </p:grpSpPr>
        <p:sp>
          <p:nvSpPr>
            <p:cNvPr id="7" name="Line 5"/>
            <p:cNvSpPr>
              <a:spLocks noChangeShapeType="1"/>
            </p:cNvSpPr>
            <p:nvPr/>
          </p:nvSpPr>
          <p:spPr bwMode="auto">
            <a:xfrm flipV="1">
              <a:off x="1116013" y="1341438"/>
              <a:ext cx="0" cy="1943100"/>
            </a:xfrm>
            <a:prstGeom prst="line">
              <a:avLst/>
            </a:prstGeom>
            <a:noFill/>
            <a:ln w="57150">
              <a:solidFill>
                <a:schemeClr val="tx1"/>
              </a:solidFill>
              <a:round/>
              <a:headEnd/>
              <a:tailEnd type="triangle" w="med" len="med"/>
            </a:ln>
          </p:spPr>
          <p:txBody>
            <a:bodyPr/>
            <a:lstStyle/>
            <a:p>
              <a:endParaRPr lang="en-US"/>
            </a:p>
          </p:txBody>
        </p:sp>
        <p:sp>
          <p:nvSpPr>
            <p:cNvPr id="8" name="Line 6"/>
            <p:cNvSpPr>
              <a:spLocks noChangeShapeType="1"/>
            </p:cNvSpPr>
            <p:nvPr/>
          </p:nvSpPr>
          <p:spPr bwMode="auto">
            <a:xfrm>
              <a:off x="1085850" y="3284538"/>
              <a:ext cx="2303463" cy="0"/>
            </a:xfrm>
            <a:prstGeom prst="line">
              <a:avLst/>
            </a:prstGeom>
            <a:noFill/>
            <a:ln w="57150">
              <a:solidFill>
                <a:schemeClr val="tx1"/>
              </a:solidFill>
              <a:round/>
              <a:headEnd/>
              <a:tailEnd type="triangle" w="med" len="med"/>
            </a:ln>
          </p:spPr>
          <p:txBody>
            <a:bodyPr/>
            <a:lstStyle/>
            <a:p>
              <a:endParaRPr lang="en-US"/>
            </a:p>
          </p:txBody>
        </p:sp>
        <p:sp>
          <p:nvSpPr>
            <p:cNvPr id="9" name="Line 7"/>
            <p:cNvSpPr>
              <a:spLocks noChangeShapeType="1"/>
            </p:cNvSpPr>
            <p:nvPr/>
          </p:nvSpPr>
          <p:spPr bwMode="auto">
            <a:xfrm flipV="1">
              <a:off x="1114425" y="1628775"/>
              <a:ext cx="1657350" cy="1008063"/>
            </a:xfrm>
            <a:prstGeom prst="line">
              <a:avLst/>
            </a:prstGeom>
            <a:noFill/>
            <a:ln w="38100">
              <a:solidFill>
                <a:srgbClr val="0000FF"/>
              </a:solidFill>
              <a:round/>
              <a:headEnd/>
              <a:tailEnd/>
            </a:ln>
          </p:spPr>
          <p:txBody>
            <a:bodyPr/>
            <a:lstStyle/>
            <a:p>
              <a:endParaRPr lang="en-US"/>
            </a:p>
          </p:txBody>
        </p:sp>
        <p:sp>
          <p:nvSpPr>
            <p:cNvPr id="10" name="Text Box 8"/>
            <p:cNvSpPr txBox="1">
              <a:spLocks noChangeArrowheads="1"/>
            </p:cNvSpPr>
            <p:nvPr/>
          </p:nvSpPr>
          <p:spPr bwMode="auto">
            <a:xfrm>
              <a:off x="214282" y="1000108"/>
              <a:ext cx="1079500" cy="366712"/>
            </a:xfrm>
            <a:prstGeom prst="rect">
              <a:avLst/>
            </a:prstGeom>
            <a:noFill/>
            <a:ln w="9525">
              <a:noFill/>
              <a:miter lim="800000"/>
              <a:headEnd/>
              <a:tailEnd/>
            </a:ln>
          </p:spPr>
          <p:txBody>
            <a:bodyPr>
              <a:spAutoFit/>
            </a:bodyPr>
            <a:lstStyle/>
            <a:p>
              <a:pPr algn="ctr">
                <a:spcBef>
                  <a:spcPct val="50000"/>
                </a:spcBef>
              </a:pPr>
              <a:r>
                <a:rPr lang="en-GB">
                  <a:latin typeface="Arial" pitchFamily="34" charset="0"/>
                  <a:sym typeface="Symbol" pitchFamily="18" charset="2"/>
                </a:rPr>
                <a:t>P (Pa)</a:t>
              </a:r>
            </a:p>
          </p:txBody>
        </p:sp>
        <p:sp>
          <p:nvSpPr>
            <p:cNvPr id="11" name="Text Box 9"/>
            <p:cNvSpPr txBox="1">
              <a:spLocks noChangeArrowheads="1"/>
            </p:cNvSpPr>
            <p:nvPr/>
          </p:nvSpPr>
          <p:spPr bwMode="auto">
            <a:xfrm>
              <a:off x="3492500" y="3068638"/>
              <a:ext cx="1079500" cy="366712"/>
            </a:xfrm>
            <a:prstGeom prst="rect">
              <a:avLst/>
            </a:prstGeom>
            <a:noFill/>
            <a:ln w="9525">
              <a:noFill/>
              <a:miter lim="800000"/>
              <a:headEnd/>
              <a:tailEnd/>
            </a:ln>
          </p:spPr>
          <p:txBody>
            <a:bodyPr>
              <a:spAutoFit/>
            </a:bodyPr>
            <a:lstStyle/>
            <a:p>
              <a:pPr algn="ctr">
                <a:spcBef>
                  <a:spcPct val="50000"/>
                </a:spcBef>
              </a:pPr>
              <a:r>
                <a:rPr lang="en-US">
                  <a:latin typeface="Arial" pitchFamily="34" charset="0"/>
                  <a:sym typeface="Symbol" pitchFamily="18" charset="2"/>
                </a:rPr>
                <a:t>t (sec)</a:t>
              </a:r>
              <a:endParaRPr lang="en-GB">
                <a:latin typeface="Arial" pitchFamily="34" charset="0"/>
                <a:sym typeface="Symbol" pitchFamily="18" charset="2"/>
              </a:endParaRPr>
            </a:p>
          </p:txBody>
        </p:sp>
      </p:grpSp>
      <p:graphicFrame>
        <p:nvGraphicFramePr>
          <p:cNvPr id="12" name="Object 3"/>
          <p:cNvGraphicFramePr>
            <a:graphicFrameLocks noChangeAspect="1"/>
          </p:cNvGraphicFramePr>
          <p:nvPr/>
        </p:nvGraphicFramePr>
        <p:xfrm>
          <a:off x="889000" y="4005263"/>
          <a:ext cx="2760663" cy="1695450"/>
        </p:xfrm>
        <a:graphic>
          <a:graphicData uri="http://schemas.openxmlformats.org/presentationml/2006/ole">
            <p:oleObj spid="_x0000_s178179" name="สมการ" r:id="rId5" imgW="1485720" imgH="914400" progId="Equation.3">
              <p:embed/>
            </p:oleObj>
          </a:graphicData>
        </a:graphic>
      </p:graphicFrame>
      <p:sp>
        <p:nvSpPr>
          <p:cNvPr id="13" name="Text Box 12"/>
          <p:cNvSpPr txBox="1">
            <a:spLocks noChangeArrowheads="1"/>
          </p:cNvSpPr>
          <p:nvPr/>
        </p:nvSpPr>
        <p:spPr bwMode="auto">
          <a:xfrm>
            <a:off x="8027988" y="404813"/>
            <a:ext cx="792162" cy="366712"/>
          </a:xfrm>
          <a:prstGeom prst="rect">
            <a:avLst/>
          </a:prstGeom>
          <a:noFill/>
          <a:ln w="9525">
            <a:noFill/>
            <a:miter lim="800000"/>
            <a:headEnd/>
            <a:tailEnd/>
          </a:ln>
        </p:spPr>
        <p:txBody>
          <a:bodyPr>
            <a:spAutoFit/>
          </a:bodyPr>
          <a:lstStyle/>
          <a:p>
            <a:pPr algn="ctr">
              <a:spcBef>
                <a:spcPct val="50000"/>
              </a:spcBef>
            </a:pPr>
            <a:r>
              <a:rPr lang="en-US" b="1">
                <a:latin typeface="Arial" pitchFamily="34" charset="0"/>
              </a:rPr>
              <a:t>(1)</a:t>
            </a:r>
            <a:endParaRPr lang="en-GB" b="1">
              <a:latin typeface="Arial" pitchFamily="34" charset="0"/>
            </a:endParaRPr>
          </a:p>
        </p:txBody>
      </p:sp>
      <p:sp>
        <p:nvSpPr>
          <p:cNvPr id="14" name="Text Box 13"/>
          <p:cNvSpPr txBox="1">
            <a:spLocks noChangeArrowheads="1"/>
          </p:cNvSpPr>
          <p:nvPr/>
        </p:nvSpPr>
        <p:spPr bwMode="auto">
          <a:xfrm>
            <a:off x="8027988" y="3206750"/>
            <a:ext cx="792162" cy="366713"/>
          </a:xfrm>
          <a:prstGeom prst="rect">
            <a:avLst/>
          </a:prstGeom>
          <a:noFill/>
          <a:ln w="9525">
            <a:noFill/>
            <a:miter lim="800000"/>
            <a:headEnd/>
            <a:tailEnd/>
          </a:ln>
        </p:spPr>
        <p:txBody>
          <a:bodyPr>
            <a:spAutoFit/>
          </a:bodyPr>
          <a:lstStyle/>
          <a:p>
            <a:pPr algn="ctr">
              <a:spcBef>
                <a:spcPct val="50000"/>
              </a:spcBef>
            </a:pPr>
            <a:r>
              <a:rPr lang="en-US" b="1">
                <a:latin typeface="Arial" pitchFamily="34" charset="0"/>
              </a:rPr>
              <a:t>(2)</a:t>
            </a:r>
            <a:endParaRPr lang="en-GB" b="1">
              <a:latin typeface="Arial" pitchFamily="34" charset="0"/>
            </a:endParaRPr>
          </a:p>
        </p:txBody>
      </p:sp>
      <p:sp>
        <p:nvSpPr>
          <p:cNvPr id="15" name="Text Box 14"/>
          <p:cNvSpPr txBox="1">
            <a:spLocks noChangeArrowheads="1"/>
          </p:cNvSpPr>
          <p:nvPr/>
        </p:nvSpPr>
        <p:spPr bwMode="auto">
          <a:xfrm>
            <a:off x="8027988" y="5942013"/>
            <a:ext cx="792162" cy="366712"/>
          </a:xfrm>
          <a:prstGeom prst="rect">
            <a:avLst/>
          </a:prstGeom>
          <a:noFill/>
          <a:ln w="9525">
            <a:noFill/>
            <a:miter lim="800000"/>
            <a:headEnd/>
            <a:tailEnd/>
          </a:ln>
        </p:spPr>
        <p:txBody>
          <a:bodyPr>
            <a:spAutoFit/>
          </a:bodyPr>
          <a:lstStyle/>
          <a:p>
            <a:pPr algn="ctr">
              <a:spcBef>
                <a:spcPct val="50000"/>
              </a:spcBef>
            </a:pPr>
            <a:r>
              <a:rPr lang="en-US" b="1">
                <a:latin typeface="Arial" pitchFamily="34" charset="0"/>
              </a:rPr>
              <a:t>(4)</a:t>
            </a:r>
            <a:endParaRPr lang="en-GB" b="1">
              <a:latin typeface="Arial" pitchFamily="34" charset="0"/>
            </a:endParaRPr>
          </a:p>
        </p:txBody>
      </p:sp>
      <p:sp>
        <p:nvSpPr>
          <p:cNvPr id="16" name="Text Box 15"/>
          <p:cNvSpPr txBox="1">
            <a:spLocks noChangeArrowheads="1"/>
          </p:cNvSpPr>
          <p:nvPr/>
        </p:nvSpPr>
        <p:spPr bwMode="auto">
          <a:xfrm>
            <a:off x="8027988" y="4365625"/>
            <a:ext cx="792162" cy="366713"/>
          </a:xfrm>
          <a:prstGeom prst="rect">
            <a:avLst/>
          </a:prstGeom>
          <a:noFill/>
          <a:ln w="9525">
            <a:noFill/>
            <a:miter lim="800000"/>
            <a:headEnd/>
            <a:tailEnd/>
          </a:ln>
        </p:spPr>
        <p:txBody>
          <a:bodyPr>
            <a:spAutoFit/>
          </a:bodyPr>
          <a:lstStyle/>
          <a:p>
            <a:pPr algn="ctr">
              <a:spcBef>
                <a:spcPct val="50000"/>
              </a:spcBef>
            </a:pPr>
            <a:r>
              <a:rPr lang="en-US" b="1">
                <a:latin typeface="Arial" pitchFamily="34" charset="0"/>
              </a:rPr>
              <a:t>(3)</a:t>
            </a:r>
            <a:endParaRPr lang="en-GB" b="1">
              <a:latin typeface="Arial" pitchFamily="34" charset="0"/>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nvGraphicFramePr>
        <p:xfrm>
          <a:off x="971550" y="2060575"/>
          <a:ext cx="7345363" cy="4017963"/>
        </p:xfrm>
        <a:graphic>
          <a:graphicData uri="http://schemas.openxmlformats.org/presentationml/2006/ole">
            <p:oleObj spid="_x0000_s179202" name="แผนภูมิ" r:id="rId4" imgW="4667255" imgH="2552687" progId="Excel.Sheet.8">
              <p:embed/>
            </p:oleObj>
          </a:graphicData>
        </a:graphic>
      </p:graphicFrame>
      <p:graphicFrame>
        <p:nvGraphicFramePr>
          <p:cNvPr id="4" name="Group 3"/>
          <p:cNvGraphicFramePr>
            <a:graphicFrameLocks noGrp="1"/>
          </p:cNvGraphicFramePr>
          <p:nvPr/>
        </p:nvGraphicFramePr>
        <p:xfrm>
          <a:off x="1692275" y="476250"/>
          <a:ext cx="6096000" cy="1188720"/>
        </p:xfrm>
        <a:graphic>
          <a:graphicData uri="http://schemas.openxmlformats.org/drawingml/2006/table">
            <a:tbl>
              <a:tblPr/>
              <a:tblGrid>
                <a:gridCol w="3048000"/>
                <a:gridCol w="3048000"/>
              </a:tblGrid>
              <a:tr h="269875">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GB" sz="2000" b="0" i="0" u="none" strike="noStrike" cap="none" normalizeH="0" baseline="0" dirty="0" smtClean="0">
                          <a:ln>
                            <a:noFill/>
                          </a:ln>
                          <a:solidFill>
                            <a:schemeClr val="tx1"/>
                          </a:solidFill>
                          <a:effectLst>
                            <a:outerShdw blurRad="38100" dist="38100" dir="2700000" algn="tl">
                              <a:srgbClr val="000000"/>
                            </a:outerShdw>
                          </a:effectLst>
                          <a:latin typeface="Verdana" pitchFamily="34" charset="0"/>
                          <a:cs typeface="Arial" pitchFamily="34" charset="0"/>
                          <a:sym typeface="Symbol" pitchFamily="18" charset="2"/>
                        </a:rPr>
                        <a:t>P (Pa)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t (sec)</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288">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4,000</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150</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875">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rPr>
                        <a:t>8,500</a:t>
                      </a:r>
                      <a:endParaRPr kumimoji="0" lang="en-GB" sz="20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dirty="0" smtClean="0">
                          <a:ln>
                            <a:noFill/>
                          </a:ln>
                          <a:solidFill>
                            <a:schemeClr val="tx1"/>
                          </a:solidFill>
                          <a:effectLst>
                            <a:outerShdw blurRad="38100" dist="38100" dir="2700000" algn="tl">
                              <a:srgbClr val="000000"/>
                            </a:outerShdw>
                          </a:effectLst>
                          <a:latin typeface="Verdana" pitchFamily="34" charset="0"/>
                          <a:cs typeface="Arial" pitchFamily="34" charset="0"/>
                        </a:rPr>
                        <a:t>450</a:t>
                      </a:r>
                      <a:endParaRPr kumimoji="0" lang="en-GB" sz="2000" b="0" i="0" u="none" strike="noStrike" cap="none" normalizeH="0" baseline="0" dirty="0" smtClean="0">
                        <a:ln>
                          <a:noFill/>
                        </a:ln>
                        <a:solidFill>
                          <a:schemeClr val="tx1"/>
                        </a:solidFill>
                        <a:effectLst>
                          <a:outerShdw blurRad="38100" dist="38100" dir="2700000" algn="tl">
                            <a:srgbClr val="000000"/>
                          </a:outerShdw>
                        </a:effectLst>
                        <a:latin typeface="Verdana"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nvGraphicFramePr>
        <p:xfrm>
          <a:off x="1103313" y="765175"/>
          <a:ext cx="7010400" cy="4367213"/>
        </p:xfrm>
        <a:graphic>
          <a:graphicData uri="http://schemas.openxmlformats.org/presentationml/2006/ole">
            <p:oleObj spid="_x0000_s180226" name="สมการ" r:id="rId4" imgW="3619440" imgH="2260440" progId="Equation.3">
              <p:embed/>
            </p:oleObj>
          </a:graphicData>
        </a:graphic>
      </p:graphicFrame>
      <p:sp>
        <p:nvSpPr>
          <p:cNvPr id="4" name="Line 4"/>
          <p:cNvSpPr>
            <a:spLocks noChangeShapeType="1"/>
          </p:cNvSpPr>
          <p:nvPr/>
        </p:nvSpPr>
        <p:spPr bwMode="auto">
          <a:xfrm>
            <a:off x="1979613" y="2997200"/>
            <a:ext cx="6048375" cy="0"/>
          </a:xfrm>
          <a:prstGeom prst="line">
            <a:avLst/>
          </a:prstGeom>
          <a:noFill/>
          <a:ln w="28575">
            <a:solidFill>
              <a:srgbClr val="00FF00"/>
            </a:solidFill>
            <a:prstDash val="dashDot"/>
            <a:round/>
            <a:headEnd/>
            <a:tailEnd/>
          </a:ln>
        </p:spPr>
        <p:txBody>
          <a:bodyPr/>
          <a:lstStyle/>
          <a:p>
            <a:endParaRPr lang="en-US"/>
          </a:p>
        </p:txBody>
      </p:sp>
      <p:sp>
        <p:nvSpPr>
          <p:cNvPr id="5" name="Line 5"/>
          <p:cNvSpPr>
            <a:spLocks noChangeShapeType="1"/>
          </p:cNvSpPr>
          <p:nvPr/>
        </p:nvSpPr>
        <p:spPr bwMode="auto">
          <a:xfrm>
            <a:off x="1979613" y="5229225"/>
            <a:ext cx="6048375" cy="0"/>
          </a:xfrm>
          <a:prstGeom prst="line">
            <a:avLst/>
          </a:prstGeom>
          <a:noFill/>
          <a:ln w="28575">
            <a:solidFill>
              <a:srgbClr val="00FF00"/>
            </a:solidFill>
            <a:prstDash val="dashDot"/>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Text Box 4"/>
          <p:cNvSpPr txBox="1">
            <a:spLocks noChangeArrowheads="1"/>
          </p:cNvSpPr>
          <p:nvPr/>
        </p:nvSpPr>
        <p:spPr bwMode="auto">
          <a:xfrm>
            <a:off x="611188" y="260350"/>
            <a:ext cx="7848600" cy="2647950"/>
          </a:xfrm>
          <a:prstGeom prst="rect">
            <a:avLst/>
          </a:prstGeom>
          <a:noFill/>
          <a:ln w="9525">
            <a:noFill/>
            <a:miter lim="800000"/>
            <a:headEnd/>
            <a:tailEnd/>
          </a:ln>
        </p:spPr>
        <p:txBody>
          <a:bodyPr>
            <a:spAutoFit/>
          </a:bodyPr>
          <a:lstStyle/>
          <a:p>
            <a:pPr>
              <a:spcBef>
                <a:spcPct val="50000"/>
              </a:spcBef>
            </a:pPr>
            <a:r>
              <a:rPr lang="en-US" altLang="zh-TW" sz="2400" b="1">
                <a:solidFill>
                  <a:srgbClr val="A50021"/>
                </a:solidFill>
                <a:latin typeface="Times New Roman" pitchFamily="18" charset="0"/>
                <a:ea typeface="Arial Unicode MS" pitchFamily="34" charset="-128"/>
                <a:cs typeface="Arial Unicode MS" pitchFamily="34" charset="-128"/>
              </a:rPr>
              <a:t>[Example]</a:t>
            </a:r>
            <a:r>
              <a:rPr lang="en-US" altLang="zh-TW" sz="2400" b="1">
                <a:latin typeface="Times New Roman" pitchFamily="18" charset="0"/>
                <a:ea typeface="Arial Unicode MS" pitchFamily="34" charset="-128"/>
                <a:cs typeface="Arial Unicode MS" pitchFamily="34" charset="-128"/>
              </a:rPr>
              <a:t>  A suspension containing </a:t>
            </a:r>
            <a:r>
              <a:rPr lang="en-US" altLang="zh-TW" sz="2400" b="1">
                <a:solidFill>
                  <a:srgbClr val="FF0000"/>
                </a:solidFill>
                <a:latin typeface="Times New Roman" pitchFamily="18" charset="0"/>
                <a:ea typeface="Arial Unicode MS" pitchFamily="34" charset="-128"/>
                <a:cs typeface="Arial Unicode MS" pitchFamily="34" charset="-128"/>
              </a:rPr>
              <a:t>225 g</a:t>
            </a:r>
            <a:r>
              <a:rPr lang="en-US" altLang="zh-TW" sz="2400" b="1">
                <a:latin typeface="Times New Roman" pitchFamily="18" charset="0"/>
                <a:ea typeface="Arial Unicode MS" pitchFamily="34" charset="-128"/>
                <a:cs typeface="Arial Unicode MS" pitchFamily="34" charset="-128"/>
              </a:rPr>
              <a:t> of carbonyl iron powder, Grade E, </a:t>
            </a:r>
            <a:r>
              <a:rPr lang="en-US" altLang="zh-TW" sz="2400" b="1">
                <a:solidFill>
                  <a:srgbClr val="FF0000"/>
                </a:solidFill>
                <a:latin typeface="Times New Roman" pitchFamily="18" charset="0"/>
                <a:ea typeface="Arial Unicode MS" pitchFamily="34" charset="-128"/>
                <a:cs typeface="Arial Unicode MS" pitchFamily="34" charset="-128"/>
              </a:rPr>
              <a:t>per liter</a:t>
            </a:r>
            <a:r>
              <a:rPr lang="en-US" altLang="zh-TW" sz="2400" b="1">
                <a:latin typeface="Times New Roman" pitchFamily="18" charset="0"/>
                <a:ea typeface="Arial Unicode MS" pitchFamily="34" charset="-128"/>
                <a:cs typeface="Arial Unicode MS" pitchFamily="34" charset="-128"/>
              </a:rPr>
              <a:t> of a solution of 0.01 </a:t>
            </a:r>
            <a:r>
              <a:rPr lang="en-US" altLang="zh-TW" sz="2400" b="1" i="1">
                <a:latin typeface="Times New Roman" pitchFamily="18" charset="0"/>
                <a:ea typeface="Arial Unicode MS" pitchFamily="34" charset="-128"/>
                <a:cs typeface="Arial Unicode MS" pitchFamily="34" charset="-128"/>
              </a:rPr>
              <a:t>N</a:t>
            </a:r>
            <a:r>
              <a:rPr lang="en-US" altLang="zh-TW" sz="2400" b="1">
                <a:latin typeface="Times New Roman" pitchFamily="18" charset="0"/>
                <a:ea typeface="Arial Unicode MS" pitchFamily="34" charset="-128"/>
                <a:cs typeface="Arial Unicode MS" pitchFamily="34" charset="-128"/>
              </a:rPr>
              <a:t> NaOH is to be filtered, using a leaf filter.  </a:t>
            </a:r>
            <a:r>
              <a:rPr lang="en-US" altLang="zh-TW" sz="2400" b="1">
                <a:solidFill>
                  <a:srgbClr val="0000FF"/>
                </a:solidFill>
                <a:latin typeface="Times New Roman" pitchFamily="18" charset="0"/>
                <a:ea typeface="Arial Unicode MS" pitchFamily="34" charset="-128"/>
                <a:cs typeface="Arial Unicode MS" pitchFamily="34" charset="-128"/>
              </a:rPr>
              <a:t>Estimate the size (area) of the filter needed</a:t>
            </a:r>
            <a:r>
              <a:rPr lang="en-US" altLang="zh-TW" sz="2400" b="1">
                <a:latin typeface="Times New Roman" pitchFamily="18" charset="0"/>
                <a:ea typeface="Arial Unicode MS" pitchFamily="34" charset="-128"/>
                <a:cs typeface="Arial Unicode MS" pitchFamily="34" charset="-128"/>
              </a:rPr>
              <a:t> to obtain </a:t>
            </a:r>
            <a:r>
              <a:rPr lang="en-US" altLang="zh-TW" sz="2400" b="1">
                <a:solidFill>
                  <a:srgbClr val="FF0000"/>
                </a:solidFill>
                <a:latin typeface="Times New Roman" pitchFamily="18" charset="0"/>
                <a:ea typeface="Arial Unicode MS" pitchFamily="34" charset="-128"/>
                <a:cs typeface="Arial Unicode MS" pitchFamily="34" charset="-128"/>
              </a:rPr>
              <a:t>100 lb</a:t>
            </a:r>
            <a:r>
              <a:rPr lang="en-US" altLang="zh-TW" sz="2400" b="1">
                <a:latin typeface="Times New Roman" pitchFamily="18" charset="0"/>
                <a:ea typeface="Arial Unicode MS" pitchFamily="34" charset="-128"/>
                <a:cs typeface="Arial Unicode MS" pitchFamily="34" charset="-128"/>
              </a:rPr>
              <a:t> of dry cake in </a:t>
            </a:r>
            <a:r>
              <a:rPr lang="en-US" altLang="zh-TW" sz="2400" b="1">
                <a:solidFill>
                  <a:srgbClr val="FF0000"/>
                </a:solidFill>
                <a:latin typeface="Times New Roman" pitchFamily="18" charset="0"/>
                <a:ea typeface="Arial Unicode MS" pitchFamily="34" charset="-128"/>
                <a:cs typeface="Arial Unicode MS" pitchFamily="34" charset="-128"/>
              </a:rPr>
              <a:t>1 h</a:t>
            </a:r>
            <a:r>
              <a:rPr lang="en-US" altLang="zh-TW" sz="2400" b="1">
                <a:latin typeface="Times New Roman" pitchFamily="18" charset="0"/>
                <a:ea typeface="Arial Unicode MS" pitchFamily="34" charset="-128"/>
                <a:cs typeface="Arial Unicode MS" pitchFamily="34" charset="-128"/>
              </a:rPr>
              <a:t> of filtration at a constant pressure drop of </a:t>
            </a:r>
            <a:r>
              <a:rPr lang="en-US" altLang="zh-TW" sz="2400" b="1">
                <a:solidFill>
                  <a:srgbClr val="FF0000"/>
                </a:solidFill>
                <a:latin typeface="Times New Roman" pitchFamily="18" charset="0"/>
                <a:ea typeface="Arial Unicode MS" pitchFamily="34" charset="-128"/>
                <a:cs typeface="Arial Unicode MS" pitchFamily="34" charset="-128"/>
              </a:rPr>
              <a:t>20 psi</a:t>
            </a:r>
            <a:r>
              <a:rPr lang="en-US" altLang="zh-TW" sz="2400" b="1">
                <a:latin typeface="Times New Roman" pitchFamily="18" charset="0"/>
                <a:ea typeface="Arial Unicode MS" pitchFamily="34" charset="-128"/>
                <a:cs typeface="Arial Unicode MS" pitchFamily="34" charset="-128"/>
              </a:rPr>
              <a:t>.  The cake is incompressible.  The specific cake resistance is </a:t>
            </a:r>
            <a:r>
              <a:rPr lang="en-US" altLang="zh-TW" sz="2400" b="1">
                <a:solidFill>
                  <a:srgbClr val="FF0000"/>
                </a:solidFill>
                <a:latin typeface="Times New Roman" pitchFamily="18" charset="0"/>
                <a:ea typeface="Arial Unicode MS" pitchFamily="34" charset="-128"/>
                <a:cs typeface="Arial Unicode MS" pitchFamily="34" charset="-128"/>
              </a:rPr>
              <a:t>10</a:t>
            </a:r>
            <a:r>
              <a:rPr lang="en-US" altLang="zh-TW" sz="2400" b="1" baseline="30000">
                <a:solidFill>
                  <a:srgbClr val="FF0000"/>
                </a:solidFill>
                <a:latin typeface="Times New Roman" pitchFamily="18" charset="0"/>
                <a:ea typeface="Arial Unicode MS" pitchFamily="34" charset="-128"/>
                <a:cs typeface="Arial Unicode MS" pitchFamily="34" charset="-128"/>
              </a:rPr>
              <a:t>11</a:t>
            </a:r>
            <a:r>
              <a:rPr lang="en-US" altLang="zh-TW" sz="2400" b="1">
                <a:solidFill>
                  <a:srgbClr val="FF0000"/>
                </a:solidFill>
                <a:latin typeface="Times New Roman" pitchFamily="18" charset="0"/>
                <a:ea typeface="Arial Unicode MS" pitchFamily="34" charset="-128"/>
                <a:cs typeface="Arial Unicode MS" pitchFamily="34" charset="-128"/>
              </a:rPr>
              <a:t> ft/lb</a:t>
            </a:r>
            <a:r>
              <a:rPr lang="en-US" altLang="zh-TW" sz="2400" b="1">
                <a:latin typeface="Times New Roman" pitchFamily="18" charset="0"/>
                <a:ea typeface="Arial Unicode MS" pitchFamily="34" charset="-128"/>
                <a:cs typeface="Arial Unicode MS" pitchFamily="34" charset="-128"/>
              </a:rPr>
              <a:t>.  The resistance of the medium is taken as </a:t>
            </a:r>
            <a:r>
              <a:rPr lang="en-US" altLang="zh-TW" sz="2400" b="1">
                <a:solidFill>
                  <a:srgbClr val="FF0000"/>
                </a:solidFill>
                <a:latin typeface="Times New Roman" pitchFamily="18" charset="0"/>
                <a:ea typeface="Arial Unicode MS" pitchFamily="34" charset="-128"/>
                <a:cs typeface="Arial Unicode MS" pitchFamily="34" charset="-128"/>
              </a:rPr>
              <a:t>0.1 in</a:t>
            </a:r>
            <a:r>
              <a:rPr lang="en-US" altLang="zh-TW" sz="2400" b="1" baseline="30000">
                <a:solidFill>
                  <a:srgbClr val="FF0000"/>
                </a:solidFill>
                <a:latin typeface="Symbol" pitchFamily="18" charset="2"/>
                <a:ea typeface="Arial Unicode MS" pitchFamily="34" charset="-128"/>
                <a:cs typeface="Arial Unicode MS" pitchFamily="34" charset="-128"/>
              </a:rPr>
              <a:t>-</a:t>
            </a:r>
            <a:r>
              <a:rPr lang="en-US" altLang="zh-TW" sz="2400" b="1" baseline="30000">
                <a:solidFill>
                  <a:srgbClr val="FF0000"/>
                </a:solidFill>
                <a:latin typeface="Times New Roman" pitchFamily="18" charset="0"/>
                <a:ea typeface="Arial Unicode MS" pitchFamily="34" charset="-128"/>
                <a:cs typeface="Arial Unicode MS" pitchFamily="34" charset="-128"/>
              </a:rPr>
              <a:t>1</a:t>
            </a:r>
            <a:r>
              <a:rPr lang="en-US" altLang="zh-TW" sz="2400" b="1">
                <a:latin typeface="Times New Roman" pitchFamily="18" charset="0"/>
                <a:ea typeface="Arial Unicode MS" pitchFamily="34" charset="-128"/>
                <a:cs typeface="Arial Unicode MS" pitchFamily="34" charset="-128"/>
              </a:rPr>
              <a:t>.</a:t>
            </a:r>
            <a:endParaRPr lang="zh-TW" altLang="en-US" sz="2400" b="1">
              <a:latin typeface="Times New Roman" pitchFamily="18" charset="0"/>
              <a:ea typeface="Arial Unicode MS" pitchFamily="34" charset="-128"/>
              <a:cs typeface="Arial Unicode MS" pitchFamily="34" charset="-128"/>
            </a:endParaRPr>
          </a:p>
        </p:txBody>
      </p:sp>
      <p:sp>
        <p:nvSpPr>
          <p:cNvPr id="6150" name="Rectangle 6"/>
          <p:cNvSpPr>
            <a:spLocks noChangeArrowheads="1"/>
          </p:cNvSpPr>
          <p:nvPr/>
        </p:nvSpPr>
        <p:spPr bwMode="auto">
          <a:xfrm>
            <a:off x="0" y="3211513"/>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29705" name="Object 9"/>
          <p:cNvGraphicFramePr>
            <a:graphicFrameLocks noChangeAspect="1"/>
          </p:cNvGraphicFramePr>
          <p:nvPr/>
        </p:nvGraphicFramePr>
        <p:xfrm>
          <a:off x="2484438" y="3355975"/>
          <a:ext cx="2879725" cy="804863"/>
        </p:xfrm>
        <a:graphic>
          <a:graphicData uri="http://schemas.openxmlformats.org/presentationml/2006/ole">
            <p:oleObj spid="_x0000_s1214466" name="方程式" r:id="rId4" imgW="1536700" imgH="431800" progId="Equation.3">
              <p:embed/>
            </p:oleObj>
          </a:graphicData>
        </a:graphic>
      </p:graphicFrame>
      <p:sp>
        <p:nvSpPr>
          <p:cNvPr id="6151" name="Text Box 10"/>
          <p:cNvSpPr txBox="1">
            <a:spLocks noChangeArrowheads="1"/>
          </p:cNvSpPr>
          <p:nvPr/>
        </p:nvSpPr>
        <p:spPr bwMode="auto">
          <a:xfrm>
            <a:off x="684213" y="2997200"/>
            <a:ext cx="1368425" cy="457200"/>
          </a:xfrm>
          <a:prstGeom prst="rect">
            <a:avLst/>
          </a:prstGeom>
          <a:noFill/>
          <a:ln w="9525">
            <a:noFill/>
            <a:miter lim="800000"/>
            <a:headEnd/>
            <a:tailEnd/>
          </a:ln>
        </p:spPr>
        <p:txBody>
          <a:bodyPr>
            <a:spAutoFit/>
          </a:bodyPr>
          <a:lstStyle/>
          <a:p>
            <a:pPr>
              <a:spcBef>
                <a:spcPct val="50000"/>
              </a:spcBef>
            </a:pPr>
            <a:r>
              <a:rPr lang="en-US" altLang="zh-TW" sz="2400" b="1" i="1">
                <a:solidFill>
                  <a:srgbClr val="A50021"/>
                </a:solidFill>
                <a:latin typeface="Times New Roman" pitchFamily="18" charset="0"/>
                <a:ea typeface="標楷體" pitchFamily="65" charset="-120"/>
                <a:cs typeface="Arial Unicode MS" pitchFamily="34" charset="-128"/>
              </a:rPr>
              <a:t>Solution:</a:t>
            </a:r>
          </a:p>
        </p:txBody>
      </p:sp>
      <p:sp>
        <p:nvSpPr>
          <p:cNvPr id="6152" name="Rectangle 13"/>
          <p:cNvSpPr>
            <a:spLocks noChangeArrowheads="1"/>
          </p:cNvSpPr>
          <p:nvPr/>
        </p:nvSpPr>
        <p:spPr bwMode="auto">
          <a:xfrm>
            <a:off x="0" y="3200400"/>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29708" name="Object 12"/>
          <p:cNvGraphicFramePr>
            <a:graphicFrameLocks noChangeAspect="1"/>
          </p:cNvGraphicFramePr>
          <p:nvPr/>
        </p:nvGraphicFramePr>
        <p:xfrm>
          <a:off x="900113" y="4365625"/>
          <a:ext cx="7200900" cy="811213"/>
        </p:xfrm>
        <a:graphic>
          <a:graphicData uri="http://schemas.openxmlformats.org/presentationml/2006/ole">
            <p:oleObj spid="_x0000_s1214467" name="方程式" r:id="rId5" imgW="4051300" imgH="457200" progId="Equation.3">
              <p:embed/>
            </p:oleObj>
          </a:graphicData>
        </a:graphic>
      </p:graphicFrame>
      <p:sp>
        <p:nvSpPr>
          <p:cNvPr id="6153" name="Rectangle 15"/>
          <p:cNvSpPr>
            <a:spLocks noChangeArrowheads="1"/>
          </p:cNvSpPr>
          <p:nvPr/>
        </p:nvSpPr>
        <p:spPr bwMode="auto">
          <a:xfrm>
            <a:off x="0" y="3230563"/>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29710" name="Object 14"/>
          <p:cNvGraphicFramePr>
            <a:graphicFrameLocks noChangeAspect="1"/>
          </p:cNvGraphicFramePr>
          <p:nvPr/>
        </p:nvGraphicFramePr>
        <p:xfrm>
          <a:off x="1000125" y="5429250"/>
          <a:ext cx="4751388" cy="696913"/>
        </p:xfrm>
        <a:graphic>
          <a:graphicData uri="http://schemas.openxmlformats.org/presentationml/2006/ole">
            <p:oleObj spid="_x0000_s1214468" name="方程式" r:id="rId6" imgW="2705100" imgH="393700" progId="Equation.3">
              <p:embed/>
            </p:oleObj>
          </a:graphicData>
        </a:graphic>
      </p:graphicFrame>
      <p:sp>
        <p:nvSpPr>
          <p:cNvPr id="6154" name="Text Box 16"/>
          <p:cNvSpPr txBox="1">
            <a:spLocks noChangeArrowheads="1"/>
          </p:cNvSpPr>
          <p:nvPr/>
        </p:nvSpPr>
        <p:spPr bwMode="auto">
          <a:xfrm>
            <a:off x="6877050" y="6370638"/>
            <a:ext cx="1943100" cy="366712"/>
          </a:xfrm>
          <a:prstGeom prst="rect">
            <a:avLst/>
          </a:prstGeom>
          <a:noFill/>
          <a:ln w="9525">
            <a:noFill/>
            <a:miter lim="800000"/>
            <a:headEnd/>
            <a:tailEnd/>
          </a:ln>
        </p:spPr>
        <p:txBody>
          <a:bodyPr>
            <a:spAutoFit/>
          </a:bodyPr>
          <a:lstStyle/>
          <a:p>
            <a:pPr algn="r">
              <a:spcBef>
                <a:spcPct val="50000"/>
              </a:spcBef>
            </a:pPr>
            <a:r>
              <a:rPr lang="en-US" altLang="zh-TW" b="1" i="1">
                <a:latin typeface="Times New Roman" pitchFamily="18" charset="0"/>
                <a:ea typeface="標楷體" pitchFamily="65" charset="-120"/>
                <a:cs typeface="Arial Unicode MS" pitchFamily="34" charset="-128"/>
              </a:rPr>
              <a:t>(To be continued)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705"/>
                                        </p:tgtEl>
                                        <p:attrNameLst>
                                          <p:attrName>style.visibility</p:attrName>
                                        </p:attrNameLst>
                                      </p:cBhvr>
                                      <p:to>
                                        <p:strVal val="visible"/>
                                      </p:to>
                                    </p:set>
                                    <p:animEffect transition="in" filter="wipe(left)">
                                      <p:cBhvr>
                                        <p:cTn id="7" dur="500"/>
                                        <p:tgtEl>
                                          <p:spTgt spid="2970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708"/>
                                        </p:tgtEl>
                                        <p:attrNameLst>
                                          <p:attrName>style.visibility</p:attrName>
                                        </p:attrNameLst>
                                      </p:cBhvr>
                                      <p:to>
                                        <p:strVal val="visible"/>
                                      </p:to>
                                    </p:set>
                                    <p:animEffect transition="in" filter="wipe(left)">
                                      <p:cBhvr>
                                        <p:cTn id="12" dur="1000"/>
                                        <p:tgtEl>
                                          <p:spTgt spid="2970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710"/>
                                        </p:tgtEl>
                                        <p:attrNameLst>
                                          <p:attrName>style.visibility</p:attrName>
                                        </p:attrNameLst>
                                      </p:cBhvr>
                                      <p:to>
                                        <p:strVal val="visible"/>
                                      </p:to>
                                    </p:set>
                                    <p:animEffect transition="in" filter="wipe(left)">
                                      <p:cBhvr>
                                        <p:cTn id="17" dur="1000"/>
                                        <p:tgtEl>
                                          <p:spTgt spid="29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2"/>
          <p:cNvSpPr txBox="1">
            <a:spLocks noChangeArrowheads="1"/>
          </p:cNvSpPr>
          <p:nvPr/>
        </p:nvSpPr>
        <p:spPr bwMode="auto">
          <a:xfrm>
            <a:off x="611188" y="260350"/>
            <a:ext cx="8137525" cy="1465263"/>
          </a:xfrm>
          <a:prstGeom prst="rect">
            <a:avLst/>
          </a:prstGeom>
          <a:noFill/>
          <a:ln w="9525">
            <a:noFill/>
            <a:miter lim="800000"/>
            <a:headEnd/>
            <a:tailEnd/>
          </a:ln>
        </p:spPr>
        <p:txBody>
          <a:bodyPr>
            <a:spAutoFit/>
          </a:bodyPr>
          <a:lstStyle/>
          <a:p>
            <a:pPr>
              <a:spcBef>
                <a:spcPct val="50000"/>
              </a:spcBef>
            </a:pPr>
            <a:r>
              <a:rPr lang="en-US" altLang="zh-TW" b="1">
                <a:solidFill>
                  <a:srgbClr val="A50021"/>
                </a:solidFill>
                <a:latin typeface="Times New Roman" pitchFamily="18" charset="0"/>
                <a:ea typeface="Arial Unicode MS" pitchFamily="34" charset="-128"/>
                <a:cs typeface="Arial Unicode MS" pitchFamily="34" charset="-128"/>
              </a:rPr>
              <a:t>[Example]</a:t>
            </a:r>
            <a:r>
              <a:rPr lang="en-US" altLang="zh-TW" b="1">
                <a:latin typeface="Times New Roman" pitchFamily="18" charset="0"/>
                <a:ea typeface="Arial Unicode MS" pitchFamily="34" charset="-128"/>
                <a:cs typeface="Arial Unicode MS" pitchFamily="34" charset="-128"/>
              </a:rPr>
              <a:t>  A suspension containing </a:t>
            </a:r>
            <a:r>
              <a:rPr lang="en-US" altLang="zh-TW" b="1">
                <a:solidFill>
                  <a:srgbClr val="FF0000"/>
                </a:solidFill>
                <a:latin typeface="Times New Roman" pitchFamily="18" charset="0"/>
                <a:ea typeface="Arial Unicode MS" pitchFamily="34" charset="-128"/>
                <a:cs typeface="Arial Unicode MS" pitchFamily="34" charset="-128"/>
              </a:rPr>
              <a:t>225 g</a:t>
            </a:r>
            <a:r>
              <a:rPr lang="en-US" altLang="zh-TW" b="1">
                <a:latin typeface="Times New Roman" pitchFamily="18" charset="0"/>
                <a:ea typeface="Arial Unicode MS" pitchFamily="34" charset="-128"/>
                <a:cs typeface="Arial Unicode MS" pitchFamily="34" charset="-128"/>
              </a:rPr>
              <a:t> of carbonyl iron powder, Grade E, </a:t>
            </a:r>
            <a:r>
              <a:rPr lang="en-US" altLang="zh-TW" b="1">
                <a:solidFill>
                  <a:srgbClr val="FF0000"/>
                </a:solidFill>
                <a:latin typeface="Times New Roman" pitchFamily="18" charset="0"/>
                <a:ea typeface="Arial Unicode MS" pitchFamily="34" charset="-128"/>
                <a:cs typeface="Arial Unicode MS" pitchFamily="34" charset="-128"/>
              </a:rPr>
              <a:t>per liter</a:t>
            </a:r>
            <a:r>
              <a:rPr lang="en-US" altLang="zh-TW" b="1">
                <a:latin typeface="Times New Roman" pitchFamily="18" charset="0"/>
                <a:ea typeface="Arial Unicode MS" pitchFamily="34" charset="-128"/>
                <a:cs typeface="Arial Unicode MS" pitchFamily="34" charset="-128"/>
              </a:rPr>
              <a:t> of a solution of 0.01 </a:t>
            </a:r>
            <a:r>
              <a:rPr lang="en-US" altLang="zh-TW" b="1" i="1">
                <a:latin typeface="Times New Roman" pitchFamily="18" charset="0"/>
                <a:ea typeface="Arial Unicode MS" pitchFamily="34" charset="-128"/>
                <a:cs typeface="Arial Unicode MS" pitchFamily="34" charset="-128"/>
              </a:rPr>
              <a:t>N</a:t>
            </a:r>
            <a:r>
              <a:rPr lang="en-US" altLang="zh-TW" b="1">
                <a:latin typeface="Times New Roman" pitchFamily="18" charset="0"/>
                <a:ea typeface="Arial Unicode MS" pitchFamily="34" charset="-128"/>
                <a:cs typeface="Arial Unicode MS" pitchFamily="34" charset="-128"/>
              </a:rPr>
              <a:t> NaOH is to be filtered, using a leaf filter.  </a:t>
            </a:r>
            <a:r>
              <a:rPr lang="en-US" altLang="zh-TW" b="1">
                <a:solidFill>
                  <a:srgbClr val="0000FF"/>
                </a:solidFill>
                <a:latin typeface="Times New Roman" pitchFamily="18" charset="0"/>
                <a:ea typeface="Arial Unicode MS" pitchFamily="34" charset="-128"/>
                <a:cs typeface="Arial Unicode MS" pitchFamily="34" charset="-128"/>
              </a:rPr>
              <a:t>Estimate the size (area) of the filter needed</a:t>
            </a:r>
            <a:r>
              <a:rPr lang="en-US" altLang="zh-TW" b="1">
                <a:latin typeface="Times New Roman" pitchFamily="18" charset="0"/>
                <a:ea typeface="Arial Unicode MS" pitchFamily="34" charset="-128"/>
                <a:cs typeface="Arial Unicode MS" pitchFamily="34" charset="-128"/>
              </a:rPr>
              <a:t> to obtain </a:t>
            </a:r>
            <a:r>
              <a:rPr lang="en-US" altLang="zh-TW" b="1">
                <a:solidFill>
                  <a:srgbClr val="FF0000"/>
                </a:solidFill>
                <a:latin typeface="Times New Roman" pitchFamily="18" charset="0"/>
                <a:ea typeface="Arial Unicode MS" pitchFamily="34" charset="-128"/>
                <a:cs typeface="Arial Unicode MS" pitchFamily="34" charset="-128"/>
              </a:rPr>
              <a:t>100 lb</a:t>
            </a:r>
            <a:r>
              <a:rPr lang="en-US" altLang="zh-TW" b="1">
                <a:latin typeface="Times New Roman" pitchFamily="18" charset="0"/>
                <a:ea typeface="Arial Unicode MS" pitchFamily="34" charset="-128"/>
                <a:cs typeface="Arial Unicode MS" pitchFamily="34" charset="-128"/>
              </a:rPr>
              <a:t> of dry cake in </a:t>
            </a:r>
            <a:r>
              <a:rPr lang="en-US" altLang="zh-TW" b="1">
                <a:solidFill>
                  <a:srgbClr val="FF0000"/>
                </a:solidFill>
                <a:latin typeface="Times New Roman" pitchFamily="18" charset="0"/>
                <a:ea typeface="Arial Unicode MS" pitchFamily="34" charset="-128"/>
                <a:cs typeface="Arial Unicode MS" pitchFamily="34" charset="-128"/>
              </a:rPr>
              <a:t>1 h</a:t>
            </a:r>
            <a:r>
              <a:rPr lang="en-US" altLang="zh-TW" b="1">
                <a:latin typeface="Times New Roman" pitchFamily="18" charset="0"/>
                <a:ea typeface="Arial Unicode MS" pitchFamily="34" charset="-128"/>
                <a:cs typeface="Arial Unicode MS" pitchFamily="34" charset="-128"/>
              </a:rPr>
              <a:t> of filtration at a constant pressure drop of </a:t>
            </a:r>
            <a:r>
              <a:rPr lang="en-US" altLang="zh-TW" b="1">
                <a:solidFill>
                  <a:srgbClr val="FF0000"/>
                </a:solidFill>
                <a:latin typeface="Times New Roman" pitchFamily="18" charset="0"/>
                <a:ea typeface="Arial Unicode MS" pitchFamily="34" charset="-128"/>
                <a:cs typeface="Arial Unicode MS" pitchFamily="34" charset="-128"/>
              </a:rPr>
              <a:t>20 psi</a:t>
            </a:r>
            <a:r>
              <a:rPr lang="en-US" altLang="zh-TW" b="1">
                <a:latin typeface="Times New Roman" pitchFamily="18" charset="0"/>
                <a:ea typeface="Arial Unicode MS" pitchFamily="34" charset="-128"/>
                <a:cs typeface="Arial Unicode MS" pitchFamily="34" charset="-128"/>
              </a:rPr>
              <a:t>.  The cake is incompressible.  The specific cake resistance is </a:t>
            </a:r>
            <a:r>
              <a:rPr lang="en-US" altLang="zh-TW" b="1">
                <a:solidFill>
                  <a:srgbClr val="FF0000"/>
                </a:solidFill>
                <a:latin typeface="Times New Roman" pitchFamily="18" charset="0"/>
                <a:ea typeface="Arial Unicode MS" pitchFamily="34" charset="-128"/>
                <a:cs typeface="Arial Unicode MS" pitchFamily="34" charset="-128"/>
              </a:rPr>
              <a:t>10</a:t>
            </a:r>
            <a:r>
              <a:rPr lang="en-US" altLang="zh-TW" b="1" baseline="30000">
                <a:solidFill>
                  <a:srgbClr val="FF0000"/>
                </a:solidFill>
                <a:latin typeface="Times New Roman" pitchFamily="18" charset="0"/>
                <a:ea typeface="Arial Unicode MS" pitchFamily="34" charset="-128"/>
                <a:cs typeface="Arial Unicode MS" pitchFamily="34" charset="-128"/>
              </a:rPr>
              <a:t>11</a:t>
            </a:r>
            <a:r>
              <a:rPr lang="en-US" altLang="zh-TW" b="1">
                <a:solidFill>
                  <a:srgbClr val="FF0000"/>
                </a:solidFill>
                <a:latin typeface="Times New Roman" pitchFamily="18" charset="0"/>
                <a:ea typeface="Arial Unicode MS" pitchFamily="34" charset="-128"/>
                <a:cs typeface="Arial Unicode MS" pitchFamily="34" charset="-128"/>
              </a:rPr>
              <a:t> ft/lb</a:t>
            </a:r>
            <a:r>
              <a:rPr lang="en-US" altLang="zh-TW" b="1">
                <a:latin typeface="Times New Roman" pitchFamily="18" charset="0"/>
                <a:ea typeface="Arial Unicode MS" pitchFamily="34" charset="-128"/>
                <a:cs typeface="Arial Unicode MS" pitchFamily="34" charset="-128"/>
              </a:rPr>
              <a:t>.  The resistance of the medium is taken as </a:t>
            </a:r>
            <a:r>
              <a:rPr lang="en-US" altLang="zh-TW" b="1">
                <a:solidFill>
                  <a:srgbClr val="FF0000"/>
                </a:solidFill>
                <a:latin typeface="Times New Roman" pitchFamily="18" charset="0"/>
                <a:ea typeface="Arial Unicode MS" pitchFamily="34" charset="-128"/>
                <a:cs typeface="Arial Unicode MS" pitchFamily="34" charset="-128"/>
              </a:rPr>
              <a:t>0.1 in</a:t>
            </a:r>
            <a:r>
              <a:rPr lang="en-US" altLang="zh-TW" b="1" baseline="30000">
                <a:solidFill>
                  <a:srgbClr val="FF0000"/>
                </a:solidFill>
                <a:latin typeface="Times New Roman" pitchFamily="18" charset="0"/>
                <a:ea typeface="Arial Unicode MS" pitchFamily="34" charset="-128"/>
                <a:cs typeface="Arial Unicode MS" pitchFamily="34" charset="-128"/>
              </a:rPr>
              <a:t>-1</a:t>
            </a:r>
            <a:r>
              <a:rPr lang="en-US" altLang="zh-TW" b="1">
                <a:latin typeface="Times New Roman" pitchFamily="18" charset="0"/>
                <a:ea typeface="Arial Unicode MS" pitchFamily="34" charset="-128"/>
                <a:cs typeface="Arial Unicode MS" pitchFamily="34" charset="-128"/>
              </a:rPr>
              <a:t>.</a:t>
            </a:r>
            <a:endParaRPr lang="zh-TW" altLang="en-US" b="1">
              <a:latin typeface="Times New Roman" pitchFamily="18" charset="0"/>
              <a:ea typeface="Arial Unicode MS" pitchFamily="34" charset="-128"/>
              <a:cs typeface="Arial Unicode MS" pitchFamily="34" charset="-128"/>
            </a:endParaRPr>
          </a:p>
        </p:txBody>
      </p:sp>
      <p:sp>
        <p:nvSpPr>
          <p:cNvPr id="7173" name="Rectangle 3"/>
          <p:cNvSpPr>
            <a:spLocks noChangeArrowheads="1"/>
          </p:cNvSpPr>
          <p:nvPr/>
        </p:nvSpPr>
        <p:spPr bwMode="auto">
          <a:xfrm>
            <a:off x="0" y="3211513"/>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7170" name="Object 4"/>
          <p:cNvGraphicFramePr>
            <a:graphicFrameLocks noChangeAspect="1"/>
          </p:cNvGraphicFramePr>
          <p:nvPr/>
        </p:nvGraphicFramePr>
        <p:xfrm>
          <a:off x="3203575" y="1987550"/>
          <a:ext cx="2447925" cy="684213"/>
        </p:xfrm>
        <a:graphic>
          <a:graphicData uri="http://schemas.openxmlformats.org/presentationml/2006/ole">
            <p:oleObj spid="_x0000_s1215490" name="方程式" r:id="rId4" imgW="1536700" imgH="431800" progId="Equation.3">
              <p:embed/>
            </p:oleObj>
          </a:graphicData>
        </a:graphic>
      </p:graphicFrame>
      <p:sp>
        <p:nvSpPr>
          <p:cNvPr id="7174" name="Text Box 5"/>
          <p:cNvSpPr txBox="1">
            <a:spLocks noChangeArrowheads="1"/>
          </p:cNvSpPr>
          <p:nvPr/>
        </p:nvSpPr>
        <p:spPr bwMode="auto">
          <a:xfrm>
            <a:off x="611188" y="2060575"/>
            <a:ext cx="2520950" cy="457200"/>
          </a:xfrm>
          <a:prstGeom prst="rect">
            <a:avLst/>
          </a:prstGeom>
          <a:noFill/>
          <a:ln w="9525">
            <a:noFill/>
            <a:miter lim="800000"/>
            <a:headEnd/>
            <a:tailEnd/>
          </a:ln>
        </p:spPr>
        <p:txBody>
          <a:bodyPr>
            <a:spAutoFit/>
          </a:bodyPr>
          <a:lstStyle/>
          <a:p>
            <a:pPr>
              <a:spcBef>
                <a:spcPct val="50000"/>
              </a:spcBef>
            </a:pPr>
            <a:r>
              <a:rPr lang="en-US" altLang="zh-TW" sz="2400" b="1" i="1">
                <a:solidFill>
                  <a:srgbClr val="A50021"/>
                </a:solidFill>
                <a:latin typeface="Times New Roman" pitchFamily="18" charset="0"/>
                <a:ea typeface="標楷體" pitchFamily="65" charset="-120"/>
                <a:cs typeface="Arial Unicode MS" pitchFamily="34" charset="-128"/>
              </a:rPr>
              <a:t>Solution (cont’d):</a:t>
            </a:r>
          </a:p>
        </p:txBody>
      </p:sp>
      <p:sp>
        <p:nvSpPr>
          <p:cNvPr id="7175" name="Rectangle 7"/>
          <p:cNvSpPr>
            <a:spLocks noChangeArrowheads="1"/>
          </p:cNvSpPr>
          <p:nvPr/>
        </p:nvSpPr>
        <p:spPr bwMode="auto">
          <a:xfrm>
            <a:off x="0" y="3200400"/>
            <a:ext cx="9144000" cy="0"/>
          </a:xfrm>
          <a:prstGeom prst="rect">
            <a:avLst/>
          </a:prstGeom>
          <a:noFill/>
          <a:ln w="9525">
            <a:noFill/>
            <a:miter lim="800000"/>
            <a:headEnd/>
            <a:tailEnd/>
          </a:ln>
        </p:spPr>
        <p:txBody>
          <a:bodyPr wrap="none" anchor="ctr">
            <a:spAutoFit/>
          </a:bodyPr>
          <a:lstStyle/>
          <a:p>
            <a:endParaRPr lang="zh-TW" altLang="en-US"/>
          </a:p>
        </p:txBody>
      </p:sp>
      <p:sp>
        <p:nvSpPr>
          <p:cNvPr id="7176" name="Rectangle 9"/>
          <p:cNvSpPr>
            <a:spLocks noChangeArrowheads="1"/>
          </p:cNvSpPr>
          <p:nvPr/>
        </p:nvSpPr>
        <p:spPr bwMode="auto">
          <a:xfrm>
            <a:off x="0" y="3230563"/>
            <a:ext cx="9144000" cy="0"/>
          </a:xfrm>
          <a:prstGeom prst="rect">
            <a:avLst/>
          </a:prstGeom>
          <a:noFill/>
          <a:ln w="9525">
            <a:noFill/>
            <a:miter lim="800000"/>
            <a:headEnd/>
            <a:tailEnd/>
          </a:ln>
        </p:spPr>
        <p:txBody>
          <a:bodyPr wrap="none" anchor="ctr">
            <a:spAutoFit/>
          </a:bodyPr>
          <a:lstStyle/>
          <a:p>
            <a:endParaRPr lang="zh-TW" altLang="en-US"/>
          </a:p>
        </p:txBody>
      </p:sp>
      <p:sp>
        <p:nvSpPr>
          <p:cNvPr id="80907" name="Text Box 11"/>
          <p:cNvSpPr txBox="1">
            <a:spLocks noChangeArrowheads="1"/>
          </p:cNvSpPr>
          <p:nvPr/>
        </p:nvSpPr>
        <p:spPr bwMode="auto">
          <a:xfrm>
            <a:off x="755650" y="2779713"/>
            <a:ext cx="3240088" cy="457200"/>
          </a:xfrm>
          <a:prstGeom prst="rect">
            <a:avLst/>
          </a:prstGeom>
          <a:noFill/>
          <a:ln w="9525">
            <a:noFill/>
            <a:miter lim="800000"/>
            <a:headEnd/>
            <a:tailEnd/>
          </a:ln>
        </p:spPr>
        <p:txBody>
          <a:bodyPr>
            <a:spAutoFit/>
          </a:bodyPr>
          <a:lstStyle/>
          <a:p>
            <a:pPr>
              <a:spcBef>
                <a:spcPct val="50000"/>
              </a:spcBef>
            </a:pPr>
            <a:r>
              <a:rPr lang="en-US" altLang="zh-TW" sz="2400" b="1" i="1">
                <a:latin typeface="Times New Roman" pitchFamily="18" charset="0"/>
                <a:ea typeface="標楷體" pitchFamily="65" charset="-120"/>
                <a:cs typeface="Arial Unicode MS" pitchFamily="34" charset="-128"/>
              </a:rPr>
              <a:t>t</a:t>
            </a:r>
            <a:r>
              <a:rPr lang="en-US" altLang="zh-TW" sz="2400" b="1">
                <a:latin typeface="Times New Roman" pitchFamily="18" charset="0"/>
                <a:ea typeface="標楷體" pitchFamily="65" charset="-120"/>
                <a:cs typeface="Arial Unicode MS" pitchFamily="34" charset="-128"/>
              </a:rPr>
              <a:t> = filtration time = 1 h</a:t>
            </a:r>
            <a:endParaRPr lang="zh-TW" altLang="en-US" sz="2400" b="1">
              <a:latin typeface="Times New Roman" pitchFamily="18" charset="0"/>
              <a:ea typeface="標楷體" pitchFamily="65" charset="-120"/>
              <a:cs typeface="Arial Unicode MS" pitchFamily="34" charset="-128"/>
            </a:endParaRPr>
          </a:p>
        </p:txBody>
      </p:sp>
      <p:graphicFrame>
        <p:nvGraphicFramePr>
          <p:cNvPr id="80908" name="Object 12"/>
          <p:cNvGraphicFramePr>
            <a:graphicFrameLocks noChangeAspect="1"/>
          </p:cNvGraphicFramePr>
          <p:nvPr/>
        </p:nvGraphicFramePr>
        <p:xfrm>
          <a:off x="755650" y="3284538"/>
          <a:ext cx="6408738" cy="827087"/>
        </p:xfrm>
        <a:graphic>
          <a:graphicData uri="http://schemas.openxmlformats.org/presentationml/2006/ole">
            <p:oleObj spid="_x0000_s1215491" name="方程式" r:id="rId5" imgW="3708400" imgH="482600" progId="Equation.3">
              <p:embed/>
            </p:oleObj>
          </a:graphicData>
        </a:graphic>
      </p:graphicFrame>
      <p:sp>
        <p:nvSpPr>
          <p:cNvPr id="80909" name="Text Box 13"/>
          <p:cNvSpPr txBox="1">
            <a:spLocks noChangeArrowheads="1"/>
          </p:cNvSpPr>
          <p:nvPr/>
        </p:nvSpPr>
        <p:spPr bwMode="auto">
          <a:xfrm>
            <a:off x="1187450" y="4219575"/>
            <a:ext cx="3313113" cy="457200"/>
          </a:xfrm>
          <a:prstGeom prst="rect">
            <a:avLst/>
          </a:prstGeom>
          <a:noFill/>
          <a:ln w="9525">
            <a:noFill/>
            <a:miter lim="800000"/>
            <a:headEnd/>
            <a:tailEnd/>
          </a:ln>
        </p:spPr>
        <p:txBody>
          <a:bodyPr>
            <a:spAutoFit/>
          </a:bodyPr>
          <a:lstStyle/>
          <a:p>
            <a:pPr>
              <a:spcBef>
                <a:spcPct val="50000"/>
              </a:spcBef>
            </a:pPr>
            <a:r>
              <a:rPr lang="en-US" altLang="zh-TW" sz="2400" b="1">
                <a:latin typeface="Times New Roman" pitchFamily="18" charset="0"/>
                <a:ea typeface="標楷體" pitchFamily="65" charset="-120"/>
                <a:cs typeface="Arial Unicode MS" pitchFamily="34" charset="-128"/>
              </a:rPr>
              <a:t>= 1.2 </a:t>
            </a:r>
            <a:r>
              <a:rPr lang="en-US" altLang="zh-TW" sz="2400" b="1">
                <a:latin typeface="Times New Roman" pitchFamily="18" charset="0"/>
                <a:ea typeface="標楷體" pitchFamily="65" charset="-120"/>
                <a:cs typeface="Arial Unicode MS" pitchFamily="34" charset="-128"/>
                <a:sym typeface="Symbol" pitchFamily="18" charset="2"/>
              </a:rPr>
              <a:t></a:t>
            </a:r>
            <a:r>
              <a:rPr lang="en-US" altLang="zh-TW" sz="2400" b="1">
                <a:latin typeface="Times New Roman" pitchFamily="18" charset="0"/>
                <a:ea typeface="標楷體" pitchFamily="65" charset="-120"/>
                <a:cs typeface="Arial Unicode MS" pitchFamily="34" charset="-128"/>
              </a:rPr>
              <a:t> 10</a:t>
            </a:r>
            <a:r>
              <a:rPr lang="en-US" altLang="zh-TW" sz="2400" b="1" baseline="30000">
                <a:latin typeface="Times New Roman" pitchFamily="18" charset="0"/>
                <a:ea typeface="標楷體" pitchFamily="65" charset="-120"/>
                <a:cs typeface="Arial Unicode MS" pitchFamily="34" charset="-128"/>
              </a:rPr>
              <a:t>12</a:t>
            </a:r>
            <a:r>
              <a:rPr lang="en-US" altLang="zh-TW" sz="2400" b="1">
                <a:latin typeface="Times New Roman" pitchFamily="18" charset="0"/>
                <a:ea typeface="標楷體" pitchFamily="65" charset="-120"/>
                <a:cs typeface="Arial Unicode MS" pitchFamily="34" charset="-128"/>
              </a:rPr>
              <a:t> lb/ft-h</a:t>
            </a:r>
            <a:r>
              <a:rPr lang="en-US" altLang="zh-TW" sz="2400" b="1" baseline="30000">
                <a:latin typeface="Times New Roman" pitchFamily="18" charset="0"/>
                <a:ea typeface="標楷體" pitchFamily="65" charset="-120"/>
                <a:cs typeface="Arial Unicode MS" pitchFamily="34" charset="-128"/>
              </a:rPr>
              <a:t>2</a:t>
            </a:r>
            <a:r>
              <a:rPr lang="en-US" altLang="zh-TW" sz="2400" b="1">
                <a:latin typeface="Times New Roman" pitchFamily="18" charset="0"/>
                <a:ea typeface="標楷體" pitchFamily="65" charset="-120"/>
                <a:cs typeface="Arial Unicode MS" pitchFamily="34" charset="-128"/>
              </a:rPr>
              <a:t> </a:t>
            </a:r>
            <a:endParaRPr lang="zh-TW" altLang="en-US" sz="2400" b="1">
              <a:latin typeface="Times New Roman" pitchFamily="18" charset="0"/>
              <a:ea typeface="標楷體" pitchFamily="65" charset="-120"/>
              <a:cs typeface="Arial Unicode MS" pitchFamily="34" charset="-128"/>
            </a:endParaRPr>
          </a:p>
        </p:txBody>
      </p:sp>
      <p:sp>
        <p:nvSpPr>
          <p:cNvPr id="80910" name="Text Box 14"/>
          <p:cNvSpPr txBox="1">
            <a:spLocks noChangeArrowheads="1"/>
          </p:cNvSpPr>
          <p:nvPr/>
        </p:nvSpPr>
        <p:spPr bwMode="auto">
          <a:xfrm>
            <a:off x="755650" y="4724400"/>
            <a:ext cx="7993063" cy="1406525"/>
          </a:xfrm>
          <a:prstGeom prst="rect">
            <a:avLst/>
          </a:prstGeom>
          <a:noFill/>
          <a:ln w="9525">
            <a:noFill/>
            <a:miter lim="800000"/>
            <a:headEnd/>
            <a:tailEnd/>
          </a:ln>
        </p:spPr>
        <p:txBody>
          <a:bodyPr>
            <a:spAutoFit/>
          </a:bodyPr>
          <a:lstStyle/>
          <a:p>
            <a:pPr>
              <a:spcAft>
                <a:spcPct val="30000"/>
              </a:spcAft>
            </a:pPr>
            <a:r>
              <a:rPr lang="en-US" altLang="zh-TW" sz="2400" b="1" i="1">
                <a:latin typeface="Symbol" pitchFamily="18" charset="2"/>
                <a:ea typeface="標楷體" pitchFamily="65" charset="-120"/>
                <a:cs typeface="Arial Unicode MS" pitchFamily="34" charset="-128"/>
              </a:rPr>
              <a:t>a</a:t>
            </a:r>
            <a:r>
              <a:rPr lang="en-US" altLang="zh-TW" sz="2400" b="1">
                <a:latin typeface="Times New Roman" pitchFamily="18" charset="0"/>
                <a:ea typeface="標楷體" pitchFamily="65" charset="-120"/>
                <a:cs typeface="Arial Unicode MS" pitchFamily="34" charset="-128"/>
              </a:rPr>
              <a:t> = specific cake resistance = 10</a:t>
            </a:r>
            <a:r>
              <a:rPr lang="en-US" altLang="zh-TW" sz="2400" b="1" baseline="30000">
                <a:latin typeface="Times New Roman" pitchFamily="18" charset="0"/>
                <a:ea typeface="標楷體" pitchFamily="65" charset="-120"/>
                <a:cs typeface="Arial Unicode MS" pitchFamily="34" charset="-128"/>
              </a:rPr>
              <a:t>11</a:t>
            </a:r>
            <a:r>
              <a:rPr lang="en-US" altLang="zh-TW" sz="2400" b="1">
                <a:latin typeface="Times New Roman" pitchFamily="18" charset="0"/>
                <a:ea typeface="標楷體" pitchFamily="65" charset="-120"/>
                <a:cs typeface="Arial Unicode MS" pitchFamily="34" charset="-128"/>
              </a:rPr>
              <a:t> ft/lb</a:t>
            </a:r>
            <a:endParaRPr lang="en-US" altLang="zh-TW" sz="2400" b="1" i="1">
              <a:latin typeface="Times New Roman" pitchFamily="18" charset="0"/>
              <a:ea typeface="標楷體" pitchFamily="65" charset="-120"/>
              <a:cs typeface="Arial Unicode MS" pitchFamily="34" charset="-128"/>
            </a:endParaRPr>
          </a:p>
          <a:p>
            <a:pPr>
              <a:spcAft>
                <a:spcPct val="30000"/>
              </a:spcAft>
            </a:pPr>
            <a:r>
              <a:rPr lang="en-US" altLang="zh-TW" sz="2400" b="1" i="1">
                <a:latin typeface="Times New Roman" pitchFamily="18" charset="0"/>
                <a:ea typeface="標楷體" pitchFamily="65" charset="-120"/>
                <a:cs typeface="Arial Unicode MS" pitchFamily="34" charset="-128"/>
              </a:rPr>
              <a:t>R</a:t>
            </a:r>
            <a:r>
              <a:rPr lang="en-US" altLang="zh-TW" sz="2400" b="1" baseline="-25000">
                <a:latin typeface="Times New Roman" pitchFamily="18" charset="0"/>
                <a:ea typeface="標楷體" pitchFamily="65" charset="-120"/>
                <a:cs typeface="Arial Unicode MS" pitchFamily="34" charset="-128"/>
              </a:rPr>
              <a:t>M</a:t>
            </a:r>
            <a:r>
              <a:rPr lang="en-US" altLang="zh-TW" sz="2400" b="1">
                <a:latin typeface="Times New Roman" pitchFamily="18" charset="0"/>
                <a:ea typeface="標楷體" pitchFamily="65" charset="-120"/>
                <a:cs typeface="Arial Unicode MS" pitchFamily="34" charset="-128"/>
              </a:rPr>
              <a:t> = resistance of the medium = 0.1 in</a:t>
            </a:r>
            <a:r>
              <a:rPr lang="en-US" altLang="zh-TW" sz="2400" b="1" baseline="30000">
                <a:latin typeface="Symbol" pitchFamily="18" charset="2"/>
                <a:ea typeface="標楷體" pitchFamily="65" charset="-120"/>
                <a:cs typeface="Arial Unicode MS" pitchFamily="34" charset="-128"/>
              </a:rPr>
              <a:t>-</a:t>
            </a:r>
            <a:r>
              <a:rPr lang="en-US" altLang="zh-TW" sz="2400" b="1" baseline="30000">
                <a:latin typeface="Times New Roman" pitchFamily="18" charset="0"/>
                <a:ea typeface="標楷體" pitchFamily="65" charset="-120"/>
                <a:cs typeface="Arial Unicode MS" pitchFamily="34" charset="-128"/>
              </a:rPr>
              <a:t>1</a:t>
            </a:r>
            <a:r>
              <a:rPr lang="en-US" altLang="zh-TW" sz="2400" b="1">
                <a:latin typeface="Times New Roman" pitchFamily="18" charset="0"/>
                <a:ea typeface="標楷體" pitchFamily="65" charset="-120"/>
                <a:cs typeface="Arial Unicode MS" pitchFamily="34" charset="-128"/>
              </a:rPr>
              <a:t> = 1.2 ft</a:t>
            </a:r>
            <a:r>
              <a:rPr lang="en-US" altLang="zh-TW" sz="2400" b="1" baseline="30000">
                <a:latin typeface="Symbol" pitchFamily="18" charset="2"/>
                <a:ea typeface="標楷體" pitchFamily="65" charset="-120"/>
                <a:cs typeface="Arial Unicode MS" pitchFamily="34" charset="-128"/>
              </a:rPr>
              <a:t>-</a:t>
            </a:r>
            <a:r>
              <a:rPr lang="en-US" altLang="zh-TW" sz="2400" b="1" baseline="30000">
                <a:latin typeface="Times New Roman" pitchFamily="18" charset="0"/>
                <a:ea typeface="標楷體" pitchFamily="65" charset="-120"/>
                <a:cs typeface="Arial Unicode MS" pitchFamily="34" charset="-128"/>
              </a:rPr>
              <a:t>1</a:t>
            </a:r>
            <a:r>
              <a:rPr lang="en-US" altLang="zh-TW" sz="2400" b="1">
                <a:latin typeface="Times New Roman" pitchFamily="18" charset="0"/>
                <a:ea typeface="標楷體" pitchFamily="65" charset="-120"/>
                <a:cs typeface="Arial Unicode MS" pitchFamily="34" charset="-128"/>
              </a:rPr>
              <a:t> </a:t>
            </a:r>
            <a:endParaRPr lang="en-US" altLang="zh-TW" sz="2400" b="1" i="1">
              <a:latin typeface="Times New Roman" pitchFamily="18" charset="0"/>
              <a:ea typeface="標楷體" pitchFamily="65" charset="-120"/>
              <a:cs typeface="Arial Unicode MS" pitchFamily="34" charset="-128"/>
            </a:endParaRPr>
          </a:p>
          <a:p>
            <a:pPr>
              <a:spcAft>
                <a:spcPct val="30000"/>
              </a:spcAft>
            </a:pPr>
            <a:r>
              <a:rPr lang="en-US" altLang="zh-TW" sz="2400" b="1" i="1">
                <a:latin typeface="Symbol" pitchFamily="18" charset="2"/>
                <a:ea typeface="標楷體" pitchFamily="65" charset="-120"/>
                <a:cs typeface="Arial Unicode MS" pitchFamily="34" charset="-128"/>
              </a:rPr>
              <a:t>m</a:t>
            </a:r>
            <a:r>
              <a:rPr lang="en-US" altLang="zh-TW" sz="2400" b="1">
                <a:latin typeface="Times New Roman" pitchFamily="18" charset="0"/>
                <a:ea typeface="標楷體" pitchFamily="65" charset="-120"/>
                <a:cs typeface="Arial Unicode MS" pitchFamily="34" charset="-128"/>
              </a:rPr>
              <a:t> = viscosity of the liquid = 1 cp = 2.42 lb/ft-h  </a:t>
            </a:r>
            <a:r>
              <a:rPr lang="en-US" altLang="zh-TW" sz="2400" b="1">
                <a:solidFill>
                  <a:srgbClr val="CC00CC"/>
                </a:solidFill>
                <a:latin typeface="Times New Roman" pitchFamily="18" charset="0"/>
                <a:ea typeface="標楷體" pitchFamily="65" charset="-120"/>
                <a:cs typeface="Arial Unicode MS" pitchFamily="34" charset="-128"/>
              </a:rPr>
              <a:t>(assumed)</a:t>
            </a:r>
            <a:endParaRPr lang="zh-TW" altLang="en-US" sz="2400" b="1">
              <a:solidFill>
                <a:srgbClr val="CC00CC"/>
              </a:solidFill>
              <a:latin typeface="Times New Roman" pitchFamily="18" charset="0"/>
              <a:ea typeface="標楷體" pitchFamily="65" charset="-120"/>
              <a:cs typeface="Arial Unicode MS" pitchFamily="34" charset="-128"/>
            </a:endParaRPr>
          </a:p>
        </p:txBody>
      </p:sp>
      <p:graphicFrame>
        <p:nvGraphicFramePr>
          <p:cNvPr id="80921" name="Group 25"/>
          <p:cNvGraphicFramePr>
            <a:graphicFrameLocks noGrp="1"/>
          </p:cNvGraphicFramePr>
          <p:nvPr/>
        </p:nvGraphicFramePr>
        <p:xfrm>
          <a:off x="539750" y="260350"/>
          <a:ext cx="8280400" cy="1512888"/>
        </p:xfrm>
        <a:graphic>
          <a:graphicData uri="http://schemas.openxmlformats.org/drawingml/2006/table">
            <a:tbl>
              <a:tblPr/>
              <a:tblGrid>
                <a:gridCol w="8280400"/>
              </a:tblGrid>
              <a:tr h="151288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1" lang="zh-TW" altLang="en-US" sz="2600" b="0" i="0" u="none" strike="noStrike" cap="none" normalizeH="0" baseline="0" smtClean="0">
                        <a:ln>
                          <a:noFill/>
                        </a:ln>
                        <a:solidFill>
                          <a:schemeClr val="tx1"/>
                        </a:solidFill>
                        <a:effectLst/>
                        <a:latin typeface="Arial" pitchFamily="34" charset="0"/>
                        <a:ea typeface="新細明體" pitchFamily="18" charset="-12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186" name="Text Box 26"/>
          <p:cNvSpPr txBox="1">
            <a:spLocks noChangeArrowheads="1"/>
          </p:cNvSpPr>
          <p:nvPr/>
        </p:nvSpPr>
        <p:spPr bwMode="auto">
          <a:xfrm>
            <a:off x="6877050" y="6370638"/>
            <a:ext cx="1943100" cy="366712"/>
          </a:xfrm>
          <a:prstGeom prst="rect">
            <a:avLst/>
          </a:prstGeom>
          <a:noFill/>
          <a:ln w="9525">
            <a:noFill/>
            <a:miter lim="800000"/>
            <a:headEnd/>
            <a:tailEnd/>
          </a:ln>
        </p:spPr>
        <p:txBody>
          <a:bodyPr>
            <a:spAutoFit/>
          </a:bodyPr>
          <a:lstStyle/>
          <a:p>
            <a:pPr algn="r">
              <a:spcBef>
                <a:spcPct val="50000"/>
              </a:spcBef>
            </a:pPr>
            <a:r>
              <a:rPr lang="en-US" altLang="zh-TW" b="1" i="1">
                <a:latin typeface="Times New Roman" pitchFamily="18" charset="0"/>
                <a:ea typeface="標楷體" pitchFamily="65" charset="-120"/>
                <a:cs typeface="Arial Unicode MS" pitchFamily="34" charset="-128"/>
              </a:rPr>
              <a:t>(To be continued)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0907"/>
                                        </p:tgtEl>
                                        <p:attrNameLst>
                                          <p:attrName>style.visibility</p:attrName>
                                        </p:attrNameLst>
                                      </p:cBhvr>
                                      <p:to>
                                        <p:strVal val="visible"/>
                                      </p:to>
                                    </p:set>
                                    <p:animEffect transition="in" filter="wipe(left)">
                                      <p:cBhvr>
                                        <p:cTn id="7" dur="500"/>
                                        <p:tgtEl>
                                          <p:spTgt spid="8090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0908"/>
                                        </p:tgtEl>
                                        <p:attrNameLst>
                                          <p:attrName>style.visibility</p:attrName>
                                        </p:attrNameLst>
                                      </p:cBhvr>
                                      <p:to>
                                        <p:strVal val="visible"/>
                                      </p:to>
                                    </p:set>
                                    <p:animEffect transition="in" filter="wipe(left)">
                                      <p:cBhvr>
                                        <p:cTn id="12" dur="500"/>
                                        <p:tgtEl>
                                          <p:spTgt spid="8090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0909"/>
                                        </p:tgtEl>
                                        <p:attrNameLst>
                                          <p:attrName>style.visibility</p:attrName>
                                        </p:attrNameLst>
                                      </p:cBhvr>
                                      <p:to>
                                        <p:strVal val="visible"/>
                                      </p:to>
                                    </p:set>
                                    <p:animEffect transition="in" filter="wipe(left)">
                                      <p:cBhvr>
                                        <p:cTn id="16" dur="500"/>
                                        <p:tgtEl>
                                          <p:spTgt spid="8090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0910"/>
                                        </p:tgtEl>
                                        <p:attrNameLst>
                                          <p:attrName>style.visibility</p:attrName>
                                        </p:attrNameLst>
                                      </p:cBhvr>
                                      <p:to>
                                        <p:strVal val="visible"/>
                                      </p:to>
                                    </p:set>
                                    <p:animEffect transition="in" filter="wipe(left)">
                                      <p:cBhvr>
                                        <p:cTn id="21" dur="500"/>
                                        <p:tgtEl>
                                          <p:spTgt spid="80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7" grpId="0"/>
      <p:bldP spid="80909" grpId="0"/>
      <p:bldP spid="80910"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3"/>
          <p:cNvSpPr>
            <a:spLocks noChangeArrowheads="1"/>
          </p:cNvSpPr>
          <p:nvPr/>
        </p:nvSpPr>
        <p:spPr bwMode="auto">
          <a:xfrm>
            <a:off x="0" y="3211513"/>
            <a:ext cx="9144000" cy="0"/>
          </a:xfrm>
          <a:prstGeom prst="rect">
            <a:avLst/>
          </a:prstGeom>
          <a:noFill/>
          <a:ln w="9525">
            <a:noFill/>
            <a:miter lim="800000"/>
            <a:headEnd/>
            <a:tailEnd/>
          </a:ln>
        </p:spPr>
        <p:txBody>
          <a:bodyPr wrap="none" anchor="ctr">
            <a:spAutoFit/>
          </a:bodyPr>
          <a:lstStyle/>
          <a:p>
            <a:endParaRPr lang="zh-TW" altLang="en-US"/>
          </a:p>
        </p:txBody>
      </p:sp>
      <p:sp>
        <p:nvSpPr>
          <p:cNvPr id="8197" name="Text Box 5"/>
          <p:cNvSpPr txBox="1">
            <a:spLocks noChangeArrowheads="1"/>
          </p:cNvSpPr>
          <p:nvPr/>
        </p:nvSpPr>
        <p:spPr bwMode="auto">
          <a:xfrm>
            <a:off x="468313" y="1916113"/>
            <a:ext cx="2520950" cy="457200"/>
          </a:xfrm>
          <a:prstGeom prst="rect">
            <a:avLst/>
          </a:prstGeom>
          <a:noFill/>
          <a:ln w="9525">
            <a:noFill/>
            <a:miter lim="800000"/>
            <a:headEnd/>
            <a:tailEnd/>
          </a:ln>
        </p:spPr>
        <p:txBody>
          <a:bodyPr>
            <a:spAutoFit/>
          </a:bodyPr>
          <a:lstStyle/>
          <a:p>
            <a:pPr>
              <a:spcBef>
                <a:spcPct val="50000"/>
              </a:spcBef>
            </a:pPr>
            <a:r>
              <a:rPr lang="en-US" altLang="zh-TW" sz="2400" b="1" i="1">
                <a:solidFill>
                  <a:srgbClr val="A50021"/>
                </a:solidFill>
                <a:latin typeface="Times New Roman" pitchFamily="18" charset="0"/>
                <a:ea typeface="標楷體" pitchFamily="65" charset="-120"/>
                <a:cs typeface="Arial Unicode MS" pitchFamily="34" charset="-128"/>
              </a:rPr>
              <a:t>Solution (cont’d):</a:t>
            </a:r>
          </a:p>
        </p:txBody>
      </p:sp>
      <p:sp>
        <p:nvSpPr>
          <p:cNvPr id="8198" name="Rectangle 6"/>
          <p:cNvSpPr>
            <a:spLocks noChangeArrowheads="1"/>
          </p:cNvSpPr>
          <p:nvPr/>
        </p:nvSpPr>
        <p:spPr bwMode="auto">
          <a:xfrm>
            <a:off x="0" y="3200400"/>
            <a:ext cx="9144000" cy="0"/>
          </a:xfrm>
          <a:prstGeom prst="rect">
            <a:avLst/>
          </a:prstGeom>
          <a:noFill/>
          <a:ln w="9525">
            <a:noFill/>
            <a:miter lim="800000"/>
            <a:headEnd/>
            <a:tailEnd/>
          </a:ln>
        </p:spPr>
        <p:txBody>
          <a:bodyPr wrap="none" anchor="ctr">
            <a:spAutoFit/>
          </a:bodyPr>
          <a:lstStyle/>
          <a:p>
            <a:endParaRPr lang="zh-TW" altLang="en-US"/>
          </a:p>
        </p:txBody>
      </p:sp>
      <p:sp>
        <p:nvSpPr>
          <p:cNvPr id="8199" name="Rectangle 7"/>
          <p:cNvSpPr>
            <a:spLocks noChangeArrowheads="1"/>
          </p:cNvSpPr>
          <p:nvPr/>
        </p:nvSpPr>
        <p:spPr bwMode="auto">
          <a:xfrm>
            <a:off x="0" y="3230563"/>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8194" name="Object 12"/>
          <p:cNvGraphicFramePr>
            <a:graphicFrameLocks noChangeAspect="1"/>
          </p:cNvGraphicFramePr>
          <p:nvPr/>
        </p:nvGraphicFramePr>
        <p:xfrm>
          <a:off x="2197100" y="2492375"/>
          <a:ext cx="2736850" cy="773113"/>
        </p:xfrm>
        <a:graphic>
          <a:graphicData uri="http://schemas.openxmlformats.org/presentationml/2006/ole">
            <p:oleObj spid="_x0000_s1216514" name="方程式" r:id="rId4" imgW="1536700" imgH="431800" progId="Equation.3">
              <p:embed/>
            </p:oleObj>
          </a:graphicData>
        </a:graphic>
      </p:graphicFrame>
      <p:graphicFrame>
        <p:nvGraphicFramePr>
          <p:cNvPr id="81933" name="Object 13"/>
          <p:cNvGraphicFramePr>
            <a:graphicFrameLocks noChangeAspect="1"/>
          </p:cNvGraphicFramePr>
          <p:nvPr/>
        </p:nvGraphicFramePr>
        <p:xfrm>
          <a:off x="2052638" y="3427413"/>
          <a:ext cx="4752975" cy="820737"/>
        </p:xfrm>
        <a:graphic>
          <a:graphicData uri="http://schemas.openxmlformats.org/presentationml/2006/ole">
            <p:oleObj spid="_x0000_s1216515" name="方程式" r:id="rId5" imgW="2641600" imgH="457200" progId="Equation.3">
              <p:embed/>
            </p:oleObj>
          </a:graphicData>
        </a:graphic>
      </p:graphicFrame>
      <p:sp>
        <p:nvSpPr>
          <p:cNvPr id="8200" name="Text Box 14"/>
          <p:cNvSpPr txBox="1">
            <a:spLocks noChangeArrowheads="1"/>
          </p:cNvSpPr>
          <p:nvPr/>
        </p:nvSpPr>
        <p:spPr bwMode="auto">
          <a:xfrm>
            <a:off x="1549400" y="3643313"/>
            <a:ext cx="431800" cy="457200"/>
          </a:xfrm>
          <a:prstGeom prst="rect">
            <a:avLst/>
          </a:prstGeom>
          <a:noFill/>
          <a:ln w="9525">
            <a:noFill/>
            <a:miter lim="800000"/>
            <a:headEnd/>
            <a:tailEnd/>
          </a:ln>
        </p:spPr>
        <p:txBody>
          <a:bodyPr>
            <a:spAutoFit/>
          </a:bodyPr>
          <a:lstStyle/>
          <a:p>
            <a:pPr>
              <a:spcBef>
                <a:spcPct val="50000"/>
              </a:spcBef>
            </a:pPr>
            <a:r>
              <a:rPr lang="zh-TW" altLang="en-US" sz="2400" b="1">
                <a:latin typeface="Times New Roman" pitchFamily="18" charset="0"/>
                <a:ea typeface="標楷體" pitchFamily="65" charset="-120"/>
                <a:cs typeface="Arial Unicode MS" pitchFamily="34" charset="-128"/>
                <a:sym typeface="Wingdings 3" pitchFamily="18" charset="2"/>
              </a:rPr>
              <a:t></a:t>
            </a:r>
          </a:p>
        </p:txBody>
      </p:sp>
      <p:sp>
        <p:nvSpPr>
          <p:cNvPr id="81935" name="Text Box 15"/>
          <p:cNvSpPr txBox="1">
            <a:spLocks noChangeArrowheads="1"/>
          </p:cNvSpPr>
          <p:nvPr/>
        </p:nvSpPr>
        <p:spPr bwMode="auto">
          <a:xfrm>
            <a:off x="2125663" y="4435475"/>
            <a:ext cx="3959225" cy="931863"/>
          </a:xfrm>
          <a:prstGeom prst="rect">
            <a:avLst/>
          </a:prstGeom>
          <a:noFill/>
          <a:ln w="9525">
            <a:noFill/>
            <a:miter lim="800000"/>
            <a:headEnd/>
            <a:tailEnd/>
          </a:ln>
        </p:spPr>
        <p:txBody>
          <a:bodyPr>
            <a:spAutoFit/>
          </a:bodyPr>
          <a:lstStyle/>
          <a:p>
            <a:pPr>
              <a:spcAft>
                <a:spcPct val="30000"/>
              </a:spcAft>
            </a:pPr>
            <a:r>
              <a:rPr lang="en-US" altLang="zh-TW" sz="2400" b="1" i="1">
                <a:latin typeface="Times New Roman" pitchFamily="18" charset="0"/>
                <a:ea typeface="標楷體" pitchFamily="65" charset="-120"/>
                <a:cs typeface="Arial Unicode MS" pitchFamily="34" charset="-128"/>
              </a:rPr>
              <a:t>A</a:t>
            </a:r>
            <a:r>
              <a:rPr lang="en-US" altLang="zh-TW" sz="2400" b="1" baseline="30000">
                <a:latin typeface="Times New Roman" pitchFamily="18" charset="0"/>
                <a:ea typeface="標楷體" pitchFamily="65" charset="-120"/>
                <a:cs typeface="Arial Unicode MS" pitchFamily="34" charset="-128"/>
              </a:rPr>
              <a:t>2</a:t>
            </a:r>
            <a:r>
              <a:rPr lang="en-US" altLang="zh-TW" sz="2400" b="1">
                <a:latin typeface="Times New Roman" pitchFamily="18" charset="0"/>
                <a:ea typeface="標楷體" pitchFamily="65" charset="-120"/>
                <a:cs typeface="Arial Unicode MS" pitchFamily="34" charset="-128"/>
              </a:rPr>
              <a:t> </a:t>
            </a:r>
            <a:r>
              <a:rPr lang="en-US" altLang="zh-TW" sz="2400" b="1">
                <a:latin typeface="Symbol" pitchFamily="18" charset="2"/>
                <a:ea typeface="標楷體" pitchFamily="65" charset="-120"/>
                <a:cs typeface="Arial Unicode MS" pitchFamily="34" charset="-128"/>
              </a:rPr>
              <a:t>-</a:t>
            </a:r>
            <a:r>
              <a:rPr lang="en-US" altLang="zh-TW" sz="2400" b="1">
                <a:latin typeface="Times New Roman" pitchFamily="18" charset="0"/>
                <a:ea typeface="標楷體" pitchFamily="65" charset="-120"/>
                <a:cs typeface="Arial Unicode MS" pitchFamily="34" charset="-128"/>
              </a:rPr>
              <a:t> 1.7 </a:t>
            </a:r>
            <a:r>
              <a:rPr lang="en-US" altLang="zh-TW" sz="2400" b="1">
                <a:latin typeface="Times New Roman" pitchFamily="18" charset="0"/>
                <a:ea typeface="標楷體" pitchFamily="65" charset="-120"/>
                <a:cs typeface="Arial Unicode MS" pitchFamily="34" charset="-128"/>
                <a:sym typeface="Symbol" pitchFamily="18" charset="2"/>
              </a:rPr>
              <a:t></a:t>
            </a:r>
            <a:r>
              <a:rPr lang="en-US" altLang="zh-TW" sz="2400" b="1">
                <a:latin typeface="Times New Roman" pitchFamily="18" charset="0"/>
                <a:ea typeface="標楷體" pitchFamily="65" charset="-120"/>
                <a:cs typeface="Arial Unicode MS" pitchFamily="34" charset="-128"/>
              </a:rPr>
              <a:t> 10</a:t>
            </a:r>
            <a:r>
              <a:rPr lang="en-US" altLang="zh-TW" sz="2400" b="1" baseline="30000">
                <a:latin typeface="Times New Roman" pitchFamily="18" charset="0"/>
                <a:ea typeface="標楷體" pitchFamily="65" charset="-120"/>
                <a:cs typeface="Arial Unicode MS" pitchFamily="34" charset="-128"/>
              </a:rPr>
              <a:t>-11</a:t>
            </a:r>
            <a:r>
              <a:rPr lang="en-US" altLang="zh-TW" sz="2400" b="1" i="1">
                <a:latin typeface="Times New Roman" pitchFamily="18" charset="0"/>
                <a:ea typeface="標楷體" pitchFamily="65" charset="-120"/>
                <a:cs typeface="Arial Unicode MS" pitchFamily="34" charset="-128"/>
              </a:rPr>
              <a:t>A</a:t>
            </a:r>
            <a:r>
              <a:rPr lang="en-US" altLang="zh-TW" sz="2400" b="1">
                <a:latin typeface="Times New Roman" pitchFamily="18" charset="0"/>
                <a:ea typeface="標楷體" pitchFamily="65" charset="-120"/>
                <a:cs typeface="Arial Unicode MS" pitchFamily="34" charset="-128"/>
              </a:rPr>
              <a:t> </a:t>
            </a:r>
            <a:r>
              <a:rPr lang="en-US" altLang="zh-TW" sz="2400" b="1">
                <a:latin typeface="Symbol" pitchFamily="18" charset="2"/>
                <a:ea typeface="標楷體" pitchFamily="65" charset="-120"/>
                <a:cs typeface="Arial Unicode MS" pitchFamily="34" charset="-128"/>
              </a:rPr>
              <a:t>-</a:t>
            </a:r>
            <a:r>
              <a:rPr lang="en-US" altLang="zh-TW" sz="2400" b="1">
                <a:latin typeface="Times New Roman" pitchFamily="18" charset="0"/>
                <a:ea typeface="標楷體" pitchFamily="65" charset="-120"/>
                <a:cs typeface="Arial Unicode MS" pitchFamily="34" charset="-128"/>
              </a:rPr>
              <a:t> 71.2 = 0</a:t>
            </a:r>
            <a:endParaRPr lang="en-US" altLang="zh-TW" sz="2400" b="1" i="1">
              <a:latin typeface="Times New Roman" pitchFamily="18" charset="0"/>
              <a:ea typeface="標楷體" pitchFamily="65" charset="-120"/>
              <a:cs typeface="Arial Unicode MS" pitchFamily="34" charset="-128"/>
            </a:endParaRPr>
          </a:p>
          <a:p>
            <a:pPr algn="ctr">
              <a:spcAft>
                <a:spcPct val="30000"/>
              </a:spcAft>
            </a:pPr>
            <a:r>
              <a:rPr lang="en-US" altLang="zh-TW" sz="2400" b="1" i="1">
                <a:latin typeface="Times New Roman" pitchFamily="18" charset="0"/>
                <a:ea typeface="標楷體" pitchFamily="65" charset="-120"/>
                <a:cs typeface="Arial Unicode MS" pitchFamily="34" charset="-128"/>
              </a:rPr>
              <a:t>A</a:t>
            </a:r>
            <a:r>
              <a:rPr lang="en-US" altLang="zh-TW" sz="2400" b="1">
                <a:latin typeface="Times New Roman" pitchFamily="18" charset="0"/>
                <a:ea typeface="標楷體" pitchFamily="65" charset="-120"/>
                <a:cs typeface="Arial Unicode MS" pitchFamily="34" charset="-128"/>
              </a:rPr>
              <a:t> = 8.4 ft</a:t>
            </a:r>
            <a:r>
              <a:rPr lang="en-US" altLang="zh-TW" sz="2400" b="1" baseline="30000">
                <a:latin typeface="Times New Roman" pitchFamily="18" charset="0"/>
                <a:ea typeface="標楷體" pitchFamily="65" charset="-120"/>
                <a:cs typeface="Arial Unicode MS" pitchFamily="34" charset="-128"/>
              </a:rPr>
              <a:t>2</a:t>
            </a:r>
            <a:endParaRPr lang="zh-TW" altLang="en-US" sz="2400" b="1" baseline="30000">
              <a:latin typeface="Times New Roman" pitchFamily="18" charset="0"/>
              <a:ea typeface="標楷體" pitchFamily="65" charset="-120"/>
              <a:cs typeface="Arial Unicode MS" pitchFamily="34" charset="-128"/>
            </a:endParaRPr>
          </a:p>
        </p:txBody>
      </p:sp>
      <p:sp>
        <p:nvSpPr>
          <p:cNvPr id="8202" name="Text Box 16"/>
          <p:cNvSpPr txBox="1">
            <a:spLocks noChangeArrowheads="1"/>
          </p:cNvSpPr>
          <p:nvPr/>
        </p:nvSpPr>
        <p:spPr bwMode="auto">
          <a:xfrm>
            <a:off x="8029575" y="5300663"/>
            <a:ext cx="503238" cy="457200"/>
          </a:xfrm>
          <a:prstGeom prst="rect">
            <a:avLst/>
          </a:prstGeom>
          <a:noFill/>
          <a:ln w="9525">
            <a:noFill/>
            <a:miter lim="800000"/>
            <a:headEnd/>
            <a:tailEnd/>
          </a:ln>
        </p:spPr>
        <p:txBody>
          <a:bodyPr>
            <a:spAutoFit/>
          </a:bodyPr>
          <a:lstStyle/>
          <a:p>
            <a:pPr>
              <a:spcBef>
                <a:spcPct val="50000"/>
              </a:spcBef>
            </a:pPr>
            <a:r>
              <a:rPr lang="en-US" altLang="zh-TW" sz="2400" b="1">
                <a:latin typeface="Times New Roman" pitchFamily="18" charset="0"/>
                <a:ea typeface="標楷體" pitchFamily="65" charset="-120"/>
                <a:cs typeface="Arial Unicode MS" pitchFamily="34" charset="-128"/>
              </a:rPr>
              <a:t>#</a:t>
            </a:r>
          </a:p>
        </p:txBody>
      </p:sp>
      <p:sp>
        <p:nvSpPr>
          <p:cNvPr id="8203" name="Text Box 17"/>
          <p:cNvSpPr txBox="1">
            <a:spLocks noChangeArrowheads="1"/>
          </p:cNvSpPr>
          <p:nvPr/>
        </p:nvSpPr>
        <p:spPr bwMode="auto">
          <a:xfrm>
            <a:off x="611188" y="260350"/>
            <a:ext cx="8137525" cy="1465263"/>
          </a:xfrm>
          <a:prstGeom prst="rect">
            <a:avLst/>
          </a:prstGeom>
          <a:noFill/>
          <a:ln w="9525">
            <a:noFill/>
            <a:miter lim="800000"/>
            <a:headEnd/>
            <a:tailEnd/>
          </a:ln>
        </p:spPr>
        <p:txBody>
          <a:bodyPr>
            <a:spAutoFit/>
          </a:bodyPr>
          <a:lstStyle/>
          <a:p>
            <a:pPr>
              <a:spcBef>
                <a:spcPct val="50000"/>
              </a:spcBef>
            </a:pPr>
            <a:r>
              <a:rPr lang="en-US" altLang="zh-TW" b="1">
                <a:solidFill>
                  <a:srgbClr val="A50021"/>
                </a:solidFill>
                <a:latin typeface="Times New Roman" pitchFamily="18" charset="0"/>
                <a:ea typeface="Arial Unicode MS" pitchFamily="34" charset="-128"/>
                <a:cs typeface="Arial Unicode MS" pitchFamily="34" charset="-128"/>
              </a:rPr>
              <a:t>[Example]</a:t>
            </a:r>
            <a:r>
              <a:rPr lang="en-US" altLang="zh-TW" b="1">
                <a:latin typeface="Times New Roman" pitchFamily="18" charset="0"/>
                <a:ea typeface="Arial Unicode MS" pitchFamily="34" charset="-128"/>
                <a:cs typeface="Arial Unicode MS" pitchFamily="34" charset="-128"/>
              </a:rPr>
              <a:t>  A suspension containing </a:t>
            </a:r>
            <a:r>
              <a:rPr lang="en-US" altLang="zh-TW" b="1">
                <a:solidFill>
                  <a:srgbClr val="FF0000"/>
                </a:solidFill>
                <a:latin typeface="Times New Roman" pitchFamily="18" charset="0"/>
                <a:ea typeface="Arial Unicode MS" pitchFamily="34" charset="-128"/>
                <a:cs typeface="Arial Unicode MS" pitchFamily="34" charset="-128"/>
              </a:rPr>
              <a:t>225 g</a:t>
            </a:r>
            <a:r>
              <a:rPr lang="en-US" altLang="zh-TW" b="1">
                <a:latin typeface="Times New Roman" pitchFamily="18" charset="0"/>
                <a:ea typeface="Arial Unicode MS" pitchFamily="34" charset="-128"/>
                <a:cs typeface="Arial Unicode MS" pitchFamily="34" charset="-128"/>
              </a:rPr>
              <a:t> of carbonyl iron powder, Grade E, </a:t>
            </a:r>
            <a:r>
              <a:rPr lang="en-US" altLang="zh-TW" b="1">
                <a:solidFill>
                  <a:srgbClr val="FF0000"/>
                </a:solidFill>
                <a:latin typeface="Times New Roman" pitchFamily="18" charset="0"/>
                <a:ea typeface="Arial Unicode MS" pitchFamily="34" charset="-128"/>
                <a:cs typeface="Arial Unicode MS" pitchFamily="34" charset="-128"/>
              </a:rPr>
              <a:t>per liter</a:t>
            </a:r>
            <a:r>
              <a:rPr lang="en-US" altLang="zh-TW" b="1">
                <a:latin typeface="Times New Roman" pitchFamily="18" charset="0"/>
                <a:ea typeface="Arial Unicode MS" pitchFamily="34" charset="-128"/>
                <a:cs typeface="Arial Unicode MS" pitchFamily="34" charset="-128"/>
              </a:rPr>
              <a:t> of a solution of 0.01 </a:t>
            </a:r>
            <a:r>
              <a:rPr lang="en-US" altLang="zh-TW" b="1" i="1">
                <a:latin typeface="Times New Roman" pitchFamily="18" charset="0"/>
                <a:ea typeface="Arial Unicode MS" pitchFamily="34" charset="-128"/>
                <a:cs typeface="Arial Unicode MS" pitchFamily="34" charset="-128"/>
              </a:rPr>
              <a:t>N</a:t>
            </a:r>
            <a:r>
              <a:rPr lang="en-US" altLang="zh-TW" b="1">
                <a:latin typeface="Times New Roman" pitchFamily="18" charset="0"/>
                <a:ea typeface="Arial Unicode MS" pitchFamily="34" charset="-128"/>
                <a:cs typeface="Arial Unicode MS" pitchFamily="34" charset="-128"/>
              </a:rPr>
              <a:t> NaOH is to be filtered, using a leaf filter.  </a:t>
            </a:r>
            <a:r>
              <a:rPr lang="en-US" altLang="zh-TW" b="1">
                <a:solidFill>
                  <a:srgbClr val="0000FF"/>
                </a:solidFill>
                <a:latin typeface="Times New Roman" pitchFamily="18" charset="0"/>
                <a:ea typeface="Arial Unicode MS" pitchFamily="34" charset="-128"/>
                <a:cs typeface="Arial Unicode MS" pitchFamily="34" charset="-128"/>
              </a:rPr>
              <a:t>Estimate the size (area) of the filter needed</a:t>
            </a:r>
            <a:r>
              <a:rPr lang="en-US" altLang="zh-TW" b="1">
                <a:latin typeface="Times New Roman" pitchFamily="18" charset="0"/>
                <a:ea typeface="Arial Unicode MS" pitchFamily="34" charset="-128"/>
                <a:cs typeface="Arial Unicode MS" pitchFamily="34" charset="-128"/>
              </a:rPr>
              <a:t> to obtain </a:t>
            </a:r>
            <a:r>
              <a:rPr lang="en-US" altLang="zh-TW" b="1">
                <a:solidFill>
                  <a:srgbClr val="FF0000"/>
                </a:solidFill>
                <a:latin typeface="Times New Roman" pitchFamily="18" charset="0"/>
                <a:ea typeface="Arial Unicode MS" pitchFamily="34" charset="-128"/>
                <a:cs typeface="Arial Unicode MS" pitchFamily="34" charset="-128"/>
              </a:rPr>
              <a:t>100 lb</a:t>
            </a:r>
            <a:r>
              <a:rPr lang="en-US" altLang="zh-TW" b="1">
                <a:latin typeface="Times New Roman" pitchFamily="18" charset="0"/>
                <a:ea typeface="Arial Unicode MS" pitchFamily="34" charset="-128"/>
                <a:cs typeface="Arial Unicode MS" pitchFamily="34" charset="-128"/>
              </a:rPr>
              <a:t> of dry cake in </a:t>
            </a:r>
            <a:r>
              <a:rPr lang="en-US" altLang="zh-TW" b="1">
                <a:solidFill>
                  <a:srgbClr val="FF0000"/>
                </a:solidFill>
                <a:latin typeface="Times New Roman" pitchFamily="18" charset="0"/>
                <a:ea typeface="Arial Unicode MS" pitchFamily="34" charset="-128"/>
                <a:cs typeface="Arial Unicode MS" pitchFamily="34" charset="-128"/>
              </a:rPr>
              <a:t>1 h</a:t>
            </a:r>
            <a:r>
              <a:rPr lang="en-US" altLang="zh-TW" b="1">
                <a:latin typeface="Times New Roman" pitchFamily="18" charset="0"/>
                <a:ea typeface="Arial Unicode MS" pitchFamily="34" charset="-128"/>
                <a:cs typeface="Arial Unicode MS" pitchFamily="34" charset="-128"/>
              </a:rPr>
              <a:t> of filtration at a constant pressure drop of </a:t>
            </a:r>
            <a:r>
              <a:rPr lang="en-US" altLang="zh-TW" b="1">
                <a:solidFill>
                  <a:srgbClr val="FF0000"/>
                </a:solidFill>
                <a:latin typeface="Times New Roman" pitchFamily="18" charset="0"/>
                <a:ea typeface="Arial Unicode MS" pitchFamily="34" charset="-128"/>
                <a:cs typeface="Arial Unicode MS" pitchFamily="34" charset="-128"/>
              </a:rPr>
              <a:t>20 psi</a:t>
            </a:r>
            <a:r>
              <a:rPr lang="en-US" altLang="zh-TW" b="1">
                <a:latin typeface="Times New Roman" pitchFamily="18" charset="0"/>
                <a:ea typeface="Arial Unicode MS" pitchFamily="34" charset="-128"/>
                <a:cs typeface="Arial Unicode MS" pitchFamily="34" charset="-128"/>
              </a:rPr>
              <a:t>.  The cake is incompressible.  The specific cake resistance is </a:t>
            </a:r>
            <a:r>
              <a:rPr lang="en-US" altLang="zh-TW" b="1">
                <a:solidFill>
                  <a:srgbClr val="FF0000"/>
                </a:solidFill>
                <a:latin typeface="Times New Roman" pitchFamily="18" charset="0"/>
                <a:ea typeface="Arial Unicode MS" pitchFamily="34" charset="-128"/>
                <a:cs typeface="Arial Unicode MS" pitchFamily="34" charset="-128"/>
              </a:rPr>
              <a:t>10</a:t>
            </a:r>
            <a:r>
              <a:rPr lang="en-US" altLang="zh-TW" b="1" baseline="30000">
                <a:solidFill>
                  <a:srgbClr val="FF0000"/>
                </a:solidFill>
                <a:latin typeface="Times New Roman" pitchFamily="18" charset="0"/>
                <a:ea typeface="Arial Unicode MS" pitchFamily="34" charset="-128"/>
                <a:cs typeface="Arial Unicode MS" pitchFamily="34" charset="-128"/>
              </a:rPr>
              <a:t>11</a:t>
            </a:r>
            <a:r>
              <a:rPr lang="en-US" altLang="zh-TW" b="1">
                <a:solidFill>
                  <a:srgbClr val="FF0000"/>
                </a:solidFill>
                <a:latin typeface="Times New Roman" pitchFamily="18" charset="0"/>
                <a:ea typeface="Arial Unicode MS" pitchFamily="34" charset="-128"/>
                <a:cs typeface="Arial Unicode MS" pitchFamily="34" charset="-128"/>
              </a:rPr>
              <a:t> ft/lb</a:t>
            </a:r>
            <a:r>
              <a:rPr lang="en-US" altLang="zh-TW" b="1">
                <a:latin typeface="Times New Roman" pitchFamily="18" charset="0"/>
                <a:ea typeface="Arial Unicode MS" pitchFamily="34" charset="-128"/>
                <a:cs typeface="Arial Unicode MS" pitchFamily="34" charset="-128"/>
              </a:rPr>
              <a:t>.  The resistance of the medium is taken as </a:t>
            </a:r>
            <a:r>
              <a:rPr lang="en-US" altLang="zh-TW" b="1">
                <a:solidFill>
                  <a:srgbClr val="FF0000"/>
                </a:solidFill>
                <a:latin typeface="Times New Roman" pitchFamily="18" charset="0"/>
                <a:ea typeface="Arial Unicode MS" pitchFamily="34" charset="-128"/>
                <a:cs typeface="Arial Unicode MS" pitchFamily="34" charset="-128"/>
              </a:rPr>
              <a:t>0.1 in</a:t>
            </a:r>
            <a:r>
              <a:rPr lang="en-US" altLang="zh-TW" b="1" baseline="30000">
                <a:solidFill>
                  <a:srgbClr val="FF0000"/>
                </a:solidFill>
                <a:latin typeface="Times New Roman" pitchFamily="18" charset="0"/>
                <a:ea typeface="Arial Unicode MS" pitchFamily="34" charset="-128"/>
                <a:cs typeface="Arial Unicode MS" pitchFamily="34" charset="-128"/>
              </a:rPr>
              <a:t>-1</a:t>
            </a:r>
            <a:r>
              <a:rPr lang="en-US" altLang="zh-TW" b="1">
                <a:latin typeface="Times New Roman" pitchFamily="18" charset="0"/>
                <a:ea typeface="Arial Unicode MS" pitchFamily="34" charset="-128"/>
                <a:cs typeface="Arial Unicode MS" pitchFamily="34" charset="-128"/>
              </a:rPr>
              <a:t>.</a:t>
            </a:r>
            <a:endParaRPr lang="zh-TW" altLang="en-US" b="1">
              <a:latin typeface="Times New Roman" pitchFamily="18" charset="0"/>
              <a:ea typeface="Arial Unicode MS" pitchFamily="34" charset="-128"/>
              <a:cs typeface="Arial Unicode MS" pitchFamily="34" charset="-128"/>
            </a:endParaRPr>
          </a:p>
        </p:txBody>
      </p:sp>
      <p:graphicFrame>
        <p:nvGraphicFramePr>
          <p:cNvPr id="81938" name="Group 18"/>
          <p:cNvGraphicFramePr>
            <a:graphicFrameLocks noGrp="1"/>
          </p:cNvGraphicFramePr>
          <p:nvPr/>
        </p:nvGraphicFramePr>
        <p:xfrm>
          <a:off x="539750" y="260350"/>
          <a:ext cx="8280400" cy="1512888"/>
        </p:xfrm>
        <a:graphic>
          <a:graphicData uri="http://schemas.openxmlformats.org/drawingml/2006/table">
            <a:tbl>
              <a:tblPr/>
              <a:tblGrid>
                <a:gridCol w="8280400"/>
              </a:tblGrid>
              <a:tr h="151288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1" lang="zh-TW" altLang="en-US" sz="2600" b="0" i="0" u="none" strike="noStrike" cap="none" normalizeH="0" baseline="0" smtClean="0">
                        <a:ln>
                          <a:noFill/>
                        </a:ln>
                        <a:solidFill>
                          <a:schemeClr val="tx1"/>
                        </a:solidFill>
                        <a:effectLst/>
                        <a:latin typeface="Arial" pitchFamily="34" charset="0"/>
                        <a:ea typeface="新細明體" pitchFamily="18" charset="-12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1933"/>
                                        </p:tgtEl>
                                        <p:attrNameLst>
                                          <p:attrName>style.visibility</p:attrName>
                                        </p:attrNameLst>
                                      </p:cBhvr>
                                      <p:to>
                                        <p:strVal val="visible"/>
                                      </p:to>
                                    </p:set>
                                    <p:animEffect transition="in" filter="wipe(left)">
                                      <p:cBhvr>
                                        <p:cTn id="7" dur="500"/>
                                        <p:tgtEl>
                                          <p:spTgt spid="819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1935"/>
                                        </p:tgtEl>
                                        <p:attrNameLst>
                                          <p:attrName>style.visibility</p:attrName>
                                        </p:attrNameLst>
                                      </p:cBhvr>
                                      <p:to>
                                        <p:strVal val="visible"/>
                                      </p:to>
                                    </p:set>
                                    <p:animEffect transition="in" filter="wipe(left)">
                                      <p:cBhvr>
                                        <p:cTn id="12" dur="500"/>
                                        <p:tgtEl>
                                          <p:spTgt spid="81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5"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4"/>
          <p:cNvSpPr txBox="1">
            <a:spLocks noChangeArrowheads="1"/>
          </p:cNvSpPr>
          <p:nvPr/>
        </p:nvSpPr>
        <p:spPr bwMode="auto">
          <a:xfrm>
            <a:off x="250825" y="333375"/>
            <a:ext cx="8713788" cy="1187450"/>
          </a:xfrm>
          <a:prstGeom prst="rect">
            <a:avLst/>
          </a:prstGeom>
          <a:noFill/>
          <a:ln w="9525">
            <a:noFill/>
            <a:miter lim="800000"/>
            <a:headEnd/>
            <a:tailEnd/>
          </a:ln>
        </p:spPr>
        <p:txBody>
          <a:bodyPr>
            <a:spAutoFit/>
          </a:bodyPr>
          <a:lstStyle/>
          <a:p>
            <a:pPr>
              <a:spcBef>
                <a:spcPct val="50000"/>
              </a:spcBef>
            </a:pPr>
            <a:r>
              <a:rPr lang="en-US" altLang="zh-TW" sz="2400" b="1">
                <a:solidFill>
                  <a:srgbClr val="A50021"/>
                </a:solidFill>
                <a:latin typeface="Times New Roman" pitchFamily="18" charset="0"/>
                <a:ea typeface="Arial Unicode MS" pitchFamily="34" charset="-128"/>
                <a:cs typeface="Arial Unicode MS" pitchFamily="34" charset="-128"/>
              </a:rPr>
              <a:t>[Example]</a:t>
            </a:r>
            <a:r>
              <a:rPr lang="en-US" altLang="zh-TW" sz="2400" b="1">
                <a:latin typeface="Times New Roman" pitchFamily="18" charset="0"/>
                <a:ea typeface="Arial Unicode MS" pitchFamily="34" charset="-128"/>
                <a:cs typeface="Arial Unicode MS" pitchFamily="34" charset="-128"/>
              </a:rPr>
              <a:t>  Streptomyces Filtration from an Erythromycin Broth.  Using a test filter, we find the following data for a broth containing the antibiotic erythromycin and added filter aid: </a:t>
            </a:r>
            <a:endParaRPr lang="zh-TW" altLang="en-US" sz="2400" b="1">
              <a:latin typeface="Times New Roman" pitchFamily="18" charset="0"/>
              <a:ea typeface="Arial Unicode MS" pitchFamily="34" charset="-128"/>
              <a:cs typeface="Arial Unicode MS" pitchFamily="34" charset="-128"/>
            </a:endParaRPr>
          </a:p>
        </p:txBody>
      </p:sp>
      <p:pic>
        <p:nvPicPr>
          <p:cNvPr id="9220" name="Picture 5" descr="Image"/>
          <p:cNvPicPr>
            <a:picLocks noChangeAspect="1" noChangeArrowheads="1"/>
          </p:cNvPicPr>
          <p:nvPr/>
        </p:nvPicPr>
        <p:blipFill>
          <a:blip r:embed="rId4"/>
          <a:srcRect/>
          <a:stretch>
            <a:fillRect/>
          </a:stretch>
        </p:blipFill>
        <p:spPr bwMode="auto">
          <a:xfrm>
            <a:off x="1547813" y="1628775"/>
            <a:ext cx="5711825" cy="1800225"/>
          </a:xfrm>
          <a:prstGeom prst="rect">
            <a:avLst/>
          </a:prstGeom>
          <a:noFill/>
          <a:ln w="9525">
            <a:noFill/>
            <a:miter lim="800000"/>
            <a:headEnd/>
            <a:tailEnd/>
          </a:ln>
        </p:spPr>
      </p:pic>
      <p:sp>
        <p:nvSpPr>
          <p:cNvPr id="9221" name="Text Box 6"/>
          <p:cNvSpPr txBox="1">
            <a:spLocks noChangeArrowheads="1"/>
          </p:cNvSpPr>
          <p:nvPr/>
        </p:nvSpPr>
        <p:spPr bwMode="auto">
          <a:xfrm>
            <a:off x="323850" y="3573463"/>
            <a:ext cx="8493125" cy="1552575"/>
          </a:xfrm>
          <a:prstGeom prst="rect">
            <a:avLst/>
          </a:prstGeom>
          <a:noFill/>
          <a:ln w="9525">
            <a:noFill/>
            <a:miter lim="800000"/>
            <a:headEnd/>
            <a:tailEnd/>
          </a:ln>
        </p:spPr>
        <p:txBody>
          <a:bodyPr>
            <a:spAutoFit/>
          </a:bodyPr>
          <a:lstStyle/>
          <a:p>
            <a:pPr>
              <a:spcBef>
                <a:spcPct val="50000"/>
              </a:spcBef>
            </a:pPr>
            <a:r>
              <a:rPr lang="en-US" altLang="zh-TW" sz="2400" b="1">
                <a:latin typeface="Times New Roman" pitchFamily="18" charset="0"/>
                <a:ea typeface="Arial Unicode MS" pitchFamily="34" charset="-128"/>
                <a:cs typeface="Arial Unicode MS" pitchFamily="34" charset="-128"/>
              </a:rPr>
              <a:t>The filter leaf has a total area of </a:t>
            </a:r>
            <a:r>
              <a:rPr lang="en-US" altLang="zh-TW" sz="2400" b="1">
                <a:solidFill>
                  <a:srgbClr val="FF0000"/>
                </a:solidFill>
                <a:latin typeface="Times New Roman" pitchFamily="18" charset="0"/>
                <a:ea typeface="Arial Unicode MS" pitchFamily="34" charset="-128"/>
                <a:cs typeface="Arial Unicode MS" pitchFamily="34" charset="-128"/>
              </a:rPr>
              <a:t>0.1 ft</a:t>
            </a:r>
            <a:r>
              <a:rPr lang="en-US" altLang="zh-TW" sz="2400" b="1" baseline="30000">
                <a:solidFill>
                  <a:srgbClr val="FF0000"/>
                </a:solidFill>
                <a:latin typeface="Times New Roman" pitchFamily="18" charset="0"/>
                <a:ea typeface="Arial Unicode MS" pitchFamily="34" charset="-128"/>
                <a:cs typeface="Arial Unicode MS" pitchFamily="34" charset="-128"/>
              </a:rPr>
              <a:t>2</a:t>
            </a:r>
            <a:r>
              <a:rPr lang="en-US" altLang="zh-TW" sz="2400" b="1">
                <a:latin typeface="Times New Roman" pitchFamily="18" charset="0"/>
                <a:ea typeface="Arial Unicode MS" pitchFamily="34" charset="-128"/>
                <a:cs typeface="Arial Unicode MS" pitchFamily="34" charset="-128"/>
              </a:rPr>
              <a:t> and the filtrate has a viscosity of </a:t>
            </a:r>
            <a:r>
              <a:rPr lang="en-US" altLang="zh-TW" sz="2400" b="1">
                <a:solidFill>
                  <a:srgbClr val="FF0000"/>
                </a:solidFill>
                <a:latin typeface="Times New Roman" pitchFamily="18" charset="0"/>
                <a:ea typeface="Arial Unicode MS" pitchFamily="34" charset="-128"/>
                <a:cs typeface="Arial Unicode MS" pitchFamily="34" charset="-128"/>
              </a:rPr>
              <a:t>1.1 cp</a:t>
            </a:r>
            <a:r>
              <a:rPr lang="en-US" altLang="zh-TW" sz="2400" b="1">
                <a:latin typeface="Times New Roman" pitchFamily="18" charset="0"/>
                <a:ea typeface="Arial Unicode MS" pitchFamily="34" charset="-128"/>
                <a:cs typeface="Arial Unicode MS" pitchFamily="34" charset="-128"/>
              </a:rPr>
              <a:t>.  The pressure drop is </a:t>
            </a:r>
            <a:r>
              <a:rPr lang="en-US" altLang="zh-TW" sz="2400" b="1">
                <a:solidFill>
                  <a:srgbClr val="FF0000"/>
                </a:solidFill>
                <a:latin typeface="Times New Roman" pitchFamily="18" charset="0"/>
                <a:ea typeface="Arial Unicode MS" pitchFamily="34" charset="-128"/>
                <a:cs typeface="Arial Unicode MS" pitchFamily="34" charset="-128"/>
              </a:rPr>
              <a:t>20 in. of mercury</a:t>
            </a:r>
            <a:r>
              <a:rPr lang="en-US" altLang="zh-TW" sz="2400" b="1">
                <a:latin typeface="Times New Roman" pitchFamily="18" charset="0"/>
                <a:ea typeface="Arial Unicode MS" pitchFamily="34" charset="-128"/>
                <a:cs typeface="Arial Unicode MS" pitchFamily="34" charset="-128"/>
              </a:rPr>
              <a:t> and the feed contains </a:t>
            </a:r>
            <a:r>
              <a:rPr lang="en-US" altLang="zh-TW" sz="2400" b="1">
                <a:solidFill>
                  <a:srgbClr val="FF0000"/>
                </a:solidFill>
                <a:latin typeface="Times New Roman" pitchFamily="18" charset="0"/>
                <a:ea typeface="Arial Unicode MS" pitchFamily="34" charset="-128"/>
                <a:cs typeface="Arial Unicode MS" pitchFamily="34" charset="-128"/>
              </a:rPr>
              <a:t>0.015 kg dry cake per liter</a:t>
            </a:r>
            <a:r>
              <a:rPr lang="en-US" altLang="zh-TW" sz="2400" b="1">
                <a:latin typeface="Times New Roman" pitchFamily="18" charset="0"/>
                <a:ea typeface="Arial Unicode MS" pitchFamily="34" charset="-128"/>
                <a:cs typeface="Arial Unicode MS" pitchFamily="34" charset="-128"/>
              </a:rPr>
              <a:t>.  </a:t>
            </a:r>
            <a:r>
              <a:rPr lang="en-US" altLang="zh-TW" sz="2400" b="1">
                <a:solidFill>
                  <a:srgbClr val="0000FF"/>
                </a:solidFill>
                <a:latin typeface="Times New Roman" pitchFamily="18" charset="0"/>
                <a:ea typeface="Arial Unicode MS" pitchFamily="34" charset="-128"/>
                <a:cs typeface="Arial Unicode MS" pitchFamily="34" charset="-128"/>
              </a:rPr>
              <a:t>Determine the specific cake resistance </a:t>
            </a:r>
            <a:r>
              <a:rPr lang="en-US" altLang="zh-TW" sz="2400" b="1" i="1">
                <a:solidFill>
                  <a:srgbClr val="0000FF"/>
                </a:solidFill>
                <a:latin typeface="Symbol" pitchFamily="18" charset="2"/>
                <a:ea typeface="Arial Unicode MS" pitchFamily="34" charset="-128"/>
                <a:cs typeface="Arial Unicode MS" pitchFamily="34" charset="-128"/>
              </a:rPr>
              <a:t>a</a:t>
            </a:r>
            <a:r>
              <a:rPr lang="en-US" altLang="zh-TW" sz="2400" b="1">
                <a:solidFill>
                  <a:srgbClr val="0000FF"/>
                </a:solidFill>
                <a:latin typeface="Times New Roman" pitchFamily="18" charset="0"/>
                <a:ea typeface="Arial Unicode MS" pitchFamily="34" charset="-128"/>
                <a:cs typeface="Arial Unicode MS" pitchFamily="34" charset="-128"/>
              </a:rPr>
              <a:t> and the medium resistance </a:t>
            </a:r>
            <a:r>
              <a:rPr lang="en-US" altLang="zh-TW" sz="2400" b="1" i="1">
                <a:solidFill>
                  <a:srgbClr val="0000FF"/>
                </a:solidFill>
                <a:latin typeface="Times New Roman" pitchFamily="18" charset="0"/>
                <a:ea typeface="Arial Unicode MS" pitchFamily="34" charset="-128"/>
                <a:cs typeface="Arial Unicode MS" pitchFamily="34" charset="-128"/>
              </a:rPr>
              <a:t>R</a:t>
            </a:r>
            <a:r>
              <a:rPr lang="en-US" altLang="zh-TW" sz="2400" b="1" baseline="-25000">
                <a:solidFill>
                  <a:srgbClr val="0000FF"/>
                </a:solidFill>
                <a:latin typeface="Times New Roman" pitchFamily="18" charset="0"/>
                <a:ea typeface="Arial Unicode MS" pitchFamily="34" charset="-128"/>
                <a:cs typeface="Arial Unicode MS" pitchFamily="34" charset="-128"/>
              </a:rPr>
              <a:t>M</a:t>
            </a:r>
            <a:r>
              <a:rPr lang="en-US" altLang="zh-TW" sz="2400" b="1">
                <a:solidFill>
                  <a:srgbClr val="0000FF"/>
                </a:solidFill>
                <a:latin typeface="Times New Roman" pitchFamily="18" charset="0"/>
                <a:ea typeface="Arial Unicode MS" pitchFamily="34" charset="-128"/>
                <a:cs typeface="Arial Unicode MS" pitchFamily="34" charset="-128"/>
              </a:rPr>
              <a:t>.</a:t>
            </a:r>
            <a:endParaRPr lang="zh-TW" altLang="en-US" sz="2400" b="1">
              <a:solidFill>
                <a:srgbClr val="0000FF"/>
              </a:solidFill>
              <a:latin typeface="Times New Roman" pitchFamily="18" charset="0"/>
              <a:ea typeface="Arial Unicode MS" pitchFamily="34" charset="-128"/>
              <a:cs typeface="Arial Unicode MS" pitchFamily="34" charset="-128"/>
            </a:endParaRPr>
          </a:p>
        </p:txBody>
      </p:sp>
      <p:graphicFrame>
        <p:nvGraphicFramePr>
          <p:cNvPr id="32775" name="Object 7"/>
          <p:cNvGraphicFramePr>
            <a:graphicFrameLocks noChangeAspect="1"/>
          </p:cNvGraphicFramePr>
          <p:nvPr/>
        </p:nvGraphicFramePr>
        <p:xfrm>
          <a:off x="2051050" y="5302250"/>
          <a:ext cx="2952750" cy="825500"/>
        </p:xfrm>
        <a:graphic>
          <a:graphicData uri="http://schemas.openxmlformats.org/presentationml/2006/ole">
            <p:oleObj spid="_x0000_s1217538" name="方程式" r:id="rId5" imgW="1536700" imgH="431800" progId="Equation.3">
              <p:embed/>
            </p:oleObj>
          </a:graphicData>
        </a:graphic>
      </p:graphicFrame>
      <p:sp>
        <p:nvSpPr>
          <p:cNvPr id="9222" name="Text Box 8"/>
          <p:cNvSpPr txBox="1">
            <a:spLocks noChangeArrowheads="1"/>
          </p:cNvSpPr>
          <p:nvPr/>
        </p:nvSpPr>
        <p:spPr bwMode="auto">
          <a:xfrm>
            <a:off x="323850" y="5375275"/>
            <a:ext cx="1439863" cy="457200"/>
          </a:xfrm>
          <a:prstGeom prst="rect">
            <a:avLst/>
          </a:prstGeom>
          <a:noFill/>
          <a:ln w="9525">
            <a:noFill/>
            <a:miter lim="800000"/>
            <a:headEnd/>
            <a:tailEnd/>
          </a:ln>
        </p:spPr>
        <p:txBody>
          <a:bodyPr>
            <a:spAutoFit/>
          </a:bodyPr>
          <a:lstStyle/>
          <a:p>
            <a:pPr>
              <a:spcBef>
                <a:spcPct val="50000"/>
              </a:spcBef>
            </a:pPr>
            <a:r>
              <a:rPr lang="en-US" altLang="zh-TW" sz="2400" b="1" i="1">
                <a:solidFill>
                  <a:srgbClr val="A50021"/>
                </a:solidFill>
                <a:latin typeface="Times New Roman" pitchFamily="18" charset="0"/>
                <a:ea typeface="標楷體" pitchFamily="65" charset="-120"/>
                <a:cs typeface="Arial Unicode MS" pitchFamily="34" charset="-128"/>
              </a:rPr>
              <a:t>Solution:</a:t>
            </a:r>
          </a:p>
        </p:txBody>
      </p:sp>
      <p:sp>
        <p:nvSpPr>
          <p:cNvPr id="9223" name="Text Box 9"/>
          <p:cNvSpPr txBox="1">
            <a:spLocks noChangeArrowheads="1"/>
          </p:cNvSpPr>
          <p:nvPr/>
        </p:nvSpPr>
        <p:spPr bwMode="auto">
          <a:xfrm>
            <a:off x="6877050" y="6370638"/>
            <a:ext cx="1943100" cy="366712"/>
          </a:xfrm>
          <a:prstGeom prst="rect">
            <a:avLst/>
          </a:prstGeom>
          <a:noFill/>
          <a:ln w="9525">
            <a:noFill/>
            <a:miter lim="800000"/>
            <a:headEnd/>
            <a:tailEnd/>
          </a:ln>
        </p:spPr>
        <p:txBody>
          <a:bodyPr>
            <a:spAutoFit/>
          </a:bodyPr>
          <a:lstStyle/>
          <a:p>
            <a:pPr algn="r">
              <a:spcBef>
                <a:spcPct val="50000"/>
              </a:spcBef>
            </a:pPr>
            <a:r>
              <a:rPr lang="en-US" altLang="zh-TW" b="1" i="1">
                <a:latin typeface="Times New Roman" pitchFamily="18" charset="0"/>
                <a:ea typeface="標楷體" pitchFamily="65" charset="-120"/>
                <a:cs typeface="Arial Unicode MS" pitchFamily="34" charset="-128"/>
              </a:rPr>
              <a:t>(To be continued)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2775"/>
                                        </p:tgtEl>
                                        <p:attrNameLst>
                                          <p:attrName>style.visibility</p:attrName>
                                        </p:attrNameLst>
                                      </p:cBhvr>
                                      <p:to>
                                        <p:strVal val="visible"/>
                                      </p:to>
                                    </p:set>
                                    <p:animEffect transition="in" filter="wipe(left)">
                                      <p:cBhvr>
                                        <p:cTn id="7" dur="3000"/>
                                        <p:tgtEl>
                                          <p:spTgt spid="327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4"/>
          <p:cNvSpPr txBox="1">
            <a:spLocks noChangeArrowheads="1"/>
          </p:cNvSpPr>
          <p:nvPr/>
        </p:nvSpPr>
        <p:spPr bwMode="auto">
          <a:xfrm>
            <a:off x="1692275" y="260350"/>
            <a:ext cx="7272338" cy="422275"/>
          </a:xfrm>
          <a:prstGeom prst="rect">
            <a:avLst/>
          </a:prstGeom>
          <a:noFill/>
          <a:ln w="9525">
            <a:noFill/>
            <a:miter lim="800000"/>
            <a:headEnd/>
            <a:tailEnd/>
          </a:ln>
        </p:spPr>
        <p:txBody>
          <a:bodyPr>
            <a:spAutoFit/>
          </a:bodyPr>
          <a:lstStyle/>
          <a:p>
            <a:pPr algn="r">
              <a:lnSpc>
                <a:spcPct val="120000"/>
              </a:lnSpc>
              <a:spcBef>
                <a:spcPct val="50000"/>
              </a:spcBef>
            </a:pPr>
            <a:r>
              <a:rPr lang="en-US" altLang="zh-TW" b="1" i="1">
                <a:solidFill>
                  <a:srgbClr val="0000FF"/>
                </a:solidFill>
                <a:latin typeface="Times New Roman" pitchFamily="18" charset="0"/>
                <a:ea typeface="Arial Unicode MS" pitchFamily="34" charset="-128"/>
                <a:cs typeface="Arial Unicode MS" pitchFamily="34" charset="-128"/>
              </a:rPr>
              <a:t>Example: Streptomyces Filtration from an Erythromycin Broth (cont’d) </a:t>
            </a:r>
            <a:endParaRPr lang="zh-TW" altLang="en-US" b="1" i="1">
              <a:solidFill>
                <a:srgbClr val="0000FF"/>
              </a:solidFill>
              <a:latin typeface="Times New Roman" pitchFamily="18" charset="0"/>
              <a:ea typeface="Arial Unicode MS" pitchFamily="34" charset="-128"/>
              <a:cs typeface="Arial Unicode MS" pitchFamily="34" charset="-128"/>
            </a:endParaRPr>
          </a:p>
        </p:txBody>
      </p:sp>
      <p:pic>
        <p:nvPicPr>
          <p:cNvPr id="63491" name="Picture 5" descr="Image001"/>
          <p:cNvPicPr>
            <a:picLocks noChangeAspect="1" noChangeArrowheads="1"/>
          </p:cNvPicPr>
          <p:nvPr/>
        </p:nvPicPr>
        <p:blipFill>
          <a:blip r:embed="rId3"/>
          <a:srcRect/>
          <a:stretch>
            <a:fillRect/>
          </a:stretch>
        </p:blipFill>
        <p:spPr bwMode="auto">
          <a:xfrm>
            <a:off x="250825" y="692150"/>
            <a:ext cx="8713788" cy="5905500"/>
          </a:xfrm>
          <a:prstGeom prst="rect">
            <a:avLst/>
          </a:prstGeom>
          <a:noFill/>
          <a:ln w="9525">
            <a:noFill/>
            <a:miter lim="800000"/>
            <a:headEnd/>
            <a:tailEnd/>
          </a:ln>
        </p:spPr>
      </p:pic>
      <p:sp>
        <p:nvSpPr>
          <p:cNvPr id="6" name="矩形 5"/>
          <p:cNvSpPr/>
          <p:nvPr/>
        </p:nvSpPr>
        <p:spPr>
          <a:xfrm>
            <a:off x="285750" y="1643063"/>
            <a:ext cx="7000875" cy="2428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TW" altLang="en-US">
              <a:solidFill>
                <a:srgbClr val="FFFFFF"/>
              </a:solidFill>
            </a:endParaRPr>
          </a:p>
        </p:txBody>
      </p:sp>
      <p:sp>
        <p:nvSpPr>
          <p:cNvPr id="7" name="矩形 6"/>
          <p:cNvSpPr/>
          <p:nvPr/>
        </p:nvSpPr>
        <p:spPr>
          <a:xfrm>
            <a:off x="285750" y="4143375"/>
            <a:ext cx="8643938" cy="1000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TW" altLang="en-US">
              <a:solidFill>
                <a:srgbClr val="FFFFFF"/>
              </a:solidFill>
            </a:endParaRPr>
          </a:p>
        </p:txBody>
      </p:sp>
      <p:sp>
        <p:nvSpPr>
          <p:cNvPr id="8" name="矩形 7"/>
          <p:cNvSpPr/>
          <p:nvPr/>
        </p:nvSpPr>
        <p:spPr>
          <a:xfrm>
            <a:off x="357188" y="5072063"/>
            <a:ext cx="8358187" cy="1500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TW" altLang="en-US">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4"/>
          <p:cNvSpPr txBox="1">
            <a:spLocks noChangeArrowheads="1"/>
          </p:cNvSpPr>
          <p:nvPr/>
        </p:nvSpPr>
        <p:spPr bwMode="auto">
          <a:xfrm>
            <a:off x="1692275" y="115888"/>
            <a:ext cx="7272338" cy="422275"/>
          </a:xfrm>
          <a:prstGeom prst="rect">
            <a:avLst/>
          </a:prstGeom>
          <a:noFill/>
          <a:ln w="9525">
            <a:noFill/>
            <a:miter lim="800000"/>
            <a:headEnd/>
            <a:tailEnd/>
          </a:ln>
        </p:spPr>
        <p:txBody>
          <a:bodyPr>
            <a:spAutoFit/>
          </a:bodyPr>
          <a:lstStyle/>
          <a:p>
            <a:pPr algn="r">
              <a:lnSpc>
                <a:spcPct val="120000"/>
              </a:lnSpc>
              <a:spcBef>
                <a:spcPct val="50000"/>
              </a:spcBef>
            </a:pPr>
            <a:r>
              <a:rPr lang="en-US" altLang="zh-TW" b="1" i="1">
                <a:solidFill>
                  <a:srgbClr val="0000FF"/>
                </a:solidFill>
                <a:latin typeface="Times New Roman" pitchFamily="18" charset="0"/>
                <a:ea typeface="Arial Unicode MS" pitchFamily="34" charset="-128"/>
                <a:cs typeface="Arial Unicode MS" pitchFamily="34" charset="-128"/>
              </a:rPr>
              <a:t>Example: Streptomyces Filtration from an Erythromycin Broth (cont’d) </a:t>
            </a:r>
            <a:endParaRPr lang="zh-TW" altLang="en-US" b="1" i="1">
              <a:solidFill>
                <a:srgbClr val="0000FF"/>
              </a:solidFill>
              <a:latin typeface="Times New Roman" pitchFamily="18" charset="0"/>
              <a:ea typeface="Arial Unicode MS" pitchFamily="34" charset="-128"/>
              <a:cs typeface="Arial Unicode MS" pitchFamily="34" charset="-128"/>
            </a:endParaRPr>
          </a:p>
        </p:txBody>
      </p:sp>
      <p:pic>
        <p:nvPicPr>
          <p:cNvPr id="10244" name="Picture 5" descr="Image002"/>
          <p:cNvPicPr>
            <a:picLocks noChangeAspect="1" noChangeArrowheads="1"/>
          </p:cNvPicPr>
          <p:nvPr/>
        </p:nvPicPr>
        <p:blipFill>
          <a:blip r:embed="rId4"/>
          <a:srcRect/>
          <a:stretch>
            <a:fillRect/>
          </a:stretch>
        </p:blipFill>
        <p:spPr bwMode="auto">
          <a:xfrm>
            <a:off x="755650" y="1557338"/>
            <a:ext cx="7488238" cy="4886325"/>
          </a:xfrm>
          <a:prstGeom prst="rect">
            <a:avLst/>
          </a:prstGeom>
          <a:noFill/>
          <a:ln w="9525">
            <a:noFill/>
            <a:miter lim="800000"/>
            <a:headEnd/>
            <a:tailEnd/>
          </a:ln>
        </p:spPr>
      </p:pic>
      <p:sp>
        <p:nvSpPr>
          <p:cNvPr id="10245" name="Text Box 6"/>
          <p:cNvSpPr txBox="1">
            <a:spLocks noChangeArrowheads="1"/>
          </p:cNvSpPr>
          <p:nvPr/>
        </p:nvSpPr>
        <p:spPr bwMode="auto">
          <a:xfrm>
            <a:off x="8459788" y="6370638"/>
            <a:ext cx="433387" cy="457200"/>
          </a:xfrm>
          <a:prstGeom prst="rect">
            <a:avLst/>
          </a:prstGeom>
          <a:noFill/>
          <a:ln w="9525">
            <a:noFill/>
            <a:miter lim="800000"/>
            <a:headEnd/>
            <a:tailEnd/>
          </a:ln>
        </p:spPr>
        <p:txBody>
          <a:bodyPr>
            <a:spAutoFit/>
          </a:bodyPr>
          <a:lstStyle/>
          <a:p>
            <a:pPr>
              <a:spcBef>
                <a:spcPct val="50000"/>
              </a:spcBef>
            </a:pPr>
            <a:r>
              <a:rPr lang="en-US" altLang="zh-TW" sz="2400" b="1">
                <a:latin typeface="Times New Roman" pitchFamily="18" charset="0"/>
                <a:ea typeface="標楷體" pitchFamily="65" charset="-120"/>
                <a:cs typeface="Arial Unicode MS" pitchFamily="34" charset="-128"/>
              </a:rPr>
              <a:t>#</a:t>
            </a:r>
          </a:p>
        </p:txBody>
      </p:sp>
      <p:graphicFrame>
        <p:nvGraphicFramePr>
          <p:cNvPr id="10242" name="Object 7"/>
          <p:cNvGraphicFramePr>
            <a:graphicFrameLocks noChangeAspect="1"/>
          </p:cNvGraphicFramePr>
          <p:nvPr/>
        </p:nvGraphicFramePr>
        <p:xfrm>
          <a:off x="3348038" y="692150"/>
          <a:ext cx="2376487" cy="665163"/>
        </p:xfrm>
        <a:graphic>
          <a:graphicData uri="http://schemas.openxmlformats.org/presentationml/2006/ole">
            <p:oleObj spid="_x0000_s1218562" name="方程式" r:id="rId5" imgW="1536700" imgH="431800" progId="Equation.3">
              <p:embed/>
            </p:oleObj>
          </a:graphicData>
        </a:graphic>
      </p:graphicFrame>
      <p:graphicFrame>
        <p:nvGraphicFramePr>
          <p:cNvPr id="36882" name="Group 18"/>
          <p:cNvGraphicFramePr>
            <a:graphicFrameLocks noGrp="1"/>
          </p:cNvGraphicFramePr>
          <p:nvPr/>
        </p:nvGraphicFramePr>
        <p:xfrm>
          <a:off x="3276600" y="620713"/>
          <a:ext cx="2519363" cy="792163"/>
        </p:xfrm>
        <a:graphic>
          <a:graphicData uri="http://schemas.openxmlformats.org/drawingml/2006/table">
            <a:tbl>
              <a:tblPr/>
              <a:tblGrid>
                <a:gridCol w="2519363"/>
              </a:tblGrid>
              <a:tr h="792163">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1" lang="zh-TW" altLang="en-US" sz="2600" b="0" i="0" u="none" strike="noStrike" cap="none" normalizeH="0" baseline="0" smtClean="0">
                        <a:ln>
                          <a:noFill/>
                        </a:ln>
                        <a:solidFill>
                          <a:schemeClr val="tx1"/>
                        </a:solidFill>
                        <a:effectLst/>
                        <a:latin typeface="Arial" pitchFamily="34" charset="0"/>
                        <a:ea typeface="新細明體" pitchFamily="18" charset="-12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4" name="矩形 13"/>
          <p:cNvSpPr/>
          <p:nvPr/>
        </p:nvSpPr>
        <p:spPr>
          <a:xfrm>
            <a:off x="4786313" y="1785938"/>
            <a:ext cx="3643312" cy="6429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TW" altLang="en-US">
              <a:solidFill>
                <a:srgbClr val="FFFFFF"/>
              </a:solidFill>
            </a:endParaRPr>
          </a:p>
        </p:txBody>
      </p:sp>
      <p:sp>
        <p:nvSpPr>
          <p:cNvPr id="15" name="矩形 14"/>
          <p:cNvSpPr/>
          <p:nvPr/>
        </p:nvSpPr>
        <p:spPr>
          <a:xfrm>
            <a:off x="4929188" y="2500313"/>
            <a:ext cx="3643312" cy="6429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TW" altLang="en-US">
              <a:solidFill>
                <a:srgbClr val="FFFFFF"/>
              </a:solidFill>
            </a:endParaRPr>
          </a:p>
        </p:txBody>
      </p:sp>
      <p:sp>
        <p:nvSpPr>
          <p:cNvPr id="16" name="矩形 15"/>
          <p:cNvSpPr/>
          <p:nvPr/>
        </p:nvSpPr>
        <p:spPr>
          <a:xfrm>
            <a:off x="5072063" y="3286125"/>
            <a:ext cx="3643312"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TW" altLang="en-US">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3"/>
          <p:cNvSpPr>
            <a:spLocks noGrp="1" noChangeArrowheads="1"/>
          </p:cNvSpPr>
          <p:nvPr>
            <p:ph type="body" sz="half" idx="1"/>
          </p:nvPr>
        </p:nvSpPr>
        <p:spPr>
          <a:xfrm>
            <a:off x="457200" y="304800"/>
            <a:ext cx="7924800" cy="3724275"/>
          </a:xfrm>
        </p:spPr>
        <p:txBody>
          <a:bodyPr/>
          <a:lstStyle/>
          <a:p>
            <a:pPr eaLnBrk="1" hangingPunct="1"/>
            <a:r>
              <a:rPr lang="en-US" sz="2600" dirty="0" smtClean="0"/>
              <a:t>For the range of particle sizes not more than about 6:1, a concentrated suspension settles with a sharp interface and all the particles fall at the same velocity.</a:t>
            </a:r>
          </a:p>
          <a:p>
            <a:pPr eaLnBrk="1" hangingPunct="1"/>
            <a:r>
              <a:rPr lang="en-US" sz="2600" dirty="0" smtClean="0"/>
              <a:t>Some attempts to predict the apparent settling velocity of a concentrated suspension:</a:t>
            </a:r>
          </a:p>
        </p:txBody>
      </p:sp>
      <p:graphicFrame>
        <p:nvGraphicFramePr>
          <p:cNvPr id="33794" name="Object 8"/>
          <p:cNvGraphicFramePr>
            <a:graphicFrameLocks noChangeAspect="1"/>
          </p:cNvGraphicFramePr>
          <p:nvPr/>
        </p:nvGraphicFramePr>
        <p:xfrm>
          <a:off x="735013" y="3124200"/>
          <a:ext cx="7748587" cy="2786063"/>
        </p:xfrm>
        <a:graphic>
          <a:graphicData uri="http://schemas.openxmlformats.org/presentationml/2006/ole">
            <p:oleObj spid="_x0000_s1026" name="Equation" r:id="rId4" imgW="3886200" imgH="1396800" progId="Equation.3">
              <p:embed/>
            </p:oleObj>
          </a:graphicData>
        </a:graphic>
      </p:graphicFrame>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5"/>
          <p:cNvSpPr txBox="1">
            <a:spLocks noChangeArrowheads="1"/>
          </p:cNvSpPr>
          <p:nvPr/>
        </p:nvSpPr>
        <p:spPr bwMode="auto">
          <a:xfrm>
            <a:off x="611188" y="333375"/>
            <a:ext cx="8064500" cy="1917700"/>
          </a:xfrm>
          <a:prstGeom prst="rect">
            <a:avLst/>
          </a:prstGeom>
          <a:noFill/>
          <a:ln w="9525">
            <a:noFill/>
            <a:miter lim="800000"/>
            <a:headEnd/>
            <a:tailEnd/>
          </a:ln>
        </p:spPr>
        <p:txBody>
          <a:bodyPr>
            <a:spAutoFit/>
          </a:bodyPr>
          <a:lstStyle/>
          <a:p>
            <a:pPr>
              <a:spcBef>
                <a:spcPct val="50000"/>
              </a:spcBef>
            </a:pPr>
            <a:r>
              <a:rPr lang="en-US" altLang="zh-TW" sz="2400" b="1">
                <a:latin typeface="Times New Roman" pitchFamily="18" charset="0"/>
                <a:ea typeface="標楷體" pitchFamily="65" charset="-120"/>
                <a:cs typeface="Arial Unicode MS" pitchFamily="34" charset="-128"/>
              </a:rPr>
              <a:t>[Example]  We have filtered a slurry of sitosterol at constant pressure through a filtration medium consisting of a screen support mounted across the end of a Pyrex pipe.  We find that the resistance of the filtration medium is negligible.  We also find the following data in a laboratory test: </a:t>
            </a:r>
            <a:endParaRPr lang="zh-TW" altLang="en-US" sz="2400" b="1">
              <a:latin typeface="Times New Roman" pitchFamily="18" charset="0"/>
              <a:ea typeface="標楷體" pitchFamily="65" charset="-120"/>
              <a:cs typeface="Arial Unicode MS" pitchFamily="34" charset="-128"/>
            </a:endParaRPr>
          </a:p>
        </p:txBody>
      </p:sp>
      <p:pic>
        <p:nvPicPr>
          <p:cNvPr id="64515" name="Picture 6" descr="Image"/>
          <p:cNvPicPr>
            <a:picLocks noChangeAspect="1" noChangeArrowheads="1"/>
          </p:cNvPicPr>
          <p:nvPr/>
        </p:nvPicPr>
        <p:blipFill>
          <a:blip r:embed="rId3"/>
          <a:srcRect/>
          <a:stretch>
            <a:fillRect/>
          </a:stretch>
        </p:blipFill>
        <p:spPr bwMode="auto">
          <a:xfrm>
            <a:off x="827088" y="2420938"/>
            <a:ext cx="7705725" cy="1157287"/>
          </a:xfrm>
          <a:prstGeom prst="rect">
            <a:avLst/>
          </a:prstGeom>
          <a:noFill/>
          <a:ln w="9525">
            <a:noFill/>
            <a:miter lim="800000"/>
            <a:headEnd/>
            <a:tailEnd/>
          </a:ln>
        </p:spPr>
      </p:pic>
      <p:sp>
        <p:nvSpPr>
          <p:cNvPr id="64516" name="Text Box 7"/>
          <p:cNvSpPr txBox="1">
            <a:spLocks noChangeArrowheads="1"/>
          </p:cNvSpPr>
          <p:nvPr/>
        </p:nvSpPr>
        <p:spPr bwMode="auto">
          <a:xfrm>
            <a:off x="611188" y="3789363"/>
            <a:ext cx="8137525" cy="2282825"/>
          </a:xfrm>
          <a:prstGeom prst="rect">
            <a:avLst/>
          </a:prstGeom>
          <a:noFill/>
          <a:ln w="9525">
            <a:noFill/>
            <a:miter lim="800000"/>
            <a:headEnd/>
            <a:tailEnd/>
          </a:ln>
        </p:spPr>
        <p:txBody>
          <a:bodyPr>
            <a:spAutoFit/>
          </a:bodyPr>
          <a:lstStyle/>
          <a:p>
            <a:pPr>
              <a:spcBef>
                <a:spcPct val="50000"/>
              </a:spcBef>
            </a:pPr>
            <a:r>
              <a:rPr lang="en-US" altLang="zh-TW" sz="2400" b="1">
                <a:latin typeface="Times New Roman" pitchFamily="18" charset="0"/>
                <a:ea typeface="標楷體" pitchFamily="65" charset="-120"/>
                <a:cs typeface="Arial Unicode MS" pitchFamily="34" charset="-128"/>
              </a:rPr>
              <a:t>On the basis of this laboratory test, </a:t>
            </a:r>
            <a:r>
              <a:rPr lang="en-US" altLang="zh-TW" sz="2400" b="1">
                <a:solidFill>
                  <a:srgbClr val="0000FF"/>
                </a:solidFill>
                <a:latin typeface="Times New Roman" pitchFamily="18" charset="0"/>
                <a:ea typeface="標楷體" pitchFamily="65" charset="-120"/>
                <a:cs typeface="Arial Unicode MS" pitchFamily="34" charset="-128"/>
              </a:rPr>
              <a:t>predict the number of frames (30 in </a:t>
            </a:r>
            <a:r>
              <a:rPr lang="en-US" altLang="zh-TW" sz="2400" b="1">
                <a:solidFill>
                  <a:srgbClr val="0000FF"/>
                </a:solidFill>
                <a:latin typeface="Times New Roman" pitchFamily="18" charset="0"/>
                <a:ea typeface="標楷體" pitchFamily="65" charset="-120"/>
                <a:cs typeface="Arial Unicode MS" pitchFamily="34" charset="-128"/>
                <a:sym typeface="Symbol" pitchFamily="18" charset="2"/>
              </a:rPr>
              <a:t></a:t>
            </a:r>
            <a:r>
              <a:rPr lang="en-US" altLang="zh-TW" sz="2400" b="1">
                <a:solidFill>
                  <a:srgbClr val="0000FF"/>
                </a:solidFill>
                <a:latin typeface="Times New Roman" pitchFamily="18" charset="0"/>
                <a:ea typeface="標楷體" pitchFamily="65" charset="-120"/>
                <a:cs typeface="Arial Unicode MS" pitchFamily="34" charset="-128"/>
              </a:rPr>
              <a:t> 30 in </a:t>
            </a:r>
            <a:r>
              <a:rPr lang="en-US" altLang="zh-TW" sz="2400" b="1">
                <a:solidFill>
                  <a:srgbClr val="0000FF"/>
                </a:solidFill>
                <a:latin typeface="Times New Roman" pitchFamily="18" charset="0"/>
                <a:ea typeface="標楷體" pitchFamily="65" charset="-120"/>
                <a:cs typeface="Arial Unicode MS" pitchFamily="34" charset="-128"/>
                <a:sym typeface="Symbol" pitchFamily="18" charset="2"/>
              </a:rPr>
              <a:t></a:t>
            </a:r>
            <a:r>
              <a:rPr lang="en-US" altLang="zh-TW" sz="2400" b="1">
                <a:solidFill>
                  <a:srgbClr val="0000FF"/>
                </a:solidFill>
                <a:latin typeface="Times New Roman" pitchFamily="18" charset="0"/>
                <a:ea typeface="標楷體" pitchFamily="65" charset="-120"/>
                <a:cs typeface="Arial Unicode MS" pitchFamily="34" charset="-128"/>
              </a:rPr>
              <a:t> 1 in thick) needed for a plate-and-frame press.</a:t>
            </a:r>
            <a:r>
              <a:rPr lang="en-US" altLang="zh-TW" sz="2400" b="1">
                <a:latin typeface="Times New Roman" pitchFamily="18" charset="0"/>
                <a:ea typeface="標楷體" pitchFamily="65" charset="-120"/>
                <a:cs typeface="Arial Unicode MS" pitchFamily="34" charset="-128"/>
              </a:rPr>
              <a:t>  </a:t>
            </a:r>
            <a:r>
              <a:rPr lang="en-US" altLang="zh-TW" sz="2400" b="1">
                <a:solidFill>
                  <a:srgbClr val="A50021"/>
                </a:solidFill>
                <a:latin typeface="Times New Roman" pitchFamily="18" charset="0"/>
                <a:ea typeface="標楷體" pitchFamily="65" charset="-120"/>
                <a:cs typeface="Arial Unicode MS" pitchFamily="34" charset="-128"/>
              </a:rPr>
              <a:t>Estimate the time required for filtering a 63 kg batch of steroid.</a:t>
            </a:r>
            <a:r>
              <a:rPr lang="en-US" altLang="zh-TW" sz="2400" b="1">
                <a:latin typeface="Times New Roman" pitchFamily="18" charset="0"/>
                <a:ea typeface="標楷體" pitchFamily="65" charset="-120"/>
                <a:cs typeface="Arial Unicode MS" pitchFamily="34" charset="-128"/>
              </a:rPr>
              <a:t>  In these calculations, assume that the feed pump will deliver </a:t>
            </a:r>
            <a:r>
              <a:rPr lang="en-US" altLang="zh-TW" sz="2400" b="1">
                <a:solidFill>
                  <a:srgbClr val="FF0000"/>
                </a:solidFill>
                <a:latin typeface="Times New Roman" pitchFamily="18" charset="0"/>
                <a:ea typeface="標楷體" pitchFamily="65" charset="-120"/>
                <a:cs typeface="Arial Unicode MS" pitchFamily="34" charset="-128"/>
              </a:rPr>
              <a:t>10 psi</a:t>
            </a:r>
            <a:r>
              <a:rPr lang="en-US" altLang="zh-TW" sz="2400" b="1">
                <a:latin typeface="Times New Roman" pitchFamily="18" charset="0"/>
                <a:ea typeface="標楷體" pitchFamily="65" charset="-120"/>
                <a:cs typeface="Arial Unicode MS" pitchFamily="34" charset="-128"/>
              </a:rPr>
              <a:t> and that the filtrate from the press must be raised against the equivalent of </a:t>
            </a:r>
            <a:r>
              <a:rPr lang="en-US" altLang="zh-TW" sz="2400" b="1">
                <a:solidFill>
                  <a:srgbClr val="FF0000"/>
                </a:solidFill>
                <a:latin typeface="Times New Roman" pitchFamily="18" charset="0"/>
                <a:ea typeface="標楷體" pitchFamily="65" charset="-120"/>
                <a:cs typeface="Arial Unicode MS" pitchFamily="34" charset="-128"/>
              </a:rPr>
              <a:t>15 ft</a:t>
            </a:r>
            <a:r>
              <a:rPr lang="en-US" altLang="zh-TW" sz="2400" b="1">
                <a:latin typeface="Times New Roman" pitchFamily="18" charset="0"/>
                <a:ea typeface="標楷體" pitchFamily="65" charset="-120"/>
                <a:cs typeface="Arial Unicode MS" pitchFamily="34" charset="-128"/>
              </a:rPr>
              <a:t> head. </a:t>
            </a:r>
            <a:endParaRPr lang="zh-TW" altLang="en-US" sz="2400" b="1">
              <a:latin typeface="Times New Roman" pitchFamily="18" charset="0"/>
              <a:ea typeface="標楷體" pitchFamily="65" charset="-120"/>
              <a:cs typeface="Arial Unicode MS" pitchFamily="34" charset="-128"/>
            </a:endParaRPr>
          </a:p>
        </p:txBody>
      </p:sp>
      <p:sp>
        <p:nvSpPr>
          <p:cNvPr id="64517" name="Text Box 8"/>
          <p:cNvSpPr txBox="1">
            <a:spLocks noChangeArrowheads="1"/>
          </p:cNvSpPr>
          <p:nvPr/>
        </p:nvSpPr>
        <p:spPr bwMode="auto">
          <a:xfrm>
            <a:off x="6877050" y="6370638"/>
            <a:ext cx="1943100" cy="366712"/>
          </a:xfrm>
          <a:prstGeom prst="rect">
            <a:avLst/>
          </a:prstGeom>
          <a:noFill/>
          <a:ln w="9525">
            <a:noFill/>
            <a:miter lim="800000"/>
            <a:headEnd/>
            <a:tailEnd/>
          </a:ln>
        </p:spPr>
        <p:txBody>
          <a:bodyPr>
            <a:spAutoFit/>
          </a:bodyPr>
          <a:lstStyle/>
          <a:p>
            <a:pPr algn="r">
              <a:spcBef>
                <a:spcPct val="50000"/>
              </a:spcBef>
            </a:pPr>
            <a:r>
              <a:rPr lang="en-US" altLang="zh-TW" b="1" i="1">
                <a:latin typeface="Times New Roman" pitchFamily="18" charset="0"/>
                <a:ea typeface="標楷體" pitchFamily="65" charset="-120"/>
                <a:cs typeface="Arial Unicode MS" pitchFamily="34" charset="-128"/>
              </a:rPr>
              <a:t>(To be continued)</a:t>
            </a: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 Box 4"/>
          <p:cNvSpPr txBox="1">
            <a:spLocks noChangeArrowheads="1"/>
          </p:cNvSpPr>
          <p:nvPr/>
        </p:nvSpPr>
        <p:spPr bwMode="auto">
          <a:xfrm>
            <a:off x="4859338" y="333375"/>
            <a:ext cx="4033837" cy="366713"/>
          </a:xfrm>
          <a:prstGeom prst="rect">
            <a:avLst/>
          </a:prstGeom>
          <a:noFill/>
          <a:ln w="9525">
            <a:noFill/>
            <a:miter lim="800000"/>
            <a:headEnd/>
            <a:tailEnd/>
          </a:ln>
        </p:spPr>
        <p:txBody>
          <a:bodyPr>
            <a:spAutoFit/>
          </a:bodyPr>
          <a:lstStyle/>
          <a:p>
            <a:pPr algn="r">
              <a:spcBef>
                <a:spcPct val="50000"/>
              </a:spcBef>
            </a:pPr>
            <a:r>
              <a:rPr lang="en-US" altLang="zh-TW" b="1" i="1">
                <a:latin typeface="Times New Roman" pitchFamily="18" charset="0"/>
                <a:ea typeface="標楷體" pitchFamily="65" charset="-120"/>
                <a:cs typeface="Arial Unicode MS" pitchFamily="34" charset="-128"/>
              </a:rPr>
              <a:t>Example: filtering a slurry of sitosterol</a:t>
            </a:r>
            <a:endParaRPr lang="zh-TW" altLang="en-US" b="1" i="1">
              <a:latin typeface="Times New Roman" pitchFamily="18" charset="0"/>
              <a:ea typeface="標楷體" pitchFamily="65" charset="-120"/>
              <a:cs typeface="Arial Unicode MS" pitchFamily="34" charset="-128"/>
            </a:endParaRPr>
          </a:p>
        </p:txBody>
      </p:sp>
      <p:sp>
        <p:nvSpPr>
          <p:cNvPr id="11270" name="Text Box 6"/>
          <p:cNvSpPr txBox="1">
            <a:spLocks noChangeArrowheads="1"/>
          </p:cNvSpPr>
          <p:nvPr/>
        </p:nvSpPr>
        <p:spPr bwMode="auto">
          <a:xfrm>
            <a:off x="611188" y="1916113"/>
            <a:ext cx="5903912" cy="931862"/>
          </a:xfrm>
          <a:prstGeom prst="rect">
            <a:avLst/>
          </a:prstGeom>
          <a:noFill/>
          <a:ln w="9525">
            <a:noFill/>
            <a:miter lim="800000"/>
            <a:headEnd/>
            <a:tailEnd/>
          </a:ln>
        </p:spPr>
        <p:txBody>
          <a:bodyPr>
            <a:spAutoFit/>
          </a:bodyPr>
          <a:lstStyle/>
          <a:p>
            <a:pPr>
              <a:spcAft>
                <a:spcPct val="30000"/>
              </a:spcAft>
            </a:pPr>
            <a:r>
              <a:rPr lang="en-US" altLang="zh-TW" sz="2400" b="1" i="1">
                <a:latin typeface="Times New Roman" pitchFamily="18" charset="0"/>
                <a:ea typeface="標楷體" pitchFamily="65" charset="-120"/>
                <a:cs typeface="Arial Unicode MS" pitchFamily="34" charset="-128"/>
              </a:rPr>
              <a:t>Solution (cont’d):</a:t>
            </a:r>
          </a:p>
          <a:p>
            <a:r>
              <a:rPr lang="en-US" altLang="zh-TW" sz="2400" b="1">
                <a:solidFill>
                  <a:srgbClr val="0000FF"/>
                </a:solidFill>
                <a:latin typeface="Times New Roman" pitchFamily="18" charset="0"/>
                <a:ea typeface="標楷體" pitchFamily="65" charset="-120"/>
                <a:cs typeface="Arial Unicode MS" pitchFamily="34" charset="-128"/>
              </a:rPr>
              <a:t>(a) Predict the number of frames needed</a:t>
            </a:r>
            <a:endParaRPr lang="zh-TW" altLang="en-US" sz="2400" b="1">
              <a:solidFill>
                <a:srgbClr val="0000FF"/>
              </a:solidFill>
              <a:latin typeface="Times New Roman" pitchFamily="18" charset="0"/>
              <a:ea typeface="標楷體" pitchFamily="65" charset="-120"/>
              <a:cs typeface="Arial Unicode MS" pitchFamily="34" charset="-128"/>
            </a:endParaRPr>
          </a:p>
        </p:txBody>
      </p:sp>
      <p:sp>
        <p:nvSpPr>
          <p:cNvPr id="11271" name="Rectangle 8"/>
          <p:cNvSpPr>
            <a:spLocks noChangeArrowheads="1"/>
          </p:cNvSpPr>
          <p:nvPr/>
        </p:nvSpPr>
        <p:spPr bwMode="auto">
          <a:xfrm>
            <a:off x="0" y="3230563"/>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38919" name="Object 7"/>
          <p:cNvGraphicFramePr>
            <a:graphicFrameLocks noChangeAspect="1"/>
          </p:cNvGraphicFramePr>
          <p:nvPr/>
        </p:nvGraphicFramePr>
        <p:xfrm>
          <a:off x="2195513" y="2924175"/>
          <a:ext cx="4608512" cy="715963"/>
        </p:xfrm>
        <a:graphic>
          <a:graphicData uri="http://schemas.openxmlformats.org/presentationml/2006/ole">
            <p:oleObj spid="_x0000_s1219586" name="方程式" r:id="rId4" imgW="2552700" imgH="393700" progId="Equation.3">
              <p:embed/>
            </p:oleObj>
          </a:graphicData>
        </a:graphic>
      </p:graphicFrame>
      <p:sp>
        <p:nvSpPr>
          <p:cNvPr id="11272" name="Rectangle 11"/>
          <p:cNvSpPr>
            <a:spLocks noChangeArrowheads="1"/>
          </p:cNvSpPr>
          <p:nvPr/>
        </p:nvSpPr>
        <p:spPr bwMode="auto">
          <a:xfrm>
            <a:off x="0" y="3208338"/>
            <a:ext cx="9144000" cy="0"/>
          </a:xfrm>
          <a:prstGeom prst="rect">
            <a:avLst/>
          </a:prstGeom>
          <a:noFill/>
          <a:ln w="9525">
            <a:noFill/>
            <a:miter lim="800000"/>
            <a:headEnd/>
            <a:tailEnd/>
          </a:ln>
        </p:spPr>
        <p:txBody>
          <a:bodyPr wrap="none" anchor="ctr">
            <a:spAutoFit/>
          </a:bodyPr>
          <a:lstStyle/>
          <a:p>
            <a:endParaRPr lang="zh-TW" altLang="en-US"/>
          </a:p>
        </p:txBody>
      </p:sp>
      <p:grpSp>
        <p:nvGrpSpPr>
          <p:cNvPr id="2" name="群組 16"/>
          <p:cNvGrpSpPr>
            <a:grpSpLocks/>
          </p:cNvGrpSpPr>
          <p:nvPr/>
        </p:nvGrpSpPr>
        <p:grpSpPr bwMode="auto">
          <a:xfrm>
            <a:off x="827088" y="3716338"/>
            <a:ext cx="7707312" cy="806450"/>
            <a:chOff x="827088" y="3716338"/>
            <a:chExt cx="7707312" cy="806450"/>
          </a:xfrm>
        </p:grpSpPr>
        <p:sp>
          <p:nvSpPr>
            <p:cNvPr id="11280" name="Text Box 9"/>
            <p:cNvSpPr txBox="1">
              <a:spLocks noChangeArrowheads="1"/>
            </p:cNvSpPr>
            <p:nvPr/>
          </p:nvSpPr>
          <p:spPr bwMode="auto">
            <a:xfrm>
              <a:off x="827088" y="3932238"/>
              <a:ext cx="4537075" cy="457200"/>
            </a:xfrm>
            <a:prstGeom prst="rect">
              <a:avLst/>
            </a:prstGeom>
            <a:noFill/>
            <a:ln w="9525">
              <a:noFill/>
              <a:miter lim="800000"/>
              <a:headEnd/>
              <a:tailEnd/>
            </a:ln>
          </p:spPr>
          <p:txBody>
            <a:bodyPr>
              <a:spAutoFit/>
            </a:bodyPr>
            <a:lstStyle/>
            <a:p>
              <a:pPr>
                <a:spcBef>
                  <a:spcPct val="50000"/>
                </a:spcBef>
              </a:pPr>
              <a:r>
                <a:rPr lang="en-US" altLang="zh-TW" sz="2400" b="1">
                  <a:latin typeface="Times New Roman" pitchFamily="18" charset="0"/>
                  <a:ea typeface="標楷體" pitchFamily="65" charset="-120"/>
                  <a:cs typeface="Arial Unicode MS" pitchFamily="34" charset="-128"/>
                </a:rPr>
                <a:t>Cake volume of 63 kg steroid = </a:t>
              </a:r>
              <a:endParaRPr lang="zh-TW" altLang="en-US" sz="2400" b="1">
                <a:latin typeface="Times New Roman" pitchFamily="18" charset="0"/>
                <a:ea typeface="標楷體" pitchFamily="65" charset="-120"/>
                <a:cs typeface="Arial Unicode MS" pitchFamily="34" charset="-128"/>
              </a:endParaRPr>
            </a:p>
          </p:txBody>
        </p:sp>
        <p:graphicFrame>
          <p:nvGraphicFramePr>
            <p:cNvPr id="11268" name="Object 10"/>
            <p:cNvGraphicFramePr>
              <a:graphicFrameLocks noChangeAspect="1"/>
            </p:cNvGraphicFramePr>
            <p:nvPr/>
          </p:nvGraphicFramePr>
          <p:xfrm>
            <a:off x="5076825" y="3716338"/>
            <a:ext cx="3457575" cy="806450"/>
          </p:xfrm>
          <a:graphic>
            <a:graphicData uri="http://schemas.openxmlformats.org/presentationml/2006/ole">
              <p:oleObj spid="_x0000_s1219588" name="方程式" r:id="rId5" imgW="1892300" imgH="444500" progId="Equation.3">
                <p:embed/>
              </p:oleObj>
            </a:graphicData>
          </a:graphic>
        </p:graphicFrame>
      </p:grpSp>
      <p:sp>
        <p:nvSpPr>
          <p:cNvPr id="11274" name="Rectangle 14"/>
          <p:cNvSpPr>
            <a:spLocks noChangeArrowheads="1"/>
          </p:cNvSpPr>
          <p:nvPr/>
        </p:nvSpPr>
        <p:spPr bwMode="auto">
          <a:xfrm>
            <a:off x="0" y="3192463"/>
            <a:ext cx="9144000" cy="0"/>
          </a:xfrm>
          <a:prstGeom prst="rect">
            <a:avLst/>
          </a:prstGeom>
          <a:noFill/>
          <a:ln w="9525">
            <a:noFill/>
            <a:miter lim="800000"/>
            <a:headEnd/>
            <a:tailEnd/>
          </a:ln>
        </p:spPr>
        <p:txBody>
          <a:bodyPr wrap="none" anchor="ctr">
            <a:spAutoFit/>
          </a:bodyPr>
          <a:lstStyle/>
          <a:p>
            <a:endParaRPr lang="zh-TW" altLang="en-US"/>
          </a:p>
        </p:txBody>
      </p:sp>
      <p:grpSp>
        <p:nvGrpSpPr>
          <p:cNvPr id="3" name="群組 17"/>
          <p:cNvGrpSpPr>
            <a:grpSpLocks/>
          </p:cNvGrpSpPr>
          <p:nvPr/>
        </p:nvGrpSpPr>
        <p:grpSpPr bwMode="auto">
          <a:xfrm>
            <a:off x="827088" y="4724400"/>
            <a:ext cx="7705725" cy="854075"/>
            <a:chOff x="827088" y="4724400"/>
            <a:chExt cx="7705725" cy="854075"/>
          </a:xfrm>
        </p:grpSpPr>
        <p:sp>
          <p:nvSpPr>
            <p:cNvPr id="11279" name="Text Box 12"/>
            <p:cNvSpPr txBox="1">
              <a:spLocks noChangeArrowheads="1"/>
            </p:cNvSpPr>
            <p:nvPr/>
          </p:nvSpPr>
          <p:spPr bwMode="auto">
            <a:xfrm>
              <a:off x="827088" y="4940300"/>
              <a:ext cx="4032250" cy="457200"/>
            </a:xfrm>
            <a:prstGeom prst="rect">
              <a:avLst/>
            </a:prstGeom>
            <a:noFill/>
            <a:ln w="9525">
              <a:noFill/>
              <a:miter lim="800000"/>
              <a:headEnd/>
              <a:tailEnd/>
            </a:ln>
          </p:spPr>
          <p:txBody>
            <a:bodyPr>
              <a:spAutoFit/>
            </a:bodyPr>
            <a:lstStyle/>
            <a:p>
              <a:pPr>
                <a:spcBef>
                  <a:spcPct val="50000"/>
                </a:spcBef>
              </a:pPr>
              <a:r>
                <a:rPr lang="en-US" altLang="zh-TW" sz="2400" b="1">
                  <a:latin typeface="Times New Roman" pitchFamily="18" charset="0"/>
                  <a:ea typeface="標楷體" pitchFamily="65" charset="-120"/>
                  <a:cs typeface="Arial Unicode MS" pitchFamily="34" charset="-128"/>
                </a:rPr>
                <a:t>Number of frames needed = </a:t>
              </a:r>
              <a:endParaRPr lang="zh-TW" altLang="en-US" sz="2400" b="1">
                <a:latin typeface="Times New Roman" pitchFamily="18" charset="0"/>
                <a:ea typeface="標楷體" pitchFamily="65" charset="-120"/>
                <a:cs typeface="Arial Unicode MS" pitchFamily="34" charset="-128"/>
              </a:endParaRPr>
            </a:p>
          </p:txBody>
        </p:sp>
        <p:graphicFrame>
          <p:nvGraphicFramePr>
            <p:cNvPr id="11267" name="Object 13"/>
            <p:cNvGraphicFramePr>
              <a:graphicFrameLocks noChangeAspect="1"/>
            </p:cNvGraphicFramePr>
            <p:nvPr/>
          </p:nvGraphicFramePr>
          <p:xfrm>
            <a:off x="4643438" y="4724400"/>
            <a:ext cx="3889375" cy="854075"/>
          </p:xfrm>
          <a:graphic>
            <a:graphicData uri="http://schemas.openxmlformats.org/presentationml/2006/ole">
              <p:oleObj spid="_x0000_s1219587" name="方程式" r:id="rId6" imgW="2159000" imgH="469900" progId="Equation.3">
                <p:embed/>
              </p:oleObj>
            </a:graphicData>
          </a:graphic>
        </p:graphicFrame>
      </p:grpSp>
      <p:sp>
        <p:nvSpPr>
          <p:cNvPr id="38927" name="Text Box 15"/>
          <p:cNvSpPr txBox="1">
            <a:spLocks noChangeArrowheads="1"/>
          </p:cNvSpPr>
          <p:nvPr/>
        </p:nvSpPr>
        <p:spPr bwMode="auto">
          <a:xfrm>
            <a:off x="2555875" y="5734050"/>
            <a:ext cx="3671888" cy="457200"/>
          </a:xfrm>
          <a:prstGeom prst="rect">
            <a:avLst/>
          </a:prstGeom>
          <a:noFill/>
          <a:ln w="9525">
            <a:noFill/>
            <a:miter lim="800000"/>
            <a:headEnd/>
            <a:tailEnd/>
          </a:ln>
        </p:spPr>
        <p:txBody>
          <a:bodyPr>
            <a:spAutoFit/>
          </a:bodyPr>
          <a:lstStyle/>
          <a:p>
            <a:pPr>
              <a:spcBef>
                <a:spcPct val="50000"/>
              </a:spcBef>
            </a:pPr>
            <a:r>
              <a:rPr lang="zh-TW" altLang="en-US" sz="2400" b="1">
                <a:solidFill>
                  <a:srgbClr val="A50021"/>
                </a:solidFill>
                <a:latin typeface="Times New Roman" pitchFamily="18" charset="0"/>
                <a:ea typeface="標楷體" pitchFamily="65" charset="-120"/>
                <a:cs typeface="Arial Unicode MS" pitchFamily="34" charset="-128"/>
                <a:sym typeface="Wingdings 2" pitchFamily="18" charset="2"/>
              </a:rPr>
              <a:t></a:t>
            </a:r>
            <a:r>
              <a:rPr lang="zh-TW" altLang="en-US" sz="2400" b="1">
                <a:solidFill>
                  <a:srgbClr val="A50021"/>
                </a:solidFill>
                <a:latin typeface="Times New Roman" pitchFamily="18" charset="0"/>
                <a:ea typeface="標楷體" pitchFamily="65" charset="-120"/>
                <a:cs typeface="Arial Unicode MS" pitchFamily="34" charset="-128"/>
              </a:rPr>
              <a:t> </a:t>
            </a:r>
            <a:r>
              <a:rPr lang="en-US" altLang="zh-TW" sz="2400" b="1">
                <a:solidFill>
                  <a:srgbClr val="A50021"/>
                </a:solidFill>
                <a:latin typeface="Times New Roman" pitchFamily="18" charset="0"/>
                <a:ea typeface="標楷體" pitchFamily="65" charset="-120"/>
                <a:cs typeface="Arial Unicode MS" pitchFamily="34" charset="-128"/>
              </a:rPr>
              <a:t>18 frames are needed.</a:t>
            </a:r>
            <a:endParaRPr lang="zh-TW" altLang="en-US" sz="2400" b="1">
              <a:solidFill>
                <a:srgbClr val="A50021"/>
              </a:solidFill>
              <a:latin typeface="Times New Roman" pitchFamily="18" charset="0"/>
              <a:ea typeface="標楷體" pitchFamily="65" charset="-120"/>
              <a:cs typeface="Arial Unicode MS" pitchFamily="34" charset="-128"/>
            </a:endParaRPr>
          </a:p>
        </p:txBody>
      </p:sp>
      <p:pic>
        <p:nvPicPr>
          <p:cNvPr id="11277" name="Picture 16" descr="Image"/>
          <p:cNvPicPr>
            <a:picLocks noChangeAspect="1" noChangeArrowheads="1"/>
          </p:cNvPicPr>
          <p:nvPr/>
        </p:nvPicPr>
        <p:blipFill>
          <a:blip r:embed="rId7"/>
          <a:srcRect/>
          <a:stretch>
            <a:fillRect/>
          </a:stretch>
        </p:blipFill>
        <p:spPr bwMode="auto">
          <a:xfrm>
            <a:off x="1331913" y="836613"/>
            <a:ext cx="6696075" cy="1004887"/>
          </a:xfrm>
          <a:prstGeom prst="rect">
            <a:avLst/>
          </a:prstGeom>
          <a:noFill/>
          <a:ln w="9525">
            <a:noFill/>
            <a:miter lim="800000"/>
            <a:headEnd/>
            <a:tailEnd/>
          </a:ln>
        </p:spPr>
      </p:pic>
      <p:sp>
        <p:nvSpPr>
          <p:cNvPr id="11278" name="Text Box 17"/>
          <p:cNvSpPr txBox="1">
            <a:spLocks noChangeArrowheads="1"/>
          </p:cNvSpPr>
          <p:nvPr/>
        </p:nvSpPr>
        <p:spPr bwMode="auto">
          <a:xfrm>
            <a:off x="6877050" y="6370638"/>
            <a:ext cx="1943100" cy="366712"/>
          </a:xfrm>
          <a:prstGeom prst="rect">
            <a:avLst/>
          </a:prstGeom>
          <a:noFill/>
          <a:ln w="9525">
            <a:noFill/>
            <a:miter lim="800000"/>
            <a:headEnd/>
            <a:tailEnd/>
          </a:ln>
        </p:spPr>
        <p:txBody>
          <a:bodyPr>
            <a:spAutoFit/>
          </a:bodyPr>
          <a:lstStyle/>
          <a:p>
            <a:pPr algn="r">
              <a:spcBef>
                <a:spcPct val="50000"/>
              </a:spcBef>
            </a:pPr>
            <a:r>
              <a:rPr lang="en-US" altLang="zh-TW" b="1" i="1">
                <a:latin typeface="Times New Roman" pitchFamily="18" charset="0"/>
                <a:ea typeface="標楷體" pitchFamily="65" charset="-120"/>
                <a:cs typeface="Arial Unicode MS" pitchFamily="34" charset="-128"/>
              </a:rPr>
              <a:t>(To be continued)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8919"/>
                                        </p:tgtEl>
                                        <p:attrNameLst>
                                          <p:attrName>style.visibility</p:attrName>
                                        </p:attrNameLst>
                                      </p:cBhvr>
                                      <p:to>
                                        <p:strVal val="visible"/>
                                      </p:to>
                                    </p:set>
                                    <p:animEffect transition="in" filter="wipe(left)">
                                      <p:cBhvr>
                                        <p:cTn id="7" dur="500"/>
                                        <p:tgtEl>
                                          <p:spTgt spid="389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8927"/>
                                        </p:tgtEl>
                                        <p:attrNameLst>
                                          <p:attrName>style.visibility</p:attrName>
                                        </p:attrNameLst>
                                      </p:cBhvr>
                                      <p:to>
                                        <p:strVal val="visible"/>
                                      </p:to>
                                    </p:set>
                                    <p:animEffect transition="in" filter="wipe(left)">
                                      <p:cBhvr>
                                        <p:cTn id="22" dur="500"/>
                                        <p:tgtEl>
                                          <p:spTgt spid="38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7"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Text Box 6"/>
          <p:cNvSpPr txBox="1">
            <a:spLocks noChangeArrowheads="1"/>
          </p:cNvSpPr>
          <p:nvPr/>
        </p:nvSpPr>
        <p:spPr bwMode="auto">
          <a:xfrm>
            <a:off x="611188" y="1125538"/>
            <a:ext cx="7416800" cy="457200"/>
          </a:xfrm>
          <a:prstGeom prst="rect">
            <a:avLst/>
          </a:prstGeom>
          <a:noFill/>
          <a:ln w="9525">
            <a:noFill/>
            <a:miter lim="800000"/>
            <a:headEnd/>
            <a:tailEnd/>
          </a:ln>
        </p:spPr>
        <p:txBody>
          <a:bodyPr>
            <a:spAutoFit/>
          </a:bodyPr>
          <a:lstStyle/>
          <a:p>
            <a:pPr marL="446088" indent="-446088"/>
            <a:r>
              <a:rPr lang="en-US" altLang="zh-TW" sz="2400" b="1">
                <a:solidFill>
                  <a:srgbClr val="0000FF"/>
                </a:solidFill>
                <a:latin typeface="Times New Roman" pitchFamily="18" charset="0"/>
                <a:ea typeface="標楷體" pitchFamily="65" charset="-120"/>
                <a:cs typeface="Arial Unicode MS" pitchFamily="34" charset="-128"/>
              </a:rPr>
              <a:t>(b) Time required for filtering a 63 kg batch of steroid</a:t>
            </a:r>
            <a:endParaRPr lang="zh-TW" altLang="en-US" sz="2400" b="1">
              <a:solidFill>
                <a:srgbClr val="0000FF"/>
              </a:solidFill>
              <a:latin typeface="Times New Roman" pitchFamily="18" charset="0"/>
              <a:ea typeface="標楷體" pitchFamily="65" charset="-120"/>
              <a:cs typeface="Arial Unicode MS" pitchFamily="34" charset="-128"/>
            </a:endParaRPr>
          </a:p>
        </p:txBody>
      </p:sp>
      <p:sp>
        <p:nvSpPr>
          <p:cNvPr id="12294" name="Text Box 7"/>
          <p:cNvSpPr txBox="1">
            <a:spLocks noChangeArrowheads="1"/>
          </p:cNvSpPr>
          <p:nvPr/>
        </p:nvSpPr>
        <p:spPr bwMode="auto">
          <a:xfrm>
            <a:off x="611188" y="620713"/>
            <a:ext cx="2592387" cy="457200"/>
          </a:xfrm>
          <a:prstGeom prst="rect">
            <a:avLst/>
          </a:prstGeom>
          <a:noFill/>
          <a:ln w="9525">
            <a:noFill/>
            <a:miter lim="800000"/>
            <a:headEnd/>
            <a:tailEnd/>
          </a:ln>
        </p:spPr>
        <p:txBody>
          <a:bodyPr>
            <a:spAutoFit/>
          </a:bodyPr>
          <a:lstStyle/>
          <a:p>
            <a:pPr>
              <a:spcBef>
                <a:spcPct val="50000"/>
              </a:spcBef>
            </a:pPr>
            <a:r>
              <a:rPr lang="en-US" altLang="zh-TW" sz="2400" b="1" i="1">
                <a:latin typeface="Times New Roman" pitchFamily="18" charset="0"/>
                <a:ea typeface="標楷體" pitchFamily="65" charset="-120"/>
                <a:cs typeface="Arial Unicode MS" pitchFamily="34" charset="-128"/>
              </a:rPr>
              <a:t>Solution (cont’d):</a:t>
            </a:r>
          </a:p>
        </p:txBody>
      </p:sp>
      <p:sp>
        <p:nvSpPr>
          <p:cNvPr id="39944" name="Text Box 8"/>
          <p:cNvSpPr txBox="1">
            <a:spLocks noChangeArrowheads="1"/>
          </p:cNvSpPr>
          <p:nvPr/>
        </p:nvSpPr>
        <p:spPr bwMode="auto">
          <a:xfrm>
            <a:off x="1185863" y="1628775"/>
            <a:ext cx="7273925" cy="822325"/>
          </a:xfrm>
          <a:prstGeom prst="rect">
            <a:avLst/>
          </a:prstGeom>
          <a:noFill/>
          <a:ln w="9525">
            <a:noFill/>
            <a:miter lim="800000"/>
            <a:headEnd/>
            <a:tailEnd/>
          </a:ln>
        </p:spPr>
        <p:txBody>
          <a:bodyPr>
            <a:spAutoFit/>
          </a:bodyPr>
          <a:lstStyle/>
          <a:p>
            <a:pPr>
              <a:spcBef>
                <a:spcPct val="50000"/>
              </a:spcBef>
            </a:pPr>
            <a:r>
              <a:rPr lang="en-US" altLang="zh-TW" sz="2400" b="1">
                <a:latin typeface="Times New Roman" pitchFamily="18" charset="0"/>
                <a:ea typeface="標楷體" pitchFamily="65" charset="-120"/>
                <a:cs typeface="Arial Unicode MS" pitchFamily="34" charset="-128"/>
              </a:rPr>
              <a:t>For incompressible cake with a negligible filter medium resistance, </a:t>
            </a:r>
            <a:endParaRPr lang="zh-TW" altLang="en-US" sz="2400" b="1">
              <a:latin typeface="Times New Roman" pitchFamily="18" charset="0"/>
              <a:ea typeface="標楷體" pitchFamily="65" charset="-120"/>
              <a:cs typeface="Arial Unicode MS" pitchFamily="34" charset="-128"/>
            </a:endParaRPr>
          </a:p>
        </p:txBody>
      </p:sp>
      <p:sp>
        <p:nvSpPr>
          <p:cNvPr id="12296" name="Rectangle 10"/>
          <p:cNvSpPr>
            <a:spLocks noChangeArrowheads="1"/>
          </p:cNvSpPr>
          <p:nvPr/>
        </p:nvSpPr>
        <p:spPr bwMode="auto">
          <a:xfrm>
            <a:off x="0" y="3189288"/>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39945" name="Object 9"/>
          <p:cNvGraphicFramePr>
            <a:graphicFrameLocks noChangeAspect="1"/>
          </p:cNvGraphicFramePr>
          <p:nvPr/>
        </p:nvGraphicFramePr>
        <p:xfrm>
          <a:off x="2195513" y="2492375"/>
          <a:ext cx="4391025" cy="844550"/>
        </p:xfrm>
        <a:graphic>
          <a:graphicData uri="http://schemas.openxmlformats.org/presentationml/2006/ole">
            <p:oleObj spid="_x0000_s1220610" name="方程式" r:id="rId4" imgW="2489200" imgH="482600" progId="Equation.3">
              <p:embed/>
            </p:oleObj>
          </a:graphicData>
        </a:graphic>
      </p:graphicFrame>
      <p:sp>
        <p:nvSpPr>
          <p:cNvPr id="39947" name="Text Box 11"/>
          <p:cNvSpPr txBox="1">
            <a:spLocks noChangeArrowheads="1"/>
          </p:cNvSpPr>
          <p:nvPr/>
        </p:nvSpPr>
        <p:spPr bwMode="auto">
          <a:xfrm>
            <a:off x="971550" y="3429000"/>
            <a:ext cx="3024188" cy="457200"/>
          </a:xfrm>
          <a:prstGeom prst="rect">
            <a:avLst/>
          </a:prstGeom>
          <a:noFill/>
          <a:ln w="9525">
            <a:noFill/>
            <a:miter lim="800000"/>
            <a:headEnd/>
            <a:tailEnd/>
          </a:ln>
        </p:spPr>
        <p:txBody>
          <a:bodyPr>
            <a:spAutoFit/>
          </a:bodyPr>
          <a:lstStyle/>
          <a:p>
            <a:pPr>
              <a:spcBef>
                <a:spcPct val="50000"/>
              </a:spcBef>
            </a:pPr>
            <a:r>
              <a:rPr lang="en-US" altLang="zh-TW" sz="2400" b="1">
                <a:solidFill>
                  <a:srgbClr val="FF0000"/>
                </a:solidFill>
                <a:latin typeface="Times New Roman" pitchFamily="18" charset="0"/>
                <a:ea typeface="標楷體" pitchFamily="65" charset="-120"/>
                <a:cs typeface="Arial Unicode MS" pitchFamily="34" charset="-128"/>
              </a:rPr>
              <a:t>In the laboratory test: </a:t>
            </a:r>
            <a:endParaRPr lang="zh-TW" altLang="en-US" sz="2400" b="1">
              <a:solidFill>
                <a:srgbClr val="FF0000"/>
              </a:solidFill>
              <a:latin typeface="Times New Roman" pitchFamily="18" charset="0"/>
              <a:ea typeface="標楷體" pitchFamily="65" charset="-120"/>
              <a:cs typeface="Arial Unicode MS" pitchFamily="34" charset="-128"/>
            </a:endParaRPr>
          </a:p>
        </p:txBody>
      </p:sp>
      <p:sp>
        <p:nvSpPr>
          <p:cNvPr id="12298" name="Rectangle 13"/>
          <p:cNvSpPr>
            <a:spLocks noChangeArrowheads="1"/>
          </p:cNvSpPr>
          <p:nvPr/>
        </p:nvSpPr>
        <p:spPr bwMode="auto">
          <a:xfrm>
            <a:off x="0" y="3009900"/>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39948" name="Object 12"/>
          <p:cNvGraphicFramePr>
            <a:graphicFrameLocks noChangeAspect="1"/>
          </p:cNvGraphicFramePr>
          <p:nvPr/>
        </p:nvGraphicFramePr>
        <p:xfrm>
          <a:off x="611188" y="4941888"/>
          <a:ext cx="4391025" cy="1433512"/>
        </p:xfrm>
        <a:graphic>
          <a:graphicData uri="http://schemas.openxmlformats.org/presentationml/2006/ole">
            <p:oleObj spid="_x0000_s1220611" name="方程式" r:id="rId5" imgW="2565400" imgH="838200" progId="Equation.3">
              <p:embed/>
            </p:oleObj>
          </a:graphicData>
        </a:graphic>
      </p:graphicFrame>
      <p:sp>
        <p:nvSpPr>
          <p:cNvPr id="12299" name="Rectangle 15"/>
          <p:cNvSpPr>
            <a:spLocks noChangeArrowheads="1"/>
          </p:cNvSpPr>
          <p:nvPr/>
        </p:nvSpPr>
        <p:spPr bwMode="auto">
          <a:xfrm>
            <a:off x="0" y="3200400"/>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39950" name="Object 14"/>
          <p:cNvGraphicFramePr>
            <a:graphicFrameLocks noChangeAspect="1"/>
          </p:cNvGraphicFramePr>
          <p:nvPr/>
        </p:nvGraphicFramePr>
        <p:xfrm>
          <a:off x="5651500" y="5300663"/>
          <a:ext cx="2952750" cy="814387"/>
        </p:xfrm>
        <a:graphic>
          <a:graphicData uri="http://schemas.openxmlformats.org/presentationml/2006/ole">
            <p:oleObj spid="_x0000_s1220612" name="方程式" r:id="rId6" imgW="1663700" imgH="457200" progId="Equation.3">
              <p:embed/>
            </p:oleObj>
          </a:graphicData>
        </a:graphic>
      </p:graphicFrame>
      <p:sp>
        <p:nvSpPr>
          <p:cNvPr id="39952" name="Text Box 16"/>
          <p:cNvSpPr txBox="1">
            <a:spLocks noChangeArrowheads="1"/>
          </p:cNvSpPr>
          <p:nvPr/>
        </p:nvSpPr>
        <p:spPr bwMode="auto">
          <a:xfrm>
            <a:off x="5076825" y="5516563"/>
            <a:ext cx="504825" cy="457200"/>
          </a:xfrm>
          <a:prstGeom prst="rect">
            <a:avLst/>
          </a:prstGeom>
          <a:noFill/>
          <a:ln w="9525">
            <a:noFill/>
            <a:miter lim="800000"/>
            <a:headEnd/>
            <a:tailEnd/>
          </a:ln>
        </p:spPr>
        <p:txBody>
          <a:bodyPr>
            <a:spAutoFit/>
          </a:bodyPr>
          <a:lstStyle/>
          <a:p>
            <a:pPr>
              <a:spcBef>
                <a:spcPct val="50000"/>
              </a:spcBef>
            </a:pPr>
            <a:r>
              <a:rPr lang="zh-TW" altLang="en-US" sz="2400" b="1">
                <a:latin typeface="Times New Roman" pitchFamily="18" charset="0"/>
                <a:ea typeface="標楷體" pitchFamily="65" charset="-120"/>
                <a:cs typeface="Arial Unicode MS" pitchFamily="34" charset="-128"/>
                <a:sym typeface="Wingdings 3" pitchFamily="18" charset="2"/>
              </a:rPr>
              <a:t></a:t>
            </a:r>
          </a:p>
        </p:txBody>
      </p:sp>
      <p:sp>
        <p:nvSpPr>
          <p:cNvPr id="12301" name="Text Box 17"/>
          <p:cNvSpPr txBox="1">
            <a:spLocks noChangeArrowheads="1"/>
          </p:cNvSpPr>
          <p:nvPr/>
        </p:nvSpPr>
        <p:spPr bwMode="auto">
          <a:xfrm>
            <a:off x="4859338" y="188913"/>
            <a:ext cx="4033837" cy="366712"/>
          </a:xfrm>
          <a:prstGeom prst="rect">
            <a:avLst/>
          </a:prstGeom>
          <a:noFill/>
          <a:ln w="9525">
            <a:noFill/>
            <a:miter lim="800000"/>
            <a:headEnd/>
            <a:tailEnd/>
          </a:ln>
        </p:spPr>
        <p:txBody>
          <a:bodyPr>
            <a:spAutoFit/>
          </a:bodyPr>
          <a:lstStyle/>
          <a:p>
            <a:pPr algn="r">
              <a:spcBef>
                <a:spcPct val="50000"/>
              </a:spcBef>
            </a:pPr>
            <a:r>
              <a:rPr lang="en-US" altLang="zh-TW" b="1" i="1">
                <a:latin typeface="Times New Roman" pitchFamily="18" charset="0"/>
                <a:ea typeface="標楷體" pitchFamily="65" charset="-120"/>
                <a:cs typeface="Arial Unicode MS" pitchFamily="34" charset="-128"/>
              </a:rPr>
              <a:t>Example: filtering a slurry of sitosterol</a:t>
            </a:r>
            <a:endParaRPr lang="zh-TW" altLang="en-US" b="1" i="1">
              <a:latin typeface="Times New Roman" pitchFamily="18" charset="0"/>
              <a:ea typeface="標楷體" pitchFamily="65" charset="-120"/>
              <a:cs typeface="Arial Unicode MS" pitchFamily="34" charset="-128"/>
            </a:endParaRPr>
          </a:p>
        </p:txBody>
      </p:sp>
      <p:sp>
        <p:nvSpPr>
          <p:cNvPr id="12302" name="Text Box 18"/>
          <p:cNvSpPr txBox="1">
            <a:spLocks noChangeArrowheads="1"/>
          </p:cNvSpPr>
          <p:nvPr/>
        </p:nvSpPr>
        <p:spPr bwMode="auto">
          <a:xfrm>
            <a:off x="6877050" y="6370638"/>
            <a:ext cx="1943100" cy="366712"/>
          </a:xfrm>
          <a:prstGeom prst="rect">
            <a:avLst/>
          </a:prstGeom>
          <a:noFill/>
          <a:ln w="9525">
            <a:noFill/>
            <a:miter lim="800000"/>
            <a:headEnd/>
            <a:tailEnd/>
          </a:ln>
        </p:spPr>
        <p:txBody>
          <a:bodyPr>
            <a:spAutoFit/>
          </a:bodyPr>
          <a:lstStyle/>
          <a:p>
            <a:pPr algn="r">
              <a:spcBef>
                <a:spcPct val="50000"/>
              </a:spcBef>
            </a:pPr>
            <a:r>
              <a:rPr lang="en-US" altLang="zh-TW" b="1" i="1">
                <a:latin typeface="Times New Roman" pitchFamily="18" charset="0"/>
                <a:ea typeface="標楷體" pitchFamily="65" charset="-120"/>
                <a:cs typeface="Arial Unicode MS" pitchFamily="34" charset="-128"/>
              </a:rPr>
              <a:t>(To be continued)</a:t>
            </a:r>
          </a:p>
        </p:txBody>
      </p:sp>
      <p:pic>
        <p:nvPicPr>
          <p:cNvPr id="39955" name="Picture 19" descr="Image"/>
          <p:cNvPicPr>
            <a:picLocks noChangeAspect="1" noChangeArrowheads="1"/>
          </p:cNvPicPr>
          <p:nvPr/>
        </p:nvPicPr>
        <p:blipFill>
          <a:blip r:embed="rId7"/>
          <a:srcRect/>
          <a:stretch>
            <a:fillRect/>
          </a:stretch>
        </p:blipFill>
        <p:spPr bwMode="auto">
          <a:xfrm>
            <a:off x="1547813" y="3933825"/>
            <a:ext cx="5689600" cy="854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944"/>
                                        </p:tgtEl>
                                        <p:attrNameLst>
                                          <p:attrName>style.visibility</p:attrName>
                                        </p:attrNameLst>
                                      </p:cBhvr>
                                      <p:to>
                                        <p:strVal val="visible"/>
                                      </p:to>
                                    </p:set>
                                    <p:animEffect transition="in" filter="wipe(left)">
                                      <p:cBhvr>
                                        <p:cTn id="7" dur="500"/>
                                        <p:tgtEl>
                                          <p:spTgt spid="3994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9945"/>
                                        </p:tgtEl>
                                        <p:attrNameLst>
                                          <p:attrName>style.visibility</p:attrName>
                                        </p:attrNameLst>
                                      </p:cBhvr>
                                      <p:to>
                                        <p:strVal val="visible"/>
                                      </p:to>
                                    </p:set>
                                    <p:animEffect transition="in" filter="wipe(left)">
                                      <p:cBhvr>
                                        <p:cTn id="11" dur="500"/>
                                        <p:tgtEl>
                                          <p:spTgt spid="3994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9947"/>
                                        </p:tgtEl>
                                        <p:attrNameLst>
                                          <p:attrName>style.visibility</p:attrName>
                                        </p:attrNameLst>
                                      </p:cBhvr>
                                      <p:to>
                                        <p:strVal val="visible"/>
                                      </p:to>
                                    </p:set>
                                    <p:animEffect transition="in" filter="wipe(left)">
                                      <p:cBhvr>
                                        <p:cTn id="16" dur="500"/>
                                        <p:tgtEl>
                                          <p:spTgt spid="39947"/>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9955"/>
                                        </p:tgtEl>
                                        <p:attrNameLst>
                                          <p:attrName>style.visibility</p:attrName>
                                        </p:attrNameLst>
                                      </p:cBhvr>
                                      <p:to>
                                        <p:strVal val="visible"/>
                                      </p:to>
                                    </p:set>
                                    <p:animEffect transition="in" filter="wipe(left)">
                                      <p:cBhvr>
                                        <p:cTn id="20" dur="500"/>
                                        <p:tgtEl>
                                          <p:spTgt spid="3995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9948"/>
                                        </p:tgtEl>
                                        <p:attrNameLst>
                                          <p:attrName>style.visibility</p:attrName>
                                        </p:attrNameLst>
                                      </p:cBhvr>
                                      <p:to>
                                        <p:strVal val="visible"/>
                                      </p:to>
                                    </p:set>
                                    <p:animEffect transition="in" filter="wipe(left)">
                                      <p:cBhvr>
                                        <p:cTn id="25" dur="500"/>
                                        <p:tgtEl>
                                          <p:spTgt spid="3994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9952"/>
                                        </p:tgtEl>
                                        <p:attrNameLst>
                                          <p:attrName>style.visibility</p:attrName>
                                        </p:attrNameLst>
                                      </p:cBhvr>
                                      <p:to>
                                        <p:strVal val="visible"/>
                                      </p:to>
                                    </p:set>
                                    <p:animEffect transition="in" filter="wipe(left)">
                                      <p:cBhvr>
                                        <p:cTn id="29" dur="500"/>
                                        <p:tgtEl>
                                          <p:spTgt spid="39952"/>
                                        </p:tgtEl>
                                      </p:cBhvr>
                                    </p:animEffect>
                                  </p:childTnLst>
                                </p:cTn>
                              </p:par>
                            </p:childTnLst>
                          </p:cTn>
                        </p:par>
                        <p:par>
                          <p:cTn id="30" fill="hold">
                            <p:stCondLst>
                              <p:cond delay="1000"/>
                            </p:stCondLst>
                            <p:childTnLst>
                              <p:par>
                                <p:cTn id="31" presetID="22" presetClass="entr" presetSubtype="8" fill="hold" nodeType="afterEffect">
                                  <p:stCondLst>
                                    <p:cond delay="0"/>
                                  </p:stCondLst>
                                  <p:childTnLst>
                                    <p:set>
                                      <p:cBhvr>
                                        <p:cTn id="32" dur="1" fill="hold">
                                          <p:stCondLst>
                                            <p:cond delay="0"/>
                                          </p:stCondLst>
                                        </p:cTn>
                                        <p:tgtEl>
                                          <p:spTgt spid="39950"/>
                                        </p:tgtEl>
                                        <p:attrNameLst>
                                          <p:attrName>style.visibility</p:attrName>
                                        </p:attrNameLst>
                                      </p:cBhvr>
                                      <p:to>
                                        <p:strVal val="visible"/>
                                      </p:to>
                                    </p:set>
                                    <p:animEffect transition="in" filter="wipe(left)">
                                      <p:cBhvr>
                                        <p:cTn id="33" dur="500"/>
                                        <p:tgtEl>
                                          <p:spTgt spid="39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4" grpId="0"/>
      <p:bldP spid="39947" grpId="0"/>
      <p:bldP spid="39952"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Text Box 6"/>
          <p:cNvSpPr txBox="1">
            <a:spLocks noChangeArrowheads="1"/>
          </p:cNvSpPr>
          <p:nvPr/>
        </p:nvSpPr>
        <p:spPr bwMode="auto">
          <a:xfrm>
            <a:off x="684213" y="1341438"/>
            <a:ext cx="7056437" cy="396875"/>
          </a:xfrm>
          <a:prstGeom prst="rect">
            <a:avLst/>
          </a:prstGeom>
          <a:noFill/>
          <a:ln w="9525">
            <a:noFill/>
            <a:miter lim="800000"/>
            <a:headEnd/>
            <a:tailEnd/>
          </a:ln>
        </p:spPr>
        <p:txBody>
          <a:bodyPr>
            <a:spAutoFit/>
          </a:bodyPr>
          <a:lstStyle/>
          <a:p>
            <a:pPr marL="446088" indent="-446088"/>
            <a:r>
              <a:rPr lang="en-US" altLang="zh-TW" sz="2000" b="1">
                <a:solidFill>
                  <a:srgbClr val="0000FF"/>
                </a:solidFill>
                <a:latin typeface="Times New Roman" pitchFamily="18" charset="0"/>
                <a:ea typeface="標楷體" pitchFamily="65" charset="-120"/>
                <a:cs typeface="Arial Unicode MS" pitchFamily="34" charset="-128"/>
              </a:rPr>
              <a:t>(b) Time required for filtering a 63 kg batch of steroid (cont’d)</a:t>
            </a:r>
            <a:endParaRPr lang="zh-TW" altLang="en-US" sz="2000" b="1">
              <a:solidFill>
                <a:srgbClr val="0000FF"/>
              </a:solidFill>
              <a:latin typeface="Times New Roman" pitchFamily="18" charset="0"/>
              <a:ea typeface="標楷體" pitchFamily="65" charset="-120"/>
              <a:cs typeface="Arial Unicode MS" pitchFamily="34" charset="-128"/>
            </a:endParaRPr>
          </a:p>
        </p:txBody>
      </p:sp>
      <p:sp>
        <p:nvSpPr>
          <p:cNvPr id="13319" name="Text Box 7"/>
          <p:cNvSpPr txBox="1">
            <a:spLocks noChangeArrowheads="1"/>
          </p:cNvSpPr>
          <p:nvPr/>
        </p:nvSpPr>
        <p:spPr bwMode="auto">
          <a:xfrm>
            <a:off x="611188" y="765175"/>
            <a:ext cx="1366837" cy="457200"/>
          </a:xfrm>
          <a:prstGeom prst="rect">
            <a:avLst/>
          </a:prstGeom>
          <a:noFill/>
          <a:ln w="9525">
            <a:noFill/>
            <a:miter lim="800000"/>
            <a:headEnd/>
            <a:tailEnd/>
          </a:ln>
        </p:spPr>
        <p:txBody>
          <a:bodyPr>
            <a:spAutoFit/>
          </a:bodyPr>
          <a:lstStyle/>
          <a:p>
            <a:pPr>
              <a:spcBef>
                <a:spcPct val="50000"/>
              </a:spcBef>
            </a:pPr>
            <a:r>
              <a:rPr lang="en-US" altLang="zh-TW" sz="2400" b="1" i="1">
                <a:latin typeface="Times New Roman" pitchFamily="18" charset="0"/>
                <a:ea typeface="標楷體" pitchFamily="65" charset="-120"/>
                <a:cs typeface="Arial Unicode MS" pitchFamily="34" charset="-128"/>
              </a:rPr>
              <a:t>Solution:</a:t>
            </a:r>
          </a:p>
        </p:txBody>
      </p:sp>
      <p:sp>
        <p:nvSpPr>
          <p:cNvPr id="40968" name="Text Box 8"/>
          <p:cNvSpPr txBox="1">
            <a:spLocks noChangeArrowheads="1"/>
          </p:cNvSpPr>
          <p:nvPr/>
        </p:nvSpPr>
        <p:spPr bwMode="auto">
          <a:xfrm>
            <a:off x="971550" y="2708275"/>
            <a:ext cx="4032250" cy="457200"/>
          </a:xfrm>
          <a:prstGeom prst="rect">
            <a:avLst/>
          </a:prstGeom>
          <a:noFill/>
          <a:ln w="9525">
            <a:noFill/>
            <a:miter lim="800000"/>
            <a:headEnd/>
            <a:tailEnd/>
          </a:ln>
        </p:spPr>
        <p:txBody>
          <a:bodyPr>
            <a:spAutoFit/>
          </a:bodyPr>
          <a:lstStyle/>
          <a:p>
            <a:pPr>
              <a:spcBef>
                <a:spcPct val="50000"/>
              </a:spcBef>
            </a:pPr>
            <a:r>
              <a:rPr lang="en-US" altLang="zh-TW" sz="2400" b="1">
                <a:solidFill>
                  <a:srgbClr val="FF0000"/>
                </a:solidFill>
                <a:latin typeface="Times New Roman" pitchFamily="18" charset="0"/>
                <a:ea typeface="標楷體" pitchFamily="65" charset="-120"/>
                <a:cs typeface="Arial Unicode MS" pitchFamily="34" charset="-128"/>
              </a:rPr>
              <a:t>In the large-scale operation:</a:t>
            </a:r>
            <a:endParaRPr lang="zh-TW" altLang="en-US" sz="2400" b="1">
              <a:solidFill>
                <a:srgbClr val="FF0000"/>
              </a:solidFill>
              <a:latin typeface="Times New Roman" pitchFamily="18" charset="0"/>
              <a:ea typeface="標楷體" pitchFamily="65" charset="-120"/>
              <a:cs typeface="Arial Unicode MS" pitchFamily="34" charset="-128"/>
            </a:endParaRPr>
          </a:p>
        </p:txBody>
      </p:sp>
      <p:sp>
        <p:nvSpPr>
          <p:cNvPr id="13321" name="Rectangle 10"/>
          <p:cNvSpPr>
            <a:spLocks noChangeArrowheads="1"/>
          </p:cNvSpPr>
          <p:nvPr/>
        </p:nvSpPr>
        <p:spPr bwMode="auto">
          <a:xfrm>
            <a:off x="0" y="3192463"/>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40969" name="Object 9"/>
          <p:cNvGraphicFramePr>
            <a:graphicFrameLocks noChangeAspect="1"/>
          </p:cNvGraphicFramePr>
          <p:nvPr/>
        </p:nvGraphicFramePr>
        <p:xfrm>
          <a:off x="1403350" y="3282950"/>
          <a:ext cx="6121400" cy="863600"/>
        </p:xfrm>
        <a:graphic>
          <a:graphicData uri="http://schemas.openxmlformats.org/presentationml/2006/ole">
            <p:oleObj spid="_x0000_s1221634" name="方程式" r:id="rId4" imgW="3352800" imgH="469900" progId="Equation.3">
              <p:embed/>
            </p:oleObj>
          </a:graphicData>
        </a:graphic>
      </p:graphicFrame>
      <p:sp>
        <p:nvSpPr>
          <p:cNvPr id="13322" name="Rectangle 12"/>
          <p:cNvSpPr>
            <a:spLocks noChangeArrowheads="1"/>
          </p:cNvSpPr>
          <p:nvPr/>
        </p:nvSpPr>
        <p:spPr bwMode="auto">
          <a:xfrm>
            <a:off x="0" y="3200400"/>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40971" name="Object 11"/>
          <p:cNvGraphicFramePr>
            <a:graphicFrameLocks noChangeAspect="1"/>
          </p:cNvGraphicFramePr>
          <p:nvPr/>
        </p:nvGraphicFramePr>
        <p:xfrm>
          <a:off x="1403350" y="4291013"/>
          <a:ext cx="6624638" cy="863600"/>
        </p:xfrm>
        <a:graphic>
          <a:graphicData uri="http://schemas.openxmlformats.org/presentationml/2006/ole">
            <p:oleObj spid="_x0000_s1221635" name="方程式" r:id="rId5" imgW="3505200" imgH="457200" progId="Equation.3">
              <p:embed/>
            </p:oleObj>
          </a:graphicData>
        </a:graphic>
      </p:graphicFrame>
      <p:sp>
        <p:nvSpPr>
          <p:cNvPr id="13323" name="Rectangle 14"/>
          <p:cNvSpPr>
            <a:spLocks noChangeArrowheads="1"/>
          </p:cNvSpPr>
          <p:nvPr/>
        </p:nvSpPr>
        <p:spPr bwMode="auto">
          <a:xfrm>
            <a:off x="0" y="3189288"/>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40973" name="Object 13"/>
          <p:cNvGraphicFramePr>
            <a:graphicFrameLocks noChangeAspect="1"/>
          </p:cNvGraphicFramePr>
          <p:nvPr/>
        </p:nvGraphicFramePr>
        <p:xfrm>
          <a:off x="1403350" y="5372100"/>
          <a:ext cx="6481763" cy="871538"/>
        </p:xfrm>
        <a:graphic>
          <a:graphicData uri="http://schemas.openxmlformats.org/presentationml/2006/ole">
            <p:oleObj spid="_x0000_s1221636" name="方程式" r:id="rId6" imgW="3568700" imgH="482600" progId="Equation.3">
              <p:embed/>
            </p:oleObj>
          </a:graphicData>
        </a:graphic>
      </p:graphicFrame>
      <p:sp>
        <p:nvSpPr>
          <p:cNvPr id="13324" name="Text Box 15"/>
          <p:cNvSpPr txBox="1">
            <a:spLocks noChangeArrowheads="1"/>
          </p:cNvSpPr>
          <p:nvPr/>
        </p:nvSpPr>
        <p:spPr bwMode="auto">
          <a:xfrm>
            <a:off x="4859338" y="333375"/>
            <a:ext cx="4033837" cy="366713"/>
          </a:xfrm>
          <a:prstGeom prst="rect">
            <a:avLst/>
          </a:prstGeom>
          <a:noFill/>
          <a:ln w="9525">
            <a:noFill/>
            <a:miter lim="800000"/>
            <a:headEnd/>
            <a:tailEnd/>
          </a:ln>
        </p:spPr>
        <p:txBody>
          <a:bodyPr>
            <a:spAutoFit/>
          </a:bodyPr>
          <a:lstStyle/>
          <a:p>
            <a:pPr algn="r">
              <a:spcBef>
                <a:spcPct val="50000"/>
              </a:spcBef>
            </a:pPr>
            <a:r>
              <a:rPr lang="en-US" altLang="zh-TW" b="1" i="1">
                <a:latin typeface="Times New Roman" pitchFamily="18" charset="0"/>
                <a:ea typeface="標楷體" pitchFamily="65" charset="-120"/>
                <a:cs typeface="Arial Unicode MS" pitchFamily="34" charset="-128"/>
              </a:rPr>
              <a:t>Example: filtering a slurry of sitosterol</a:t>
            </a:r>
            <a:endParaRPr lang="zh-TW" altLang="en-US" b="1" i="1">
              <a:latin typeface="Times New Roman" pitchFamily="18" charset="0"/>
              <a:ea typeface="標楷體" pitchFamily="65" charset="-120"/>
              <a:cs typeface="Arial Unicode MS" pitchFamily="34" charset="-128"/>
            </a:endParaRPr>
          </a:p>
        </p:txBody>
      </p:sp>
      <p:sp>
        <p:nvSpPr>
          <p:cNvPr id="13325" name="Text Box 16"/>
          <p:cNvSpPr txBox="1">
            <a:spLocks noChangeArrowheads="1"/>
          </p:cNvSpPr>
          <p:nvPr/>
        </p:nvSpPr>
        <p:spPr bwMode="auto">
          <a:xfrm>
            <a:off x="8243888" y="6226175"/>
            <a:ext cx="360362" cy="457200"/>
          </a:xfrm>
          <a:prstGeom prst="rect">
            <a:avLst/>
          </a:prstGeom>
          <a:noFill/>
          <a:ln w="9525">
            <a:noFill/>
            <a:miter lim="800000"/>
            <a:headEnd/>
            <a:tailEnd/>
          </a:ln>
        </p:spPr>
        <p:txBody>
          <a:bodyPr>
            <a:spAutoFit/>
          </a:bodyPr>
          <a:lstStyle/>
          <a:p>
            <a:pPr>
              <a:spcBef>
                <a:spcPct val="50000"/>
              </a:spcBef>
            </a:pPr>
            <a:r>
              <a:rPr lang="en-US" altLang="zh-TW" sz="2400" b="1">
                <a:latin typeface="Times New Roman" pitchFamily="18" charset="0"/>
                <a:ea typeface="標楷體" pitchFamily="65" charset="-120"/>
                <a:cs typeface="Arial Unicode MS" pitchFamily="34" charset="-128"/>
              </a:rPr>
              <a:t>#</a:t>
            </a:r>
          </a:p>
        </p:txBody>
      </p:sp>
      <p:sp>
        <p:nvSpPr>
          <p:cNvPr id="13326" name="Text Box 17"/>
          <p:cNvSpPr txBox="1">
            <a:spLocks noChangeArrowheads="1"/>
          </p:cNvSpPr>
          <p:nvPr/>
        </p:nvSpPr>
        <p:spPr bwMode="auto">
          <a:xfrm>
            <a:off x="2051050" y="2060575"/>
            <a:ext cx="2665413" cy="396875"/>
          </a:xfrm>
          <a:prstGeom prst="rect">
            <a:avLst/>
          </a:prstGeom>
          <a:noFill/>
          <a:ln w="9525">
            <a:noFill/>
            <a:miter lim="800000"/>
            <a:headEnd/>
            <a:tailEnd/>
          </a:ln>
        </p:spPr>
        <p:txBody>
          <a:bodyPr>
            <a:spAutoFit/>
          </a:bodyPr>
          <a:lstStyle/>
          <a:p>
            <a:pPr algn="r">
              <a:spcBef>
                <a:spcPct val="50000"/>
              </a:spcBef>
            </a:pPr>
            <a:r>
              <a:rPr lang="en-US" altLang="zh-TW" sz="2000" b="1">
                <a:latin typeface="Times New Roman" pitchFamily="18" charset="0"/>
                <a:ea typeface="標楷體" pitchFamily="65" charset="-120"/>
                <a:cs typeface="Arial Unicode MS" pitchFamily="34" charset="-128"/>
              </a:rPr>
              <a:t>In the laboratory test: </a:t>
            </a:r>
            <a:endParaRPr lang="zh-TW" altLang="en-US" sz="2000" b="1">
              <a:latin typeface="Times New Roman" pitchFamily="18" charset="0"/>
              <a:ea typeface="標楷體" pitchFamily="65" charset="-120"/>
              <a:cs typeface="Arial Unicode MS" pitchFamily="34" charset="-128"/>
            </a:endParaRPr>
          </a:p>
        </p:txBody>
      </p:sp>
      <p:graphicFrame>
        <p:nvGraphicFramePr>
          <p:cNvPr id="13317" name="Object 18"/>
          <p:cNvGraphicFramePr>
            <a:graphicFrameLocks noChangeAspect="1"/>
          </p:cNvGraphicFramePr>
          <p:nvPr/>
        </p:nvGraphicFramePr>
        <p:xfrm>
          <a:off x="4716463" y="1916113"/>
          <a:ext cx="2519362" cy="695325"/>
        </p:xfrm>
        <a:graphic>
          <a:graphicData uri="http://schemas.openxmlformats.org/presentationml/2006/ole">
            <p:oleObj spid="_x0000_s1221637" name="方程式" r:id="rId7" imgW="1663700" imgH="457200" progId="Equation.3">
              <p:embed/>
            </p:oleObj>
          </a:graphicData>
        </a:graphic>
      </p:graphicFrame>
      <p:graphicFrame>
        <p:nvGraphicFramePr>
          <p:cNvPr id="40989" name="Group 29"/>
          <p:cNvGraphicFramePr>
            <a:graphicFrameLocks noGrp="1"/>
          </p:cNvGraphicFramePr>
          <p:nvPr/>
        </p:nvGraphicFramePr>
        <p:xfrm>
          <a:off x="2051050" y="1844675"/>
          <a:ext cx="5329238" cy="863600"/>
        </p:xfrm>
        <a:graphic>
          <a:graphicData uri="http://schemas.openxmlformats.org/drawingml/2006/table">
            <a:tbl>
              <a:tblPr/>
              <a:tblGrid>
                <a:gridCol w="5329238"/>
              </a:tblGrid>
              <a:tr h="8636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1" lang="zh-TW" altLang="en-US" sz="2600" b="0" i="0" u="none" strike="noStrike" cap="none" normalizeH="0" baseline="0" smtClean="0">
                        <a:ln>
                          <a:noFill/>
                        </a:ln>
                        <a:solidFill>
                          <a:schemeClr val="tx1"/>
                        </a:solidFill>
                        <a:effectLst/>
                        <a:latin typeface="Arial" pitchFamily="34" charset="0"/>
                        <a:ea typeface="新細明體" pitchFamily="18" charset="-12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968"/>
                                        </p:tgtEl>
                                        <p:attrNameLst>
                                          <p:attrName>style.visibility</p:attrName>
                                        </p:attrNameLst>
                                      </p:cBhvr>
                                      <p:to>
                                        <p:strVal val="visible"/>
                                      </p:to>
                                    </p:set>
                                    <p:animEffect transition="in" filter="wipe(left)">
                                      <p:cBhvr>
                                        <p:cTn id="7" dur="500"/>
                                        <p:tgtEl>
                                          <p:spTgt spid="4096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0969"/>
                                        </p:tgtEl>
                                        <p:attrNameLst>
                                          <p:attrName>style.visibility</p:attrName>
                                        </p:attrNameLst>
                                      </p:cBhvr>
                                      <p:to>
                                        <p:strVal val="visible"/>
                                      </p:to>
                                    </p:set>
                                    <p:animEffect transition="in" filter="wipe(left)">
                                      <p:cBhvr>
                                        <p:cTn id="12" dur="500"/>
                                        <p:tgtEl>
                                          <p:spTgt spid="4096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0971"/>
                                        </p:tgtEl>
                                        <p:attrNameLst>
                                          <p:attrName>style.visibility</p:attrName>
                                        </p:attrNameLst>
                                      </p:cBhvr>
                                      <p:to>
                                        <p:strVal val="visible"/>
                                      </p:to>
                                    </p:set>
                                    <p:animEffect transition="in" filter="wipe(left)">
                                      <p:cBhvr>
                                        <p:cTn id="17" dur="500"/>
                                        <p:tgtEl>
                                          <p:spTgt spid="4097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973"/>
                                        </p:tgtEl>
                                        <p:attrNameLst>
                                          <p:attrName>style.visibility</p:attrName>
                                        </p:attrNameLst>
                                      </p:cBhvr>
                                      <p:to>
                                        <p:strVal val="visible"/>
                                      </p:to>
                                    </p:set>
                                    <p:animEffect transition="in" filter="wipe(left)">
                                      <p:cBhvr>
                                        <p:cTn id="22" dur="500"/>
                                        <p:tgtEl>
                                          <p:spTgt spid="40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8"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 Box 4"/>
          <p:cNvSpPr txBox="1">
            <a:spLocks noChangeArrowheads="1"/>
          </p:cNvSpPr>
          <p:nvPr/>
        </p:nvSpPr>
        <p:spPr bwMode="auto">
          <a:xfrm>
            <a:off x="611188" y="765175"/>
            <a:ext cx="3600450" cy="519113"/>
          </a:xfrm>
          <a:prstGeom prst="rect">
            <a:avLst/>
          </a:prstGeom>
          <a:noFill/>
          <a:ln w="9525">
            <a:noFill/>
            <a:miter lim="800000"/>
            <a:headEnd/>
            <a:tailEnd/>
          </a:ln>
        </p:spPr>
        <p:txBody>
          <a:bodyPr>
            <a:spAutoFit/>
          </a:bodyPr>
          <a:lstStyle/>
          <a:p>
            <a:pPr>
              <a:spcBef>
                <a:spcPct val="50000"/>
              </a:spcBef>
            </a:pPr>
            <a:r>
              <a:rPr lang="en-US" altLang="zh-TW" sz="2800" b="1">
                <a:latin typeface="Times New Roman" pitchFamily="18" charset="0"/>
                <a:ea typeface="標楷體" pitchFamily="65" charset="-120"/>
                <a:cs typeface="Arial Unicode MS" pitchFamily="34" charset="-128"/>
              </a:rPr>
              <a:t>Compressible Cakes </a:t>
            </a:r>
            <a:endParaRPr lang="zh-TW" altLang="en-US" sz="2800" b="1">
              <a:latin typeface="Times New Roman" pitchFamily="18" charset="0"/>
              <a:ea typeface="標楷體" pitchFamily="65" charset="-120"/>
              <a:cs typeface="Arial Unicode MS" pitchFamily="34" charset="-128"/>
            </a:endParaRPr>
          </a:p>
        </p:txBody>
      </p:sp>
      <p:sp>
        <p:nvSpPr>
          <p:cNvPr id="14341" name="Text Box 5"/>
          <p:cNvSpPr txBox="1">
            <a:spLocks noChangeArrowheads="1"/>
          </p:cNvSpPr>
          <p:nvPr/>
        </p:nvSpPr>
        <p:spPr bwMode="auto">
          <a:xfrm>
            <a:off x="1116013" y="1484313"/>
            <a:ext cx="7200900" cy="1187450"/>
          </a:xfrm>
          <a:prstGeom prst="rect">
            <a:avLst/>
          </a:prstGeom>
          <a:noFill/>
          <a:ln w="9525">
            <a:noFill/>
            <a:miter lim="800000"/>
            <a:headEnd/>
            <a:tailEnd/>
          </a:ln>
        </p:spPr>
        <p:txBody>
          <a:bodyPr>
            <a:spAutoFit/>
          </a:bodyPr>
          <a:lstStyle/>
          <a:p>
            <a:pPr algn="ctr">
              <a:spcBef>
                <a:spcPct val="50000"/>
              </a:spcBef>
            </a:pPr>
            <a:r>
              <a:rPr lang="zh-TW" altLang="en-US" sz="2400" b="1">
                <a:solidFill>
                  <a:srgbClr val="0000FF"/>
                </a:solidFill>
                <a:latin typeface="Times New Roman" pitchFamily="18" charset="0"/>
                <a:ea typeface="標楷體" pitchFamily="65" charset="-120"/>
                <a:cs typeface="Arial Unicode MS" pitchFamily="34" charset="-128"/>
              </a:rPr>
              <a:t>“</a:t>
            </a:r>
            <a:r>
              <a:rPr lang="en-US" altLang="zh-TW" sz="2400" b="1">
                <a:solidFill>
                  <a:srgbClr val="0000FF"/>
                </a:solidFill>
                <a:latin typeface="Times New Roman" pitchFamily="18" charset="0"/>
                <a:ea typeface="標楷體" pitchFamily="65" charset="-120"/>
                <a:cs typeface="Arial Unicode MS" pitchFamily="34" charset="-128"/>
              </a:rPr>
              <a:t>Almost all cakes formed of biological materials are compressible.  </a:t>
            </a:r>
            <a:r>
              <a:rPr lang="en-US" altLang="zh-TW" sz="2400" b="1">
                <a:solidFill>
                  <a:srgbClr val="A50021"/>
                </a:solidFill>
                <a:latin typeface="Times New Roman" pitchFamily="18" charset="0"/>
                <a:ea typeface="標楷體" pitchFamily="65" charset="-120"/>
                <a:cs typeface="Arial Unicode MS" pitchFamily="34" charset="-128"/>
              </a:rPr>
              <a:t>As these cakes compress, filtration rates drop.”</a:t>
            </a:r>
            <a:endParaRPr lang="zh-TW" altLang="en-US" sz="2400" b="1">
              <a:solidFill>
                <a:srgbClr val="A50021"/>
              </a:solidFill>
              <a:latin typeface="Times New Roman" pitchFamily="18" charset="0"/>
              <a:ea typeface="標楷體" pitchFamily="65" charset="-120"/>
              <a:cs typeface="Arial Unicode MS" pitchFamily="34" charset="-128"/>
            </a:endParaRPr>
          </a:p>
        </p:txBody>
      </p:sp>
      <p:sp>
        <p:nvSpPr>
          <p:cNvPr id="14342" name="Text Box 6"/>
          <p:cNvSpPr txBox="1">
            <a:spLocks noChangeArrowheads="1"/>
          </p:cNvSpPr>
          <p:nvPr/>
        </p:nvSpPr>
        <p:spPr bwMode="auto">
          <a:xfrm>
            <a:off x="611188" y="2852738"/>
            <a:ext cx="7921625" cy="822325"/>
          </a:xfrm>
          <a:prstGeom prst="rect">
            <a:avLst/>
          </a:prstGeom>
          <a:noFill/>
          <a:ln w="9525">
            <a:noFill/>
            <a:miter lim="800000"/>
            <a:headEnd/>
            <a:tailEnd/>
          </a:ln>
        </p:spPr>
        <p:txBody>
          <a:bodyPr>
            <a:spAutoFit/>
          </a:bodyPr>
          <a:lstStyle/>
          <a:p>
            <a:pPr>
              <a:spcBef>
                <a:spcPct val="50000"/>
              </a:spcBef>
            </a:pPr>
            <a:r>
              <a:rPr lang="en-US" altLang="zh-TW" sz="2400" b="1">
                <a:latin typeface="Times New Roman" pitchFamily="18" charset="0"/>
                <a:ea typeface="標楷體" pitchFamily="65" charset="-120"/>
                <a:cs typeface="Arial Unicode MS" pitchFamily="34" charset="-128"/>
              </a:rPr>
              <a:t>To estimate the effects of compressibility, we assume that </a:t>
            </a:r>
            <a:r>
              <a:rPr lang="en-US" altLang="zh-TW" sz="2400" b="1">
                <a:solidFill>
                  <a:srgbClr val="FF0000"/>
                </a:solidFill>
                <a:latin typeface="Times New Roman" pitchFamily="18" charset="0"/>
                <a:ea typeface="標楷體" pitchFamily="65" charset="-120"/>
                <a:cs typeface="Arial Unicode MS" pitchFamily="34" charset="-128"/>
              </a:rPr>
              <a:t>the cake resistance </a:t>
            </a:r>
            <a:r>
              <a:rPr lang="en-US" altLang="zh-TW" sz="2400" b="1" i="1">
                <a:solidFill>
                  <a:srgbClr val="FF0000"/>
                </a:solidFill>
                <a:latin typeface="Symbol" pitchFamily="18" charset="2"/>
                <a:ea typeface="標楷體" pitchFamily="65" charset="-120"/>
                <a:cs typeface="Arial Unicode MS" pitchFamily="34" charset="-128"/>
              </a:rPr>
              <a:t>a</a:t>
            </a:r>
            <a:r>
              <a:rPr lang="en-US" altLang="zh-TW" sz="2400" b="1">
                <a:solidFill>
                  <a:srgbClr val="FF0000"/>
                </a:solidFill>
                <a:latin typeface="Times New Roman" pitchFamily="18" charset="0"/>
                <a:ea typeface="標楷體" pitchFamily="65" charset="-120"/>
                <a:cs typeface="Arial Unicode MS" pitchFamily="34" charset="-128"/>
              </a:rPr>
              <a:t> is a function of the pressure drop</a:t>
            </a:r>
            <a:r>
              <a:rPr lang="en-US" altLang="zh-TW" sz="2400" b="1">
                <a:latin typeface="Times New Roman" pitchFamily="18" charset="0"/>
                <a:ea typeface="標楷體" pitchFamily="65" charset="-120"/>
                <a:cs typeface="Arial Unicode MS" pitchFamily="34" charset="-128"/>
              </a:rPr>
              <a:t>. </a:t>
            </a:r>
            <a:endParaRPr lang="zh-TW" altLang="en-US" sz="2400" b="1">
              <a:latin typeface="Times New Roman" pitchFamily="18" charset="0"/>
              <a:ea typeface="標楷體" pitchFamily="65" charset="-120"/>
              <a:cs typeface="Arial Unicode MS" pitchFamily="34" charset="-128"/>
            </a:endParaRPr>
          </a:p>
        </p:txBody>
      </p:sp>
      <p:sp>
        <p:nvSpPr>
          <p:cNvPr id="14343" name="Rectangle 8"/>
          <p:cNvSpPr>
            <a:spLocks noChangeArrowheads="1"/>
          </p:cNvSpPr>
          <p:nvPr/>
        </p:nvSpPr>
        <p:spPr bwMode="auto">
          <a:xfrm>
            <a:off x="0" y="3314700"/>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41991" name="Object 7"/>
          <p:cNvGraphicFramePr>
            <a:graphicFrameLocks noChangeAspect="1"/>
          </p:cNvGraphicFramePr>
          <p:nvPr/>
        </p:nvGraphicFramePr>
        <p:xfrm>
          <a:off x="2987675" y="3860800"/>
          <a:ext cx="1655763" cy="484188"/>
        </p:xfrm>
        <a:graphic>
          <a:graphicData uri="http://schemas.openxmlformats.org/presentationml/2006/ole">
            <p:oleObj spid="_x0000_s188418" name="Equation" r:id="rId4" imgW="787320" imgH="228600" progId="Equation.3">
              <p:embed/>
            </p:oleObj>
          </a:graphicData>
        </a:graphic>
      </p:graphicFrame>
      <p:sp>
        <p:nvSpPr>
          <p:cNvPr id="14344" name="Text Box 9"/>
          <p:cNvSpPr txBox="1">
            <a:spLocks noChangeArrowheads="1"/>
          </p:cNvSpPr>
          <p:nvPr/>
        </p:nvSpPr>
        <p:spPr bwMode="auto">
          <a:xfrm>
            <a:off x="684213" y="4508500"/>
            <a:ext cx="8064500" cy="1348061"/>
          </a:xfrm>
          <a:prstGeom prst="rect">
            <a:avLst/>
          </a:prstGeom>
          <a:noFill/>
          <a:ln w="9525">
            <a:noFill/>
            <a:miter lim="800000"/>
            <a:headEnd/>
            <a:tailEnd/>
          </a:ln>
        </p:spPr>
        <p:txBody>
          <a:bodyPr>
            <a:spAutoFit/>
          </a:bodyPr>
          <a:lstStyle/>
          <a:p>
            <a:pPr marL="1617663" indent="-1617663">
              <a:spcAft>
                <a:spcPct val="40000"/>
              </a:spcAft>
              <a:tabLst>
                <a:tab pos="981075" algn="l"/>
              </a:tabLst>
            </a:pPr>
            <a:r>
              <a:rPr lang="en-US" altLang="zh-TW" sz="2400" b="1" dirty="0">
                <a:latin typeface="Times New Roman" pitchFamily="18" charset="0"/>
                <a:ea typeface="標楷體" pitchFamily="65" charset="-120"/>
                <a:cs typeface="Arial Unicode MS" pitchFamily="34" charset="-128"/>
              </a:rPr>
              <a:t>where	</a:t>
            </a:r>
            <a:r>
              <a:rPr lang="en-US" altLang="zh-TW" sz="2400" b="1" i="1" dirty="0" smtClean="0">
                <a:latin typeface="Arial" pitchFamily="34" charset="0"/>
                <a:ea typeface="標楷體" pitchFamily="65" charset="-120"/>
                <a:cs typeface="Arial" pitchFamily="34" charset="0"/>
              </a:rPr>
              <a:t>R</a:t>
            </a:r>
            <a:r>
              <a:rPr lang="en-US" altLang="zh-TW" sz="2400" b="1" i="1" dirty="0" smtClean="0">
                <a:latin typeface="Times New Roman" pitchFamily="18" charset="0"/>
                <a:ea typeface="標楷體" pitchFamily="65" charset="-120"/>
                <a:cs typeface="Arial Unicode MS" pitchFamily="34" charset="-128"/>
              </a:rPr>
              <a:t>’</a:t>
            </a:r>
            <a:r>
              <a:rPr lang="en-US" altLang="zh-TW" sz="2400" b="1" dirty="0" smtClean="0">
                <a:latin typeface="Times New Roman" pitchFamily="18" charset="0"/>
                <a:ea typeface="標楷體" pitchFamily="65" charset="-120"/>
                <a:cs typeface="Arial Unicode MS" pitchFamily="34" charset="-128"/>
              </a:rPr>
              <a:t> </a:t>
            </a:r>
            <a:r>
              <a:rPr lang="en-US" altLang="zh-TW" sz="2400" b="1" dirty="0">
                <a:latin typeface="Times New Roman" pitchFamily="18" charset="0"/>
                <a:ea typeface="標楷體" pitchFamily="65" charset="-120"/>
                <a:cs typeface="Arial Unicode MS" pitchFamily="34" charset="-128"/>
              </a:rPr>
              <a:t>= a constant related largely to the size and shape of the particles forming the cake</a:t>
            </a:r>
            <a:endParaRPr lang="en-US" altLang="zh-TW" sz="2400" b="1" i="1" dirty="0">
              <a:latin typeface="Times New Roman" pitchFamily="18" charset="0"/>
              <a:ea typeface="標楷體" pitchFamily="65" charset="-120"/>
              <a:cs typeface="Arial Unicode MS" pitchFamily="34" charset="-128"/>
            </a:endParaRPr>
          </a:p>
          <a:p>
            <a:pPr marL="1617663" indent="-1617663">
              <a:tabLst>
                <a:tab pos="981075" algn="l"/>
              </a:tabLst>
            </a:pPr>
            <a:r>
              <a:rPr lang="en-US" altLang="zh-TW" sz="2400" b="1" i="1" dirty="0">
                <a:latin typeface="Times New Roman" pitchFamily="18" charset="0"/>
                <a:ea typeface="標楷體" pitchFamily="65" charset="-120"/>
                <a:cs typeface="Arial Unicode MS" pitchFamily="34" charset="-128"/>
              </a:rPr>
              <a:t>	</a:t>
            </a:r>
            <a:r>
              <a:rPr lang="en-US" altLang="zh-TW" sz="2400" b="1" i="1" dirty="0">
                <a:solidFill>
                  <a:srgbClr val="CC00CC"/>
                </a:solidFill>
                <a:latin typeface="Times New Roman" pitchFamily="18" charset="0"/>
                <a:ea typeface="標楷體" pitchFamily="65" charset="-120"/>
                <a:cs typeface="Arial Unicode MS" pitchFamily="34" charset="-128"/>
              </a:rPr>
              <a:t>s</a:t>
            </a:r>
            <a:r>
              <a:rPr lang="en-US" altLang="zh-TW" sz="2400" b="1" dirty="0">
                <a:solidFill>
                  <a:srgbClr val="CC00CC"/>
                </a:solidFill>
                <a:latin typeface="Times New Roman" pitchFamily="18" charset="0"/>
                <a:ea typeface="標楷體" pitchFamily="65" charset="-120"/>
                <a:cs typeface="Arial Unicode MS" pitchFamily="34" charset="-128"/>
              </a:rPr>
              <a:t> = the cake compressibility</a:t>
            </a:r>
            <a:r>
              <a:rPr lang="en-US" altLang="zh-TW" sz="2400" b="1" dirty="0">
                <a:latin typeface="Times New Roman" pitchFamily="18" charset="0"/>
                <a:ea typeface="標楷體" pitchFamily="65" charset="-120"/>
                <a:cs typeface="Arial Unicode MS" pitchFamily="34" charset="-128"/>
              </a:rPr>
              <a:t> </a:t>
            </a:r>
            <a:endParaRPr lang="zh-TW" altLang="en-US" sz="2400" b="1" dirty="0">
              <a:latin typeface="Times New Roman" pitchFamily="18" charset="0"/>
              <a:ea typeface="標楷體" pitchFamily="65" charset="-120"/>
              <a:cs typeface="Arial Unicode MS" pitchFamily="34" charset="-128"/>
            </a:endParaRPr>
          </a:p>
        </p:txBody>
      </p:sp>
      <p:sp>
        <p:nvSpPr>
          <p:cNvPr id="14345" name="Text Box 11"/>
          <p:cNvSpPr txBox="1">
            <a:spLocks noChangeArrowheads="1"/>
          </p:cNvSpPr>
          <p:nvPr/>
        </p:nvSpPr>
        <p:spPr bwMode="auto">
          <a:xfrm>
            <a:off x="1692275" y="260350"/>
            <a:ext cx="7272338" cy="366713"/>
          </a:xfrm>
          <a:prstGeom prst="rect">
            <a:avLst/>
          </a:prstGeom>
          <a:noFill/>
          <a:ln w="9525">
            <a:noFill/>
            <a:miter lim="800000"/>
            <a:headEnd/>
            <a:tailEnd/>
          </a:ln>
        </p:spPr>
        <p:txBody>
          <a:bodyPr>
            <a:spAutoFit/>
          </a:bodyPr>
          <a:lstStyle/>
          <a:p>
            <a:pPr algn="r">
              <a:spcBef>
                <a:spcPct val="50000"/>
              </a:spcBef>
            </a:pPr>
            <a:r>
              <a:rPr lang="en-US" altLang="zh-TW" b="1" i="1">
                <a:latin typeface="Times New Roman" pitchFamily="18" charset="0"/>
                <a:ea typeface="Arial Unicode MS" pitchFamily="34" charset="-128"/>
                <a:cs typeface="Arial Unicode MS" pitchFamily="34" charset="-128"/>
              </a:rPr>
              <a:t>GENERAL THEORY FOR FILTRATION: </a:t>
            </a:r>
            <a:r>
              <a:rPr lang="en-US" altLang="zh-TW" b="1" i="1">
                <a:latin typeface="Times New Roman" pitchFamily="18" charset="0"/>
                <a:ea typeface="標楷體" pitchFamily="65" charset="-120"/>
                <a:cs typeface="Arial Unicode MS" pitchFamily="34" charset="-128"/>
              </a:rPr>
              <a:t>Compressible Cakes (1/3) </a:t>
            </a:r>
            <a:endParaRPr lang="zh-TW" altLang="en-US" b="1" i="1">
              <a:latin typeface="Times New Roman" pitchFamily="18" charset="0"/>
              <a:ea typeface="標楷體" pitchFamily="65" charset="-120"/>
              <a:cs typeface="Arial Unicode MS" pitchFamily="34" charset="-128"/>
            </a:endParaRPr>
          </a:p>
        </p:txBody>
      </p:sp>
      <p:graphicFrame>
        <p:nvGraphicFramePr>
          <p:cNvPr id="14339" name="Object 19"/>
          <p:cNvGraphicFramePr>
            <a:graphicFrameLocks noChangeAspect="1"/>
          </p:cNvGraphicFramePr>
          <p:nvPr/>
        </p:nvGraphicFramePr>
        <p:xfrm>
          <a:off x="5868988" y="3714750"/>
          <a:ext cx="1631950" cy="776288"/>
        </p:xfrm>
        <a:graphic>
          <a:graphicData uri="http://schemas.openxmlformats.org/presentationml/2006/ole">
            <p:oleObj spid="_x0000_s188419" name="Equation" r:id="rId5" imgW="901440" imgH="431640" progId="Equation.3">
              <p:embed/>
            </p:oleObj>
          </a:graphicData>
        </a:graphic>
      </p:graphicFrame>
      <p:sp>
        <p:nvSpPr>
          <p:cNvPr id="14346" name="文字方塊 13"/>
          <p:cNvSpPr txBox="1">
            <a:spLocks noChangeArrowheads="1"/>
          </p:cNvSpPr>
          <p:nvPr/>
        </p:nvSpPr>
        <p:spPr bwMode="auto">
          <a:xfrm>
            <a:off x="5000625" y="3929063"/>
            <a:ext cx="973138" cy="400050"/>
          </a:xfrm>
          <a:prstGeom prst="rect">
            <a:avLst/>
          </a:prstGeom>
          <a:noFill/>
          <a:ln w="9525">
            <a:noFill/>
            <a:miter lim="800000"/>
            <a:headEnd/>
            <a:tailEnd/>
          </a:ln>
        </p:spPr>
        <p:txBody>
          <a:bodyPr wrap="none">
            <a:spAutoFit/>
          </a:bodyPr>
          <a:lstStyle/>
          <a:p>
            <a:r>
              <a:rPr lang="en-US" altLang="zh-TW" sz="2000">
                <a:solidFill>
                  <a:srgbClr val="FF0000"/>
                </a:solidFill>
                <a:latin typeface="Times New Roman" pitchFamily="18" charset="0"/>
                <a:cs typeface="Times New Roman" pitchFamily="18" charset="0"/>
              </a:rPr>
              <a:t>Recall: </a:t>
            </a:r>
            <a:endParaRPr lang="zh-TW" altLang="en-US" sz="200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991"/>
                                        </p:tgtEl>
                                        <p:attrNameLst>
                                          <p:attrName>style.visibility</p:attrName>
                                        </p:attrNameLst>
                                      </p:cBhvr>
                                      <p:to>
                                        <p:strVal val="visible"/>
                                      </p:to>
                                    </p:set>
                                    <p:animEffect transition="in" filter="wipe(left)">
                                      <p:cBhvr>
                                        <p:cTn id="7" dur="500"/>
                                        <p:tgtEl>
                                          <p:spTgt spid="41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5"/>
          <p:cNvSpPr>
            <a:spLocks noChangeArrowheads="1"/>
          </p:cNvSpPr>
          <p:nvPr/>
        </p:nvSpPr>
        <p:spPr bwMode="auto">
          <a:xfrm>
            <a:off x="0" y="3314700"/>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43012" name="Object 4"/>
          <p:cNvGraphicFramePr>
            <a:graphicFrameLocks noChangeAspect="1"/>
          </p:cNvGraphicFramePr>
          <p:nvPr/>
        </p:nvGraphicFramePr>
        <p:xfrm>
          <a:off x="1692275" y="908050"/>
          <a:ext cx="1655763" cy="481013"/>
        </p:xfrm>
        <a:graphic>
          <a:graphicData uri="http://schemas.openxmlformats.org/presentationml/2006/ole">
            <p:oleObj spid="_x0000_s189442" name="Equation" r:id="rId4" imgW="787320" imgH="228600" progId="Equation.3">
              <p:embed/>
            </p:oleObj>
          </a:graphicData>
        </a:graphic>
      </p:graphicFrame>
      <p:sp>
        <p:nvSpPr>
          <p:cNvPr id="15365" name="Rectangle 7"/>
          <p:cNvSpPr>
            <a:spLocks noChangeArrowheads="1"/>
          </p:cNvSpPr>
          <p:nvPr/>
        </p:nvSpPr>
        <p:spPr bwMode="auto">
          <a:xfrm>
            <a:off x="0" y="3325813"/>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43014" name="Object 6"/>
          <p:cNvGraphicFramePr>
            <a:graphicFrameLocks noChangeAspect="1"/>
          </p:cNvGraphicFramePr>
          <p:nvPr/>
        </p:nvGraphicFramePr>
        <p:xfrm>
          <a:off x="3924300" y="908050"/>
          <a:ext cx="3095625" cy="444500"/>
        </p:xfrm>
        <a:graphic>
          <a:graphicData uri="http://schemas.openxmlformats.org/presentationml/2006/ole">
            <p:oleObj spid="_x0000_s189443" name="Equation" r:id="rId5" imgW="1434960" imgH="203040" progId="Equation.3">
              <p:embed/>
            </p:oleObj>
          </a:graphicData>
        </a:graphic>
      </p:graphicFrame>
      <p:sp>
        <p:nvSpPr>
          <p:cNvPr id="15366" name="Text Box 8"/>
          <p:cNvSpPr txBox="1">
            <a:spLocks noChangeArrowheads="1"/>
          </p:cNvSpPr>
          <p:nvPr/>
        </p:nvSpPr>
        <p:spPr bwMode="auto">
          <a:xfrm>
            <a:off x="684213" y="1628775"/>
            <a:ext cx="7632700" cy="457200"/>
          </a:xfrm>
          <a:prstGeom prst="rect">
            <a:avLst/>
          </a:prstGeom>
          <a:noFill/>
          <a:ln w="9525">
            <a:noFill/>
            <a:miter lim="800000"/>
            <a:headEnd/>
            <a:tailEnd/>
          </a:ln>
        </p:spPr>
        <p:txBody>
          <a:bodyPr>
            <a:spAutoFit/>
          </a:bodyPr>
          <a:lstStyle/>
          <a:p>
            <a:pPr>
              <a:spcBef>
                <a:spcPct val="50000"/>
              </a:spcBef>
            </a:pPr>
            <a:r>
              <a:rPr lang="zh-TW" altLang="en-US" sz="2400" b="1" dirty="0">
                <a:latin typeface="Times New Roman" pitchFamily="18" charset="0"/>
                <a:ea typeface="標楷體" pitchFamily="65" charset="-120"/>
                <a:cs typeface="Arial Unicode MS" pitchFamily="34" charset="-128"/>
                <a:sym typeface="Wingdings 2" pitchFamily="18" charset="2"/>
              </a:rPr>
              <a:t></a:t>
            </a:r>
            <a:r>
              <a:rPr lang="zh-TW" altLang="en-US" sz="2400" b="1" dirty="0">
                <a:latin typeface="Times New Roman" pitchFamily="18" charset="0"/>
                <a:ea typeface="標楷體" pitchFamily="65" charset="-120"/>
                <a:cs typeface="Arial Unicode MS" pitchFamily="34" charset="-128"/>
              </a:rPr>
              <a:t>  </a:t>
            </a:r>
            <a:r>
              <a:rPr lang="en-US" altLang="zh-TW" sz="2400" b="1" dirty="0">
                <a:latin typeface="Times New Roman" pitchFamily="18" charset="0"/>
                <a:ea typeface="標楷體" pitchFamily="65" charset="-120"/>
                <a:cs typeface="Arial Unicode MS" pitchFamily="34" charset="-128"/>
              </a:rPr>
              <a:t>Plot</a:t>
            </a:r>
            <a:r>
              <a:rPr lang="en-US" altLang="zh-TW" sz="2400" b="1" dirty="0">
                <a:solidFill>
                  <a:srgbClr val="0000FF"/>
                </a:solidFill>
                <a:latin typeface="Times New Roman" pitchFamily="18" charset="0"/>
                <a:ea typeface="標楷體" pitchFamily="65" charset="-120"/>
                <a:cs typeface="Arial Unicode MS" pitchFamily="34" charset="-128"/>
              </a:rPr>
              <a:t> </a:t>
            </a:r>
            <a:r>
              <a:rPr lang="en-US" altLang="zh-TW" sz="2400" b="1" dirty="0" err="1" smtClean="0">
                <a:solidFill>
                  <a:srgbClr val="0000FF"/>
                </a:solidFill>
                <a:latin typeface="Times New Roman" pitchFamily="18" charset="0"/>
                <a:ea typeface="標楷體" pitchFamily="65" charset="-120"/>
                <a:cs typeface="Arial Unicode MS" pitchFamily="34" charset="-128"/>
              </a:rPr>
              <a:t>log</a:t>
            </a:r>
            <a:r>
              <a:rPr lang="en-US" altLang="zh-TW" sz="2400" b="1" i="1" dirty="0" err="1" smtClean="0">
                <a:solidFill>
                  <a:srgbClr val="0000FF"/>
                </a:solidFill>
                <a:latin typeface="Arial" pitchFamily="34" charset="0"/>
                <a:ea typeface="標楷體" pitchFamily="65" charset="-120"/>
                <a:cs typeface="Arial" pitchFamily="34" charset="0"/>
              </a:rPr>
              <a:t>R</a:t>
            </a:r>
            <a:r>
              <a:rPr lang="en-US" altLang="zh-TW" sz="2400" b="1" dirty="0" smtClean="0">
                <a:solidFill>
                  <a:srgbClr val="0000FF"/>
                </a:solidFill>
                <a:latin typeface="Times New Roman" pitchFamily="18" charset="0"/>
                <a:ea typeface="標楷體" pitchFamily="65" charset="-120"/>
                <a:cs typeface="Arial Unicode MS" pitchFamily="34" charset="-128"/>
              </a:rPr>
              <a:t> </a:t>
            </a:r>
            <a:r>
              <a:rPr lang="en-US" altLang="zh-TW" sz="2400" b="1" dirty="0">
                <a:latin typeface="Times New Roman" pitchFamily="18" charset="0"/>
                <a:ea typeface="標楷體" pitchFamily="65" charset="-120"/>
                <a:cs typeface="Arial Unicode MS" pitchFamily="34" charset="-128"/>
              </a:rPr>
              <a:t>versus</a:t>
            </a:r>
            <a:r>
              <a:rPr lang="en-US" altLang="zh-TW" sz="2400" b="1" dirty="0">
                <a:solidFill>
                  <a:srgbClr val="0000FF"/>
                </a:solidFill>
                <a:latin typeface="Times New Roman" pitchFamily="18" charset="0"/>
                <a:ea typeface="標楷體" pitchFamily="65" charset="-120"/>
                <a:cs typeface="Arial Unicode MS" pitchFamily="34" charset="-128"/>
              </a:rPr>
              <a:t> </a:t>
            </a:r>
            <a:r>
              <a:rPr lang="en-US" altLang="zh-TW" sz="2400" b="1" dirty="0" err="1">
                <a:solidFill>
                  <a:srgbClr val="0000FF"/>
                </a:solidFill>
                <a:latin typeface="Times New Roman" pitchFamily="18" charset="0"/>
                <a:ea typeface="標楷體" pitchFamily="65" charset="-120"/>
                <a:cs typeface="Arial Unicode MS" pitchFamily="34" charset="-128"/>
              </a:rPr>
              <a:t>log</a:t>
            </a:r>
            <a:r>
              <a:rPr lang="en-US" altLang="zh-TW" sz="2400" b="1" dirty="0" err="1">
                <a:solidFill>
                  <a:srgbClr val="0000FF"/>
                </a:solidFill>
                <a:latin typeface="Symbol" pitchFamily="18" charset="2"/>
                <a:ea typeface="標楷體" pitchFamily="65" charset="-120"/>
                <a:cs typeface="Arial Unicode MS" pitchFamily="34" charset="-128"/>
              </a:rPr>
              <a:t>D</a:t>
            </a:r>
            <a:r>
              <a:rPr lang="en-US" altLang="zh-TW" sz="2400" b="1" i="1" dirty="0" err="1">
                <a:solidFill>
                  <a:srgbClr val="0000FF"/>
                </a:solidFill>
                <a:latin typeface="Times New Roman" pitchFamily="18" charset="0"/>
                <a:ea typeface="標楷體" pitchFamily="65" charset="-120"/>
                <a:cs typeface="Arial Unicode MS" pitchFamily="34" charset="-128"/>
              </a:rPr>
              <a:t>P</a:t>
            </a:r>
            <a:r>
              <a:rPr lang="en-US" altLang="zh-TW" sz="2400" b="1" dirty="0">
                <a:solidFill>
                  <a:srgbClr val="0000FF"/>
                </a:solidFill>
                <a:latin typeface="Times New Roman" pitchFamily="18" charset="0"/>
                <a:ea typeface="標楷體" pitchFamily="65" charset="-120"/>
                <a:cs typeface="Arial Unicode MS" pitchFamily="34" charset="-128"/>
              </a:rPr>
              <a:t>, </a:t>
            </a:r>
            <a:r>
              <a:rPr lang="en-US" altLang="zh-TW" sz="2400" b="1" dirty="0">
                <a:solidFill>
                  <a:srgbClr val="A50021"/>
                </a:solidFill>
                <a:latin typeface="Times New Roman" pitchFamily="18" charset="0"/>
                <a:ea typeface="標楷體" pitchFamily="65" charset="-120"/>
                <a:cs typeface="Arial Unicode MS" pitchFamily="34" charset="-128"/>
              </a:rPr>
              <a:t>slope = </a:t>
            </a:r>
            <a:r>
              <a:rPr lang="en-US" altLang="zh-TW" sz="2400" b="1" i="1" dirty="0">
                <a:solidFill>
                  <a:srgbClr val="A50021"/>
                </a:solidFill>
                <a:latin typeface="Times New Roman" pitchFamily="18" charset="0"/>
                <a:ea typeface="標楷體" pitchFamily="65" charset="-120"/>
                <a:cs typeface="Arial Unicode MS" pitchFamily="34" charset="-128"/>
              </a:rPr>
              <a:t>s</a:t>
            </a:r>
            <a:r>
              <a:rPr lang="en-US" altLang="zh-TW" sz="2400" b="1" dirty="0">
                <a:solidFill>
                  <a:srgbClr val="A50021"/>
                </a:solidFill>
                <a:latin typeface="Times New Roman" pitchFamily="18" charset="0"/>
                <a:ea typeface="標楷體" pitchFamily="65" charset="-120"/>
                <a:cs typeface="Arial Unicode MS" pitchFamily="34" charset="-128"/>
              </a:rPr>
              <a:t>,</a:t>
            </a:r>
            <a:r>
              <a:rPr lang="en-US" altLang="zh-TW" sz="2400" b="1" dirty="0">
                <a:solidFill>
                  <a:srgbClr val="0000FF"/>
                </a:solidFill>
                <a:latin typeface="Times New Roman" pitchFamily="18" charset="0"/>
                <a:ea typeface="標楷體" pitchFamily="65" charset="-120"/>
                <a:cs typeface="Arial Unicode MS" pitchFamily="34" charset="-128"/>
              </a:rPr>
              <a:t> </a:t>
            </a:r>
            <a:r>
              <a:rPr lang="en-US" altLang="zh-TW" sz="2400" b="1" dirty="0">
                <a:solidFill>
                  <a:srgbClr val="CC00CC"/>
                </a:solidFill>
                <a:latin typeface="Times New Roman" pitchFamily="18" charset="0"/>
                <a:ea typeface="標楷體" pitchFamily="65" charset="-120"/>
                <a:cs typeface="Arial Unicode MS" pitchFamily="34" charset="-128"/>
              </a:rPr>
              <a:t>intercept = </a:t>
            </a:r>
            <a:r>
              <a:rPr lang="en-US" altLang="zh-TW" sz="2400" b="1" dirty="0" err="1" smtClean="0">
                <a:solidFill>
                  <a:srgbClr val="CC00CC"/>
                </a:solidFill>
                <a:latin typeface="Times New Roman" pitchFamily="18" charset="0"/>
                <a:ea typeface="標楷體" pitchFamily="65" charset="-120"/>
                <a:cs typeface="Arial Unicode MS" pitchFamily="34" charset="-128"/>
              </a:rPr>
              <a:t>log</a:t>
            </a:r>
            <a:r>
              <a:rPr lang="en-US" altLang="zh-TW" sz="2400" b="1" i="1" dirty="0" err="1" smtClean="0">
                <a:solidFill>
                  <a:srgbClr val="CC00CC"/>
                </a:solidFill>
                <a:latin typeface="Arial" pitchFamily="34" charset="0"/>
                <a:ea typeface="標楷體" pitchFamily="65" charset="-120"/>
                <a:cs typeface="Arial" pitchFamily="34" charset="0"/>
              </a:rPr>
              <a:t>R</a:t>
            </a:r>
            <a:r>
              <a:rPr lang="en-US" altLang="zh-TW" sz="2400" b="1" dirty="0" smtClean="0">
                <a:solidFill>
                  <a:srgbClr val="CC00CC"/>
                </a:solidFill>
                <a:latin typeface="Times New Roman" pitchFamily="18" charset="0"/>
                <a:ea typeface="標楷體" pitchFamily="65" charset="-120"/>
                <a:cs typeface="Arial Unicode MS" pitchFamily="34" charset="-128"/>
              </a:rPr>
              <a:t>’.</a:t>
            </a:r>
            <a:r>
              <a:rPr lang="en-US" altLang="zh-TW" sz="2400" b="1" dirty="0" smtClean="0">
                <a:solidFill>
                  <a:srgbClr val="0000FF"/>
                </a:solidFill>
                <a:latin typeface="Times New Roman" pitchFamily="18" charset="0"/>
                <a:ea typeface="標楷體" pitchFamily="65" charset="-120"/>
                <a:cs typeface="Arial Unicode MS" pitchFamily="34" charset="-128"/>
              </a:rPr>
              <a:t> </a:t>
            </a:r>
            <a:endParaRPr lang="zh-TW" altLang="en-US" sz="2400" b="1" dirty="0">
              <a:solidFill>
                <a:srgbClr val="0000FF"/>
              </a:solidFill>
              <a:latin typeface="Times New Roman" pitchFamily="18" charset="0"/>
              <a:ea typeface="標楷體" pitchFamily="65" charset="-120"/>
              <a:cs typeface="Arial Unicode MS" pitchFamily="34" charset="-128"/>
            </a:endParaRPr>
          </a:p>
        </p:txBody>
      </p:sp>
      <p:pic>
        <p:nvPicPr>
          <p:cNvPr id="43017" name="Picture 9" descr="Image001"/>
          <p:cNvPicPr>
            <a:picLocks noChangeAspect="1" noChangeArrowheads="1"/>
          </p:cNvPicPr>
          <p:nvPr/>
        </p:nvPicPr>
        <p:blipFill>
          <a:blip r:embed="rId6"/>
          <a:srcRect/>
          <a:stretch>
            <a:fillRect/>
          </a:stretch>
        </p:blipFill>
        <p:spPr bwMode="auto">
          <a:xfrm>
            <a:off x="2051050" y="2276475"/>
            <a:ext cx="5400675" cy="4105275"/>
          </a:xfrm>
          <a:prstGeom prst="rect">
            <a:avLst/>
          </a:prstGeom>
          <a:noFill/>
          <a:ln w="9525">
            <a:noFill/>
            <a:miter lim="800000"/>
            <a:headEnd/>
            <a:tailEnd/>
          </a:ln>
        </p:spPr>
      </p:pic>
      <p:sp>
        <p:nvSpPr>
          <p:cNvPr id="43019" name="Text Box 11"/>
          <p:cNvSpPr txBox="1">
            <a:spLocks noChangeArrowheads="1"/>
          </p:cNvSpPr>
          <p:nvPr/>
        </p:nvSpPr>
        <p:spPr bwMode="auto">
          <a:xfrm>
            <a:off x="3419475" y="898525"/>
            <a:ext cx="431800" cy="457200"/>
          </a:xfrm>
          <a:prstGeom prst="rect">
            <a:avLst/>
          </a:prstGeom>
          <a:noFill/>
          <a:ln w="9525">
            <a:noFill/>
            <a:miter lim="800000"/>
            <a:headEnd/>
            <a:tailEnd/>
          </a:ln>
        </p:spPr>
        <p:txBody>
          <a:bodyPr>
            <a:spAutoFit/>
          </a:bodyPr>
          <a:lstStyle/>
          <a:p>
            <a:pPr>
              <a:spcBef>
                <a:spcPct val="50000"/>
              </a:spcBef>
            </a:pPr>
            <a:r>
              <a:rPr lang="zh-TW" altLang="en-US" sz="2400" b="1">
                <a:latin typeface="Arial Unicode MS" pitchFamily="34" charset="-128"/>
                <a:ea typeface="標楷體" pitchFamily="65" charset="-120"/>
                <a:cs typeface="Arial Unicode MS" pitchFamily="34" charset="-128"/>
                <a:sym typeface="Wingdings" pitchFamily="2" charset="2"/>
              </a:rPr>
              <a:t></a:t>
            </a:r>
          </a:p>
        </p:txBody>
      </p:sp>
      <p:sp>
        <p:nvSpPr>
          <p:cNvPr id="15369" name="Text Box 12"/>
          <p:cNvSpPr txBox="1">
            <a:spLocks noChangeArrowheads="1"/>
          </p:cNvSpPr>
          <p:nvPr/>
        </p:nvSpPr>
        <p:spPr bwMode="auto">
          <a:xfrm>
            <a:off x="1692275" y="260350"/>
            <a:ext cx="7272338" cy="366713"/>
          </a:xfrm>
          <a:prstGeom prst="rect">
            <a:avLst/>
          </a:prstGeom>
          <a:noFill/>
          <a:ln w="9525">
            <a:noFill/>
            <a:miter lim="800000"/>
            <a:headEnd/>
            <a:tailEnd/>
          </a:ln>
        </p:spPr>
        <p:txBody>
          <a:bodyPr>
            <a:spAutoFit/>
          </a:bodyPr>
          <a:lstStyle/>
          <a:p>
            <a:pPr algn="r">
              <a:spcBef>
                <a:spcPct val="50000"/>
              </a:spcBef>
            </a:pPr>
            <a:r>
              <a:rPr lang="en-US" altLang="zh-TW" b="1" i="1">
                <a:latin typeface="Times New Roman" pitchFamily="18" charset="0"/>
                <a:ea typeface="Arial Unicode MS" pitchFamily="34" charset="-128"/>
                <a:cs typeface="Arial Unicode MS" pitchFamily="34" charset="-128"/>
              </a:rPr>
              <a:t>GENERAL THEORY FOR FILTRATION: </a:t>
            </a:r>
            <a:r>
              <a:rPr lang="en-US" altLang="zh-TW" b="1" i="1">
                <a:latin typeface="Times New Roman" pitchFamily="18" charset="0"/>
                <a:ea typeface="標楷體" pitchFamily="65" charset="-120"/>
                <a:cs typeface="Arial Unicode MS" pitchFamily="34" charset="-128"/>
              </a:rPr>
              <a:t>Compressible Cakes (2/3) </a:t>
            </a:r>
            <a:endParaRPr lang="zh-TW" altLang="en-US" b="1" i="1">
              <a:latin typeface="Times New Roman" pitchFamily="18" charset="0"/>
              <a:ea typeface="標楷體" pitchFamily="65" charset="-120"/>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wipe(left)">
                                      <p:cBhvr>
                                        <p:cTn id="7" dur="500"/>
                                        <p:tgtEl>
                                          <p:spTgt spid="430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3019"/>
                                        </p:tgtEl>
                                        <p:attrNameLst>
                                          <p:attrName>style.visibility</p:attrName>
                                        </p:attrNameLst>
                                      </p:cBhvr>
                                      <p:to>
                                        <p:strVal val="visible"/>
                                      </p:to>
                                    </p:set>
                                    <p:animEffect transition="in" filter="wipe(left)">
                                      <p:cBhvr>
                                        <p:cTn id="11" dur="500"/>
                                        <p:tgtEl>
                                          <p:spTgt spid="4301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3014"/>
                                        </p:tgtEl>
                                        <p:attrNameLst>
                                          <p:attrName>style.visibility</p:attrName>
                                        </p:attrNameLst>
                                      </p:cBhvr>
                                      <p:to>
                                        <p:strVal val="visible"/>
                                      </p:to>
                                    </p:set>
                                    <p:animEffect transition="in" filter="wipe(left)">
                                      <p:cBhvr>
                                        <p:cTn id="15" dur="500"/>
                                        <p:tgtEl>
                                          <p:spTgt spid="43014"/>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43017"/>
                                        </p:tgtEl>
                                        <p:attrNameLst>
                                          <p:attrName>style.visibility</p:attrName>
                                        </p:attrNameLst>
                                      </p:cBhvr>
                                      <p:to>
                                        <p:strVal val="visible"/>
                                      </p:to>
                                    </p:set>
                                    <p:animEffect transition="in" filter="strips(downLeft)">
                                      <p:cBhvr>
                                        <p:cTn id="20" dur="500"/>
                                        <p:tgtEl>
                                          <p:spTgt spid="43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9"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990600"/>
            <a:ext cx="8229600" cy="3170099"/>
          </a:xfrm>
          <a:prstGeom prst="rect">
            <a:avLst/>
          </a:prstGeom>
        </p:spPr>
        <p:txBody>
          <a:bodyPr wrap="square">
            <a:spAutoFit/>
          </a:bodyPr>
          <a:lstStyle/>
          <a:p>
            <a:r>
              <a:rPr lang="en-US" sz="2000" b="1" i="1" dirty="0" smtClean="0"/>
              <a:t>EXAMPLE: </a:t>
            </a:r>
          </a:p>
          <a:p>
            <a:endParaRPr lang="en-US" sz="2000" b="1" i="1" dirty="0" smtClean="0"/>
          </a:p>
          <a:p>
            <a:r>
              <a:rPr lang="en-US" sz="2000" b="1" i="1" dirty="0" smtClean="0"/>
              <a:t>Plate-and-frame press has 25 frame with inside dimensions 600x600x40mm. Volumetric concentration of particles in slurry is 6% and volumetric content of filtrate in cake is 20%. Determine volumetric capacity of this filter. Volume of washing water is 10% from total volume of filtrate and total operating time is 30min. Filtration and washing is realized for same and constant value of pressure. Viscosity of filtrate is 1.5 </a:t>
            </a:r>
            <a:r>
              <a:rPr lang="en-US" sz="2000" b="1" i="1" dirty="0" err="1" smtClean="0"/>
              <a:t>mPa•s</a:t>
            </a:r>
            <a:r>
              <a:rPr lang="en-US" sz="2000" b="1" i="1" dirty="0" smtClean="0"/>
              <a:t> and washing water is 1mPa•s. Following values of filtration constants were obtained on experimental filter for identical condition: a=66.7h•m</a:t>
            </a:r>
            <a:r>
              <a:rPr lang="en-US" sz="2000" b="1" i="1" baseline="30000" dirty="0" smtClean="0"/>
              <a:t>2</a:t>
            </a:r>
            <a:r>
              <a:rPr lang="en-US" sz="2000" b="1" i="1" dirty="0" smtClean="0"/>
              <a:t>, b=0.67h•m</a:t>
            </a:r>
            <a:r>
              <a:rPr lang="en-US" sz="2000" b="1" i="1" baseline="30000" dirty="0" smtClean="0"/>
              <a:t>-1</a:t>
            </a:r>
            <a:endParaRPr lang="en-US" sz="2000" baseline="30000" dirty="0"/>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4"/>
          <p:cNvGraphicFramePr>
            <a:graphicFrameLocks noChangeAspect="1"/>
          </p:cNvGraphicFramePr>
          <p:nvPr/>
        </p:nvGraphicFramePr>
        <p:xfrm>
          <a:off x="1790700" y="1609725"/>
          <a:ext cx="4833938" cy="971550"/>
        </p:xfrm>
        <a:graphic>
          <a:graphicData uri="http://schemas.openxmlformats.org/presentationml/2006/ole">
            <p:oleObj spid="_x0000_s198658" name="Equation" r:id="rId4" imgW="2145960" imgH="431640" progId="Equation.3">
              <p:embed/>
            </p:oleObj>
          </a:graphicData>
        </a:graphic>
      </p:graphicFrame>
      <p:graphicFrame>
        <p:nvGraphicFramePr>
          <p:cNvPr id="5123" name="Object 5"/>
          <p:cNvGraphicFramePr>
            <a:graphicFrameLocks noChangeAspect="1"/>
          </p:cNvGraphicFramePr>
          <p:nvPr/>
        </p:nvGraphicFramePr>
        <p:xfrm>
          <a:off x="1714500" y="3743325"/>
          <a:ext cx="4605338" cy="971550"/>
        </p:xfrm>
        <a:graphic>
          <a:graphicData uri="http://schemas.openxmlformats.org/presentationml/2006/ole">
            <p:oleObj spid="_x0000_s198659" name="Equation" r:id="rId5" imgW="2044440" imgH="431640" progId="Equation.3">
              <p:embed/>
            </p:oleObj>
          </a:graphicData>
        </a:graphic>
      </p:graphicFrame>
      <p:sp>
        <p:nvSpPr>
          <p:cNvPr id="5124" name="Text Box 6"/>
          <p:cNvSpPr txBox="1">
            <a:spLocks noChangeArrowheads="1"/>
          </p:cNvSpPr>
          <p:nvPr/>
        </p:nvSpPr>
        <p:spPr bwMode="auto">
          <a:xfrm>
            <a:off x="1143000" y="3200400"/>
            <a:ext cx="1652588" cy="396875"/>
          </a:xfrm>
          <a:prstGeom prst="rect">
            <a:avLst/>
          </a:prstGeom>
          <a:noFill/>
          <a:ln w="9525">
            <a:noFill/>
            <a:miter lim="800000"/>
            <a:headEnd/>
            <a:tailEnd/>
          </a:ln>
        </p:spPr>
        <p:txBody>
          <a:bodyPr wrap="none">
            <a:spAutoFit/>
          </a:bodyPr>
          <a:lstStyle/>
          <a:p>
            <a:r>
              <a:rPr lang="en-US" sz="2000" i="1"/>
              <a:t>Rearranging:</a:t>
            </a:r>
          </a:p>
        </p:txBody>
      </p:sp>
      <p:sp>
        <p:nvSpPr>
          <p:cNvPr id="5125" name="Text Box 7"/>
          <p:cNvSpPr txBox="1">
            <a:spLocks noChangeArrowheads="1"/>
          </p:cNvSpPr>
          <p:nvPr/>
        </p:nvSpPr>
        <p:spPr bwMode="auto">
          <a:xfrm>
            <a:off x="1828800" y="5486400"/>
            <a:ext cx="6477000" cy="1006475"/>
          </a:xfrm>
          <a:prstGeom prst="rect">
            <a:avLst/>
          </a:prstGeom>
          <a:noFill/>
          <a:ln w="9525">
            <a:noFill/>
            <a:miter lim="800000"/>
            <a:headEnd/>
            <a:tailEnd/>
          </a:ln>
        </p:spPr>
        <p:txBody>
          <a:bodyPr wrap="none">
            <a:spAutoFit/>
          </a:bodyPr>
          <a:lstStyle/>
          <a:p>
            <a:r>
              <a:rPr lang="en-US" sz="2000"/>
              <a:t>Plot t/V vs V </a:t>
            </a:r>
            <a:r>
              <a:rPr lang="en-US"/>
              <a:t>–</a:t>
            </a:r>
            <a:r>
              <a:rPr lang="en-US" sz="2000"/>
              <a:t> Linear</a:t>
            </a:r>
          </a:p>
          <a:p>
            <a:r>
              <a:rPr lang="en-US" sz="2000"/>
              <a:t>Slope – proportional to average specific cake resistance</a:t>
            </a:r>
          </a:p>
          <a:p>
            <a:r>
              <a:rPr lang="en-US" sz="2000"/>
              <a:t>Intercept – proportional to medium resistance</a:t>
            </a:r>
          </a:p>
        </p:txBody>
      </p:sp>
      <p:sp>
        <p:nvSpPr>
          <p:cNvPr id="5126" name="Rectangle 10"/>
          <p:cNvSpPr>
            <a:spLocks noGrp="1" noChangeArrowheads="1"/>
          </p:cNvSpPr>
          <p:nvPr>
            <p:ph type="title" idx="4294967295"/>
          </p:nvPr>
        </p:nvSpPr>
        <p:spPr/>
        <p:txBody>
          <a:bodyPr/>
          <a:lstStyle/>
          <a:p>
            <a:r>
              <a:rPr lang="en-US" smtClean="0">
                <a:solidFill>
                  <a:schemeClr val="tx1"/>
                </a:solidFill>
              </a:rPr>
              <a:t>Parabolic Data Analysis</a:t>
            </a:r>
            <a:endParaRPr lang="en-US" i="1" smtClean="0">
              <a:solidFill>
                <a:schemeClr val="tx1"/>
              </a:solidFill>
            </a:endParaRP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3"/>
          <p:cNvGraphicFramePr>
            <a:graphicFrameLocks noChangeAspect="1"/>
          </p:cNvGraphicFramePr>
          <p:nvPr/>
        </p:nvGraphicFramePr>
        <p:xfrm>
          <a:off x="2514600" y="3886200"/>
          <a:ext cx="1554163" cy="501650"/>
        </p:xfrm>
        <a:graphic>
          <a:graphicData uri="http://schemas.openxmlformats.org/presentationml/2006/ole">
            <p:oleObj spid="_x0000_s199682" name="Equation" r:id="rId4" imgW="787320" imgH="253800" progId="Equation.3">
              <p:embed/>
            </p:oleObj>
          </a:graphicData>
        </a:graphic>
      </p:graphicFrame>
      <p:sp>
        <p:nvSpPr>
          <p:cNvPr id="6148" name="Text Box 9"/>
          <p:cNvSpPr txBox="1">
            <a:spLocks noChangeArrowheads="1"/>
          </p:cNvSpPr>
          <p:nvPr/>
        </p:nvSpPr>
        <p:spPr bwMode="auto">
          <a:xfrm>
            <a:off x="4876800" y="3962400"/>
            <a:ext cx="3028950" cy="366713"/>
          </a:xfrm>
          <a:prstGeom prst="rect">
            <a:avLst/>
          </a:prstGeom>
          <a:noFill/>
          <a:ln w="9525">
            <a:noFill/>
            <a:miter lim="800000"/>
            <a:headEnd/>
            <a:tailEnd/>
          </a:ln>
        </p:spPr>
        <p:txBody>
          <a:bodyPr wrap="none">
            <a:spAutoFit/>
          </a:bodyPr>
          <a:lstStyle/>
          <a:p>
            <a:r>
              <a:rPr lang="en-US"/>
              <a:t>Where usually, 0.1 &lt; s &lt; 0.8</a:t>
            </a:r>
          </a:p>
        </p:txBody>
      </p:sp>
      <p:graphicFrame>
        <p:nvGraphicFramePr>
          <p:cNvPr id="6147" name="Object 11"/>
          <p:cNvGraphicFramePr>
            <a:graphicFrameLocks noChangeAspect="1"/>
          </p:cNvGraphicFramePr>
          <p:nvPr/>
        </p:nvGraphicFramePr>
        <p:xfrm>
          <a:off x="2590800" y="5029200"/>
          <a:ext cx="2074863" cy="1012825"/>
        </p:xfrm>
        <a:graphic>
          <a:graphicData uri="http://schemas.openxmlformats.org/presentationml/2006/ole">
            <p:oleObj spid="_x0000_s199683" name="Equation" r:id="rId5" imgW="1041120" imgH="507960" progId="Equation.3">
              <p:embed/>
            </p:oleObj>
          </a:graphicData>
        </a:graphic>
      </p:graphicFrame>
      <p:sp>
        <p:nvSpPr>
          <p:cNvPr id="6149" name="Text Box 12"/>
          <p:cNvSpPr txBox="1">
            <a:spLocks noChangeArrowheads="1"/>
          </p:cNvSpPr>
          <p:nvPr/>
        </p:nvSpPr>
        <p:spPr bwMode="auto">
          <a:xfrm>
            <a:off x="2514600" y="4572000"/>
            <a:ext cx="2813050" cy="366713"/>
          </a:xfrm>
          <a:prstGeom prst="rect">
            <a:avLst/>
          </a:prstGeom>
          <a:noFill/>
          <a:ln w="9525">
            <a:noFill/>
            <a:miter lim="800000"/>
            <a:headEnd/>
            <a:tailEnd/>
          </a:ln>
        </p:spPr>
        <p:txBody>
          <a:bodyPr wrap="none">
            <a:spAutoFit/>
          </a:bodyPr>
          <a:lstStyle/>
          <a:p>
            <a:r>
              <a:rPr lang="en-US"/>
              <a:t>Sometimes expressed as:</a:t>
            </a:r>
          </a:p>
        </p:txBody>
      </p:sp>
      <p:sp>
        <p:nvSpPr>
          <p:cNvPr id="6150" name="Text Box 13"/>
          <p:cNvSpPr txBox="1">
            <a:spLocks noChangeArrowheads="1"/>
          </p:cNvSpPr>
          <p:nvPr/>
        </p:nvSpPr>
        <p:spPr bwMode="auto">
          <a:xfrm>
            <a:off x="1905000" y="6096000"/>
            <a:ext cx="5670078" cy="461665"/>
          </a:xfrm>
          <a:prstGeom prst="rect">
            <a:avLst/>
          </a:prstGeom>
          <a:noFill/>
          <a:ln w="9525">
            <a:noFill/>
            <a:miter lim="800000"/>
            <a:headEnd/>
            <a:tailEnd/>
          </a:ln>
        </p:spPr>
        <p:txBody>
          <a:bodyPr wrap="none">
            <a:spAutoFit/>
          </a:bodyPr>
          <a:lstStyle/>
          <a:p>
            <a:r>
              <a:rPr lang="en-US" sz="2400" dirty="0"/>
              <a:t>Where </a:t>
            </a:r>
            <a:r>
              <a:rPr lang="en-US" sz="2400" dirty="0" smtClean="0"/>
              <a:t> </a:t>
            </a:r>
            <a:r>
              <a:rPr lang="en-US" sz="2400" dirty="0" smtClean="0">
                <a:latin typeface="Arial" pitchFamily="34" charset="0"/>
                <a:cs typeface="Arial" pitchFamily="34" charset="0"/>
              </a:rPr>
              <a:t>R</a:t>
            </a:r>
            <a:r>
              <a:rPr lang="en-US" sz="2400" baseline="-25000" dirty="0" smtClean="0"/>
              <a:t>o</a:t>
            </a:r>
            <a:r>
              <a:rPr lang="en-US" sz="2400" dirty="0"/>
              <a:t>, P</a:t>
            </a:r>
            <a:r>
              <a:rPr lang="en-US" sz="2400" baseline="-25000" dirty="0"/>
              <a:t>o</a:t>
            </a:r>
            <a:r>
              <a:rPr lang="en-US" sz="2400" dirty="0"/>
              <a:t>, and s are empirical constants</a:t>
            </a:r>
          </a:p>
        </p:txBody>
      </p:sp>
      <p:sp>
        <p:nvSpPr>
          <p:cNvPr id="6151" name="Rectangle 18"/>
          <p:cNvSpPr>
            <a:spLocks noGrp="1" noChangeArrowheads="1"/>
          </p:cNvSpPr>
          <p:nvPr>
            <p:ph type="title" idx="4294967295"/>
          </p:nvPr>
        </p:nvSpPr>
        <p:spPr/>
        <p:txBody>
          <a:bodyPr/>
          <a:lstStyle/>
          <a:p>
            <a:r>
              <a:rPr lang="en-US" smtClean="0"/>
              <a:t>Cake Compressibility</a:t>
            </a:r>
          </a:p>
        </p:txBody>
      </p:sp>
      <p:grpSp>
        <p:nvGrpSpPr>
          <p:cNvPr id="2" name="Group 13"/>
          <p:cNvGrpSpPr>
            <a:grpSpLocks/>
          </p:cNvGrpSpPr>
          <p:nvPr/>
        </p:nvGrpSpPr>
        <p:grpSpPr bwMode="auto">
          <a:xfrm>
            <a:off x="2209800" y="1295400"/>
            <a:ext cx="3810000" cy="2271713"/>
            <a:chOff x="2209800" y="1295400"/>
            <a:chExt cx="3810000" cy="2271713"/>
          </a:xfrm>
        </p:grpSpPr>
        <p:sp>
          <p:nvSpPr>
            <p:cNvPr id="6153" name="Text Box 11"/>
            <p:cNvSpPr txBox="1">
              <a:spLocks noChangeArrowheads="1"/>
            </p:cNvSpPr>
            <p:nvPr/>
          </p:nvSpPr>
          <p:spPr bwMode="auto">
            <a:xfrm>
              <a:off x="3733800" y="3048000"/>
              <a:ext cx="1133475" cy="519113"/>
            </a:xfrm>
            <a:prstGeom prst="rect">
              <a:avLst/>
            </a:prstGeom>
            <a:noFill/>
            <a:ln w="9525">
              <a:noFill/>
              <a:miter lim="800000"/>
              <a:headEnd/>
              <a:tailEnd/>
            </a:ln>
          </p:spPr>
          <p:txBody>
            <a:bodyPr wrap="none">
              <a:spAutoFit/>
            </a:bodyPr>
            <a:lstStyle/>
            <a:p>
              <a:r>
                <a:rPr lang="en-US" sz="2800"/>
                <a:t>ln </a:t>
              </a:r>
              <a:r>
                <a:rPr lang="el-GR" sz="2800">
                  <a:cs typeface="Arial" pitchFamily="34" charset="0"/>
                </a:rPr>
                <a:t>Δ</a:t>
              </a:r>
              <a:r>
                <a:rPr lang="en-US" sz="2800">
                  <a:cs typeface="Arial" pitchFamily="34" charset="0"/>
                </a:rPr>
                <a:t>P</a:t>
              </a:r>
              <a:r>
                <a:rPr lang="en-US" sz="2800"/>
                <a:t> </a:t>
              </a:r>
            </a:p>
          </p:txBody>
        </p:sp>
        <p:sp>
          <p:nvSpPr>
            <p:cNvPr id="6154" name="Line 13"/>
            <p:cNvSpPr>
              <a:spLocks noChangeShapeType="1"/>
            </p:cNvSpPr>
            <p:nvPr/>
          </p:nvSpPr>
          <p:spPr bwMode="auto">
            <a:xfrm flipV="1">
              <a:off x="2895600" y="1295400"/>
              <a:ext cx="2514600" cy="1143000"/>
            </a:xfrm>
            <a:prstGeom prst="line">
              <a:avLst/>
            </a:prstGeom>
            <a:noFill/>
            <a:ln w="28575">
              <a:solidFill>
                <a:schemeClr val="tx1"/>
              </a:solidFill>
              <a:round/>
              <a:headEnd/>
              <a:tailEnd/>
            </a:ln>
          </p:spPr>
          <p:txBody>
            <a:bodyPr/>
            <a:lstStyle/>
            <a:p>
              <a:endParaRPr lang="en-US"/>
            </a:p>
          </p:txBody>
        </p:sp>
        <p:sp>
          <p:nvSpPr>
            <p:cNvPr id="6155" name="Line 5"/>
            <p:cNvSpPr>
              <a:spLocks noChangeShapeType="1"/>
            </p:cNvSpPr>
            <p:nvPr/>
          </p:nvSpPr>
          <p:spPr bwMode="auto">
            <a:xfrm flipV="1">
              <a:off x="2895600" y="1295400"/>
              <a:ext cx="0" cy="1752600"/>
            </a:xfrm>
            <a:prstGeom prst="line">
              <a:avLst/>
            </a:prstGeom>
            <a:noFill/>
            <a:ln w="57150">
              <a:solidFill>
                <a:schemeClr val="tx1"/>
              </a:solidFill>
              <a:round/>
              <a:headEnd/>
              <a:tailEnd/>
            </a:ln>
          </p:spPr>
          <p:txBody>
            <a:bodyPr/>
            <a:lstStyle/>
            <a:p>
              <a:endParaRPr lang="en-US"/>
            </a:p>
          </p:txBody>
        </p:sp>
        <p:sp>
          <p:nvSpPr>
            <p:cNvPr id="6156" name="Line 6"/>
            <p:cNvSpPr>
              <a:spLocks noChangeShapeType="1"/>
            </p:cNvSpPr>
            <p:nvPr/>
          </p:nvSpPr>
          <p:spPr bwMode="auto">
            <a:xfrm>
              <a:off x="2895600" y="3048000"/>
              <a:ext cx="3124200" cy="0"/>
            </a:xfrm>
            <a:prstGeom prst="line">
              <a:avLst/>
            </a:prstGeom>
            <a:noFill/>
            <a:ln w="57150">
              <a:solidFill>
                <a:schemeClr val="tx1"/>
              </a:solidFill>
              <a:round/>
              <a:headEnd/>
              <a:tailEnd/>
            </a:ln>
          </p:spPr>
          <p:txBody>
            <a:bodyPr/>
            <a:lstStyle/>
            <a:p>
              <a:endParaRPr lang="en-US"/>
            </a:p>
          </p:txBody>
        </p:sp>
        <p:sp>
          <p:nvSpPr>
            <p:cNvPr id="6157" name="Text Box 8"/>
            <p:cNvSpPr txBox="1">
              <a:spLocks noChangeArrowheads="1"/>
            </p:cNvSpPr>
            <p:nvPr/>
          </p:nvSpPr>
          <p:spPr bwMode="auto">
            <a:xfrm rot="-5400000">
              <a:off x="2093119" y="1564481"/>
              <a:ext cx="752475" cy="519113"/>
            </a:xfrm>
            <a:prstGeom prst="rect">
              <a:avLst/>
            </a:prstGeom>
            <a:noFill/>
            <a:ln w="9525">
              <a:noFill/>
              <a:miter lim="800000"/>
              <a:headEnd/>
              <a:tailEnd/>
            </a:ln>
          </p:spPr>
          <p:txBody>
            <a:bodyPr wrap="none">
              <a:spAutoFit/>
            </a:bodyPr>
            <a:lstStyle/>
            <a:p>
              <a:r>
                <a:rPr lang="en-US" sz="2800"/>
                <a:t>ln </a:t>
              </a:r>
              <a:r>
                <a:rPr lang="en-US" sz="2400">
                  <a:latin typeface="Symbol" pitchFamily="18" charset="2"/>
                </a:rPr>
                <a:t>a</a:t>
              </a:r>
            </a:p>
          </p:txBody>
        </p:sp>
      </p:gr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Rectangle 2"/>
          <p:cNvSpPr>
            <a:spLocks noGrp="1" noChangeArrowheads="1"/>
          </p:cNvSpPr>
          <p:nvPr>
            <p:ph type="title"/>
          </p:nvPr>
        </p:nvSpPr>
        <p:spPr/>
        <p:txBody>
          <a:bodyPr/>
          <a:lstStyle/>
          <a:p>
            <a:r>
              <a:rPr lang="en-US"/>
              <a:t>Example </a:t>
            </a:r>
            <a:r>
              <a:rPr lang="en-US" sz="2800"/>
              <a:t>(ex.11.1 in the textbook for solution)</a:t>
            </a:r>
          </a:p>
        </p:txBody>
      </p:sp>
      <p:sp>
        <p:nvSpPr>
          <p:cNvPr id="710659" name="Rectangle 3"/>
          <p:cNvSpPr>
            <a:spLocks noGrp="1" noChangeArrowheads="1"/>
          </p:cNvSpPr>
          <p:nvPr>
            <p:ph type="body" idx="1"/>
          </p:nvPr>
        </p:nvSpPr>
        <p:spPr>
          <a:xfrm>
            <a:off x="457200" y="1600200"/>
            <a:ext cx="8229600" cy="4876800"/>
          </a:xfrm>
        </p:spPr>
        <p:txBody>
          <a:bodyPr/>
          <a:lstStyle/>
          <a:p>
            <a:pPr>
              <a:lnSpc>
                <a:spcPct val="90000"/>
              </a:lnSpc>
              <a:buFontTx/>
              <a:buNone/>
            </a:pPr>
            <a:r>
              <a:rPr lang="en-US" sz="2400" dirty="0"/>
              <a:t>The following data were obtained in a constant-pressure unit for filtration of a yeast suspension:</a:t>
            </a:r>
          </a:p>
          <a:p>
            <a:pPr>
              <a:lnSpc>
                <a:spcPct val="90000"/>
              </a:lnSpc>
              <a:buFontTx/>
              <a:buNone/>
            </a:pPr>
            <a:r>
              <a:rPr lang="en-US" sz="2400" dirty="0"/>
              <a:t>t(min)		4 	20	 48	 76	 120</a:t>
            </a:r>
          </a:p>
          <a:p>
            <a:pPr>
              <a:lnSpc>
                <a:spcPct val="90000"/>
              </a:lnSpc>
              <a:buFontTx/>
              <a:buNone/>
            </a:pPr>
            <a:r>
              <a:rPr lang="en-US" sz="2400" dirty="0"/>
              <a:t>V(L)		115	365	680	850	1130</a:t>
            </a:r>
          </a:p>
          <a:p>
            <a:pPr>
              <a:lnSpc>
                <a:spcPct val="90000"/>
              </a:lnSpc>
              <a:buFontTx/>
              <a:buNone/>
            </a:pPr>
            <a:endParaRPr lang="en-US" sz="1000" dirty="0"/>
          </a:p>
          <a:p>
            <a:pPr>
              <a:lnSpc>
                <a:spcPct val="90000"/>
              </a:lnSpc>
              <a:buFontTx/>
              <a:buNone/>
            </a:pPr>
            <a:r>
              <a:rPr lang="en-US" sz="2400" dirty="0"/>
              <a:t>Characteristics of the filter are as follows:</a:t>
            </a:r>
          </a:p>
          <a:p>
            <a:pPr>
              <a:lnSpc>
                <a:spcPct val="90000"/>
              </a:lnSpc>
              <a:buFontTx/>
              <a:buNone/>
            </a:pPr>
            <a:r>
              <a:rPr lang="en-US" sz="2400" dirty="0"/>
              <a:t>A=0.28m</a:t>
            </a:r>
            <a:r>
              <a:rPr lang="en-US" sz="2400" baseline="30000" dirty="0"/>
              <a:t>2</a:t>
            </a:r>
            <a:r>
              <a:rPr lang="en-US" sz="2400" dirty="0"/>
              <a:t>, C=1920kg/m</a:t>
            </a:r>
            <a:r>
              <a:rPr lang="en-US" sz="2400" baseline="30000" dirty="0"/>
              <a:t>3</a:t>
            </a:r>
            <a:r>
              <a:rPr lang="en-US" sz="2400" dirty="0"/>
              <a:t>, </a:t>
            </a:r>
            <a:r>
              <a:rPr lang="el-GR" sz="2400" dirty="0"/>
              <a:t>μ</a:t>
            </a:r>
            <a:r>
              <a:rPr lang="en-US" sz="2400" dirty="0"/>
              <a:t>=2.9X10</a:t>
            </a:r>
            <a:r>
              <a:rPr lang="en-US" sz="2400" baseline="30000" dirty="0"/>
              <a:t>-3</a:t>
            </a:r>
            <a:r>
              <a:rPr lang="en-US" sz="2400" dirty="0"/>
              <a:t> kg/m-s, </a:t>
            </a:r>
            <a:r>
              <a:rPr lang="el-GR" sz="2400" dirty="0"/>
              <a:t>α</a:t>
            </a:r>
            <a:r>
              <a:rPr lang="en-US" sz="2400" dirty="0"/>
              <a:t>=4m/kg</a:t>
            </a:r>
          </a:p>
          <a:p>
            <a:pPr>
              <a:lnSpc>
                <a:spcPct val="90000"/>
              </a:lnSpc>
              <a:buFontTx/>
              <a:buNone/>
            </a:pPr>
            <a:endParaRPr lang="en-US" sz="1000" dirty="0"/>
          </a:p>
          <a:p>
            <a:pPr>
              <a:lnSpc>
                <a:spcPct val="90000"/>
              </a:lnSpc>
              <a:buFontTx/>
              <a:buNone/>
            </a:pPr>
            <a:r>
              <a:rPr lang="en-US" sz="2400" dirty="0"/>
              <a:t>Determine:</a:t>
            </a:r>
          </a:p>
          <a:p>
            <a:pPr>
              <a:lnSpc>
                <a:spcPct val="90000"/>
              </a:lnSpc>
              <a:buFontTx/>
              <a:buNone/>
            </a:pPr>
            <a:r>
              <a:rPr lang="en-US" sz="2400" dirty="0"/>
              <a:t>a) The pressure drop across the filter.</a:t>
            </a:r>
          </a:p>
          <a:p>
            <a:pPr>
              <a:lnSpc>
                <a:spcPct val="90000"/>
              </a:lnSpc>
              <a:buFontTx/>
              <a:buNone/>
            </a:pPr>
            <a:r>
              <a:rPr lang="en-US" sz="2400" dirty="0"/>
              <a:t>b) The filter medium resistance.</a:t>
            </a:r>
          </a:p>
          <a:p>
            <a:pPr>
              <a:lnSpc>
                <a:spcPct val="90000"/>
              </a:lnSpc>
              <a:buFontTx/>
              <a:buNone/>
            </a:pPr>
            <a:r>
              <a:rPr lang="en-US" sz="2400" dirty="0"/>
              <a:t>c)	The size of the filter for the same pressure drop to process 4000L of cell suspension in 20 min.</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8" name="Object 4"/>
          <p:cNvGraphicFramePr>
            <a:graphicFrameLocks noChangeAspect="1"/>
          </p:cNvGraphicFramePr>
          <p:nvPr>
            <p:ph idx="1"/>
          </p:nvPr>
        </p:nvGraphicFramePr>
        <p:xfrm>
          <a:off x="609600" y="533400"/>
          <a:ext cx="8077200" cy="4991100"/>
        </p:xfrm>
        <a:graphic>
          <a:graphicData uri="http://schemas.openxmlformats.org/presentationml/2006/ole">
            <p:oleObj spid="_x0000_s2050" name="Equation" r:id="rId4" imgW="3822480" imgH="2361960" progId="Equation.3">
              <p:embed/>
            </p:oleObj>
          </a:graphicData>
        </a:graphic>
      </p:graphicFrame>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b="1" smtClean="0"/>
              <a:t>Example:</a:t>
            </a:r>
            <a:endParaRPr lang="en-US" smtClean="0"/>
          </a:p>
        </p:txBody>
      </p:sp>
      <p:sp>
        <p:nvSpPr>
          <p:cNvPr id="60419" name="Content Placeholder 2" descr="Rectangle: Click to edit Master text styles&#10;Second level&#10;Third level&#10;Fourth level&#10;Fifth level"/>
          <p:cNvSpPr>
            <a:spLocks noGrp="1"/>
          </p:cNvSpPr>
          <p:nvPr>
            <p:ph idx="1"/>
          </p:nvPr>
        </p:nvSpPr>
        <p:spPr>
          <a:xfrm>
            <a:off x="762000" y="1524000"/>
            <a:ext cx="7772400" cy="4114800"/>
          </a:xfrm>
        </p:spPr>
        <p:txBody>
          <a:bodyPr>
            <a:normAutofit lnSpcReduction="10000"/>
          </a:bodyPr>
          <a:lstStyle/>
          <a:p>
            <a:pPr eaLnBrk="1" hangingPunct="1">
              <a:lnSpc>
                <a:spcPct val="90000"/>
              </a:lnSpc>
              <a:buFont typeface="Wingdings" pitchFamily="2" charset="2"/>
              <a:buNone/>
            </a:pPr>
            <a:r>
              <a:rPr lang="en-US" sz="2400" smtClean="0"/>
              <a:t>	Filtration of Mycelial Broth:</a:t>
            </a:r>
          </a:p>
          <a:p>
            <a:pPr eaLnBrk="1" hangingPunct="1">
              <a:lnSpc>
                <a:spcPct val="90000"/>
              </a:lnSpc>
              <a:buFont typeface="Wingdings" pitchFamily="2" charset="2"/>
              <a:buNone/>
            </a:pPr>
            <a:r>
              <a:rPr lang="en-US" sz="2400" smtClean="0"/>
              <a:t>	A 30 ml sample of broth from penicillin fermentation is filtered in the laboratory on a 3 cm</a:t>
            </a:r>
            <a:r>
              <a:rPr lang="en-US" sz="2400" baseline="30000" smtClean="0"/>
              <a:t>2</a:t>
            </a:r>
            <a:r>
              <a:rPr lang="en-US" sz="2400" smtClean="0"/>
              <a:t> filter at a pressure drop of 5 psi.</a:t>
            </a:r>
          </a:p>
          <a:p>
            <a:pPr eaLnBrk="1" hangingPunct="1">
              <a:lnSpc>
                <a:spcPct val="90000"/>
              </a:lnSpc>
              <a:buFont typeface="Wingdings" pitchFamily="2" charset="2"/>
              <a:buNone/>
            </a:pPr>
            <a:r>
              <a:rPr lang="en-US" sz="2400" smtClean="0"/>
              <a:t>	</a:t>
            </a:r>
          </a:p>
          <a:p>
            <a:pPr eaLnBrk="1" hangingPunct="1">
              <a:lnSpc>
                <a:spcPct val="90000"/>
              </a:lnSpc>
              <a:buFont typeface="Wingdings" pitchFamily="2" charset="2"/>
              <a:buNone/>
            </a:pPr>
            <a:r>
              <a:rPr lang="en-US" sz="2400" smtClean="0"/>
              <a:t>	The filtration time is 4.5 min.  Previous studies have shown that filter cake of </a:t>
            </a:r>
            <a:r>
              <a:rPr lang="en-US" sz="2400" i="1" smtClean="0"/>
              <a:t>Penicillium chrysogenium</a:t>
            </a:r>
            <a:r>
              <a:rPr lang="en-US" sz="2400" smtClean="0"/>
              <a:t> is significantly compressible with s = 0.5.</a:t>
            </a:r>
          </a:p>
          <a:p>
            <a:pPr eaLnBrk="1" hangingPunct="1">
              <a:lnSpc>
                <a:spcPct val="90000"/>
              </a:lnSpc>
              <a:buFont typeface="Wingdings" pitchFamily="2" charset="2"/>
              <a:buNone/>
            </a:pPr>
            <a:endParaRPr lang="en-US" sz="2400" smtClean="0"/>
          </a:p>
          <a:p>
            <a:pPr eaLnBrk="1" hangingPunct="1">
              <a:lnSpc>
                <a:spcPct val="90000"/>
              </a:lnSpc>
              <a:buFont typeface="Wingdings" pitchFamily="2" charset="2"/>
              <a:buNone/>
            </a:pPr>
            <a:r>
              <a:rPr lang="en-US" sz="2400" smtClean="0"/>
              <a:t>	If 500 liters of broth from a pilot-scale fermenter must be filtered in one hour, what size filter is required if the pressure drop is 10 psi. </a:t>
            </a:r>
            <a:endParaRPr lang="en-US" sz="2800" smtClean="0"/>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endParaRPr lang="en-US" smtClean="0"/>
          </a:p>
        </p:txBody>
      </p:sp>
      <p:sp>
        <p:nvSpPr>
          <p:cNvPr id="40963" name="Rectangle 4"/>
          <p:cNvSpPr>
            <a:spLocks noChangeArrowheads="1"/>
          </p:cNvSpPr>
          <p:nvPr/>
        </p:nvSpPr>
        <p:spPr bwMode="auto">
          <a:xfrm>
            <a:off x="3043238" y="1600200"/>
            <a:ext cx="9144000" cy="0"/>
          </a:xfrm>
          <a:prstGeom prst="rect">
            <a:avLst/>
          </a:prstGeom>
          <a:noFill/>
          <a:ln w="9525">
            <a:noFill/>
            <a:miter lim="800000"/>
            <a:headEnd/>
            <a:tailEnd/>
          </a:ln>
        </p:spPr>
        <p:txBody>
          <a:bodyPr>
            <a:spAutoFit/>
          </a:bodyPr>
          <a:lstStyle/>
          <a:p>
            <a:endParaRPr lang="en-US"/>
          </a:p>
        </p:txBody>
      </p:sp>
      <p:pic>
        <p:nvPicPr>
          <p:cNvPr id="40964" name="Picture 3"/>
          <p:cNvPicPr>
            <a:picLocks noChangeAspect="1" noChangeArrowheads="1"/>
          </p:cNvPicPr>
          <p:nvPr/>
        </p:nvPicPr>
        <p:blipFill>
          <a:blip r:embed="rId3"/>
          <a:srcRect/>
          <a:stretch>
            <a:fillRect/>
          </a:stretch>
        </p:blipFill>
        <p:spPr bwMode="auto">
          <a:xfrm>
            <a:off x="2667000" y="533400"/>
            <a:ext cx="4395192"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pPr eaLnBrk="1" hangingPunct="1"/>
            <a:r>
              <a:rPr lang="en-US" smtClean="0">
                <a:cs typeface="Times New Roman" pitchFamily="18" charset="0"/>
              </a:rPr>
              <a:t>In other words:</a:t>
            </a:r>
            <a:r>
              <a:rPr lang="en-US" smtClean="0"/>
              <a:t> </a:t>
            </a:r>
          </a:p>
        </p:txBody>
      </p:sp>
      <p:sp>
        <p:nvSpPr>
          <p:cNvPr id="2052" name="Rectangle 4"/>
          <p:cNvSpPr>
            <a:spLocks noChangeArrowheads="1"/>
          </p:cNvSpPr>
          <p:nvPr/>
        </p:nvSpPr>
        <p:spPr bwMode="auto">
          <a:xfrm>
            <a:off x="2443163" y="3219450"/>
            <a:ext cx="9144000" cy="0"/>
          </a:xfrm>
          <a:prstGeom prst="rect">
            <a:avLst/>
          </a:prstGeom>
          <a:noFill/>
          <a:ln w="9525">
            <a:noFill/>
            <a:miter lim="800000"/>
            <a:headEnd/>
            <a:tailEnd/>
          </a:ln>
        </p:spPr>
        <p:txBody>
          <a:bodyPr>
            <a:spAutoFit/>
          </a:bodyPr>
          <a:lstStyle/>
          <a:p>
            <a:endParaRPr lang="en-US"/>
          </a:p>
        </p:txBody>
      </p:sp>
      <p:graphicFrame>
        <p:nvGraphicFramePr>
          <p:cNvPr id="2050" name="Object 3"/>
          <p:cNvGraphicFramePr>
            <a:graphicFrameLocks noChangeAspect="1"/>
          </p:cNvGraphicFramePr>
          <p:nvPr/>
        </p:nvGraphicFramePr>
        <p:xfrm>
          <a:off x="609600" y="1676400"/>
          <a:ext cx="8077200" cy="795338"/>
        </p:xfrm>
        <a:graphic>
          <a:graphicData uri="http://schemas.openxmlformats.org/presentationml/2006/ole">
            <p:oleObj spid="_x0000_s1212418" r:id="rId4" imgW="4254500" imgH="419100" progId="Equation.3">
              <p:embed/>
            </p:oleObj>
          </a:graphicData>
        </a:graphic>
      </p:graphicFrame>
      <p:sp>
        <p:nvSpPr>
          <p:cNvPr id="2053" name="Rectangle 5"/>
          <p:cNvSpPr>
            <a:spLocks noChangeArrowheads="1"/>
          </p:cNvSpPr>
          <p:nvPr/>
        </p:nvSpPr>
        <p:spPr bwMode="auto">
          <a:xfrm>
            <a:off x="838200" y="2819400"/>
            <a:ext cx="7772400" cy="3776663"/>
          </a:xfrm>
          <a:prstGeom prst="rect">
            <a:avLst/>
          </a:prstGeom>
          <a:noFill/>
          <a:ln w="9525">
            <a:noFill/>
            <a:miter lim="800000"/>
            <a:headEnd/>
            <a:tailEnd/>
          </a:ln>
        </p:spPr>
        <p:txBody>
          <a:bodyPr lIns="0" tIns="0" rIns="0" bIns="0">
            <a:spAutoFit/>
          </a:bodyPr>
          <a:lstStyle/>
          <a:p>
            <a:r>
              <a:rPr lang="en-US" sz="3200" b="1">
                <a:solidFill>
                  <a:srgbClr val="000000"/>
                </a:solidFill>
                <a:latin typeface="Times New Roman" pitchFamily="18" charset="0"/>
                <a:cs typeface="Times New Roman" pitchFamily="18" charset="0"/>
              </a:rPr>
              <a:t>To optimize the flow rate</a:t>
            </a:r>
          </a:p>
          <a:p>
            <a:pPr eaLnBrk="0" hangingPunct="0">
              <a:buFontTx/>
              <a:buChar char="•"/>
            </a:pPr>
            <a:r>
              <a:rPr lang="en-US" sz="3200">
                <a:solidFill>
                  <a:srgbClr val="000000"/>
                </a:solidFill>
                <a:latin typeface="Times New Roman" pitchFamily="18" charset="0"/>
                <a:cs typeface="Times New Roman" pitchFamily="18" charset="0"/>
              </a:rPr>
              <a:t>Increase the area of the filter</a:t>
            </a:r>
          </a:p>
          <a:p>
            <a:pPr eaLnBrk="0" hangingPunct="0">
              <a:buFontTx/>
              <a:buChar char="•"/>
            </a:pPr>
            <a:r>
              <a:rPr lang="en-US" sz="3200">
                <a:solidFill>
                  <a:srgbClr val="000000"/>
                </a:solidFill>
                <a:latin typeface="Times New Roman" pitchFamily="18" charset="0"/>
                <a:cs typeface="Times New Roman" pitchFamily="18" charset="0"/>
              </a:rPr>
              <a:t>Increase the driving pressure</a:t>
            </a:r>
          </a:p>
          <a:p>
            <a:pPr eaLnBrk="0" hangingPunct="0">
              <a:buFontTx/>
              <a:buChar char="•"/>
            </a:pPr>
            <a:r>
              <a:rPr lang="en-US" sz="3200">
                <a:solidFill>
                  <a:srgbClr val="000000"/>
                </a:solidFill>
                <a:latin typeface="Times New Roman" pitchFamily="18" charset="0"/>
                <a:cs typeface="Times New Roman" pitchFamily="18" charset="0"/>
              </a:rPr>
              <a:t>Reduce the viscosity of the fluid (usually by heating or addition of water)</a:t>
            </a:r>
          </a:p>
          <a:p>
            <a:pPr eaLnBrk="0" hangingPunct="0">
              <a:buFontTx/>
              <a:buChar char="•"/>
            </a:pPr>
            <a:r>
              <a:rPr lang="en-US" sz="3200">
                <a:solidFill>
                  <a:srgbClr val="000000"/>
                </a:solidFill>
                <a:latin typeface="Times New Roman" pitchFamily="18" charset="0"/>
                <a:cs typeface="Times New Roman" pitchFamily="18" charset="0"/>
              </a:rPr>
              <a:t>Reduce the Cake resistance</a:t>
            </a:r>
          </a:p>
          <a:p>
            <a:pPr eaLnBrk="0" hangingPunct="0">
              <a:buFontTx/>
              <a:buChar char="•"/>
            </a:pPr>
            <a:r>
              <a:rPr lang="en-US" sz="3200">
                <a:solidFill>
                  <a:srgbClr val="000000"/>
                </a:solidFill>
                <a:latin typeface="Times New Roman" pitchFamily="18" charset="0"/>
                <a:cs typeface="Times New Roman" pitchFamily="18" charset="0"/>
              </a:rPr>
              <a:t>Reduce the resistance of filter medium</a:t>
            </a:r>
          </a:p>
          <a:p>
            <a:pPr eaLnBrk="0" hangingPunct="0">
              <a:buFontTx/>
              <a:buChar char="•"/>
            </a:pPr>
            <a:endParaRPr lang="en-US">
              <a:latin typeface="Times New Roman" pitchFamily="18" charset="0"/>
            </a:endParaRP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762000" y="457200"/>
            <a:ext cx="7772400" cy="1143000"/>
          </a:xfrm>
        </p:spPr>
        <p:txBody>
          <a:bodyPr>
            <a:normAutofit fontScale="90000"/>
          </a:bodyPr>
          <a:lstStyle/>
          <a:p>
            <a:pPr eaLnBrk="1" hangingPunct="1"/>
            <a:r>
              <a:rPr lang="en-US" sz="2800" smtClean="0">
                <a:cs typeface="Times New Roman" pitchFamily="18" charset="0"/>
              </a:rPr>
              <a:t>The basic design is a series of filter screens that alternately allow the filtrate and permeate to flow through the screens and filter cake</a:t>
            </a:r>
            <a:r>
              <a:rPr lang="en-US" smtClean="0"/>
              <a:t> </a:t>
            </a:r>
          </a:p>
        </p:txBody>
      </p:sp>
      <p:sp>
        <p:nvSpPr>
          <p:cNvPr id="46083" name="Rectangle 5"/>
          <p:cNvSpPr>
            <a:spLocks noChangeArrowheads="1"/>
          </p:cNvSpPr>
          <p:nvPr/>
        </p:nvSpPr>
        <p:spPr bwMode="auto">
          <a:xfrm>
            <a:off x="1728788" y="2085975"/>
            <a:ext cx="9144000" cy="0"/>
          </a:xfrm>
          <a:prstGeom prst="rect">
            <a:avLst/>
          </a:prstGeom>
          <a:noFill/>
          <a:ln w="9525">
            <a:noFill/>
            <a:miter lim="800000"/>
            <a:headEnd/>
            <a:tailEnd/>
          </a:ln>
        </p:spPr>
        <p:txBody>
          <a:bodyPr>
            <a:spAutoFit/>
          </a:bodyPr>
          <a:lstStyle/>
          <a:p>
            <a:endParaRPr lang="en-US"/>
          </a:p>
        </p:txBody>
      </p:sp>
      <p:pic>
        <p:nvPicPr>
          <p:cNvPr id="46084" name="Picture 4"/>
          <p:cNvPicPr>
            <a:picLocks noChangeAspect="1" noChangeArrowheads="1"/>
          </p:cNvPicPr>
          <p:nvPr/>
        </p:nvPicPr>
        <p:blipFill>
          <a:blip r:embed="rId3"/>
          <a:srcRect/>
          <a:stretch>
            <a:fillRect/>
          </a:stretch>
        </p:blipFill>
        <p:spPr bwMode="auto">
          <a:xfrm>
            <a:off x="838200" y="1676400"/>
            <a:ext cx="8305800" cy="3922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smtClean="0"/>
              <a:t>Theory of Filtration</a:t>
            </a:r>
          </a:p>
        </p:txBody>
      </p:sp>
      <p:sp>
        <p:nvSpPr>
          <p:cNvPr id="54275" name="Rectangle 4" descr="Rectangle: Click to edit Master text styles&#10;Second level&#10;Third level&#10;Fourth level&#10;Fifth level"/>
          <p:cNvSpPr>
            <a:spLocks noGrp="1" noChangeArrowheads="1"/>
          </p:cNvSpPr>
          <p:nvPr>
            <p:ph type="body" sz="half" idx="1"/>
          </p:nvPr>
        </p:nvSpPr>
        <p:spPr>
          <a:xfrm>
            <a:off x="304800" y="1719263"/>
            <a:ext cx="4800600" cy="5138737"/>
          </a:xfrm>
        </p:spPr>
        <p:txBody>
          <a:bodyPr/>
          <a:lstStyle/>
          <a:p>
            <a:pPr eaLnBrk="1" hangingPunct="1">
              <a:lnSpc>
                <a:spcPct val="90000"/>
              </a:lnSpc>
            </a:pPr>
            <a:r>
              <a:rPr lang="en-US" sz="2000" smtClean="0"/>
              <a:t>In filtration, solid particles are separated from solid-liquid mixtures by forcing the fluid through a filter medium or filter cloth that retains the particles.  </a:t>
            </a:r>
          </a:p>
          <a:p>
            <a:pPr eaLnBrk="1" hangingPunct="1">
              <a:lnSpc>
                <a:spcPct val="90000"/>
              </a:lnSpc>
            </a:pPr>
            <a:endParaRPr lang="en-US" sz="2000" smtClean="0"/>
          </a:p>
          <a:p>
            <a:pPr eaLnBrk="1" hangingPunct="1">
              <a:lnSpc>
                <a:spcPct val="90000"/>
              </a:lnSpc>
            </a:pPr>
            <a:r>
              <a:rPr lang="en-US" sz="2000" smtClean="0"/>
              <a:t>The Filtration rate can be improved either by using a vacuum or pressure.</a:t>
            </a:r>
          </a:p>
          <a:p>
            <a:pPr eaLnBrk="1" hangingPunct="1">
              <a:lnSpc>
                <a:spcPct val="90000"/>
              </a:lnSpc>
            </a:pPr>
            <a:endParaRPr lang="en-US" sz="2000" smtClean="0"/>
          </a:p>
          <a:p>
            <a:pPr eaLnBrk="1" hangingPunct="1">
              <a:lnSpc>
                <a:spcPct val="90000"/>
              </a:lnSpc>
            </a:pPr>
            <a:r>
              <a:rPr lang="en-US" sz="2000" smtClean="0"/>
              <a:t>Filter aides such as Diatomaceous Earth which are highly porous also improve the filtration rate.  </a:t>
            </a:r>
          </a:p>
          <a:p>
            <a:pPr eaLnBrk="1" hangingPunct="1">
              <a:lnSpc>
                <a:spcPct val="90000"/>
              </a:lnSpc>
            </a:pPr>
            <a:endParaRPr lang="en-US" sz="2000" smtClean="0"/>
          </a:p>
          <a:p>
            <a:pPr eaLnBrk="1" hangingPunct="1">
              <a:lnSpc>
                <a:spcPct val="90000"/>
              </a:lnSpc>
            </a:pPr>
            <a:r>
              <a:rPr lang="en-US" sz="2000" smtClean="0"/>
              <a:t>Filtration theory is used to estimate the rate of filtration.</a:t>
            </a:r>
          </a:p>
        </p:txBody>
      </p:sp>
      <p:pic>
        <p:nvPicPr>
          <p:cNvPr id="54276" name="Picture 6"/>
          <p:cNvPicPr>
            <a:picLocks noGrp="1" noChangeAspect="1" noChangeArrowheads="1"/>
          </p:cNvPicPr>
          <p:nvPr>
            <p:ph sz="half" idx="2"/>
          </p:nvPr>
        </p:nvPicPr>
        <p:blipFill>
          <a:blip r:embed="rId3"/>
          <a:srcRect/>
          <a:stretch>
            <a:fillRect/>
          </a:stretch>
        </p:blipFill>
        <p:spPr>
          <a:xfrm>
            <a:off x="5241925" y="2092325"/>
            <a:ext cx="2849563" cy="3663950"/>
          </a:xfrm>
          <a:noFill/>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Grp="1" noChangeArrowheads="1"/>
          </p:cNvSpPr>
          <p:nvPr>
            <p:ph sz="quarter" idx="1"/>
          </p:nvPr>
        </p:nvSpPr>
        <p:spPr>
          <a:xfrm>
            <a:off x="609600" y="1447800"/>
            <a:ext cx="3749675" cy="4572000"/>
          </a:xfrm>
        </p:spPr>
        <p:txBody>
          <a:bodyPr/>
          <a:lstStyle/>
          <a:p>
            <a:pPr marL="533400" indent="-533400" algn="ctr" eaLnBrk="1" hangingPunct="1">
              <a:lnSpc>
                <a:spcPct val="80000"/>
              </a:lnSpc>
              <a:buFont typeface="Wingdings" pitchFamily="2" charset="2"/>
              <a:buNone/>
            </a:pPr>
            <a:r>
              <a:rPr lang="en-US" sz="2400" b="1" i="1" u="sng" smtClean="0">
                <a:latin typeface="Times New Roman" pitchFamily="18" charset="0"/>
              </a:rPr>
              <a:t>Cross Flow Filtration</a:t>
            </a:r>
          </a:p>
          <a:p>
            <a:pPr marL="533400" indent="-533400" eaLnBrk="1" hangingPunct="1">
              <a:lnSpc>
                <a:spcPct val="80000"/>
              </a:lnSpc>
              <a:buFont typeface="Wingdings" pitchFamily="2" charset="2"/>
              <a:buAutoNum type="arabicPeriod"/>
            </a:pPr>
            <a:r>
              <a:rPr lang="en-US" sz="2400" smtClean="0">
                <a:latin typeface="Times New Roman" pitchFamily="18" charset="0"/>
              </a:rPr>
              <a:t>Flow of fluid is parallel to the surface</a:t>
            </a:r>
          </a:p>
          <a:p>
            <a:pPr marL="533400" indent="-533400" eaLnBrk="1" hangingPunct="1">
              <a:lnSpc>
                <a:spcPct val="80000"/>
              </a:lnSpc>
              <a:buFont typeface="Wingdings" pitchFamily="2" charset="2"/>
              <a:buAutoNum type="arabicPeriod"/>
            </a:pPr>
            <a:r>
              <a:rPr lang="en-US" sz="2400" smtClean="0">
                <a:latin typeface="Times New Roman" pitchFamily="18" charset="0"/>
              </a:rPr>
              <a:t>Majority of the feed travels across the surface of the filter</a:t>
            </a:r>
          </a:p>
          <a:p>
            <a:pPr marL="533400" indent="-533400" eaLnBrk="1" hangingPunct="1">
              <a:lnSpc>
                <a:spcPct val="80000"/>
              </a:lnSpc>
              <a:buFont typeface="Wingdings" pitchFamily="2" charset="2"/>
              <a:buAutoNum type="arabicPeriod"/>
            </a:pPr>
            <a:r>
              <a:rPr lang="en-US" sz="2400" smtClean="0">
                <a:latin typeface="Times New Roman" pitchFamily="18" charset="0"/>
              </a:rPr>
              <a:t>Process feed remains in the form of a mobile slurry, suitable for further processing</a:t>
            </a:r>
          </a:p>
          <a:p>
            <a:pPr marL="533400" indent="-533400" eaLnBrk="1" hangingPunct="1">
              <a:lnSpc>
                <a:spcPct val="80000"/>
              </a:lnSpc>
              <a:buFont typeface="Wingdings" pitchFamily="2" charset="2"/>
              <a:buAutoNum type="arabicPeriod"/>
            </a:pPr>
            <a:r>
              <a:rPr lang="en-US" sz="2400" smtClean="0">
                <a:latin typeface="Times New Roman" pitchFamily="18" charset="0"/>
              </a:rPr>
              <a:t>It is possible to fractionate particles by size </a:t>
            </a:r>
          </a:p>
        </p:txBody>
      </p:sp>
      <p:sp>
        <p:nvSpPr>
          <p:cNvPr id="60419" name="Rectangle 5"/>
          <p:cNvSpPr>
            <a:spLocks noGrp="1" noChangeArrowheads="1"/>
          </p:cNvSpPr>
          <p:nvPr>
            <p:ph sz="quarter" idx="2"/>
          </p:nvPr>
        </p:nvSpPr>
        <p:spPr>
          <a:xfrm>
            <a:off x="4724400" y="1447800"/>
            <a:ext cx="3749675" cy="4572000"/>
          </a:xfrm>
        </p:spPr>
        <p:txBody>
          <a:bodyPr/>
          <a:lstStyle/>
          <a:p>
            <a:pPr marL="533400" indent="-533400" algn="ctr" eaLnBrk="1" hangingPunct="1">
              <a:lnSpc>
                <a:spcPct val="80000"/>
              </a:lnSpc>
              <a:buFont typeface="Wingdings" pitchFamily="2" charset="2"/>
              <a:buNone/>
            </a:pPr>
            <a:r>
              <a:rPr lang="en-US" sz="2400" b="1" i="1" u="sng" smtClean="0">
                <a:latin typeface="Times New Roman" pitchFamily="18" charset="0"/>
              </a:rPr>
              <a:t>Conventional Filtration</a:t>
            </a:r>
          </a:p>
          <a:p>
            <a:pPr marL="533400" indent="-533400" eaLnBrk="1" hangingPunct="1">
              <a:lnSpc>
                <a:spcPct val="80000"/>
              </a:lnSpc>
              <a:buFont typeface="Wingdings" pitchFamily="2" charset="2"/>
              <a:buAutoNum type="arabicPeriod"/>
            </a:pPr>
            <a:r>
              <a:rPr lang="en-US" sz="2400" smtClean="0">
                <a:latin typeface="Times New Roman" pitchFamily="18" charset="0"/>
              </a:rPr>
              <a:t>Flow of fluid is perpendicular to the surface</a:t>
            </a:r>
          </a:p>
          <a:p>
            <a:pPr marL="533400" indent="-533400" eaLnBrk="1" hangingPunct="1">
              <a:lnSpc>
                <a:spcPct val="80000"/>
              </a:lnSpc>
              <a:buFont typeface="Wingdings" pitchFamily="2" charset="2"/>
              <a:buAutoNum type="arabicPeriod"/>
            </a:pPr>
            <a:r>
              <a:rPr lang="en-US" sz="2400" smtClean="0">
                <a:latin typeface="Times New Roman" pitchFamily="18" charset="0"/>
              </a:rPr>
              <a:t>Solids in the feed trap inside the filter or retain on the filter</a:t>
            </a:r>
          </a:p>
          <a:p>
            <a:pPr marL="533400" indent="-533400" eaLnBrk="1" hangingPunct="1">
              <a:lnSpc>
                <a:spcPct val="80000"/>
              </a:lnSpc>
              <a:buFont typeface="Wingdings" pitchFamily="2" charset="2"/>
              <a:buAutoNum type="arabicPeriod"/>
            </a:pPr>
            <a:r>
              <a:rPr lang="en-US" sz="2400" smtClean="0">
                <a:latin typeface="Times New Roman" pitchFamily="18" charset="0"/>
              </a:rPr>
              <a:t>Process feed is transformed into solid cake &amp; filtrate</a:t>
            </a:r>
          </a:p>
          <a:p>
            <a:pPr marL="533400" indent="-533400" eaLnBrk="1" hangingPunct="1">
              <a:lnSpc>
                <a:spcPct val="80000"/>
              </a:lnSpc>
              <a:buFont typeface="Wingdings" pitchFamily="2" charset="2"/>
              <a:buAutoNum type="arabicPeriod"/>
            </a:pPr>
            <a:r>
              <a:rPr lang="en-US" sz="2400" smtClean="0">
                <a:latin typeface="Times New Roman" pitchFamily="18" charset="0"/>
              </a:rPr>
              <a:t>It is simply the separation of solids from liquids, no fractionation</a:t>
            </a:r>
          </a:p>
        </p:txBody>
      </p:sp>
      <p:sp>
        <p:nvSpPr>
          <p:cNvPr id="60420" name="Date Placeholder 4"/>
          <p:cNvSpPr>
            <a:spLocks noGrp="1"/>
          </p:cNvSpPr>
          <p:nvPr>
            <p:ph type="dt" sz="quarter" idx="10"/>
          </p:nvPr>
        </p:nvSpPr>
        <p:spPr bwMode="auto">
          <a:noFill/>
          <a:ln>
            <a:miter lim="800000"/>
            <a:headEnd/>
            <a:tailEnd/>
          </a:ln>
        </p:spPr>
        <p:txBody>
          <a:bodyPr vert="horz" wrap="square" lIns="91440" tIns="45720" rIns="91440" bIns="45720" numCol="1" compatLnSpc="1">
            <a:prstTxWarp prst="textNoShape">
              <a:avLst/>
            </a:prstTxWarp>
          </a:bodyPr>
          <a:lstStyle/>
          <a:p>
            <a:fld id="{9933D89A-F21A-4D9F-A5F6-A2777D1BD69D}" type="datetime1">
              <a:rPr lang="en-US" smtClean="0">
                <a:latin typeface="Arial" pitchFamily="34" charset="0"/>
              </a:rPr>
              <a:pPr/>
              <a:t>5/27/2016</a:t>
            </a:fld>
            <a:endParaRPr lang="en-US" smtClean="0">
              <a:latin typeface="Arial" pitchFamily="34" charset="0"/>
            </a:endParaRPr>
          </a:p>
        </p:txBody>
      </p:sp>
      <p:sp>
        <p:nvSpPr>
          <p:cNvPr id="7" name="Slide Number Placeholder 6"/>
          <p:cNvSpPr>
            <a:spLocks noGrp="1"/>
          </p:cNvSpPr>
          <p:nvPr>
            <p:ph type="sldNum" sz="quarter" idx="12"/>
          </p:nvPr>
        </p:nvSpPr>
        <p:spPr/>
        <p:txBody>
          <a:bodyPr/>
          <a:lstStyle/>
          <a:p>
            <a:pPr>
              <a:defRPr/>
            </a:pPr>
            <a:fld id="{41BC6637-CF9A-4D72-A3C5-B930E0F9273A}" type="slidenum">
              <a:rPr lang="en-US"/>
              <a:pPr>
                <a:defRPr/>
              </a:pPr>
              <a:t>165</a:t>
            </a:fld>
            <a:endParaRPr lang="en-US"/>
          </a:p>
        </p:txBody>
      </p:sp>
      <p:sp>
        <p:nvSpPr>
          <p:cNvPr id="8" name="TextBox 7"/>
          <p:cNvSpPr txBox="1"/>
          <p:nvPr/>
        </p:nvSpPr>
        <p:spPr>
          <a:xfrm>
            <a:off x="228600" y="457200"/>
            <a:ext cx="8763000" cy="584775"/>
          </a:xfrm>
          <a:prstGeom prst="rect">
            <a:avLst/>
          </a:prstGeom>
        </p:spPr>
        <p:style>
          <a:lnRef idx="1">
            <a:schemeClr val="accent6"/>
          </a:lnRef>
          <a:fillRef idx="3">
            <a:schemeClr val="accent6"/>
          </a:fillRef>
          <a:effectRef idx="2">
            <a:schemeClr val="accent6"/>
          </a:effectRef>
          <a:fontRef idx="minor">
            <a:schemeClr val="lt1"/>
          </a:fontRef>
        </p:style>
        <p:txBody>
          <a:bodyPr>
            <a:spAutoFit/>
          </a:bodyPr>
          <a:lstStyle/>
          <a:p>
            <a:pPr>
              <a:defRPr/>
            </a:pPr>
            <a:r>
              <a:rPr lang="en-US" sz="3200" dirty="0">
                <a:latin typeface="Times New Roman" pitchFamily="18" charset="0"/>
              </a:rPr>
              <a:t>Difference </a:t>
            </a:r>
            <a:r>
              <a:rPr lang="en-US" sz="3200" dirty="0" smtClean="0">
                <a:latin typeface="Times New Roman" pitchFamily="18" charset="0"/>
              </a:rPr>
              <a:t>b/n </a:t>
            </a:r>
            <a:r>
              <a:rPr lang="en-US" sz="3200" dirty="0">
                <a:latin typeface="Times New Roman" pitchFamily="18" charset="0"/>
              </a:rPr>
              <a:t>cross flow &amp; Conventional filtration</a:t>
            </a:r>
            <a:endParaRPr lang="en-US" sz="3200" dirty="0"/>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381000" y="1582341"/>
            <a:ext cx="8534400" cy="2308324"/>
          </a:xfrm>
          <a:prstGeom prst="rect">
            <a:avLst/>
          </a:prstGeom>
        </p:spPr>
        <p:txBody>
          <a:bodyPr wrap="square">
            <a:spAutoFit/>
          </a:bodyPr>
          <a:lstStyle/>
          <a:p>
            <a:r>
              <a:rPr lang="en-US" b="1" dirty="0" err="1" smtClean="0"/>
              <a:t>EXAMPLE:Plate</a:t>
            </a:r>
            <a:r>
              <a:rPr lang="en-US" b="1" dirty="0" smtClean="0"/>
              <a:t>-and-</a:t>
            </a:r>
            <a:r>
              <a:rPr lang="en-US" b="1" dirty="0" err="1" smtClean="0"/>
              <a:t>framepress</a:t>
            </a:r>
            <a:endParaRPr lang="en-US" b="1" dirty="0" smtClean="0"/>
          </a:p>
          <a:p>
            <a:r>
              <a:rPr lang="en-US" b="1" dirty="0" smtClean="0"/>
              <a:t>Plate-and- Frame press has 25 frame with inside dimensions 60060040mm. Volumetric concentration of particles in slurry is 6% and volumetric content of filtrate in cake is 20%. Determinate volumetric capacity of this filter. Volume of washing water is 10% from total volume of filtrate and total operating time is 30min. Filtration and washing is realized for same and constant value of pressure. Viscosity of filtrate is 1.5mPa• sand washing water is 1mPa•s. Following values of filtration constants were obtained on experimental filter for identical condition: a = 66.7h•m-2, b = 0.67h•m-1</a:t>
            </a:r>
            <a:endParaRPr lang="en-US" dirty="0"/>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type="body" idx="1"/>
          </p:nvPr>
        </p:nvSpPr>
        <p:spPr>
          <a:xfrm>
            <a:off x="395288" y="1341438"/>
            <a:ext cx="8229600" cy="2663825"/>
          </a:xfrm>
        </p:spPr>
        <p:txBody>
          <a:bodyPr/>
          <a:lstStyle/>
          <a:p>
            <a:pPr indent="20638" eaLnBrk="1" hangingPunct="1">
              <a:buFont typeface="Wingdings" pitchFamily="2" charset="2"/>
              <a:buNone/>
            </a:pPr>
            <a:r>
              <a:rPr lang="en-US" smtClean="0">
                <a:cs typeface="FreesiaUPC" pitchFamily="34" charset="-34"/>
              </a:rPr>
              <a:t>The fluid passes through the filter medium, which offers resistance to its passage, under the influence of a force which is the pressure differential across the filter</a:t>
            </a:r>
            <a:r>
              <a:rPr lang="th-TH" smtClean="0"/>
              <a:t>. </a:t>
            </a:r>
          </a:p>
          <a:p>
            <a:pPr indent="20638" eaLnBrk="1" hangingPunct="1">
              <a:buFont typeface="Wingdings" pitchFamily="2" charset="2"/>
              <a:buNone/>
            </a:pPr>
            <a:endParaRPr lang="en-US" b="1" smtClean="0">
              <a:cs typeface="FreesiaUPC" pitchFamily="34" charset="-34"/>
            </a:endParaRPr>
          </a:p>
          <a:p>
            <a:pPr indent="20638" eaLnBrk="1" hangingPunct="1">
              <a:buFont typeface="Wingdings" pitchFamily="2" charset="2"/>
              <a:buNone/>
            </a:pPr>
            <a:endParaRPr lang="en-US" b="1" smtClean="0">
              <a:cs typeface="FreesiaUPC" pitchFamily="34" charset="-34"/>
            </a:endParaRPr>
          </a:p>
        </p:txBody>
      </p:sp>
      <p:sp>
        <p:nvSpPr>
          <p:cNvPr id="31747" name="Text Box 5"/>
          <p:cNvSpPr txBox="1">
            <a:spLocks noChangeArrowheads="1"/>
          </p:cNvSpPr>
          <p:nvPr/>
        </p:nvSpPr>
        <p:spPr bwMode="auto">
          <a:xfrm>
            <a:off x="827088" y="4364038"/>
            <a:ext cx="7921625" cy="577850"/>
          </a:xfrm>
          <a:prstGeom prst="rect">
            <a:avLst/>
          </a:prstGeom>
          <a:noFill/>
          <a:ln w="28575">
            <a:solidFill>
              <a:srgbClr val="FFFF00"/>
            </a:solidFill>
            <a:miter lim="800000"/>
            <a:headEnd/>
            <a:tailEnd/>
          </a:ln>
        </p:spPr>
        <p:txBody>
          <a:bodyPr>
            <a:spAutoFit/>
          </a:bodyPr>
          <a:lstStyle/>
          <a:p>
            <a:pPr algn="ctr">
              <a:spcBef>
                <a:spcPct val="50000"/>
              </a:spcBef>
            </a:pPr>
            <a:r>
              <a:rPr lang="en-US" sz="3000" b="1">
                <a:latin typeface="Arial" pitchFamily="34" charset="0"/>
              </a:rPr>
              <a:t>rate of filtration</a:t>
            </a:r>
            <a:r>
              <a:rPr lang="th-TH" sz="3000">
                <a:latin typeface="Arial" pitchFamily="34" charset="0"/>
              </a:rPr>
              <a:t> </a:t>
            </a:r>
            <a:r>
              <a:rPr lang="th-TH" sz="3000" b="1">
                <a:latin typeface="Arial" pitchFamily="34" charset="0"/>
              </a:rPr>
              <a:t>= driving force/resistance</a:t>
            </a: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body" idx="1"/>
          </p:nvPr>
        </p:nvSpPr>
        <p:spPr>
          <a:xfrm>
            <a:off x="468313" y="620713"/>
            <a:ext cx="8218487" cy="5976937"/>
          </a:xfrm>
        </p:spPr>
        <p:txBody>
          <a:bodyPr/>
          <a:lstStyle/>
          <a:p>
            <a:pPr marL="268288" indent="0" eaLnBrk="1" hangingPunct="1">
              <a:lnSpc>
                <a:spcPct val="80000"/>
              </a:lnSpc>
            </a:pPr>
            <a:r>
              <a:rPr lang="en-US" sz="2800" smtClean="0">
                <a:cs typeface="FreesiaUPC" pitchFamily="34" charset="-34"/>
              </a:rPr>
              <a:t>The filter</a:t>
            </a:r>
            <a:r>
              <a:rPr lang="th-TH" sz="2800" smtClean="0"/>
              <a:t>-</a:t>
            </a:r>
            <a:r>
              <a:rPr lang="en-US" sz="2800" smtClean="0">
                <a:cs typeface="FreesiaUPC" pitchFamily="34" charset="-34"/>
              </a:rPr>
              <a:t>cake resistance is obtained by multiplying the specific resistance of the filter cake, that is its resistance per unit thickness, by the thickness of the cake.</a:t>
            </a:r>
          </a:p>
          <a:p>
            <a:pPr marL="268288" indent="0" eaLnBrk="1" hangingPunct="1">
              <a:lnSpc>
                <a:spcPct val="80000"/>
              </a:lnSpc>
              <a:buFont typeface="Wingdings" pitchFamily="2" charset="2"/>
              <a:buNone/>
            </a:pPr>
            <a:endParaRPr lang="en-US" sz="1400" smtClean="0">
              <a:cs typeface="FreesiaUPC" pitchFamily="34" charset="-34"/>
            </a:endParaRPr>
          </a:p>
          <a:p>
            <a:pPr marL="268288" indent="0" eaLnBrk="1" hangingPunct="1">
              <a:lnSpc>
                <a:spcPct val="80000"/>
              </a:lnSpc>
            </a:pPr>
            <a:r>
              <a:rPr lang="en-US" sz="2800" smtClean="0">
                <a:cs typeface="FreesiaUPC" pitchFamily="34" charset="-34"/>
              </a:rPr>
              <a:t>The resistances of the filter material and pre</a:t>
            </a:r>
            <a:r>
              <a:rPr lang="th-TH" sz="2800" smtClean="0"/>
              <a:t>-</a:t>
            </a:r>
            <a:r>
              <a:rPr lang="en-US" sz="2800" smtClean="0">
                <a:cs typeface="FreesiaUPC" pitchFamily="34" charset="-34"/>
              </a:rPr>
              <a:t>coat are combined into a single resistance called the </a:t>
            </a:r>
            <a:r>
              <a:rPr lang="en-US" sz="2800" b="1" smtClean="0">
                <a:solidFill>
                  <a:srgbClr val="00FF00"/>
                </a:solidFill>
                <a:cs typeface="FreesiaUPC" pitchFamily="34" charset="-34"/>
              </a:rPr>
              <a:t>filter resistance</a:t>
            </a:r>
            <a:r>
              <a:rPr lang="th-TH" sz="2800" smtClean="0"/>
              <a:t>. </a:t>
            </a:r>
          </a:p>
          <a:p>
            <a:pPr marL="268288" indent="0" eaLnBrk="1" hangingPunct="1">
              <a:lnSpc>
                <a:spcPct val="80000"/>
              </a:lnSpc>
              <a:buFont typeface="Wingdings" pitchFamily="2" charset="2"/>
              <a:buNone/>
            </a:pPr>
            <a:endParaRPr lang="th-TH" sz="1400" smtClean="0"/>
          </a:p>
          <a:p>
            <a:pPr marL="268288" indent="0" eaLnBrk="1" hangingPunct="1">
              <a:lnSpc>
                <a:spcPct val="80000"/>
              </a:lnSpc>
            </a:pPr>
            <a:r>
              <a:rPr lang="en-US" sz="2800" smtClean="0">
                <a:cs typeface="FreesiaUPC" pitchFamily="34" charset="-34"/>
              </a:rPr>
              <a:t>It is convenient to express the filter resistance in terms of a </a:t>
            </a:r>
            <a:r>
              <a:rPr lang="en-US" sz="2800" b="1" smtClean="0">
                <a:solidFill>
                  <a:srgbClr val="00FF00"/>
                </a:solidFill>
                <a:cs typeface="FreesiaUPC" pitchFamily="34" charset="-34"/>
              </a:rPr>
              <a:t>fictitious thickness of filter cake</a:t>
            </a:r>
            <a:r>
              <a:rPr lang="th-TH" sz="2800" smtClean="0">
                <a:solidFill>
                  <a:srgbClr val="00FF00"/>
                </a:solidFill>
              </a:rPr>
              <a:t>.</a:t>
            </a:r>
            <a:r>
              <a:rPr lang="th-TH" sz="2800" smtClean="0"/>
              <a:t> </a:t>
            </a:r>
          </a:p>
          <a:p>
            <a:pPr marL="268288" indent="0" eaLnBrk="1" hangingPunct="1">
              <a:lnSpc>
                <a:spcPct val="80000"/>
              </a:lnSpc>
              <a:buFont typeface="Wingdings" pitchFamily="2" charset="2"/>
              <a:buNone/>
            </a:pPr>
            <a:endParaRPr lang="th-TH" sz="1400" smtClean="0"/>
          </a:p>
          <a:p>
            <a:pPr marL="268288" indent="0" eaLnBrk="1" hangingPunct="1">
              <a:lnSpc>
                <a:spcPct val="80000"/>
              </a:lnSpc>
            </a:pPr>
            <a:r>
              <a:rPr lang="en-US" sz="2800" smtClean="0">
                <a:cs typeface="FreesiaUPC" pitchFamily="34" charset="-34"/>
              </a:rPr>
              <a:t>This thickness is multiplied by the specific resistance of the filter cake to give the filter resistance</a:t>
            </a:r>
            <a:r>
              <a:rPr lang="th-TH" sz="2800" smtClean="0"/>
              <a:t>.</a:t>
            </a:r>
          </a:p>
          <a:p>
            <a:pPr marL="268288" indent="0" eaLnBrk="1" hangingPunct="1">
              <a:lnSpc>
                <a:spcPct val="80000"/>
              </a:lnSpc>
              <a:buFont typeface="Wingdings" pitchFamily="2" charset="2"/>
              <a:buNone/>
            </a:pPr>
            <a:r>
              <a:rPr lang="th-TH" sz="2800" smtClean="0"/>
              <a:t> </a:t>
            </a: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990600" y="0"/>
            <a:ext cx="6913562" cy="990600"/>
          </a:xfrm>
        </p:spPr>
        <p:txBody>
          <a:bodyPr/>
          <a:lstStyle/>
          <a:p>
            <a:pPr eaLnBrk="1" hangingPunct="1"/>
            <a:r>
              <a:rPr lang="en-US" sz="4000" b="1" i="1" dirty="0" smtClean="0">
                <a:solidFill>
                  <a:schemeClr val="folHlink"/>
                </a:solidFill>
                <a:cs typeface="FreesiaUPC" pitchFamily="34" charset="-34"/>
              </a:rPr>
              <a:t>Air filters</a:t>
            </a:r>
            <a:r>
              <a:rPr lang="en-US" dirty="0" smtClean="0">
                <a:cs typeface="FreesiaUPC" pitchFamily="34" charset="-34"/>
              </a:rPr>
              <a:t> </a:t>
            </a:r>
          </a:p>
        </p:txBody>
      </p:sp>
      <p:sp>
        <p:nvSpPr>
          <p:cNvPr id="61443" name="Rectangle 3"/>
          <p:cNvSpPr>
            <a:spLocks noGrp="1" noChangeArrowheads="1"/>
          </p:cNvSpPr>
          <p:nvPr>
            <p:ph type="body" idx="1"/>
          </p:nvPr>
        </p:nvSpPr>
        <p:spPr>
          <a:xfrm>
            <a:off x="457200" y="990599"/>
            <a:ext cx="8064500" cy="3810000"/>
          </a:xfrm>
        </p:spPr>
        <p:txBody>
          <a:bodyPr>
            <a:normAutofit/>
          </a:bodyPr>
          <a:lstStyle/>
          <a:p>
            <a:pPr eaLnBrk="1" hangingPunct="1">
              <a:lnSpc>
                <a:spcPct val="90000"/>
              </a:lnSpc>
            </a:pPr>
            <a:r>
              <a:rPr lang="en-US" sz="2400" dirty="0" smtClean="0">
                <a:cs typeface="FreesiaUPC" pitchFamily="34" charset="-34"/>
              </a:rPr>
              <a:t>Filters are used quite extensively to remove suspended dust or particles from air streams. </a:t>
            </a:r>
          </a:p>
          <a:p>
            <a:pPr eaLnBrk="1" hangingPunct="1">
              <a:lnSpc>
                <a:spcPct val="90000"/>
              </a:lnSpc>
            </a:pPr>
            <a:endParaRPr lang="en-US" sz="2400" dirty="0" smtClean="0">
              <a:cs typeface="FreesiaUPC" pitchFamily="34" charset="-34"/>
            </a:endParaRPr>
          </a:p>
          <a:p>
            <a:pPr eaLnBrk="1" hangingPunct="1">
              <a:lnSpc>
                <a:spcPct val="90000"/>
              </a:lnSpc>
            </a:pPr>
            <a:r>
              <a:rPr lang="en-US" sz="2400" dirty="0" smtClean="0">
                <a:cs typeface="FreesiaUPC" pitchFamily="34" charset="-34"/>
              </a:rPr>
              <a:t>The air or gas moves through a fabric and the dust is left behind. These filters are particularly useful for the removal of fine particles. </a:t>
            </a:r>
          </a:p>
          <a:p>
            <a:pPr eaLnBrk="1" hangingPunct="1">
              <a:lnSpc>
                <a:spcPct val="90000"/>
              </a:lnSpc>
            </a:pPr>
            <a:endParaRPr lang="en-US" sz="2400" dirty="0" smtClean="0">
              <a:cs typeface="FreesiaUPC" pitchFamily="34" charset="-34"/>
            </a:endParaRPr>
          </a:p>
          <a:p>
            <a:pPr eaLnBrk="1" hangingPunct="1">
              <a:lnSpc>
                <a:spcPct val="90000"/>
              </a:lnSpc>
            </a:pPr>
            <a:r>
              <a:rPr lang="en-US" sz="2400" dirty="0" smtClean="0">
                <a:cs typeface="FreesiaUPC" pitchFamily="34" charset="-34"/>
              </a:rPr>
              <a:t>The air passing through the bags in parallel. Air bearing the dust enters the bags, usually at the bottom and the air passes out through the cloth</a:t>
            </a:r>
          </a:p>
        </p:txBody>
      </p:sp>
      <p:sp>
        <p:nvSpPr>
          <p:cNvPr id="4" name="Rectangle 3"/>
          <p:cNvSpPr txBox="1">
            <a:spLocks noChangeArrowheads="1"/>
          </p:cNvSpPr>
          <p:nvPr/>
        </p:nvSpPr>
        <p:spPr>
          <a:xfrm>
            <a:off x="457200" y="4800600"/>
            <a:ext cx="8229600" cy="1371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FreesiaUPC" pitchFamily="34" charset="-34"/>
              </a:rPr>
              <a:t>A familiar example of a bag filter for dust is to be found in the domestic vacuum cleaner. Some designs of bag filters provide for the mechanical removal of the accumulated dust.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AutoShape 8"/>
          <p:cNvSpPr>
            <a:spLocks noGrp="1" noChangeArrowheads="1"/>
          </p:cNvSpPr>
          <p:nvPr>
            <p:ph type="title"/>
          </p:nvPr>
        </p:nvSpPr>
        <p:spPr/>
        <p:txBody>
          <a:bodyPr/>
          <a:lstStyle/>
          <a:p>
            <a:pPr eaLnBrk="1" hangingPunct="1"/>
            <a:r>
              <a:rPr lang="en-US" smtClean="0"/>
              <a:t>MUO (Sedimentation)</a:t>
            </a:r>
          </a:p>
        </p:txBody>
      </p:sp>
      <p:graphicFrame>
        <p:nvGraphicFramePr>
          <p:cNvPr id="35842" name="Object 4"/>
          <p:cNvGraphicFramePr>
            <a:graphicFrameLocks noChangeAspect="1"/>
          </p:cNvGraphicFramePr>
          <p:nvPr>
            <p:ph sz="half" idx="1"/>
          </p:nvPr>
        </p:nvGraphicFramePr>
        <p:xfrm>
          <a:off x="914400" y="1600200"/>
          <a:ext cx="6961188" cy="1062038"/>
        </p:xfrm>
        <a:graphic>
          <a:graphicData uri="http://schemas.openxmlformats.org/presentationml/2006/ole">
            <p:oleObj spid="_x0000_s3074" name="Equation" r:id="rId4" imgW="3327120" imgH="507960" progId="Equation.3">
              <p:embed/>
            </p:oleObj>
          </a:graphicData>
        </a:graphic>
      </p:graphicFrame>
      <p:graphicFrame>
        <p:nvGraphicFramePr>
          <p:cNvPr id="35843" name="Object 7"/>
          <p:cNvGraphicFramePr>
            <a:graphicFrameLocks noChangeAspect="1"/>
          </p:cNvGraphicFramePr>
          <p:nvPr>
            <p:ph sz="half" idx="2"/>
          </p:nvPr>
        </p:nvGraphicFramePr>
        <p:xfrm>
          <a:off x="1066800" y="2743200"/>
          <a:ext cx="6934200" cy="1106488"/>
        </p:xfrm>
        <a:graphic>
          <a:graphicData uri="http://schemas.openxmlformats.org/presentationml/2006/ole">
            <p:oleObj spid="_x0000_s3075" name="Equation" r:id="rId5" imgW="2946240" imgH="469800" progId="Equation.3">
              <p:embed/>
            </p:oleObj>
          </a:graphicData>
        </a:graphic>
      </p:graphicFrame>
      <p:sp>
        <p:nvSpPr>
          <p:cNvPr id="35846" name="Text Box 10"/>
          <p:cNvSpPr txBox="1">
            <a:spLocks noChangeArrowheads="1"/>
          </p:cNvSpPr>
          <p:nvPr/>
        </p:nvSpPr>
        <p:spPr bwMode="auto">
          <a:xfrm>
            <a:off x="304800" y="3962400"/>
            <a:ext cx="8686800" cy="2308324"/>
          </a:xfrm>
          <a:prstGeom prst="rect">
            <a:avLst/>
          </a:prstGeom>
          <a:solidFill>
            <a:schemeClr val="accent3">
              <a:lumMod val="40000"/>
              <a:lumOff val="60000"/>
            </a:schemeClr>
          </a:solidFill>
          <a:ln w="38100">
            <a:solidFill>
              <a:srgbClr val="0000FF"/>
            </a:solidFill>
            <a:prstDash val="lgDashDot"/>
            <a:miter lim="800000"/>
            <a:headEnd/>
            <a:tailEnd/>
          </a:ln>
        </p:spPr>
        <p:txBody>
          <a:bodyPr wrap="square">
            <a:spAutoFit/>
          </a:bodyPr>
          <a:lstStyle/>
          <a:p>
            <a:pPr algn="l">
              <a:buFont typeface="Wingdings" pitchFamily="2" charset="2"/>
              <a:buChar char="q"/>
            </a:pPr>
            <a:r>
              <a:rPr lang="en-US" sz="2400" b="1" dirty="0">
                <a:latin typeface="+mj-lt"/>
              </a:rPr>
              <a:t>For a given suspension, the main factors which affect the sedimentation process are:</a:t>
            </a:r>
          </a:p>
          <a:p>
            <a:pPr marL="1314450" lvl="2" indent="-400050">
              <a:buFont typeface="+mj-lt"/>
              <a:buAutoNum type="romanUcPeriod"/>
            </a:pPr>
            <a:r>
              <a:rPr lang="en-US" sz="2400" b="1" dirty="0" smtClean="0">
                <a:latin typeface="+mj-lt"/>
              </a:rPr>
              <a:t>Height </a:t>
            </a:r>
            <a:r>
              <a:rPr lang="en-US" sz="2400" b="1" dirty="0">
                <a:latin typeface="+mj-lt"/>
              </a:rPr>
              <a:t>of suspension</a:t>
            </a:r>
          </a:p>
          <a:p>
            <a:pPr marL="1314450" lvl="2" indent="-400050">
              <a:buFont typeface="+mj-lt"/>
              <a:buAutoNum type="romanUcPeriod"/>
            </a:pPr>
            <a:r>
              <a:rPr lang="en-US" sz="2400" b="1" dirty="0" smtClean="0">
                <a:latin typeface="+mj-lt"/>
              </a:rPr>
              <a:t>Diameter of the vessel { for vessel (</a:t>
            </a:r>
            <a:r>
              <a:rPr lang="en-US" sz="2400" b="1" dirty="0" smtClean="0">
                <a:latin typeface="+mj-lt"/>
                <a:sym typeface="Symbol" pitchFamily="18" charset="2"/>
              </a:rPr>
              <a:t>)/Particle ()</a:t>
            </a:r>
            <a:r>
              <a:rPr lang="en-US" sz="2400" b="1" dirty="0" smtClean="0">
                <a:latin typeface="+mj-lt"/>
              </a:rPr>
              <a:t> &lt; </a:t>
            </a:r>
            <a:r>
              <a:rPr lang="en-US" sz="2400" b="1" dirty="0" smtClean="0">
                <a:latin typeface="+mj-lt"/>
                <a:sym typeface="Symbol" pitchFamily="18" charset="2"/>
              </a:rPr>
              <a:t>100}</a:t>
            </a:r>
          </a:p>
          <a:p>
            <a:pPr marL="1314450" lvl="2" indent="-400050">
              <a:buFont typeface="+mj-lt"/>
              <a:buAutoNum type="romanUcPeriod"/>
            </a:pPr>
            <a:r>
              <a:rPr lang="en-US" sz="2400" b="1" dirty="0" smtClean="0">
                <a:latin typeface="+mj-lt"/>
              </a:rPr>
              <a:t>Volumetric concentration</a:t>
            </a:r>
          </a:p>
          <a:p>
            <a:pPr marL="1314450" lvl="2" indent="-400050">
              <a:buFont typeface="+mj-lt"/>
              <a:buAutoNum type="romanUcPeriod"/>
            </a:pPr>
            <a:r>
              <a:rPr lang="en-US" sz="2400" b="1" dirty="0" smtClean="0">
                <a:latin typeface="+mj-lt"/>
                <a:sym typeface="Symbol" pitchFamily="18" charset="2"/>
              </a:rPr>
              <a:t>Shape </a:t>
            </a:r>
            <a:r>
              <a:rPr lang="en-US" sz="2400" b="1" dirty="0">
                <a:latin typeface="+mj-lt"/>
                <a:sym typeface="Symbol" pitchFamily="18" charset="2"/>
              </a:rPr>
              <a:t>of vessel</a:t>
            </a: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68313" y="476250"/>
            <a:ext cx="8229600" cy="288925"/>
          </a:xfrm>
        </p:spPr>
        <p:txBody>
          <a:bodyPr>
            <a:normAutofit fontScale="90000"/>
          </a:bodyPr>
          <a:lstStyle/>
          <a:p>
            <a:r>
              <a:rPr lang="en-US" sz="2400" b="1"/>
              <a:t/>
            </a:r>
            <a:br>
              <a:rPr lang="en-US" sz="2400" b="1"/>
            </a:br>
            <a:r>
              <a:rPr lang="en-US" sz="2400" b="1">
                <a:solidFill>
                  <a:schemeClr val="hlink"/>
                </a:solidFill>
              </a:rPr>
              <a:t>Plate and Frame</a:t>
            </a:r>
            <a:r>
              <a:rPr lang="en-US" sz="2400">
                <a:solidFill>
                  <a:schemeClr val="hlink"/>
                </a:solidFill>
              </a:rPr>
              <a:t> </a:t>
            </a:r>
            <a:r>
              <a:rPr lang="en-US" sz="2400" b="1">
                <a:solidFill>
                  <a:schemeClr val="hlink"/>
                </a:solidFill>
              </a:rPr>
              <a:t>Filter Press</a:t>
            </a:r>
            <a:r>
              <a:rPr lang="en-US" sz="4000" b="1"/>
              <a:t/>
            </a:r>
            <a:br>
              <a:rPr lang="en-US" sz="4000" b="1"/>
            </a:br>
            <a:endParaRPr lang="en-US" sz="4000" b="1"/>
          </a:p>
        </p:txBody>
      </p:sp>
      <p:sp>
        <p:nvSpPr>
          <p:cNvPr id="20483" name="Rectangle 3"/>
          <p:cNvSpPr>
            <a:spLocks noGrp="1" noChangeArrowheads="1"/>
          </p:cNvSpPr>
          <p:nvPr>
            <p:ph type="body" idx="1"/>
          </p:nvPr>
        </p:nvSpPr>
        <p:spPr>
          <a:xfrm>
            <a:off x="611188" y="1052513"/>
            <a:ext cx="8229600" cy="4525962"/>
          </a:xfrm>
        </p:spPr>
        <p:txBody>
          <a:bodyPr/>
          <a:lstStyle/>
          <a:p>
            <a:pPr>
              <a:lnSpc>
                <a:spcPct val="80000"/>
              </a:lnSpc>
            </a:pPr>
            <a:r>
              <a:rPr lang="en-US" sz="2000">
                <a:solidFill>
                  <a:schemeClr val="accent2"/>
                </a:solidFill>
              </a:rPr>
              <a:t>This press is made up of </a:t>
            </a:r>
            <a:r>
              <a:rPr lang="en-US" sz="2000" b="1">
                <a:solidFill>
                  <a:schemeClr val="accent2"/>
                </a:solidFill>
              </a:rPr>
              <a:t>two units,</a:t>
            </a:r>
            <a:r>
              <a:rPr lang="en-US" sz="2000">
                <a:solidFill>
                  <a:schemeClr val="accent2"/>
                </a:solidFill>
              </a:rPr>
              <a:t> known respectively as </a:t>
            </a:r>
            <a:r>
              <a:rPr lang="en-US" sz="2000" b="1">
                <a:solidFill>
                  <a:schemeClr val="accent2"/>
                </a:solidFill>
              </a:rPr>
              <a:t>plates and frames</a:t>
            </a:r>
            <a:r>
              <a:rPr lang="en-US" sz="2000">
                <a:solidFill>
                  <a:schemeClr val="accent2"/>
                </a:solidFill>
              </a:rPr>
              <a:t>, with a filter medium, usually filter cloth, between the two. </a:t>
            </a:r>
          </a:p>
          <a:p>
            <a:pPr>
              <a:lnSpc>
                <a:spcPct val="80000"/>
              </a:lnSpc>
            </a:pPr>
            <a:r>
              <a:rPr lang="en-US" sz="2000">
                <a:solidFill>
                  <a:schemeClr val="accent2"/>
                </a:solidFill>
              </a:rPr>
              <a:t>The frame is </a:t>
            </a:r>
            <a:r>
              <a:rPr lang="en-US" sz="2000" b="1">
                <a:solidFill>
                  <a:schemeClr val="accent2"/>
                </a:solidFill>
              </a:rPr>
              <a:t>open,</a:t>
            </a:r>
            <a:r>
              <a:rPr lang="en-US" sz="2000">
                <a:solidFill>
                  <a:schemeClr val="accent2"/>
                </a:solidFill>
              </a:rPr>
              <a:t> with an inlet for the slurry, while the plate has grooved surface to support the filter cloth, and with an outlet for the filtrate</a:t>
            </a:r>
            <a:r>
              <a:rPr lang="en-US" sz="2000"/>
              <a:t>.</a:t>
            </a:r>
            <a:endParaRPr lang="en-US" sz="2000" b="1"/>
          </a:p>
          <a:p>
            <a:pPr>
              <a:lnSpc>
                <a:spcPct val="80000"/>
              </a:lnSpc>
            </a:pPr>
            <a:endParaRPr lang="en-US" sz="2000" b="1"/>
          </a:p>
          <a:p>
            <a:pPr>
              <a:lnSpc>
                <a:spcPct val="80000"/>
              </a:lnSpc>
              <a:buFontTx/>
              <a:buNone/>
            </a:pPr>
            <a:r>
              <a:rPr lang="en-US" sz="2000" b="1">
                <a:solidFill>
                  <a:schemeClr val="hlink"/>
                </a:solidFill>
              </a:rPr>
              <a:t> The operation</a:t>
            </a:r>
          </a:p>
          <a:p>
            <a:pPr>
              <a:lnSpc>
                <a:spcPct val="80000"/>
              </a:lnSpc>
            </a:pPr>
            <a:r>
              <a:rPr lang="en-US" sz="2000"/>
              <a:t> </a:t>
            </a:r>
            <a:r>
              <a:rPr lang="en-US" sz="2000">
                <a:solidFill>
                  <a:schemeClr val="accent2"/>
                </a:solidFill>
              </a:rPr>
              <a:t>The slurry enters the frame from the feed channel,</a:t>
            </a:r>
          </a:p>
          <a:p>
            <a:pPr>
              <a:lnSpc>
                <a:spcPct val="80000"/>
              </a:lnSpc>
            </a:pPr>
            <a:r>
              <a:rPr lang="en-US" sz="2000">
                <a:solidFill>
                  <a:schemeClr val="accent2"/>
                </a:solidFill>
              </a:rPr>
              <a:t> The filtrate passes through the filter medium on to the surface of the plate while the solids form a filter cake in the frame. </a:t>
            </a:r>
          </a:p>
          <a:p>
            <a:pPr>
              <a:lnSpc>
                <a:spcPct val="80000"/>
              </a:lnSpc>
            </a:pPr>
            <a:r>
              <a:rPr lang="en-US" sz="2000">
                <a:solidFill>
                  <a:schemeClr val="accent2"/>
                </a:solidFill>
              </a:rPr>
              <a:t>The filtrate then drained down the surface of the plate , between the projections on the surface and escapes from the outlet. </a:t>
            </a:r>
          </a:p>
          <a:p>
            <a:pPr>
              <a:lnSpc>
                <a:spcPct val="80000"/>
              </a:lnSpc>
            </a:pPr>
            <a:r>
              <a:rPr lang="en-US" sz="2000">
                <a:solidFill>
                  <a:schemeClr val="accent2"/>
                </a:solidFill>
              </a:rPr>
              <a:t>Filtration is continued until the frame is filled with filter cake, when the process is stopped , the frame emptied, and the cycle re-started.</a:t>
            </a:r>
          </a:p>
          <a:p>
            <a:pPr>
              <a:lnSpc>
                <a:spcPct val="80000"/>
              </a:lnSpc>
              <a:buFontTx/>
              <a:buNone/>
            </a:pPr>
            <a:endParaRPr lang="en-US" sz="2000">
              <a:solidFill>
                <a:schemeClr val="accent2"/>
              </a:solidFill>
            </a:endParaRP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68313" y="0"/>
            <a:ext cx="8229600" cy="692150"/>
          </a:xfrm>
        </p:spPr>
        <p:txBody>
          <a:bodyPr>
            <a:normAutofit fontScale="90000"/>
          </a:bodyPr>
          <a:lstStyle/>
          <a:p>
            <a:endParaRPr lang="en-US" sz="4000"/>
          </a:p>
        </p:txBody>
      </p:sp>
      <p:sp>
        <p:nvSpPr>
          <p:cNvPr id="21507" name="Rectangle 3"/>
          <p:cNvSpPr>
            <a:spLocks noGrp="1" noChangeArrowheads="1"/>
          </p:cNvSpPr>
          <p:nvPr>
            <p:ph type="body" idx="1"/>
          </p:nvPr>
        </p:nvSpPr>
        <p:spPr>
          <a:xfrm>
            <a:off x="457200" y="1125538"/>
            <a:ext cx="8229600" cy="5000625"/>
          </a:xfrm>
        </p:spPr>
        <p:txBody>
          <a:bodyPr/>
          <a:lstStyle/>
          <a:p>
            <a:pPr>
              <a:lnSpc>
                <a:spcPct val="80000"/>
              </a:lnSpc>
            </a:pPr>
            <a:r>
              <a:rPr lang="en-US" sz="1800"/>
              <a:t> </a:t>
            </a:r>
            <a:r>
              <a:rPr lang="en-US" sz="1800">
                <a:solidFill>
                  <a:schemeClr val="accent2"/>
                </a:solidFill>
              </a:rPr>
              <a:t>Channels for the slurry inlet and the filtrate outlet can be arranged </a:t>
            </a:r>
            <a:r>
              <a:rPr lang="en-US" sz="1800" b="1">
                <a:solidFill>
                  <a:schemeClr val="accent2"/>
                </a:solidFill>
              </a:rPr>
              <a:t>by fitting eyes</a:t>
            </a:r>
            <a:r>
              <a:rPr lang="en-US" sz="1800">
                <a:solidFill>
                  <a:schemeClr val="accent2"/>
                </a:solidFill>
              </a:rPr>
              <a:t> to the plates and frames. This has the advantages that the filtrate from each plate can be seen and, in the event of </a:t>
            </a:r>
            <a:r>
              <a:rPr lang="en-US" sz="1800" b="1">
                <a:solidFill>
                  <a:schemeClr val="accent2"/>
                </a:solidFill>
              </a:rPr>
              <a:t>a broken cloth,</a:t>
            </a:r>
            <a:r>
              <a:rPr lang="en-US" sz="1800">
                <a:solidFill>
                  <a:schemeClr val="accent2"/>
                </a:solidFill>
              </a:rPr>
              <a:t> the faulty plate can be</a:t>
            </a:r>
            <a:r>
              <a:rPr lang="en-US" sz="1800" b="1">
                <a:solidFill>
                  <a:schemeClr val="accent2"/>
                </a:solidFill>
              </a:rPr>
              <a:t> isolated</a:t>
            </a:r>
            <a:r>
              <a:rPr lang="en-US" sz="1800">
                <a:solidFill>
                  <a:schemeClr val="accent2"/>
                </a:solidFill>
              </a:rPr>
              <a:t> and the filtration continued with one plate less.</a:t>
            </a:r>
          </a:p>
          <a:p>
            <a:pPr>
              <a:lnSpc>
                <a:spcPct val="80000"/>
              </a:lnSpc>
              <a:buFontTx/>
              <a:buNone/>
            </a:pPr>
            <a:endParaRPr lang="en-US" sz="1800">
              <a:solidFill>
                <a:schemeClr val="accent2"/>
              </a:solidFill>
            </a:endParaRPr>
          </a:p>
          <a:p>
            <a:pPr>
              <a:lnSpc>
                <a:spcPct val="80000"/>
              </a:lnSpc>
            </a:pPr>
            <a:r>
              <a:rPr lang="en-US" sz="1800">
                <a:solidFill>
                  <a:schemeClr val="accent2"/>
                </a:solidFill>
              </a:rPr>
              <a:t>       The thickness of the cake can be varied by using frames of different thickness and, in general, there will be an optimum thickness of filter cake for any slurry, depending on the solids content of the slurry and the resistance of the filter cake.</a:t>
            </a:r>
          </a:p>
          <a:p>
            <a:pPr>
              <a:lnSpc>
                <a:spcPct val="80000"/>
              </a:lnSpc>
            </a:pPr>
            <a:r>
              <a:rPr lang="en-US" sz="1800">
                <a:solidFill>
                  <a:schemeClr val="accent2"/>
                </a:solidFill>
              </a:rPr>
              <a:t>As filtration proceeds, the resistance of the cake increases and the filtration rate will decrease. At a certain point it will be preferable in terms of the overall output of the process, to </a:t>
            </a:r>
            <a:r>
              <a:rPr lang="en-US" sz="1800" b="1">
                <a:solidFill>
                  <a:schemeClr val="accent2"/>
                </a:solidFill>
              </a:rPr>
              <a:t>stop and empty the press</a:t>
            </a:r>
            <a:r>
              <a:rPr lang="en-US" sz="1800">
                <a:solidFill>
                  <a:schemeClr val="accent2"/>
                </a:solidFill>
              </a:rPr>
              <a:t> </a:t>
            </a:r>
            <a:r>
              <a:rPr lang="en-US" sz="1800" b="1">
                <a:solidFill>
                  <a:schemeClr val="accent2"/>
                </a:solidFill>
              </a:rPr>
              <a:t>rather</a:t>
            </a:r>
            <a:r>
              <a:rPr lang="en-US" sz="1800">
                <a:solidFill>
                  <a:schemeClr val="accent2"/>
                </a:solidFill>
              </a:rPr>
              <a:t> than to continue filtration at a very low flow rate. </a:t>
            </a:r>
          </a:p>
          <a:p>
            <a:pPr>
              <a:lnSpc>
                <a:spcPct val="80000"/>
              </a:lnSpc>
              <a:buFontTx/>
              <a:buNone/>
            </a:pPr>
            <a:r>
              <a:rPr lang="en-US" sz="1800">
                <a:solidFill>
                  <a:schemeClr val="accent2"/>
                </a:solidFill>
              </a:rPr>
              <a:t> </a:t>
            </a:r>
          </a:p>
          <a:p>
            <a:pPr>
              <a:lnSpc>
                <a:spcPct val="80000"/>
              </a:lnSpc>
            </a:pPr>
            <a:r>
              <a:rPr lang="en-US" sz="1800">
                <a:solidFill>
                  <a:schemeClr val="accent2"/>
                </a:solidFill>
              </a:rPr>
              <a:t>      Plates and frames may </a:t>
            </a:r>
            <a:r>
              <a:rPr lang="en-US" sz="1800" b="1">
                <a:solidFill>
                  <a:schemeClr val="accent2"/>
                </a:solidFill>
              </a:rPr>
              <a:t>be made</a:t>
            </a:r>
            <a:r>
              <a:rPr lang="en-US" sz="1800">
                <a:solidFill>
                  <a:schemeClr val="accent2"/>
                </a:solidFill>
              </a:rPr>
              <a:t> in various </a:t>
            </a:r>
            <a:r>
              <a:rPr lang="en-US" sz="1800" b="1">
                <a:solidFill>
                  <a:schemeClr val="accent2"/>
                </a:solidFill>
              </a:rPr>
              <a:t>metals</a:t>
            </a:r>
            <a:r>
              <a:rPr lang="en-US" sz="1800">
                <a:solidFill>
                  <a:schemeClr val="accent2"/>
                </a:solidFill>
              </a:rPr>
              <a:t> to provide resistance to corrosion or prevent metallic contamination of the product. Non-metals e.g.</a:t>
            </a:r>
            <a:r>
              <a:rPr lang="en-US" sz="1800" b="1">
                <a:solidFill>
                  <a:schemeClr val="accent2"/>
                </a:solidFill>
              </a:rPr>
              <a:t> plastics</a:t>
            </a:r>
            <a:r>
              <a:rPr lang="en-US" sz="1800">
                <a:solidFill>
                  <a:schemeClr val="accent2"/>
                </a:solidFill>
              </a:rPr>
              <a:t> is lighter, also varieties of</a:t>
            </a:r>
            <a:r>
              <a:rPr lang="en-US" sz="1800" b="1">
                <a:solidFill>
                  <a:schemeClr val="accent2"/>
                </a:solidFill>
              </a:rPr>
              <a:t> wood</a:t>
            </a:r>
            <a:r>
              <a:rPr lang="en-US" sz="1800">
                <a:solidFill>
                  <a:schemeClr val="accent2"/>
                </a:solidFill>
              </a:rPr>
              <a:t> are satisfactory materials of construction.  </a:t>
            </a:r>
          </a:p>
          <a:p>
            <a:pPr>
              <a:lnSpc>
                <a:spcPct val="80000"/>
              </a:lnSpc>
            </a:pPr>
            <a:r>
              <a:rPr lang="en-US" sz="1800">
                <a:solidFill>
                  <a:schemeClr val="accent2"/>
                </a:solidFill>
              </a:rPr>
              <a:t>Plates and frames may be of considerable size, of about 1m square </a:t>
            </a: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sz="2400" b="1">
                <a:solidFill>
                  <a:schemeClr val="hlink"/>
                </a:solidFill>
              </a:rPr>
              <a:t>Advantages &amp;disadvantages</a:t>
            </a:r>
          </a:p>
        </p:txBody>
      </p:sp>
      <p:sp>
        <p:nvSpPr>
          <p:cNvPr id="22531" name="Rectangle 3"/>
          <p:cNvSpPr>
            <a:spLocks noGrp="1" noChangeArrowheads="1"/>
          </p:cNvSpPr>
          <p:nvPr>
            <p:ph type="body" idx="1"/>
          </p:nvPr>
        </p:nvSpPr>
        <p:spPr/>
        <p:txBody>
          <a:bodyPr/>
          <a:lstStyle/>
          <a:p>
            <a:pPr>
              <a:lnSpc>
                <a:spcPct val="80000"/>
              </a:lnSpc>
            </a:pPr>
            <a:r>
              <a:rPr lang="en-US" sz="1800" b="1">
                <a:solidFill>
                  <a:schemeClr val="hlink"/>
                </a:solidFill>
              </a:rPr>
              <a:t>Advantages:</a:t>
            </a:r>
          </a:p>
          <a:p>
            <a:pPr>
              <a:lnSpc>
                <a:spcPct val="80000"/>
              </a:lnSpc>
              <a:buFontTx/>
              <a:buNone/>
            </a:pPr>
            <a:endParaRPr lang="en-US" sz="1800"/>
          </a:p>
          <a:p>
            <a:pPr>
              <a:lnSpc>
                <a:spcPct val="80000"/>
              </a:lnSpc>
            </a:pPr>
            <a:r>
              <a:rPr lang="en-US" sz="1800">
                <a:solidFill>
                  <a:schemeClr val="accent2"/>
                </a:solidFill>
              </a:rPr>
              <a:t>1- Construction is </a:t>
            </a:r>
            <a:r>
              <a:rPr lang="en-US" sz="1800" b="1">
                <a:solidFill>
                  <a:schemeClr val="accent2"/>
                </a:solidFill>
              </a:rPr>
              <a:t>very simple</a:t>
            </a:r>
            <a:r>
              <a:rPr lang="en-US" sz="1800">
                <a:solidFill>
                  <a:schemeClr val="accent2"/>
                </a:solidFill>
              </a:rPr>
              <a:t> and a wide </a:t>
            </a:r>
            <a:r>
              <a:rPr lang="en-US" sz="1800" b="1">
                <a:solidFill>
                  <a:schemeClr val="accent2"/>
                </a:solidFill>
              </a:rPr>
              <a:t>variety of materials</a:t>
            </a:r>
            <a:r>
              <a:rPr lang="en-US" sz="1800">
                <a:solidFill>
                  <a:schemeClr val="accent2"/>
                </a:solidFill>
              </a:rPr>
              <a:t> can be used.</a:t>
            </a:r>
          </a:p>
          <a:p>
            <a:pPr>
              <a:lnSpc>
                <a:spcPct val="80000"/>
              </a:lnSpc>
              <a:buFontTx/>
              <a:buNone/>
            </a:pPr>
            <a:endParaRPr lang="en-US" sz="1800">
              <a:solidFill>
                <a:schemeClr val="accent2"/>
              </a:solidFill>
            </a:endParaRPr>
          </a:p>
          <a:p>
            <a:pPr>
              <a:lnSpc>
                <a:spcPct val="80000"/>
              </a:lnSpc>
            </a:pPr>
            <a:r>
              <a:rPr lang="en-US" sz="1800">
                <a:solidFill>
                  <a:schemeClr val="accent2"/>
                </a:solidFill>
              </a:rPr>
              <a:t>2- It provides a </a:t>
            </a:r>
            <a:r>
              <a:rPr lang="en-US" sz="1800" b="1">
                <a:solidFill>
                  <a:schemeClr val="accent2"/>
                </a:solidFill>
              </a:rPr>
              <a:t>large filtering area</a:t>
            </a:r>
            <a:r>
              <a:rPr lang="en-US" sz="1800">
                <a:solidFill>
                  <a:schemeClr val="accent2"/>
                </a:solidFill>
              </a:rPr>
              <a:t> in a relatively small floor space.</a:t>
            </a:r>
          </a:p>
          <a:p>
            <a:pPr>
              <a:lnSpc>
                <a:spcPct val="80000"/>
              </a:lnSpc>
              <a:buFontTx/>
              <a:buNone/>
            </a:pPr>
            <a:endParaRPr lang="en-US" sz="1800">
              <a:solidFill>
                <a:schemeClr val="accent2"/>
              </a:solidFill>
            </a:endParaRPr>
          </a:p>
          <a:p>
            <a:pPr>
              <a:lnSpc>
                <a:spcPct val="80000"/>
              </a:lnSpc>
            </a:pPr>
            <a:r>
              <a:rPr lang="en-US" sz="1800">
                <a:solidFill>
                  <a:schemeClr val="accent2"/>
                </a:solidFill>
              </a:rPr>
              <a:t>3- It is versatile, the </a:t>
            </a:r>
            <a:r>
              <a:rPr lang="en-US" sz="1800" b="1">
                <a:solidFill>
                  <a:schemeClr val="accent2"/>
                </a:solidFill>
              </a:rPr>
              <a:t>capacity</a:t>
            </a:r>
            <a:r>
              <a:rPr lang="en-US" sz="1800">
                <a:solidFill>
                  <a:schemeClr val="accent2"/>
                </a:solidFill>
              </a:rPr>
              <a:t> being </a:t>
            </a:r>
            <a:r>
              <a:rPr lang="en-US" sz="1800" b="1">
                <a:solidFill>
                  <a:schemeClr val="accent2"/>
                </a:solidFill>
              </a:rPr>
              <a:t>variable </a:t>
            </a:r>
            <a:r>
              <a:rPr lang="en-US" sz="1800">
                <a:solidFill>
                  <a:schemeClr val="accent2"/>
                </a:solidFill>
              </a:rPr>
              <a:t>according to the thickness of the frames and the number used.</a:t>
            </a:r>
          </a:p>
          <a:p>
            <a:pPr>
              <a:lnSpc>
                <a:spcPct val="80000"/>
              </a:lnSpc>
              <a:buFontTx/>
              <a:buNone/>
            </a:pPr>
            <a:endParaRPr lang="en-US" sz="1800">
              <a:solidFill>
                <a:schemeClr val="accent2"/>
              </a:solidFill>
            </a:endParaRPr>
          </a:p>
          <a:p>
            <a:pPr>
              <a:lnSpc>
                <a:spcPct val="80000"/>
              </a:lnSpc>
            </a:pPr>
            <a:r>
              <a:rPr lang="en-US" sz="1800">
                <a:solidFill>
                  <a:schemeClr val="accent2"/>
                </a:solidFill>
              </a:rPr>
              <a:t>4- The construction permits the use of considerable </a:t>
            </a:r>
            <a:r>
              <a:rPr lang="en-US" sz="1800" b="1">
                <a:solidFill>
                  <a:schemeClr val="accent2"/>
                </a:solidFill>
              </a:rPr>
              <a:t>pressure difference.</a:t>
            </a:r>
            <a:endParaRPr lang="en-US" sz="1800">
              <a:solidFill>
                <a:schemeClr val="accent2"/>
              </a:solidFill>
            </a:endParaRPr>
          </a:p>
          <a:p>
            <a:pPr>
              <a:lnSpc>
                <a:spcPct val="80000"/>
              </a:lnSpc>
            </a:pPr>
            <a:r>
              <a:rPr lang="en-US" sz="1800">
                <a:solidFill>
                  <a:schemeClr val="accent2"/>
                </a:solidFill>
              </a:rPr>
              <a:t>5- Efficient</a:t>
            </a:r>
            <a:r>
              <a:rPr lang="en-US" sz="1800" b="1">
                <a:solidFill>
                  <a:schemeClr val="accent2"/>
                </a:solidFill>
              </a:rPr>
              <a:t> washing</a:t>
            </a:r>
            <a:r>
              <a:rPr lang="en-US" sz="1800">
                <a:solidFill>
                  <a:schemeClr val="accent2"/>
                </a:solidFill>
              </a:rPr>
              <a:t> of the cake is possible.</a:t>
            </a:r>
          </a:p>
          <a:p>
            <a:pPr>
              <a:lnSpc>
                <a:spcPct val="80000"/>
              </a:lnSpc>
              <a:buFontTx/>
              <a:buNone/>
            </a:pPr>
            <a:endParaRPr lang="en-US" sz="1800">
              <a:solidFill>
                <a:schemeClr val="accent2"/>
              </a:solidFill>
            </a:endParaRPr>
          </a:p>
          <a:p>
            <a:pPr>
              <a:lnSpc>
                <a:spcPct val="80000"/>
              </a:lnSpc>
            </a:pPr>
            <a:r>
              <a:rPr lang="en-US" sz="1800">
                <a:solidFill>
                  <a:schemeClr val="accent2"/>
                </a:solidFill>
              </a:rPr>
              <a:t>6- Operation and</a:t>
            </a:r>
            <a:r>
              <a:rPr lang="en-US" sz="1800" b="1">
                <a:solidFill>
                  <a:schemeClr val="accent2"/>
                </a:solidFill>
              </a:rPr>
              <a:t> maintenance</a:t>
            </a:r>
            <a:r>
              <a:rPr lang="en-US" sz="1800">
                <a:solidFill>
                  <a:schemeClr val="accent2"/>
                </a:solidFill>
              </a:rPr>
              <a:t> is straightforward , because there </a:t>
            </a:r>
            <a:r>
              <a:rPr lang="en-US" sz="1800" b="1">
                <a:solidFill>
                  <a:schemeClr val="accent2"/>
                </a:solidFill>
              </a:rPr>
              <a:t>no moving parts</a:t>
            </a:r>
            <a:r>
              <a:rPr lang="en-US" sz="1800">
                <a:solidFill>
                  <a:schemeClr val="accent2"/>
                </a:solidFill>
              </a:rPr>
              <a:t>, filter </a:t>
            </a:r>
            <a:r>
              <a:rPr lang="en-US" sz="1800" b="1">
                <a:solidFill>
                  <a:schemeClr val="accent2"/>
                </a:solidFill>
              </a:rPr>
              <a:t>cloths</a:t>
            </a:r>
            <a:r>
              <a:rPr lang="en-US" sz="1800">
                <a:solidFill>
                  <a:schemeClr val="accent2"/>
                </a:solidFill>
              </a:rPr>
              <a:t> are easily renewable and, because all joints are external, any</a:t>
            </a:r>
            <a:r>
              <a:rPr lang="en-US" sz="1800" b="1">
                <a:solidFill>
                  <a:schemeClr val="accent2"/>
                </a:solidFill>
              </a:rPr>
              <a:t> leaks</a:t>
            </a:r>
            <a:r>
              <a:rPr lang="en-US" sz="1800">
                <a:solidFill>
                  <a:schemeClr val="accent2"/>
                </a:solidFill>
              </a:rPr>
              <a:t> are </a:t>
            </a:r>
            <a:r>
              <a:rPr lang="en-US" sz="1800" b="1">
                <a:solidFill>
                  <a:schemeClr val="accent2"/>
                </a:solidFill>
              </a:rPr>
              <a:t>visible</a:t>
            </a:r>
            <a:r>
              <a:rPr lang="en-US" sz="1800">
                <a:solidFill>
                  <a:schemeClr val="accent2"/>
                </a:solidFill>
              </a:rPr>
              <a:t> and do not contaminate the filtrate.</a:t>
            </a: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z="2400" b="1">
                <a:solidFill>
                  <a:schemeClr val="hlink"/>
                </a:solidFill>
              </a:rPr>
              <a:t>Disadvantages</a:t>
            </a:r>
          </a:p>
        </p:txBody>
      </p:sp>
      <p:sp>
        <p:nvSpPr>
          <p:cNvPr id="23555" name="Rectangle 3"/>
          <p:cNvSpPr>
            <a:spLocks noGrp="1" noChangeArrowheads="1"/>
          </p:cNvSpPr>
          <p:nvPr>
            <p:ph type="body" idx="1"/>
          </p:nvPr>
        </p:nvSpPr>
        <p:spPr/>
        <p:txBody>
          <a:bodyPr/>
          <a:lstStyle/>
          <a:p>
            <a:pPr>
              <a:lnSpc>
                <a:spcPct val="80000"/>
              </a:lnSpc>
            </a:pPr>
            <a:r>
              <a:rPr lang="en-US" sz="2000">
                <a:solidFill>
                  <a:schemeClr val="accent2"/>
                </a:solidFill>
              </a:rPr>
              <a:t>1- It is a batch filter, so it is a time consuming.</a:t>
            </a:r>
          </a:p>
          <a:p>
            <a:pPr>
              <a:lnSpc>
                <a:spcPct val="80000"/>
              </a:lnSpc>
              <a:buFontTx/>
              <a:buNone/>
            </a:pPr>
            <a:endParaRPr lang="en-US" sz="2000">
              <a:solidFill>
                <a:schemeClr val="accent2"/>
              </a:solidFill>
            </a:endParaRPr>
          </a:p>
          <a:p>
            <a:pPr>
              <a:lnSpc>
                <a:spcPct val="80000"/>
              </a:lnSpc>
            </a:pPr>
            <a:r>
              <a:rPr lang="en-US" sz="2000">
                <a:solidFill>
                  <a:schemeClr val="accent2"/>
                </a:solidFill>
              </a:rPr>
              <a:t>2- The filter press is an expensive filter, the emptying time, the labour involved, and the wear and tear on the cloths resulting in high costs.</a:t>
            </a:r>
          </a:p>
          <a:p>
            <a:pPr>
              <a:lnSpc>
                <a:spcPct val="80000"/>
              </a:lnSpc>
              <a:buFontTx/>
              <a:buNone/>
            </a:pPr>
            <a:endParaRPr lang="en-US" sz="2000">
              <a:solidFill>
                <a:schemeClr val="accent2"/>
              </a:solidFill>
            </a:endParaRPr>
          </a:p>
          <a:p>
            <a:pPr>
              <a:lnSpc>
                <a:spcPct val="80000"/>
              </a:lnSpc>
            </a:pPr>
            <a:r>
              <a:rPr lang="en-US" sz="2000">
                <a:solidFill>
                  <a:schemeClr val="accent2"/>
                </a:solidFill>
              </a:rPr>
              <a:t>3- Operation is critical, as the frames should be full, otherwise washing is inefficient and the cake is difficult to remove.</a:t>
            </a:r>
          </a:p>
          <a:p>
            <a:pPr>
              <a:lnSpc>
                <a:spcPct val="80000"/>
              </a:lnSpc>
              <a:buFontTx/>
              <a:buNone/>
            </a:pPr>
            <a:endParaRPr lang="en-US" sz="2000">
              <a:solidFill>
                <a:schemeClr val="accent2"/>
              </a:solidFill>
            </a:endParaRPr>
          </a:p>
          <a:p>
            <a:pPr>
              <a:lnSpc>
                <a:spcPct val="80000"/>
              </a:lnSpc>
            </a:pPr>
            <a:r>
              <a:rPr lang="en-US" sz="2000">
                <a:solidFill>
                  <a:schemeClr val="accent2"/>
                </a:solidFill>
              </a:rPr>
              <a:t>4- The filter press is used for slurries containing less about 5 % solids</a:t>
            </a:r>
          </a:p>
          <a:p>
            <a:pPr>
              <a:lnSpc>
                <a:spcPct val="80000"/>
              </a:lnSpc>
              <a:buFontTx/>
              <a:buNone/>
            </a:pPr>
            <a:endParaRPr lang="en-US" sz="2000">
              <a:solidFill>
                <a:schemeClr val="accent2"/>
              </a:solidFill>
            </a:endParaRPr>
          </a:p>
          <a:p>
            <a:pPr>
              <a:lnSpc>
                <a:spcPct val="80000"/>
              </a:lnSpc>
            </a:pPr>
            <a:r>
              <a:rPr lang="en-US" sz="2000">
                <a:solidFill>
                  <a:schemeClr val="accent2"/>
                </a:solidFill>
              </a:rPr>
              <a:t>5- In view of the high labour costs , it is most suitable for expensive materials.e.g.the removal of precipitated proteins from insulin liquors. </a:t>
            </a: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4"/>
          <p:cNvSpPr txBox="1">
            <a:spLocks noChangeArrowheads="1"/>
          </p:cNvSpPr>
          <p:nvPr/>
        </p:nvSpPr>
        <p:spPr bwMode="auto">
          <a:xfrm>
            <a:off x="323850" y="260350"/>
            <a:ext cx="8496300" cy="5934075"/>
          </a:xfrm>
          <a:prstGeom prst="rect">
            <a:avLst/>
          </a:prstGeom>
          <a:noFill/>
          <a:ln w="9525">
            <a:noFill/>
            <a:miter lim="800000"/>
            <a:headEnd/>
            <a:tailEnd/>
          </a:ln>
        </p:spPr>
        <p:txBody>
          <a:bodyPr>
            <a:spAutoFit/>
          </a:bodyPr>
          <a:lstStyle/>
          <a:p>
            <a:pPr>
              <a:tabLst>
                <a:tab pos="357188" algn="l"/>
              </a:tabLst>
            </a:pPr>
            <a:r>
              <a:rPr lang="en-US" altLang="zh-TW" sz="2400" b="1">
                <a:latin typeface="Times New Roman" pitchFamily="18" charset="0"/>
                <a:ea typeface="標楷體" pitchFamily="65" charset="-120"/>
                <a:cs typeface="Arial Unicode MS" pitchFamily="34" charset="-128"/>
              </a:rPr>
              <a:t>[Example]  </a:t>
            </a:r>
            <a:r>
              <a:rPr lang="en-US" altLang="zh-TW" sz="2400" b="1">
                <a:solidFill>
                  <a:srgbClr val="0000FF"/>
                </a:solidFill>
                <a:latin typeface="Times New Roman" pitchFamily="18" charset="0"/>
                <a:ea typeface="標楷體" pitchFamily="65" charset="-120"/>
                <a:cs typeface="Arial Unicode MS" pitchFamily="34" charset="-128"/>
              </a:rPr>
              <a:t>Filtration of Beer Containing Protease.</a:t>
            </a:r>
            <a:r>
              <a:rPr lang="en-US" altLang="zh-TW" sz="2400" b="1">
                <a:latin typeface="Times New Roman" pitchFamily="18" charset="0"/>
                <a:ea typeface="標楷體" pitchFamily="65" charset="-120"/>
                <a:cs typeface="Arial Unicode MS" pitchFamily="34" charset="-128"/>
              </a:rPr>
              <a:t>  We have a suspension of </a:t>
            </a:r>
            <a:r>
              <a:rPr lang="en-US" altLang="zh-TW" sz="2400" b="1" i="1">
                <a:latin typeface="Times New Roman" pitchFamily="18" charset="0"/>
                <a:ea typeface="標楷體" pitchFamily="65" charset="-120"/>
                <a:cs typeface="Arial Unicode MS" pitchFamily="34" charset="-128"/>
              </a:rPr>
              <a:t>Bacillus subtilis</a:t>
            </a:r>
            <a:r>
              <a:rPr lang="en-US" altLang="zh-TW" sz="2400" b="1">
                <a:latin typeface="Times New Roman" pitchFamily="18" charset="0"/>
                <a:ea typeface="標楷體" pitchFamily="65" charset="-120"/>
                <a:cs typeface="Arial Unicode MS" pitchFamily="34" charset="-128"/>
              </a:rPr>
              <a:t> fermented to produce the enzyme protease.  To separate the biomass, we have added 1.3 times the biomass of a Celatom filter aid, yielding a beer containing 3.6 wt% solid, with a viscosity of 6.6 cp.  </a:t>
            </a:r>
            <a:r>
              <a:rPr lang="en-US" altLang="zh-TW" sz="2400" b="1">
                <a:solidFill>
                  <a:srgbClr val="FF0000"/>
                </a:solidFill>
                <a:latin typeface="Times New Roman" pitchFamily="18" charset="0"/>
                <a:ea typeface="標楷體" pitchFamily="65" charset="-120"/>
                <a:cs typeface="Arial Unicode MS" pitchFamily="34" charset="-128"/>
              </a:rPr>
              <a:t>With a Buchner funnel 5 cm in diameter attached to an aspirator</a:t>
            </a:r>
            <a:r>
              <a:rPr lang="en-US" altLang="zh-TW" sz="2400" b="1">
                <a:latin typeface="Times New Roman" pitchFamily="18" charset="0"/>
                <a:ea typeface="標楷體" pitchFamily="65" charset="-120"/>
                <a:cs typeface="Arial Unicode MS" pitchFamily="34" charset="-128"/>
              </a:rPr>
              <a:t>, we have found that we can filter </a:t>
            </a:r>
            <a:r>
              <a:rPr lang="en-US" altLang="zh-TW" sz="2400" b="1">
                <a:solidFill>
                  <a:srgbClr val="FF0000"/>
                </a:solidFill>
                <a:latin typeface="Times New Roman" pitchFamily="18" charset="0"/>
                <a:ea typeface="標楷體" pitchFamily="65" charset="-120"/>
                <a:cs typeface="Arial Unicode MS" pitchFamily="34" charset="-128"/>
              </a:rPr>
              <a:t>100 cm</a:t>
            </a:r>
            <a:r>
              <a:rPr lang="en-US" altLang="zh-TW" sz="2400" b="1" baseline="30000">
                <a:solidFill>
                  <a:srgbClr val="FF0000"/>
                </a:solidFill>
                <a:latin typeface="Times New Roman" pitchFamily="18" charset="0"/>
                <a:ea typeface="標楷體" pitchFamily="65" charset="-120"/>
                <a:cs typeface="Arial Unicode MS" pitchFamily="34" charset="-128"/>
              </a:rPr>
              <a:t>3</a:t>
            </a:r>
            <a:r>
              <a:rPr lang="en-US" altLang="zh-TW" sz="2400" b="1">
                <a:latin typeface="Times New Roman" pitchFamily="18" charset="0"/>
                <a:ea typeface="標楷體" pitchFamily="65" charset="-120"/>
                <a:cs typeface="Arial Unicode MS" pitchFamily="34" charset="-128"/>
              </a:rPr>
              <a:t> of this beer in </a:t>
            </a:r>
            <a:r>
              <a:rPr lang="en-US" altLang="zh-TW" sz="2400" b="1">
                <a:solidFill>
                  <a:srgbClr val="FF0000"/>
                </a:solidFill>
                <a:latin typeface="Times New Roman" pitchFamily="18" charset="0"/>
                <a:ea typeface="標楷體" pitchFamily="65" charset="-120"/>
                <a:cs typeface="Arial Unicode MS" pitchFamily="34" charset="-128"/>
              </a:rPr>
              <a:t>24 min</a:t>
            </a:r>
            <a:r>
              <a:rPr lang="en-US" altLang="zh-TW" sz="2400" b="1">
                <a:latin typeface="Times New Roman" pitchFamily="18" charset="0"/>
                <a:ea typeface="標楷體" pitchFamily="65" charset="-120"/>
                <a:cs typeface="Arial Unicode MS" pitchFamily="34" charset="-128"/>
              </a:rPr>
              <a:t>.  However, previous studies with this type of beer have had a compressible cake with </a:t>
            </a:r>
            <a:r>
              <a:rPr lang="en-US" altLang="zh-TW" sz="2400" b="1" i="1">
                <a:solidFill>
                  <a:srgbClr val="A50021"/>
                </a:solidFill>
                <a:latin typeface="Times New Roman" pitchFamily="18" charset="0"/>
                <a:ea typeface="標楷體" pitchFamily="65" charset="-120"/>
                <a:cs typeface="Arial Unicode MS" pitchFamily="34" charset="-128"/>
              </a:rPr>
              <a:t>s</a:t>
            </a:r>
            <a:r>
              <a:rPr lang="en-US" altLang="zh-TW" sz="2400" b="1">
                <a:solidFill>
                  <a:srgbClr val="A50021"/>
                </a:solidFill>
                <a:latin typeface="Times New Roman" pitchFamily="18" charset="0"/>
                <a:ea typeface="標楷體" pitchFamily="65" charset="-120"/>
                <a:cs typeface="Arial Unicode MS" pitchFamily="34" charset="-128"/>
              </a:rPr>
              <a:t> equal to 2/3</a:t>
            </a:r>
            <a:r>
              <a:rPr lang="en-US" altLang="zh-TW" sz="2400" b="1">
                <a:latin typeface="Times New Roman" pitchFamily="18" charset="0"/>
                <a:ea typeface="標楷體" pitchFamily="65" charset="-120"/>
                <a:cs typeface="Arial Unicode MS" pitchFamily="34" charset="-128"/>
              </a:rPr>
              <a:t>.</a:t>
            </a:r>
          </a:p>
          <a:p>
            <a:pPr>
              <a:tabLst>
                <a:tab pos="357188" algn="l"/>
              </a:tabLst>
            </a:pPr>
            <a:r>
              <a:rPr lang="en-US" altLang="zh-TW" sz="2400" b="1">
                <a:latin typeface="Times New Roman" pitchFamily="18" charset="0"/>
                <a:ea typeface="標楷體" pitchFamily="65" charset="-120"/>
                <a:cs typeface="Arial Unicode MS" pitchFamily="34" charset="-128"/>
              </a:rPr>
              <a:t>	</a:t>
            </a:r>
            <a:r>
              <a:rPr lang="en-US" altLang="zh-TW" sz="2400" b="1">
                <a:solidFill>
                  <a:srgbClr val="CC00CC"/>
                </a:solidFill>
                <a:latin typeface="Times New Roman" pitchFamily="18" charset="0"/>
                <a:ea typeface="標楷體" pitchFamily="65" charset="-120"/>
                <a:cs typeface="Arial Unicode MS" pitchFamily="34" charset="-128"/>
              </a:rPr>
              <a:t>We now need to</a:t>
            </a:r>
            <a:r>
              <a:rPr lang="en-US" altLang="zh-TW" sz="2400" b="1">
                <a:latin typeface="Times New Roman" pitchFamily="18" charset="0"/>
                <a:ea typeface="標楷體" pitchFamily="65" charset="-120"/>
                <a:cs typeface="Arial Unicode MS" pitchFamily="34" charset="-128"/>
              </a:rPr>
              <a:t> filter </a:t>
            </a:r>
            <a:r>
              <a:rPr lang="en-US" altLang="zh-TW" sz="2400" b="1">
                <a:solidFill>
                  <a:srgbClr val="FF0000"/>
                </a:solidFill>
                <a:latin typeface="Times New Roman" pitchFamily="18" charset="0"/>
                <a:ea typeface="標楷體" pitchFamily="65" charset="-120"/>
                <a:cs typeface="Arial Unicode MS" pitchFamily="34" charset="-128"/>
              </a:rPr>
              <a:t>3000 L</a:t>
            </a:r>
            <a:r>
              <a:rPr lang="en-US" altLang="zh-TW" sz="2400" b="1">
                <a:latin typeface="Times New Roman" pitchFamily="18" charset="0"/>
                <a:ea typeface="標楷體" pitchFamily="65" charset="-120"/>
                <a:cs typeface="Arial Unicode MS" pitchFamily="34" charset="-128"/>
              </a:rPr>
              <a:t> of this material in a pilot plant’s plate-and-frame press.  This press has </a:t>
            </a:r>
            <a:r>
              <a:rPr lang="en-US" altLang="zh-TW" sz="2400" b="1">
                <a:solidFill>
                  <a:srgbClr val="FF0000"/>
                </a:solidFill>
                <a:latin typeface="Times New Roman" pitchFamily="18" charset="0"/>
                <a:ea typeface="標楷體" pitchFamily="65" charset="-120"/>
                <a:cs typeface="Arial Unicode MS" pitchFamily="34" charset="-128"/>
              </a:rPr>
              <a:t>15 frames, each of area 3520 cm</a:t>
            </a:r>
            <a:r>
              <a:rPr lang="en-US" altLang="zh-TW" sz="2400" b="1" baseline="30000">
                <a:solidFill>
                  <a:srgbClr val="FF0000"/>
                </a:solidFill>
                <a:latin typeface="Times New Roman" pitchFamily="18" charset="0"/>
                <a:ea typeface="標楷體" pitchFamily="65" charset="-120"/>
                <a:cs typeface="Arial Unicode MS" pitchFamily="34" charset="-128"/>
              </a:rPr>
              <a:t>2</a:t>
            </a:r>
            <a:r>
              <a:rPr lang="en-US" altLang="zh-TW" sz="2400" b="1">
                <a:latin typeface="Times New Roman" pitchFamily="18" charset="0"/>
                <a:ea typeface="標楷體" pitchFamily="65" charset="-120"/>
                <a:cs typeface="Arial Unicode MS" pitchFamily="34" charset="-128"/>
              </a:rPr>
              <a:t>.  The spacing between these frames can be made large, so that we can filter all the beer in one single run.  The resistance of the filter medium is much smaller than the filter cake, and the total pressure drop that can be used is 65 psi.  </a:t>
            </a:r>
            <a:r>
              <a:rPr lang="en-US" altLang="zh-TW" sz="2400" b="1">
                <a:solidFill>
                  <a:srgbClr val="0000FF"/>
                </a:solidFill>
                <a:latin typeface="Times New Roman" pitchFamily="18" charset="0"/>
                <a:ea typeface="標楷體" pitchFamily="65" charset="-120"/>
                <a:cs typeface="Arial Unicode MS" pitchFamily="34" charset="-128"/>
              </a:rPr>
              <a:t>How long will it take to filter this beer at 50 psi?</a:t>
            </a:r>
            <a:endParaRPr lang="zh-TW" altLang="en-US" sz="2400" b="1">
              <a:solidFill>
                <a:srgbClr val="0000FF"/>
              </a:solidFill>
              <a:latin typeface="Times New Roman" pitchFamily="18" charset="0"/>
              <a:ea typeface="標楷體" pitchFamily="65" charset="-120"/>
              <a:cs typeface="Arial Unicode MS" pitchFamily="34" charset="-128"/>
            </a:endParaRPr>
          </a:p>
        </p:txBody>
      </p:sp>
      <p:sp>
        <p:nvSpPr>
          <p:cNvPr id="65539" name="Text Box 5"/>
          <p:cNvSpPr txBox="1">
            <a:spLocks noChangeArrowheads="1"/>
          </p:cNvSpPr>
          <p:nvPr/>
        </p:nvSpPr>
        <p:spPr bwMode="auto">
          <a:xfrm>
            <a:off x="6877050" y="6370638"/>
            <a:ext cx="1943100" cy="366712"/>
          </a:xfrm>
          <a:prstGeom prst="rect">
            <a:avLst/>
          </a:prstGeom>
          <a:noFill/>
          <a:ln w="9525">
            <a:noFill/>
            <a:miter lim="800000"/>
            <a:headEnd/>
            <a:tailEnd/>
          </a:ln>
        </p:spPr>
        <p:txBody>
          <a:bodyPr>
            <a:spAutoFit/>
          </a:bodyPr>
          <a:lstStyle/>
          <a:p>
            <a:pPr algn="r">
              <a:spcBef>
                <a:spcPct val="50000"/>
              </a:spcBef>
            </a:pPr>
            <a:r>
              <a:rPr lang="en-US" altLang="zh-TW" b="1" i="1">
                <a:latin typeface="Times New Roman" pitchFamily="18" charset="0"/>
                <a:ea typeface="標楷體" pitchFamily="65" charset="-120"/>
                <a:cs typeface="Arial Unicode MS" pitchFamily="34" charset="-128"/>
              </a:rPr>
              <a:t>(To be continued)</a:t>
            </a:r>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Text Box 4"/>
          <p:cNvSpPr txBox="1">
            <a:spLocks noChangeArrowheads="1"/>
          </p:cNvSpPr>
          <p:nvPr/>
        </p:nvSpPr>
        <p:spPr bwMode="auto">
          <a:xfrm>
            <a:off x="3708400" y="322263"/>
            <a:ext cx="5111750" cy="366712"/>
          </a:xfrm>
          <a:prstGeom prst="rect">
            <a:avLst/>
          </a:prstGeom>
          <a:noFill/>
          <a:ln w="9525">
            <a:noFill/>
            <a:miter lim="800000"/>
            <a:headEnd/>
            <a:tailEnd/>
          </a:ln>
        </p:spPr>
        <p:txBody>
          <a:bodyPr>
            <a:spAutoFit/>
          </a:bodyPr>
          <a:lstStyle/>
          <a:p>
            <a:pPr algn="r">
              <a:spcBef>
                <a:spcPct val="50000"/>
              </a:spcBef>
            </a:pPr>
            <a:r>
              <a:rPr lang="en-US" altLang="zh-TW" b="1" i="1">
                <a:latin typeface="Times New Roman" pitchFamily="18" charset="0"/>
                <a:ea typeface="標楷體" pitchFamily="65" charset="-120"/>
                <a:cs typeface="Arial Unicode MS" pitchFamily="34" charset="-128"/>
              </a:rPr>
              <a:t>Example: Filtration of Beer Containing Protease</a:t>
            </a:r>
            <a:endParaRPr lang="zh-TW" altLang="en-US" b="1" i="1">
              <a:latin typeface="Times New Roman" pitchFamily="18" charset="0"/>
              <a:ea typeface="標楷體" pitchFamily="65" charset="-120"/>
              <a:cs typeface="Arial Unicode MS" pitchFamily="34" charset="-128"/>
            </a:endParaRPr>
          </a:p>
        </p:txBody>
      </p:sp>
      <p:sp>
        <p:nvSpPr>
          <p:cNvPr id="17416" name="Text Box 5"/>
          <p:cNvSpPr txBox="1">
            <a:spLocks noChangeArrowheads="1"/>
          </p:cNvSpPr>
          <p:nvPr/>
        </p:nvSpPr>
        <p:spPr bwMode="auto">
          <a:xfrm>
            <a:off x="611188" y="754063"/>
            <a:ext cx="2520950" cy="457200"/>
          </a:xfrm>
          <a:prstGeom prst="rect">
            <a:avLst/>
          </a:prstGeom>
          <a:noFill/>
          <a:ln w="9525">
            <a:noFill/>
            <a:miter lim="800000"/>
            <a:headEnd/>
            <a:tailEnd/>
          </a:ln>
        </p:spPr>
        <p:txBody>
          <a:bodyPr>
            <a:spAutoFit/>
          </a:bodyPr>
          <a:lstStyle/>
          <a:p>
            <a:pPr>
              <a:spcBef>
                <a:spcPct val="50000"/>
              </a:spcBef>
            </a:pPr>
            <a:r>
              <a:rPr lang="en-US" altLang="zh-TW" sz="2400" b="1" i="1">
                <a:latin typeface="Times New Roman" pitchFamily="18" charset="0"/>
                <a:ea typeface="標楷體" pitchFamily="65" charset="-120"/>
                <a:cs typeface="Arial Unicode MS" pitchFamily="34" charset="-128"/>
              </a:rPr>
              <a:t>Solution (cont’d)</a:t>
            </a:r>
            <a:r>
              <a:rPr lang="en-US" altLang="zh-TW" sz="2400" b="1">
                <a:latin typeface="Times New Roman" pitchFamily="18" charset="0"/>
                <a:ea typeface="標楷體" pitchFamily="65" charset="-120"/>
                <a:cs typeface="Arial Unicode MS" pitchFamily="34" charset="-128"/>
              </a:rPr>
              <a:t>: </a:t>
            </a:r>
            <a:endParaRPr lang="zh-TW" altLang="en-US" sz="2400" b="1">
              <a:latin typeface="Times New Roman" pitchFamily="18" charset="0"/>
              <a:ea typeface="標楷體" pitchFamily="65" charset="-120"/>
              <a:cs typeface="Arial Unicode MS" pitchFamily="34" charset="-128"/>
            </a:endParaRPr>
          </a:p>
        </p:txBody>
      </p:sp>
      <p:sp>
        <p:nvSpPr>
          <p:cNvPr id="46086" name="Text Box 6"/>
          <p:cNvSpPr txBox="1">
            <a:spLocks noChangeArrowheads="1"/>
          </p:cNvSpPr>
          <p:nvPr/>
        </p:nvSpPr>
        <p:spPr bwMode="auto">
          <a:xfrm>
            <a:off x="684213" y="1403350"/>
            <a:ext cx="2735262" cy="457200"/>
          </a:xfrm>
          <a:prstGeom prst="rect">
            <a:avLst/>
          </a:prstGeom>
          <a:noFill/>
          <a:ln w="9525">
            <a:noFill/>
            <a:miter lim="800000"/>
            <a:headEnd/>
            <a:tailEnd/>
          </a:ln>
        </p:spPr>
        <p:txBody>
          <a:bodyPr>
            <a:spAutoFit/>
          </a:bodyPr>
          <a:lstStyle/>
          <a:p>
            <a:pPr>
              <a:spcBef>
                <a:spcPct val="50000"/>
              </a:spcBef>
            </a:pPr>
            <a:r>
              <a:rPr lang="en-US" altLang="zh-TW" sz="2400" b="1">
                <a:latin typeface="Times New Roman" pitchFamily="18" charset="0"/>
                <a:ea typeface="標楷體" pitchFamily="65" charset="-120"/>
                <a:cs typeface="Arial Unicode MS" pitchFamily="34" charset="-128"/>
              </a:rPr>
              <a:t>Negligible </a:t>
            </a:r>
            <a:r>
              <a:rPr lang="en-US" altLang="zh-TW" sz="2400" b="1" i="1">
                <a:latin typeface="Times New Roman" pitchFamily="18" charset="0"/>
                <a:ea typeface="標楷體" pitchFamily="65" charset="-120"/>
                <a:cs typeface="Arial Unicode MS" pitchFamily="34" charset="-128"/>
              </a:rPr>
              <a:t>R</a:t>
            </a:r>
            <a:r>
              <a:rPr lang="en-US" altLang="zh-TW" sz="2400" b="1" i="1" baseline="-25000">
                <a:latin typeface="Times New Roman" pitchFamily="18" charset="0"/>
                <a:ea typeface="標楷體" pitchFamily="65" charset="-120"/>
                <a:cs typeface="Arial Unicode MS" pitchFamily="34" charset="-128"/>
              </a:rPr>
              <a:t>M</a:t>
            </a:r>
            <a:r>
              <a:rPr lang="en-US" altLang="zh-TW" sz="2400" b="1">
                <a:latin typeface="Times New Roman" pitchFamily="18" charset="0"/>
                <a:ea typeface="標楷體" pitchFamily="65" charset="-120"/>
                <a:cs typeface="Arial Unicode MS" pitchFamily="34" charset="-128"/>
              </a:rPr>
              <a:t>  </a:t>
            </a:r>
            <a:r>
              <a:rPr lang="en-US" altLang="zh-TW" sz="2400" b="1">
                <a:latin typeface="Times New Roman" pitchFamily="18" charset="0"/>
                <a:ea typeface="標楷體" pitchFamily="65" charset="-120"/>
                <a:cs typeface="Arial Unicode MS" pitchFamily="34" charset="-128"/>
                <a:sym typeface="Wingdings 3" pitchFamily="18" charset="2"/>
              </a:rPr>
              <a:t></a:t>
            </a:r>
            <a:r>
              <a:rPr lang="en-US" altLang="zh-TW" sz="2400" b="1">
                <a:latin typeface="Times New Roman" pitchFamily="18" charset="0"/>
                <a:ea typeface="標楷體" pitchFamily="65" charset="-120"/>
                <a:cs typeface="Arial Unicode MS" pitchFamily="34" charset="-128"/>
              </a:rPr>
              <a:t> </a:t>
            </a:r>
            <a:endParaRPr lang="zh-TW" altLang="en-US" sz="2400" b="1">
              <a:latin typeface="Times New Roman" pitchFamily="18" charset="0"/>
              <a:ea typeface="標楷體" pitchFamily="65" charset="-120"/>
              <a:cs typeface="Arial Unicode MS" pitchFamily="34" charset="-128"/>
            </a:endParaRPr>
          </a:p>
        </p:txBody>
      </p:sp>
      <p:sp>
        <p:nvSpPr>
          <p:cNvPr id="17418" name="Rectangle 8"/>
          <p:cNvSpPr>
            <a:spLocks noChangeArrowheads="1"/>
          </p:cNvSpPr>
          <p:nvPr/>
        </p:nvSpPr>
        <p:spPr bwMode="auto">
          <a:xfrm>
            <a:off x="0" y="3192463"/>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46087" name="Object 7"/>
          <p:cNvGraphicFramePr>
            <a:graphicFrameLocks noChangeAspect="1"/>
          </p:cNvGraphicFramePr>
          <p:nvPr/>
        </p:nvGraphicFramePr>
        <p:xfrm>
          <a:off x="3203575" y="1196975"/>
          <a:ext cx="1727200" cy="838200"/>
        </p:xfrm>
        <a:graphic>
          <a:graphicData uri="http://schemas.openxmlformats.org/presentationml/2006/ole">
            <p:oleObj spid="_x0000_s1222658" name="方程式" r:id="rId4" imgW="977900" imgH="469900" progId="Equation.3">
              <p:embed/>
            </p:oleObj>
          </a:graphicData>
        </a:graphic>
      </p:graphicFrame>
      <p:sp>
        <p:nvSpPr>
          <p:cNvPr id="46090" name="Text Box 10"/>
          <p:cNvSpPr txBox="1">
            <a:spLocks noChangeArrowheads="1"/>
          </p:cNvSpPr>
          <p:nvPr/>
        </p:nvSpPr>
        <p:spPr bwMode="auto">
          <a:xfrm>
            <a:off x="684213" y="2205038"/>
            <a:ext cx="2879725" cy="457200"/>
          </a:xfrm>
          <a:prstGeom prst="rect">
            <a:avLst/>
          </a:prstGeom>
          <a:noFill/>
          <a:ln w="9525">
            <a:noFill/>
            <a:miter lim="800000"/>
            <a:headEnd/>
            <a:tailEnd/>
          </a:ln>
        </p:spPr>
        <p:txBody>
          <a:bodyPr>
            <a:spAutoFit/>
          </a:bodyPr>
          <a:lstStyle/>
          <a:p>
            <a:pPr>
              <a:spcBef>
                <a:spcPct val="50000"/>
              </a:spcBef>
            </a:pPr>
            <a:r>
              <a:rPr lang="en-US" altLang="zh-TW" sz="2400" b="1">
                <a:solidFill>
                  <a:srgbClr val="0000FF"/>
                </a:solidFill>
                <a:latin typeface="Times New Roman" pitchFamily="18" charset="0"/>
                <a:ea typeface="標楷體" pitchFamily="65" charset="-120"/>
                <a:cs typeface="Arial Unicode MS" pitchFamily="34" charset="-128"/>
              </a:rPr>
              <a:t>Compressible cake, </a:t>
            </a:r>
            <a:endParaRPr lang="zh-TW" altLang="en-US" sz="2400" b="1">
              <a:solidFill>
                <a:srgbClr val="0000FF"/>
              </a:solidFill>
              <a:latin typeface="Times New Roman" pitchFamily="18" charset="0"/>
              <a:ea typeface="標楷體" pitchFamily="65" charset="-120"/>
              <a:cs typeface="Arial Unicode MS" pitchFamily="34" charset="-128"/>
            </a:endParaRPr>
          </a:p>
        </p:txBody>
      </p:sp>
      <p:sp>
        <p:nvSpPr>
          <p:cNvPr id="17420" name="Rectangle 12"/>
          <p:cNvSpPr>
            <a:spLocks noChangeArrowheads="1"/>
          </p:cNvSpPr>
          <p:nvPr/>
        </p:nvSpPr>
        <p:spPr bwMode="auto">
          <a:xfrm>
            <a:off x="0" y="3314700"/>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46091" name="Object 11"/>
          <p:cNvGraphicFramePr>
            <a:graphicFrameLocks noChangeAspect="1"/>
          </p:cNvGraphicFramePr>
          <p:nvPr/>
        </p:nvGraphicFramePr>
        <p:xfrm>
          <a:off x="3563938" y="2205038"/>
          <a:ext cx="1512887" cy="433387"/>
        </p:xfrm>
        <a:graphic>
          <a:graphicData uri="http://schemas.openxmlformats.org/presentationml/2006/ole">
            <p:oleObj spid="_x0000_s1222659" name="方程式" r:id="rId5" imgW="799920" imgH="228600" progId="Equation.3">
              <p:embed/>
            </p:oleObj>
          </a:graphicData>
        </a:graphic>
      </p:graphicFrame>
      <p:sp>
        <p:nvSpPr>
          <p:cNvPr id="17421" name="Rectangle 14"/>
          <p:cNvSpPr>
            <a:spLocks noChangeArrowheads="1"/>
          </p:cNvSpPr>
          <p:nvPr/>
        </p:nvSpPr>
        <p:spPr bwMode="auto">
          <a:xfrm>
            <a:off x="0" y="3192463"/>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46093" name="Object 13"/>
          <p:cNvGraphicFramePr>
            <a:graphicFrameLocks noChangeAspect="1"/>
          </p:cNvGraphicFramePr>
          <p:nvPr/>
        </p:nvGraphicFramePr>
        <p:xfrm>
          <a:off x="5867400" y="1989138"/>
          <a:ext cx="2016125" cy="908050"/>
        </p:xfrm>
        <a:graphic>
          <a:graphicData uri="http://schemas.openxmlformats.org/presentationml/2006/ole">
            <p:oleObj spid="_x0000_s1222660" name="方程式" r:id="rId6" imgW="1054100" imgH="469900" progId="Equation.3">
              <p:embed/>
            </p:oleObj>
          </a:graphicData>
        </a:graphic>
      </p:graphicFrame>
      <p:sp>
        <p:nvSpPr>
          <p:cNvPr id="46095" name="Text Box 15"/>
          <p:cNvSpPr txBox="1">
            <a:spLocks noChangeArrowheads="1"/>
          </p:cNvSpPr>
          <p:nvPr/>
        </p:nvSpPr>
        <p:spPr bwMode="auto">
          <a:xfrm>
            <a:off x="5219700" y="2205038"/>
            <a:ext cx="503238" cy="457200"/>
          </a:xfrm>
          <a:prstGeom prst="rect">
            <a:avLst/>
          </a:prstGeom>
          <a:noFill/>
          <a:ln w="9525">
            <a:noFill/>
            <a:miter lim="800000"/>
            <a:headEnd/>
            <a:tailEnd/>
          </a:ln>
        </p:spPr>
        <p:txBody>
          <a:bodyPr>
            <a:spAutoFit/>
          </a:bodyPr>
          <a:lstStyle/>
          <a:p>
            <a:pPr>
              <a:spcBef>
                <a:spcPct val="50000"/>
              </a:spcBef>
            </a:pPr>
            <a:r>
              <a:rPr lang="zh-TW" altLang="en-US" sz="2400" b="1">
                <a:latin typeface="Times New Roman" pitchFamily="18" charset="0"/>
                <a:ea typeface="標楷體" pitchFamily="65" charset="-120"/>
                <a:cs typeface="Arial Unicode MS" pitchFamily="34" charset="-128"/>
                <a:sym typeface="Wingdings 3" pitchFamily="18" charset="2"/>
              </a:rPr>
              <a:t></a:t>
            </a:r>
          </a:p>
        </p:txBody>
      </p:sp>
      <p:sp>
        <p:nvSpPr>
          <p:cNvPr id="17423" name="Rectangle 18"/>
          <p:cNvSpPr>
            <a:spLocks noChangeArrowheads="1"/>
          </p:cNvSpPr>
          <p:nvPr/>
        </p:nvSpPr>
        <p:spPr bwMode="auto">
          <a:xfrm>
            <a:off x="0" y="3230563"/>
            <a:ext cx="9144000" cy="0"/>
          </a:xfrm>
          <a:prstGeom prst="rect">
            <a:avLst/>
          </a:prstGeom>
          <a:noFill/>
          <a:ln w="9525">
            <a:noFill/>
            <a:miter lim="800000"/>
            <a:headEnd/>
            <a:tailEnd/>
          </a:ln>
        </p:spPr>
        <p:txBody>
          <a:bodyPr wrap="none" anchor="ctr">
            <a:spAutoFit/>
          </a:bodyPr>
          <a:lstStyle/>
          <a:p>
            <a:endParaRPr lang="zh-TW" altLang="en-US"/>
          </a:p>
        </p:txBody>
      </p:sp>
      <p:grpSp>
        <p:nvGrpSpPr>
          <p:cNvPr id="2" name="群組 22"/>
          <p:cNvGrpSpPr>
            <a:grpSpLocks/>
          </p:cNvGrpSpPr>
          <p:nvPr/>
        </p:nvGrpSpPr>
        <p:grpSpPr bwMode="auto">
          <a:xfrm>
            <a:off x="611188" y="2924175"/>
            <a:ext cx="7993062" cy="1689100"/>
            <a:chOff x="611188" y="2924175"/>
            <a:chExt cx="7993062" cy="1689100"/>
          </a:xfrm>
        </p:grpSpPr>
        <p:sp>
          <p:nvSpPr>
            <p:cNvPr id="17429" name="Text Box 16"/>
            <p:cNvSpPr txBox="1">
              <a:spLocks noChangeArrowheads="1"/>
            </p:cNvSpPr>
            <p:nvPr/>
          </p:nvSpPr>
          <p:spPr bwMode="auto">
            <a:xfrm>
              <a:off x="611188" y="2924175"/>
              <a:ext cx="7993062" cy="1552575"/>
            </a:xfrm>
            <a:prstGeom prst="rect">
              <a:avLst/>
            </a:prstGeom>
            <a:noFill/>
            <a:ln w="9525">
              <a:noFill/>
              <a:miter lim="800000"/>
              <a:headEnd/>
              <a:tailEnd/>
            </a:ln>
          </p:spPr>
          <p:txBody>
            <a:bodyPr>
              <a:spAutoFit/>
            </a:bodyPr>
            <a:lstStyle/>
            <a:p>
              <a:pPr>
                <a:spcAft>
                  <a:spcPct val="30000"/>
                </a:spcAft>
              </a:pPr>
              <a:r>
                <a:rPr lang="en-US" altLang="zh-TW" sz="2400" b="1">
                  <a:solidFill>
                    <a:srgbClr val="FF0000"/>
                  </a:solidFill>
                  <a:latin typeface="Times New Roman" pitchFamily="18" charset="0"/>
                  <a:ea typeface="標楷體" pitchFamily="65" charset="-120"/>
                  <a:cs typeface="Arial Unicode MS" pitchFamily="34" charset="-128"/>
                </a:rPr>
                <a:t>Laboratory test:</a:t>
              </a:r>
              <a:r>
                <a:rPr lang="en-US" altLang="zh-TW" sz="2400" b="1">
                  <a:latin typeface="Times New Roman" pitchFamily="18" charset="0"/>
                  <a:ea typeface="標楷體" pitchFamily="65" charset="-120"/>
                  <a:cs typeface="Arial Unicode MS" pitchFamily="34" charset="-128"/>
                </a:rPr>
                <a:t> </a:t>
              </a:r>
            </a:p>
            <a:p>
              <a:r>
                <a:rPr lang="en-US" altLang="zh-TW" sz="2400" b="1">
                  <a:latin typeface="Symbol" pitchFamily="18" charset="2"/>
                  <a:ea typeface="標楷體" pitchFamily="65" charset="-120"/>
                  <a:cs typeface="Arial Unicode MS" pitchFamily="34" charset="-128"/>
                </a:rPr>
                <a:t>D</a:t>
              </a:r>
              <a:r>
                <a:rPr lang="en-US" altLang="zh-TW" sz="2400" b="1" i="1">
                  <a:latin typeface="Times New Roman" pitchFamily="18" charset="0"/>
                  <a:ea typeface="標楷體" pitchFamily="65" charset="-120"/>
                  <a:cs typeface="Arial Unicode MS" pitchFamily="34" charset="-128"/>
                </a:rPr>
                <a:t>P</a:t>
              </a:r>
              <a:r>
                <a:rPr lang="en-US" altLang="zh-TW" sz="2400" b="1">
                  <a:latin typeface="Times New Roman" pitchFamily="18" charset="0"/>
                  <a:ea typeface="標楷體" pitchFamily="65" charset="-120"/>
                  <a:cs typeface="Arial Unicode MS" pitchFamily="34" charset="-128"/>
                </a:rPr>
                <a:t> = </a:t>
              </a:r>
              <a:r>
                <a:rPr lang="en-US" altLang="zh-TW" sz="2400" b="1">
                  <a:solidFill>
                    <a:srgbClr val="A50021"/>
                  </a:solidFill>
                  <a:latin typeface="Times New Roman" pitchFamily="18" charset="0"/>
                  <a:ea typeface="標楷體" pitchFamily="65" charset="-120"/>
                  <a:cs typeface="Arial Unicode MS" pitchFamily="34" charset="-128"/>
                </a:rPr>
                <a:t>14.7 psi</a:t>
              </a:r>
              <a:r>
                <a:rPr lang="en-US" altLang="zh-TW" sz="2400" b="1">
                  <a:latin typeface="Times New Roman" pitchFamily="18" charset="0"/>
                  <a:ea typeface="標楷體" pitchFamily="65" charset="-120"/>
                  <a:cs typeface="Arial Unicode MS" pitchFamily="34" charset="-128"/>
                </a:rPr>
                <a:t> (a Buchner funnel attached to an aspirator)</a:t>
              </a:r>
            </a:p>
            <a:p>
              <a:pPr>
                <a:spcBef>
                  <a:spcPct val="70000"/>
                </a:spcBef>
              </a:pPr>
              <a:r>
                <a:rPr lang="en-US" altLang="zh-TW" sz="2400" b="1" i="1">
                  <a:latin typeface="Times New Roman" pitchFamily="18" charset="0"/>
                  <a:ea typeface="標楷體" pitchFamily="65" charset="-120"/>
                  <a:cs typeface="Arial Unicode MS" pitchFamily="34" charset="-128"/>
                </a:rPr>
                <a:t>A</a:t>
              </a:r>
              <a:r>
                <a:rPr lang="en-US" altLang="zh-TW" sz="2400" b="1">
                  <a:latin typeface="Times New Roman" pitchFamily="18" charset="0"/>
                  <a:ea typeface="標楷體" pitchFamily="65" charset="-120"/>
                  <a:cs typeface="Arial Unicode MS" pitchFamily="34" charset="-128"/>
                </a:rPr>
                <a:t> =               ;</a:t>
              </a:r>
              <a:r>
                <a:rPr lang="en-US" altLang="zh-TW" sz="2400" b="1" i="1">
                  <a:latin typeface="Times New Roman" pitchFamily="18" charset="0"/>
                  <a:ea typeface="標楷體" pitchFamily="65" charset="-120"/>
                  <a:cs typeface="Arial Unicode MS" pitchFamily="34" charset="-128"/>
                </a:rPr>
                <a:t>V</a:t>
              </a:r>
              <a:r>
                <a:rPr lang="en-US" altLang="zh-TW" sz="2400" b="1">
                  <a:latin typeface="Times New Roman" pitchFamily="18" charset="0"/>
                  <a:ea typeface="標楷體" pitchFamily="65" charset="-120"/>
                  <a:cs typeface="Arial Unicode MS" pitchFamily="34" charset="-128"/>
                </a:rPr>
                <a:t> = 100 cm</a:t>
              </a:r>
              <a:r>
                <a:rPr lang="en-US" altLang="zh-TW" sz="2400" b="1" baseline="30000">
                  <a:latin typeface="Times New Roman" pitchFamily="18" charset="0"/>
                  <a:ea typeface="標楷體" pitchFamily="65" charset="-120"/>
                  <a:cs typeface="Arial Unicode MS" pitchFamily="34" charset="-128"/>
                </a:rPr>
                <a:t>3</a:t>
              </a:r>
              <a:r>
                <a:rPr lang="en-US" altLang="zh-TW" sz="2400" b="1">
                  <a:latin typeface="Times New Roman" pitchFamily="18" charset="0"/>
                  <a:ea typeface="標楷體" pitchFamily="65" charset="-120"/>
                  <a:cs typeface="Arial Unicode MS" pitchFamily="34" charset="-128"/>
                </a:rPr>
                <a:t>; </a:t>
              </a:r>
              <a:r>
                <a:rPr lang="en-US" altLang="zh-TW" sz="2400" b="1" i="1">
                  <a:latin typeface="Times New Roman" pitchFamily="18" charset="0"/>
                  <a:ea typeface="標楷體" pitchFamily="65" charset="-120"/>
                  <a:cs typeface="Arial Unicode MS" pitchFamily="34" charset="-128"/>
                </a:rPr>
                <a:t>t</a:t>
              </a:r>
              <a:r>
                <a:rPr lang="en-US" altLang="zh-TW" sz="2400" b="1">
                  <a:latin typeface="Times New Roman" pitchFamily="18" charset="0"/>
                  <a:ea typeface="標楷體" pitchFamily="65" charset="-120"/>
                  <a:cs typeface="Arial Unicode MS" pitchFamily="34" charset="-128"/>
                </a:rPr>
                <a:t> = 24 min; </a:t>
              </a:r>
              <a:r>
                <a:rPr lang="en-US" altLang="zh-TW" sz="2400" b="1" i="1">
                  <a:latin typeface="Times New Roman" pitchFamily="18" charset="0"/>
                  <a:ea typeface="標楷體" pitchFamily="65" charset="-120"/>
                  <a:cs typeface="Arial Unicode MS" pitchFamily="34" charset="-128"/>
                </a:rPr>
                <a:t>s</a:t>
              </a:r>
              <a:r>
                <a:rPr lang="en-US" altLang="zh-TW" sz="2400" b="1">
                  <a:latin typeface="Times New Roman" pitchFamily="18" charset="0"/>
                  <a:ea typeface="標楷體" pitchFamily="65" charset="-120"/>
                  <a:cs typeface="Arial Unicode MS" pitchFamily="34" charset="-128"/>
                </a:rPr>
                <a:t> = 2/3 </a:t>
              </a:r>
              <a:endParaRPr lang="zh-TW" altLang="en-US" sz="2400" b="1">
                <a:latin typeface="Times New Roman" pitchFamily="18" charset="0"/>
                <a:ea typeface="標楷體" pitchFamily="65" charset="-120"/>
                <a:cs typeface="Arial Unicode MS" pitchFamily="34" charset="-128"/>
              </a:endParaRPr>
            </a:p>
          </p:txBody>
        </p:sp>
        <p:graphicFrame>
          <p:nvGraphicFramePr>
            <p:cNvPr id="17414" name="Object 17"/>
            <p:cNvGraphicFramePr>
              <a:graphicFrameLocks noChangeAspect="1"/>
            </p:cNvGraphicFramePr>
            <p:nvPr/>
          </p:nvGraphicFramePr>
          <p:xfrm>
            <a:off x="1187450" y="3933825"/>
            <a:ext cx="1081088" cy="679450"/>
          </p:xfrm>
          <a:graphic>
            <a:graphicData uri="http://schemas.openxmlformats.org/presentationml/2006/ole">
              <p:oleObj spid="_x0000_s1222662" name="方程式" r:id="rId7" imgW="634725" imgH="393529" progId="Equation.3">
                <p:embed/>
              </p:oleObj>
            </a:graphicData>
          </a:graphic>
        </p:graphicFrame>
      </p:grpSp>
      <p:sp>
        <p:nvSpPr>
          <p:cNvPr id="17425" name="Rectangle 20"/>
          <p:cNvSpPr>
            <a:spLocks noChangeArrowheads="1"/>
          </p:cNvSpPr>
          <p:nvPr/>
        </p:nvSpPr>
        <p:spPr bwMode="auto">
          <a:xfrm>
            <a:off x="0" y="3009900"/>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46099" name="Object 19"/>
          <p:cNvGraphicFramePr>
            <a:graphicFrameLocks noChangeAspect="1"/>
          </p:cNvGraphicFramePr>
          <p:nvPr/>
        </p:nvGraphicFramePr>
        <p:xfrm>
          <a:off x="1979613" y="4508500"/>
          <a:ext cx="4176712" cy="1520825"/>
        </p:xfrm>
        <a:graphic>
          <a:graphicData uri="http://schemas.openxmlformats.org/presentationml/2006/ole">
            <p:oleObj spid="_x0000_s1222661" name="方程式" r:id="rId8" imgW="2298700" imgH="838200" progId="Equation.3">
              <p:embed/>
            </p:oleObj>
          </a:graphicData>
        </a:graphic>
      </p:graphicFrame>
      <p:sp>
        <p:nvSpPr>
          <p:cNvPr id="46101" name="Text Box 21"/>
          <p:cNvSpPr txBox="1">
            <a:spLocks noChangeArrowheads="1"/>
          </p:cNvSpPr>
          <p:nvPr/>
        </p:nvSpPr>
        <p:spPr bwMode="auto">
          <a:xfrm>
            <a:off x="1763713" y="6092825"/>
            <a:ext cx="4465637" cy="457200"/>
          </a:xfrm>
          <a:prstGeom prst="rect">
            <a:avLst/>
          </a:prstGeom>
          <a:noFill/>
          <a:ln w="9525">
            <a:noFill/>
            <a:miter lim="800000"/>
            <a:headEnd/>
            <a:tailEnd/>
          </a:ln>
        </p:spPr>
        <p:txBody>
          <a:bodyPr>
            <a:spAutoFit/>
          </a:bodyPr>
          <a:lstStyle/>
          <a:p>
            <a:pPr>
              <a:spcBef>
                <a:spcPct val="50000"/>
              </a:spcBef>
              <a:tabLst>
                <a:tab pos="534988" algn="l"/>
              </a:tabLst>
            </a:pPr>
            <a:r>
              <a:rPr lang="zh-TW" altLang="en-US" sz="2400" b="1">
                <a:latin typeface="Times New Roman" pitchFamily="18" charset="0"/>
                <a:ea typeface="標楷體" pitchFamily="65" charset="-120"/>
                <a:cs typeface="Arial Unicode MS" pitchFamily="34" charset="-128"/>
                <a:sym typeface="Wingdings 3" pitchFamily="18" charset="2"/>
              </a:rPr>
              <a:t></a:t>
            </a:r>
            <a:r>
              <a:rPr lang="zh-TW" altLang="en-US" sz="2400" b="1">
                <a:latin typeface="Times New Roman" pitchFamily="18" charset="0"/>
                <a:ea typeface="標楷體" pitchFamily="65" charset="-120"/>
                <a:cs typeface="Arial Unicode MS" pitchFamily="34" charset="-128"/>
              </a:rPr>
              <a:t>  </a:t>
            </a:r>
            <a:r>
              <a:rPr lang="en-US" altLang="zh-TW" sz="2400" b="1" i="1">
                <a:solidFill>
                  <a:srgbClr val="CC00CC"/>
                </a:solidFill>
                <a:latin typeface="Symbol" pitchFamily="18" charset="2"/>
                <a:ea typeface="標楷體" pitchFamily="65" charset="-120"/>
                <a:cs typeface="Arial Unicode MS" pitchFamily="34" charset="-128"/>
              </a:rPr>
              <a:t>ma</a:t>
            </a:r>
            <a:r>
              <a:rPr lang="en-US" altLang="zh-TW" sz="2400" b="1" i="1">
                <a:solidFill>
                  <a:srgbClr val="CC00CC"/>
                </a:solidFill>
                <a:latin typeface="Times New Roman" pitchFamily="18" charset="0"/>
                <a:ea typeface="標楷體" pitchFamily="65" charset="-120"/>
                <a:cs typeface="Arial Unicode MS" pitchFamily="34" charset="-128"/>
              </a:rPr>
              <a:t>’</a:t>
            </a:r>
            <a:r>
              <a:rPr lang="en-US" altLang="zh-TW" sz="2400" b="1" i="1">
                <a:solidFill>
                  <a:srgbClr val="CC00CC"/>
                </a:solidFill>
                <a:latin typeface="Symbol" pitchFamily="18" charset="2"/>
                <a:ea typeface="標楷體" pitchFamily="65" charset="-120"/>
                <a:cs typeface="Arial Unicode MS" pitchFamily="34" charset="-128"/>
              </a:rPr>
              <a:t>r</a:t>
            </a:r>
            <a:r>
              <a:rPr lang="en-US" altLang="zh-TW" sz="2400" b="1" i="1" baseline="-25000">
                <a:solidFill>
                  <a:srgbClr val="CC00CC"/>
                </a:solidFill>
                <a:latin typeface="Times New Roman" pitchFamily="18" charset="0"/>
                <a:ea typeface="標楷體" pitchFamily="65" charset="-120"/>
                <a:cs typeface="Arial Unicode MS" pitchFamily="34" charset="-128"/>
              </a:rPr>
              <a:t>0</a:t>
            </a:r>
            <a:r>
              <a:rPr lang="en-US" altLang="zh-TW" sz="2400" b="1">
                <a:solidFill>
                  <a:srgbClr val="CC00CC"/>
                </a:solidFill>
                <a:latin typeface="Times New Roman" pitchFamily="18" charset="0"/>
                <a:ea typeface="標楷體" pitchFamily="65" charset="-120"/>
                <a:cs typeface="Arial Unicode MS" pitchFamily="34" charset="-128"/>
              </a:rPr>
              <a:t> = 4.53 min psi</a:t>
            </a:r>
            <a:r>
              <a:rPr lang="en-US" altLang="zh-TW" sz="2400" b="1" baseline="30000">
                <a:solidFill>
                  <a:srgbClr val="CC00CC"/>
                </a:solidFill>
                <a:latin typeface="Times New Roman" pitchFamily="18" charset="0"/>
                <a:ea typeface="標楷體" pitchFamily="65" charset="-120"/>
                <a:cs typeface="Arial Unicode MS" pitchFamily="34" charset="-128"/>
              </a:rPr>
              <a:t>1/3 </a:t>
            </a:r>
            <a:r>
              <a:rPr lang="en-US" altLang="zh-TW" sz="2400" b="1">
                <a:solidFill>
                  <a:srgbClr val="CC00CC"/>
                </a:solidFill>
                <a:latin typeface="Times New Roman" pitchFamily="18" charset="0"/>
                <a:ea typeface="標楷體" pitchFamily="65" charset="-120"/>
                <a:cs typeface="Arial Unicode MS" pitchFamily="34" charset="-128"/>
              </a:rPr>
              <a:t>cm</a:t>
            </a:r>
            <a:r>
              <a:rPr lang="en-US" altLang="zh-TW" sz="2400" b="1" baseline="30000">
                <a:solidFill>
                  <a:srgbClr val="CC00CC"/>
                </a:solidFill>
                <a:latin typeface="Symbol" pitchFamily="18" charset="2"/>
                <a:ea typeface="標楷體" pitchFamily="65" charset="-120"/>
                <a:cs typeface="Arial Unicode MS" pitchFamily="34" charset="-128"/>
              </a:rPr>
              <a:t>-</a:t>
            </a:r>
            <a:r>
              <a:rPr lang="en-US" altLang="zh-TW" sz="2400" b="1" baseline="30000">
                <a:solidFill>
                  <a:srgbClr val="CC00CC"/>
                </a:solidFill>
                <a:latin typeface="Times New Roman" pitchFamily="18" charset="0"/>
                <a:ea typeface="標楷體" pitchFamily="65" charset="-120"/>
                <a:cs typeface="Arial Unicode MS" pitchFamily="34" charset="-128"/>
              </a:rPr>
              <a:t>2</a:t>
            </a:r>
            <a:r>
              <a:rPr lang="en-US" altLang="zh-TW" sz="2400" b="1">
                <a:latin typeface="Times New Roman" pitchFamily="18" charset="0"/>
                <a:ea typeface="標楷體" pitchFamily="65" charset="-120"/>
                <a:cs typeface="Arial Unicode MS" pitchFamily="34" charset="-128"/>
              </a:rPr>
              <a:t> </a:t>
            </a:r>
            <a:endParaRPr lang="zh-TW" altLang="en-US" sz="2400" b="1">
              <a:latin typeface="Times New Roman" pitchFamily="18" charset="0"/>
              <a:ea typeface="標楷體" pitchFamily="65" charset="-120"/>
              <a:cs typeface="Arial Unicode MS" pitchFamily="34" charset="-128"/>
            </a:endParaRPr>
          </a:p>
        </p:txBody>
      </p:sp>
      <p:sp>
        <p:nvSpPr>
          <p:cNvPr id="17427" name="Text Box 22"/>
          <p:cNvSpPr txBox="1">
            <a:spLocks noChangeArrowheads="1"/>
          </p:cNvSpPr>
          <p:nvPr/>
        </p:nvSpPr>
        <p:spPr bwMode="auto">
          <a:xfrm>
            <a:off x="1403350" y="5011738"/>
            <a:ext cx="431800" cy="457200"/>
          </a:xfrm>
          <a:prstGeom prst="rect">
            <a:avLst/>
          </a:prstGeom>
          <a:noFill/>
          <a:ln w="9525">
            <a:noFill/>
            <a:miter lim="800000"/>
            <a:headEnd/>
            <a:tailEnd/>
          </a:ln>
        </p:spPr>
        <p:txBody>
          <a:bodyPr>
            <a:spAutoFit/>
          </a:bodyPr>
          <a:lstStyle/>
          <a:p>
            <a:pPr>
              <a:spcBef>
                <a:spcPct val="50000"/>
              </a:spcBef>
            </a:pPr>
            <a:r>
              <a:rPr lang="zh-TW" altLang="en-US" sz="2400" b="1">
                <a:latin typeface="Times New Roman" pitchFamily="18" charset="0"/>
                <a:ea typeface="標楷體" pitchFamily="65" charset="-120"/>
                <a:cs typeface="Arial Unicode MS" pitchFamily="34" charset="-128"/>
                <a:sym typeface="Wingdings 3" pitchFamily="18" charset="2"/>
              </a:rPr>
              <a:t></a:t>
            </a:r>
          </a:p>
        </p:txBody>
      </p:sp>
      <p:sp>
        <p:nvSpPr>
          <p:cNvPr id="17428" name="Text Box 23"/>
          <p:cNvSpPr txBox="1">
            <a:spLocks noChangeArrowheads="1"/>
          </p:cNvSpPr>
          <p:nvPr/>
        </p:nvSpPr>
        <p:spPr bwMode="auto">
          <a:xfrm>
            <a:off x="6948488" y="6491288"/>
            <a:ext cx="1943100" cy="366712"/>
          </a:xfrm>
          <a:prstGeom prst="rect">
            <a:avLst/>
          </a:prstGeom>
          <a:noFill/>
          <a:ln w="9525">
            <a:noFill/>
            <a:miter lim="800000"/>
            <a:headEnd/>
            <a:tailEnd/>
          </a:ln>
        </p:spPr>
        <p:txBody>
          <a:bodyPr>
            <a:spAutoFit/>
          </a:bodyPr>
          <a:lstStyle/>
          <a:p>
            <a:pPr algn="r">
              <a:spcBef>
                <a:spcPct val="50000"/>
              </a:spcBef>
            </a:pPr>
            <a:r>
              <a:rPr lang="en-US" altLang="zh-TW" b="1" i="1">
                <a:latin typeface="Times New Roman" pitchFamily="18" charset="0"/>
                <a:ea typeface="標楷體" pitchFamily="65" charset="-120"/>
                <a:cs typeface="Arial Unicode MS" pitchFamily="34" charset="-128"/>
              </a:rPr>
              <a:t>(To be continued)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086"/>
                                        </p:tgtEl>
                                        <p:attrNameLst>
                                          <p:attrName>style.visibility</p:attrName>
                                        </p:attrNameLst>
                                      </p:cBhvr>
                                      <p:to>
                                        <p:strVal val="visible"/>
                                      </p:to>
                                    </p:set>
                                    <p:animEffect transition="in" filter="wipe(left)">
                                      <p:cBhvr>
                                        <p:cTn id="7" dur="500"/>
                                        <p:tgtEl>
                                          <p:spTgt spid="4608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6087"/>
                                        </p:tgtEl>
                                        <p:attrNameLst>
                                          <p:attrName>style.visibility</p:attrName>
                                        </p:attrNameLst>
                                      </p:cBhvr>
                                      <p:to>
                                        <p:strVal val="visible"/>
                                      </p:to>
                                    </p:set>
                                    <p:animEffect transition="in" filter="wipe(left)">
                                      <p:cBhvr>
                                        <p:cTn id="11" dur="500"/>
                                        <p:tgtEl>
                                          <p:spTgt spid="4608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6090"/>
                                        </p:tgtEl>
                                        <p:attrNameLst>
                                          <p:attrName>style.visibility</p:attrName>
                                        </p:attrNameLst>
                                      </p:cBhvr>
                                      <p:to>
                                        <p:strVal val="visible"/>
                                      </p:to>
                                    </p:set>
                                    <p:animEffect transition="in" filter="wipe(left)">
                                      <p:cBhvr>
                                        <p:cTn id="16" dur="500"/>
                                        <p:tgtEl>
                                          <p:spTgt spid="46090"/>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46091"/>
                                        </p:tgtEl>
                                        <p:attrNameLst>
                                          <p:attrName>style.visibility</p:attrName>
                                        </p:attrNameLst>
                                      </p:cBhvr>
                                      <p:to>
                                        <p:strVal val="visible"/>
                                      </p:to>
                                    </p:set>
                                    <p:animEffect transition="in" filter="wipe(left)">
                                      <p:cBhvr>
                                        <p:cTn id="20" dur="500"/>
                                        <p:tgtEl>
                                          <p:spTgt spid="46091"/>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6095"/>
                                        </p:tgtEl>
                                        <p:attrNameLst>
                                          <p:attrName>style.visibility</p:attrName>
                                        </p:attrNameLst>
                                      </p:cBhvr>
                                      <p:to>
                                        <p:strVal val="visible"/>
                                      </p:to>
                                    </p:set>
                                    <p:animEffect transition="in" filter="wipe(left)">
                                      <p:cBhvr>
                                        <p:cTn id="24" dur="500"/>
                                        <p:tgtEl>
                                          <p:spTgt spid="46095"/>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46093"/>
                                        </p:tgtEl>
                                        <p:attrNameLst>
                                          <p:attrName>style.visibility</p:attrName>
                                        </p:attrNameLst>
                                      </p:cBhvr>
                                      <p:to>
                                        <p:strVal val="visible"/>
                                      </p:to>
                                    </p:set>
                                    <p:animEffect transition="in" filter="wipe(left)">
                                      <p:cBhvr>
                                        <p:cTn id="28" dur="500"/>
                                        <p:tgtEl>
                                          <p:spTgt spid="4609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left)">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46099"/>
                                        </p:tgtEl>
                                        <p:attrNameLst>
                                          <p:attrName>style.visibility</p:attrName>
                                        </p:attrNameLst>
                                      </p:cBhvr>
                                      <p:to>
                                        <p:strVal val="visible"/>
                                      </p:to>
                                    </p:set>
                                    <p:animEffect transition="in" filter="wipe(left)">
                                      <p:cBhvr>
                                        <p:cTn id="38" dur="500"/>
                                        <p:tgtEl>
                                          <p:spTgt spid="4609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6101"/>
                                        </p:tgtEl>
                                        <p:attrNameLst>
                                          <p:attrName>style.visibility</p:attrName>
                                        </p:attrNameLst>
                                      </p:cBhvr>
                                      <p:to>
                                        <p:strVal val="visible"/>
                                      </p:to>
                                    </p:set>
                                    <p:animEffect transition="in" filter="wipe(left)">
                                      <p:cBhvr>
                                        <p:cTn id="43" dur="500"/>
                                        <p:tgtEl>
                                          <p:spTgt spid="46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6" grpId="0"/>
      <p:bldP spid="46090" grpId="0"/>
      <p:bldP spid="46095" grpId="0"/>
      <p:bldP spid="46101"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5"/>
          <p:cNvSpPr>
            <a:spLocks noChangeArrowheads="1"/>
          </p:cNvSpPr>
          <p:nvPr/>
        </p:nvSpPr>
        <p:spPr bwMode="auto">
          <a:xfrm>
            <a:off x="0" y="3192463"/>
            <a:ext cx="9144000" cy="0"/>
          </a:xfrm>
          <a:prstGeom prst="rect">
            <a:avLst/>
          </a:prstGeom>
          <a:noFill/>
          <a:ln w="9525">
            <a:noFill/>
            <a:miter lim="800000"/>
            <a:headEnd/>
            <a:tailEnd/>
          </a:ln>
        </p:spPr>
        <p:txBody>
          <a:bodyPr wrap="none" anchor="ctr">
            <a:spAutoFit/>
          </a:bodyPr>
          <a:lstStyle/>
          <a:p>
            <a:endParaRPr lang="zh-TW" altLang="en-US"/>
          </a:p>
        </p:txBody>
      </p:sp>
      <p:sp>
        <p:nvSpPr>
          <p:cNvPr id="18437" name="Rectangle 8"/>
          <p:cNvSpPr>
            <a:spLocks noChangeArrowheads="1"/>
          </p:cNvSpPr>
          <p:nvPr/>
        </p:nvSpPr>
        <p:spPr bwMode="auto">
          <a:xfrm>
            <a:off x="0" y="3314700"/>
            <a:ext cx="9144000" cy="0"/>
          </a:xfrm>
          <a:prstGeom prst="rect">
            <a:avLst/>
          </a:prstGeom>
          <a:noFill/>
          <a:ln w="9525">
            <a:noFill/>
            <a:miter lim="800000"/>
            <a:headEnd/>
            <a:tailEnd/>
          </a:ln>
        </p:spPr>
        <p:txBody>
          <a:bodyPr wrap="none" anchor="ctr">
            <a:spAutoFit/>
          </a:bodyPr>
          <a:lstStyle/>
          <a:p>
            <a:endParaRPr lang="zh-TW" altLang="en-US"/>
          </a:p>
        </p:txBody>
      </p:sp>
      <p:sp>
        <p:nvSpPr>
          <p:cNvPr id="18438" name="Rectangle 10"/>
          <p:cNvSpPr>
            <a:spLocks noChangeArrowheads="1"/>
          </p:cNvSpPr>
          <p:nvPr/>
        </p:nvSpPr>
        <p:spPr bwMode="auto">
          <a:xfrm>
            <a:off x="0" y="3192463"/>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18434" name="Object 11"/>
          <p:cNvGraphicFramePr>
            <a:graphicFrameLocks noChangeAspect="1"/>
          </p:cNvGraphicFramePr>
          <p:nvPr/>
        </p:nvGraphicFramePr>
        <p:xfrm>
          <a:off x="1258888" y="1339850"/>
          <a:ext cx="2016125" cy="908050"/>
        </p:xfrm>
        <a:graphic>
          <a:graphicData uri="http://schemas.openxmlformats.org/presentationml/2006/ole">
            <p:oleObj spid="_x0000_s1223682" name="方程式" r:id="rId4" imgW="1054100" imgH="469900" progId="Equation.3">
              <p:embed/>
            </p:oleObj>
          </a:graphicData>
        </a:graphic>
      </p:graphicFrame>
      <p:sp>
        <p:nvSpPr>
          <p:cNvPr id="18439" name="Rectangle 14"/>
          <p:cNvSpPr>
            <a:spLocks noChangeArrowheads="1"/>
          </p:cNvSpPr>
          <p:nvPr/>
        </p:nvSpPr>
        <p:spPr bwMode="auto">
          <a:xfrm>
            <a:off x="0" y="3230563"/>
            <a:ext cx="9144000" cy="0"/>
          </a:xfrm>
          <a:prstGeom prst="rect">
            <a:avLst/>
          </a:prstGeom>
          <a:noFill/>
          <a:ln w="9525">
            <a:noFill/>
            <a:miter lim="800000"/>
            <a:headEnd/>
            <a:tailEnd/>
          </a:ln>
        </p:spPr>
        <p:txBody>
          <a:bodyPr wrap="none" anchor="ctr">
            <a:spAutoFit/>
          </a:bodyPr>
          <a:lstStyle/>
          <a:p>
            <a:endParaRPr lang="zh-TW" altLang="en-US"/>
          </a:p>
        </p:txBody>
      </p:sp>
      <p:sp>
        <p:nvSpPr>
          <p:cNvPr id="18440" name="Rectangle 16"/>
          <p:cNvSpPr>
            <a:spLocks noChangeArrowheads="1"/>
          </p:cNvSpPr>
          <p:nvPr/>
        </p:nvSpPr>
        <p:spPr bwMode="auto">
          <a:xfrm>
            <a:off x="0" y="3009900"/>
            <a:ext cx="9144000" cy="0"/>
          </a:xfrm>
          <a:prstGeom prst="rect">
            <a:avLst/>
          </a:prstGeom>
          <a:noFill/>
          <a:ln w="9525">
            <a:noFill/>
            <a:miter lim="800000"/>
            <a:headEnd/>
            <a:tailEnd/>
          </a:ln>
        </p:spPr>
        <p:txBody>
          <a:bodyPr wrap="none" anchor="ctr">
            <a:spAutoFit/>
          </a:bodyPr>
          <a:lstStyle/>
          <a:p>
            <a:endParaRPr lang="zh-TW" altLang="en-US"/>
          </a:p>
        </p:txBody>
      </p:sp>
      <p:sp>
        <p:nvSpPr>
          <p:cNvPr id="18441" name="Text Box 18"/>
          <p:cNvSpPr txBox="1">
            <a:spLocks noChangeArrowheads="1"/>
          </p:cNvSpPr>
          <p:nvPr/>
        </p:nvSpPr>
        <p:spPr bwMode="auto">
          <a:xfrm>
            <a:off x="3708400" y="1555750"/>
            <a:ext cx="3887788" cy="457200"/>
          </a:xfrm>
          <a:prstGeom prst="rect">
            <a:avLst/>
          </a:prstGeom>
          <a:noFill/>
          <a:ln w="9525">
            <a:noFill/>
            <a:miter lim="800000"/>
            <a:headEnd/>
            <a:tailEnd/>
          </a:ln>
        </p:spPr>
        <p:txBody>
          <a:bodyPr>
            <a:spAutoFit/>
          </a:bodyPr>
          <a:lstStyle/>
          <a:p>
            <a:pPr>
              <a:spcBef>
                <a:spcPct val="50000"/>
              </a:spcBef>
            </a:pPr>
            <a:r>
              <a:rPr lang="en-US" altLang="zh-TW" sz="2400" b="1" i="1">
                <a:latin typeface="Symbol" pitchFamily="18" charset="2"/>
                <a:ea typeface="標楷體" pitchFamily="65" charset="-120"/>
                <a:cs typeface="Arial Unicode MS" pitchFamily="34" charset="-128"/>
              </a:rPr>
              <a:t>ma</a:t>
            </a:r>
            <a:r>
              <a:rPr lang="en-US" altLang="zh-TW" sz="2400" b="1" i="1">
                <a:latin typeface="Times New Roman" pitchFamily="18" charset="0"/>
                <a:ea typeface="標楷體" pitchFamily="65" charset="-120"/>
                <a:cs typeface="Arial Unicode MS" pitchFamily="34" charset="-128"/>
              </a:rPr>
              <a:t>’</a:t>
            </a:r>
            <a:r>
              <a:rPr lang="en-US" altLang="zh-TW" sz="2400" b="1" i="1">
                <a:latin typeface="Symbol" pitchFamily="18" charset="2"/>
                <a:ea typeface="標楷體" pitchFamily="65" charset="-120"/>
                <a:cs typeface="Arial Unicode MS" pitchFamily="34" charset="-128"/>
              </a:rPr>
              <a:t>r</a:t>
            </a:r>
            <a:r>
              <a:rPr lang="en-US" altLang="zh-TW" sz="2400" b="1" i="1" baseline="-25000">
                <a:latin typeface="Times New Roman" pitchFamily="18" charset="0"/>
                <a:ea typeface="標楷體" pitchFamily="65" charset="-120"/>
                <a:cs typeface="Arial Unicode MS" pitchFamily="34" charset="-128"/>
              </a:rPr>
              <a:t>0</a:t>
            </a:r>
            <a:r>
              <a:rPr lang="en-US" altLang="zh-TW" sz="2400" b="1">
                <a:latin typeface="Times New Roman" pitchFamily="18" charset="0"/>
                <a:ea typeface="標楷體" pitchFamily="65" charset="-120"/>
                <a:cs typeface="Arial Unicode MS" pitchFamily="34" charset="-128"/>
              </a:rPr>
              <a:t> = 4.53 min psi</a:t>
            </a:r>
            <a:r>
              <a:rPr lang="en-US" altLang="zh-TW" sz="2400" b="1" baseline="30000">
                <a:latin typeface="Times New Roman" pitchFamily="18" charset="0"/>
                <a:ea typeface="標楷體" pitchFamily="65" charset="-120"/>
                <a:cs typeface="Arial Unicode MS" pitchFamily="34" charset="-128"/>
              </a:rPr>
              <a:t>1/3 </a:t>
            </a:r>
            <a:r>
              <a:rPr lang="en-US" altLang="zh-TW" sz="2400" b="1">
                <a:latin typeface="Times New Roman" pitchFamily="18" charset="0"/>
                <a:ea typeface="標楷體" pitchFamily="65" charset="-120"/>
                <a:cs typeface="Arial Unicode MS" pitchFamily="34" charset="-128"/>
              </a:rPr>
              <a:t>cm</a:t>
            </a:r>
            <a:r>
              <a:rPr lang="en-US" altLang="zh-TW" sz="2400" b="1" baseline="30000">
                <a:latin typeface="Symbol" pitchFamily="18" charset="2"/>
                <a:ea typeface="標楷體" pitchFamily="65" charset="-120"/>
                <a:cs typeface="Arial Unicode MS" pitchFamily="34" charset="-128"/>
              </a:rPr>
              <a:t>-</a:t>
            </a:r>
            <a:r>
              <a:rPr lang="en-US" altLang="zh-TW" sz="2400" b="1" baseline="30000">
                <a:latin typeface="Times New Roman" pitchFamily="18" charset="0"/>
                <a:ea typeface="標楷體" pitchFamily="65" charset="-120"/>
                <a:cs typeface="Arial Unicode MS" pitchFamily="34" charset="-128"/>
              </a:rPr>
              <a:t>2</a:t>
            </a:r>
            <a:r>
              <a:rPr lang="en-US" altLang="zh-TW" sz="2400" b="1">
                <a:latin typeface="Times New Roman" pitchFamily="18" charset="0"/>
                <a:ea typeface="標楷體" pitchFamily="65" charset="-120"/>
                <a:cs typeface="Arial Unicode MS" pitchFamily="34" charset="-128"/>
              </a:rPr>
              <a:t> </a:t>
            </a:r>
            <a:endParaRPr lang="zh-TW" altLang="en-US" sz="2400" b="1">
              <a:latin typeface="Times New Roman" pitchFamily="18" charset="0"/>
              <a:ea typeface="標楷體" pitchFamily="65" charset="-120"/>
              <a:cs typeface="Arial Unicode MS" pitchFamily="34" charset="-128"/>
            </a:endParaRPr>
          </a:p>
        </p:txBody>
      </p:sp>
      <p:sp>
        <p:nvSpPr>
          <p:cNvPr id="48148" name="Text Box 20"/>
          <p:cNvSpPr txBox="1">
            <a:spLocks noChangeArrowheads="1"/>
          </p:cNvSpPr>
          <p:nvPr/>
        </p:nvSpPr>
        <p:spPr bwMode="auto">
          <a:xfrm>
            <a:off x="611188" y="2492375"/>
            <a:ext cx="7993062" cy="1917700"/>
          </a:xfrm>
          <a:prstGeom prst="rect">
            <a:avLst/>
          </a:prstGeom>
          <a:noFill/>
          <a:ln w="9525">
            <a:noFill/>
            <a:miter lim="800000"/>
            <a:headEnd/>
            <a:tailEnd/>
          </a:ln>
        </p:spPr>
        <p:txBody>
          <a:bodyPr>
            <a:spAutoFit/>
          </a:bodyPr>
          <a:lstStyle/>
          <a:p>
            <a:pPr>
              <a:spcAft>
                <a:spcPct val="50000"/>
              </a:spcAft>
            </a:pPr>
            <a:r>
              <a:rPr lang="en-US" altLang="zh-TW" sz="2400" b="1">
                <a:solidFill>
                  <a:srgbClr val="0000FF"/>
                </a:solidFill>
                <a:latin typeface="Times New Roman" pitchFamily="18" charset="0"/>
                <a:ea typeface="標楷體" pitchFamily="65" charset="-120"/>
                <a:cs typeface="Arial Unicode MS" pitchFamily="34" charset="-128"/>
              </a:rPr>
              <a:t>Pilot-plant operation:</a:t>
            </a:r>
            <a:endParaRPr lang="en-US" altLang="zh-TW" sz="2400" b="1" i="1">
              <a:solidFill>
                <a:srgbClr val="0000FF"/>
              </a:solidFill>
              <a:latin typeface="Times New Roman" pitchFamily="18" charset="0"/>
              <a:ea typeface="標楷體" pitchFamily="65" charset="-120"/>
              <a:cs typeface="Arial Unicode MS" pitchFamily="34" charset="-128"/>
            </a:endParaRPr>
          </a:p>
          <a:p>
            <a:pPr>
              <a:spcAft>
                <a:spcPct val="50000"/>
              </a:spcAft>
            </a:pPr>
            <a:r>
              <a:rPr lang="en-US" altLang="zh-TW" sz="2400" b="1" i="1">
                <a:latin typeface="Times New Roman" pitchFamily="18" charset="0"/>
                <a:ea typeface="標楷體" pitchFamily="65" charset="-120"/>
                <a:cs typeface="Arial Unicode MS" pitchFamily="34" charset="-128"/>
              </a:rPr>
              <a:t>V</a:t>
            </a:r>
            <a:r>
              <a:rPr lang="en-US" altLang="zh-TW" sz="2400" b="1">
                <a:latin typeface="Times New Roman" pitchFamily="18" charset="0"/>
                <a:ea typeface="標楷體" pitchFamily="65" charset="-120"/>
                <a:cs typeface="Arial Unicode MS" pitchFamily="34" charset="-128"/>
              </a:rPr>
              <a:t> = 3000 L = 3 </a:t>
            </a:r>
            <a:r>
              <a:rPr lang="en-US" altLang="zh-TW" sz="2400" b="1">
                <a:latin typeface="Times New Roman" pitchFamily="18" charset="0"/>
                <a:ea typeface="標楷體" pitchFamily="65" charset="-120"/>
                <a:cs typeface="Arial Unicode MS" pitchFamily="34" charset="-128"/>
                <a:sym typeface="Symbol" pitchFamily="18" charset="2"/>
              </a:rPr>
              <a:t></a:t>
            </a:r>
            <a:r>
              <a:rPr lang="en-US" altLang="zh-TW" sz="2400" b="1">
                <a:latin typeface="Times New Roman" pitchFamily="18" charset="0"/>
                <a:ea typeface="標楷體" pitchFamily="65" charset="-120"/>
                <a:cs typeface="Arial Unicode MS" pitchFamily="34" charset="-128"/>
              </a:rPr>
              <a:t> 10</a:t>
            </a:r>
            <a:r>
              <a:rPr lang="en-US" altLang="zh-TW" sz="2400" b="1" baseline="30000">
                <a:latin typeface="Times New Roman" pitchFamily="18" charset="0"/>
                <a:ea typeface="標楷體" pitchFamily="65" charset="-120"/>
                <a:cs typeface="Arial Unicode MS" pitchFamily="34" charset="-128"/>
              </a:rPr>
              <a:t>6</a:t>
            </a:r>
            <a:r>
              <a:rPr lang="en-US" altLang="zh-TW" sz="2400" b="1">
                <a:latin typeface="Times New Roman" pitchFamily="18" charset="0"/>
                <a:ea typeface="標楷體" pitchFamily="65" charset="-120"/>
                <a:cs typeface="Arial Unicode MS" pitchFamily="34" charset="-128"/>
              </a:rPr>
              <a:t> cm</a:t>
            </a:r>
            <a:r>
              <a:rPr lang="en-US" altLang="zh-TW" sz="2400" b="1" baseline="30000">
                <a:latin typeface="Times New Roman" pitchFamily="18" charset="0"/>
                <a:ea typeface="標楷體" pitchFamily="65" charset="-120"/>
                <a:cs typeface="Arial Unicode MS" pitchFamily="34" charset="-128"/>
              </a:rPr>
              <a:t>3</a:t>
            </a:r>
            <a:endParaRPr lang="en-US" altLang="zh-TW" sz="2400" b="1" i="1" baseline="30000">
              <a:latin typeface="Times New Roman" pitchFamily="18" charset="0"/>
              <a:ea typeface="標楷體" pitchFamily="65" charset="-120"/>
              <a:cs typeface="Arial Unicode MS" pitchFamily="34" charset="-128"/>
            </a:endParaRPr>
          </a:p>
          <a:p>
            <a:pPr>
              <a:spcAft>
                <a:spcPct val="50000"/>
              </a:spcAft>
            </a:pPr>
            <a:r>
              <a:rPr lang="en-US" altLang="zh-TW" sz="2400" b="1" i="1">
                <a:latin typeface="Times New Roman" pitchFamily="18" charset="0"/>
                <a:ea typeface="標楷體" pitchFamily="65" charset="-120"/>
                <a:cs typeface="Arial Unicode MS" pitchFamily="34" charset="-128"/>
              </a:rPr>
              <a:t>A</a:t>
            </a:r>
            <a:r>
              <a:rPr lang="en-US" altLang="zh-TW" sz="2400" b="1">
                <a:latin typeface="Times New Roman" pitchFamily="18" charset="0"/>
                <a:ea typeface="標楷體" pitchFamily="65" charset="-120"/>
                <a:cs typeface="Arial Unicode MS" pitchFamily="34" charset="-128"/>
              </a:rPr>
              <a:t> = 15 </a:t>
            </a:r>
            <a:r>
              <a:rPr lang="en-US" altLang="zh-TW" sz="2400" b="1">
                <a:latin typeface="Times New Roman" pitchFamily="18" charset="0"/>
                <a:ea typeface="標楷體" pitchFamily="65" charset="-120"/>
                <a:cs typeface="Arial Unicode MS" pitchFamily="34" charset="-128"/>
                <a:sym typeface="Symbol" pitchFamily="18" charset="2"/>
              </a:rPr>
              <a:t></a:t>
            </a:r>
            <a:r>
              <a:rPr lang="en-US" altLang="zh-TW" sz="2400" b="1">
                <a:latin typeface="Times New Roman" pitchFamily="18" charset="0"/>
                <a:ea typeface="標楷體" pitchFamily="65" charset="-120"/>
                <a:cs typeface="Arial Unicode MS" pitchFamily="34" charset="-128"/>
              </a:rPr>
              <a:t> </a:t>
            </a:r>
            <a:r>
              <a:rPr lang="en-US" altLang="zh-TW" sz="2400" b="1">
                <a:solidFill>
                  <a:srgbClr val="FF0000"/>
                </a:solidFill>
                <a:latin typeface="Times New Roman" pitchFamily="18" charset="0"/>
                <a:ea typeface="標楷體" pitchFamily="65" charset="-120"/>
                <a:cs typeface="Arial Unicode MS" pitchFamily="34" charset="-128"/>
              </a:rPr>
              <a:t>2 </a:t>
            </a:r>
            <a:r>
              <a:rPr lang="en-US" altLang="zh-TW" sz="2400" b="1">
                <a:latin typeface="Times New Roman" pitchFamily="18" charset="0"/>
                <a:ea typeface="標楷體" pitchFamily="65" charset="-120"/>
                <a:cs typeface="Arial Unicode MS" pitchFamily="34" charset="-128"/>
                <a:sym typeface="Symbol" pitchFamily="18" charset="2"/>
              </a:rPr>
              <a:t></a:t>
            </a:r>
            <a:r>
              <a:rPr lang="en-US" altLang="zh-TW" sz="2400" b="1">
                <a:latin typeface="Times New Roman" pitchFamily="18" charset="0"/>
                <a:ea typeface="標楷體" pitchFamily="65" charset="-120"/>
                <a:cs typeface="Arial Unicode MS" pitchFamily="34" charset="-128"/>
              </a:rPr>
              <a:t> 3520 cm</a:t>
            </a:r>
            <a:r>
              <a:rPr lang="en-US" altLang="zh-TW" sz="2400" b="1" baseline="30000">
                <a:latin typeface="Times New Roman" pitchFamily="18" charset="0"/>
                <a:ea typeface="標楷體" pitchFamily="65" charset="-120"/>
                <a:cs typeface="Arial Unicode MS" pitchFamily="34" charset="-128"/>
              </a:rPr>
              <a:t>2</a:t>
            </a:r>
            <a:r>
              <a:rPr lang="en-US" altLang="zh-TW" sz="2400" b="1">
                <a:latin typeface="Times New Roman" pitchFamily="18" charset="0"/>
                <a:ea typeface="標楷體" pitchFamily="65" charset="-120"/>
                <a:cs typeface="Arial Unicode MS" pitchFamily="34" charset="-128"/>
              </a:rPr>
              <a:t> (Filtration occurs on both sides of the frame.)</a:t>
            </a:r>
            <a:endParaRPr lang="zh-TW" altLang="en-US" sz="2400" b="1">
              <a:latin typeface="Times New Roman" pitchFamily="18" charset="0"/>
              <a:ea typeface="標楷體" pitchFamily="65" charset="-120"/>
              <a:cs typeface="Arial Unicode MS" pitchFamily="34" charset="-128"/>
            </a:endParaRPr>
          </a:p>
        </p:txBody>
      </p:sp>
      <p:sp>
        <p:nvSpPr>
          <p:cNvPr id="18443" name="Rectangle 22"/>
          <p:cNvSpPr>
            <a:spLocks noChangeArrowheads="1"/>
          </p:cNvSpPr>
          <p:nvPr/>
        </p:nvSpPr>
        <p:spPr bwMode="auto">
          <a:xfrm>
            <a:off x="0" y="3173413"/>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48149" name="Object 21"/>
          <p:cNvGraphicFramePr>
            <a:graphicFrameLocks noChangeAspect="1"/>
          </p:cNvGraphicFramePr>
          <p:nvPr/>
        </p:nvGraphicFramePr>
        <p:xfrm>
          <a:off x="1187450" y="4579938"/>
          <a:ext cx="5689600" cy="1068387"/>
        </p:xfrm>
        <a:graphic>
          <a:graphicData uri="http://schemas.openxmlformats.org/presentationml/2006/ole">
            <p:oleObj spid="_x0000_s1223683" name="方程式" r:id="rId5" imgW="2717800" imgH="508000" progId="Equation.3">
              <p:embed/>
            </p:oleObj>
          </a:graphicData>
        </a:graphic>
      </p:graphicFrame>
      <p:sp>
        <p:nvSpPr>
          <p:cNvPr id="18444" name="Text Box 23"/>
          <p:cNvSpPr txBox="1">
            <a:spLocks noChangeArrowheads="1"/>
          </p:cNvSpPr>
          <p:nvPr/>
        </p:nvSpPr>
        <p:spPr bwMode="auto">
          <a:xfrm>
            <a:off x="3348038" y="1555750"/>
            <a:ext cx="288925" cy="457200"/>
          </a:xfrm>
          <a:prstGeom prst="rect">
            <a:avLst/>
          </a:prstGeom>
          <a:noFill/>
          <a:ln w="9525">
            <a:noFill/>
            <a:miter lim="800000"/>
            <a:headEnd/>
            <a:tailEnd/>
          </a:ln>
        </p:spPr>
        <p:txBody>
          <a:bodyPr>
            <a:spAutoFit/>
          </a:bodyPr>
          <a:lstStyle/>
          <a:p>
            <a:pPr>
              <a:spcBef>
                <a:spcPct val="50000"/>
              </a:spcBef>
            </a:pPr>
            <a:r>
              <a:rPr lang="en-US" altLang="zh-TW" sz="2400" b="1">
                <a:latin typeface="Times New Roman" pitchFamily="18" charset="0"/>
                <a:ea typeface="標楷體" pitchFamily="65" charset="-120"/>
                <a:cs typeface="Arial Unicode MS" pitchFamily="34" charset="-128"/>
              </a:rPr>
              <a:t>;</a:t>
            </a:r>
          </a:p>
        </p:txBody>
      </p:sp>
      <p:sp>
        <p:nvSpPr>
          <p:cNvPr id="48152" name="Text Box 24"/>
          <p:cNvSpPr txBox="1">
            <a:spLocks noChangeArrowheads="1"/>
          </p:cNvSpPr>
          <p:nvPr/>
        </p:nvSpPr>
        <p:spPr bwMode="auto">
          <a:xfrm>
            <a:off x="1331913" y="5803900"/>
            <a:ext cx="2736850" cy="457200"/>
          </a:xfrm>
          <a:prstGeom prst="rect">
            <a:avLst/>
          </a:prstGeom>
          <a:noFill/>
          <a:ln w="9525">
            <a:noFill/>
            <a:miter lim="800000"/>
            <a:headEnd/>
            <a:tailEnd/>
          </a:ln>
        </p:spPr>
        <p:txBody>
          <a:bodyPr>
            <a:spAutoFit/>
          </a:bodyPr>
          <a:lstStyle/>
          <a:p>
            <a:pPr>
              <a:spcBef>
                <a:spcPct val="50000"/>
              </a:spcBef>
            </a:pPr>
            <a:r>
              <a:rPr lang="en-US" altLang="zh-TW" sz="2400" b="1">
                <a:latin typeface="Times New Roman" pitchFamily="18" charset="0"/>
                <a:ea typeface="標楷體" pitchFamily="65" charset="-120"/>
                <a:cs typeface="Arial Unicode MS" pitchFamily="34" charset="-128"/>
              </a:rPr>
              <a:t>= 496 min = 8.3 h </a:t>
            </a:r>
            <a:endParaRPr lang="zh-TW" altLang="en-US" sz="2400" b="1">
              <a:latin typeface="Times New Roman" pitchFamily="18" charset="0"/>
              <a:ea typeface="標楷體" pitchFamily="65" charset="-120"/>
              <a:cs typeface="Arial Unicode MS" pitchFamily="34" charset="-128"/>
            </a:endParaRPr>
          </a:p>
        </p:txBody>
      </p:sp>
      <p:sp>
        <p:nvSpPr>
          <p:cNvPr id="18446" name="Text Box 25"/>
          <p:cNvSpPr txBox="1">
            <a:spLocks noChangeArrowheads="1"/>
          </p:cNvSpPr>
          <p:nvPr/>
        </p:nvSpPr>
        <p:spPr bwMode="auto">
          <a:xfrm>
            <a:off x="3708400" y="322263"/>
            <a:ext cx="5111750" cy="366712"/>
          </a:xfrm>
          <a:prstGeom prst="rect">
            <a:avLst/>
          </a:prstGeom>
          <a:noFill/>
          <a:ln w="9525">
            <a:noFill/>
            <a:miter lim="800000"/>
            <a:headEnd/>
            <a:tailEnd/>
          </a:ln>
        </p:spPr>
        <p:txBody>
          <a:bodyPr>
            <a:spAutoFit/>
          </a:bodyPr>
          <a:lstStyle/>
          <a:p>
            <a:pPr algn="r">
              <a:spcBef>
                <a:spcPct val="50000"/>
              </a:spcBef>
            </a:pPr>
            <a:r>
              <a:rPr lang="en-US" altLang="zh-TW" b="1" i="1">
                <a:latin typeface="Times New Roman" pitchFamily="18" charset="0"/>
                <a:ea typeface="標楷體" pitchFamily="65" charset="-120"/>
                <a:cs typeface="Arial Unicode MS" pitchFamily="34" charset="-128"/>
              </a:rPr>
              <a:t>Example: Filtration of Beer Containing Protease</a:t>
            </a:r>
            <a:endParaRPr lang="zh-TW" altLang="en-US" b="1" i="1">
              <a:latin typeface="Times New Roman" pitchFamily="18" charset="0"/>
              <a:ea typeface="標楷體" pitchFamily="65" charset="-120"/>
              <a:cs typeface="Arial Unicode MS" pitchFamily="34" charset="-128"/>
            </a:endParaRPr>
          </a:p>
        </p:txBody>
      </p:sp>
      <p:sp>
        <p:nvSpPr>
          <p:cNvPr id="18447" name="Text Box 26"/>
          <p:cNvSpPr txBox="1">
            <a:spLocks noChangeArrowheads="1"/>
          </p:cNvSpPr>
          <p:nvPr/>
        </p:nvSpPr>
        <p:spPr bwMode="auto">
          <a:xfrm>
            <a:off x="611188" y="754063"/>
            <a:ext cx="2520950" cy="457200"/>
          </a:xfrm>
          <a:prstGeom prst="rect">
            <a:avLst/>
          </a:prstGeom>
          <a:noFill/>
          <a:ln w="9525">
            <a:noFill/>
            <a:miter lim="800000"/>
            <a:headEnd/>
            <a:tailEnd/>
          </a:ln>
        </p:spPr>
        <p:txBody>
          <a:bodyPr>
            <a:spAutoFit/>
          </a:bodyPr>
          <a:lstStyle/>
          <a:p>
            <a:pPr>
              <a:spcBef>
                <a:spcPct val="50000"/>
              </a:spcBef>
            </a:pPr>
            <a:r>
              <a:rPr lang="en-US" altLang="zh-TW" sz="2400" b="1" i="1">
                <a:latin typeface="Times New Roman" pitchFamily="18" charset="0"/>
                <a:ea typeface="標楷體" pitchFamily="65" charset="-120"/>
                <a:cs typeface="Arial Unicode MS" pitchFamily="34" charset="-128"/>
              </a:rPr>
              <a:t>Solution (cont’d)</a:t>
            </a:r>
            <a:r>
              <a:rPr lang="en-US" altLang="zh-TW" sz="2400" b="1">
                <a:latin typeface="Times New Roman" pitchFamily="18" charset="0"/>
                <a:ea typeface="標楷體" pitchFamily="65" charset="-120"/>
                <a:cs typeface="Arial Unicode MS" pitchFamily="34" charset="-128"/>
              </a:rPr>
              <a:t>: </a:t>
            </a:r>
            <a:endParaRPr lang="zh-TW" altLang="en-US" sz="2400" b="1">
              <a:latin typeface="Times New Roman" pitchFamily="18" charset="0"/>
              <a:ea typeface="標楷體" pitchFamily="65" charset="-120"/>
              <a:cs typeface="Arial Unicode MS" pitchFamily="34" charset="-128"/>
            </a:endParaRPr>
          </a:p>
        </p:txBody>
      </p:sp>
      <p:sp>
        <p:nvSpPr>
          <p:cNvPr id="18448" name="Text Box 27"/>
          <p:cNvSpPr txBox="1">
            <a:spLocks noChangeArrowheads="1"/>
          </p:cNvSpPr>
          <p:nvPr/>
        </p:nvSpPr>
        <p:spPr bwMode="auto">
          <a:xfrm>
            <a:off x="8172450" y="6092825"/>
            <a:ext cx="503238" cy="457200"/>
          </a:xfrm>
          <a:prstGeom prst="rect">
            <a:avLst/>
          </a:prstGeom>
          <a:noFill/>
          <a:ln w="9525">
            <a:noFill/>
            <a:miter lim="800000"/>
            <a:headEnd/>
            <a:tailEnd/>
          </a:ln>
        </p:spPr>
        <p:txBody>
          <a:bodyPr>
            <a:spAutoFit/>
          </a:bodyPr>
          <a:lstStyle/>
          <a:p>
            <a:pPr>
              <a:spcBef>
                <a:spcPct val="50000"/>
              </a:spcBef>
            </a:pPr>
            <a:r>
              <a:rPr lang="en-US" altLang="zh-TW" sz="2400" b="1">
                <a:latin typeface="Times New Roman" pitchFamily="18" charset="0"/>
                <a:ea typeface="標楷體" pitchFamily="65" charset="-120"/>
                <a:cs typeface="Arial Unicode MS" pitchFamily="34" charset="-128"/>
              </a:rPr>
              <a:t>#</a:t>
            </a:r>
          </a:p>
        </p:txBody>
      </p:sp>
      <p:graphicFrame>
        <p:nvGraphicFramePr>
          <p:cNvPr id="48166" name="Group 38"/>
          <p:cNvGraphicFramePr>
            <a:graphicFrameLocks noGrp="1"/>
          </p:cNvGraphicFramePr>
          <p:nvPr/>
        </p:nvGraphicFramePr>
        <p:xfrm>
          <a:off x="1187450" y="1341438"/>
          <a:ext cx="6337300" cy="935038"/>
        </p:xfrm>
        <a:graphic>
          <a:graphicData uri="http://schemas.openxmlformats.org/drawingml/2006/table">
            <a:tbl>
              <a:tblPr/>
              <a:tblGrid>
                <a:gridCol w="6337300"/>
              </a:tblGrid>
              <a:tr h="9350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1" lang="zh-TW" altLang="en-US" sz="2600" b="0" i="0" u="none" strike="noStrike" cap="none" normalizeH="0" baseline="0" smtClean="0">
                        <a:ln>
                          <a:noFill/>
                        </a:ln>
                        <a:solidFill>
                          <a:schemeClr val="tx1"/>
                        </a:solidFill>
                        <a:effectLst/>
                        <a:latin typeface="Arial" pitchFamily="34" charset="0"/>
                        <a:ea typeface="新細明體" pitchFamily="18" charset="-12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148"/>
                                        </p:tgtEl>
                                        <p:attrNameLst>
                                          <p:attrName>style.visibility</p:attrName>
                                        </p:attrNameLst>
                                      </p:cBhvr>
                                      <p:to>
                                        <p:strVal val="visible"/>
                                      </p:to>
                                    </p:set>
                                    <p:animEffect transition="in" filter="wipe(left)">
                                      <p:cBhvr>
                                        <p:cTn id="7" dur="500"/>
                                        <p:tgtEl>
                                          <p:spTgt spid="481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8149"/>
                                        </p:tgtEl>
                                        <p:attrNameLst>
                                          <p:attrName>style.visibility</p:attrName>
                                        </p:attrNameLst>
                                      </p:cBhvr>
                                      <p:to>
                                        <p:strVal val="visible"/>
                                      </p:to>
                                    </p:set>
                                    <p:animEffect transition="in" filter="wipe(left)">
                                      <p:cBhvr>
                                        <p:cTn id="12" dur="500"/>
                                        <p:tgtEl>
                                          <p:spTgt spid="4814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8152"/>
                                        </p:tgtEl>
                                        <p:attrNameLst>
                                          <p:attrName>style.visibility</p:attrName>
                                        </p:attrNameLst>
                                      </p:cBhvr>
                                      <p:to>
                                        <p:strVal val="visible"/>
                                      </p:to>
                                    </p:set>
                                    <p:animEffect transition="in" filter="wipe(left)">
                                      <p:cBhvr>
                                        <p:cTn id="16" dur="500"/>
                                        <p:tgtEl>
                                          <p:spTgt spid="48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48" grpId="0"/>
      <p:bldP spid="48152"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4"/>
          <p:cNvSpPr txBox="1">
            <a:spLocks noChangeArrowheads="1"/>
          </p:cNvSpPr>
          <p:nvPr/>
        </p:nvSpPr>
        <p:spPr bwMode="auto">
          <a:xfrm>
            <a:off x="611188" y="404813"/>
            <a:ext cx="7129462" cy="946150"/>
          </a:xfrm>
          <a:prstGeom prst="rect">
            <a:avLst/>
          </a:prstGeom>
          <a:noFill/>
          <a:ln w="9525">
            <a:noFill/>
            <a:miter lim="800000"/>
            <a:headEnd/>
            <a:tailEnd/>
          </a:ln>
        </p:spPr>
        <p:txBody>
          <a:bodyPr>
            <a:spAutoFit/>
          </a:bodyPr>
          <a:lstStyle/>
          <a:p>
            <a:pPr>
              <a:spcBef>
                <a:spcPct val="50000"/>
              </a:spcBef>
            </a:pPr>
            <a:r>
              <a:rPr lang="en-US" altLang="zh-TW" sz="2800" b="1">
                <a:latin typeface="Times New Roman" pitchFamily="18" charset="0"/>
                <a:ea typeface="標楷體" pitchFamily="65" charset="-120"/>
                <a:cs typeface="Arial Unicode MS" pitchFamily="34" charset="-128"/>
              </a:rPr>
              <a:t>ANALYSIS OF CONTINUOUS ROTARY VACUUM FILTERS</a:t>
            </a:r>
            <a:endParaRPr lang="zh-TW" altLang="en-US" sz="2800" b="1">
              <a:latin typeface="Times New Roman" pitchFamily="18" charset="0"/>
              <a:ea typeface="標楷體" pitchFamily="65" charset="-120"/>
              <a:cs typeface="Arial Unicode MS" pitchFamily="34" charset="-128"/>
            </a:endParaRPr>
          </a:p>
        </p:txBody>
      </p:sp>
      <p:pic>
        <p:nvPicPr>
          <p:cNvPr id="66563" name="Picture 5"/>
          <p:cNvPicPr>
            <a:picLocks noChangeAspect="1" noChangeArrowheads="1"/>
          </p:cNvPicPr>
          <p:nvPr/>
        </p:nvPicPr>
        <p:blipFill>
          <a:blip r:embed="rId3"/>
          <a:srcRect/>
          <a:stretch>
            <a:fillRect/>
          </a:stretch>
        </p:blipFill>
        <p:spPr bwMode="auto">
          <a:xfrm>
            <a:off x="755650" y="1484313"/>
            <a:ext cx="4895850" cy="3967162"/>
          </a:xfrm>
          <a:prstGeom prst="rect">
            <a:avLst/>
          </a:prstGeom>
          <a:noFill/>
          <a:ln w="9525">
            <a:noFill/>
            <a:miter lim="800000"/>
            <a:headEnd/>
            <a:tailEnd/>
          </a:ln>
        </p:spPr>
      </p:pic>
      <p:sp>
        <p:nvSpPr>
          <p:cNvPr id="66564" name="Text Box 6"/>
          <p:cNvSpPr txBox="1">
            <a:spLocks noChangeArrowheads="1"/>
          </p:cNvSpPr>
          <p:nvPr/>
        </p:nvSpPr>
        <p:spPr bwMode="auto">
          <a:xfrm>
            <a:off x="5867400" y="1484313"/>
            <a:ext cx="3025775" cy="2720975"/>
          </a:xfrm>
          <a:prstGeom prst="rect">
            <a:avLst/>
          </a:prstGeom>
          <a:noFill/>
          <a:ln w="9525">
            <a:noFill/>
            <a:miter lim="800000"/>
            <a:headEnd/>
            <a:tailEnd/>
          </a:ln>
        </p:spPr>
        <p:txBody>
          <a:bodyPr>
            <a:spAutoFit/>
          </a:bodyPr>
          <a:lstStyle/>
          <a:p>
            <a:pPr>
              <a:spcAft>
                <a:spcPct val="40000"/>
              </a:spcAft>
            </a:pPr>
            <a:r>
              <a:rPr lang="en-US" altLang="zh-TW" sz="2400" b="1">
                <a:latin typeface="Times New Roman" pitchFamily="18" charset="0"/>
                <a:ea typeface="標楷體" pitchFamily="65" charset="-120"/>
                <a:cs typeface="Arial Unicode MS" pitchFamily="34" charset="-128"/>
              </a:rPr>
              <a:t>There are three stages involved in the operation: </a:t>
            </a:r>
          </a:p>
          <a:p>
            <a:pPr>
              <a:spcAft>
                <a:spcPct val="40000"/>
              </a:spcAft>
            </a:pPr>
            <a:r>
              <a:rPr lang="en-US" altLang="zh-TW" sz="2400" b="1">
                <a:solidFill>
                  <a:srgbClr val="0000FF"/>
                </a:solidFill>
                <a:latin typeface="Times New Roman" pitchFamily="18" charset="0"/>
                <a:ea typeface="標楷體" pitchFamily="65" charset="-120"/>
                <a:cs typeface="Arial Unicode MS" pitchFamily="34" charset="-128"/>
              </a:rPr>
              <a:t>(1) cake formation</a:t>
            </a:r>
            <a:r>
              <a:rPr lang="en-US" altLang="zh-TW" sz="2400" b="1">
                <a:latin typeface="Times New Roman" pitchFamily="18" charset="0"/>
                <a:ea typeface="標楷體" pitchFamily="65" charset="-120"/>
                <a:cs typeface="Arial Unicode MS" pitchFamily="34" charset="-128"/>
              </a:rPr>
              <a:t> </a:t>
            </a:r>
          </a:p>
          <a:p>
            <a:pPr>
              <a:spcAft>
                <a:spcPct val="40000"/>
              </a:spcAft>
            </a:pPr>
            <a:r>
              <a:rPr lang="en-US" altLang="zh-TW" sz="2400" b="1">
                <a:solidFill>
                  <a:srgbClr val="FF0000"/>
                </a:solidFill>
                <a:latin typeface="Times New Roman" pitchFamily="18" charset="0"/>
                <a:ea typeface="標楷體" pitchFamily="65" charset="-120"/>
                <a:cs typeface="Arial Unicode MS" pitchFamily="34" charset="-128"/>
              </a:rPr>
              <a:t>(2) cake washing</a:t>
            </a:r>
            <a:r>
              <a:rPr lang="en-US" altLang="zh-TW" sz="2400" b="1">
                <a:latin typeface="Times New Roman" pitchFamily="18" charset="0"/>
                <a:ea typeface="標楷體" pitchFamily="65" charset="-120"/>
                <a:cs typeface="Arial Unicode MS" pitchFamily="34" charset="-128"/>
              </a:rPr>
              <a:t> </a:t>
            </a:r>
          </a:p>
          <a:p>
            <a:pPr>
              <a:spcAft>
                <a:spcPct val="40000"/>
              </a:spcAft>
            </a:pPr>
            <a:r>
              <a:rPr lang="en-US" altLang="zh-TW" sz="2400" b="1">
                <a:solidFill>
                  <a:srgbClr val="CC00CC"/>
                </a:solidFill>
                <a:latin typeface="Times New Roman" pitchFamily="18" charset="0"/>
                <a:ea typeface="標楷體" pitchFamily="65" charset="-120"/>
                <a:cs typeface="Arial Unicode MS" pitchFamily="34" charset="-128"/>
              </a:rPr>
              <a:t>(3) cake discharge</a:t>
            </a:r>
            <a:endParaRPr lang="zh-TW" altLang="en-US" sz="2400" b="1">
              <a:solidFill>
                <a:srgbClr val="CC00CC"/>
              </a:solidFill>
              <a:latin typeface="Times New Roman" pitchFamily="18" charset="0"/>
              <a:ea typeface="標楷體" pitchFamily="65" charset="-120"/>
              <a:cs typeface="Arial Unicode MS" pitchFamily="34" charset="-128"/>
            </a:endParaRPr>
          </a:p>
        </p:txBody>
      </p:sp>
      <p:sp>
        <p:nvSpPr>
          <p:cNvPr id="66565" name="Text Box 7"/>
          <p:cNvSpPr txBox="1">
            <a:spLocks noChangeArrowheads="1"/>
          </p:cNvSpPr>
          <p:nvPr/>
        </p:nvSpPr>
        <p:spPr bwMode="auto">
          <a:xfrm>
            <a:off x="6372225" y="4149725"/>
            <a:ext cx="2160588" cy="1552575"/>
          </a:xfrm>
          <a:prstGeom prst="rect">
            <a:avLst/>
          </a:prstGeom>
          <a:noFill/>
          <a:ln w="9525">
            <a:noFill/>
            <a:miter lim="800000"/>
            <a:headEnd/>
            <a:tailEnd/>
          </a:ln>
        </p:spPr>
        <p:txBody>
          <a:bodyPr>
            <a:spAutoFit/>
          </a:bodyPr>
          <a:lstStyle/>
          <a:p>
            <a:pPr>
              <a:spcBef>
                <a:spcPct val="50000"/>
              </a:spcBef>
            </a:pPr>
            <a:r>
              <a:rPr lang="en-US" altLang="zh-TW" sz="2400" b="1">
                <a:latin typeface="Times New Roman" pitchFamily="18" charset="0"/>
                <a:ea typeface="標楷體" pitchFamily="65" charset="-120"/>
                <a:cs typeface="Arial Unicode MS" pitchFamily="34" charset="-128"/>
              </a:rPr>
              <a:t>(not affecting the filter size and the cycle time) </a:t>
            </a:r>
            <a:endParaRPr lang="zh-TW" altLang="en-US" sz="2400" b="1">
              <a:latin typeface="Times New Roman" pitchFamily="18" charset="0"/>
              <a:ea typeface="標楷體" pitchFamily="65" charset="-120"/>
              <a:cs typeface="Arial Unicode MS" pitchFamily="34" charset="-128"/>
            </a:endParaRP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4"/>
          <p:cNvSpPr txBox="1">
            <a:spLocks noChangeArrowheads="1"/>
          </p:cNvSpPr>
          <p:nvPr/>
        </p:nvSpPr>
        <p:spPr bwMode="auto">
          <a:xfrm>
            <a:off x="611188" y="615950"/>
            <a:ext cx="2808287" cy="519113"/>
          </a:xfrm>
          <a:prstGeom prst="rect">
            <a:avLst/>
          </a:prstGeom>
          <a:noFill/>
          <a:ln w="9525">
            <a:noFill/>
            <a:miter lim="800000"/>
            <a:headEnd/>
            <a:tailEnd/>
          </a:ln>
        </p:spPr>
        <p:txBody>
          <a:bodyPr>
            <a:spAutoFit/>
          </a:bodyPr>
          <a:lstStyle/>
          <a:p>
            <a:pPr>
              <a:spcBef>
                <a:spcPct val="50000"/>
              </a:spcBef>
            </a:pPr>
            <a:r>
              <a:rPr lang="en-US" altLang="zh-TW" sz="2800" b="1">
                <a:latin typeface="Times New Roman" pitchFamily="18" charset="0"/>
                <a:ea typeface="標楷體" pitchFamily="65" charset="-120"/>
                <a:cs typeface="Arial Unicode MS" pitchFamily="34" charset="-128"/>
              </a:rPr>
              <a:t>Cake Formation</a:t>
            </a:r>
            <a:endParaRPr lang="zh-TW" altLang="en-US" sz="2800" b="1">
              <a:latin typeface="Times New Roman" pitchFamily="18" charset="0"/>
              <a:ea typeface="標楷體" pitchFamily="65" charset="-120"/>
              <a:cs typeface="Arial Unicode MS" pitchFamily="34" charset="-128"/>
            </a:endParaRPr>
          </a:p>
        </p:txBody>
      </p:sp>
      <p:sp>
        <p:nvSpPr>
          <p:cNvPr id="19460" name="Text Box 5"/>
          <p:cNvSpPr txBox="1">
            <a:spLocks noChangeArrowheads="1"/>
          </p:cNvSpPr>
          <p:nvPr/>
        </p:nvSpPr>
        <p:spPr bwMode="auto">
          <a:xfrm>
            <a:off x="611188" y="3424238"/>
            <a:ext cx="7991475" cy="457200"/>
          </a:xfrm>
          <a:prstGeom prst="rect">
            <a:avLst/>
          </a:prstGeom>
          <a:noFill/>
          <a:ln w="9525">
            <a:noFill/>
            <a:miter lim="800000"/>
            <a:headEnd/>
            <a:tailEnd/>
          </a:ln>
        </p:spPr>
        <p:txBody>
          <a:bodyPr>
            <a:spAutoFit/>
          </a:bodyPr>
          <a:lstStyle/>
          <a:p>
            <a:pPr>
              <a:spcBef>
                <a:spcPct val="50000"/>
              </a:spcBef>
            </a:pPr>
            <a:r>
              <a:rPr lang="en-US" altLang="zh-TW" sz="2400" b="1">
                <a:latin typeface="Times New Roman" pitchFamily="18" charset="0"/>
                <a:ea typeface="標楷體" pitchFamily="65" charset="-120"/>
                <a:cs typeface="Arial Unicode MS" pitchFamily="34" charset="-128"/>
              </a:rPr>
              <a:t>For compressible cake and </a:t>
            </a:r>
            <a:r>
              <a:rPr lang="en-US" altLang="zh-TW" sz="2400" b="1">
                <a:solidFill>
                  <a:srgbClr val="A50021"/>
                </a:solidFill>
                <a:latin typeface="Times New Roman" pitchFamily="18" charset="0"/>
                <a:ea typeface="標楷體" pitchFamily="65" charset="-120"/>
                <a:cs typeface="Arial Unicode MS" pitchFamily="34" charset="-128"/>
              </a:rPr>
              <a:t>negligible medium resistance</a:t>
            </a:r>
            <a:r>
              <a:rPr lang="en-US" altLang="zh-TW" sz="2400" b="1">
                <a:latin typeface="Times New Roman" pitchFamily="18" charset="0"/>
                <a:ea typeface="標楷體" pitchFamily="65" charset="-120"/>
                <a:cs typeface="Arial Unicode MS" pitchFamily="34" charset="-128"/>
              </a:rPr>
              <a:t>,</a:t>
            </a:r>
            <a:endParaRPr lang="zh-TW" altLang="en-US" sz="2400" b="1">
              <a:latin typeface="Times New Roman" pitchFamily="18" charset="0"/>
              <a:ea typeface="標楷體" pitchFamily="65" charset="-120"/>
              <a:cs typeface="Arial Unicode MS" pitchFamily="34" charset="-128"/>
            </a:endParaRPr>
          </a:p>
        </p:txBody>
      </p:sp>
      <p:sp>
        <p:nvSpPr>
          <p:cNvPr id="19461" name="Rectangle 7"/>
          <p:cNvSpPr>
            <a:spLocks noChangeArrowheads="1"/>
          </p:cNvSpPr>
          <p:nvPr/>
        </p:nvSpPr>
        <p:spPr bwMode="auto">
          <a:xfrm>
            <a:off x="0" y="3173413"/>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49158" name="Object 6"/>
          <p:cNvGraphicFramePr>
            <a:graphicFrameLocks noChangeAspect="1"/>
          </p:cNvGraphicFramePr>
          <p:nvPr/>
        </p:nvGraphicFramePr>
        <p:xfrm>
          <a:off x="2073275" y="4010025"/>
          <a:ext cx="4418013" cy="900113"/>
        </p:xfrm>
        <a:graphic>
          <a:graphicData uri="http://schemas.openxmlformats.org/presentationml/2006/ole">
            <p:oleObj spid="_x0000_s1224706" name="方程式" r:id="rId4" imgW="2450880" imgH="495000" progId="Equation.3">
              <p:embed/>
            </p:oleObj>
          </a:graphicData>
        </a:graphic>
      </p:graphicFrame>
      <p:sp>
        <p:nvSpPr>
          <p:cNvPr id="19462" name="Text Box 8"/>
          <p:cNvSpPr txBox="1">
            <a:spLocks noChangeArrowheads="1"/>
          </p:cNvSpPr>
          <p:nvPr/>
        </p:nvSpPr>
        <p:spPr bwMode="auto">
          <a:xfrm>
            <a:off x="969963" y="4935538"/>
            <a:ext cx="7561262" cy="1698625"/>
          </a:xfrm>
          <a:prstGeom prst="rect">
            <a:avLst/>
          </a:prstGeom>
          <a:noFill/>
          <a:ln w="9525">
            <a:noFill/>
            <a:miter lim="800000"/>
            <a:headEnd/>
            <a:tailEnd/>
          </a:ln>
        </p:spPr>
        <p:txBody>
          <a:bodyPr>
            <a:spAutoFit/>
          </a:bodyPr>
          <a:lstStyle/>
          <a:p>
            <a:pPr marL="1617663" indent="-1617663">
              <a:spcAft>
                <a:spcPct val="20000"/>
              </a:spcAft>
              <a:tabLst>
                <a:tab pos="981075" algn="l"/>
              </a:tabLst>
            </a:pPr>
            <a:r>
              <a:rPr lang="en-US" altLang="zh-TW" sz="2400" b="1">
                <a:latin typeface="Times New Roman" pitchFamily="18" charset="0"/>
                <a:ea typeface="標楷體" pitchFamily="65" charset="-120"/>
                <a:cs typeface="Arial Unicode MS" pitchFamily="34" charset="-128"/>
              </a:rPr>
              <a:t>where	</a:t>
            </a:r>
            <a:r>
              <a:rPr lang="en-US" altLang="zh-TW" sz="2400" b="1" i="1">
                <a:solidFill>
                  <a:srgbClr val="FF0000"/>
                </a:solidFill>
                <a:latin typeface="Times New Roman" pitchFamily="18" charset="0"/>
                <a:ea typeface="標楷體" pitchFamily="65" charset="-120"/>
                <a:cs typeface="Arial Unicode MS" pitchFamily="34" charset="-128"/>
              </a:rPr>
              <a:t>t</a:t>
            </a:r>
            <a:r>
              <a:rPr lang="en-US" altLang="zh-TW" sz="2400" b="1" i="1" baseline="-25000">
                <a:solidFill>
                  <a:srgbClr val="FF0000"/>
                </a:solidFill>
                <a:latin typeface="Times New Roman" pitchFamily="18" charset="0"/>
                <a:ea typeface="標楷體" pitchFamily="65" charset="-120"/>
                <a:cs typeface="Arial Unicode MS" pitchFamily="34" charset="-128"/>
              </a:rPr>
              <a:t>f</a:t>
            </a:r>
            <a:r>
              <a:rPr lang="en-US" altLang="zh-TW" sz="2400" b="1" baseline="-25000">
                <a:solidFill>
                  <a:srgbClr val="FF0000"/>
                </a:solidFill>
                <a:latin typeface="Times New Roman" pitchFamily="18" charset="0"/>
                <a:ea typeface="標楷體" pitchFamily="65" charset="-120"/>
                <a:cs typeface="Arial Unicode MS" pitchFamily="34" charset="-128"/>
              </a:rPr>
              <a:t> </a:t>
            </a:r>
            <a:r>
              <a:rPr lang="en-US" altLang="zh-TW" sz="2400" b="1">
                <a:solidFill>
                  <a:srgbClr val="FF0000"/>
                </a:solidFill>
                <a:latin typeface="Times New Roman" pitchFamily="18" charset="0"/>
                <a:ea typeface="標楷體" pitchFamily="65" charset="-120"/>
                <a:cs typeface="Arial Unicode MS" pitchFamily="34" charset="-128"/>
              </a:rPr>
              <a:t>= cake formation time</a:t>
            </a:r>
            <a:endParaRPr lang="en-US" altLang="zh-TW" sz="2400" b="1" i="1">
              <a:solidFill>
                <a:srgbClr val="FF0000"/>
              </a:solidFill>
              <a:latin typeface="Times New Roman" pitchFamily="18" charset="0"/>
              <a:ea typeface="標楷體" pitchFamily="65" charset="-120"/>
              <a:cs typeface="Arial Unicode MS" pitchFamily="34" charset="-128"/>
            </a:endParaRPr>
          </a:p>
          <a:p>
            <a:pPr marL="1617663" indent="-1617663">
              <a:spcAft>
                <a:spcPct val="20000"/>
              </a:spcAft>
              <a:tabLst>
                <a:tab pos="981075" algn="l"/>
              </a:tabLst>
            </a:pPr>
            <a:r>
              <a:rPr lang="en-US" altLang="zh-TW" sz="2400" b="1" i="1">
                <a:latin typeface="Times New Roman" pitchFamily="18" charset="0"/>
                <a:ea typeface="標楷體" pitchFamily="65" charset="-120"/>
                <a:cs typeface="Arial Unicode MS" pitchFamily="34" charset="-128"/>
              </a:rPr>
              <a:t>	</a:t>
            </a:r>
            <a:r>
              <a:rPr lang="en-US" altLang="zh-TW" sz="2400" b="1" i="1">
                <a:solidFill>
                  <a:srgbClr val="0000FF"/>
                </a:solidFill>
                <a:latin typeface="Times New Roman" pitchFamily="18" charset="0"/>
                <a:ea typeface="標楷體" pitchFamily="65" charset="-120"/>
                <a:cs typeface="Arial Unicode MS" pitchFamily="34" charset="-128"/>
              </a:rPr>
              <a:t>V</a:t>
            </a:r>
            <a:r>
              <a:rPr lang="en-US" altLang="zh-TW" sz="2400" b="1" i="1" baseline="-25000">
                <a:solidFill>
                  <a:srgbClr val="0000FF"/>
                </a:solidFill>
                <a:latin typeface="Times New Roman" pitchFamily="18" charset="0"/>
                <a:ea typeface="標楷體" pitchFamily="65" charset="-120"/>
                <a:cs typeface="Arial Unicode MS" pitchFamily="34" charset="-128"/>
              </a:rPr>
              <a:t>f</a:t>
            </a:r>
            <a:r>
              <a:rPr lang="en-US" altLang="zh-TW" sz="2400" b="1" baseline="-25000">
                <a:solidFill>
                  <a:srgbClr val="0000FF"/>
                </a:solidFill>
                <a:latin typeface="Times New Roman" pitchFamily="18" charset="0"/>
                <a:ea typeface="標楷體" pitchFamily="65" charset="-120"/>
                <a:cs typeface="Arial Unicode MS" pitchFamily="34" charset="-128"/>
              </a:rPr>
              <a:t> </a:t>
            </a:r>
            <a:r>
              <a:rPr lang="en-US" altLang="zh-TW" sz="2400" b="1">
                <a:solidFill>
                  <a:srgbClr val="0000FF"/>
                </a:solidFill>
                <a:latin typeface="Times New Roman" pitchFamily="18" charset="0"/>
                <a:ea typeface="標楷體" pitchFamily="65" charset="-120"/>
                <a:cs typeface="Arial Unicode MS" pitchFamily="34" charset="-128"/>
              </a:rPr>
              <a:t>= volume of filtrate collected during the period of </a:t>
            </a:r>
            <a:r>
              <a:rPr lang="en-US" altLang="zh-TW" sz="2400" b="1" i="1">
                <a:solidFill>
                  <a:srgbClr val="0000FF"/>
                </a:solidFill>
                <a:latin typeface="Times New Roman" pitchFamily="18" charset="0"/>
                <a:ea typeface="標楷體" pitchFamily="65" charset="-120"/>
                <a:cs typeface="Arial Unicode MS" pitchFamily="34" charset="-128"/>
              </a:rPr>
              <a:t>t</a:t>
            </a:r>
            <a:r>
              <a:rPr lang="en-US" altLang="zh-TW" sz="2400" b="1" i="1" baseline="-25000">
                <a:solidFill>
                  <a:srgbClr val="0000FF"/>
                </a:solidFill>
                <a:latin typeface="Times New Roman" pitchFamily="18" charset="0"/>
                <a:ea typeface="標楷體" pitchFamily="65" charset="-120"/>
                <a:cs typeface="Arial Unicode MS" pitchFamily="34" charset="-128"/>
              </a:rPr>
              <a:t>f</a:t>
            </a:r>
          </a:p>
          <a:p>
            <a:pPr marL="1617663" indent="-1617663">
              <a:spcAft>
                <a:spcPct val="20000"/>
              </a:spcAft>
              <a:tabLst>
                <a:tab pos="981075" algn="l"/>
              </a:tabLst>
            </a:pPr>
            <a:r>
              <a:rPr lang="en-US" altLang="zh-TW" sz="2400" b="1" i="1">
                <a:latin typeface="Times New Roman" pitchFamily="18" charset="0"/>
                <a:ea typeface="標楷體" pitchFamily="65" charset="-120"/>
                <a:cs typeface="Arial Unicode MS" pitchFamily="34" charset="-128"/>
              </a:rPr>
              <a:t>	A</a:t>
            </a:r>
            <a:r>
              <a:rPr lang="en-US" altLang="zh-TW" sz="2400" b="1">
                <a:latin typeface="Times New Roman" pitchFamily="18" charset="0"/>
                <a:ea typeface="標楷體" pitchFamily="65" charset="-120"/>
                <a:cs typeface="Arial Unicode MS" pitchFamily="34" charset="-128"/>
              </a:rPr>
              <a:t> = filtration area (submerged area of filter)</a:t>
            </a:r>
            <a:endParaRPr lang="zh-TW" altLang="en-US" sz="2400" b="1">
              <a:latin typeface="Times New Roman" pitchFamily="18" charset="0"/>
              <a:ea typeface="標楷體" pitchFamily="65" charset="-120"/>
              <a:cs typeface="Arial Unicode MS" pitchFamily="34" charset="-128"/>
            </a:endParaRPr>
          </a:p>
        </p:txBody>
      </p:sp>
      <p:sp>
        <p:nvSpPr>
          <p:cNvPr id="19463" name="Rectangle 11"/>
          <p:cNvSpPr>
            <a:spLocks noChangeArrowheads="1"/>
          </p:cNvSpPr>
          <p:nvPr/>
        </p:nvSpPr>
        <p:spPr bwMode="auto">
          <a:xfrm>
            <a:off x="0" y="3170238"/>
            <a:ext cx="9144000" cy="0"/>
          </a:xfrm>
          <a:prstGeom prst="rect">
            <a:avLst/>
          </a:prstGeom>
          <a:noFill/>
          <a:ln w="9525">
            <a:noFill/>
            <a:miter lim="800000"/>
            <a:headEnd/>
            <a:tailEnd/>
          </a:ln>
        </p:spPr>
        <p:txBody>
          <a:bodyPr wrap="none" anchor="ctr">
            <a:spAutoFit/>
          </a:bodyPr>
          <a:lstStyle/>
          <a:p>
            <a:endParaRPr lang="zh-TW" altLang="en-US"/>
          </a:p>
        </p:txBody>
      </p:sp>
      <p:pic>
        <p:nvPicPr>
          <p:cNvPr id="19464" name="Picture 13"/>
          <p:cNvPicPr>
            <a:picLocks noChangeAspect="1" noChangeArrowheads="1"/>
          </p:cNvPicPr>
          <p:nvPr/>
        </p:nvPicPr>
        <p:blipFill>
          <a:blip r:embed="rId5"/>
          <a:srcRect/>
          <a:stretch>
            <a:fillRect/>
          </a:stretch>
        </p:blipFill>
        <p:spPr bwMode="auto">
          <a:xfrm>
            <a:off x="3779838" y="692150"/>
            <a:ext cx="3240087" cy="2625725"/>
          </a:xfrm>
          <a:prstGeom prst="rect">
            <a:avLst/>
          </a:prstGeom>
          <a:noFill/>
          <a:ln w="9525">
            <a:noFill/>
            <a:miter lim="800000"/>
            <a:headEnd/>
            <a:tailEnd/>
          </a:ln>
        </p:spPr>
      </p:pic>
      <p:sp>
        <p:nvSpPr>
          <p:cNvPr id="19465" name="Text Box 14"/>
          <p:cNvSpPr txBox="1">
            <a:spLocks noChangeArrowheads="1"/>
          </p:cNvSpPr>
          <p:nvPr/>
        </p:nvSpPr>
        <p:spPr bwMode="auto">
          <a:xfrm>
            <a:off x="1908175" y="115888"/>
            <a:ext cx="7129463" cy="366712"/>
          </a:xfrm>
          <a:prstGeom prst="rect">
            <a:avLst/>
          </a:prstGeom>
          <a:noFill/>
          <a:ln w="9525">
            <a:noFill/>
            <a:miter lim="800000"/>
            <a:headEnd/>
            <a:tailEnd/>
          </a:ln>
        </p:spPr>
        <p:txBody>
          <a:bodyPr>
            <a:spAutoFit/>
          </a:bodyPr>
          <a:lstStyle/>
          <a:p>
            <a:pPr algn="r">
              <a:spcBef>
                <a:spcPct val="50000"/>
              </a:spcBef>
            </a:pPr>
            <a:r>
              <a:rPr lang="en-US" altLang="zh-TW" b="1" i="1">
                <a:latin typeface="Times New Roman" pitchFamily="18" charset="0"/>
                <a:ea typeface="標楷體" pitchFamily="65" charset="-120"/>
                <a:cs typeface="Arial Unicode MS" pitchFamily="34" charset="-128"/>
              </a:rPr>
              <a:t>ANALYSIS OF CONTINUOUS ROTARY VACUUM FILTERS (2/8)</a:t>
            </a:r>
            <a:endParaRPr lang="zh-TW" altLang="en-US" b="1" i="1">
              <a:latin typeface="Times New Roman" pitchFamily="18" charset="0"/>
              <a:ea typeface="標楷體" pitchFamily="65" charset="-120"/>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9158"/>
                                        </p:tgtEl>
                                        <p:attrNameLst>
                                          <p:attrName>style.visibility</p:attrName>
                                        </p:attrNameLst>
                                      </p:cBhvr>
                                      <p:to>
                                        <p:strVal val="visible"/>
                                      </p:to>
                                    </p:set>
                                    <p:animEffect transition="in" filter="wipe(left)">
                                      <p:cBhvr>
                                        <p:cTn id="7" dur="500"/>
                                        <p:tgtEl>
                                          <p:spTgt spid="49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2"/>
          <p:cNvSpPr txBox="1">
            <a:spLocks noChangeArrowheads="1"/>
          </p:cNvSpPr>
          <p:nvPr/>
        </p:nvSpPr>
        <p:spPr bwMode="auto">
          <a:xfrm>
            <a:off x="611188" y="693738"/>
            <a:ext cx="3024187" cy="396875"/>
          </a:xfrm>
          <a:prstGeom prst="rect">
            <a:avLst/>
          </a:prstGeom>
          <a:noFill/>
          <a:ln w="9525">
            <a:noFill/>
            <a:miter lim="800000"/>
            <a:headEnd/>
            <a:tailEnd/>
          </a:ln>
        </p:spPr>
        <p:txBody>
          <a:bodyPr>
            <a:spAutoFit/>
          </a:bodyPr>
          <a:lstStyle/>
          <a:p>
            <a:pPr>
              <a:spcBef>
                <a:spcPct val="50000"/>
              </a:spcBef>
            </a:pPr>
            <a:r>
              <a:rPr lang="en-US" altLang="zh-TW" sz="2000" b="1">
                <a:latin typeface="Times New Roman" pitchFamily="18" charset="0"/>
                <a:ea typeface="標楷體" pitchFamily="65" charset="-120"/>
                <a:cs typeface="Arial Unicode MS" pitchFamily="34" charset="-128"/>
              </a:rPr>
              <a:t>Cake Formation (cont’d)</a:t>
            </a:r>
            <a:endParaRPr lang="zh-TW" altLang="en-US" sz="2000" b="1">
              <a:latin typeface="Times New Roman" pitchFamily="18" charset="0"/>
              <a:ea typeface="標楷體" pitchFamily="65" charset="-120"/>
              <a:cs typeface="Arial Unicode MS" pitchFamily="34" charset="-128"/>
            </a:endParaRPr>
          </a:p>
        </p:txBody>
      </p:sp>
      <p:sp>
        <p:nvSpPr>
          <p:cNvPr id="20485" name="Rectangle 4"/>
          <p:cNvSpPr>
            <a:spLocks noChangeArrowheads="1"/>
          </p:cNvSpPr>
          <p:nvPr/>
        </p:nvSpPr>
        <p:spPr bwMode="auto">
          <a:xfrm>
            <a:off x="0" y="3173413"/>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20482" name="Object 5"/>
          <p:cNvGraphicFramePr>
            <a:graphicFrameLocks noChangeAspect="1"/>
          </p:cNvGraphicFramePr>
          <p:nvPr/>
        </p:nvGraphicFramePr>
        <p:xfrm>
          <a:off x="1403350" y="1485900"/>
          <a:ext cx="2151063" cy="900113"/>
        </p:xfrm>
        <a:graphic>
          <a:graphicData uri="http://schemas.openxmlformats.org/presentationml/2006/ole">
            <p:oleObj spid="_x0000_s1225730" name="方程式" r:id="rId4" imgW="1193760" imgH="495000" progId="Equation.3">
              <p:embed/>
            </p:oleObj>
          </a:graphicData>
        </a:graphic>
      </p:graphicFrame>
      <p:sp>
        <p:nvSpPr>
          <p:cNvPr id="83975" name="Text Box 7"/>
          <p:cNvSpPr txBox="1">
            <a:spLocks noChangeArrowheads="1"/>
          </p:cNvSpPr>
          <p:nvPr/>
        </p:nvSpPr>
        <p:spPr bwMode="auto">
          <a:xfrm>
            <a:off x="827088" y="3502025"/>
            <a:ext cx="3313112" cy="457200"/>
          </a:xfrm>
          <a:prstGeom prst="rect">
            <a:avLst/>
          </a:prstGeom>
          <a:noFill/>
          <a:ln w="9525">
            <a:noFill/>
            <a:miter lim="800000"/>
            <a:headEnd/>
            <a:tailEnd/>
          </a:ln>
        </p:spPr>
        <p:txBody>
          <a:bodyPr>
            <a:spAutoFit/>
          </a:bodyPr>
          <a:lstStyle/>
          <a:p>
            <a:pPr>
              <a:spcBef>
                <a:spcPct val="50000"/>
              </a:spcBef>
            </a:pPr>
            <a:r>
              <a:rPr lang="en-US" altLang="zh-TW" sz="2400" b="1">
                <a:solidFill>
                  <a:srgbClr val="A50021"/>
                </a:solidFill>
                <a:latin typeface="Times New Roman" pitchFamily="18" charset="0"/>
                <a:ea typeface="標楷體" pitchFamily="65" charset="-120"/>
                <a:cs typeface="Arial Unicode MS" pitchFamily="34" charset="-128"/>
              </a:rPr>
              <a:t>Let </a:t>
            </a:r>
            <a:r>
              <a:rPr lang="en-US" altLang="zh-TW" sz="2400" b="1" i="1">
                <a:solidFill>
                  <a:srgbClr val="A50021"/>
                </a:solidFill>
                <a:latin typeface="Times New Roman" pitchFamily="18" charset="0"/>
                <a:ea typeface="標楷體" pitchFamily="65" charset="-120"/>
                <a:cs typeface="Arial Unicode MS" pitchFamily="34" charset="-128"/>
              </a:rPr>
              <a:t>t</a:t>
            </a:r>
            <a:r>
              <a:rPr lang="en-US" altLang="zh-TW" sz="2400" b="1" i="1" baseline="-25000">
                <a:solidFill>
                  <a:srgbClr val="A50021"/>
                </a:solidFill>
                <a:latin typeface="Times New Roman" pitchFamily="18" charset="0"/>
                <a:ea typeface="標楷體" pitchFamily="65" charset="-120"/>
                <a:cs typeface="Arial Unicode MS" pitchFamily="34" charset="-128"/>
              </a:rPr>
              <a:t>f</a:t>
            </a:r>
            <a:r>
              <a:rPr lang="en-US" altLang="zh-TW" sz="2400" b="1">
                <a:solidFill>
                  <a:srgbClr val="A50021"/>
                </a:solidFill>
                <a:latin typeface="Times New Roman" pitchFamily="18" charset="0"/>
                <a:ea typeface="標楷體" pitchFamily="65" charset="-120"/>
                <a:cs typeface="Arial Unicode MS" pitchFamily="34" charset="-128"/>
              </a:rPr>
              <a:t> = </a:t>
            </a:r>
            <a:r>
              <a:rPr lang="en-US" altLang="zh-TW" sz="2400" b="1" i="1">
                <a:solidFill>
                  <a:srgbClr val="A50021"/>
                </a:solidFill>
                <a:latin typeface="Symbol" pitchFamily="18" charset="2"/>
                <a:ea typeface="標楷體" pitchFamily="65" charset="-120"/>
                <a:cs typeface="Arial Unicode MS" pitchFamily="34" charset="-128"/>
              </a:rPr>
              <a:t>b</a:t>
            </a:r>
            <a:r>
              <a:rPr lang="en-US" altLang="zh-TW" sz="2400" b="1" i="1">
                <a:solidFill>
                  <a:srgbClr val="A50021"/>
                </a:solidFill>
                <a:latin typeface="Times New Roman" pitchFamily="18" charset="0"/>
                <a:ea typeface="標楷體" pitchFamily="65" charset="-120"/>
                <a:cs typeface="Arial Unicode MS" pitchFamily="34" charset="-128"/>
              </a:rPr>
              <a:t>t</a:t>
            </a:r>
            <a:r>
              <a:rPr lang="en-US" altLang="zh-TW" sz="2400" b="1" i="1" baseline="-25000">
                <a:solidFill>
                  <a:srgbClr val="A50021"/>
                </a:solidFill>
                <a:latin typeface="Times New Roman" pitchFamily="18" charset="0"/>
                <a:ea typeface="標楷體" pitchFamily="65" charset="-120"/>
                <a:cs typeface="Arial Unicode MS" pitchFamily="34" charset="-128"/>
              </a:rPr>
              <a:t>c</a:t>
            </a:r>
            <a:r>
              <a:rPr lang="en-US" altLang="zh-TW" sz="2400" b="1" baseline="-25000">
                <a:solidFill>
                  <a:srgbClr val="A50021"/>
                </a:solidFill>
                <a:latin typeface="Times New Roman" pitchFamily="18" charset="0"/>
                <a:ea typeface="標楷體" pitchFamily="65" charset="-120"/>
                <a:cs typeface="Arial Unicode MS" pitchFamily="34" charset="-128"/>
              </a:rPr>
              <a:t> </a:t>
            </a:r>
            <a:r>
              <a:rPr lang="en-US" altLang="zh-TW" sz="2400" b="1">
                <a:solidFill>
                  <a:srgbClr val="A50021"/>
                </a:solidFill>
                <a:latin typeface="Times New Roman" pitchFamily="18" charset="0"/>
                <a:ea typeface="標楷體" pitchFamily="65" charset="-120"/>
                <a:cs typeface="Arial Unicode MS" pitchFamily="34" charset="-128"/>
              </a:rPr>
              <a:t>and </a:t>
            </a:r>
            <a:r>
              <a:rPr lang="en-US" altLang="zh-TW" sz="2400" b="1" i="1">
                <a:solidFill>
                  <a:srgbClr val="A50021"/>
                </a:solidFill>
                <a:latin typeface="Times New Roman" pitchFamily="18" charset="0"/>
                <a:ea typeface="標楷體" pitchFamily="65" charset="-120"/>
                <a:cs typeface="Arial Unicode MS" pitchFamily="34" charset="-128"/>
              </a:rPr>
              <a:t>A</a:t>
            </a:r>
            <a:r>
              <a:rPr lang="en-US" altLang="zh-TW" sz="2400" b="1">
                <a:solidFill>
                  <a:srgbClr val="A50021"/>
                </a:solidFill>
                <a:latin typeface="Times New Roman" pitchFamily="18" charset="0"/>
                <a:ea typeface="標楷體" pitchFamily="65" charset="-120"/>
                <a:cs typeface="Arial Unicode MS" pitchFamily="34" charset="-128"/>
              </a:rPr>
              <a:t> = </a:t>
            </a:r>
            <a:r>
              <a:rPr lang="en-US" altLang="zh-TW" sz="2400" b="1" i="1">
                <a:solidFill>
                  <a:srgbClr val="A50021"/>
                </a:solidFill>
                <a:latin typeface="Symbol" pitchFamily="18" charset="2"/>
                <a:ea typeface="標楷體" pitchFamily="65" charset="-120"/>
                <a:cs typeface="Arial Unicode MS" pitchFamily="34" charset="-128"/>
              </a:rPr>
              <a:t>b</a:t>
            </a:r>
            <a:r>
              <a:rPr lang="en-US" altLang="zh-TW" sz="2400" b="1" i="1">
                <a:solidFill>
                  <a:srgbClr val="A50021"/>
                </a:solidFill>
                <a:latin typeface="Times New Roman" pitchFamily="18" charset="0"/>
                <a:ea typeface="標楷體" pitchFamily="65" charset="-120"/>
                <a:cs typeface="Arial Unicode MS" pitchFamily="34" charset="-128"/>
              </a:rPr>
              <a:t>A</a:t>
            </a:r>
            <a:r>
              <a:rPr lang="en-US" altLang="zh-TW" sz="2400" b="1" i="1" baseline="-25000">
                <a:solidFill>
                  <a:srgbClr val="A50021"/>
                </a:solidFill>
                <a:latin typeface="Times New Roman" pitchFamily="18" charset="0"/>
                <a:ea typeface="標楷體" pitchFamily="65" charset="-120"/>
                <a:cs typeface="Arial Unicode MS" pitchFamily="34" charset="-128"/>
              </a:rPr>
              <a:t>T</a:t>
            </a:r>
            <a:r>
              <a:rPr lang="en-US" altLang="zh-TW" sz="2400" b="1">
                <a:latin typeface="Times New Roman" pitchFamily="18" charset="0"/>
                <a:ea typeface="標楷體" pitchFamily="65" charset="-120"/>
                <a:cs typeface="Arial Unicode MS" pitchFamily="34" charset="-128"/>
              </a:rPr>
              <a:t>   </a:t>
            </a:r>
            <a:endParaRPr lang="zh-TW" altLang="en-US" sz="2400" b="1">
              <a:latin typeface="Times New Roman" pitchFamily="18" charset="0"/>
              <a:ea typeface="標楷體" pitchFamily="65" charset="-120"/>
              <a:cs typeface="Arial Unicode MS" pitchFamily="34" charset="-128"/>
            </a:endParaRPr>
          </a:p>
        </p:txBody>
      </p:sp>
      <p:sp>
        <p:nvSpPr>
          <p:cNvPr id="20487" name="Rectangle 8"/>
          <p:cNvSpPr>
            <a:spLocks noChangeArrowheads="1"/>
          </p:cNvSpPr>
          <p:nvPr/>
        </p:nvSpPr>
        <p:spPr bwMode="auto">
          <a:xfrm>
            <a:off x="0" y="3170238"/>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83977" name="Object 9"/>
          <p:cNvGraphicFramePr>
            <a:graphicFrameLocks noChangeAspect="1"/>
          </p:cNvGraphicFramePr>
          <p:nvPr/>
        </p:nvGraphicFramePr>
        <p:xfrm>
          <a:off x="3275013" y="4078288"/>
          <a:ext cx="2663825" cy="1006475"/>
        </p:xfrm>
        <a:graphic>
          <a:graphicData uri="http://schemas.openxmlformats.org/presentationml/2006/ole">
            <p:oleObj spid="_x0000_s1225731" name="方程式" r:id="rId5" imgW="1371600" imgH="520700" progId="Equation.3">
              <p:embed/>
            </p:oleObj>
          </a:graphicData>
        </a:graphic>
      </p:graphicFrame>
      <p:sp>
        <p:nvSpPr>
          <p:cNvPr id="20488" name="Text Box 10"/>
          <p:cNvSpPr txBox="1">
            <a:spLocks noChangeArrowheads="1"/>
          </p:cNvSpPr>
          <p:nvPr/>
        </p:nvSpPr>
        <p:spPr bwMode="auto">
          <a:xfrm>
            <a:off x="1187450" y="5157788"/>
            <a:ext cx="6048375" cy="1333500"/>
          </a:xfrm>
          <a:prstGeom prst="rect">
            <a:avLst/>
          </a:prstGeom>
          <a:noFill/>
          <a:ln w="9525">
            <a:noFill/>
            <a:miter lim="800000"/>
            <a:headEnd/>
            <a:tailEnd/>
          </a:ln>
        </p:spPr>
        <p:txBody>
          <a:bodyPr>
            <a:spAutoFit/>
          </a:bodyPr>
          <a:lstStyle/>
          <a:p>
            <a:pPr>
              <a:spcAft>
                <a:spcPct val="20000"/>
              </a:spcAft>
              <a:tabLst>
                <a:tab pos="981075" algn="l"/>
              </a:tabLst>
            </a:pPr>
            <a:r>
              <a:rPr lang="en-US" altLang="zh-TW" sz="2400" b="1">
                <a:latin typeface="Times New Roman" pitchFamily="18" charset="0"/>
                <a:ea typeface="標楷體" pitchFamily="65" charset="-120"/>
                <a:cs typeface="Arial Unicode MS" pitchFamily="34" charset="-128"/>
              </a:rPr>
              <a:t>where</a:t>
            </a:r>
            <a:r>
              <a:rPr lang="en-US" altLang="zh-TW" sz="2400" b="1">
                <a:solidFill>
                  <a:srgbClr val="CC00CC"/>
                </a:solidFill>
                <a:latin typeface="Times New Roman" pitchFamily="18" charset="0"/>
                <a:ea typeface="標楷體" pitchFamily="65" charset="-120"/>
                <a:cs typeface="Arial Unicode MS" pitchFamily="34" charset="-128"/>
              </a:rPr>
              <a:t>	</a:t>
            </a:r>
            <a:r>
              <a:rPr lang="en-US" altLang="zh-TW" sz="2400" b="1" i="1">
                <a:solidFill>
                  <a:srgbClr val="CC00CC"/>
                </a:solidFill>
                <a:latin typeface="Times New Roman" pitchFamily="18" charset="0"/>
                <a:ea typeface="標楷體" pitchFamily="65" charset="-120"/>
                <a:cs typeface="Arial Unicode MS" pitchFamily="34" charset="-128"/>
              </a:rPr>
              <a:t>t</a:t>
            </a:r>
            <a:r>
              <a:rPr lang="en-US" altLang="zh-TW" sz="2400" b="1" i="1" baseline="-25000">
                <a:solidFill>
                  <a:srgbClr val="CC00CC"/>
                </a:solidFill>
                <a:latin typeface="Times New Roman" pitchFamily="18" charset="0"/>
                <a:ea typeface="標楷體" pitchFamily="65" charset="-120"/>
                <a:cs typeface="Arial Unicode MS" pitchFamily="34" charset="-128"/>
              </a:rPr>
              <a:t>c</a:t>
            </a:r>
            <a:r>
              <a:rPr lang="en-US" altLang="zh-TW" sz="2400" b="1">
                <a:solidFill>
                  <a:srgbClr val="CC00CC"/>
                </a:solidFill>
                <a:latin typeface="Times New Roman" pitchFamily="18" charset="0"/>
                <a:ea typeface="標楷體" pitchFamily="65" charset="-120"/>
                <a:cs typeface="Arial Unicode MS" pitchFamily="34" charset="-128"/>
              </a:rPr>
              <a:t> = cycle time</a:t>
            </a:r>
          </a:p>
          <a:p>
            <a:pPr>
              <a:spcAft>
                <a:spcPct val="20000"/>
              </a:spcAft>
              <a:tabLst>
                <a:tab pos="981075" algn="l"/>
              </a:tabLst>
            </a:pPr>
            <a:r>
              <a:rPr lang="en-US" altLang="zh-TW" sz="2400" b="1">
                <a:latin typeface="Times New Roman" pitchFamily="18" charset="0"/>
                <a:ea typeface="標楷體" pitchFamily="65" charset="-120"/>
                <a:cs typeface="Arial Unicode MS" pitchFamily="34" charset="-128"/>
              </a:rPr>
              <a:t>	</a:t>
            </a:r>
            <a:r>
              <a:rPr lang="en-US" altLang="zh-TW" sz="2400" b="1" i="1">
                <a:latin typeface="Times New Roman" pitchFamily="18" charset="0"/>
                <a:ea typeface="標楷體" pitchFamily="65" charset="-120"/>
                <a:cs typeface="Arial Unicode MS" pitchFamily="34" charset="-128"/>
              </a:rPr>
              <a:t>A</a:t>
            </a:r>
            <a:r>
              <a:rPr lang="en-US" altLang="zh-TW" sz="2400" b="1" i="1" baseline="-25000">
                <a:latin typeface="Times New Roman" pitchFamily="18" charset="0"/>
                <a:ea typeface="標楷體" pitchFamily="65" charset="-120"/>
                <a:cs typeface="Arial Unicode MS" pitchFamily="34" charset="-128"/>
              </a:rPr>
              <a:t>T</a:t>
            </a:r>
            <a:r>
              <a:rPr lang="en-US" altLang="zh-TW" sz="2400" b="1">
                <a:latin typeface="Times New Roman" pitchFamily="18" charset="0"/>
                <a:ea typeface="標楷體" pitchFamily="65" charset="-120"/>
                <a:cs typeface="Arial Unicode MS" pitchFamily="34" charset="-128"/>
              </a:rPr>
              <a:t> = total filter area</a:t>
            </a:r>
          </a:p>
          <a:p>
            <a:pPr>
              <a:spcAft>
                <a:spcPct val="20000"/>
              </a:spcAft>
              <a:tabLst>
                <a:tab pos="981075" algn="l"/>
              </a:tabLst>
            </a:pPr>
            <a:r>
              <a:rPr lang="en-US" altLang="zh-TW" sz="2400" b="1">
                <a:latin typeface="Times New Roman" pitchFamily="18" charset="0"/>
                <a:ea typeface="標楷體" pitchFamily="65" charset="-120"/>
                <a:cs typeface="Arial Unicode MS" pitchFamily="34" charset="-128"/>
              </a:rPr>
              <a:t>	</a:t>
            </a:r>
            <a:r>
              <a:rPr lang="en-US" altLang="zh-TW" sz="2400" b="1" i="1">
                <a:solidFill>
                  <a:schemeClr val="accent2"/>
                </a:solidFill>
                <a:latin typeface="Symbol" pitchFamily="18" charset="2"/>
                <a:ea typeface="標楷體" pitchFamily="65" charset="-120"/>
                <a:cs typeface="Arial Unicode MS" pitchFamily="34" charset="-128"/>
              </a:rPr>
              <a:t>b</a:t>
            </a:r>
            <a:r>
              <a:rPr lang="en-US" altLang="zh-TW" sz="2400" b="1">
                <a:solidFill>
                  <a:schemeClr val="accent2"/>
                </a:solidFill>
                <a:latin typeface="Times New Roman" pitchFamily="18" charset="0"/>
                <a:ea typeface="標楷體" pitchFamily="65" charset="-120"/>
                <a:cs typeface="Arial Unicode MS" pitchFamily="34" charset="-128"/>
              </a:rPr>
              <a:t> = fraction of the drum submerged</a:t>
            </a:r>
            <a:r>
              <a:rPr lang="en-US" altLang="zh-TW" sz="2400" b="1">
                <a:solidFill>
                  <a:srgbClr val="FF0000"/>
                </a:solidFill>
                <a:latin typeface="Times New Roman" pitchFamily="18" charset="0"/>
                <a:ea typeface="標楷體" pitchFamily="65" charset="-120"/>
                <a:cs typeface="Arial Unicode MS" pitchFamily="34" charset="-128"/>
              </a:rPr>
              <a:t> </a:t>
            </a:r>
            <a:endParaRPr lang="zh-TW" altLang="en-US" sz="2400" b="1">
              <a:solidFill>
                <a:srgbClr val="FF0000"/>
              </a:solidFill>
              <a:latin typeface="Times New Roman" pitchFamily="18" charset="0"/>
              <a:ea typeface="標楷體" pitchFamily="65" charset="-120"/>
              <a:cs typeface="Arial Unicode MS" pitchFamily="34" charset="-128"/>
            </a:endParaRPr>
          </a:p>
        </p:txBody>
      </p:sp>
      <p:sp>
        <p:nvSpPr>
          <p:cNvPr id="20489" name="Text Box 11"/>
          <p:cNvSpPr txBox="1">
            <a:spLocks noChangeArrowheads="1"/>
          </p:cNvSpPr>
          <p:nvPr/>
        </p:nvSpPr>
        <p:spPr bwMode="auto">
          <a:xfrm>
            <a:off x="2771775" y="4365625"/>
            <a:ext cx="503238" cy="457200"/>
          </a:xfrm>
          <a:prstGeom prst="rect">
            <a:avLst/>
          </a:prstGeom>
          <a:noFill/>
          <a:ln w="9525">
            <a:noFill/>
            <a:miter lim="800000"/>
            <a:headEnd/>
            <a:tailEnd/>
          </a:ln>
        </p:spPr>
        <p:txBody>
          <a:bodyPr>
            <a:spAutoFit/>
          </a:bodyPr>
          <a:lstStyle/>
          <a:p>
            <a:pPr>
              <a:spcBef>
                <a:spcPct val="50000"/>
              </a:spcBef>
            </a:pPr>
            <a:r>
              <a:rPr lang="zh-TW" altLang="en-US" sz="2400" b="1">
                <a:latin typeface="Times New Roman" pitchFamily="18" charset="0"/>
                <a:ea typeface="標楷體" pitchFamily="65" charset="-120"/>
                <a:cs typeface="Arial Unicode MS" pitchFamily="34" charset="-128"/>
                <a:sym typeface="Wingdings 3" pitchFamily="18" charset="2"/>
              </a:rPr>
              <a:t></a:t>
            </a:r>
          </a:p>
        </p:txBody>
      </p:sp>
      <p:pic>
        <p:nvPicPr>
          <p:cNvPr id="20490" name="Picture 12"/>
          <p:cNvPicPr>
            <a:picLocks noChangeAspect="1" noChangeArrowheads="1"/>
          </p:cNvPicPr>
          <p:nvPr/>
        </p:nvPicPr>
        <p:blipFill>
          <a:blip r:embed="rId6"/>
          <a:srcRect/>
          <a:stretch>
            <a:fillRect/>
          </a:stretch>
        </p:blipFill>
        <p:spPr bwMode="auto">
          <a:xfrm>
            <a:off x="4140200" y="620713"/>
            <a:ext cx="3600450" cy="2917825"/>
          </a:xfrm>
          <a:prstGeom prst="rect">
            <a:avLst/>
          </a:prstGeom>
          <a:noFill/>
          <a:ln w="9525">
            <a:noFill/>
            <a:miter lim="800000"/>
            <a:headEnd/>
            <a:tailEnd/>
          </a:ln>
        </p:spPr>
      </p:pic>
      <p:graphicFrame>
        <p:nvGraphicFramePr>
          <p:cNvPr id="83993" name="Group 25"/>
          <p:cNvGraphicFramePr>
            <a:graphicFrameLocks noGrp="1"/>
          </p:cNvGraphicFramePr>
          <p:nvPr/>
        </p:nvGraphicFramePr>
        <p:xfrm>
          <a:off x="1331913" y="1412875"/>
          <a:ext cx="2303462" cy="1081088"/>
        </p:xfrm>
        <a:graphic>
          <a:graphicData uri="http://schemas.openxmlformats.org/drawingml/2006/table">
            <a:tbl>
              <a:tblPr/>
              <a:tblGrid>
                <a:gridCol w="2303462"/>
              </a:tblGrid>
              <a:tr h="108108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1" lang="zh-TW" altLang="en-US" sz="2600" b="0" i="0" u="none" strike="noStrike" cap="none" normalizeH="0" baseline="0" smtClean="0">
                        <a:ln>
                          <a:noFill/>
                        </a:ln>
                        <a:solidFill>
                          <a:schemeClr val="tx1"/>
                        </a:solidFill>
                        <a:effectLst/>
                        <a:latin typeface="Arial" pitchFamily="34" charset="0"/>
                        <a:ea typeface="新細明體" pitchFamily="18" charset="-12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0497" name="Text Box 26"/>
          <p:cNvSpPr txBox="1">
            <a:spLocks noChangeArrowheads="1"/>
          </p:cNvSpPr>
          <p:nvPr/>
        </p:nvSpPr>
        <p:spPr bwMode="auto">
          <a:xfrm>
            <a:off x="1908175" y="115888"/>
            <a:ext cx="7129463" cy="366712"/>
          </a:xfrm>
          <a:prstGeom prst="rect">
            <a:avLst/>
          </a:prstGeom>
          <a:noFill/>
          <a:ln w="9525">
            <a:noFill/>
            <a:miter lim="800000"/>
            <a:headEnd/>
            <a:tailEnd/>
          </a:ln>
        </p:spPr>
        <p:txBody>
          <a:bodyPr>
            <a:spAutoFit/>
          </a:bodyPr>
          <a:lstStyle/>
          <a:p>
            <a:pPr algn="r">
              <a:spcBef>
                <a:spcPct val="50000"/>
              </a:spcBef>
            </a:pPr>
            <a:r>
              <a:rPr lang="en-US" altLang="zh-TW" b="1" i="1">
                <a:latin typeface="Times New Roman" pitchFamily="18" charset="0"/>
                <a:ea typeface="標楷體" pitchFamily="65" charset="-120"/>
                <a:cs typeface="Arial Unicode MS" pitchFamily="34" charset="-128"/>
              </a:rPr>
              <a:t>ANALYSIS OF CONTINUOUS ROTARY VACUUM FILTERS (3/8)</a:t>
            </a:r>
            <a:endParaRPr lang="zh-TW" altLang="en-US" b="1" i="1">
              <a:latin typeface="Times New Roman" pitchFamily="18" charset="0"/>
              <a:ea typeface="標楷體" pitchFamily="65" charset="-120"/>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3975"/>
                                        </p:tgtEl>
                                        <p:attrNameLst>
                                          <p:attrName>style.visibility</p:attrName>
                                        </p:attrNameLst>
                                      </p:cBhvr>
                                      <p:to>
                                        <p:strVal val="visible"/>
                                      </p:to>
                                    </p:set>
                                    <p:animEffect transition="in" filter="wipe(left)">
                                      <p:cBhvr>
                                        <p:cTn id="7" dur="500"/>
                                        <p:tgtEl>
                                          <p:spTgt spid="83975"/>
                                        </p:tgtEl>
                                      </p:cBhvr>
                                    </p:animEffect>
                                  </p:childTnLst>
                                </p:cTn>
                              </p:par>
                              <p:par>
                                <p:cTn id="8" presetID="22" presetClass="entr" presetSubtype="8" fill="hold" nodeType="withEffect">
                                  <p:stCondLst>
                                    <p:cond delay="0"/>
                                  </p:stCondLst>
                                  <p:childTnLst>
                                    <p:set>
                                      <p:cBhvr>
                                        <p:cTn id="9" dur="1" fill="hold">
                                          <p:stCondLst>
                                            <p:cond delay="0"/>
                                          </p:stCondLst>
                                        </p:cTn>
                                        <p:tgtEl>
                                          <p:spTgt spid="83977"/>
                                        </p:tgtEl>
                                        <p:attrNameLst>
                                          <p:attrName>style.visibility</p:attrName>
                                        </p:attrNameLst>
                                      </p:cBhvr>
                                      <p:to>
                                        <p:strVal val="visible"/>
                                      </p:to>
                                    </p:set>
                                    <p:animEffect transition="in" filter="wipe(left)">
                                      <p:cBhvr>
                                        <p:cTn id="10" dur="500"/>
                                        <p:tgtEl>
                                          <p:spTgt spid="83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28600" y="762000"/>
            <a:ext cx="8600328" cy="5262563"/>
            <a:chOff x="152400" y="457200"/>
            <a:chExt cx="8828928" cy="5414963"/>
          </a:xfrm>
        </p:grpSpPr>
        <p:pic>
          <p:nvPicPr>
            <p:cNvPr id="140291" name="Picture 4"/>
            <p:cNvPicPr>
              <a:picLocks noChangeAspect="1" noChangeArrowheads="1"/>
            </p:cNvPicPr>
            <p:nvPr/>
          </p:nvPicPr>
          <p:blipFill>
            <a:blip r:embed="rId3">
              <a:lum bright="12000"/>
            </a:blip>
            <a:srcRect l="22453" t="16423" r="18776" b="13463"/>
            <a:stretch>
              <a:fillRect/>
            </a:stretch>
          </p:blipFill>
          <p:spPr bwMode="auto">
            <a:xfrm>
              <a:off x="152400" y="457200"/>
              <a:ext cx="6019800" cy="5414963"/>
            </a:xfrm>
            <a:prstGeom prst="rect">
              <a:avLst/>
            </a:prstGeom>
            <a:noFill/>
            <a:ln w="9525">
              <a:noFill/>
              <a:miter lim="800000"/>
              <a:headEnd/>
              <a:tailEnd/>
            </a:ln>
          </p:spPr>
        </p:pic>
        <p:sp>
          <p:nvSpPr>
            <p:cNvPr id="140292" name="Text Box 5"/>
            <p:cNvSpPr txBox="1">
              <a:spLocks noChangeArrowheads="1"/>
            </p:cNvSpPr>
            <p:nvPr/>
          </p:nvSpPr>
          <p:spPr bwMode="auto">
            <a:xfrm>
              <a:off x="2819400" y="1066800"/>
              <a:ext cx="3062287" cy="822325"/>
            </a:xfrm>
            <a:prstGeom prst="rect">
              <a:avLst/>
            </a:prstGeom>
            <a:solidFill>
              <a:srgbClr val="FFFF66"/>
            </a:solidFill>
            <a:ln w="9525">
              <a:noFill/>
              <a:miter lim="800000"/>
              <a:headEnd/>
              <a:tailEnd/>
            </a:ln>
          </p:spPr>
          <p:txBody>
            <a:bodyPr wrap="none">
              <a:spAutoFit/>
            </a:bodyPr>
            <a:lstStyle/>
            <a:p>
              <a:pPr algn="ctr"/>
              <a:r>
                <a:rPr lang="en-US" sz="2400" dirty="0">
                  <a:latin typeface="Arial" charset="0"/>
                </a:rPr>
                <a:t>Height of suspension</a:t>
              </a:r>
            </a:p>
            <a:p>
              <a:pPr algn="ctr"/>
              <a:r>
                <a:rPr lang="en-US" sz="2400" dirty="0">
                  <a:solidFill>
                    <a:srgbClr val="FF3300"/>
                  </a:solidFill>
                  <a:latin typeface="Arial" charset="0"/>
                </a:rPr>
                <a:t>(OA’/OA”)</a:t>
              </a:r>
              <a:r>
                <a:rPr lang="en-US" sz="2400" dirty="0">
                  <a:latin typeface="Arial" charset="0"/>
                </a:rPr>
                <a:t> is constant</a:t>
              </a:r>
            </a:p>
          </p:txBody>
        </p:sp>
        <p:sp>
          <p:nvSpPr>
            <p:cNvPr id="12" name="TextBox 11"/>
            <p:cNvSpPr txBox="1"/>
            <p:nvPr/>
          </p:nvSpPr>
          <p:spPr>
            <a:xfrm>
              <a:off x="6248400" y="3276600"/>
              <a:ext cx="2732928" cy="1200329"/>
            </a:xfrm>
            <a:prstGeom prst="rect">
              <a:avLst/>
            </a:prstGeom>
            <a:noFill/>
          </p:spPr>
          <p:txBody>
            <a:bodyPr wrap="none" rtlCol="0">
              <a:spAutoFit/>
            </a:bodyPr>
            <a:lstStyle/>
            <a:p>
              <a:r>
                <a:rPr lang="en-US" dirty="0" smtClean="0"/>
                <a:t>If the curve is found for </a:t>
              </a:r>
            </a:p>
            <a:p>
              <a:r>
                <a:rPr lang="en-US" dirty="0" smtClean="0"/>
                <a:t>one initial height, then the </a:t>
              </a:r>
            </a:p>
            <a:p>
              <a:r>
                <a:rPr lang="en-US" dirty="0" smtClean="0"/>
                <a:t>curves can be drawn for </a:t>
              </a:r>
            </a:p>
            <a:p>
              <a:r>
                <a:rPr lang="en-US" dirty="0" smtClean="0"/>
                <a:t>any other height</a:t>
              </a:r>
              <a:endParaRPr lang="en-US" dirty="0"/>
            </a:p>
          </p:txBody>
        </p:sp>
        <p:sp>
          <p:nvSpPr>
            <p:cNvPr id="13" name="Rounded Rectangle 12"/>
            <p:cNvSpPr/>
            <p:nvPr/>
          </p:nvSpPr>
          <p:spPr>
            <a:xfrm>
              <a:off x="6282240" y="3276600"/>
              <a:ext cx="2590800" cy="1219200"/>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riped Right Arrow 14"/>
            <p:cNvSpPr/>
            <p:nvPr/>
          </p:nvSpPr>
          <p:spPr>
            <a:xfrm rot="2058340">
              <a:off x="3998298" y="2462929"/>
              <a:ext cx="2438400" cy="609600"/>
            </a:xfrm>
            <a:prstGeom prst="stripedRightArrow">
              <a:avLst/>
            </a:prstGeom>
            <a:noFill/>
            <a:ln w="28575">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685800" y="152400"/>
            <a:ext cx="6781800" cy="584775"/>
          </a:xfrm>
          <a:prstGeom prst="rect">
            <a:avLst/>
          </a:prstGeom>
          <a:noFill/>
        </p:spPr>
        <p:txBody>
          <a:bodyPr wrap="square" rtlCol="0">
            <a:spAutoFit/>
          </a:bodyPr>
          <a:lstStyle/>
          <a:p>
            <a:r>
              <a:rPr lang="en-US" sz="3200" b="1" dirty="0" smtClean="0">
                <a:solidFill>
                  <a:srgbClr val="C00000"/>
                </a:solidFill>
                <a:latin typeface="Arial" pitchFamily="34" charset="0"/>
                <a:cs typeface="Arial" pitchFamily="34" charset="0"/>
              </a:rPr>
              <a:t>Effect of height of the suspension</a:t>
            </a:r>
            <a:endParaRPr lang="en-US" sz="3200" b="1" dirty="0">
              <a:solidFill>
                <a:srgbClr val="C00000"/>
              </a:solidFill>
              <a:latin typeface="Arial" pitchFamily="34" charset="0"/>
              <a:cs typeface="Arial" pitchFamily="34" charset="0"/>
            </a:endParaRPr>
          </a:p>
        </p:txBody>
      </p:sp>
      <p:grpSp>
        <p:nvGrpSpPr>
          <p:cNvPr id="18" name="Group 17"/>
          <p:cNvGrpSpPr/>
          <p:nvPr/>
        </p:nvGrpSpPr>
        <p:grpSpPr>
          <a:xfrm>
            <a:off x="1524000" y="6019800"/>
            <a:ext cx="4419600" cy="646331"/>
            <a:chOff x="1524000" y="5934670"/>
            <a:chExt cx="4419600" cy="646331"/>
          </a:xfrm>
        </p:grpSpPr>
        <p:sp>
          <p:nvSpPr>
            <p:cNvPr id="4" name="TextBox 3"/>
            <p:cNvSpPr txBox="1"/>
            <p:nvPr/>
          </p:nvSpPr>
          <p:spPr>
            <a:xfrm>
              <a:off x="1676400" y="5934670"/>
              <a:ext cx="4114800" cy="646331"/>
            </a:xfrm>
            <a:prstGeom prst="rect">
              <a:avLst/>
            </a:prstGeom>
            <a:noFill/>
          </p:spPr>
          <p:txBody>
            <a:bodyPr wrap="square" rtlCol="0">
              <a:spAutoFit/>
            </a:bodyPr>
            <a:lstStyle/>
            <a:p>
              <a:r>
                <a:rPr lang="en-US" dirty="0" smtClean="0"/>
                <a:t>Height of the interface vs. time for two different initial heights of the slurry</a:t>
              </a:r>
              <a:endParaRPr lang="en-US" dirty="0"/>
            </a:p>
          </p:txBody>
        </p:sp>
        <p:sp>
          <p:nvSpPr>
            <p:cNvPr id="5" name="Rounded Rectangle 4"/>
            <p:cNvSpPr/>
            <p:nvPr/>
          </p:nvSpPr>
          <p:spPr>
            <a:xfrm>
              <a:off x="1524000" y="5934670"/>
              <a:ext cx="4419600" cy="618530"/>
            </a:xfrm>
            <a:prstGeom prst="roundRect">
              <a:avLst/>
            </a:prstGeom>
            <a:noFill/>
            <a:ln w="28575">
              <a:solidFill>
                <a:schemeClr val="accent4">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4"/>
          <p:cNvSpPr txBox="1">
            <a:spLocks noChangeArrowheads="1"/>
          </p:cNvSpPr>
          <p:nvPr/>
        </p:nvSpPr>
        <p:spPr bwMode="auto">
          <a:xfrm>
            <a:off x="611188" y="2925763"/>
            <a:ext cx="2592387" cy="519112"/>
          </a:xfrm>
          <a:prstGeom prst="rect">
            <a:avLst/>
          </a:prstGeom>
          <a:noFill/>
          <a:ln w="9525">
            <a:noFill/>
            <a:miter lim="800000"/>
            <a:headEnd/>
            <a:tailEnd/>
          </a:ln>
        </p:spPr>
        <p:txBody>
          <a:bodyPr>
            <a:spAutoFit/>
          </a:bodyPr>
          <a:lstStyle/>
          <a:p>
            <a:pPr>
              <a:spcBef>
                <a:spcPct val="50000"/>
              </a:spcBef>
            </a:pPr>
            <a:r>
              <a:rPr lang="en-US" altLang="zh-TW" sz="2800" b="1">
                <a:latin typeface="Times New Roman" pitchFamily="18" charset="0"/>
                <a:ea typeface="標楷體" pitchFamily="65" charset="-120"/>
                <a:cs typeface="Arial Unicode MS" pitchFamily="34" charset="-128"/>
              </a:rPr>
              <a:t>Cake Washing</a:t>
            </a:r>
            <a:endParaRPr lang="zh-TW" altLang="en-US" sz="2800" b="1">
              <a:latin typeface="Times New Roman" pitchFamily="18" charset="0"/>
              <a:ea typeface="標楷體" pitchFamily="65" charset="-120"/>
              <a:cs typeface="Arial Unicode MS" pitchFamily="34" charset="-128"/>
            </a:endParaRPr>
          </a:p>
        </p:txBody>
      </p:sp>
      <p:sp>
        <p:nvSpPr>
          <p:cNvPr id="67587" name="Text Box 5"/>
          <p:cNvSpPr txBox="1">
            <a:spLocks noChangeArrowheads="1"/>
          </p:cNvSpPr>
          <p:nvPr/>
        </p:nvSpPr>
        <p:spPr bwMode="auto">
          <a:xfrm>
            <a:off x="611188" y="3573463"/>
            <a:ext cx="8137525" cy="3013075"/>
          </a:xfrm>
          <a:prstGeom prst="rect">
            <a:avLst/>
          </a:prstGeom>
          <a:noFill/>
          <a:ln w="9525">
            <a:noFill/>
            <a:miter lim="800000"/>
            <a:headEnd/>
            <a:tailEnd/>
          </a:ln>
        </p:spPr>
        <p:txBody>
          <a:bodyPr>
            <a:spAutoFit/>
          </a:bodyPr>
          <a:lstStyle/>
          <a:p>
            <a:pPr marL="446088" indent="-446088">
              <a:spcAft>
                <a:spcPct val="50000"/>
              </a:spcAft>
              <a:tabLst>
                <a:tab pos="981075" algn="l"/>
              </a:tabLst>
            </a:pPr>
            <a:r>
              <a:rPr lang="en-US" altLang="zh-TW" sz="2400" b="1">
                <a:latin typeface="Times New Roman" pitchFamily="18" charset="0"/>
                <a:ea typeface="標楷體" pitchFamily="65" charset="-120"/>
                <a:cs typeface="Arial Unicode MS" pitchFamily="34" charset="-128"/>
              </a:rPr>
              <a:t>Two factors involved in the stage of cake washing:</a:t>
            </a:r>
          </a:p>
          <a:p>
            <a:pPr marL="446088" indent="-446088">
              <a:spcAft>
                <a:spcPct val="50000"/>
              </a:spcAft>
              <a:tabLst>
                <a:tab pos="981075" algn="l"/>
              </a:tabLst>
            </a:pPr>
            <a:r>
              <a:rPr lang="en-US" altLang="zh-TW" sz="2400" b="1">
                <a:latin typeface="Times New Roman" pitchFamily="18" charset="0"/>
                <a:ea typeface="標楷體" pitchFamily="65" charset="-120"/>
                <a:cs typeface="Arial Unicode MS" pitchFamily="34" charset="-128"/>
              </a:rPr>
              <a:t>(1) The fraction of soluble material remained after the wash</a:t>
            </a:r>
            <a:endParaRPr lang="en-US" altLang="zh-TW" sz="2400" b="1">
              <a:latin typeface="Times New Roman" pitchFamily="18" charset="0"/>
              <a:ea typeface="標楷體" pitchFamily="65" charset="-120"/>
              <a:cs typeface="Arial Unicode MS" pitchFamily="34" charset="-128"/>
              <a:sym typeface="Wingdings 2" pitchFamily="18" charset="2"/>
            </a:endParaRPr>
          </a:p>
          <a:p>
            <a:pPr marL="446088" indent="-446088">
              <a:spcAft>
                <a:spcPct val="50000"/>
              </a:spcAft>
              <a:tabLst>
                <a:tab pos="981075" algn="l"/>
              </a:tabLst>
            </a:pPr>
            <a:r>
              <a:rPr lang="en-US" altLang="zh-TW" sz="2400" b="1">
                <a:latin typeface="Times New Roman" pitchFamily="18" charset="0"/>
                <a:ea typeface="標楷體" pitchFamily="65" charset="-120"/>
                <a:cs typeface="Arial Unicode MS" pitchFamily="34" charset="-128"/>
                <a:sym typeface="Wingdings 2" pitchFamily="18" charset="2"/>
              </a:rPr>
              <a:t>	  </a:t>
            </a:r>
            <a:r>
              <a:rPr lang="en-US" altLang="zh-TW" sz="2400" b="1">
                <a:solidFill>
                  <a:srgbClr val="0000FF"/>
                </a:solidFill>
                <a:latin typeface="Times New Roman" pitchFamily="18" charset="0"/>
                <a:ea typeface="標楷體" pitchFamily="65" charset="-120"/>
                <a:cs typeface="Arial Unicode MS" pitchFamily="34" charset="-128"/>
                <a:sym typeface="Wingdings 2" pitchFamily="18" charset="2"/>
              </a:rPr>
              <a:t></a:t>
            </a:r>
            <a:r>
              <a:rPr lang="en-US" altLang="zh-TW" sz="2400" b="1">
                <a:solidFill>
                  <a:srgbClr val="0000FF"/>
                </a:solidFill>
                <a:latin typeface="Times New Roman" pitchFamily="18" charset="0"/>
                <a:ea typeface="標楷體" pitchFamily="65" charset="-120"/>
                <a:cs typeface="Arial Unicode MS" pitchFamily="34" charset="-128"/>
              </a:rPr>
              <a:t> Governing the volume of wash liquid required.</a:t>
            </a:r>
          </a:p>
          <a:p>
            <a:pPr marL="446088" indent="-446088">
              <a:spcAft>
                <a:spcPct val="50000"/>
              </a:spcAft>
              <a:tabLst>
                <a:tab pos="981075" algn="l"/>
              </a:tabLst>
            </a:pPr>
            <a:r>
              <a:rPr lang="en-US" altLang="zh-TW" sz="2400" b="1">
                <a:latin typeface="Times New Roman" pitchFamily="18" charset="0"/>
                <a:ea typeface="標楷體" pitchFamily="65" charset="-120"/>
                <a:cs typeface="Arial Unicode MS" pitchFamily="34" charset="-128"/>
              </a:rPr>
              <a:t>(2) The rate of wash liquid passes through the cake</a:t>
            </a:r>
            <a:endParaRPr lang="en-US" altLang="zh-TW" sz="2400" b="1">
              <a:latin typeface="Times New Roman" pitchFamily="18" charset="0"/>
              <a:ea typeface="標楷體" pitchFamily="65" charset="-120"/>
              <a:cs typeface="Arial Unicode MS" pitchFamily="34" charset="-128"/>
              <a:sym typeface="Wingdings 2" pitchFamily="18" charset="2"/>
            </a:endParaRPr>
          </a:p>
          <a:p>
            <a:pPr marL="446088" indent="-446088">
              <a:tabLst>
                <a:tab pos="981075" algn="l"/>
              </a:tabLst>
            </a:pPr>
            <a:r>
              <a:rPr lang="en-US" altLang="zh-TW" sz="2400" b="1">
                <a:latin typeface="Times New Roman" pitchFamily="18" charset="0"/>
                <a:ea typeface="標楷體" pitchFamily="65" charset="-120"/>
                <a:cs typeface="Arial Unicode MS" pitchFamily="34" charset="-128"/>
                <a:sym typeface="Wingdings 2" pitchFamily="18" charset="2"/>
              </a:rPr>
              <a:t>	  </a:t>
            </a:r>
            <a:r>
              <a:rPr lang="en-US" altLang="zh-TW" sz="2400" b="1">
                <a:solidFill>
                  <a:srgbClr val="A50021"/>
                </a:solidFill>
                <a:latin typeface="Times New Roman" pitchFamily="18" charset="0"/>
                <a:ea typeface="標楷體" pitchFamily="65" charset="-120"/>
                <a:cs typeface="Arial Unicode MS" pitchFamily="34" charset="-128"/>
                <a:sym typeface="Wingdings 2" pitchFamily="18" charset="2"/>
              </a:rPr>
              <a:t></a:t>
            </a:r>
            <a:r>
              <a:rPr lang="en-US" altLang="zh-TW" sz="2400" b="1">
                <a:solidFill>
                  <a:srgbClr val="A50021"/>
                </a:solidFill>
                <a:latin typeface="Times New Roman" pitchFamily="18" charset="0"/>
                <a:ea typeface="標楷體" pitchFamily="65" charset="-120"/>
                <a:cs typeface="Arial Unicode MS" pitchFamily="34" charset="-128"/>
              </a:rPr>
              <a:t> Controlling the fraction of cycle time for cake </a:t>
            </a:r>
          </a:p>
          <a:p>
            <a:pPr marL="446088" indent="-446088">
              <a:tabLst>
                <a:tab pos="981075" algn="l"/>
              </a:tabLst>
            </a:pPr>
            <a:r>
              <a:rPr lang="en-US" altLang="zh-TW" sz="2400" b="1">
                <a:solidFill>
                  <a:srgbClr val="A50021"/>
                </a:solidFill>
                <a:latin typeface="Times New Roman" pitchFamily="18" charset="0"/>
                <a:ea typeface="標楷體" pitchFamily="65" charset="-120"/>
                <a:cs typeface="Arial Unicode MS" pitchFamily="34" charset="-128"/>
              </a:rPr>
              <a:t>		washing.</a:t>
            </a:r>
            <a:endParaRPr lang="zh-TW" altLang="en-US" sz="2400" b="1">
              <a:solidFill>
                <a:srgbClr val="A50021"/>
              </a:solidFill>
              <a:latin typeface="Times New Roman" pitchFamily="18" charset="0"/>
              <a:ea typeface="標楷體" pitchFamily="65" charset="-120"/>
              <a:cs typeface="Arial Unicode MS" pitchFamily="34" charset="-128"/>
            </a:endParaRPr>
          </a:p>
        </p:txBody>
      </p:sp>
      <p:pic>
        <p:nvPicPr>
          <p:cNvPr id="67588" name="Picture 6"/>
          <p:cNvPicPr>
            <a:picLocks noChangeAspect="1" noChangeArrowheads="1"/>
          </p:cNvPicPr>
          <p:nvPr/>
        </p:nvPicPr>
        <p:blipFill>
          <a:blip r:embed="rId3"/>
          <a:srcRect/>
          <a:stretch>
            <a:fillRect/>
          </a:stretch>
        </p:blipFill>
        <p:spPr bwMode="auto">
          <a:xfrm>
            <a:off x="3203575" y="620713"/>
            <a:ext cx="2879725" cy="2333625"/>
          </a:xfrm>
          <a:prstGeom prst="rect">
            <a:avLst/>
          </a:prstGeom>
          <a:noFill/>
          <a:ln w="9525">
            <a:noFill/>
            <a:miter lim="800000"/>
            <a:headEnd/>
            <a:tailEnd/>
          </a:ln>
        </p:spPr>
      </p:pic>
      <p:sp>
        <p:nvSpPr>
          <p:cNvPr id="67589" name="Text Box 7"/>
          <p:cNvSpPr txBox="1">
            <a:spLocks noChangeArrowheads="1"/>
          </p:cNvSpPr>
          <p:nvPr/>
        </p:nvSpPr>
        <p:spPr bwMode="auto">
          <a:xfrm>
            <a:off x="1908175" y="115888"/>
            <a:ext cx="7129463" cy="366712"/>
          </a:xfrm>
          <a:prstGeom prst="rect">
            <a:avLst/>
          </a:prstGeom>
          <a:noFill/>
          <a:ln w="9525">
            <a:noFill/>
            <a:miter lim="800000"/>
            <a:headEnd/>
            <a:tailEnd/>
          </a:ln>
        </p:spPr>
        <p:txBody>
          <a:bodyPr>
            <a:spAutoFit/>
          </a:bodyPr>
          <a:lstStyle/>
          <a:p>
            <a:pPr algn="r">
              <a:spcBef>
                <a:spcPct val="50000"/>
              </a:spcBef>
            </a:pPr>
            <a:r>
              <a:rPr lang="en-US" altLang="zh-TW" b="1" i="1">
                <a:latin typeface="Times New Roman" pitchFamily="18" charset="0"/>
                <a:ea typeface="標楷體" pitchFamily="65" charset="-120"/>
                <a:cs typeface="Arial Unicode MS" pitchFamily="34" charset="-128"/>
              </a:rPr>
              <a:t>ANALYSIS OF CONTINUOUS ROTARY VACUUM FILTERS (4/8)</a:t>
            </a:r>
            <a:endParaRPr lang="zh-TW" altLang="en-US" b="1" i="1">
              <a:latin typeface="Times New Roman" pitchFamily="18" charset="0"/>
              <a:ea typeface="標楷體" pitchFamily="65" charset="-120"/>
              <a:cs typeface="Arial Unicode MS" pitchFamily="34" charset="-128"/>
            </a:endParaRP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4"/>
          <p:cNvSpPr txBox="1">
            <a:spLocks noChangeArrowheads="1"/>
          </p:cNvSpPr>
          <p:nvPr/>
        </p:nvSpPr>
        <p:spPr bwMode="auto">
          <a:xfrm>
            <a:off x="611188" y="2493963"/>
            <a:ext cx="7921625" cy="822325"/>
          </a:xfrm>
          <a:prstGeom prst="rect">
            <a:avLst/>
          </a:prstGeom>
          <a:noFill/>
          <a:ln w="9525">
            <a:noFill/>
            <a:miter lim="800000"/>
            <a:headEnd/>
            <a:tailEnd/>
          </a:ln>
        </p:spPr>
        <p:txBody>
          <a:bodyPr>
            <a:spAutoFit/>
          </a:bodyPr>
          <a:lstStyle/>
          <a:p>
            <a:pPr>
              <a:spcBef>
                <a:spcPct val="50000"/>
              </a:spcBef>
            </a:pPr>
            <a:r>
              <a:rPr lang="en-US" altLang="zh-TW" sz="2400" b="1">
                <a:latin typeface="Times New Roman" pitchFamily="18" charset="0"/>
                <a:ea typeface="標楷體" pitchFamily="65" charset="-120"/>
                <a:cs typeface="Arial Unicode MS" pitchFamily="34" charset="-128"/>
              </a:rPr>
              <a:t>An empirical equation for the fraction of soluble material remained: </a:t>
            </a:r>
            <a:endParaRPr lang="zh-TW" altLang="en-US" sz="2400" b="1">
              <a:latin typeface="Times New Roman" pitchFamily="18" charset="0"/>
              <a:ea typeface="標楷體" pitchFamily="65" charset="-120"/>
              <a:cs typeface="Arial Unicode MS" pitchFamily="34" charset="-128"/>
            </a:endParaRPr>
          </a:p>
        </p:txBody>
      </p:sp>
      <p:sp>
        <p:nvSpPr>
          <p:cNvPr id="21508" name="Rectangle 6"/>
          <p:cNvSpPr>
            <a:spLocks noChangeArrowheads="1"/>
          </p:cNvSpPr>
          <p:nvPr/>
        </p:nvSpPr>
        <p:spPr bwMode="auto">
          <a:xfrm>
            <a:off x="0" y="3314700"/>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64517" name="Object 5"/>
          <p:cNvGraphicFramePr>
            <a:graphicFrameLocks noChangeAspect="1"/>
          </p:cNvGraphicFramePr>
          <p:nvPr/>
        </p:nvGraphicFramePr>
        <p:xfrm>
          <a:off x="3348038" y="3286125"/>
          <a:ext cx="1439862" cy="465138"/>
        </p:xfrm>
        <a:graphic>
          <a:graphicData uri="http://schemas.openxmlformats.org/presentationml/2006/ole">
            <p:oleObj spid="_x0000_s1226754" name="方程式" r:id="rId4" imgW="711200" imgH="228600" progId="Equation.3">
              <p:embed/>
            </p:oleObj>
          </a:graphicData>
        </a:graphic>
      </p:graphicFrame>
      <p:sp>
        <p:nvSpPr>
          <p:cNvPr id="21509" name="Text Box 7"/>
          <p:cNvSpPr txBox="1">
            <a:spLocks noChangeArrowheads="1"/>
          </p:cNvSpPr>
          <p:nvPr/>
        </p:nvSpPr>
        <p:spPr bwMode="auto">
          <a:xfrm>
            <a:off x="900113" y="3860800"/>
            <a:ext cx="7561262" cy="1917700"/>
          </a:xfrm>
          <a:prstGeom prst="rect">
            <a:avLst/>
          </a:prstGeom>
          <a:noFill/>
          <a:ln w="9525">
            <a:noFill/>
            <a:miter lim="800000"/>
            <a:headEnd/>
            <a:tailEnd/>
          </a:ln>
        </p:spPr>
        <p:txBody>
          <a:bodyPr>
            <a:spAutoFit/>
          </a:bodyPr>
          <a:lstStyle/>
          <a:p>
            <a:pPr marL="1527175" indent="-1527175">
              <a:tabLst>
                <a:tab pos="981075" algn="l"/>
              </a:tabLst>
            </a:pPr>
            <a:r>
              <a:rPr lang="en-US" altLang="zh-TW" sz="2400" b="1">
                <a:latin typeface="Times New Roman" pitchFamily="18" charset="0"/>
                <a:ea typeface="標楷體" pitchFamily="65" charset="-120"/>
                <a:cs typeface="Arial Unicode MS" pitchFamily="34" charset="-128"/>
              </a:rPr>
              <a:t>where</a:t>
            </a:r>
            <a:r>
              <a:rPr lang="en-US" altLang="zh-TW" sz="2400" b="1">
                <a:solidFill>
                  <a:srgbClr val="0000FF"/>
                </a:solidFill>
                <a:latin typeface="Times New Roman" pitchFamily="18" charset="0"/>
                <a:ea typeface="標楷體" pitchFamily="65" charset="-120"/>
                <a:cs typeface="Arial Unicode MS" pitchFamily="34" charset="-128"/>
              </a:rPr>
              <a:t>	</a:t>
            </a:r>
            <a:r>
              <a:rPr lang="en-US" altLang="zh-TW" sz="2400" b="1" i="1">
                <a:solidFill>
                  <a:srgbClr val="0000FF"/>
                </a:solidFill>
                <a:latin typeface="Times New Roman" pitchFamily="18" charset="0"/>
                <a:ea typeface="標楷體" pitchFamily="65" charset="-120"/>
                <a:cs typeface="Arial Unicode MS" pitchFamily="34" charset="-128"/>
              </a:rPr>
              <a:t>r</a:t>
            </a:r>
            <a:r>
              <a:rPr lang="en-US" altLang="zh-TW" sz="2400" b="1">
                <a:solidFill>
                  <a:srgbClr val="0000FF"/>
                </a:solidFill>
                <a:latin typeface="Times New Roman" pitchFamily="18" charset="0"/>
                <a:ea typeface="標楷體" pitchFamily="65" charset="-120"/>
                <a:cs typeface="Arial Unicode MS" pitchFamily="34" charset="-128"/>
              </a:rPr>
              <a:t> =	ratio of soluble material remained after the wash to that originally present in the cake</a:t>
            </a:r>
            <a:endParaRPr lang="en-US" altLang="zh-TW" sz="2400" b="1" i="1">
              <a:solidFill>
                <a:srgbClr val="0000FF"/>
              </a:solidFill>
              <a:latin typeface="Times New Roman" pitchFamily="18" charset="0"/>
              <a:ea typeface="標楷體" pitchFamily="65" charset="-120"/>
              <a:cs typeface="Arial Unicode MS" pitchFamily="34" charset="-128"/>
            </a:endParaRPr>
          </a:p>
          <a:p>
            <a:pPr marL="1527175" indent="-1527175">
              <a:tabLst>
                <a:tab pos="981075" algn="l"/>
              </a:tabLst>
            </a:pPr>
            <a:r>
              <a:rPr lang="en-US" altLang="zh-TW" sz="2400" b="1" i="1">
                <a:latin typeface="Times New Roman" pitchFamily="18" charset="0"/>
                <a:ea typeface="標楷體" pitchFamily="65" charset="-120"/>
                <a:cs typeface="Arial Unicode MS" pitchFamily="34" charset="-128"/>
              </a:rPr>
              <a:t>	n</a:t>
            </a:r>
            <a:r>
              <a:rPr lang="en-US" altLang="zh-TW" sz="2400" b="1">
                <a:latin typeface="Times New Roman" pitchFamily="18" charset="0"/>
                <a:ea typeface="標楷體" pitchFamily="65" charset="-120"/>
                <a:cs typeface="Arial Unicode MS" pitchFamily="34" charset="-128"/>
              </a:rPr>
              <a:t> = volume of wash liquid divided by the volume of retained liquid</a:t>
            </a:r>
            <a:endParaRPr lang="en-US" altLang="zh-TW" sz="2400" b="1" i="1">
              <a:latin typeface="Times New Roman" pitchFamily="18" charset="0"/>
              <a:ea typeface="標楷體" pitchFamily="65" charset="-120"/>
              <a:cs typeface="Arial Unicode MS" pitchFamily="34" charset="-128"/>
            </a:endParaRPr>
          </a:p>
          <a:p>
            <a:pPr marL="1527175" indent="-1527175">
              <a:tabLst>
                <a:tab pos="981075" algn="l"/>
              </a:tabLst>
            </a:pPr>
            <a:r>
              <a:rPr lang="en-US" altLang="zh-TW" sz="2400" b="1" i="1">
                <a:latin typeface="Times New Roman" pitchFamily="18" charset="0"/>
                <a:ea typeface="標楷體" pitchFamily="65" charset="-120"/>
                <a:cs typeface="Arial Unicode MS" pitchFamily="34" charset="-128"/>
              </a:rPr>
              <a:t>	</a:t>
            </a:r>
            <a:r>
              <a:rPr lang="en-US" altLang="zh-TW" sz="2400" b="1" i="1">
                <a:solidFill>
                  <a:srgbClr val="FF0000"/>
                </a:solidFill>
                <a:latin typeface="Symbol" pitchFamily="18" charset="2"/>
                <a:ea typeface="標楷體" pitchFamily="65" charset="-120"/>
                <a:cs typeface="Arial Unicode MS" pitchFamily="34" charset="-128"/>
              </a:rPr>
              <a:t>e</a:t>
            </a:r>
            <a:r>
              <a:rPr lang="en-US" altLang="zh-TW" sz="2400" b="1">
                <a:solidFill>
                  <a:srgbClr val="FF0000"/>
                </a:solidFill>
                <a:latin typeface="Times New Roman" pitchFamily="18" charset="0"/>
                <a:ea typeface="標楷體" pitchFamily="65" charset="-120"/>
                <a:cs typeface="Arial Unicode MS" pitchFamily="34" charset="-128"/>
              </a:rPr>
              <a:t> = washing efficiency of the cake	</a:t>
            </a:r>
            <a:endParaRPr lang="zh-TW" altLang="en-US" sz="2400" b="1">
              <a:solidFill>
                <a:srgbClr val="FF0000"/>
              </a:solidFill>
              <a:latin typeface="Times New Roman" pitchFamily="18" charset="0"/>
              <a:ea typeface="標楷體" pitchFamily="65" charset="-120"/>
              <a:cs typeface="Arial Unicode MS" pitchFamily="34" charset="-128"/>
            </a:endParaRPr>
          </a:p>
        </p:txBody>
      </p:sp>
      <p:sp>
        <p:nvSpPr>
          <p:cNvPr id="21510" name="Text Box 9"/>
          <p:cNvSpPr txBox="1">
            <a:spLocks noChangeArrowheads="1"/>
          </p:cNvSpPr>
          <p:nvPr/>
        </p:nvSpPr>
        <p:spPr bwMode="auto">
          <a:xfrm>
            <a:off x="611188" y="982663"/>
            <a:ext cx="7056437" cy="1250950"/>
          </a:xfrm>
          <a:prstGeom prst="rect">
            <a:avLst/>
          </a:prstGeom>
          <a:noFill/>
          <a:ln w="9525">
            <a:noFill/>
            <a:miter lim="800000"/>
            <a:headEnd/>
            <a:tailEnd/>
          </a:ln>
        </p:spPr>
        <p:txBody>
          <a:bodyPr>
            <a:spAutoFit/>
          </a:bodyPr>
          <a:lstStyle/>
          <a:p>
            <a:pPr>
              <a:spcBef>
                <a:spcPct val="40000"/>
              </a:spcBef>
              <a:tabLst>
                <a:tab pos="542925" algn="l"/>
              </a:tabLst>
            </a:pPr>
            <a:r>
              <a:rPr lang="en-US" altLang="zh-TW" sz="2000" b="1">
                <a:latin typeface="Times New Roman" pitchFamily="18" charset="0"/>
                <a:ea typeface="標楷體" pitchFamily="65" charset="-120"/>
                <a:cs typeface="Arial Unicode MS" pitchFamily="34" charset="-128"/>
              </a:rPr>
              <a:t>Two factors involved in the stage of cake washing:</a:t>
            </a:r>
          </a:p>
          <a:p>
            <a:pPr>
              <a:spcBef>
                <a:spcPct val="40000"/>
              </a:spcBef>
              <a:tabLst>
                <a:tab pos="542925" algn="l"/>
              </a:tabLst>
            </a:pPr>
            <a:r>
              <a:rPr lang="en-US" altLang="zh-TW" sz="2000" b="1">
                <a:latin typeface="Times New Roman" pitchFamily="18" charset="0"/>
                <a:ea typeface="標楷體" pitchFamily="65" charset="-120"/>
                <a:cs typeface="Arial Unicode MS" pitchFamily="34" charset="-128"/>
              </a:rPr>
              <a:t>(1) The fraction of soluble material remained after the wash</a:t>
            </a:r>
            <a:endParaRPr lang="en-US" altLang="zh-TW" sz="2000" b="1">
              <a:latin typeface="Times New Roman" pitchFamily="18" charset="0"/>
              <a:ea typeface="標楷體" pitchFamily="65" charset="-120"/>
              <a:cs typeface="Arial Unicode MS" pitchFamily="34" charset="-128"/>
              <a:sym typeface="Wingdings 2" pitchFamily="18" charset="2"/>
            </a:endParaRPr>
          </a:p>
          <a:p>
            <a:pPr>
              <a:spcBef>
                <a:spcPct val="40000"/>
              </a:spcBef>
              <a:tabLst>
                <a:tab pos="542925" algn="l"/>
              </a:tabLst>
            </a:pPr>
            <a:r>
              <a:rPr lang="en-US" altLang="zh-TW" sz="2000" b="1">
                <a:latin typeface="Times New Roman" pitchFamily="18" charset="0"/>
                <a:ea typeface="標楷體" pitchFamily="65" charset="-120"/>
                <a:cs typeface="Arial Unicode MS" pitchFamily="34" charset="-128"/>
                <a:sym typeface="Wingdings 2" pitchFamily="18" charset="2"/>
              </a:rPr>
              <a:t>	</a:t>
            </a:r>
            <a:r>
              <a:rPr lang="en-US" altLang="zh-TW" sz="2000" b="1">
                <a:latin typeface="Times New Roman" pitchFamily="18" charset="0"/>
                <a:ea typeface="標楷體" pitchFamily="65" charset="-120"/>
                <a:cs typeface="Arial Unicode MS" pitchFamily="34" charset="-128"/>
              </a:rPr>
              <a:t> Governing the volume of wash liquid required.</a:t>
            </a:r>
            <a:endParaRPr lang="zh-TW" altLang="en-US" sz="2000" b="1">
              <a:latin typeface="Times New Roman" pitchFamily="18" charset="0"/>
              <a:ea typeface="標楷體" pitchFamily="65" charset="-120"/>
              <a:cs typeface="Arial Unicode MS" pitchFamily="34" charset="-128"/>
            </a:endParaRPr>
          </a:p>
        </p:txBody>
      </p:sp>
      <p:graphicFrame>
        <p:nvGraphicFramePr>
          <p:cNvPr id="64531" name="Group 19"/>
          <p:cNvGraphicFramePr>
            <a:graphicFrameLocks noGrp="1"/>
          </p:cNvGraphicFramePr>
          <p:nvPr/>
        </p:nvGraphicFramePr>
        <p:xfrm>
          <a:off x="539750" y="911225"/>
          <a:ext cx="7080250" cy="1439863"/>
        </p:xfrm>
        <a:graphic>
          <a:graphicData uri="http://schemas.openxmlformats.org/drawingml/2006/table">
            <a:tbl>
              <a:tblPr/>
              <a:tblGrid>
                <a:gridCol w="7080250"/>
              </a:tblGrid>
              <a:tr h="1439863">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1" lang="zh-TW" altLang="en-US" sz="2600" b="0" i="0" u="none" strike="noStrike" cap="none" normalizeH="0" baseline="0" smtClean="0">
                        <a:ln>
                          <a:noFill/>
                        </a:ln>
                        <a:solidFill>
                          <a:schemeClr val="tx1"/>
                        </a:solidFill>
                        <a:effectLst/>
                        <a:latin typeface="Arial" pitchFamily="34" charset="0"/>
                        <a:ea typeface="新細明體" pitchFamily="18" charset="-12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1517" name="Text Box 20"/>
          <p:cNvSpPr txBox="1">
            <a:spLocks noChangeArrowheads="1"/>
          </p:cNvSpPr>
          <p:nvPr/>
        </p:nvSpPr>
        <p:spPr bwMode="auto">
          <a:xfrm>
            <a:off x="1908175" y="115888"/>
            <a:ext cx="7129463" cy="366712"/>
          </a:xfrm>
          <a:prstGeom prst="rect">
            <a:avLst/>
          </a:prstGeom>
          <a:noFill/>
          <a:ln w="9525">
            <a:noFill/>
            <a:miter lim="800000"/>
            <a:headEnd/>
            <a:tailEnd/>
          </a:ln>
        </p:spPr>
        <p:txBody>
          <a:bodyPr>
            <a:spAutoFit/>
          </a:bodyPr>
          <a:lstStyle/>
          <a:p>
            <a:pPr algn="r">
              <a:spcBef>
                <a:spcPct val="50000"/>
              </a:spcBef>
            </a:pPr>
            <a:r>
              <a:rPr lang="en-US" altLang="zh-TW" b="1" i="1">
                <a:latin typeface="Times New Roman" pitchFamily="18" charset="0"/>
                <a:ea typeface="標楷體" pitchFamily="65" charset="-120"/>
                <a:cs typeface="Arial Unicode MS" pitchFamily="34" charset="-128"/>
              </a:rPr>
              <a:t>ANALYSIS OF CONTINUOUS ROTARY VACUUM FILTERS (5/8)</a:t>
            </a:r>
            <a:endParaRPr lang="zh-TW" altLang="en-US" b="1" i="1">
              <a:latin typeface="Times New Roman" pitchFamily="18" charset="0"/>
              <a:ea typeface="標楷體" pitchFamily="65" charset="-120"/>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4517"/>
                                        </p:tgtEl>
                                        <p:attrNameLst>
                                          <p:attrName>style.visibility</p:attrName>
                                        </p:attrNameLst>
                                      </p:cBhvr>
                                      <p:to>
                                        <p:strVal val="visible"/>
                                      </p:to>
                                    </p:set>
                                    <p:animEffect transition="in" filter="wipe(left)">
                                      <p:cBhvr>
                                        <p:cTn id="7" dur="500"/>
                                        <p:tgtEl>
                                          <p:spTgt spid="64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ChangeArrowheads="1"/>
          </p:cNvSpPr>
          <p:nvPr/>
        </p:nvSpPr>
        <p:spPr bwMode="auto">
          <a:xfrm>
            <a:off x="0" y="3314700"/>
            <a:ext cx="9144000" cy="0"/>
          </a:xfrm>
          <a:prstGeom prst="rect">
            <a:avLst/>
          </a:prstGeom>
          <a:noFill/>
          <a:ln w="9525">
            <a:noFill/>
            <a:miter lim="800000"/>
            <a:headEnd/>
            <a:tailEnd/>
          </a:ln>
        </p:spPr>
        <p:txBody>
          <a:bodyPr wrap="none" anchor="ctr">
            <a:spAutoFit/>
          </a:bodyPr>
          <a:lstStyle/>
          <a:p>
            <a:endParaRPr lang="zh-TW" altLang="en-US"/>
          </a:p>
        </p:txBody>
      </p:sp>
      <p:sp>
        <p:nvSpPr>
          <p:cNvPr id="68611" name="Text Box 6"/>
          <p:cNvSpPr txBox="1">
            <a:spLocks noChangeArrowheads="1"/>
          </p:cNvSpPr>
          <p:nvPr/>
        </p:nvSpPr>
        <p:spPr bwMode="auto">
          <a:xfrm>
            <a:off x="611188" y="2709863"/>
            <a:ext cx="5329237" cy="1333500"/>
          </a:xfrm>
          <a:prstGeom prst="rect">
            <a:avLst/>
          </a:prstGeom>
          <a:noFill/>
          <a:ln w="9525">
            <a:noFill/>
            <a:miter lim="800000"/>
            <a:headEnd/>
            <a:tailEnd/>
          </a:ln>
        </p:spPr>
        <p:txBody>
          <a:bodyPr>
            <a:spAutoFit/>
          </a:bodyPr>
          <a:lstStyle/>
          <a:p>
            <a:pPr>
              <a:spcAft>
                <a:spcPct val="40000"/>
              </a:spcAft>
              <a:tabLst>
                <a:tab pos="446088" algn="l"/>
                <a:tab pos="1160463" algn="l"/>
              </a:tabLst>
            </a:pPr>
            <a:r>
              <a:rPr lang="en-US" altLang="zh-TW" sz="2400" b="1">
                <a:solidFill>
                  <a:srgbClr val="0000FF"/>
                </a:solidFill>
                <a:latin typeface="Times New Roman" pitchFamily="18" charset="0"/>
                <a:ea typeface="標楷體" pitchFamily="65" charset="-120"/>
                <a:cs typeface="Arial Unicode MS" pitchFamily="34" charset="-128"/>
              </a:rPr>
              <a:t>The wash liquid contains no additional solids.</a:t>
            </a:r>
            <a:endParaRPr lang="en-US" altLang="zh-TW" sz="2400" b="1">
              <a:solidFill>
                <a:srgbClr val="0000FF"/>
              </a:solidFill>
              <a:latin typeface="Times New Roman" pitchFamily="18" charset="0"/>
              <a:ea typeface="標楷體" pitchFamily="65" charset="-120"/>
              <a:cs typeface="Arial Unicode MS" pitchFamily="34" charset="-128"/>
              <a:sym typeface="Wingdings 2" pitchFamily="18" charset="2"/>
            </a:endParaRPr>
          </a:p>
          <a:p>
            <a:pPr>
              <a:spcAft>
                <a:spcPct val="40000"/>
              </a:spcAft>
              <a:tabLst>
                <a:tab pos="446088" algn="l"/>
                <a:tab pos="1160463" algn="l"/>
              </a:tabLst>
            </a:pPr>
            <a:r>
              <a:rPr lang="en-US" altLang="zh-TW" sz="2400" b="1">
                <a:latin typeface="Times New Roman" pitchFamily="18" charset="0"/>
                <a:ea typeface="標楷體" pitchFamily="65" charset="-120"/>
                <a:cs typeface="Arial Unicode MS" pitchFamily="34" charset="-128"/>
                <a:sym typeface="Wingdings 2" pitchFamily="18" charset="2"/>
              </a:rPr>
              <a:t> </a:t>
            </a:r>
            <a:r>
              <a:rPr lang="en-US" altLang="zh-TW" sz="2400" b="1">
                <a:latin typeface="Times New Roman" pitchFamily="18" charset="0"/>
                <a:ea typeface="標楷體" pitchFamily="65" charset="-120"/>
                <a:cs typeface="Arial Unicode MS" pitchFamily="34" charset="-128"/>
              </a:rPr>
              <a:t>	(1) The cake thickness is constant.</a:t>
            </a:r>
            <a:endParaRPr lang="zh-TW" altLang="en-US" sz="2400" b="1">
              <a:solidFill>
                <a:srgbClr val="A50021"/>
              </a:solidFill>
              <a:latin typeface="Times New Roman" pitchFamily="18" charset="0"/>
              <a:ea typeface="標楷體" pitchFamily="65" charset="-120"/>
              <a:cs typeface="Arial Unicode MS" pitchFamily="34" charset="-128"/>
            </a:endParaRPr>
          </a:p>
        </p:txBody>
      </p:sp>
      <p:sp>
        <p:nvSpPr>
          <p:cNvPr id="68612" name="Text Box 7"/>
          <p:cNvSpPr txBox="1">
            <a:spLocks noChangeArrowheads="1"/>
          </p:cNvSpPr>
          <p:nvPr/>
        </p:nvSpPr>
        <p:spPr bwMode="auto">
          <a:xfrm>
            <a:off x="682625" y="838200"/>
            <a:ext cx="7345363" cy="1250950"/>
          </a:xfrm>
          <a:prstGeom prst="rect">
            <a:avLst/>
          </a:prstGeom>
          <a:noFill/>
          <a:ln w="9525">
            <a:noFill/>
            <a:miter lim="800000"/>
            <a:headEnd/>
            <a:tailEnd/>
          </a:ln>
        </p:spPr>
        <p:txBody>
          <a:bodyPr>
            <a:spAutoFit/>
          </a:bodyPr>
          <a:lstStyle/>
          <a:p>
            <a:pPr marL="452438" indent="-452438">
              <a:spcBef>
                <a:spcPct val="40000"/>
              </a:spcBef>
            </a:pPr>
            <a:r>
              <a:rPr lang="en-US" altLang="zh-TW" sz="2000" b="1">
                <a:latin typeface="Times New Roman" pitchFamily="18" charset="0"/>
                <a:ea typeface="標楷體" pitchFamily="65" charset="-120"/>
                <a:cs typeface="Arial Unicode MS" pitchFamily="34" charset="-128"/>
              </a:rPr>
              <a:t>Two factors involved in the stage of cake washing:</a:t>
            </a:r>
          </a:p>
          <a:p>
            <a:pPr marL="452438" indent="-452438">
              <a:spcBef>
                <a:spcPct val="40000"/>
              </a:spcBef>
            </a:pPr>
            <a:r>
              <a:rPr lang="en-US" altLang="zh-TW" sz="2000" b="1">
                <a:latin typeface="Times New Roman" pitchFamily="18" charset="0"/>
                <a:ea typeface="標楷體" pitchFamily="65" charset="-120"/>
                <a:cs typeface="Arial Unicode MS" pitchFamily="34" charset="-128"/>
              </a:rPr>
              <a:t>(2) The rate of wash liquid passes through the cake</a:t>
            </a:r>
            <a:endParaRPr lang="en-US" altLang="zh-TW" sz="2000" b="1">
              <a:latin typeface="Times New Roman" pitchFamily="18" charset="0"/>
              <a:ea typeface="標楷體" pitchFamily="65" charset="-120"/>
              <a:cs typeface="Arial Unicode MS" pitchFamily="34" charset="-128"/>
              <a:sym typeface="Wingdings 2" pitchFamily="18" charset="2"/>
            </a:endParaRPr>
          </a:p>
          <a:p>
            <a:pPr marL="452438" indent="-452438">
              <a:spcBef>
                <a:spcPct val="40000"/>
              </a:spcBef>
            </a:pPr>
            <a:r>
              <a:rPr lang="en-US" altLang="zh-TW" sz="2000" b="1">
                <a:latin typeface="Times New Roman" pitchFamily="18" charset="0"/>
                <a:ea typeface="標楷體" pitchFamily="65" charset="-120"/>
                <a:cs typeface="Arial Unicode MS" pitchFamily="34" charset="-128"/>
                <a:sym typeface="Wingdings 2" pitchFamily="18" charset="2"/>
              </a:rPr>
              <a:t>	</a:t>
            </a:r>
            <a:r>
              <a:rPr lang="en-US" altLang="zh-TW" sz="2000" b="1">
                <a:latin typeface="Times New Roman" pitchFamily="18" charset="0"/>
                <a:ea typeface="標楷體" pitchFamily="65" charset="-120"/>
                <a:cs typeface="Arial Unicode MS" pitchFamily="34" charset="-128"/>
              </a:rPr>
              <a:t> Controlling the fraction of cycle time for cake washing.</a:t>
            </a:r>
            <a:endParaRPr lang="zh-TW" altLang="en-US" sz="2000" b="1">
              <a:latin typeface="Times New Roman" pitchFamily="18" charset="0"/>
              <a:ea typeface="標楷體" pitchFamily="65" charset="-120"/>
              <a:cs typeface="Arial Unicode MS" pitchFamily="34" charset="-128"/>
            </a:endParaRPr>
          </a:p>
        </p:txBody>
      </p:sp>
      <p:graphicFrame>
        <p:nvGraphicFramePr>
          <p:cNvPr id="85010" name="Group 18"/>
          <p:cNvGraphicFramePr>
            <a:graphicFrameLocks noGrp="1"/>
          </p:cNvGraphicFramePr>
          <p:nvPr/>
        </p:nvGraphicFramePr>
        <p:xfrm>
          <a:off x="611188" y="765175"/>
          <a:ext cx="7127875" cy="1439863"/>
        </p:xfrm>
        <a:graphic>
          <a:graphicData uri="http://schemas.openxmlformats.org/drawingml/2006/table">
            <a:tbl>
              <a:tblPr/>
              <a:tblGrid>
                <a:gridCol w="7127875"/>
              </a:tblGrid>
              <a:tr h="1439863">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1" lang="zh-TW" altLang="en-US" sz="2600" b="0" i="0" u="none" strike="noStrike" cap="none" normalizeH="0" baseline="0" smtClean="0">
                        <a:ln>
                          <a:noFill/>
                        </a:ln>
                        <a:solidFill>
                          <a:schemeClr val="tx1"/>
                        </a:solidFill>
                        <a:effectLst/>
                        <a:latin typeface="Arial" pitchFamily="34" charset="0"/>
                        <a:ea typeface="新細明體" pitchFamily="18" charset="-12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68619" name="Picture 19"/>
          <p:cNvPicPr>
            <a:picLocks noChangeAspect="1" noChangeArrowheads="1"/>
          </p:cNvPicPr>
          <p:nvPr/>
        </p:nvPicPr>
        <p:blipFill>
          <a:blip r:embed="rId3"/>
          <a:srcRect/>
          <a:stretch>
            <a:fillRect/>
          </a:stretch>
        </p:blipFill>
        <p:spPr bwMode="auto">
          <a:xfrm>
            <a:off x="5940425" y="2565400"/>
            <a:ext cx="2879725" cy="2333625"/>
          </a:xfrm>
          <a:prstGeom prst="rect">
            <a:avLst/>
          </a:prstGeom>
          <a:noFill/>
          <a:ln w="9525">
            <a:noFill/>
            <a:miter lim="800000"/>
            <a:headEnd/>
            <a:tailEnd/>
          </a:ln>
        </p:spPr>
      </p:pic>
      <p:sp>
        <p:nvSpPr>
          <p:cNvPr id="68620" name="Text Box 20"/>
          <p:cNvSpPr txBox="1">
            <a:spLocks noChangeArrowheads="1"/>
          </p:cNvSpPr>
          <p:nvPr/>
        </p:nvSpPr>
        <p:spPr bwMode="auto">
          <a:xfrm>
            <a:off x="1116013" y="5229225"/>
            <a:ext cx="7056437" cy="931863"/>
          </a:xfrm>
          <a:prstGeom prst="rect">
            <a:avLst/>
          </a:prstGeom>
          <a:noFill/>
          <a:ln w="9525">
            <a:noFill/>
            <a:miter lim="800000"/>
            <a:headEnd/>
            <a:tailEnd/>
          </a:ln>
        </p:spPr>
        <p:txBody>
          <a:bodyPr>
            <a:spAutoFit/>
          </a:bodyPr>
          <a:lstStyle/>
          <a:p>
            <a:r>
              <a:rPr lang="en-US" altLang="zh-TW" sz="2400" b="1">
                <a:latin typeface="Times New Roman" pitchFamily="18" charset="0"/>
                <a:ea typeface="標楷體" pitchFamily="65" charset="-120"/>
                <a:cs typeface="Arial Unicode MS" pitchFamily="34" charset="-128"/>
              </a:rPr>
              <a:t>(2) Wash rate </a:t>
            </a:r>
          </a:p>
          <a:p>
            <a:pPr>
              <a:spcBef>
                <a:spcPct val="30000"/>
              </a:spcBef>
            </a:pPr>
            <a:r>
              <a:rPr lang="en-US" altLang="zh-TW" sz="2400" b="1">
                <a:latin typeface="Times New Roman" pitchFamily="18" charset="0"/>
                <a:ea typeface="標楷體" pitchFamily="65" charset="-120"/>
                <a:cs typeface="Arial Unicode MS" pitchFamily="34" charset="-128"/>
              </a:rPr>
              <a:t>	</a:t>
            </a:r>
            <a:r>
              <a:rPr lang="en-US" altLang="zh-TW" sz="2400" b="1">
                <a:solidFill>
                  <a:srgbClr val="A50021"/>
                </a:solidFill>
                <a:latin typeface="Times New Roman" pitchFamily="18" charset="0"/>
                <a:ea typeface="標楷體" pitchFamily="65" charset="-120"/>
                <a:cs typeface="Arial Unicode MS" pitchFamily="34" charset="-128"/>
              </a:rPr>
              <a:t>= filtration rate at the end of cake formation</a:t>
            </a:r>
            <a:endParaRPr lang="zh-TW" altLang="en-US" sz="2400" b="1">
              <a:latin typeface="Times New Roman" pitchFamily="18" charset="0"/>
              <a:ea typeface="標楷體" pitchFamily="65" charset="-120"/>
              <a:cs typeface="Arial Unicode MS" pitchFamily="34" charset="-128"/>
            </a:endParaRPr>
          </a:p>
        </p:txBody>
      </p:sp>
      <p:sp>
        <p:nvSpPr>
          <p:cNvPr id="68621" name="Text Box 21"/>
          <p:cNvSpPr txBox="1">
            <a:spLocks noChangeArrowheads="1"/>
          </p:cNvSpPr>
          <p:nvPr/>
        </p:nvSpPr>
        <p:spPr bwMode="auto">
          <a:xfrm>
            <a:off x="1692275" y="4149725"/>
            <a:ext cx="4103688" cy="822325"/>
          </a:xfrm>
          <a:prstGeom prst="rect">
            <a:avLst/>
          </a:prstGeom>
          <a:noFill/>
          <a:ln w="9525">
            <a:noFill/>
            <a:miter lim="800000"/>
            <a:headEnd/>
            <a:tailEnd/>
          </a:ln>
        </p:spPr>
        <p:txBody>
          <a:bodyPr>
            <a:spAutoFit/>
          </a:bodyPr>
          <a:lstStyle/>
          <a:p>
            <a:pPr marL="361950" indent="-361950">
              <a:spcAft>
                <a:spcPct val="40000"/>
              </a:spcAft>
            </a:pPr>
            <a:r>
              <a:rPr lang="en-US" altLang="zh-TW" sz="2400" b="1">
                <a:latin typeface="Times New Roman" pitchFamily="18" charset="0"/>
                <a:ea typeface="標楷體" pitchFamily="65" charset="-120"/>
                <a:cs typeface="Arial Unicode MS" pitchFamily="34" charset="-128"/>
                <a:sym typeface="Wingdings 2" pitchFamily="18" charset="2"/>
              </a:rPr>
              <a:t></a:t>
            </a:r>
            <a:r>
              <a:rPr lang="en-US" altLang="zh-TW" sz="2400" b="1">
                <a:latin typeface="Times New Roman" pitchFamily="18" charset="0"/>
                <a:ea typeface="標楷體" pitchFamily="65" charset="-120"/>
                <a:cs typeface="Arial Unicode MS" pitchFamily="34" charset="-128"/>
              </a:rPr>
              <a:t> </a:t>
            </a:r>
            <a:r>
              <a:rPr lang="en-US" altLang="zh-TW" sz="2400" b="1">
                <a:solidFill>
                  <a:srgbClr val="FF0000"/>
                </a:solidFill>
                <a:latin typeface="Times New Roman" pitchFamily="18" charset="0"/>
                <a:ea typeface="標楷體" pitchFamily="65" charset="-120"/>
                <a:cs typeface="Arial Unicode MS" pitchFamily="34" charset="-128"/>
              </a:rPr>
              <a:t>The flow of wash liquid is constant.</a:t>
            </a:r>
            <a:r>
              <a:rPr lang="en-US" altLang="zh-TW" sz="2400" b="1">
                <a:latin typeface="Times New Roman" pitchFamily="18" charset="0"/>
                <a:ea typeface="標楷體" pitchFamily="65" charset="-120"/>
                <a:cs typeface="Arial Unicode MS" pitchFamily="34" charset="-128"/>
              </a:rPr>
              <a:t>	</a:t>
            </a:r>
            <a:endParaRPr lang="zh-TW" altLang="en-US" sz="2400" b="1">
              <a:latin typeface="Times New Roman" pitchFamily="18" charset="0"/>
              <a:ea typeface="標楷體" pitchFamily="65" charset="-120"/>
              <a:cs typeface="Arial Unicode MS" pitchFamily="34" charset="-128"/>
            </a:endParaRPr>
          </a:p>
        </p:txBody>
      </p:sp>
      <p:sp>
        <p:nvSpPr>
          <p:cNvPr id="68622" name="Text Box 22"/>
          <p:cNvSpPr txBox="1">
            <a:spLocks noChangeArrowheads="1"/>
          </p:cNvSpPr>
          <p:nvPr/>
        </p:nvSpPr>
        <p:spPr bwMode="auto">
          <a:xfrm>
            <a:off x="1908175" y="115888"/>
            <a:ext cx="7129463" cy="366712"/>
          </a:xfrm>
          <a:prstGeom prst="rect">
            <a:avLst/>
          </a:prstGeom>
          <a:noFill/>
          <a:ln w="9525">
            <a:noFill/>
            <a:miter lim="800000"/>
            <a:headEnd/>
            <a:tailEnd/>
          </a:ln>
        </p:spPr>
        <p:txBody>
          <a:bodyPr>
            <a:spAutoFit/>
          </a:bodyPr>
          <a:lstStyle/>
          <a:p>
            <a:pPr algn="r">
              <a:spcBef>
                <a:spcPct val="50000"/>
              </a:spcBef>
            </a:pPr>
            <a:r>
              <a:rPr lang="en-US" altLang="zh-TW" b="1" i="1">
                <a:latin typeface="Times New Roman" pitchFamily="18" charset="0"/>
                <a:ea typeface="標楷體" pitchFamily="65" charset="-120"/>
                <a:cs typeface="Arial Unicode MS" pitchFamily="34" charset="-128"/>
              </a:rPr>
              <a:t>ANALYSIS OF CONTINUOUS ROTARY VACUUM FILTERS (6/8)</a:t>
            </a:r>
            <a:endParaRPr lang="zh-TW" altLang="en-US" b="1" i="1">
              <a:latin typeface="Times New Roman" pitchFamily="18" charset="0"/>
              <a:ea typeface="標楷體" pitchFamily="65" charset="-120"/>
              <a:cs typeface="Arial Unicode MS" pitchFamily="34" charset="-128"/>
            </a:endParaRPr>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5" name="Rectangle 5"/>
          <p:cNvSpPr>
            <a:spLocks noChangeArrowheads="1"/>
          </p:cNvSpPr>
          <p:nvPr/>
        </p:nvSpPr>
        <p:spPr bwMode="auto">
          <a:xfrm>
            <a:off x="0" y="3211513"/>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65540" name="Object 4"/>
          <p:cNvGraphicFramePr>
            <a:graphicFrameLocks noChangeAspect="1"/>
          </p:cNvGraphicFramePr>
          <p:nvPr/>
        </p:nvGraphicFramePr>
        <p:xfrm>
          <a:off x="2555875" y="620713"/>
          <a:ext cx="3024188" cy="792162"/>
        </p:xfrm>
        <a:graphic>
          <a:graphicData uri="http://schemas.openxmlformats.org/presentationml/2006/ole">
            <p:oleObj spid="_x0000_s1227778" name="方程式" r:id="rId4" imgW="1663700" imgH="431800" progId="Equation.3">
              <p:embed/>
            </p:oleObj>
          </a:graphicData>
        </a:graphic>
      </p:graphicFrame>
      <p:sp>
        <p:nvSpPr>
          <p:cNvPr id="22536" name="Text Box 6"/>
          <p:cNvSpPr txBox="1">
            <a:spLocks noChangeArrowheads="1"/>
          </p:cNvSpPr>
          <p:nvPr/>
        </p:nvSpPr>
        <p:spPr bwMode="auto">
          <a:xfrm>
            <a:off x="827088" y="1557338"/>
            <a:ext cx="7993062" cy="822325"/>
          </a:xfrm>
          <a:prstGeom prst="rect">
            <a:avLst/>
          </a:prstGeom>
          <a:noFill/>
          <a:ln w="9525">
            <a:noFill/>
            <a:miter lim="800000"/>
            <a:headEnd/>
            <a:tailEnd/>
          </a:ln>
        </p:spPr>
        <p:txBody>
          <a:bodyPr>
            <a:spAutoFit/>
          </a:bodyPr>
          <a:lstStyle/>
          <a:p>
            <a:pPr>
              <a:spcBef>
                <a:spcPct val="50000"/>
              </a:spcBef>
            </a:pPr>
            <a:r>
              <a:rPr lang="en-US" altLang="zh-TW" sz="2400" b="1">
                <a:latin typeface="Times New Roman" pitchFamily="18" charset="0"/>
                <a:ea typeface="標楷體" pitchFamily="65" charset="-120"/>
                <a:cs typeface="Arial Unicode MS" pitchFamily="34" charset="-128"/>
              </a:rPr>
              <a:t>where</a:t>
            </a:r>
            <a:r>
              <a:rPr lang="en-US" altLang="zh-TW" sz="2400" b="1">
                <a:solidFill>
                  <a:srgbClr val="0000FF"/>
                </a:solidFill>
                <a:latin typeface="Times New Roman" pitchFamily="18" charset="0"/>
                <a:ea typeface="標楷體" pitchFamily="65" charset="-120"/>
                <a:cs typeface="Arial Unicode MS" pitchFamily="34" charset="-128"/>
              </a:rPr>
              <a:t> </a:t>
            </a:r>
            <a:r>
              <a:rPr lang="en-US" altLang="zh-TW" sz="2400" b="1" i="1">
                <a:solidFill>
                  <a:srgbClr val="0000FF"/>
                </a:solidFill>
                <a:latin typeface="Times New Roman" pitchFamily="18" charset="0"/>
                <a:ea typeface="標楷體" pitchFamily="65" charset="-120"/>
                <a:cs typeface="Arial Unicode MS" pitchFamily="34" charset="-128"/>
              </a:rPr>
              <a:t>V</a:t>
            </a:r>
            <a:r>
              <a:rPr lang="en-US" altLang="zh-TW" sz="2400" b="1" i="1" baseline="-25000">
                <a:solidFill>
                  <a:srgbClr val="0000FF"/>
                </a:solidFill>
                <a:latin typeface="Times New Roman" pitchFamily="18" charset="0"/>
                <a:ea typeface="標楷體" pitchFamily="65" charset="-120"/>
                <a:cs typeface="Arial Unicode MS" pitchFamily="34" charset="-128"/>
              </a:rPr>
              <a:t>w</a:t>
            </a:r>
            <a:r>
              <a:rPr lang="en-US" altLang="zh-TW" sz="2400" b="1">
                <a:solidFill>
                  <a:srgbClr val="0000FF"/>
                </a:solidFill>
                <a:latin typeface="Times New Roman" pitchFamily="18" charset="0"/>
                <a:ea typeface="標楷體" pitchFamily="65" charset="-120"/>
                <a:cs typeface="Arial Unicode MS" pitchFamily="34" charset="-128"/>
              </a:rPr>
              <a:t> = volume of wash water required, </a:t>
            </a:r>
            <a:r>
              <a:rPr lang="en-US" altLang="zh-TW" sz="2400" b="1">
                <a:latin typeface="Times New Roman" pitchFamily="18" charset="0"/>
                <a:ea typeface="標楷體" pitchFamily="65" charset="-120"/>
                <a:cs typeface="Arial Unicode MS" pitchFamily="34" charset="-128"/>
              </a:rPr>
              <a:t>and</a:t>
            </a:r>
            <a:r>
              <a:rPr lang="en-US" altLang="zh-TW" sz="2400" b="1">
                <a:solidFill>
                  <a:srgbClr val="0000FF"/>
                </a:solidFill>
                <a:latin typeface="Times New Roman" pitchFamily="18" charset="0"/>
                <a:ea typeface="標楷體" pitchFamily="65" charset="-120"/>
                <a:cs typeface="Arial Unicode MS" pitchFamily="34" charset="-128"/>
              </a:rPr>
              <a:t> </a:t>
            </a:r>
            <a:r>
              <a:rPr lang="en-US" altLang="zh-TW" sz="2400" b="1" i="1">
                <a:solidFill>
                  <a:srgbClr val="A50021"/>
                </a:solidFill>
                <a:latin typeface="Times New Roman" pitchFamily="18" charset="0"/>
                <a:ea typeface="標楷體" pitchFamily="65" charset="-120"/>
                <a:cs typeface="Arial Unicode MS" pitchFamily="34" charset="-128"/>
              </a:rPr>
              <a:t>t</a:t>
            </a:r>
            <a:r>
              <a:rPr lang="en-US" altLang="zh-TW" sz="2400" b="1" i="1" baseline="-25000">
                <a:solidFill>
                  <a:srgbClr val="A50021"/>
                </a:solidFill>
                <a:latin typeface="Times New Roman" pitchFamily="18" charset="0"/>
                <a:ea typeface="標楷體" pitchFamily="65" charset="-120"/>
                <a:cs typeface="Arial Unicode MS" pitchFamily="34" charset="-128"/>
              </a:rPr>
              <a:t>w</a:t>
            </a:r>
            <a:r>
              <a:rPr lang="en-US" altLang="zh-TW" sz="2400" b="1" baseline="-25000">
                <a:solidFill>
                  <a:srgbClr val="A50021"/>
                </a:solidFill>
                <a:latin typeface="Times New Roman" pitchFamily="18" charset="0"/>
                <a:ea typeface="標楷體" pitchFamily="65" charset="-120"/>
                <a:cs typeface="Arial Unicode MS" pitchFamily="34" charset="-128"/>
              </a:rPr>
              <a:t> </a:t>
            </a:r>
            <a:r>
              <a:rPr lang="en-US" altLang="zh-TW" sz="2400" b="1">
                <a:solidFill>
                  <a:srgbClr val="A50021"/>
                </a:solidFill>
                <a:latin typeface="Times New Roman" pitchFamily="18" charset="0"/>
                <a:ea typeface="標楷體" pitchFamily="65" charset="-120"/>
                <a:cs typeface="Arial Unicode MS" pitchFamily="34" charset="-128"/>
              </a:rPr>
              <a:t>= time required for washing.</a:t>
            </a:r>
            <a:endParaRPr lang="zh-TW" altLang="en-US" sz="2400" b="1">
              <a:solidFill>
                <a:srgbClr val="A50021"/>
              </a:solidFill>
              <a:latin typeface="Times New Roman" pitchFamily="18" charset="0"/>
              <a:ea typeface="標楷體" pitchFamily="65" charset="-120"/>
              <a:cs typeface="Arial Unicode MS" pitchFamily="34" charset="-128"/>
            </a:endParaRPr>
          </a:p>
        </p:txBody>
      </p:sp>
      <p:sp>
        <p:nvSpPr>
          <p:cNvPr id="65543" name="Text Box 7"/>
          <p:cNvSpPr txBox="1">
            <a:spLocks noChangeArrowheads="1"/>
          </p:cNvSpPr>
          <p:nvPr/>
        </p:nvSpPr>
        <p:spPr bwMode="auto">
          <a:xfrm>
            <a:off x="684213" y="2636838"/>
            <a:ext cx="6121400" cy="457200"/>
          </a:xfrm>
          <a:prstGeom prst="rect">
            <a:avLst/>
          </a:prstGeom>
          <a:noFill/>
          <a:ln w="9525">
            <a:noFill/>
            <a:miter lim="800000"/>
            <a:headEnd/>
            <a:tailEnd/>
          </a:ln>
        </p:spPr>
        <p:txBody>
          <a:bodyPr>
            <a:spAutoFit/>
          </a:bodyPr>
          <a:lstStyle/>
          <a:p>
            <a:pPr>
              <a:spcBef>
                <a:spcPct val="50000"/>
              </a:spcBef>
            </a:pPr>
            <a:r>
              <a:rPr lang="en-US" altLang="zh-TW" sz="2400" b="1">
                <a:solidFill>
                  <a:srgbClr val="FF0000"/>
                </a:solidFill>
                <a:latin typeface="Times New Roman" pitchFamily="18" charset="0"/>
                <a:ea typeface="標楷體" pitchFamily="65" charset="-120"/>
                <a:cs typeface="Arial Unicode MS" pitchFamily="34" charset="-128"/>
              </a:rPr>
              <a:t>Filtration rate at the end of cake formation = </a:t>
            </a:r>
            <a:endParaRPr lang="zh-TW" altLang="en-US" sz="2400" b="1">
              <a:solidFill>
                <a:srgbClr val="FF0000"/>
              </a:solidFill>
              <a:latin typeface="Times New Roman" pitchFamily="18" charset="0"/>
              <a:ea typeface="標楷體" pitchFamily="65" charset="-120"/>
              <a:cs typeface="Arial Unicode MS" pitchFamily="34" charset="-128"/>
            </a:endParaRPr>
          </a:p>
        </p:txBody>
      </p:sp>
      <p:sp>
        <p:nvSpPr>
          <p:cNvPr id="22538" name="Rectangle 9"/>
          <p:cNvSpPr>
            <a:spLocks noChangeArrowheads="1"/>
          </p:cNvSpPr>
          <p:nvPr/>
        </p:nvSpPr>
        <p:spPr bwMode="auto">
          <a:xfrm>
            <a:off x="0" y="3192463"/>
            <a:ext cx="9144000" cy="0"/>
          </a:xfrm>
          <a:prstGeom prst="rect">
            <a:avLst/>
          </a:prstGeom>
          <a:noFill/>
          <a:ln w="9525">
            <a:noFill/>
            <a:miter lim="800000"/>
            <a:headEnd/>
            <a:tailEnd/>
          </a:ln>
        </p:spPr>
        <p:txBody>
          <a:bodyPr wrap="none" anchor="ctr">
            <a:spAutoFit/>
          </a:bodyPr>
          <a:lstStyle/>
          <a:p>
            <a:endParaRPr lang="zh-TW" altLang="en-US"/>
          </a:p>
        </p:txBody>
      </p:sp>
      <p:sp>
        <p:nvSpPr>
          <p:cNvPr id="22539" name="Rectangle 11"/>
          <p:cNvSpPr>
            <a:spLocks noChangeArrowheads="1"/>
          </p:cNvSpPr>
          <p:nvPr/>
        </p:nvSpPr>
        <p:spPr bwMode="auto">
          <a:xfrm>
            <a:off x="0" y="3189288"/>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65546" name="Object 10"/>
          <p:cNvGraphicFramePr>
            <a:graphicFrameLocks noChangeAspect="1"/>
          </p:cNvGraphicFramePr>
          <p:nvPr/>
        </p:nvGraphicFramePr>
        <p:xfrm>
          <a:off x="6732588" y="2493963"/>
          <a:ext cx="1079500" cy="849312"/>
        </p:xfrm>
        <a:graphic>
          <a:graphicData uri="http://schemas.openxmlformats.org/presentationml/2006/ole">
            <p:oleObj spid="_x0000_s1227779" name="方程式" r:id="rId5" imgW="609336" imgH="482391" progId="Equation.3">
              <p:embed/>
            </p:oleObj>
          </a:graphicData>
        </a:graphic>
      </p:graphicFrame>
      <p:sp>
        <p:nvSpPr>
          <p:cNvPr id="22540" name="Rectangle 13"/>
          <p:cNvSpPr>
            <a:spLocks noChangeArrowheads="1"/>
          </p:cNvSpPr>
          <p:nvPr/>
        </p:nvSpPr>
        <p:spPr bwMode="auto">
          <a:xfrm>
            <a:off x="0" y="3173413"/>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65548" name="Object 12"/>
          <p:cNvGraphicFramePr>
            <a:graphicFrameLocks noChangeAspect="1"/>
          </p:cNvGraphicFramePr>
          <p:nvPr/>
        </p:nvGraphicFramePr>
        <p:xfrm>
          <a:off x="1763713" y="3286125"/>
          <a:ext cx="4392612" cy="871538"/>
        </p:xfrm>
        <a:graphic>
          <a:graphicData uri="http://schemas.openxmlformats.org/presentationml/2006/ole">
            <p:oleObj spid="_x0000_s1227780" name="方程式" r:id="rId6" imgW="2578100" imgH="508000" progId="Equation.3">
              <p:embed/>
            </p:oleObj>
          </a:graphicData>
        </a:graphic>
      </p:graphicFrame>
      <p:sp>
        <p:nvSpPr>
          <p:cNvPr id="22541" name="Rectangle 15"/>
          <p:cNvSpPr>
            <a:spLocks noChangeArrowheads="1"/>
          </p:cNvSpPr>
          <p:nvPr/>
        </p:nvSpPr>
        <p:spPr bwMode="auto">
          <a:xfrm>
            <a:off x="0" y="3143250"/>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65550" name="Object 14"/>
          <p:cNvGraphicFramePr>
            <a:graphicFrameLocks noChangeAspect="1"/>
          </p:cNvGraphicFramePr>
          <p:nvPr/>
        </p:nvGraphicFramePr>
        <p:xfrm>
          <a:off x="1692275" y="4294188"/>
          <a:ext cx="6048375" cy="1071562"/>
        </p:xfrm>
        <a:graphic>
          <a:graphicData uri="http://schemas.openxmlformats.org/presentationml/2006/ole">
            <p:oleObj spid="_x0000_s1227781" name="方程式" r:id="rId7" imgW="3225800" imgH="571500" progId="Equation.3">
              <p:embed/>
            </p:oleObj>
          </a:graphicData>
        </a:graphic>
      </p:graphicFrame>
      <p:sp>
        <p:nvSpPr>
          <p:cNvPr id="22542" name="Rectangle 17"/>
          <p:cNvSpPr>
            <a:spLocks noChangeArrowheads="1"/>
          </p:cNvSpPr>
          <p:nvPr/>
        </p:nvSpPr>
        <p:spPr bwMode="auto">
          <a:xfrm>
            <a:off x="0" y="3154363"/>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65552" name="Object 16"/>
          <p:cNvGraphicFramePr>
            <a:graphicFrameLocks noChangeAspect="1"/>
          </p:cNvGraphicFramePr>
          <p:nvPr/>
        </p:nvGraphicFramePr>
        <p:xfrm>
          <a:off x="2700338" y="5518150"/>
          <a:ext cx="2879725" cy="1047750"/>
        </p:xfrm>
        <a:graphic>
          <a:graphicData uri="http://schemas.openxmlformats.org/presentationml/2006/ole">
            <p:oleObj spid="_x0000_s1227782" name="方程式" r:id="rId8" imgW="1511300" imgH="546100" progId="Equation.3">
              <p:embed/>
            </p:oleObj>
          </a:graphicData>
        </a:graphic>
      </p:graphicFrame>
      <p:sp>
        <p:nvSpPr>
          <p:cNvPr id="22543" name="Text Box 18"/>
          <p:cNvSpPr txBox="1">
            <a:spLocks noChangeArrowheads="1"/>
          </p:cNvSpPr>
          <p:nvPr/>
        </p:nvSpPr>
        <p:spPr bwMode="auto">
          <a:xfrm>
            <a:off x="1908175" y="115888"/>
            <a:ext cx="7129463" cy="366712"/>
          </a:xfrm>
          <a:prstGeom prst="rect">
            <a:avLst/>
          </a:prstGeom>
          <a:noFill/>
          <a:ln w="9525">
            <a:noFill/>
            <a:miter lim="800000"/>
            <a:headEnd/>
            <a:tailEnd/>
          </a:ln>
        </p:spPr>
        <p:txBody>
          <a:bodyPr>
            <a:spAutoFit/>
          </a:bodyPr>
          <a:lstStyle/>
          <a:p>
            <a:pPr algn="r">
              <a:spcBef>
                <a:spcPct val="50000"/>
              </a:spcBef>
            </a:pPr>
            <a:r>
              <a:rPr lang="en-US" altLang="zh-TW" b="1" i="1">
                <a:latin typeface="Times New Roman" pitchFamily="18" charset="0"/>
                <a:ea typeface="標楷體" pitchFamily="65" charset="-120"/>
                <a:cs typeface="Arial Unicode MS" pitchFamily="34" charset="-128"/>
              </a:rPr>
              <a:t>ANALYSIS OF CONTINUOUS ROTARY VACUUM FILTERS (7/8)</a:t>
            </a:r>
            <a:endParaRPr lang="zh-TW" altLang="en-US" b="1" i="1">
              <a:latin typeface="Times New Roman" pitchFamily="18" charset="0"/>
              <a:ea typeface="標楷體" pitchFamily="65" charset="-120"/>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5540"/>
                                        </p:tgtEl>
                                        <p:attrNameLst>
                                          <p:attrName>style.visibility</p:attrName>
                                        </p:attrNameLst>
                                      </p:cBhvr>
                                      <p:to>
                                        <p:strVal val="visible"/>
                                      </p:to>
                                    </p:set>
                                    <p:animEffect transition="in" filter="wipe(left)">
                                      <p:cBhvr>
                                        <p:cTn id="7" dur="500"/>
                                        <p:tgtEl>
                                          <p:spTgt spid="655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5543"/>
                                        </p:tgtEl>
                                        <p:attrNameLst>
                                          <p:attrName>style.visibility</p:attrName>
                                        </p:attrNameLst>
                                      </p:cBhvr>
                                      <p:to>
                                        <p:strVal val="visible"/>
                                      </p:to>
                                    </p:set>
                                    <p:animEffect transition="in" filter="wipe(left)">
                                      <p:cBhvr>
                                        <p:cTn id="12" dur="500"/>
                                        <p:tgtEl>
                                          <p:spTgt spid="65543"/>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65546"/>
                                        </p:tgtEl>
                                        <p:attrNameLst>
                                          <p:attrName>style.visibility</p:attrName>
                                        </p:attrNameLst>
                                      </p:cBhvr>
                                      <p:to>
                                        <p:strVal val="visible"/>
                                      </p:to>
                                    </p:set>
                                    <p:animEffect transition="in" filter="wipe(left)">
                                      <p:cBhvr>
                                        <p:cTn id="16" dur="500"/>
                                        <p:tgtEl>
                                          <p:spTgt spid="6554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5548"/>
                                        </p:tgtEl>
                                        <p:attrNameLst>
                                          <p:attrName>style.visibility</p:attrName>
                                        </p:attrNameLst>
                                      </p:cBhvr>
                                      <p:to>
                                        <p:strVal val="visible"/>
                                      </p:to>
                                    </p:set>
                                    <p:animEffect transition="in" filter="wipe(left)">
                                      <p:cBhvr>
                                        <p:cTn id="21" dur="500"/>
                                        <p:tgtEl>
                                          <p:spTgt spid="6554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65550"/>
                                        </p:tgtEl>
                                        <p:attrNameLst>
                                          <p:attrName>style.visibility</p:attrName>
                                        </p:attrNameLst>
                                      </p:cBhvr>
                                      <p:to>
                                        <p:strVal val="visible"/>
                                      </p:to>
                                    </p:set>
                                    <p:animEffect transition="in" filter="wipe(left)">
                                      <p:cBhvr>
                                        <p:cTn id="26" dur="500"/>
                                        <p:tgtEl>
                                          <p:spTgt spid="6555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65552"/>
                                        </p:tgtEl>
                                        <p:attrNameLst>
                                          <p:attrName>style.visibility</p:attrName>
                                        </p:attrNameLst>
                                      </p:cBhvr>
                                      <p:to>
                                        <p:strVal val="visible"/>
                                      </p:to>
                                    </p:set>
                                    <p:animEffect transition="in" filter="wipe(left)">
                                      <p:cBhvr>
                                        <p:cTn id="31" dur="500"/>
                                        <p:tgtEl>
                                          <p:spTgt spid="65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3"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Text Box 4"/>
          <p:cNvSpPr txBox="1">
            <a:spLocks noChangeArrowheads="1"/>
          </p:cNvSpPr>
          <p:nvPr/>
        </p:nvSpPr>
        <p:spPr bwMode="auto">
          <a:xfrm>
            <a:off x="611188" y="692150"/>
            <a:ext cx="2952750" cy="457200"/>
          </a:xfrm>
          <a:prstGeom prst="rect">
            <a:avLst/>
          </a:prstGeom>
          <a:noFill/>
          <a:ln w="9525">
            <a:noFill/>
            <a:miter lim="800000"/>
            <a:headEnd/>
            <a:tailEnd/>
          </a:ln>
        </p:spPr>
        <p:txBody>
          <a:bodyPr>
            <a:spAutoFit/>
          </a:bodyPr>
          <a:lstStyle/>
          <a:p>
            <a:pPr>
              <a:spcBef>
                <a:spcPct val="50000"/>
              </a:spcBef>
            </a:pPr>
            <a:r>
              <a:rPr lang="en-US" altLang="zh-TW" sz="2400" b="1">
                <a:solidFill>
                  <a:srgbClr val="A50021"/>
                </a:solidFill>
                <a:latin typeface="Times New Roman" pitchFamily="18" charset="0"/>
                <a:ea typeface="標楷體" pitchFamily="65" charset="-120"/>
                <a:cs typeface="Arial Unicode MS" pitchFamily="34" charset="-128"/>
              </a:rPr>
              <a:t>A useful expression:</a:t>
            </a:r>
            <a:endParaRPr lang="zh-TW" altLang="en-US" sz="2400" b="1">
              <a:solidFill>
                <a:srgbClr val="A50021"/>
              </a:solidFill>
              <a:latin typeface="Times New Roman" pitchFamily="18" charset="0"/>
              <a:ea typeface="標楷體" pitchFamily="65" charset="-120"/>
              <a:cs typeface="Arial Unicode MS" pitchFamily="34" charset="-128"/>
            </a:endParaRPr>
          </a:p>
        </p:txBody>
      </p:sp>
      <p:sp>
        <p:nvSpPr>
          <p:cNvPr id="23558" name="Rectangle 6"/>
          <p:cNvSpPr>
            <a:spLocks noChangeArrowheads="1"/>
          </p:cNvSpPr>
          <p:nvPr/>
        </p:nvSpPr>
        <p:spPr bwMode="auto">
          <a:xfrm>
            <a:off x="0" y="3154363"/>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66565" name="Object 5"/>
          <p:cNvGraphicFramePr>
            <a:graphicFrameLocks noChangeAspect="1"/>
          </p:cNvGraphicFramePr>
          <p:nvPr/>
        </p:nvGraphicFramePr>
        <p:xfrm>
          <a:off x="965200" y="1339850"/>
          <a:ext cx="5848350" cy="1089025"/>
        </p:xfrm>
        <a:graphic>
          <a:graphicData uri="http://schemas.openxmlformats.org/presentationml/2006/ole">
            <p:oleObj spid="_x0000_s1228802" name="方程式" r:id="rId4" imgW="2946240" imgH="545760" progId="Equation.3">
              <p:embed/>
            </p:oleObj>
          </a:graphicData>
        </a:graphic>
      </p:graphicFrame>
      <p:sp>
        <p:nvSpPr>
          <p:cNvPr id="23559" name="Rectangle 8"/>
          <p:cNvSpPr>
            <a:spLocks noChangeArrowheads="1"/>
          </p:cNvSpPr>
          <p:nvPr/>
        </p:nvSpPr>
        <p:spPr bwMode="auto">
          <a:xfrm>
            <a:off x="0" y="3200400"/>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66567" name="Object 7"/>
          <p:cNvGraphicFramePr>
            <a:graphicFrameLocks noChangeAspect="1"/>
          </p:cNvGraphicFramePr>
          <p:nvPr/>
        </p:nvGraphicFramePr>
        <p:xfrm>
          <a:off x="2771775" y="3643313"/>
          <a:ext cx="3167063" cy="852487"/>
        </p:xfrm>
        <a:graphic>
          <a:graphicData uri="http://schemas.openxmlformats.org/presentationml/2006/ole">
            <p:oleObj spid="_x0000_s1228803" name="方程式" r:id="rId5" imgW="1701800" imgH="457200" progId="Equation.3">
              <p:embed/>
            </p:oleObj>
          </a:graphicData>
        </a:graphic>
      </p:graphicFrame>
      <p:sp>
        <p:nvSpPr>
          <p:cNvPr id="23560" name="Text Box 9"/>
          <p:cNvSpPr txBox="1">
            <a:spLocks noChangeArrowheads="1"/>
          </p:cNvSpPr>
          <p:nvPr/>
        </p:nvSpPr>
        <p:spPr bwMode="auto">
          <a:xfrm>
            <a:off x="2266950" y="3776663"/>
            <a:ext cx="576263" cy="457200"/>
          </a:xfrm>
          <a:prstGeom prst="rect">
            <a:avLst/>
          </a:prstGeom>
          <a:noFill/>
          <a:ln w="9525">
            <a:noFill/>
            <a:miter lim="800000"/>
            <a:headEnd/>
            <a:tailEnd/>
          </a:ln>
        </p:spPr>
        <p:txBody>
          <a:bodyPr>
            <a:spAutoFit/>
          </a:bodyPr>
          <a:lstStyle/>
          <a:p>
            <a:pPr>
              <a:spcBef>
                <a:spcPct val="50000"/>
              </a:spcBef>
            </a:pPr>
            <a:r>
              <a:rPr lang="zh-TW" altLang="en-US" sz="2400" b="1">
                <a:latin typeface="Times New Roman" pitchFamily="18" charset="0"/>
                <a:ea typeface="標楷體" pitchFamily="65" charset="-120"/>
                <a:cs typeface="Arial Unicode MS" pitchFamily="34" charset="-128"/>
                <a:sym typeface="Wingdings 3" pitchFamily="18" charset="2"/>
              </a:rPr>
              <a:t></a:t>
            </a:r>
          </a:p>
        </p:txBody>
      </p:sp>
      <p:sp>
        <p:nvSpPr>
          <p:cNvPr id="23561" name="Rectangle 11"/>
          <p:cNvSpPr>
            <a:spLocks noChangeArrowheads="1"/>
          </p:cNvSpPr>
          <p:nvPr/>
        </p:nvSpPr>
        <p:spPr bwMode="auto">
          <a:xfrm>
            <a:off x="0" y="3173413"/>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66570" name="Object 10"/>
          <p:cNvGraphicFramePr>
            <a:graphicFrameLocks noChangeAspect="1"/>
          </p:cNvGraphicFramePr>
          <p:nvPr/>
        </p:nvGraphicFramePr>
        <p:xfrm>
          <a:off x="2051050" y="2563813"/>
          <a:ext cx="5905500" cy="954087"/>
        </p:xfrm>
        <a:graphic>
          <a:graphicData uri="http://schemas.openxmlformats.org/presentationml/2006/ole">
            <p:oleObj spid="_x0000_s1228804" name="方程式" r:id="rId6" imgW="3162300" imgH="508000" progId="Equation.3">
              <p:embed/>
            </p:oleObj>
          </a:graphicData>
        </a:graphic>
      </p:graphicFrame>
      <p:sp>
        <p:nvSpPr>
          <p:cNvPr id="23562" name="Text Box 12"/>
          <p:cNvSpPr txBox="1">
            <a:spLocks noChangeArrowheads="1"/>
          </p:cNvSpPr>
          <p:nvPr/>
        </p:nvSpPr>
        <p:spPr bwMode="auto">
          <a:xfrm>
            <a:off x="1476375" y="2779713"/>
            <a:ext cx="503238" cy="457200"/>
          </a:xfrm>
          <a:prstGeom prst="rect">
            <a:avLst/>
          </a:prstGeom>
          <a:noFill/>
          <a:ln w="9525">
            <a:noFill/>
            <a:miter lim="800000"/>
            <a:headEnd/>
            <a:tailEnd/>
          </a:ln>
        </p:spPr>
        <p:txBody>
          <a:bodyPr>
            <a:spAutoFit/>
          </a:bodyPr>
          <a:lstStyle/>
          <a:p>
            <a:pPr>
              <a:spcBef>
                <a:spcPct val="50000"/>
              </a:spcBef>
            </a:pPr>
            <a:r>
              <a:rPr lang="zh-TW" altLang="en-US" sz="2400" b="1">
                <a:latin typeface="Times New Roman" pitchFamily="18" charset="0"/>
                <a:ea typeface="標楷體" pitchFamily="65" charset="-120"/>
                <a:cs typeface="Arial Unicode MS" pitchFamily="34" charset="-128"/>
                <a:sym typeface="Wingdings 3" pitchFamily="18" charset="2"/>
              </a:rPr>
              <a:t></a:t>
            </a:r>
          </a:p>
        </p:txBody>
      </p:sp>
      <p:sp>
        <p:nvSpPr>
          <p:cNvPr id="23563" name="Text Box 13"/>
          <p:cNvSpPr txBox="1">
            <a:spLocks noChangeArrowheads="1"/>
          </p:cNvSpPr>
          <p:nvPr/>
        </p:nvSpPr>
        <p:spPr bwMode="auto">
          <a:xfrm>
            <a:off x="1116013" y="4651375"/>
            <a:ext cx="7272337" cy="1370013"/>
          </a:xfrm>
          <a:prstGeom prst="rect">
            <a:avLst/>
          </a:prstGeom>
          <a:noFill/>
          <a:ln w="9525">
            <a:noFill/>
            <a:miter lim="800000"/>
            <a:headEnd/>
            <a:tailEnd/>
          </a:ln>
        </p:spPr>
        <p:txBody>
          <a:bodyPr>
            <a:spAutoFit/>
          </a:bodyPr>
          <a:lstStyle/>
          <a:p>
            <a:pPr marL="1438275" indent="-1438275">
              <a:spcBef>
                <a:spcPct val="50000"/>
              </a:spcBef>
              <a:tabLst>
                <a:tab pos="981075" algn="l"/>
              </a:tabLst>
            </a:pPr>
            <a:r>
              <a:rPr lang="en-US" altLang="zh-TW" sz="2400" b="1">
                <a:latin typeface="Times New Roman" pitchFamily="18" charset="0"/>
                <a:ea typeface="標楷體" pitchFamily="65" charset="-120"/>
                <a:cs typeface="Arial Unicode MS" pitchFamily="34" charset="-128"/>
              </a:rPr>
              <a:t>where </a:t>
            </a:r>
            <a:r>
              <a:rPr lang="en-US" altLang="zh-TW" sz="2400" b="1" i="1">
                <a:solidFill>
                  <a:srgbClr val="FF0000"/>
                </a:solidFill>
                <a:latin typeface="Times New Roman" pitchFamily="18" charset="0"/>
                <a:ea typeface="標楷體" pitchFamily="65" charset="-120"/>
                <a:cs typeface="Arial Unicode MS" pitchFamily="34" charset="-128"/>
              </a:rPr>
              <a:t>V</a:t>
            </a:r>
            <a:r>
              <a:rPr lang="en-US" altLang="zh-TW" sz="2400" b="1" i="1" baseline="-25000">
                <a:solidFill>
                  <a:srgbClr val="FF0000"/>
                </a:solidFill>
                <a:latin typeface="Times New Roman" pitchFamily="18" charset="0"/>
                <a:ea typeface="標楷體" pitchFamily="65" charset="-120"/>
                <a:cs typeface="Arial Unicode MS" pitchFamily="34" charset="-128"/>
              </a:rPr>
              <a:t>r</a:t>
            </a:r>
            <a:r>
              <a:rPr lang="en-US" altLang="zh-TW" sz="2400" b="1" baseline="-25000">
                <a:solidFill>
                  <a:srgbClr val="FF0000"/>
                </a:solidFill>
                <a:latin typeface="Times New Roman" pitchFamily="18" charset="0"/>
                <a:ea typeface="標楷體" pitchFamily="65" charset="-120"/>
                <a:cs typeface="Arial Unicode MS" pitchFamily="34" charset="-128"/>
              </a:rPr>
              <a:t> </a:t>
            </a:r>
            <a:r>
              <a:rPr lang="en-US" altLang="zh-TW" sz="2400" b="1">
                <a:solidFill>
                  <a:srgbClr val="FF0000"/>
                </a:solidFill>
                <a:latin typeface="Times New Roman" pitchFamily="18" charset="0"/>
                <a:ea typeface="標楷體" pitchFamily="65" charset="-120"/>
                <a:cs typeface="Arial Unicode MS" pitchFamily="34" charset="-128"/>
              </a:rPr>
              <a:t>= volume of liquid retained</a:t>
            </a:r>
          </a:p>
          <a:p>
            <a:pPr marL="1438275" indent="-1438275">
              <a:spcBef>
                <a:spcPct val="50000"/>
              </a:spcBef>
              <a:tabLst>
                <a:tab pos="981075" algn="l"/>
              </a:tabLst>
            </a:pPr>
            <a:r>
              <a:rPr lang="en-US" altLang="zh-TW" sz="2400" b="1" i="1">
                <a:latin typeface="Times New Roman" pitchFamily="18" charset="0"/>
                <a:ea typeface="標楷體" pitchFamily="65" charset="-120"/>
                <a:cs typeface="Arial Unicode MS" pitchFamily="34" charset="-128"/>
              </a:rPr>
              <a:t>	</a:t>
            </a:r>
            <a:r>
              <a:rPr lang="en-US" altLang="zh-TW" sz="2400" b="1" i="1">
                <a:solidFill>
                  <a:srgbClr val="0000FF"/>
                </a:solidFill>
                <a:latin typeface="Times New Roman" pitchFamily="18" charset="0"/>
                <a:ea typeface="標楷體" pitchFamily="65" charset="-120"/>
                <a:cs typeface="Arial Unicode MS" pitchFamily="34" charset="-128"/>
              </a:rPr>
              <a:t>f</a:t>
            </a:r>
            <a:r>
              <a:rPr lang="en-US" altLang="zh-TW" sz="2400" b="1">
                <a:solidFill>
                  <a:srgbClr val="0000FF"/>
                </a:solidFill>
                <a:latin typeface="Times New Roman" pitchFamily="18" charset="0"/>
                <a:ea typeface="標楷體" pitchFamily="65" charset="-120"/>
                <a:cs typeface="Arial Unicode MS" pitchFamily="34" charset="-128"/>
              </a:rPr>
              <a:t> = ratio of the volume of retained liquid (</a:t>
            </a:r>
            <a:r>
              <a:rPr lang="en-US" altLang="zh-TW" sz="2400" b="1" i="1">
                <a:solidFill>
                  <a:srgbClr val="0000FF"/>
                </a:solidFill>
                <a:latin typeface="Times New Roman" pitchFamily="18" charset="0"/>
                <a:ea typeface="標楷體" pitchFamily="65" charset="-120"/>
                <a:cs typeface="Arial Unicode MS" pitchFamily="34" charset="-128"/>
              </a:rPr>
              <a:t>V</a:t>
            </a:r>
            <a:r>
              <a:rPr lang="en-US" altLang="zh-TW" sz="2400" b="1" i="1" baseline="-25000">
                <a:solidFill>
                  <a:srgbClr val="0000FF"/>
                </a:solidFill>
                <a:latin typeface="Times New Roman" pitchFamily="18" charset="0"/>
                <a:ea typeface="標楷體" pitchFamily="65" charset="-120"/>
                <a:cs typeface="Arial Unicode MS" pitchFamily="34" charset="-128"/>
              </a:rPr>
              <a:t>r</a:t>
            </a:r>
            <a:r>
              <a:rPr lang="en-US" altLang="zh-TW" sz="2400" b="1">
                <a:solidFill>
                  <a:srgbClr val="0000FF"/>
                </a:solidFill>
                <a:latin typeface="Times New Roman" pitchFamily="18" charset="0"/>
                <a:ea typeface="標楷體" pitchFamily="65" charset="-120"/>
                <a:cs typeface="Arial Unicode MS" pitchFamily="34" charset="-128"/>
              </a:rPr>
              <a:t>) to the volume of filtrate (</a:t>
            </a:r>
            <a:r>
              <a:rPr lang="en-US" altLang="zh-TW" sz="2400" b="1" i="1">
                <a:solidFill>
                  <a:srgbClr val="0000FF"/>
                </a:solidFill>
                <a:latin typeface="Times New Roman" pitchFamily="18" charset="0"/>
                <a:ea typeface="標楷體" pitchFamily="65" charset="-120"/>
                <a:cs typeface="Arial Unicode MS" pitchFamily="34" charset="-128"/>
              </a:rPr>
              <a:t>V</a:t>
            </a:r>
            <a:r>
              <a:rPr lang="en-US" altLang="zh-TW" sz="2400" b="1" i="1" baseline="-25000">
                <a:solidFill>
                  <a:srgbClr val="0000FF"/>
                </a:solidFill>
                <a:latin typeface="Times New Roman" pitchFamily="18" charset="0"/>
                <a:ea typeface="標楷體" pitchFamily="65" charset="-120"/>
                <a:cs typeface="Arial Unicode MS" pitchFamily="34" charset="-128"/>
              </a:rPr>
              <a:t>f</a:t>
            </a:r>
            <a:r>
              <a:rPr lang="en-US" altLang="zh-TW" sz="2400" b="1">
                <a:solidFill>
                  <a:srgbClr val="0000FF"/>
                </a:solidFill>
                <a:latin typeface="Times New Roman" pitchFamily="18" charset="0"/>
                <a:ea typeface="標楷體" pitchFamily="65" charset="-120"/>
                <a:cs typeface="Arial Unicode MS" pitchFamily="34" charset="-128"/>
              </a:rPr>
              <a:t>)</a:t>
            </a:r>
            <a:endParaRPr lang="zh-TW" altLang="en-US" sz="2400" b="1">
              <a:solidFill>
                <a:srgbClr val="0000FF"/>
              </a:solidFill>
              <a:latin typeface="Times New Roman" pitchFamily="18" charset="0"/>
              <a:ea typeface="標楷體" pitchFamily="65" charset="-120"/>
              <a:cs typeface="Arial Unicode MS" pitchFamily="34" charset="-128"/>
            </a:endParaRPr>
          </a:p>
        </p:txBody>
      </p:sp>
      <p:sp>
        <p:nvSpPr>
          <p:cNvPr id="23564" name="Text Box 14"/>
          <p:cNvSpPr txBox="1">
            <a:spLocks noChangeArrowheads="1"/>
          </p:cNvSpPr>
          <p:nvPr/>
        </p:nvSpPr>
        <p:spPr bwMode="auto">
          <a:xfrm>
            <a:off x="1763713" y="260350"/>
            <a:ext cx="7129462" cy="366713"/>
          </a:xfrm>
          <a:prstGeom prst="rect">
            <a:avLst/>
          </a:prstGeom>
          <a:noFill/>
          <a:ln w="9525">
            <a:noFill/>
            <a:miter lim="800000"/>
            <a:headEnd/>
            <a:tailEnd/>
          </a:ln>
        </p:spPr>
        <p:txBody>
          <a:bodyPr>
            <a:spAutoFit/>
          </a:bodyPr>
          <a:lstStyle/>
          <a:p>
            <a:pPr algn="r">
              <a:spcBef>
                <a:spcPct val="50000"/>
              </a:spcBef>
            </a:pPr>
            <a:r>
              <a:rPr lang="en-US" altLang="zh-TW" b="1" i="1">
                <a:latin typeface="Times New Roman" pitchFamily="18" charset="0"/>
                <a:ea typeface="標楷體" pitchFamily="65" charset="-120"/>
                <a:cs typeface="Arial Unicode MS" pitchFamily="34" charset="-128"/>
              </a:rPr>
              <a:t>ANALYSIS OF CONTINUOUS ROTARY VACUUM FILTERS (8/8)</a:t>
            </a:r>
            <a:endParaRPr lang="zh-TW" altLang="en-US" b="1" i="1">
              <a:latin typeface="Times New Roman" pitchFamily="18" charset="0"/>
              <a:ea typeface="標楷體" pitchFamily="65" charset="-120"/>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6565"/>
                                        </p:tgtEl>
                                        <p:attrNameLst>
                                          <p:attrName>style.visibility</p:attrName>
                                        </p:attrNameLst>
                                      </p:cBhvr>
                                      <p:to>
                                        <p:strVal val="visible"/>
                                      </p:to>
                                    </p:set>
                                    <p:animEffect transition="in" filter="wipe(left)">
                                      <p:cBhvr>
                                        <p:cTn id="7" dur="500"/>
                                        <p:tgtEl>
                                          <p:spTgt spid="6656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6570"/>
                                        </p:tgtEl>
                                        <p:attrNameLst>
                                          <p:attrName>style.visibility</p:attrName>
                                        </p:attrNameLst>
                                      </p:cBhvr>
                                      <p:to>
                                        <p:strVal val="visible"/>
                                      </p:to>
                                    </p:set>
                                    <p:animEffect transition="in" filter="wipe(left)">
                                      <p:cBhvr>
                                        <p:cTn id="12" dur="500"/>
                                        <p:tgtEl>
                                          <p:spTgt spid="665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6567"/>
                                        </p:tgtEl>
                                        <p:attrNameLst>
                                          <p:attrName>style.visibility</p:attrName>
                                        </p:attrNameLst>
                                      </p:cBhvr>
                                      <p:to>
                                        <p:strVal val="visible"/>
                                      </p:to>
                                    </p:set>
                                    <p:animEffect transition="in" filter="wipe(left)">
                                      <p:cBhvr>
                                        <p:cTn id="17" dur="500"/>
                                        <p:tgtEl>
                                          <p:spTgt spid="66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4"/>
          <p:cNvSpPr txBox="1">
            <a:spLocks noChangeArrowheads="1"/>
          </p:cNvSpPr>
          <p:nvPr/>
        </p:nvSpPr>
        <p:spPr bwMode="auto">
          <a:xfrm>
            <a:off x="611188" y="404813"/>
            <a:ext cx="7921625" cy="3013075"/>
          </a:xfrm>
          <a:prstGeom prst="rect">
            <a:avLst/>
          </a:prstGeom>
          <a:noFill/>
          <a:ln w="9525">
            <a:noFill/>
            <a:miter lim="800000"/>
            <a:headEnd/>
            <a:tailEnd/>
          </a:ln>
        </p:spPr>
        <p:txBody>
          <a:bodyPr>
            <a:spAutoFit/>
          </a:bodyPr>
          <a:lstStyle/>
          <a:p>
            <a:pPr>
              <a:spcBef>
                <a:spcPct val="50000"/>
              </a:spcBef>
            </a:pPr>
            <a:r>
              <a:rPr lang="en-US" altLang="zh-TW" sz="2400" b="1" dirty="0">
                <a:solidFill>
                  <a:srgbClr val="0000FF"/>
                </a:solidFill>
                <a:latin typeface="Times New Roman" pitchFamily="18" charset="0"/>
                <a:ea typeface="標楷體" pitchFamily="65" charset="-120"/>
                <a:cs typeface="Arial Unicode MS" pitchFamily="34" charset="-128"/>
              </a:rPr>
              <a:t>[Example]</a:t>
            </a:r>
            <a:r>
              <a:rPr lang="en-US" altLang="zh-TW" sz="2400" b="1" dirty="0">
                <a:latin typeface="Times New Roman" pitchFamily="18" charset="0"/>
                <a:ea typeface="標楷體" pitchFamily="65" charset="-120"/>
                <a:cs typeface="Arial Unicode MS" pitchFamily="34" charset="-128"/>
              </a:rPr>
              <a:t>  It is desired to filter a cell broth at a rate of </a:t>
            </a:r>
            <a:r>
              <a:rPr lang="en-US" altLang="zh-TW" sz="2400" b="1" dirty="0">
                <a:solidFill>
                  <a:srgbClr val="FF0000"/>
                </a:solidFill>
                <a:latin typeface="Times New Roman" pitchFamily="18" charset="0"/>
                <a:ea typeface="標楷體" pitchFamily="65" charset="-120"/>
                <a:cs typeface="Arial Unicode MS" pitchFamily="34" charset="-128"/>
              </a:rPr>
              <a:t>2000 L/h</a:t>
            </a:r>
            <a:r>
              <a:rPr lang="en-US" altLang="zh-TW" sz="2400" b="1" dirty="0">
                <a:latin typeface="Times New Roman" pitchFamily="18" charset="0"/>
                <a:ea typeface="標楷體" pitchFamily="65" charset="-120"/>
                <a:cs typeface="Arial Unicode MS" pitchFamily="34" charset="-128"/>
              </a:rPr>
              <a:t> on a rotary vacuum filter at a vacuum pressure of </a:t>
            </a:r>
            <a:r>
              <a:rPr lang="en-US" altLang="zh-TW" sz="2400" b="1" dirty="0">
                <a:solidFill>
                  <a:srgbClr val="FF0000"/>
                </a:solidFill>
                <a:latin typeface="Times New Roman" pitchFamily="18" charset="0"/>
                <a:ea typeface="標楷體" pitchFamily="65" charset="-120"/>
                <a:cs typeface="Arial Unicode MS" pitchFamily="34" charset="-128"/>
              </a:rPr>
              <a:t>70 kPa</a:t>
            </a:r>
            <a:r>
              <a:rPr lang="en-US" altLang="zh-TW" sz="2400" b="1" dirty="0">
                <a:latin typeface="Times New Roman" pitchFamily="18" charset="0"/>
                <a:ea typeface="標楷體" pitchFamily="65" charset="-120"/>
                <a:cs typeface="Arial Unicode MS" pitchFamily="34" charset="-128"/>
              </a:rPr>
              <a:t>.  The cycle time for the drum is </a:t>
            </a:r>
            <a:r>
              <a:rPr lang="en-US" altLang="zh-TW" sz="2400" b="1" dirty="0">
                <a:solidFill>
                  <a:srgbClr val="FF0000"/>
                </a:solidFill>
                <a:latin typeface="Times New Roman" pitchFamily="18" charset="0"/>
                <a:ea typeface="標楷體" pitchFamily="65" charset="-120"/>
                <a:cs typeface="Arial Unicode MS" pitchFamily="34" charset="-128"/>
              </a:rPr>
              <a:t>60 s</a:t>
            </a:r>
            <a:r>
              <a:rPr lang="en-US" altLang="zh-TW" sz="2400" b="1" dirty="0">
                <a:latin typeface="Times New Roman" pitchFamily="18" charset="0"/>
                <a:ea typeface="標楷體" pitchFamily="65" charset="-120"/>
                <a:cs typeface="Arial Unicode MS" pitchFamily="34" charset="-128"/>
              </a:rPr>
              <a:t>, and the cake formation time is </a:t>
            </a:r>
            <a:r>
              <a:rPr lang="en-US" altLang="zh-TW" sz="2400" b="1" dirty="0">
                <a:solidFill>
                  <a:srgbClr val="FF0000"/>
                </a:solidFill>
                <a:latin typeface="Times New Roman" pitchFamily="18" charset="0"/>
                <a:ea typeface="標楷體" pitchFamily="65" charset="-120"/>
                <a:cs typeface="Arial Unicode MS" pitchFamily="34" charset="-128"/>
              </a:rPr>
              <a:t>15 s</a:t>
            </a:r>
            <a:r>
              <a:rPr lang="en-US" altLang="zh-TW" sz="2400" b="1" dirty="0">
                <a:latin typeface="Times New Roman" pitchFamily="18" charset="0"/>
                <a:ea typeface="標楷體" pitchFamily="65" charset="-120"/>
                <a:cs typeface="Arial Unicode MS" pitchFamily="34" charset="-128"/>
              </a:rPr>
              <a:t>.  The broth to be filtered has a viscosity of </a:t>
            </a:r>
            <a:r>
              <a:rPr lang="en-US" altLang="zh-TW" sz="2400" b="1" dirty="0">
                <a:solidFill>
                  <a:srgbClr val="FF0000"/>
                </a:solidFill>
                <a:latin typeface="Times New Roman" pitchFamily="18" charset="0"/>
                <a:ea typeface="標楷體" pitchFamily="65" charset="-120"/>
                <a:cs typeface="Arial Unicode MS" pitchFamily="34" charset="-128"/>
              </a:rPr>
              <a:t>2.0 cp</a:t>
            </a:r>
            <a:r>
              <a:rPr lang="en-US" altLang="zh-TW" sz="2400" b="1" dirty="0">
                <a:latin typeface="Times New Roman" pitchFamily="18" charset="0"/>
                <a:ea typeface="標楷體" pitchFamily="65" charset="-120"/>
                <a:cs typeface="Arial Unicode MS" pitchFamily="34" charset="-128"/>
              </a:rPr>
              <a:t> and a cake solid per volume of filtrate of </a:t>
            </a:r>
            <a:r>
              <a:rPr lang="en-US" altLang="zh-TW" sz="2400" b="1" dirty="0">
                <a:solidFill>
                  <a:srgbClr val="FF0000"/>
                </a:solidFill>
                <a:latin typeface="Times New Roman" pitchFamily="18" charset="0"/>
                <a:ea typeface="標楷體" pitchFamily="65" charset="-120"/>
                <a:cs typeface="Arial Unicode MS" pitchFamily="34" charset="-128"/>
              </a:rPr>
              <a:t>10 g/L</a:t>
            </a:r>
            <a:r>
              <a:rPr lang="en-US" altLang="zh-TW" sz="2400" b="1" dirty="0">
                <a:latin typeface="Times New Roman" pitchFamily="18" charset="0"/>
                <a:ea typeface="標楷體" pitchFamily="65" charset="-120"/>
                <a:cs typeface="Arial Unicode MS" pitchFamily="34" charset="-128"/>
              </a:rPr>
              <a:t>.  From laboratory tests, the specific cake resistance has been determined to be </a:t>
            </a:r>
            <a:r>
              <a:rPr lang="en-US" altLang="zh-TW" sz="2400" b="1" dirty="0">
                <a:solidFill>
                  <a:srgbClr val="FF0000"/>
                </a:solidFill>
                <a:latin typeface="Times New Roman" pitchFamily="18" charset="0"/>
                <a:ea typeface="標楷體" pitchFamily="65" charset="-120"/>
                <a:cs typeface="Arial Unicode MS" pitchFamily="34" charset="-128"/>
              </a:rPr>
              <a:t>9 </a:t>
            </a:r>
            <a:r>
              <a:rPr lang="en-US" altLang="zh-TW" sz="2400" b="1" dirty="0">
                <a:solidFill>
                  <a:srgbClr val="FF0000"/>
                </a:solidFill>
                <a:latin typeface="Times New Roman" pitchFamily="18" charset="0"/>
                <a:ea typeface="標楷體" pitchFamily="65" charset="-120"/>
                <a:cs typeface="Arial Unicode MS" pitchFamily="34" charset="-128"/>
                <a:sym typeface="Symbol" pitchFamily="18" charset="2"/>
              </a:rPr>
              <a:t></a:t>
            </a:r>
            <a:r>
              <a:rPr lang="en-US" altLang="zh-TW" sz="2400" b="1" dirty="0">
                <a:solidFill>
                  <a:srgbClr val="FF0000"/>
                </a:solidFill>
                <a:latin typeface="Times New Roman" pitchFamily="18" charset="0"/>
                <a:ea typeface="標楷體" pitchFamily="65" charset="-120"/>
                <a:cs typeface="Arial Unicode MS" pitchFamily="34" charset="-128"/>
              </a:rPr>
              <a:t> 10</a:t>
            </a:r>
            <a:r>
              <a:rPr lang="en-US" altLang="zh-TW" sz="2400" b="1" baseline="30000" dirty="0">
                <a:solidFill>
                  <a:srgbClr val="FF0000"/>
                </a:solidFill>
                <a:latin typeface="Times New Roman" pitchFamily="18" charset="0"/>
                <a:ea typeface="標楷體" pitchFamily="65" charset="-120"/>
                <a:cs typeface="Arial Unicode MS" pitchFamily="34" charset="-128"/>
              </a:rPr>
              <a:t>10</a:t>
            </a:r>
            <a:r>
              <a:rPr lang="en-US" altLang="zh-TW" sz="2400" b="1" dirty="0">
                <a:solidFill>
                  <a:srgbClr val="FF0000"/>
                </a:solidFill>
                <a:latin typeface="Times New Roman" pitchFamily="18" charset="0"/>
                <a:ea typeface="標楷體" pitchFamily="65" charset="-120"/>
                <a:cs typeface="Arial Unicode MS" pitchFamily="34" charset="-128"/>
              </a:rPr>
              <a:t> cm/g</a:t>
            </a:r>
            <a:r>
              <a:rPr lang="en-US" altLang="zh-TW" sz="2400" b="1" dirty="0">
                <a:latin typeface="Times New Roman" pitchFamily="18" charset="0"/>
                <a:ea typeface="標楷體" pitchFamily="65" charset="-120"/>
                <a:cs typeface="Arial Unicode MS" pitchFamily="34" charset="-128"/>
              </a:rPr>
              <a:t>.  </a:t>
            </a:r>
            <a:r>
              <a:rPr lang="en-US" altLang="zh-TW" sz="2400" b="1" dirty="0">
                <a:solidFill>
                  <a:srgbClr val="0000FF"/>
                </a:solidFill>
                <a:latin typeface="Times New Roman" pitchFamily="18" charset="0"/>
                <a:ea typeface="標楷體" pitchFamily="65" charset="-120"/>
                <a:cs typeface="Arial Unicode MS" pitchFamily="34" charset="-128"/>
              </a:rPr>
              <a:t>Determine the area of the filter that is required.</a:t>
            </a:r>
            <a:endParaRPr lang="zh-TW" altLang="en-US" sz="2400" b="1" dirty="0">
              <a:solidFill>
                <a:srgbClr val="0000FF"/>
              </a:solidFill>
              <a:latin typeface="Times New Roman" pitchFamily="18" charset="0"/>
              <a:ea typeface="標楷體" pitchFamily="65" charset="-120"/>
              <a:cs typeface="Arial Unicode MS" pitchFamily="34" charset="-128"/>
            </a:endParaRPr>
          </a:p>
        </p:txBody>
      </p:sp>
      <p:sp>
        <p:nvSpPr>
          <p:cNvPr id="24580" name="Text Box 5"/>
          <p:cNvSpPr txBox="1">
            <a:spLocks noChangeArrowheads="1"/>
          </p:cNvSpPr>
          <p:nvPr/>
        </p:nvSpPr>
        <p:spPr bwMode="auto">
          <a:xfrm>
            <a:off x="611188" y="3500438"/>
            <a:ext cx="1512887" cy="457200"/>
          </a:xfrm>
          <a:prstGeom prst="rect">
            <a:avLst/>
          </a:prstGeom>
          <a:noFill/>
          <a:ln w="9525">
            <a:noFill/>
            <a:miter lim="800000"/>
            <a:headEnd/>
            <a:tailEnd/>
          </a:ln>
        </p:spPr>
        <p:txBody>
          <a:bodyPr>
            <a:spAutoFit/>
          </a:bodyPr>
          <a:lstStyle/>
          <a:p>
            <a:pPr>
              <a:spcBef>
                <a:spcPct val="50000"/>
              </a:spcBef>
            </a:pPr>
            <a:r>
              <a:rPr lang="en-US" altLang="zh-TW" sz="2400" b="1" i="1">
                <a:solidFill>
                  <a:srgbClr val="A50021"/>
                </a:solidFill>
                <a:latin typeface="Times New Roman" pitchFamily="18" charset="0"/>
                <a:ea typeface="標楷體" pitchFamily="65" charset="-120"/>
                <a:cs typeface="Arial Unicode MS" pitchFamily="34" charset="-128"/>
              </a:rPr>
              <a:t>Solution:</a:t>
            </a:r>
          </a:p>
        </p:txBody>
      </p:sp>
      <p:sp>
        <p:nvSpPr>
          <p:cNvPr id="24581" name="Text Box 6"/>
          <p:cNvSpPr txBox="1">
            <a:spLocks noChangeArrowheads="1"/>
          </p:cNvSpPr>
          <p:nvPr/>
        </p:nvSpPr>
        <p:spPr bwMode="auto">
          <a:xfrm>
            <a:off x="611188" y="4076700"/>
            <a:ext cx="3529012" cy="457200"/>
          </a:xfrm>
          <a:prstGeom prst="rect">
            <a:avLst/>
          </a:prstGeom>
          <a:noFill/>
          <a:ln w="9525">
            <a:noFill/>
            <a:miter lim="800000"/>
            <a:headEnd/>
            <a:tailEnd/>
          </a:ln>
        </p:spPr>
        <p:txBody>
          <a:bodyPr>
            <a:spAutoFit/>
          </a:bodyPr>
          <a:lstStyle/>
          <a:p>
            <a:pPr>
              <a:spcBef>
                <a:spcPct val="50000"/>
              </a:spcBef>
            </a:pPr>
            <a:r>
              <a:rPr lang="en-US" altLang="zh-TW" sz="2400" b="1">
                <a:latin typeface="Times New Roman" pitchFamily="18" charset="0"/>
                <a:ea typeface="標楷體" pitchFamily="65" charset="-120"/>
                <a:cs typeface="Arial Unicode MS" pitchFamily="34" charset="-128"/>
              </a:rPr>
              <a:t>For incompressible cake, </a:t>
            </a:r>
            <a:endParaRPr lang="zh-TW" altLang="en-US" sz="2400" b="1">
              <a:latin typeface="Times New Roman" pitchFamily="18" charset="0"/>
              <a:ea typeface="標楷體" pitchFamily="65" charset="-120"/>
              <a:cs typeface="Arial Unicode MS" pitchFamily="34" charset="-128"/>
            </a:endParaRPr>
          </a:p>
        </p:txBody>
      </p:sp>
      <p:sp>
        <p:nvSpPr>
          <p:cNvPr id="24582" name="Rectangle 8"/>
          <p:cNvSpPr>
            <a:spLocks noChangeArrowheads="1"/>
          </p:cNvSpPr>
          <p:nvPr/>
        </p:nvSpPr>
        <p:spPr bwMode="auto">
          <a:xfrm>
            <a:off x="0" y="3154363"/>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71687" name="Object 7"/>
          <p:cNvGraphicFramePr>
            <a:graphicFrameLocks noChangeAspect="1"/>
          </p:cNvGraphicFramePr>
          <p:nvPr/>
        </p:nvGraphicFramePr>
        <p:xfrm>
          <a:off x="971550" y="4652963"/>
          <a:ext cx="4535488" cy="911225"/>
        </p:xfrm>
        <a:graphic>
          <a:graphicData uri="http://schemas.openxmlformats.org/presentationml/2006/ole">
            <p:oleObj spid="_x0000_s1229826" name="方程式" r:id="rId4" imgW="2705024" imgH="581726" progId="Equation.3">
              <p:embed/>
            </p:oleObj>
          </a:graphicData>
        </a:graphic>
      </p:graphicFrame>
      <p:sp>
        <p:nvSpPr>
          <p:cNvPr id="24583" name="Text Box 9"/>
          <p:cNvSpPr txBox="1">
            <a:spLocks noChangeArrowheads="1"/>
          </p:cNvSpPr>
          <p:nvPr/>
        </p:nvSpPr>
        <p:spPr bwMode="auto">
          <a:xfrm>
            <a:off x="6877050" y="6370638"/>
            <a:ext cx="1943100" cy="366712"/>
          </a:xfrm>
          <a:prstGeom prst="rect">
            <a:avLst/>
          </a:prstGeom>
          <a:noFill/>
          <a:ln w="9525">
            <a:noFill/>
            <a:miter lim="800000"/>
            <a:headEnd/>
            <a:tailEnd/>
          </a:ln>
        </p:spPr>
        <p:txBody>
          <a:bodyPr>
            <a:spAutoFit/>
          </a:bodyPr>
          <a:lstStyle/>
          <a:p>
            <a:pPr algn="r">
              <a:spcBef>
                <a:spcPct val="50000"/>
              </a:spcBef>
            </a:pPr>
            <a:r>
              <a:rPr lang="en-US" altLang="zh-TW" b="1" i="1">
                <a:latin typeface="Times New Roman" pitchFamily="18" charset="0"/>
                <a:ea typeface="標楷體" pitchFamily="65" charset="-120"/>
                <a:cs typeface="Arial Unicode MS" pitchFamily="34" charset="-128"/>
              </a:rPr>
              <a:t>(To be continued)</a:t>
            </a:r>
          </a:p>
        </p:txBody>
      </p:sp>
      <p:pic>
        <p:nvPicPr>
          <p:cNvPr id="24584" name="Picture 10"/>
          <p:cNvPicPr>
            <a:picLocks noChangeAspect="1" noChangeArrowheads="1"/>
          </p:cNvPicPr>
          <p:nvPr/>
        </p:nvPicPr>
        <p:blipFill>
          <a:blip r:embed="rId5"/>
          <a:srcRect/>
          <a:stretch>
            <a:fillRect/>
          </a:stretch>
        </p:blipFill>
        <p:spPr bwMode="auto">
          <a:xfrm>
            <a:off x="5724525" y="4005263"/>
            <a:ext cx="2808288" cy="22748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1687"/>
                                        </p:tgtEl>
                                        <p:attrNameLst>
                                          <p:attrName>style.visibility</p:attrName>
                                        </p:attrNameLst>
                                      </p:cBhvr>
                                      <p:to>
                                        <p:strVal val="visible"/>
                                      </p:to>
                                    </p:set>
                                    <p:animEffect transition="in" filter="wipe(left)">
                                      <p:cBhvr>
                                        <p:cTn id="7" dur="500"/>
                                        <p:tgtEl>
                                          <p:spTgt spid="71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9" name="Text Box 2"/>
          <p:cNvSpPr txBox="1">
            <a:spLocks noChangeArrowheads="1"/>
          </p:cNvSpPr>
          <p:nvPr/>
        </p:nvSpPr>
        <p:spPr bwMode="auto">
          <a:xfrm>
            <a:off x="2987675" y="333375"/>
            <a:ext cx="5834063" cy="366713"/>
          </a:xfrm>
          <a:prstGeom prst="rect">
            <a:avLst/>
          </a:prstGeom>
          <a:noFill/>
          <a:ln w="9525">
            <a:noFill/>
            <a:miter lim="800000"/>
            <a:headEnd/>
            <a:tailEnd/>
          </a:ln>
        </p:spPr>
        <p:txBody>
          <a:bodyPr>
            <a:spAutoFit/>
          </a:bodyPr>
          <a:lstStyle/>
          <a:p>
            <a:pPr algn="r">
              <a:spcBef>
                <a:spcPct val="50000"/>
              </a:spcBef>
            </a:pPr>
            <a:r>
              <a:rPr lang="en-US" altLang="zh-TW" b="1" i="1">
                <a:latin typeface="Times New Roman" pitchFamily="18" charset="0"/>
                <a:ea typeface="標楷體" pitchFamily="65" charset="-120"/>
                <a:cs typeface="Arial Unicode MS" pitchFamily="34" charset="-128"/>
              </a:rPr>
              <a:t>Example: Determine the area of a rotary vacuum filter</a:t>
            </a:r>
            <a:endParaRPr lang="zh-TW" altLang="en-US" b="1" i="1">
              <a:latin typeface="Times New Roman" pitchFamily="18" charset="0"/>
              <a:ea typeface="標楷體" pitchFamily="65" charset="-120"/>
              <a:cs typeface="Arial Unicode MS" pitchFamily="34" charset="-128"/>
            </a:endParaRPr>
          </a:p>
        </p:txBody>
      </p:sp>
      <p:sp>
        <p:nvSpPr>
          <p:cNvPr id="25610" name="Text Box 3"/>
          <p:cNvSpPr txBox="1">
            <a:spLocks noChangeArrowheads="1"/>
          </p:cNvSpPr>
          <p:nvPr/>
        </p:nvSpPr>
        <p:spPr bwMode="auto">
          <a:xfrm>
            <a:off x="468313" y="765175"/>
            <a:ext cx="2520950" cy="457200"/>
          </a:xfrm>
          <a:prstGeom prst="rect">
            <a:avLst/>
          </a:prstGeom>
          <a:noFill/>
          <a:ln w="9525">
            <a:noFill/>
            <a:miter lim="800000"/>
            <a:headEnd/>
            <a:tailEnd/>
          </a:ln>
        </p:spPr>
        <p:txBody>
          <a:bodyPr>
            <a:spAutoFit/>
          </a:bodyPr>
          <a:lstStyle/>
          <a:p>
            <a:pPr>
              <a:spcBef>
                <a:spcPct val="50000"/>
              </a:spcBef>
            </a:pPr>
            <a:r>
              <a:rPr lang="en-US" altLang="zh-TW" sz="2400" b="1" i="1">
                <a:solidFill>
                  <a:srgbClr val="A50021"/>
                </a:solidFill>
                <a:latin typeface="Times New Roman" pitchFamily="18" charset="0"/>
                <a:ea typeface="標楷體" pitchFamily="65" charset="-120"/>
                <a:cs typeface="Arial Unicode MS" pitchFamily="34" charset="-128"/>
              </a:rPr>
              <a:t>Solution (cont’d):</a:t>
            </a:r>
          </a:p>
        </p:txBody>
      </p:sp>
      <p:sp>
        <p:nvSpPr>
          <p:cNvPr id="25611" name="Rectangle 5"/>
          <p:cNvSpPr>
            <a:spLocks noChangeArrowheads="1"/>
          </p:cNvSpPr>
          <p:nvPr/>
        </p:nvSpPr>
        <p:spPr bwMode="auto">
          <a:xfrm>
            <a:off x="0" y="3154363"/>
            <a:ext cx="9144000" cy="0"/>
          </a:xfrm>
          <a:prstGeom prst="rect">
            <a:avLst/>
          </a:prstGeom>
          <a:noFill/>
          <a:ln w="9525">
            <a:noFill/>
            <a:miter lim="800000"/>
            <a:headEnd/>
            <a:tailEnd/>
          </a:ln>
        </p:spPr>
        <p:txBody>
          <a:bodyPr wrap="none" anchor="ctr">
            <a:spAutoFit/>
          </a:bodyPr>
          <a:lstStyle/>
          <a:p>
            <a:endParaRPr lang="zh-TW" altLang="en-US"/>
          </a:p>
        </p:txBody>
      </p:sp>
      <p:sp>
        <p:nvSpPr>
          <p:cNvPr id="25612" name="Rectangle 8"/>
          <p:cNvSpPr>
            <a:spLocks noChangeArrowheads="1"/>
          </p:cNvSpPr>
          <p:nvPr/>
        </p:nvSpPr>
        <p:spPr bwMode="auto">
          <a:xfrm>
            <a:off x="0" y="3230563"/>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25602" name="Object 7"/>
          <p:cNvGraphicFramePr>
            <a:graphicFrameLocks noChangeAspect="1"/>
          </p:cNvGraphicFramePr>
          <p:nvPr/>
        </p:nvGraphicFramePr>
        <p:xfrm>
          <a:off x="393700" y="1433513"/>
          <a:ext cx="2232025" cy="654050"/>
        </p:xfrm>
        <a:graphic>
          <a:graphicData uri="http://schemas.openxmlformats.org/presentationml/2006/ole">
            <p:oleObj spid="_x0000_s1230850" name="方程式" r:id="rId4" imgW="1358310" imgH="393529" progId="Equation.3">
              <p:embed/>
            </p:oleObj>
          </a:graphicData>
        </a:graphic>
      </p:graphicFrame>
      <p:sp>
        <p:nvSpPr>
          <p:cNvPr id="25613" name="Rectangle 10"/>
          <p:cNvSpPr>
            <a:spLocks noChangeArrowheads="1"/>
          </p:cNvSpPr>
          <p:nvPr/>
        </p:nvSpPr>
        <p:spPr bwMode="auto">
          <a:xfrm>
            <a:off x="0" y="3219450"/>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25603" name="Object 9"/>
          <p:cNvGraphicFramePr>
            <a:graphicFrameLocks noChangeAspect="1"/>
          </p:cNvGraphicFramePr>
          <p:nvPr/>
        </p:nvGraphicFramePr>
        <p:xfrm>
          <a:off x="3059113" y="1412875"/>
          <a:ext cx="1800225" cy="762000"/>
        </p:xfrm>
        <a:graphic>
          <a:graphicData uri="http://schemas.openxmlformats.org/presentationml/2006/ole">
            <p:oleObj spid="_x0000_s1230851" name="方程式" r:id="rId5" imgW="990600" imgH="419100" progId="Equation.3">
              <p:embed/>
            </p:oleObj>
          </a:graphicData>
        </a:graphic>
      </p:graphicFrame>
      <p:sp>
        <p:nvSpPr>
          <p:cNvPr id="25614" name="Rectangle 12"/>
          <p:cNvSpPr>
            <a:spLocks noChangeArrowheads="1"/>
          </p:cNvSpPr>
          <p:nvPr/>
        </p:nvSpPr>
        <p:spPr bwMode="auto">
          <a:xfrm>
            <a:off x="0" y="3230563"/>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25604" name="Object 11"/>
          <p:cNvGraphicFramePr>
            <a:graphicFrameLocks noChangeAspect="1"/>
          </p:cNvGraphicFramePr>
          <p:nvPr/>
        </p:nvGraphicFramePr>
        <p:xfrm>
          <a:off x="5291138" y="1398588"/>
          <a:ext cx="2808287" cy="681037"/>
        </p:xfrm>
        <a:graphic>
          <a:graphicData uri="http://schemas.openxmlformats.org/presentationml/2006/ole">
            <p:oleObj spid="_x0000_s1230852" name="方程式" r:id="rId6" imgW="1637589" imgH="393529" progId="Equation.3">
              <p:embed/>
            </p:oleObj>
          </a:graphicData>
        </a:graphic>
      </p:graphicFrame>
      <p:sp>
        <p:nvSpPr>
          <p:cNvPr id="25615" name="Text Box 13"/>
          <p:cNvSpPr txBox="1">
            <a:spLocks noChangeArrowheads="1"/>
          </p:cNvSpPr>
          <p:nvPr/>
        </p:nvSpPr>
        <p:spPr bwMode="auto">
          <a:xfrm>
            <a:off x="2625725" y="1566863"/>
            <a:ext cx="288925" cy="457200"/>
          </a:xfrm>
          <a:prstGeom prst="rect">
            <a:avLst/>
          </a:prstGeom>
          <a:noFill/>
          <a:ln w="9525">
            <a:noFill/>
            <a:miter lim="800000"/>
            <a:headEnd/>
            <a:tailEnd/>
          </a:ln>
        </p:spPr>
        <p:txBody>
          <a:bodyPr>
            <a:spAutoFit/>
          </a:bodyPr>
          <a:lstStyle/>
          <a:p>
            <a:pPr>
              <a:spcBef>
                <a:spcPct val="50000"/>
              </a:spcBef>
            </a:pPr>
            <a:r>
              <a:rPr lang="en-US" altLang="zh-TW" sz="2400" b="1">
                <a:latin typeface="Times New Roman" pitchFamily="18" charset="0"/>
                <a:ea typeface="標楷體" pitchFamily="65" charset="-120"/>
                <a:cs typeface="Arial Unicode MS" pitchFamily="34" charset="-128"/>
              </a:rPr>
              <a:t>;</a:t>
            </a:r>
          </a:p>
        </p:txBody>
      </p:sp>
      <p:sp>
        <p:nvSpPr>
          <p:cNvPr id="25616" name="Text Box 14"/>
          <p:cNvSpPr txBox="1">
            <a:spLocks noChangeArrowheads="1"/>
          </p:cNvSpPr>
          <p:nvPr/>
        </p:nvSpPr>
        <p:spPr bwMode="auto">
          <a:xfrm>
            <a:off x="4930775" y="1504950"/>
            <a:ext cx="287338" cy="457200"/>
          </a:xfrm>
          <a:prstGeom prst="rect">
            <a:avLst/>
          </a:prstGeom>
          <a:noFill/>
          <a:ln w="9525">
            <a:noFill/>
            <a:miter lim="800000"/>
            <a:headEnd/>
            <a:tailEnd/>
          </a:ln>
        </p:spPr>
        <p:txBody>
          <a:bodyPr>
            <a:spAutoFit/>
          </a:bodyPr>
          <a:lstStyle/>
          <a:p>
            <a:pPr>
              <a:spcBef>
                <a:spcPct val="50000"/>
              </a:spcBef>
            </a:pPr>
            <a:r>
              <a:rPr lang="en-US" altLang="zh-TW" sz="2400" b="1">
                <a:latin typeface="Times New Roman" pitchFamily="18" charset="0"/>
                <a:ea typeface="標楷體" pitchFamily="65" charset="-120"/>
                <a:cs typeface="Arial Unicode MS" pitchFamily="34" charset="-128"/>
              </a:rPr>
              <a:t>;</a:t>
            </a:r>
          </a:p>
        </p:txBody>
      </p:sp>
      <p:sp>
        <p:nvSpPr>
          <p:cNvPr id="25617" name="Rectangle 16"/>
          <p:cNvSpPr>
            <a:spLocks noChangeArrowheads="1"/>
          </p:cNvSpPr>
          <p:nvPr/>
        </p:nvSpPr>
        <p:spPr bwMode="auto">
          <a:xfrm>
            <a:off x="0" y="3189288"/>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72719" name="Object 15"/>
          <p:cNvGraphicFramePr>
            <a:graphicFrameLocks noChangeAspect="1"/>
          </p:cNvGraphicFramePr>
          <p:nvPr/>
        </p:nvGraphicFramePr>
        <p:xfrm>
          <a:off x="393700" y="2297113"/>
          <a:ext cx="5761038" cy="860425"/>
        </p:xfrm>
        <a:graphic>
          <a:graphicData uri="http://schemas.openxmlformats.org/presentationml/2006/ole">
            <p:oleObj spid="_x0000_s1230853" name="方程式" r:id="rId7" imgW="3213100" imgH="482600" progId="Equation.3">
              <p:embed/>
            </p:oleObj>
          </a:graphicData>
        </a:graphic>
      </p:graphicFrame>
      <p:sp>
        <p:nvSpPr>
          <p:cNvPr id="25618" name="Rectangle 18"/>
          <p:cNvSpPr>
            <a:spLocks noChangeArrowheads="1"/>
          </p:cNvSpPr>
          <p:nvPr/>
        </p:nvSpPr>
        <p:spPr bwMode="auto">
          <a:xfrm>
            <a:off x="0" y="3200400"/>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72721" name="Object 17"/>
          <p:cNvGraphicFramePr>
            <a:graphicFrameLocks noChangeAspect="1"/>
          </p:cNvGraphicFramePr>
          <p:nvPr/>
        </p:nvGraphicFramePr>
        <p:xfrm>
          <a:off x="393700" y="3233738"/>
          <a:ext cx="7777163" cy="773112"/>
        </p:xfrm>
        <a:graphic>
          <a:graphicData uri="http://schemas.openxmlformats.org/presentationml/2006/ole">
            <p:oleObj spid="_x0000_s1230854" name="方程式" r:id="rId8" imgW="4597400" imgH="457200" progId="Equation.3">
              <p:embed/>
            </p:oleObj>
          </a:graphicData>
        </a:graphic>
      </p:graphicFrame>
      <p:sp>
        <p:nvSpPr>
          <p:cNvPr id="25619" name="Rectangle 20"/>
          <p:cNvSpPr>
            <a:spLocks noChangeArrowheads="1"/>
          </p:cNvSpPr>
          <p:nvPr/>
        </p:nvSpPr>
        <p:spPr bwMode="auto">
          <a:xfrm>
            <a:off x="0" y="3189288"/>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72723" name="Object 19"/>
          <p:cNvGraphicFramePr>
            <a:graphicFrameLocks noChangeAspect="1"/>
          </p:cNvGraphicFramePr>
          <p:nvPr/>
        </p:nvGraphicFramePr>
        <p:xfrm>
          <a:off x="393700" y="4168775"/>
          <a:ext cx="7705725" cy="887413"/>
        </p:xfrm>
        <a:graphic>
          <a:graphicData uri="http://schemas.openxmlformats.org/presentationml/2006/ole">
            <p:oleObj spid="_x0000_s1230855" name="方程式" r:id="rId9" imgW="4165600" imgH="482600" progId="Equation.3">
              <p:embed/>
            </p:oleObj>
          </a:graphicData>
        </a:graphic>
      </p:graphicFrame>
      <p:sp>
        <p:nvSpPr>
          <p:cNvPr id="25620" name="Rectangle 23"/>
          <p:cNvSpPr>
            <a:spLocks noChangeArrowheads="1"/>
          </p:cNvSpPr>
          <p:nvPr/>
        </p:nvSpPr>
        <p:spPr bwMode="auto">
          <a:xfrm>
            <a:off x="8243888" y="4868863"/>
            <a:ext cx="9144000" cy="0"/>
          </a:xfrm>
          <a:prstGeom prst="rect">
            <a:avLst/>
          </a:prstGeom>
          <a:noFill/>
          <a:ln w="9525">
            <a:noFill/>
            <a:miter lim="800000"/>
            <a:headEnd/>
            <a:tailEnd/>
          </a:ln>
        </p:spPr>
        <p:txBody>
          <a:bodyPr wrap="none" anchor="ctr">
            <a:spAutoFit/>
          </a:bodyPr>
          <a:lstStyle/>
          <a:p>
            <a:endParaRPr lang="zh-TW" altLang="en-US"/>
          </a:p>
        </p:txBody>
      </p:sp>
      <p:sp>
        <p:nvSpPr>
          <p:cNvPr id="72728" name="Text Box 24"/>
          <p:cNvSpPr txBox="1">
            <a:spLocks noChangeArrowheads="1"/>
          </p:cNvSpPr>
          <p:nvPr/>
        </p:nvSpPr>
        <p:spPr bwMode="auto">
          <a:xfrm>
            <a:off x="2268538" y="5229225"/>
            <a:ext cx="4251325" cy="457200"/>
          </a:xfrm>
          <a:prstGeom prst="rect">
            <a:avLst/>
          </a:prstGeom>
          <a:noFill/>
          <a:ln w="9525">
            <a:noFill/>
            <a:miter lim="800000"/>
            <a:headEnd/>
            <a:tailEnd/>
          </a:ln>
        </p:spPr>
        <p:txBody>
          <a:bodyPr>
            <a:spAutoFit/>
          </a:bodyPr>
          <a:lstStyle/>
          <a:p>
            <a:pPr>
              <a:spcBef>
                <a:spcPct val="50000"/>
              </a:spcBef>
            </a:pPr>
            <a:r>
              <a:rPr lang="zh-TW" altLang="en-US" sz="2400" b="1">
                <a:latin typeface="Times New Roman" pitchFamily="18" charset="0"/>
                <a:ea typeface="標楷體" pitchFamily="65" charset="-120"/>
                <a:cs typeface="Arial Unicode MS" pitchFamily="34" charset="-128"/>
                <a:sym typeface="Wingdings 3" pitchFamily="18" charset="2"/>
              </a:rPr>
              <a:t></a:t>
            </a:r>
            <a:r>
              <a:rPr lang="zh-TW" altLang="en-US" sz="2400" b="1">
                <a:latin typeface="Times New Roman" pitchFamily="18" charset="0"/>
                <a:ea typeface="標楷體" pitchFamily="65" charset="-120"/>
                <a:cs typeface="Arial Unicode MS" pitchFamily="34" charset="-128"/>
              </a:rPr>
              <a:t>  </a:t>
            </a:r>
            <a:r>
              <a:rPr lang="en-US" altLang="zh-TW" sz="2400" b="1" i="1">
                <a:latin typeface="Times New Roman" pitchFamily="18" charset="0"/>
                <a:ea typeface="標楷體" pitchFamily="65" charset="-120"/>
                <a:cs typeface="Arial Unicode MS" pitchFamily="34" charset="-128"/>
              </a:rPr>
              <a:t>A</a:t>
            </a:r>
            <a:r>
              <a:rPr lang="en-US" altLang="zh-TW" sz="2400" b="1">
                <a:latin typeface="Times New Roman" pitchFamily="18" charset="0"/>
                <a:ea typeface="標楷體" pitchFamily="65" charset="-120"/>
                <a:cs typeface="Arial Unicode MS" pitchFamily="34" charset="-128"/>
              </a:rPr>
              <a:t> = 7715 cm</a:t>
            </a:r>
            <a:r>
              <a:rPr lang="en-US" altLang="zh-TW" sz="2400" b="1" baseline="30000">
                <a:latin typeface="Times New Roman" pitchFamily="18" charset="0"/>
                <a:ea typeface="標楷體" pitchFamily="65" charset="-120"/>
                <a:cs typeface="Arial Unicode MS" pitchFamily="34" charset="-128"/>
              </a:rPr>
              <a:t>2</a:t>
            </a:r>
            <a:r>
              <a:rPr lang="en-US" altLang="zh-TW" sz="2400" b="1">
                <a:latin typeface="Times New Roman" pitchFamily="18" charset="0"/>
                <a:ea typeface="標楷體" pitchFamily="65" charset="-120"/>
                <a:cs typeface="Arial Unicode MS" pitchFamily="34" charset="-128"/>
              </a:rPr>
              <a:t> = 0.7715 m</a:t>
            </a:r>
            <a:r>
              <a:rPr lang="en-US" altLang="zh-TW" sz="2400" b="1" baseline="30000">
                <a:latin typeface="Times New Roman" pitchFamily="18" charset="0"/>
                <a:ea typeface="標楷體" pitchFamily="65" charset="-120"/>
                <a:cs typeface="Arial Unicode MS" pitchFamily="34" charset="-128"/>
              </a:rPr>
              <a:t>2</a:t>
            </a:r>
            <a:r>
              <a:rPr lang="en-US" altLang="zh-TW" sz="2400" b="1">
                <a:latin typeface="Times New Roman" pitchFamily="18" charset="0"/>
                <a:ea typeface="標楷體" pitchFamily="65" charset="-120"/>
                <a:cs typeface="Arial Unicode MS" pitchFamily="34" charset="-128"/>
              </a:rPr>
              <a:t> </a:t>
            </a:r>
            <a:endParaRPr lang="en-US" altLang="en-US" sz="2400" b="1">
              <a:latin typeface="Times New Roman" pitchFamily="18" charset="0"/>
              <a:ea typeface="標楷體" pitchFamily="65" charset="-120"/>
              <a:cs typeface="Arial Unicode MS" pitchFamily="34" charset="-128"/>
              <a:sym typeface="Wingdings 3" pitchFamily="18" charset="2"/>
            </a:endParaRPr>
          </a:p>
        </p:txBody>
      </p:sp>
      <p:sp>
        <p:nvSpPr>
          <p:cNvPr id="25622" name="Rectangle 26"/>
          <p:cNvSpPr>
            <a:spLocks noChangeArrowheads="1"/>
          </p:cNvSpPr>
          <p:nvPr/>
        </p:nvSpPr>
        <p:spPr bwMode="auto">
          <a:xfrm>
            <a:off x="0" y="3208338"/>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72729" name="Object 25"/>
          <p:cNvGraphicFramePr>
            <a:graphicFrameLocks noChangeAspect="1"/>
          </p:cNvGraphicFramePr>
          <p:nvPr/>
        </p:nvGraphicFramePr>
        <p:xfrm>
          <a:off x="2771775" y="5805488"/>
          <a:ext cx="4176713" cy="806450"/>
        </p:xfrm>
        <a:graphic>
          <a:graphicData uri="http://schemas.openxmlformats.org/presentationml/2006/ole">
            <p:oleObj spid="_x0000_s1230856" name="方程式" r:id="rId10" imgW="2286000" imgH="444500" progId="Equation.3">
              <p:embed/>
            </p:oleObj>
          </a:graphicData>
        </a:graphic>
      </p:graphicFrame>
      <p:sp>
        <p:nvSpPr>
          <p:cNvPr id="25623" name="Text Box 27"/>
          <p:cNvSpPr txBox="1">
            <a:spLocks noChangeArrowheads="1"/>
          </p:cNvSpPr>
          <p:nvPr/>
        </p:nvSpPr>
        <p:spPr bwMode="auto">
          <a:xfrm>
            <a:off x="2268538" y="5938838"/>
            <a:ext cx="503237" cy="457200"/>
          </a:xfrm>
          <a:prstGeom prst="rect">
            <a:avLst/>
          </a:prstGeom>
          <a:noFill/>
          <a:ln w="9525">
            <a:noFill/>
            <a:miter lim="800000"/>
            <a:headEnd/>
            <a:tailEnd/>
          </a:ln>
        </p:spPr>
        <p:txBody>
          <a:bodyPr>
            <a:spAutoFit/>
          </a:bodyPr>
          <a:lstStyle/>
          <a:p>
            <a:pPr algn="r">
              <a:spcBef>
                <a:spcPct val="50000"/>
              </a:spcBef>
            </a:pPr>
            <a:r>
              <a:rPr lang="zh-TW" altLang="en-US" sz="2400" b="1">
                <a:latin typeface="Times New Roman" pitchFamily="18" charset="0"/>
                <a:ea typeface="標楷體" pitchFamily="65" charset="-120"/>
                <a:cs typeface="Arial Unicode MS" pitchFamily="34" charset="-128"/>
                <a:sym typeface="Wingdings 3" pitchFamily="18" charset="2"/>
              </a:rPr>
              <a:t></a:t>
            </a:r>
          </a:p>
        </p:txBody>
      </p:sp>
      <p:sp>
        <p:nvSpPr>
          <p:cNvPr id="25624" name="Text Box 28"/>
          <p:cNvSpPr txBox="1">
            <a:spLocks noChangeArrowheads="1"/>
          </p:cNvSpPr>
          <p:nvPr/>
        </p:nvSpPr>
        <p:spPr bwMode="auto">
          <a:xfrm>
            <a:off x="8388350" y="6154738"/>
            <a:ext cx="360363" cy="457200"/>
          </a:xfrm>
          <a:prstGeom prst="rect">
            <a:avLst/>
          </a:prstGeom>
          <a:noFill/>
          <a:ln w="9525">
            <a:noFill/>
            <a:miter lim="800000"/>
            <a:headEnd/>
            <a:tailEnd/>
          </a:ln>
        </p:spPr>
        <p:txBody>
          <a:bodyPr>
            <a:spAutoFit/>
          </a:bodyPr>
          <a:lstStyle/>
          <a:p>
            <a:pPr>
              <a:spcBef>
                <a:spcPct val="50000"/>
              </a:spcBef>
            </a:pPr>
            <a:r>
              <a:rPr lang="en-US" altLang="zh-TW" sz="2400" b="1">
                <a:latin typeface="Times New Roman" pitchFamily="18" charset="0"/>
                <a:ea typeface="標楷體" pitchFamily="65" charset="-12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2719"/>
                                        </p:tgtEl>
                                        <p:attrNameLst>
                                          <p:attrName>style.visibility</p:attrName>
                                        </p:attrNameLst>
                                      </p:cBhvr>
                                      <p:to>
                                        <p:strVal val="visible"/>
                                      </p:to>
                                    </p:set>
                                    <p:animEffect transition="in" filter="wipe(left)">
                                      <p:cBhvr>
                                        <p:cTn id="7" dur="500"/>
                                        <p:tgtEl>
                                          <p:spTgt spid="727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2721"/>
                                        </p:tgtEl>
                                        <p:attrNameLst>
                                          <p:attrName>style.visibility</p:attrName>
                                        </p:attrNameLst>
                                      </p:cBhvr>
                                      <p:to>
                                        <p:strVal val="visible"/>
                                      </p:to>
                                    </p:set>
                                    <p:animEffect transition="in" filter="wipe(left)">
                                      <p:cBhvr>
                                        <p:cTn id="12" dur="500"/>
                                        <p:tgtEl>
                                          <p:spTgt spid="727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2723"/>
                                        </p:tgtEl>
                                        <p:attrNameLst>
                                          <p:attrName>style.visibility</p:attrName>
                                        </p:attrNameLst>
                                      </p:cBhvr>
                                      <p:to>
                                        <p:strVal val="visible"/>
                                      </p:to>
                                    </p:set>
                                    <p:animEffect transition="in" filter="wipe(left)">
                                      <p:cBhvr>
                                        <p:cTn id="17" dur="500"/>
                                        <p:tgtEl>
                                          <p:spTgt spid="727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2728"/>
                                        </p:tgtEl>
                                        <p:attrNameLst>
                                          <p:attrName>style.visibility</p:attrName>
                                        </p:attrNameLst>
                                      </p:cBhvr>
                                      <p:to>
                                        <p:strVal val="visible"/>
                                      </p:to>
                                    </p:set>
                                    <p:animEffect transition="in" filter="wipe(left)">
                                      <p:cBhvr>
                                        <p:cTn id="22" dur="500"/>
                                        <p:tgtEl>
                                          <p:spTgt spid="727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2729"/>
                                        </p:tgtEl>
                                        <p:attrNameLst>
                                          <p:attrName>style.visibility</p:attrName>
                                        </p:attrNameLst>
                                      </p:cBhvr>
                                      <p:to>
                                        <p:strVal val="visible"/>
                                      </p:to>
                                    </p:set>
                                    <p:animEffect transition="in" filter="wipe(left)">
                                      <p:cBhvr>
                                        <p:cTn id="27" dur="500"/>
                                        <p:tgtEl>
                                          <p:spTgt spid="72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28"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ext Box 4"/>
          <p:cNvSpPr txBox="1">
            <a:spLocks noChangeArrowheads="1"/>
          </p:cNvSpPr>
          <p:nvPr/>
        </p:nvSpPr>
        <p:spPr bwMode="auto">
          <a:xfrm>
            <a:off x="611188" y="115888"/>
            <a:ext cx="7993062" cy="2282825"/>
          </a:xfrm>
          <a:prstGeom prst="rect">
            <a:avLst/>
          </a:prstGeom>
          <a:noFill/>
          <a:ln w="9525">
            <a:noFill/>
            <a:miter lim="800000"/>
            <a:headEnd/>
            <a:tailEnd/>
          </a:ln>
        </p:spPr>
        <p:txBody>
          <a:bodyPr>
            <a:spAutoFit/>
          </a:bodyPr>
          <a:lstStyle/>
          <a:p>
            <a:pPr>
              <a:spcBef>
                <a:spcPct val="50000"/>
              </a:spcBef>
            </a:pPr>
            <a:r>
              <a:rPr lang="en-US" altLang="zh-TW" sz="2400" b="1">
                <a:solidFill>
                  <a:srgbClr val="0000FF"/>
                </a:solidFill>
                <a:latin typeface="Times New Roman" pitchFamily="18" charset="0"/>
                <a:ea typeface="標楷體" pitchFamily="65" charset="-120"/>
                <a:cs typeface="Arial Unicode MS" pitchFamily="34" charset="-128"/>
              </a:rPr>
              <a:t>[Example]</a:t>
            </a:r>
            <a:r>
              <a:rPr lang="en-US" altLang="zh-TW" sz="2400" b="1">
                <a:latin typeface="Times New Roman" pitchFamily="18" charset="0"/>
                <a:ea typeface="標楷體" pitchFamily="65" charset="-120"/>
                <a:cs typeface="Arial Unicode MS" pitchFamily="34" charset="-128"/>
              </a:rPr>
              <a:t>  We want to filter </a:t>
            </a:r>
            <a:r>
              <a:rPr lang="en-US" altLang="zh-TW" sz="2400" b="1">
                <a:solidFill>
                  <a:srgbClr val="FF0000"/>
                </a:solidFill>
                <a:latin typeface="Times New Roman" pitchFamily="18" charset="0"/>
                <a:ea typeface="標楷體" pitchFamily="65" charset="-120"/>
                <a:cs typeface="Arial Unicode MS" pitchFamily="34" charset="-128"/>
              </a:rPr>
              <a:t>15,000 L/h</a:t>
            </a:r>
            <a:r>
              <a:rPr lang="en-US" altLang="zh-TW" sz="2400" b="1">
                <a:latin typeface="Times New Roman" pitchFamily="18" charset="0"/>
                <a:ea typeface="標楷體" pitchFamily="65" charset="-120"/>
                <a:cs typeface="Arial Unicode MS" pitchFamily="34" charset="-128"/>
              </a:rPr>
              <a:t> of a beer containing erythromycin using a rotary vacuum filter originally purchased for another product.  Our filter has a cycle time of </a:t>
            </a:r>
            <a:r>
              <a:rPr lang="en-US" altLang="zh-TW" sz="2400" b="1">
                <a:solidFill>
                  <a:srgbClr val="FF0000"/>
                </a:solidFill>
                <a:latin typeface="Times New Roman" pitchFamily="18" charset="0"/>
                <a:ea typeface="標楷體" pitchFamily="65" charset="-120"/>
                <a:cs typeface="Arial Unicode MS" pitchFamily="34" charset="-128"/>
              </a:rPr>
              <a:t>50 s</a:t>
            </a:r>
            <a:r>
              <a:rPr lang="en-US" altLang="zh-TW" sz="2400" b="1">
                <a:latin typeface="Times New Roman" pitchFamily="18" charset="0"/>
                <a:ea typeface="標楷體" pitchFamily="65" charset="-120"/>
                <a:cs typeface="Arial Unicode MS" pitchFamily="34" charset="-128"/>
              </a:rPr>
              <a:t> and an area of </a:t>
            </a:r>
            <a:r>
              <a:rPr lang="en-US" altLang="zh-TW" sz="2400" b="1">
                <a:solidFill>
                  <a:srgbClr val="FF0000"/>
                </a:solidFill>
                <a:latin typeface="Times New Roman" pitchFamily="18" charset="0"/>
                <a:ea typeface="標楷體" pitchFamily="65" charset="-120"/>
                <a:cs typeface="Arial Unicode MS" pitchFamily="34" charset="-128"/>
              </a:rPr>
              <a:t>37.2 m</a:t>
            </a:r>
            <a:r>
              <a:rPr lang="en-US" altLang="zh-TW" sz="2400" b="1" baseline="30000">
                <a:solidFill>
                  <a:srgbClr val="FF0000"/>
                </a:solidFill>
                <a:latin typeface="Times New Roman" pitchFamily="18" charset="0"/>
                <a:ea typeface="標楷體" pitchFamily="65" charset="-120"/>
                <a:cs typeface="Arial Unicode MS" pitchFamily="34" charset="-128"/>
              </a:rPr>
              <a:t>2</a:t>
            </a:r>
            <a:r>
              <a:rPr lang="en-US" altLang="zh-TW" sz="2400" b="1">
                <a:latin typeface="Times New Roman" pitchFamily="18" charset="0"/>
                <a:ea typeface="標楷體" pitchFamily="65" charset="-120"/>
                <a:cs typeface="Arial Unicode MS" pitchFamily="34" charset="-128"/>
              </a:rPr>
              <a:t>.  It operates under a vacuum of 20 in Hg.  The pretreated broth forms an incompressible cake with the resistance:</a:t>
            </a:r>
            <a:endParaRPr lang="zh-TW" altLang="en-US" sz="2400" b="1">
              <a:latin typeface="Times New Roman" pitchFamily="18" charset="0"/>
              <a:ea typeface="標楷體" pitchFamily="65" charset="-120"/>
              <a:cs typeface="Arial Unicode MS" pitchFamily="34" charset="-128"/>
            </a:endParaRPr>
          </a:p>
        </p:txBody>
      </p:sp>
      <p:sp>
        <p:nvSpPr>
          <p:cNvPr id="26629" name="Rectangle 6"/>
          <p:cNvSpPr>
            <a:spLocks noChangeArrowheads="1"/>
          </p:cNvSpPr>
          <p:nvPr/>
        </p:nvSpPr>
        <p:spPr bwMode="auto">
          <a:xfrm>
            <a:off x="0" y="3230563"/>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26626" name="Object 5"/>
          <p:cNvGraphicFramePr>
            <a:graphicFrameLocks noChangeAspect="1"/>
          </p:cNvGraphicFramePr>
          <p:nvPr/>
        </p:nvGraphicFramePr>
        <p:xfrm>
          <a:off x="2844800" y="2430463"/>
          <a:ext cx="2016125" cy="714375"/>
        </p:xfrm>
        <a:graphic>
          <a:graphicData uri="http://schemas.openxmlformats.org/presentationml/2006/ole">
            <p:oleObj spid="_x0000_s1231874" name="方程式" r:id="rId4" imgW="1117115" imgH="393529" progId="Equation.3">
              <p:embed/>
            </p:oleObj>
          </a:graphicData>
        </a:graphic>
      </p:graphicFrame>
      <p:sp>
        <p:nvSpPr>
          <p:cNvPr id="26630" name="Text Box 7"/>
          <p:cNvSpPr txBox="1">
            <a:spLocks noChangeArrowheads="1"/>
          </p:cNvSpPr>
          <p:nvPr/>
        </p:nvSpPr>
        <p:spPr bwMode="auto">
          <a:xfrm>
            <a:off x="611188" y="3213100"/>
            <a:ext cx="7993062" cy="1917700"/>
          </a:xfrm>
          <a:prstGeom prst="rect">
            <a:avLst/>
          </a:prstGeom>
          <a:noFill/>
          <a:ln w="9525">
            <a:noFill/>
            <a:miter lim="800000"/>
            <a:headEnd/>
            <a:tailEnd/>
          </a:ln>
        </p:spPr>
        <p:txBody>
          <a:bodyPr>
            <a:spAutoFit/>
          </a:bodyPr>
          <a:lstStyle/>
          <a:p>
            <a:pPr>
              <a:spcBef>
                <a:spcPct val="50000"/>
              </a:spcBef>
            </a:pPr>
            <a:r>
              <a:rPr lang="en-US" altLang="zh-TW" sz="2400" b="1">
                <a:latin typeface="Times New Roman" pitchFamily="18" charset="0"/>
                <a:ea typeface="標楷體" pitchFamily="65" charset="-120"/>
                <a:cs typeface="Arial Unicode MS" pitchFamily="34" charset="-128"/>
              </a:rPr>
              <a:t>We want to wash the cake until only </a:t>
            </a:r>
            <a:r>
              <a:rPr lang="en-US" altLang="zh-TW" sz="2400" b="1">
                <a:solidFill>
                  <a:srgbClr val="FF0000"/>
                </a:solidFill>
                <a:latin typeface="Times New Roman" pitchFamily="18" charset="0"/>
                <a:ea typeface="標楷體" pitchFamily="65" charset="-120"/>
                <a:cs typeface="Arial Unicode MS" pitchFamily="34" charset="-128"/>
              </a:rPr>
              <a:t>1%</a:t>
            </a:r>
            <a:r>
              <a:rPr lang="en-US" altLang="zh-TW" sz="2400" b="1">
                <a:latin typeface="Times New Roman" pitchFamily="18" charset="0"/>
                <a:ea typeface="標楷體" pitchFamily="65" charset="-120"/>
                <a:cs typeface="Arial Unicode MS" pitchFamily="34" charset="-128"/>
              </a:rPr>
              <a:t> of the retained solubles is left, and we expect that the washing efficiency will be </a:t>
            </a:r>
            <a:r>
              <a:rPr lang="en-US" altLang="zh-TW" sz="2400" b="1">
                <a:solidFill>
                  <a:srgbClr val="FF0000"/>
                </a:solidFill>
                <a:latin typeface="Times New Roman" pitchFamily="18" charset="0"/>
                <a:ea typeface="標楷體" pitchFamily="65" charset="-120"/>
                <a:cs typeface="Arial Unicode MS" pitchFamily="34" charset="-128"/>
              </a:rPr>
              <a:t>70%</a:t>
            </a:r>
            <a:r>
              <a:rPr lang="en-US" altLang="zh-TW" sz="2400" b="1">
                <a:latin typeface="Times New Roman" pitchFamily="18" charset="0"/>
                <a:ea typeface="標楷體" pitchFamily="65" charset="-120"/>
                <a:cs typeface="Arial Unicode MS" pitchFamily="34" charset="-128"/>
              </a:rPr>
              <a:t> and that </a:t>
            </a:r>
            <a:r>
              <a:rPr lang="en-US" altLang="zh-TW" sz="2400" b="1">
                <a:solidFill>
                  <a:srgbClr val="FF0000"/>
                </a:solidFill>
                <a:latin typeface="Times New Roman" pitchFamily="18" charset="0"/>
                <a:ea typeface="標楷體" pitchFamily="65" charset="-120"/>
                <a:cs typeface="Arial Unicode MS" pitchFamily="34" charset="-128"/>
              </a:rPr>
              <a:t>1%</a:t>
            </a:r>
            <a:r>
              <a:rPr lang="en-US" altLang="zh-TW" sz="2400" b="1">
                <a:latin typeface="Times New Roman" pitchFamily="18" charset="0"/>
                <a:ea typeface="標楷體" pitchFamily="65" charset="-120"/>
                <a:cs typeface="Arial Unicode MS" pitchFamily="34" charset="-128"/>
              </a:rPr>
              <a:t> of the filtrate is retained.  </a:t>
            </a:r>
            <a:r>
              <a:rPr lang="en-US" altLang="zh-TW" sz="2400" b="1">
                <a:solidFill>
                  <a:srgbClr val="0000FF"/>
                </a:solidFill>
                <a:latin typeface="Times New Roman" pitchFamily="18" charset="0"/>
                <a:ea typeface="標楷體" pitchFamily="65" charset="-120"/>
                <a:cs typeface="Arial Unicode MS" pitchFamily="34" charset="-128"/>
              </a:rPr>
              <a:t>(a)</a:t>
            </a:r>
            <a:r>
              <a:rPr lang="en-US" altLang="zh-TW" sz="2400" b="1">
                <a:solidFill>
                  <a:srgbClr val="FF0000"/>
                </a:solidFill>
                <a:latin typeface="Times New Roman" pitchFamily="18" charset="0"/>
                <a:ea typeface="標楷體" pitchFamily="65" charset="-120"/>
                <a:cs typeface="Arial Unicode MS" pitchFamily="34" charset="-128"/>
              </a:rPr>
              <a:t> </a:t>
            </a:r>
            <a:r>
              <a:rPr lang="en-US" altLang="zh-TW" sz="2400" b="1">
                <a:solidFill>
                  <a:srgbClr val="0000FF"/>
                </a:solidFill>
                <a:latin typeface="Times New Roman" pitchFamily="18" charset="0"/>
                <a:ea typeface="標楷體" pitchFamily="65" charset="-120"/>
                <a:cs typeface="Arial Unicode MS" pitchFamily="34" charset="-128"/>
              </a:rPr>
              <a:t>Calculate the filtration time per cycle.  </a:t>
            </a:r>
            <a:r>
              <a:rPr lang="en-US" altLang="zh-TW" sz="2400" b="1">
                <a:solidFill>
                  <a:srgbClr val="CC00CC"/>
                </a:solidFill>
                <a:latin typeface="Times New Roman" pitchFamily="18" charset="0"/>
                <a:ea typeface="標楷體" pitchFamily="65" charset="-120"/>
                <a:cs typeface="Arial Unicode MS" pitchFamily="34" charset="-128"/>
              </a:rPr>
              <a:t>(b) Find the washing time.</a:t>
            </a:r>
            <a:endParaRPr lang="zh-TW" altLang="en-US" sz="2400" b="1">
              <a:solidFill>
                <a:srgbClr val="CC00CC"/>
              </a:solidFill>
              <a:latin typeface="Times New Roman" pitchFamily="18" charset="0"/>
              <a:ea typeface="標楷體" pitchFamily="65" charset="-120"/>
              <a:cs typeface="Arial Unicode MS" pitchFamily="34" charset="-128"/>
            </a:endParaRPr>
          </a:p>
        </p:txBody>
      </p:sp>
      <p:sp>
        <p:nvSpPr>
          <p:cNvPr id="26631" name="Text Box 8"/>
          <p:cNvSpPr txBox="1">
            <a:spLocks noChangeArrowheads="1"/>
          </p:cNvSpPr>
          <p:nvPr/>
        </p:nvSpPr>
        <p:spPr bwMode="auto">
          <a:xfrm>
            <a:off x="611188" y="5157788"/>
            <a:ext cx="3600450" cy="1004887"/>
          </a:xfrm>
          <a:prstGeom prst="rect">
            <a:avLst/>
          </a:prstGeom>
          <a:noFill/>
          <a:ln w="9525">
            <a:noFill/>
            <a:miter lim="800000"/>
            <a:headEnd/>
            <a:tailEnd/>
          </a:ln>
        </p:spPr>
        <p:txBody>
          <a:bodyPr>
            <a:spAutoFit/>
          </a:bodyPr>
          <a:lstStyle/>
          <a:p>
            <a:pPr>
              <a:spcAft>
                <a:spcPct val="50000"/>
              </a:spcAft>
            </a:pPr>
            <a:r>
              <a:rPr lang="en-US" altLang="zh-TW" sz="2400" b="1" i="1">
                <a:solidFill>
                  <a:srgbClr val="A50021"/>
                </a:solidFill>
                <a:latin typeface="Times New Roman" pitchFamily="18" charset="0"/>
                <a:ea typeface="標楷體" pitchFamily="65" charset="-120"/>
                <a:cs typeface="Arial Unicode MS" pitchFamily="34" charset="-128"/>
              </a:rPr>
              <a:t>Solution</a:t>
            </a:r>
            <a:r>
              <a:rPr lang="en-US" altLang="zh-TW" sz="2400" b="1">
                <a:solidFill>
                  <a:srgbClr val="A50021"/>
                </a:solidFill>
                <a:latin typeface="Times New Roman" pitchFamily="18" charset="0"/>
                <a:ea typeface="標楷體" pitchFamily="65" charset="-120"/>
                <a:cs typeface="Arial Unicode MS" pitchFamily="34" charset="-128"/>
              </a:rPr>
              <a:t>:</a:t>
            </a:r>
          </a:p>
          <a:p>
            <a:r>
              <a:rPr lang="en-US" altLang="zh-TW" sz="2400" b="1">
                <a:latin typeface="Times New Roman" pitchFamily="18" charset="0"/>
                <a:ea typeface="標楷體" pitchFamily="65" charset="-120"/>
                <a:cs typeface="Arial Unicode MS" pitchFamily="34" charset="-128"/>
              </a:rPr>
              <a:t>For incompressible cake, </a:t>
            </a:r>
            <a:endParaRPr lang="zh-TW" altLang="en-US" sz="2400" b="1">
              <a:latin typeface="Times New Roman" pitchFamily="18" charset="0"/>
              <a:ea typeface="標楷體" pitchFamily="65" charset="-120"/>
              <a:cs typeface="Arial Unicode MS" pitchFamily="34" charset="-128"/>
            </a:endParaRPr>
          </a:p>
        </p:txBody>
      </p:sp>
      <p:graphicFrame>
        <p:nvGraphicFramePr>
          <p:cNvPr id="26627" name="Object 9"/>
          <p:cNvGraphicFramePr>
            <a:graphicFrameLocks noChangeAspect="1"/>
          </p:cNvGraphicFramePr>
          <p:nvPr/>
        </p:nvGraphicFramePr>
        <p:xfrm>
          <a:off x="4211638" y="5446713"/>
          <a:ext cx="2952750" cy="965200"/>
        </p:xfrm>
        <a:graphic>
          <a:graphicData uri="http://schemas.openxmlformats.org/presentationml/2006/ole">
            <p:oleObj spid="_x0000_s1231875" name="方程式" r:id="rId5" imgW="1587500" imgH="520700" progId="Equation.3">
              <p:embed/>
            </p:oleObj>
          </a:graphicData>
        </a:graphic>
      </p:graphicFrame>
      <p:sp>
        <p:nvSpPr>
          <p:cNvPr id="26632" name="Text Box 10"/>
          <p:cNvSpPr txBox="1">
            <a:spLocks noChangeArrowheads="1"/>
          </p:cNvSpPr>
          <p:nvPr/>
        </p:nvSpPr>
        <p:spPr bwMode="auto">
          <a:xfrm>
            <a:off x="7019925" y="6491288"/>
            <a:ext cx="1943100" cy="366712"/>
          </a:xfrm>
          <a:prstGeom prst="rect">
            <a:avLst/>
          </a:prstGeom>
          <a:noFill/>
          <a:ln w="9525">
            <a:noFill/>
            <a:miter lim="800000"/>
            <a:headEnd/>
            <a:tailEnd/>
          </a:ln>
        </p:spPr>
        <p:txBody>
          <a:bodyPr>
            <a:spAutoFit/>
          </a:bodyPr>
          <a:lstStyle/>
          <a:p>
            <a:pPr algn="r">
              <a:spcBef>
                <a:spcPct val="50000"/>
              </a:spcBef>
            </a:pPr>
            <a:r>
              <a:rPr lang="en-US" altLang="zh-TW" b="1" i="1">
                <a:latin typeface="Times New Roman" pitchFamily="18" charset="0"/>
                <a:ea typeface="標楷體" pitchFamily="65" charset="-120"/>
                <a:cs typeface="Arial Unicode MS" pitchFamily="34" charset="-128"/>
              </a:rPr>
              <a:t>(To be continued)</a:t>
            </a:r>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 Box 4"/>
          <p:cNvSpPr txBox="1">
            <a:spLocks noChangeArrowheads="1"/>
          </p:cNvSpPr>
          <p:nvPr/>
        </p:nvSpPr>
        <p:spPr bwMode="auto">
          <a:xfrm>
            <a:off x="2411413" y="404813"/>
            <a:ext cx="6337300" cy="366712"/>
          </a:xfrm>
          <a:prstGeom prst="rect">
            <a:avLst/>
          </a:prstGeom>
          <a:noFill/>
          <a:ln w="9525">
            <a:noFill/>
            <a:miter lim="800000"/>
            <a:headEnd/>
            <a:tailEnd/>
          </a:ln>
        </p:spPr>
        <p:txBody>
          <a:bodyPr>
            <a:spAutoFit/>
          </a:bodyPr>
          <a:lstStyle/>
          <a:p>
            <a:pPr algn="r">
              <a:spcBef>
                <a:spcPct val="50000"/>
              </a:spcBef>
            </a:pPr>
            <a:r>
              <a:rPr lang="en-US" altLang="zh-TW" b="1" i="1">
                <a:latin typeface="Times New Roman" pitchFamily="18" charset="0"/>
                <a:ea typeface="標楷體" pitchFamily="65" charset="-120"/>
                <a:cs typeface="Arial Unicode MS" pitchFamily="34" charset="-128"/>
              </a:rPr>
              <a:t>Example: Filtration of erythromycin using rotary vacuum filter</a:t>
            </a:r>
            <a:endParaRPr lang="zh-TW" altLang="en-US" b="1" i="1">
              <a:latin typeface="Times New Roman" pitchFamily="18" charset="0"/>
              <a:ea typeface="標楷體" pitchFamily="65" charset="-120"/>
              <a:cs typeface="Arial Unicode MS" pitchFamily="34" charset="-128"/>
            </a:endParaRPr>
          </a:p>
        </p:txBody>
      </p:sp>
      <p:sp>
        <p:nvSpPr>
          <p:cNvPr id="27655" name="Text Box 5"/>
          <p:cNvSpPr txBox="1">
            <a:spLocks noChangeArrowheads="1"/>
          </p:cNvSpPr>
          <p:nvPr/>
        </p:nvSpPr>
        <p:spPr bwMode="auto">
          <a:xfrm>
            <a:off x="539750" y="981075"/>
            <a:ext cx="3600450" cy="1004888"/>
          </a:xfrm>
          <a:prstGeom prst="rect">
            <a:avLst/>
          </a:prstGeom>
          <a:noFill/>
          <a:ln w="9525">
            <a:noFill/>
            <a:miter lim="800000"/>
            <a:headEnd/>
            <a:tailEnd/>
          </a:ln>
        </p:spPr>
        <p:txBody>
          <a:bodyPr>
            <a:spAutoFit/>
          </a:bodyPr>
          <a:lstStyle/>
          <a:p>
            <a:pPr>
              <a:spcAft>
                <a:spcPct val="50000"/>
              </a:spcAft>
            </a:pPr>
            <a:r>
              <a:rPr lang="en-US" altLang="zh-TW" sz="2400" b="1" i="1">
                <a:solidFill>
                  <a:srgbClr val="A50021"/>
                </a:solidFill>
                <a:latin typeface="Times New Roman" pitchFamily="18" charset="0"/>
                <a:ea typeface="標楷體" pitchFamily="65" charset="-120"/>
                <a:cs typeface="Arial Unicode MS" pitchFamily="34" charset="-128"/>
              </a:rPr>
              <a:t>Solution (cont’d)</a:t>
            </a:r>
            <a:r>
              <a:rPr lang="en-US" altLang="zh-TW" sz="2400" b="1">
                <a:solidFill>
                  <a:srgbClr val="A50021"/>
                </a:solidFill>
                <a:latin typeface="Times New Roman" pitchFamily="18" charset="0"/>
                <a:ea typeface="標楷體" pitchFamily="65" charset="-120"/>
                <a:cs typeface="Arial Unicode MS" pitchFamily="34" charset="-128"/>
              </a:rPr>
              <a:t>:</a:t>
            </a:r>
          </a:p>
          <a:p>
            <a:r>
              <a:rPr lang="en-US" altLang="zh-TW" sz="2400" b="1">
                <a:latin typeface="Times New Roman" pitchFamily="18" charset="0"/>
                <a:ea typeface="標楷體" pitchFamily="65" charset="-120"/>
                <a:cs typeface="Arial Unicode MS" pitchFamily="34" charset="-128"/>
              </a:rPr>
              <a:t>For incompressible cake, </a:t>
            </a:r>
            <a:endParaRPr lang="zh-TW" altLang="en-US" sz="2400" b="1">
              <a:latin typeface="Times New Roman" pitchFamily="18" charset="0"/>
              <a:ea typeface="標楷體" pitchFamily="65" charset="-120"/>
              <a:cs typeface="Arial Unicode MS" pitchFamily="34" charset="-128"/>
            </a:endParaRPr>
          </a:p>
        </p:txBody>
      </p:sp>
      <p:sp>
        <p:nvSpPr>
          <p:cNvPr id="27656" name="Rectangle 7"/>
          <p:cNvSpPr>
            <a:spLocks noChangeArrowheads="1"/>
          </p:cNvSpPr>
          <p:nvPr/>
        </p:nvSpPr>
        <p:spPr bwMode="auto">
          <a:xfrm>
            <a:off x="0" y="3170238"/>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27650" name="Object 6"/>
          <p:cNvGraphicFramePr>
            <a:graphicFrameLocks noChangeAspect="1"/>
          </p:cNvGraphicFramePr>
          <p:nvPr/>
        </p:nvGraphicFramePr>
        <p:xfrm>
          <a:off x="4140200" y="1341438"/>
          <a:ext cx="2952750" cy="965200"/>
        </p:xfrm>
        <a:graphic>
          <a:graphicData uri="http://schemas.openxmlformats.org/presentationml/2006/ole">
            <p:oleObj spid="_x0000_s1232898" name="方程式" r:id="rId4" imgW="1587500" imgH="520700" progId="Equation.3">
              <p:embed/>
            </p:oleObj>
          </a:graphicData>
        </a:graphic>
      </p:graphicFrame>
      <p:sp>
        <p:nvSpPr>
          <p:cNvPr id="27657" name="Rectangle 9"/>
          <p:cNvSpPr>
            <a:spLocks noChangeArrowheads="1"/>
          </p:cNvSpPr>
          <p:nvPr/>
        </p:nvSpPr>
        <p:spPr bwMode="auto">
          <a:xfrm>
            <a:off x="0" y="3211513"/>
            <a:ext cx="9144000" cy="0"/>
          </a:xfrm>
          <a:prstGeom prst="rect">
            <a:avLst/>
          </a:prstGeom>
          <a:noFill/>
          <a:ln w="9525">
            <a:noFill/>
            <a:miter lim="800000"/>
            <a:headEnd/>
            <a:tailEnd/>
          </a:ln>
        </p:spPr>
        <p:txBody>
          <a:bodyPr wrap="none" anchor="ctr">
            <a:spAutoFit/>
          </a:bodyPr>
          <a:lstStyle/>
          <a:p>
            <a:endParaRPr lang="zh-TW" altLang="en-US"/>
          </a:p>
        </p:txBody>
      </p:sp>
      <p:sp>
        <p:nvSpPr>
          <p:cNvPr id="67594" name="Text Box 10"/>
          <p:cNvSpPr txBox="1">
            <a:spLocks noChangeArrowheads="1"/>
          </p:cNvSpPr>
          <p:nvPr/>
        </p:nvSpPr>
        <p:spPr bwMode="auto">
          <a:xfrm>
            <a:off x="755650" y="3284538"/>
            <a:ext cx="4321175" cy="968375"/>
          </a:xfrm>
          <a:prstGeom prst="rect">
            <a:avLst/>
          </a:prstGeom>
          <a:noFill/>
          <a:ln w="9525">
            <a:noFill/>
            <a:miter lim="800000"/>
            <a:headEnd/>
            <a:tailEnd/>
          </a:ln>
        </p:spPr>
        <p:txBody>
          <a:bodyPr>
            <a:spAutoFit/>
          </a:bodyPr>
          <a:lstStyle/>
          <a:p>
            <a:pPr>
              <a:spcAft>
                <a:spcPct val="40000"/>
              </a:spcAft>
            </a:pPr>
            <a:r>
              <a:rPr lang="en-US" altLang="zh-TW" sz="2400" b="1" i="1">
                <a:latin typeface="Times New Roman" pitchFamily="18" charset="0"/>
                <a:ea typeface="標楷體" pitchFamily="65" charset="-120"/>
                <a:cs typeface="Arial Unicode MS" pitchFamily="34" charset="-128"/>
              </a:rPr>
              <a:t>t</a:t>
            </a:r>
            <a:r>
              <a:rPr lang="en-US" altLang="zh-TW" sz="2400" b="1" i="1" baseline="-25000">
                <a:latin typeface="Times New Roman" pitchFamily="18" charset="0"/>
                <a:ea typeface="標楷體" pitchFamily="65" charset="-120"/>
                <a:cs typeface="Arial Unicode MS" pitchFamily="34" charset="-128"/>
              </a:rPr>
              <a:t>c</a:t>
            </a:r>
            <a:r>
              <a:rPr lang="en-US" altLang="zh-TW" sz="2400" b="1">
                <a:latin typeface="Times New Roman" pitchFamily="18" charset="0"/>
                <a:ea typeface="標楷體" pitchFamily="65" charset="-120"/>
                <a:cs typeface="Arial Unicode MS" pitchFamily="34" charset="-128"/>
              </a:rPr>
              <a:t> = 50 s</a:t>
            </a:r>
            <a:endParaRPr lang="en-US" altLang="zh-TW" sz="2400" b="1" i="1">
              <a:latin typeface="Times New Roman" pitchFamily="18" charset="0"/>
              <a:ea typeface="標楷體" pitchFamily="65" charset="-120"/>
              <a:cs typeface="Arial Unicode MS" pitchFamily="34" charset="-128"/>
            </a:endParaRPr>
          </a:p>
          <a:p>
            <a:pPr>
              <a:spcAft>
                <a:spcPct val="40000"/>
              </a:spcAft>
            </a:pPr>
            <a:r>
              <a:rPr lang="en-US" altLang="zh-TW" sz="2400" b="1" i="1">
                <a:latin typeface="Times New Roman" pitchFamily="18" charset="0"/>
                <a:ea typeface="標楷體" pitchFamily="65" charset="-120"/>
                <a:cs typeface="Arial Unicode MS" pitchFamily="34" charset="-128"/>
              </a:rPr>
              <a:t>A</a:t>
            </a:r>
            <a:r>
              <a:rPr lang="en-US" altLang="zh-TW" sz="2400" b="1" i="1" baseline="-25000">
                <a:latin typeface="Times New Roman" pitchFamily="18" charset="0"/>
                <a:ea typeface="標楷體" pitchFamily="65" charset="-120"/>
                <a:cs typeface="Arial Unicode MS" pitchFamily="34" charset="-128"/>
              </a:rPr>
              <a:t>T</a:t>
            </a:r>
            <a:r>
              <a:rPr lang="en-US" altLang="zh-TW" sz="2400" b="1">
                <a:latin typeface="Times New Roman" pitchFamily="18" charset="0"/>
                <a:ea typeface="標楷體" pitchFamily="65" charset="-120"/>
                <a:cs typeface="Arial Unicode MS" pitchFamily="34" charset="-128"/>
              </a:rPr>
              <a:t> = 37.2 m</a:t>
            </a:r>
            <a:r>
              <a:rPr lang="en-US" altLang="zh-TW" sz="2400" b="1" baseline="30000">
                <a:latin typeface="Times New Roman" pitchFamily="18" charset="0"/>
                <a:ea typeface="標楷體" pitchFamily="65" charset="-120"/>
                <a:cs typeface="Arial Unicode MS" pitchFamily="34" charset="-128"/>
              </a:rPr>
              <a:t>2</a:t>
            </a:r>
            <a:r>
              <a:rPr lang="en-US" altLang="zh-TW" sz="2400" b="1">
                <a:latin typeface="Times New Roman" pitchFamily="18" charset="0"/>
                <a:ea typeface="標楷體" pitchFamily="65" charset="-120"/>
                <a:cs typeface="Arial Unicode MS" pitchFamily="34" charset="-128"/>
              </a:rPr>
              <a:t> = 37.2 </a:t>
            </a:r>
            <a:r>
              <a:rPr lang="en-US" altLang="zh-TW" sz="2400" b="1">
                <a:latin typeface="Times New Roman" pitchFamily="18" charset="0"/>
                <a:ea typeface="標楷體" pitchFamily="65" charset="-120"/>
                <a:cs typeface="Arial Unicode MS" pitchFamily="34" charset="-128"/>
                <a:sym typeface="Symbol" pitchFamily="18" charset="2"/>
              </a:rPr>
              <a:t></a:t>
            </a:r>
            <a:r>
              <a:rPr lang="en-US" altLang="zh-TW" sz="2400" b="1">
                <a:latin typeface="Times New Roman" pitchFamily="18" charset="0"/>
                <a:ea typeface="標楷體" pitchFamily="65" charset="-120"/>
                <a:cs typeface="Arial Unicode MS" pitchFamily="34" charset="-128"/>
              </a:rPr>
              <a:t> 10</a:t>
            </a:r>
            <a:r>
              <a:rPr lang="en-US" altLang="zh-TW" sz="2400" b="1" baseline="30000">
                <a:latin typeface="Times New Roman" pitchFamily="18" charset="0"/>
                <a:ea typeface="標楷體" pitchFamily="65" charset="-120"/>
                <a:cs typeface="Arial Unicode MS" pitchFamily="34" charset="-128"/>
              </a:rPr>
              <a:t>4</a:t>
            </a:r>
            <a:r>
              <a:rPr lang="en-US" altLang="zh-TW" sz="2400" b="1">
                <a:latin typeface="Times New Roman" pitchFamily="18" charset="0"/>
                <a:ea typeface="標楷體" pitchFamily="65" charset="-120"/>
                <a:cs typeface="Arial Unicode MS" pitchFamily="34" charset="-128"/>
              </a:rPr>
              <a:t> cm</a:t>
            </a:r>
            <a:r>
              <a:rPr lang="en-US" altLang="zh-TW" sz="2400" b="1" baseline="30000">
                <a:latin typeface="Times New Roman" pitchFamily="18" charset="0"/>
                <a:ea typeface="標楷體" pitchFamily="65" charset="-120"/>
                <a:cs typeface="Arial Unicode MS" pitchFamily="34" charset="-128"/>
              </a:rPr>
              <a:t>2</a:t>
            </a:r>
            <a:r>
              <a:rPr lang="en-US" altLang="zh-TW" sz="2400" b="1">
                <a:latin typeface="Times New Roman" pitchFamily="18" charset="0"/>
                <a:ea typeface="標楷體" pitchFamily="65" charset="-120"/>
                <a:cs typeface="Arial Unicode MS" pitchFamily="34" charset="-128"/>
              </a:rPr>
              <a:t> </a:t>
            </a:r>
            <a:endParaRPr lang="zh-TW" altLang="en-US" sz="2400" b="1">
              <a:latin typeface="Times New Roman" pitchFamily="18" charset="0"/>
              <a:ea typeface="標楷體" pitchFamily="65" charset="-120"/>
              <a:cs typeface="Arial Unicode MS" pitchFamily="34" charset="-128"/>
            </a:endParaRPr>
          </a:p>
        </p:txBody>
      </p:sp>
      <p:sp>
        <p:nvSpPr>
          <p:cNvPr id="27659" name="Rectangle 12"/>
          <p:cNvSpPr>
            <a:spLocks noChangeArrowheads="1"/>
          </p:cNvSpPr>
          <p:nvPr/>
        </p:nvSpPr>
        <p:spPr bwMode="auto">
          <a:xfrm>
            <a:off x="0" y="3230563"/>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67595" name="Object 11"/>
          <p:cNvGraphicFramePr>
            <a:graphicFrameLocks noChangeAspect="1"/>
          </p:cNvGraphicFramePr>
          <p:nvPr/>
        </p:nvGraphicFramePr>
        <p:xfrm>
          <a:off x="755650" y="4365625"/>
          <a:ext cx="2160588" cy="765175"/>
        </p:xfrm>
        <a:graphic>
          <a:graphicData uri="http://schemas.openxmlformats.org/presentationml/2006/ole">
            <p:oleObj spid="_x0000_s1232899" name="方程式" r:id="rId5" imgW="1117115" imgH="393529" progId="Equation.3">
              <p:embed/>
            </p:oleObj>
          </a:graphicData>
        </a:graphic>
      </p:graphicFrame>
      <p:sp>
        <p:nvSpPr>
          <p:cNvPr id="27660" name="Text Box 13"/>
          <p:cNvSpPr txBox="1">
            <a:spLocks noChangeArrowheads="1"/>
          </p:cNvSpPr>
          <p:nvPr/>
        </p:nvSpPr>
        <p:spPr bwMode="auto">
          <a:xfrm>
            <a:off x="1189038" y="5445125"/>
            <a:ext cx="431800" cy="457200"/>
          </a:xfrm>
          <a:prstGeom prst="rect">
            <a:avLst/>
          </a:prstGeom>
          <a:noFill/>
          <a:ln w="9525">
            <a:noFill/>
            <a:miter lim="800000"/>
            <a:headEnd/>
            <a:tailEnd/>
          </a:ln>
        </p:spPr>
        <p:txBody>
          <a:bodyPr>
            <a:spAutoFit/>
          </a:bodyPr>
          <a:lstStyle/>
          <a:p>
            <a:pPr>
              <a:spcBef>
                <a:spcPct val="50000"/>
              </a:spcBef>
            </a:pPr>
            <a:r>
              <a:rPr lang="zh-TW" altLang="en-US" sz="2400" b="1">
                <a:latin typeface="Times New Roman" pitchFamily="18" charset="0"/>
                <a:ea typeface="標楷體" pitchFamily="65" charset="-120"/>
                <a:cs typeface="Arial Unicode MS" pitchFamily="34" charset="-128"/>
                <a:sym typeface="Wingdings 3" pitchFamily="18" charset="2"/>
              </a:rPr>
              <a:t></a:t>
            </a:r>
            <a:endParaRPr lang="zh-TW" altLang="en-US" sz="2400" b="1">
              <a:latin typeface="Times New Roman" pitchFamily="18" charset="0"/>
              <a:ea typeface="標楷體" pitchFamily="65" charset="-120"/>
              <a:cs typeface="Arial Unicode MS" pitchFamily="34" charset="-128"/>
            </a:endParaRPr>
          </a:p>
        </p:txBody>
      </p:sp>
      <p:sp>
        <p:nvSpPr>
          <p:cNvPr id="27661" name="Rectangle 15"/>
          <p:cNvSpPr>
            <a:spLocks noChangeArrowheads="1"/>
          </p:cNvSpPr>
          <p:nvPr/>
        </p:nvSpPr>
        <p:spPr bwMode="auto">
          <a:xfrm>
            <a:off x="0" y="3211513"/>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67598" name="Object 14"/>
          <p:cNvGraphicFramePr>
            <a:graphicFrameLocks noChangeAspect="1"/>
          </p:cNvGraphicFramePr>
          <p:nvPr/>
        </p:nvGraphicFramePr>
        <p:xfrm>
          <a:off x="827088" y="2492375"/>
          <a:ext cx="7416800" cy="766763"/>
        </p:xfrm>
        <a:graphic>
          <a:graphicData uri="http://schemas.openxmlformats.org/presentationml/2006/ole">
            <p:oleObj spid="_x0000_s1232900" name="方程式" r:id="rId6" imgW="4203700" imgH="431800" progId="Equation.3">
              <p:embed/>
            </p:oleObj>
          </a:graphicData>
        </a:graphic>
      </p:graphicFrame>
      <p:sp>
        <p:nvSpPr>
          <p:cNvPr id="27662" name="Rectangle 17"/>
          <p:cNvSpPr>
            <a:spLocks noChangeArrowheads="1"/>
          </p:cNvSpPr>
          <p:nvPr/>
        </p:nvSpPr>
        <p:spPr bwMode="auto">
          <a:xfrm>
            <a:off x="0" y="3173413"/>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67600" name="Object 16"/>
          <p:cNvGraphicFramePr>
            <a:graphicFrameLocks noChangeAspect="1"/>
          </p:cNvGraphicFramePr>
          <p:nvPr/>
        </p:nvGraphicFramePr>
        <p:xfrm>
          <a:off x="1692275" y="5229225"/>
          <a:ext cx="5113338" cy="884238"/>
        </p:xfrm>
        <a:graphic>
          <a:graphicData uri="http://schemas.openxmlformats.org/presentationml/2006/ole">
            <p:oleObj spid="_x0000_s1232901" name="方程式" r:id="rId7" imgW="2959100" imgH="508000" progId="Equation.3">
              <p:embed/>
            </p:oleObj>
          </a:graphicData>
        </a:graphic>
      </p:graphicFrame>
      <p:sp>
        <p:nvSpPr>
          <p:cNvPr id="27663" name="Text Box 18"/>
          <p:cNvSpPr txBox="1">
            <a:spLocks noChangeArrowheads="1"/>
          </p:cNvSpPr>
          <p:nvPr/>
        </p:nvSpPr>
        <p:spPr bwMode="auto">
          <a:xfrm>
            <a:off x="6877050" y="6370638"/>
            <a:ext cx="1943100" cy="366712"/>
          </a:xfrm>
          <a:prstGeom prst="rect">
            <a:avLst/>
          </a:prstGeom>
          <a:noFill/>
          <a:ln w="9525">
            <a:noFill/>
            <a:miter lim="800000"/>
            <a:headEnd/>
            <a:tailEnd/>
          </a:ln>
        </p:spPr>
        <p:txBody>
          <a:bodyPr>
            <a:spAutoFit/>
          </a:bodyPr>
          <a:lstStyle/>
          <a:p>
            <a:pPr algn="r">
              <a:spcBef>
                <a:spcPct val="50000"/>
              </a:spcBef>
            </a:pPr>
            <a:r>
              <a:rPr lang="en-US" altLang="zh-TW" b="1" i="1">
                <a:latin typeface="Times New Roman" pitchFamily="18" charset="0"/>
                <a:ea typeface="標楷體" pitchFamily="65" charset="-120"/>
                <a:cs typeface="Arial Unicode MS" pitchFamily="34" charset="-128"/>
              </a:rPr>
              <a:t>(To be continued)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7598"/>
                                        </p:tgtEl>
                                        <p:attrNameLst>
                                          <p:attrName>style.visibility</p:attrName>
                                        </p:attrNameLst>
                                      </p:cBhvr>
                                      <p:to>
                                        <p:strVal val="visible"/>
                                      </p:to>
                                    </p:set>
                                    <p:animEffect transition="in" filter="wipe(left)">
                                      <p:cBhvr>
                                        <p:cTn id="7" dur="500"/>
                                        <p:tgtEl>
                                          <p:spTgt spid="675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7594"/>
                                        </p:tgtEl>
                                        <p:attrNameLst>
                                          <p:attrName>style.visibility</p:attrName>
                                        </p:attrNameLst>
                                      </p:cBhvr>
                                      <p:to>
                                        <p:strVal val="visible"/>
                                      </p:to>
                                    </p:set>
                                    <p:animEffect transition="in" filter="wipe(left)">
                                      <p:cBhvr>
                                        <p:cTn id="12" dur="500"/>
                                        <p:tgtEl>
                                          <p:spTgt spid="6759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7595"/>
                                        </p:tgtEl>
                                        <p:attrNameLst>
                                          <p:attrName>style.visibility</p:attrName>
                                        </p:attrNameLst>
                                      </p:cBhvr>
                                      <p:to>
                                        <p:strVal val="visible"/>
                                      </p:to>
                                    </p:set>
                                    <p:animEffect transition="in" filter="wipe(left)">
                                      <p:cBhvr>
                                        <p:cTn id="17" dur="500"/>
                                        <p:tgtEl>
                                          <p:spTgt spid="6759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7600"/>
                                        </p:tgtEl>
                                        <p:attrNameLst>
                                          <p:attrName>style.visibility</p:attrName>
                                        </p:attrNameLst>
                                      </p:cBhvr>
                                      <p:to>
                                        <p:strVal val="visible"/>
                                      </p:to>
                                    </p:set>
                                    <p:animEffect transition="in" filter="wipe(left)">
                                      <p:cBhvr>
                                        <p:cTn id="22" dur="500"/>
                                        <p:tgtEl>
                                          <p:spTgt spid="67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4"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4"/>
          <p:cNvSpPr>
            <a:spLocks noChangeArrowheads="1"/>
          </p:cNvSpPr>
          <p:nvPr/>
        </p:nvSpPr>
        <p:spPr bwMode="auto">
          <a:xfrm>
            <a:off x="0" y="3170238"/>
            <a:ext cx="9144000" cy="0"/>
          </a:xfrm>
          <a:prstGeom prst="rect">
            <a:avLst/>
          </a:prstGeom>
          <a:noFill/>
          <a:ln w="9525">
            <a:noFill/>
            <a:miter lim="800000"/>
            <a:headEnd/>
            <a:tailEnd/>
          </a:ln>
        </p:spPr>
        <p:txBody>
          <a:bodyPr wrap="none" anchor="ctr">
            <a:spAutoFit/>
          </a:bodyPr>
          <a:lstStyle/>
          <a:p>
            <a:endParaRPr lang="zh-TW" altLang="en-US"/>
          </a:p>
        </p:txBody>
      </p:sp>
      <p:sp>
        <p:nvSpPr>
          <p:cNvPr id="28676" name="Rectangle 6"/>
          <p:cNvSpPr>
            <a:spLocks noChangeArrowheads="1"/>
          </p:cNvSpPr>
          <p:nvPr/>
        </p:nvSpPr>
        <p:spPr bwMode="auto">
          <a:xfrm>
            <a:off x="0" y="3211513"/>
            <a:ext cx="9144000" cy="0"/>
          </a:xfrm>
          <a:prstGeom prst="rect">
            <a:avLst/>
          </a:prstGeom>
          <a:noFill/>
          <a:ln w="9525">
            <a:noFill/>
            <a:miter lim="800000"/>
            <a:headEnd/>
            <a:tailEnd/>
          </a:ln>
        </p:spPr>
        <p:txBody>
          <a:bodyPr wrap="none" anchor="ctr">
            <a:spAutoFit/>
          </a:bodyPr>
          <a:lstStyle/>
          <a:p>
            <a:endParaRPr lang="zh-TW" altLang="en-US"/>
          </a:p>
        </p:txBody>
      </p:sp>
      <p:sp>
        <p:nvSpPr>
          <p:cNvPr id="28677" name="Rectangle 9"/>
          <p:cNvSpPr>
            <a:spLocks noChangeArrowheads="1"/>
          </p:cNvSpPr>
          <p:nvPr/>
        </p:nvSpPr>
        <p:spPr bwMode="auto">
          <a:xfrm>
            <a:off x="0" y="3230563"/>
            <a:ext cx="9144000" cy="0"/>
          </a:xfrm>
          <a:prstGeom prst="rect">
            <a:avLst/>
          </a:prstGeom>
          <a:noFill/>
          <a:ln w="9525">
            <a:noFill/>
            <a:miter lim="800000"/>
            <a:headEnd/>
            <a:tailEnd/>
          </a:ln>
        </p:spPr>
        <p:txBody>
          <a:bodyPr wrap="none" anchor="ctr">
            <a:spAutoFit/>
          </a:bodyPr>
          <a:lstStyle/>
          <a:p>
            <a:endParaRPr lang="zh-TW" altLang="en-US"/>
          </a:p>
        </p:txBody>
      </p:sp>
      <p:sp>
        <p:nvSpPr>
          <p:cNvPr id="28678" name="Text Box 12"/>
          <p:cNvSpPr txBox="1">
            <a:spLocks noChangeArrowheads="1"/>
          </p:cNvSpPr>
          <p:nvPr/>
        </p:nvSpPr>
        <p:spPr bwMode="auto">
          <a:xfrm>
            <a:off x="611188" y="1557338"/>
            <a:ext cx="2592387" cy="457200"/>
          </a:xfrm>
          <a:prstGeom prst="rect">
            <a:avLst/>
          </a:prstGeom>
          <a:noFill/>
          <a:ln w="9525">
            <a:noFill/>
            <a:miter lim="800000"/>
            <a:headEnd/>
            <a:tailEnd/>
          </a:ln>
        </p:spPr>
        <p:txBody>
          <a:bodyPr>
            <a:spAutoFit/>
          </a:bodyPr>
          <a:lstStyle/>
          <a:p>
            <a:pPr>
              <a:spcBef>
                <a:spcPct val="50000"/>
              </a:spcBef>
            </a:pPr>
            <a:r>
              <a:rPr lang="en-US" altLang="zh-TW" sz="2400" b="1" i="1">
                <a:solidFill>
                  <a:srgbClr val="A50021"/>
                </a:solidFill>
                <a:latin typeface="Times New Roman" pitchFamily="18" charset="0"/>
                <a:ea typeface="標楷體" pitchFamily="65" charset="-120"/>
                <a:cs typeface="Arial Unicode MS" pitchFamily="34" charset="-128"/>
              </a:rPr>
              <a:t>Solution (cont’d):</a:t>
            </a:r>
          </a:p>
        </p:txBody>
      </p:sp>
      <p:sp>
        <p:nvSpPr>
          <p:cNvPr id="28679" name="Rectangle 14"/>
          <p:cNvSpPr>
            <a:spLocks noChangeArrowheads="1"/>
          </p:cNvSpPr>
          <p:nvPr/>
        </p:nvSpPr>
        <p:spPr bwMode="auto">
          <a:xfrm>
            <a:off x="0" y="3208338"/>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68621" name="Object 13"/>
          <p:cNvGraphicFramePr>
            <a:graphicFrameLocks noChangeAspect="1"/>
          </p:cNvGraphicFramePr>
          <p:nvPr/>
        </p:nvGraphicFramePr>
        <p:xfrm>
          <a:off x="2124075" y="2133600"/>
          <a:ext cx="3168650" cy="873125"/>
        </p:xfrm>
        <a:graphic>
          <a:graphicData uri="http://schemas.openxmlformats.org/presentationml/2006/ole">
            <p:oleObj spid="_x0000_s1233922" name="方程式" r:id="rId4" imgW="1600200" imgH="444500" progId="Equation.3">
              <p:embed/>
            </p:oleObj>
          </a:graphicData>
        </a:graphic>
      </p:graphicFrame>
      <p:sp>
        <p:nvSpPr>
          <p:cNvPr id="68623" name="Text Box 15"/>
          <p:cNvSpPr txBox="1">
            <a:spLocks noChangeArrowheads="1"/>
          </p:cNvSpPr>
          <p:nvPr/>
        </p:nvSpPr>
        <p:spPr bwMode="auto">
          <a:xfrm>
            <a:off x="900113" y="3068638"/>
            <a:ext cx="7058025" cy="2647950"/>
          </a:xfrm>
          <a:prstGeom prst="rect">
            <a:avLst/>
          </a:prstGeom>
          <a:noFill/>
          <a:ln w="9525">
            <a:noFill/>
            <a:miter lim="800000"/>
            <a:headEnd/>
            <a:tailEnd/>
          </a:ln>
        </p:spPr>
        <p:txBody>
          <a:bodyPr>
            <a:spAutoFit/>
          </a:bodyPr>
          <a:lstStyle/>
          <a:p>
            <a:pPr>
              <a:spcAft>
                <a:spcPct val="50000"/>
              </a:spcAft>
            </a:pPr>
            <a:r>
              <a:rPr lang="en-US" altLang="zh-TW" sz="2400" b="1">
                <a:latin typeface="Times New Roman" pitchFamily="18" charset="0"/>
                <a:ea typeface="標楷體" pitchFamily="65" charset="-120"/>
                <a:cs typeface="Arial Unicode MS" pitchFamily="34" charset="-128"/>
              </a:rPr>
              <a:t>Fraction of retained solubles, </a:t>
            </a:r>
            <a:r>
              <a:rPr lang="en-US" altLang="zh-TW" sz="2400" b="1" i="1">
                <a:latin typeface="Times New Roman" pitchFamily="18" charset="0"/>
                <a:ea typeface="標楷體" pitchFamily="65" charset="-120"/>
                <a:cs typeface="Arial Unicode MS" pitchFamily="34" charset="-128"/>
              </a:rPr>
              <a:t>r</a:t>
            </a:r>
            <a:r>
              <a:rPr lang="en-US" altLang="zh-TW" sz="2400" b="1">
                <a:latin typeface="Times New Roman" pitchFamily="18" charset="0"/>
                <a:ea typeface="標楷體" pitchFamily="65" charset="-120"/>
                <a:cs typeface="Arial Unicode MS" pitchFamily="34" charset="-128"/>
              </a:rPr>
              <a:t> = 0.01</a:t>
            </a:r>
          </a:p>
          <a:p>
            <a:pPr>
              <a:spcAft>
                <a:spcPct val="50000"/>
              </a:spcAft>
            </a:pPr>
            <a:r>
              <a:rPr lang="en-US" altLang="zh-TW" sz="2400" b="1">
                <a:latin typeface="Times New Roman" pitchFamily="18" charset="0"/>
                <a:ea typeface="標楷體" pitchFamily="65" charset="-120"/>
                <a:cs typeface="Arial Unicode MS" pitchFamily="34" charset="-128"/>
              </a:rPr>
              <a:t>Washing efficiency, </a:t>
            </a:r>
            <a:r>
              <a:rPr lang="en-US" altLang="zh-TW" sz="2400" b="1" i="1">
                <a:latin typeface="Symbol" pitchFamily="18" charset="2"/>
                <a:ea typeface="標楷體" pitchFamily="65" charset="-120"/>
                <a:cs typeface="Arial Unicode MS" pitchFamily="34" charset="-128"/>
              </a:rPr>
              <a:t>e</a:t>
            </a:r>
            <a:r>
              <a:rPr lang="en-US" altLang="zh-TW" sz="2400" b="1">
                <a:latin typeface="Times New Roman" pitchFamily="18" charset="0"/>
                <a:ea typeface="標楷體" pitchFamily="65" charset="-120"/>
                <a:cs typeface="Arial Unicode MS" pitchFamily="34" charset="-128"/>
              </a:rPr>
              <a:t> = 0.7</a:t>
            </a:r>
          </a:p>
          <a:p>
            <a:pPr>
              <a:spcAft>
                <a:spcPct val="50000"/>
              </a:spcAft>
            </a:pPr>
            <a:r>
              <a:rPr lang="en-US" altLang="zh-TW" sz="2400" b="1">
                <a:latin typeface="Times New Roman" pitchFamily="18" charset="0"/>
                <a:ea typeface="標楷體" pitchFamily="65" charset="-120"/>
                <a:cs typeface="Arial Unicode MS" pitchFamily="34" charset="-128"/>
              </a:rPr>
              <a:t>Fraction of filtrate retained, </a:t>
            </a:r>
            <a:r>
              <a:rPr lang="en-US" altLang="zh-TW" sz="2400" b="1" i="1">
                <a:latin typeface="Times New Roman" pitchFamily="18" charset="0"/>
                <a:ea typeface="標楷體" pitchFamily="65" charset="-120"/>
                <a:cs typeface="Arial Unicode MS" pitchFamily="34" charset="-128"/>
              </a:rPr>
              <a:t>f</a:t>
            </a:r>
            <a:r>
              <a:rPr lang="en-US" altLang="zh-TW" sz="2400" b="1">
                <a:latin typeface="Times New Roman" pitchFamily="18" charset="0"/>
                <a:ea typeface="標楷體" pitchFamily="65" charset="-120"/>
                <a:cs typeface="Arial Unicode MS" pitchFamily="34" charset="-128"/>
              </a:rPr>
              <a:t> = 0.01</a:t>
            </a:r>
            <a:endParaRPr lang="en-US" altLang="zh-TW" sz="2400" b="1" i="1">
              <a:latin typeface="Times New Roman" pitchFamily="18" charset="0"/>
              <a:ea typeface="標楷體" pitchFamily="65" charset="-120"/>
              <a:cs typeface="Arial Unicode MS" pitchFamily="34" charset="-128"/>
            </a:endParaRPr>
          </a:p>
          <a:p>
            <a:pPr algn="ctr">
              <a:spcAft>
                <a:spcPct val="50000"/>
              </a:spcAft>
            </a:pPr>
            <a:r>
              <a:rPr lang="en-US" altLang="zh-TW" sz="2400" b="1" i="1">
                <a:latin typeface="Times New Roman" pitchFamily="18" charset="0"/>
                <a:ea typeface="標楷體" pitchFamily="65" charset="-120"/>
                <a:cs typeface="Arial Unicode MS" pitchFamily="34" charset="-128"/>
              </a:rPr>
              <a:t>r</a:t>
            </a:r>
            <a:r>
              <a:rPr lang="en-US" altLang="zh-TW" sz="2400" b="1">
                <a:latin typeface="Times New Roman" pitchFamily="18" charset="0"/>
                <a:ea typeface="標楷體" pitchFamily="65" charset="-120"/>
                <a:cs typeface="Arial Unicode MS" pitchFamily="34" charset="-128"/>
              </a:rPr>
              <a:t> = 0.01 = (1 </a:t>
            </a:r>
            <a:r>
              <a:rPr lang="en-US" altLang="zh-TW" sz="2400" b="1">
                <a:latin typeface="Symbol" pitchFamily="18" charset="2"/>
                <a:ea typeface="標楷體" pitchFamily="65" charset="-120"/>
                <a:cs typeface="Arial Unicode MS" pitchFamily="34" charset="-128"/>
              </a:rPr>
              <a:t>-</a:t>
            </a:r>
            <a:r>
              <a:rPr lang="en-US" altLang="zh-TW" sz="2400" b="1">
                <a:latin typeface="Times New Roman" pitchFamily="18" charset="0"/>
                <a:ea typeface="標楷體" pitchFamily="65" charset="-120"/>
                <a:cs typeface="Arial Unicode MS" pitchFamily="34" charset="-128"/>
              </a:rPr>
              <a:t> 0.7)</a:t>
            </a:r>
            <a:r>
              <a:rPr lang="en-US" altLang="zh-TW" sz="2400" b="1" i="1" baseline="30000">
                <a:latin typeface="Times New Roman" pitchFamily="18" charset="0"/>
                <a:ea typeface="標楷體" pitchFamily="65" charset="-120"/>
                <a:cs typeface="Arial Unicode MS" pitchFamily="34" charset="-128"/>
              </a:rPr>
              <a:t>n</a:t>
            </a:r>
            <a:r>
              <a:rPr lang="en-US" altLang="zh-TW" sz="2400" b="1">
                <a:latin typeface="Times New Roman" pitchFamily="18" charset="0"/>
                <a:ea typeface="標楷體" pitchFamily="65" charset="-120"/>
                <a:cs typeface="Arial Unicode MS" pitchFamily="34" charset="-128"/>
              </a:rPr>
              <a:t>  </a:t>
            </a:r>
            <a:r>
              <a:rPr lang="en-US" altLang="zh-TW" sz="2400" b="1">
                <a:latin typeface="Times New Roman" pitchFamily="18" charset="0"/>
                <a:ea typeface="標楷體" pitchFamily="65" charset="-120"/>
                <a:cs typeface="Arial Unicode MS" pitchFamily="34" charset="-128"/>
                <a:sym typeface="Wingdings 3" pitchFamily="18" charset="2"/>
              </a:rPr>
              <a:t></a:t>
            </a:r>
            <a:r>
              <a:rPr lang="en-US" altLang="zh-TW" sz="2400" b="1">
                <a:latin typeface="Times New Roman" pitchFamily="18" charset="0"/>
                <a:ea typeface="標楷體" pitchFamily="65" charset="-120"/>
                <a:cs typeface="Arial Unicode MS" pitchFamily="34" charset="-128"/>
              </a:rPr>
              <a:t>  </a:t>
            </a:r>
            <a:r>
              <a:rPr lang="en-US" altLang="zh-TW" sz="2400" b="1" i="1">
                <a:solidFill>
                  <a:srgbClr val="0000FF"/>
                </a:solidFill>
                <a:latin typeface="Times New Roman" pitchFamily="18" charset="0"/>
                <a:ea typeface="標楷體" pitchFamily="65" charset="-120"/>
                <a:cs typeface="Arial Unicode MS" pitchFamily="34" charset="-128"/>
              </a:rPr>
              <a:t>n</a:t>
            </a:r>
            <a:r>
              <a:rPr lang="en-US" altLang="zh-TW" sz="2400" b="1">
                <a:solidFill>
                  <a:srgbClr val="0000FF"/>
                </a:solidFill>
                <a:latin typeface="Times New Roman" pitchFamily="18" charset="0"/>
                <a:ea typeface="標楷體" pitchFamily="65" charset="-120"/>
                <a:cs typeface="Arial Unicode MS" pitchFamily="34" charset="-128"/>
              </a:rPr>
              <a:t> = 3.82</a:t>
            </a:r>
            <a:endParaRPr lang="en-US" altLang="zh-TW" sz="2400" b="1" i="1">
              <a:solidFill>
                <a:srgbClr val="0000FF"/>
              </a:solidFill>
              <a:latin typeface="Times New Roman" pitchFamily="18" charset="0"/>
              <a:ea typeface="標楷體" pitchFamily="65" charset="-120"/>
              <a:cs typeface="Arial Unicode MS" pitchFamily="34" charset="-128"/>
            </a:endParaRPr>
          </a:p>
          <a:p>
            <a:pPr algn="ctr">
              <a:spcAft>
                <a:spcPct val="50000"/>
              </a:spcAft>
            </a:pPr>
            <a:r>
              <a:rPr lang="en-US" altLang="zh-TW" sz="2400" b="1" i="1">
                <a:solidFill>
                  <a:srgbClr val="FF0000"/>
                </a:solidFill>
                <a:latin typeface="Times New Roman" pitchFamily="18" charset="0"/>
                <a:ea typeface="標楷體" pitchFamily="65" charset="-120"/>
                <a:cs typeface="Arial Unicode MS" pitchFamily="34" charset="-128"/>
              </a:rPr>
              <a:t>t</a:t>
            </a:r>
            <a:r>
              <a:rPr lang="en-US" altLang="zh-TW" sz="2400" b="1" i="1" baseline="-25000">
                <a:solidFill>
                  <a:srgbClr val="FF0000"/>
                </a:solidFill>
                <a:latin typeface="Times New Roman" pitchFamily="18" charset="0"/>
                <a:ea typeface="標楷體" pitchFamily="65" charset="-120"/>
                <a:cs typeface="Arial Unicode MS" pitchFamily="34" charset="-128"/>
              </a:rPr>
              <a:t>w</a:t>
            </a:r>
            <a:r>
              <a:rPr lang="en-US" altLang="zh-TW" sz="2400" b="1">
                <a:latin typeface="Times New Roman" pitchFamily="18" charset="0"/>
                <a:ea typeface="標楷體" pitchFamily="65" charset="-120"/>
                <a:cs typeface="Arial Unicode MS" pitchFamily="34" charset="-128"/>
              </a:rPr>
              <a:t> = 2</a:t>
            </a:r>
            <a:r>
              <a:rPr lang="en-US" altLang="zh-TW" sz="2400" b="1" i="1">
                <a:latin typeface="Times New Roman" pitchFamily="18" charset="0"/>
                <a:ea typeface="標楷體" pitchFamily="65" charset="-120"/>
                <a:cs typeface="Arial Unicode MS" pitchFamily="34" charset="-128"/>
              </a:rPr>
              <a:t>nf </a:t>
            </a:r>
            <a:r>
              <a:rPr lang="en-US" altLang="zh-TW" sz="2400" b="1">
                <a:latin typeface="Times New Roman" pitchFamily="18" charset="0"/>
                <a:ea typeface="標楷體" pitchFamily="65" charset="-120"/>
                <a:cs typeface="Arial Unicode MS" pitchFamily="34" charset="-128"/>
                <a:sym typeface="Symbol" pitchFamily="18" charset="2"/>
              </a:rPr>
              <a:t> </a:t>
            </a:r>
            <a:r>
              <a:rPr lang="en-US" altLang="zh-TW" sz="2400" b="1" i="1">
                <a:latin typeface="Times New Roman" pitchFamily="18" charset="0"/>
                <a:ea typeface="標楷體" pitchFamily="65" charset="-120"/>
                <a:cs typeface="Arial Unicode MS" pitchFamily="34" charset="-128"/>
              </a:rPr>
              <a:t>t</a:t>
            </a:r>
            <a:r>
              <a:rPr lang="en-US" altLang="zh-TW" sz="2400" b="1" i="1" baseline="-25000">
                <a:latin typeface="Times New Roman" pitchFamily="18" charset="0"/>
                <a:ea typeface="標楷體" pitchFamily="65" charset="-120"/>
                <a:cs typeface="Arial Unicode MS" pitchFamily="34" charset="-128"/>
              </a:rPr>
              <a:t>f</a:t>
            </a:r>
            <a:r>
              <a:rPr lang="en-US" altLang="zh-TW" sz="2400" b="1">
                <a:latin typeface="Times New Roman" pitchFamily="18" charset="0"/>
                <a:ea typeface="標楷體" pitchFamily="65" charset="-120"/>
                <a:cs typeface="Arial Unicode MS" pitchFamily="34" charset="-128"/>
              </a:rPr>
              <a:t> = 2 </a:t>
            </a:r>
            <a:r>
              <a:rPr lang="en-US" altLang="zh-TW" sz="2400" b="1">
                <a:latin typeface="Times New Roman" pitchFamily="18" charset="0"/>
                <a:ea typeface="標楷體" pitchFamily="65" charset="-120"/>
                <a:cs typeface="Arial Unicode MS" pitchFamily="34" charset="-128"/>
                <a:sym typeface="Symbol" pitchFamily="18" charset="2"/>
              </a:rPr>
              <a:t></a:t>
            </a:r>
            <a:r>
              <a:rPr lang="en-US" altLang="zh-TW" sz="2400" b="1">
                <a:latin typeface="Times New Roman" pitchFamily="18" charset="0"/>
                <a:ea typeface="標楷體" pitchFamily="65" charset="-120"/>
                <a:cs typeface="Arial Unicode MS" pitchFamily="34" charset="-128"/>
              </a:rPr>
              <a:t> 3.82 </a:t>
            </a:r>
            <a:r>
              <a:rPr lang="en-US" altLang="zh-TW" sz="2400" b="1">
                <a:latin typeface="Times New Roman" pitchFamily="18" charset="0"/>
                <a:ea typeface="標楷體" pitchFamily="65" charset="-120"/>
                <a:cs typeface="Arial Unicode MS" pitchFamily="34" charset="-128"/>
                <a:sym typeface="Symbol" pitchFamily="18" charset="2"/>
              </a:rPr>
              <a:t></a:t>
            </a:r>
            <a:r>
              <a:rPr lang="en-US" altLang="zh-TW" sz="2400" b="1">
                <a:latin typeface="Times New Roman" pitchFamily="18" charset="0"/>
                <a:ea typeface="標楷體" pitchFamily="65" charset="-120"/>
                <a:cs typeface="Arial Unicode MS" pitchFamily="34" charset="-128"/>
              </a:rPr>
              <a:t> 0.01 </a:t>
            </a:r>
            <a:r>
              <a:rPr lang="en-US" altLang="zh-TW" sz="2400" b="1">
                <a:latin typeface="Times New Roman" pitchFamily="18" charset="0"/>
                <a:ea typeface="標楷體" pitchFamily="65" charset="-120"/>
                <a:cs typeface="Arial Unicode MS" pitchFamily="34" charset="-128"/>
                <a:sym typeface="Symbol" pitchFamily="18" charset="2"/>
              </a:rPr>
              <a:t></a:t>
            </a:r>
            <a:r>
              <a:rPr lang="en-US" altLang="zh-TW" sz="2400" b="1">
                <a:latin typeface="Times New Roman" pitchFamily="18" charset="0"/>
                <a:ea typeface="標楷體" pitchFamily="65" charset="-120"/>
                <a:cs typeface="Arial Unicode MS" pitchFamily="34" charset="-128"/>
              </a:rPr>
              <a:t> 9.1 </a:t>
            </a:r>
            <a:r>
              <a:rPr lang="en-US" altLang="zh-TW" sz="2400" b="1">
                <a:solidFill>
                  <a:srgbClr val="FF0000"/>
                </a:solidFill>
                <a:latin typeface="Times New Roman" pitchFamily="18" charset="0"/>
                <a:ea typeface="標楷體" pitchFamily="65" charset="-120"/>
                <a:cs typeface="Arial Unicode MS" pitchFamily="34" charset="-128"/>
              </a:rPr>
              <a:t>=</a:t>
            </a:r>
            <a:r>
              <a:rPr lang="en-US" altLang="zh-TW" sz="2400" b="1">
                <a:latin typeface="Times New Roman" pitchFamily="18" charset="0"/>
                <a:ea typeface="標楷體" pitchFamily="65" charset="-120"/>
                <a:cs typeface="Arial Unicode MS" pitchFamily="34" charset="-128"/>
              </a:rPr>
              <a:t> </a:t>
            </a:r>
            <a:r>
              <a:rPr lang="en-US" altLang="zh-TW" sz="2400" b="1">
                <a:solidFill>
                  <a:srgbClr val="FF0000"/>
                </a:solidFill>
                <a:latin typeface="Times New Roman" pitchFamily="18" charset="0"/>
                <a:ea typeface="標楷體" pitchFamily="65" charset="-120"/>
                <a:cs typeface="Arial Unicode MS" pitchFamily="34" charset="-128"/>
              </a:rPr>
              <a:t>0.7 s</a:t>
            </a:r>
            <a:endParaRPr lang="zh-TW" altLang="en-US" sz="2400" b="1">
              <a:solidFill>
                <a:srgbClr val="FF0000"/>
              </a:solidFill>
              <a:latin typeface="Times New Roman" pitchFamily="18" charset="0"/>
              <a:ea typeface="標楷體" pitchFamily="65" charset="-120"/>
              <a:cs typeface="Arial Unicode MS" pitchFamily="34" charset="-128"/>
            </a:endParaRPr>
          </a:p>
        </p:txBody>
      </p:sp>
      <p:sp>
        <p:nvSpPr>
          <p:cNvPr id="28681" name="Text Box 16"/>
          <p:cNvSpPr txBox="1">
            <a:spLocks noChangeArrowheads="1"/>
          </p:cNvSpPr>
          <p:nvPr/>
        </p:nvSpPr>
        <p:spPr bwMode="auto">
          <a:xfrm>
            <a:off x="2411413" y="404813"/>
            <a:ext cx="6337300" cy="366712"/>
          </a:xfrm>
          <a:prstGeom prst="rect">
            <a:avLst/>
          </a:prstGeom>
          <a:noFill/>
          <a:ln w="9525">
            <a:noFill/>
            <a:miter lim="800000"/>
            <a:headEnd/>
            <a:tailEnd/>
          </a:ln>
        </p:spPr>
        <p:txBody>
          <a:bodyPr>
            <a:spAutoFit/>
          </a:bodyPr>
          <a:lstStyle/>
          <a:p>
            <a:pPr algn="r">
              <a:spcBef>
                <a:spcPct val="50000"/>
              </a:spcBef>
            </a:pPr>
            <a:r>
              <a:rPr lang="en-US" altLang="zh-TW" b="1" i="1">
                <a:latin typeface="Times New Roman" pitchFamily="18" charset="0"/>
                <a:ea typeface="標楷體" pitchFamily="65" charset="-120"/>
                <a:cs typeface="Arial Unicode MS" pitchFamily="34" charset="-128"/>
              </a:rPr>
              <a:t>Example: Filtration of erythromycin using rotary vacuum filter</a:t>
            </a:r>
            <a:endParaRPr lang="zh-TW" altLang="en-US" b="1" i="1">
              <a:latin typeface="Times New Roman" pitchFamily="18" charset="0"/>
              <a:ea typeface="標楷體" pitchFamily="65" charset="-120"/>
              <a:cs typeface="Arial Unicode MS" pitchFamily="34" charset="-128"/>
            </a:endParaRPr>
          </a:p>
        </p:txBody>
      </p:sp>
      <p:sp>
        <p:nvSpPr>
          <p:cNvPr id="28682" name="Text Box 17"/>
          <p:cNvSpPr txBox="1">
            <a:spLocks noChangeArrowheads="1"/>
          </p:cNvSpPr>
          <p:nvPr/>
        </p:nvSpPr>
        <p:spPr bwMode="auto">
          <a:xfrm>
            <a:off x="611188" y="908050"/>
            <a:ext cx="3240087" cy="396875"/>
          </a:xfrm>
          <a:prstGeom prst="rect">
            <a:avLst/>
          </a:prstGeom>
          <a:noFill/>
          <a:ln w="9525">
            <a:noFill/>
            <a:miter lim="800000"/>
            <a:headEnd/>
            <a:tailEnd/>
          </a:ln>
        </p:spPr>
        <p:txBody>
          <a:bodyPr>
            <a:spAutoFit/>
          </a:bodyPr>
          <a:lstStyle/>
          <a:p>
            <a:pPr>
              <a:spcBef>
                <a:spcPct val="50000"/>
              </a:spcBef>
            </a:pPr>
            <a:r>
              <a:rPr lang="en-US" altLang="zh-TW" sz="2000" b="1">
                <a:latin typeface="Times New Roman" pitchFamily="18" charset="0"/>
                <a:ea typeface="標楷體" pitchFamily="65" charset="-120"/>
                <a:cs typeface="Arial Unicode MS" pitchFamily="34" charset="-128"/>
              </a:rPr>
              <a:t>(b) Find the washing time.</a:t>
            </a:r>
            <a:endParaRPr lang="zh-TW" altLang="en-US" sz="2000" b="1">
              <a:latin typeface="Times New Roman" pitchFamily="18" charset="0"/>
              <a:ea typeface="標楷體" pitchFamily="65" charset="-120"/>
              <a:cs typeface="Arial Unicode MS" pitchFamily="34" charset="-128"/>
            </a:endParaRPr>
          </a:p>
        </p:txBody>
      </p:sp>
      <p:sp>
        <p:nvSpPr>
          <p:cNvPr id="28683" name="Text Box 18"/>
          <p:cNvSpPr txBox="1">
            <a:spLocks noChangeArrowheads="1"/>
          </p:cNvSpPr>
          <p:nvPr/>
        </p:nvSpPr>
        <p:spPr bwMode="auto">
          <a:xfrm>
            <a:off x="7596188" y="5516563"/>
            <a:ext cx="433387" cy="457200"/>
          </a:xfrm>
          <a:prstGeom prst="rect">
            <a:avLst/>
          </a:prstGeom>
          <a:noFill/>
          <a:ln w="9525">
            <a:noFill/>
            <a:miter lim="800000"/>
            <a:headEnd/>
            <a:tailEnd/>
          </a:ln>
        </p:spPr>
        <p:txBody>
          <a:bodyPr>
            <a:spAutoFit/>
          </a:bodyPr>
          <a:lstStyle/>
          <a:p>
            <a:pPr>
              <a:spcBef>
                <a:spcPct val="50000"/>
              </a:spcBef>
            </a:pPr>
            <a:r>
              <a:rPr lang="en-US" altLang="zh-TW" sz="2400" b="1">
                <a:latin typeface="Times New Roman" pitchFamily="18" charset="0"/>
                <a:ea typeface="標楷體" pitchFamily="65" charset="-120"/>
                <a:cs typeface="Arial Unicode MS" pitchFamily="34" charset="-128"/>
              </a:rPr>
              <a:t>#</a:t>
            </a:r>
          </a:p>
        </p:txBody>
      </p:sp>
      <p:pic>
        <p:nvPicPr>
          <p:cNvPr id="28684" name="Picture 19"/>
          <p:cNvPicPr>
            <a:picLocks noChangeAspect="1" noChangeArrowheads="1"/>
          </p:cNvPicPr>
          <p:nvPr/>
        </p:nvPicPr>
        <p:blipFill>
          <a:blip r:embed="rId5"/>
          <a:srcRect/>
          <a:stretch>
            <a:fillRect/>
          </a:stretch>
        </p:blipFill>
        <p:spPr bwMode="auto">
          <a:xfrm>
            <a:off x="6084888" y="1052513"/>
            <a:ext cx="2735262" cy="22161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8621"/>
                                        </p:tgtEl>
                                        <p:attrNameLst>
                                          <p:attrName>style.visibility</p:attrName>
                                        </p:attrNameLst>
                                      </p:cBhvr>
                                      <p:to>
                                        <p:strVal val="visible"/>
                                      </p:to>
                                    </p:set>
                                    <p:animEffect transition="in" filter="wipe(left)">
                                      <p:cBhvr>
                                        <p:cTn id="7" dur="500"/>
                                        <p:tgtEl>
                                          <p:spTgt spid="686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8623"/>
                                        </p:tgtEl>
                                        <p:attrNameLst>
                                          <p:attrName>style.visibility</p:attrName>
                                        </p:attrNameLst>
                                      </p:cBhvr>
                                      <p:to>
                                        <p:strVal val="visible"/>
                                      </p:to>
                                    </p:set>
                                    <p:animEffect transition="in" filter="wipe(up)">
                                      <p:cBhvr>
                                        <p:cTn id="12" dur="500"/>
                                        <p:tgtEl>
                                          <p:spTgt spid="68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9" name="Picture 4"/>
          <p:cNvPicPr>
            <a:picLocks noChangeAspect="1" noChangeArrowheads="1"/>
          </p:cNvPicPr>
          <p:nvPr/>
        </p:nvPicPr>
        <p:blipFill>
          <a:blip r:embed="rId3">
            <a:duotone>
              <a:prstClr val="black"/>
              <a:schemeClr val="accent3">
                <a:tint val="45000"/>
                <a:satMod val="400000"/>
              </a:schemeClr>
            </a:duotone>
            <a:lum contrast="33000"/>
          </a:blip>
          <a:srcRect l="6361" t="12474" r="14604" b="12682"/>
          <a:stretch>
            <a:fillRect/>
          </a:stretch>
        </p:blipFill>
        <p:spPr bwMode="auto">
          <a:xfrm>
            <a:off x="304800" y="671386"/>
            <a:ext cx="8382000" cy="5059489"/>
          </a:xfrm>
          <a:prstGeom prst="rect">
            <a:avLst/>
          </a:prstGeom>
          <a:noFill/>
          <a:ln w="9525">
            <a:noFill/>
            <a:miter lim="800000"/>
            <a:headEnd/>
            <a:tailEnd/>
          </a:ln>
        </p:spPr>
      </p:pic>
      <p:sp>
        <p:nvSpPr>
          <p:cNvPr id="137220" name="Text Box 5"/>
          <p:cNvSpPr txBox="1">
            <a:spLocks noChangeArrowheads="1"/>
          </p:cNvSpPr>
          <p:nvPr/>
        </p:nvSpPr>
        <p:spPr bwMode="auto">
          <a:xfrm>
            <a:off x="1066800" y="5791200"/>
            <a:ext cx="6931025" cy="915988"/>
          </a:xfrm>
          <a:prstGeom prst="rect">
            <a:avLst/>
          </a:prstGeom>
          <a:solidFill>
            <a:srgbClr val="FFFF66"/>
          </a:solidFill>
          <a:ln w="9525">
            <a:noFill/>
            <a:miter lim="800000"/>
            <a:headEnd/>
            <a:tailEnd/>
          </a:ln>
        </p:spPr>
        <p:txBody>
          <a:bodyPr>
            <a:spAutoFit/>
          </a:bodyPr>
          <a:lstStyle/>
          <a:p>
            <a:pPr algn="l">
              <a:buFont typeface="Wingdings" pitchFamily="2" charset="2"/>
              <a:buChar char="Ø"/>
            </a:pPr>
            <a:r>
              <a:rPr lang="en-US" dirty="0">
                <a:latin typeface="Arial" charset="0"/>
              </a:rPr>
              <a:t>The higher the concentration the lower is the rate of fall because:</a:t>
            </a:r>
          </a:p>
          <a:p>
            <a:pPr lvl="1" algn="l">
              <a:buFont typeface="Wingdings" pitchFamily="2" charset="2"/>
              <a:buChar char="q"/>
            </a:pPr>
            <a:r>
              <a:rPr lang="en-US" dirty="0">
                <a:latin typeface="Arial" charset="0"/>
              </a:rPr>
              <a:t>The upward velocity of the displaced fluid is high</a:t>
            </a:r>
          </a:p>
          <a:p>
            <a:pPr lvl="1" algn="l">
              <a:buFont typeface="Wingdings" pitchFamily="2" charset="2"/>
              <a:buChar char="q"/>
            </a:pPr>
            <a:r>
              <a:rPr lang="en-US" dirty="0">
                <a:latin typeface="Arial" charset="0"/>
              </a:rPr>
              <a:t>The velocity gradient in the fluid is steeper </a:t>
            </a:r>
          </a:p>
        </p:txBody>
      </p:sp>
      <p:sp>
        <p:nvSpPr>
          <p:cNvPr id="4" name="TextBox 3"/>
          <p:cNvSpPr txBox="1"/>
          <p:nvPr/>
        </p:nvSpPr>
        <p:spPr>
          <a:xfrm>
            <a:off x="2590800" y="152400"/>
            <a:ext cx="4724400" cy="584775"/>
          </a:xfrm>
          <a:prstGeom prst="rect">
            <a:avLst/>
          </a:prstGeom>
          <a:noFill/>
        </p:spPr>
        <p:txBody>
          <a:bodyPr wrap="square" rtlCol="0">
            <a:spAutoFit/>
          </a:bodyPr>
          <a:lstStyle/>
          <a:p>
            <a:r>
              <a:rPr lang="en-US" sz="3200" b="1" dirty="0" smtClean="0">
                <a:solidFill>
                  <a:srgbClr val="C00000"/>
                </a:solidFill>
                <a:latin typeface="Arial" pitchFamily="34" charset="0"/>
                <a:cs typeface="Arial" pitchFamily="34" charset="0"/>
              </a:rPr>
              <a:t>Effect of concentration</a:t>
            </a:r>
            <a:endParaRPr lang="en-US" sz="3200" b="1" dirty="0">
              <a:solidFill>
                <a:srgbClr val="C0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4"/>
          <p:cNvSpPr txBox="1">
            <a:spLocks noChangeArrowheads="1"/>
          </p:cNvSpPr>
          <p:nvPr/>
        </p:nvSpPr>
        <p:spPr bwMode="auto">
          <a:xfrm>
            <a:off x="468313" y="3429000"/>
            <a:ext cx="7632700" cy="3008313"/>
          </a:xfrm>
          <a:prstGeom prst="rect">
            <a:avLst/>
          </a:prstGeom>
          <a:noFill/>
          <a:ln w="9525">
            <a:noFill/>
            <a:miter lim="800000"/>
            <a:headEnd/>
            <a:tailEnd/>
          </a:ln>
        </p:spPr>
        <p:txBody>
          <a:bodyPr>
            <a:spAutoFit/>
          </a:bodyPr>
          <a:lstStyle/>
          <a:p>
            <a:pPr marL="268288" indent="-268288">
              <a:spcAft>
                <a:spcPct val="70000"/>
              </a:spcAft>
            </a:pPr>
            <a:r>
              <a:rPr lang="en-US" altLang="zh-TW" sz="2800" b="1">
                <a:latin typeface="Times New Roman" pitchFamily="18" charset="0"/>
                <a:ea typeface="標楷體" pitchFamily="65" charset="-120"/>
                <a:cs typeface="Arial Unicode MS" pitchFamily="34" charset="-128"/>
              </a:rPr>
              <a:t>Application of Rotary Vacuum Filter</a:t>
            </a:r>
            <a:r>
              <a:rPr lang="en-US" altLang="zh-TW" sz="2400" b="1">
                <a:latin typeface="Times New Roman" pitchFamily="18" charset="0"/>
                <a:ea typeface="標楷體" pitchFamily="65" charset="-120"/>
                <a:cs typeface="Arial Unicode MS" pitchFamily="34" charset="-128"/>
              </a:rPr>
              <a:t> </a:t>
            </a:r>
          </a:p>
          <a:p>
            <a:pPr marL="268288" indent="-268288">
              <a:spcAft>
                <a:spcPct val="50000"/>
              </a:spcAft>
            </a:pPr>
            <a:r>
              <a:rPr lang="en-US" altLang="zh-TW" sz="2400" b="1">
                <a:latin typeface="Times New Roman" pitchFamily="18" charset="0"/>
                <a:ea typeface="標楷體" pitchFamily="65" charset="-120"/>
                <a:cs typeface="Arial Unicode MS" pitchFamily="34" charset="-128"/>
              </a:rPr>
              <a:t>*	It is commonly used to recover </a:t>
            </a:r>
            <a:r>
              <a:rPr lang="en-US" altLang="zh-TW" sz="2400" b="1">
                <a:solidFill>
                  <a:srgbClr val="FF0000"/>
                </a:solidFill>
                <a:latin typeface="Times New Roman" pitchFamily="18" charset="0"/>
                <a:ea typeface="標楷體" pitchFamily="65" charset="-120"/>
                <a:cs typeface="Arial Unicode MS" pitchFamily="34" charset="-128"/>
              </a:rPr>
              <a:t>yeast and mycelia</a:t>
            </a:r>
            <a:r>
              <a:rPr lang="en-US" altLang="zh-TW" sz="2400" b="1">
                <a:latin typeface="Times New Roman" pitchFamily="18" charset="0"/>
                <a:ea typeface="標楷體" pitchFamily="65" charset="-120"/>
                <a:cs typeface="Arial Unicode MS" pitchFamily="34" charset="-128"/>
              </a:rPr>
              <a:t>.</a:t>
            </a:r>
          </a:p>
          <a:p>
            <a:pPr marL="268288" indent="-268288">
              <a:spcAft>
                <a:spcPct val="50000"/>
              </a:spcAft>
            </a:pPr>
            <a:r>
              <a:rPr lang="en-US" altLang="zh-TW" sz="2400" b="1">
                <a:latin typeface="Times New Roman" pitchFamily="18" charset="0"/>
                <a:ea typeface="標楷體" pitchFamily="65" charset="-120"/>
                <a:cs typeface="Arial Unicode MS" pitchFamily="34" charset="-128"/>
              </a:rPr>
              <a:t>*	Filtration of </a:t>
            </a:r>
            <a:r>
              <a:rPr lang="en-US" altLang="zh-TW" sz="2400" b="1">
                <a:solidFill>
                  <a:srgbClr val="0000FF"/>
                </a:solidFill>
                <a:latin typeface="Times New Roman" pitchFamily="18" charset="0"/>
                <a:ea typeface="標楷體" pitchFamily="65" charset="-120"/>
                <a:cs typeface="Arial Unicode MS" pitchFamily="34" charset="-128"/>
              </a:rPr>
              <a:t>bacterial fermentation broth</a:t>
            </a:r>
            <a:r>
              <a:rPr lang="en-US" altLang="zh-TW" sz="2400" b="1">
                <a:latin typeface="Times New Roman" pitchFamily="18" charset="0"/>
                <a:ea typeface="標楷體" pitchFamily="65" charset="-120"/>
                <a:cs typeface="Arial Unicode MS" pitchFamily="34" charset="-128"/>
              </a:rPr>
              <a:t> will usually</a:t>
            </a:r>
            <a:r>
              <a:rPr lang="en-US" altLang="zh-TW" sz="2400" b="1">
                <a:solidFill>
                  <a:srgbClr val="0000FF"/>
                </a:solidFill>
                <a:latin typeface="Times New Roman" pitchFamily="18" charset="0"/>
                <a:ea typeface="標楷體" pitchFamily="65" charset="-120"/>
                <a:cs typeface="Arial Unicode MS" pitchFamily="34" charset="-128"/>
              </a:rPr>
              <a:t> </a:t>
            </a:r>
            <a:r>
              <a:rPr lang="en-US" altLang="zh-TW" sz="2400" b="1">
                <a:solidFill>
                  <a:srgbClr val="A50021"/>
                </a:solidFill>
                <a:latin typeface="Times New Roman" pitchFamily="18" charset="0"/>
                <a:ea typeface="標楷體" pitchFamily="65" charset="-120"/>
                <a:cs typeface="Arial Unicode MS" pitchFamily="34" charset="-128"/>
              </a:rPr>
              <a:t>require a precoat of filter aid</a:t>
            </a:r>
            <a:r>
              <a:rPr lang="en-US" altLang="zh-TW" sz="2400" b="1">
                <a:solidFill>
                  <a:srgbClr val="0000FF"/>
                </a:solidFill>
                <a:latin typeface="Times New Roman" pitchFamily="18" charset="0"/>
                <a:ea typeface="標楷體" pitchFamily="65" charset="-120"/>
                <a:cs typeface="Arial Unicode MS" pitchFamily="34" charset="-128"/>
              </a:rPr>
              <a:t>.</a:t>
            </a:r>
          </a:p>
          <a:p>
            <a:pPr marL="268288" indent="-268288">
              <a:spcAft>
                <a:spcPct val="50000"/>
              </a:spcAft>
            </a:pPr>
            <a:r>
              <a:rPr lang="en-US" altLang="zh-TW" sz="2400" b="1">
                <a:latin typeface="Times New Roman" pitchFamily="18" charset="0"/>
                <a:ea typeface="標楷體" pitchFamily="65" charset="-120"/>
                <a:cs typeface="Arial Unicode MS" pitchFamily="34" charset="-128"/>
              </a:rPr>
              <a:t>*	The separation of </a:t>
            </a:r>
            <a:r>
              <a:rPr lang="en-US" altLang="zh-TW" sz="2400" b="1">
                <a:solidFill>
                  <a:srgbClr val="CC00CC"/>
                </a:solidFill>
                <a:latin typeface="Times New Roman" pitchFamily="18" charset="0"/>
                <a:ea typeface="標楷體" pitchFamily="65" charset="-120"/>
                <a:cs typeface="Arial Unicode MS" pitchFamily="34" charset="-128"/>
              </a:rPr>
              <a:t>cell debris</a:t>
            </a:r>
            <a:r>
              <a:rPr lang="en-US" altLang="zh-TW" sz="2400" b="1">
                <a:latin typeface="Times New Roman" pitchFamily="18" charset="0"/>
                <a:ea typeface="標楷體" pitchFamily="65" charset="-120"/>
                <a:cs typeface="Arial Unicode MS" pitchFamily="34" charset="-128"/>
              </a:rPr>
              <a:t> is performed by adding filter aid to the feed liquor. </a:t>
            </a:r>
            <a:endParaRPr lang="zh-TW" altLang="en-US" sz="2400" b="1">
              <a:latin typeface="Times New Roman" pitchFamily="18" charset="0"/>
              <a:ea typeface="標楷體" pitchFamily="65" charset="-120"/>
              <a:cs typeface="Arial Unicode MS" pitchFamily="34" charset="-128"/>
            </a:endParaRPr>
          </a:p>
        </p:txBody>
      </p:sp>
      <p:pic>
        <p:nvPicPr>
          <p:cNvPr id="69635" name="Picture 5"/>
          <p:cNvPicPr>
            <a:picLocks noChangeAspect="1" noChangeArrowheads="1"/>
          </p:cNvPicPr>
          <p:nvPr/>
        </p:nvPicPr>
        <p:blipFill>
          <a:blip r:embed="rId3"/>
          <a:srcRect/>
          <a:stretch>
            <a:fillRect/>
          </a:stretch>
        </p:blipFill>
        <p:spPr bwMode="auto">
          <a:xfrm>
            <a:off x="2411413" y="260350"/>
            <a:ext cx="3743325" cy="3033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AutoShape 4"/>
          <p:cNvSpPr>
            <a:spLocks noChangeArrowheads="1"/>
          </p:cNvSpPr>
          <p:nvPr/>
        </p:nvSpPr>
        <p:spPr bwMode="auto">
          <a:xfrm>
            <a:off x="228600" y="1066800"/>
            <a:ext cx="3733800" cy="2362200"/>
          </a:xfrm>
          <a:prstGeom prst="roundRect">
            <a:avLst>
              <a:gd name="adj" fmla="val 16667"/>
            </a:avLst>
          </a:prstGeom>
          <a:noFill/>
          <a:ln w="9525">
            <a:solidFill>
              <a:schemeClr val="tx1"/>
            </a:solidFill>
            <a:round/>
            <a:headEnd/>
            <a:tailEnd/>
          </a:ln>
        </p:spPr>
        <p:txBody>
          <a:bodyPr wrap="none" anchor="ctr"/>
          <a:lstStyle/>
          <a:p>
            <a:pPr algn="ctr"/>
            <a:endParaRPr lang="en-US">
              <a:solidFill>
                <a:schemeClr val="bg1"/>
              </a:solidFill>
            </a:endParaRPr>
          </a:p>
        </p:txBody>
      </p:sp>
      <p:sp>
        <p:nvSpPr>
          <p:cNvPr id="35843" name="AutoShape 5"/>
          <p:cNvSpPr>
            <a:spLocks noChangeArrowheads="1"/>
          </p:cNvSpPr>
          <p:nvPr/>
        </p:nvSpPr>
        <p:spPr bwMode="auto">
          <a:xfrm>
            <a:off x="4114800" y="1905000"/>
            <a:ext cx="914400" cy="533400"/>
          </a:xfrm>
          <a:prstGeom prst="leftRightArrow">
            <a:avLst>
              <a:gd name="adj1" fmla="val 50000"/>
              <a:gd name="adj2" fmla="val 34286"/>
            </a:avLst>
          </a:prstGeom>
          <a:solidFill>
            <a:schemeClr val="accent1"/>
          </a:solidFill>
          <a:ln w="9525">
            <a:solidFill>
              <a:schemeClr val="tx1"/>
            </a:solidFill>
            <a:miter lim="800000"/>
            <a:headEnd/>
            <a:tailEnd/>
          </a:ln>
        </p:spPr>
        <p:txBody>
          <a:bodyPr wrap="none" anchor="ctr"/>
          <a:lstStyle/>
          <a:p>
            <a:pPr eaLnBrk="0" hangingPunct="0"/>
            <a:endParaRPr lang="en-US"/>
          </a:p>
        </p:txBody>
      </p:sp>
      <p:sp>
        <p:nvSpPr>
          <p:cNvPr id="35844" name="AutoShape 6"/>
          <p:cNvSpPr>
            <a:spLocks noChangeArrowheads="1"/>
          </p:cNvSpPr>
          <p:nvPr/>
        </p:nvSpPr>
        <p:spPr bwMode="auto">
          <a:xfrm>
            <a:off x="5105400" y="1066800"/>
            <a:ext cx="3733800" cy="2362200"/>
          </a:xfrm>
          <a:prstGeom prst="roundRect">
            <a:avLst>
              <a:gd name="adj" fmla="val 16667"/>
            </a:avLst>
          </a:prstGeom>
          <a:noFill/>
          <a:ln w="9525">
            <a:solidFill>
              <a:schemeClr val="tx1"/>
            </a:solidFill>
            <a:round/>
            <a:headEnd/>
            <a:tailEnd/>
          </a:ln>
        </p:spPr>
        <p:txBody>
          <a:bodyPr wrap="none" anchor="ctr"/>
          <a:lstStyle/>
          <a:p>
            <a:pPr algn="ctr"/>
            <a:endParaRPr lang="en-US">
              <a:solidFill>
                <a:schemeClr val="bg1"/>
              </a:solidFill>
            </a:endParaRPr>
          </a:p>
        </p:txBody>
      </p:sp>
      <p:sp>
        <p:nvSpPr>
          <p:cNvPr id="35845" name="AutoShape 7"/>
          <p:cNvSpPr>
            <a:spLocks noChangeArrowheads="1"/>
          </p:cNvSpPr>
          <p:nvPr/>
        </p:nvSpPr>
        <p:spPr bwMode="auto">
          <a:xfrm>
            <a:off x="228600" y="4191000"/>
            <a:ext cx="3733800" cy="2438400"/>
          </a:xfrm>
          <a:prstGeom prst="roundRect">
            <a:avLst>
              <a:gd name="adj" fmla="val 16667"/>
            </a:avLst>
          </a:prstGeom>
          <a:noFill/>
          <a:ln w="9525">
            <a:solidFill>
              <a:schemeClr val="tx1"/>
            </a:solidFill>
            <a:round/>
            <a:headEnd/>
            <a:tailEnd/>
          </a:ln>
        </p:spPr>
        <p:txBody>
          <a:bodyPr wrap="none" anchor="ctr"/>
          <a:lstStyle/>
          <a:p>
            <a:pPr algn="ctr"/>
            <a:endParaRPr lang="en-US">
              <a:solidFill>
                <a:schemeClr val="bg1"/>
              </a:solidFill>
            </a:endParaRPr>
          </a:p>
        </p:txBody>
      </p:sp>
      <p:sp>
        <p:nvSpPr>
          <p:cNvPr id="35846" name="AutoShape 8"/>
          <p:cNvSpPr>
            <a:spLocks noChangeArrowheads="1"/>
          </p:cNvSpPr>
          <p:nvPr/>
        </p:nvSpPr>
        <p:spPr bwMode="auto">
          <a:xfrm>
            <a:off x="4038600" y="5181600"/>
            <a:ext cx="914400" cy="609600"/>
          </a:xfrm>
          <a:prstGeom prst="leftRightArrow">
            <a:avLst>
              <a:gd name="adj1" fmla="val 50000"/>
              <a:gd name="adj2" fmla="val 30000"/>
            </a:avLst>
          </a:prstGeom>
          <a:solidFill>
            <a:schemeClr val="accent1"/>
          </a:solidFill>
          <a:ln w="9525">
            <a:solidFill>
              <a:schemeClr val="tx1"/>
            </a:solidFill>
            <a:miter lim="800000"/>
            <a:headEnd/>
            <a:tailEnd/>
          </a:ln>
        </p:spPr>
        <p:txBody>
          <a:bodyPr wrap="none" anchor="ctr"/>
          <a:lstStyle/>
          <a:p>
            <a:pPr eaLnBrk="0" hangingPunct="0"/>
            <a:endParaRPr lang="en-US"/>
          </a:p>
        </p:txBody>
      </p:sp>
      <p:sp>
        <p:nvSpPr>
          <p:cNvPr id="35847" name="AutoShape 9"/>
          <p:cNvSpPr>
            <a:spLocks noChangeArrowheads="1"/>
          </p:cNvSpPr>
          <p:nvPr/>
        </p:nvSpPr>
        <p:spPr bwMode="auto">
          <a:xfrm>
            <a:off x="5105400" y="4191000"/>
            <a:ext cx="3733800" cy="2438400"/>
          </a:xfrm>
          <a:prstGeom prst="roundRect">
            <a:avLst>
              <a:gd name="adj" fmla="val 16667"/>
            </a:avLst>
          </a:prstGeom>
          <a:noFill/>
          <a:ln w="9525">
            <a:solidFill>
              <a:schemeClr val="tx1"/>
            </a:solidFill>
            <a:round/>
            <a:headEnd/>
            <a:tailEnd/>
          </a:ln>
        </p:spPr>
        <p:txBody>
          <a:bodyPr wrap="none" anchor="ctr"/>
          <a:lstStyle/>
          <a:p>
            <a:pPr algn="ctr"/>
            <a:endParaRPr lang="en-US">
              <a:solidFill>
                <a:schemeClr val="bg1"/>
              </a:solidFill>
            </a:endParaRPr>
          </a:p>
        </p:txBody>
      </p:sp>
      <p:sp>
        <p:nvSpPr>
          <p:cNvPr id="35848" name="AutoShape 10"/>
          <p:cNvSpPr>
            <a:spLocks noChangeArrowheads="1"/>
          </p:cNvSpPr>
          <p:nvPr/>
        </p:nvSpPr>
        <p:spPr bwMode="auto">
          <a:xfrm rot="-5400000">
            <a:off x="1657350" y="3524250"/>
            <a:ext cx="723900" cy="533400"/>
          </a:xfrm>
          <a:prstGeom prst="leftRightArrow">
            <a:avLst>
              <a:gd name="adj1" fmla="val 50000"/>
              <a:gd name="adj2" fmla="val 27143"/>
            </a:avLst>
          </a:prstGeom>
          <a:solidFill>
            <a:schemeClr val="accent1"/>
          </a:solidFill>
          <a:ln w="9525">
            <a:solidFill>
              <a:schemeClr val="tx1"/>
            </a:solidFill>
            <a:miter lim="800000"/>
            <a:headEnd/>
            <a:tailEnd/>
          </a:ln>
        </p:spPr>
        <p:txBody>
          <a:bodyPr vert="eaVert" wrap="none" anchor="ctr"/>
          <a:lstStyle/>
          <a:p>
            <a:pPr eaLnBrk="0" hangingPunct="0"/>
            <a:endParaRPr lang="en-US"/>
          </a:p>
        </p:txBody>
      </p:sp>
      <p:sp>
        <p:nvSpPr>
          <p:cNvPr id="35849" name="AutoShape 11"/>
          <p:cNvSpPr>
            <a:spLocks noChangeArrowheads="1"/>
          </p:cNvSpPr>
          <p:nvPr/>
        </p:nvSpPr>
        <p:spPr bwMode="auto">
          <a:xfrm rot="-5400000">
            <a:off x="6686550" y="3524250"/>
            <a:ext cx="723900" cy="533400"/>
          </a:xfrm>
          <a:prstGeom prst="leftRightArrow">
            <a:avLst>
              <a:gd name="adj1" fmla="val 50000"/>
              <a:gd name="adj2" fmla="val 27143"/>
            </a:avLst>
          </a:prstGeom>
          <a:solidFill>
            <a:schemeClr val="accent1"/>
          </a:solidFill>
          <a:ln w="9525">
            <a:solidFill>
              <a:schemeClr val="tx1"/>
            </a:solidFill>
            <a:miter lim="800000"/>
            <a:headEnd/>
            <a:tailEnd/>
          </a:ln>
        </p:spPr>
        <p:txBody>
          <a:bodyPr vert="eaVert" wrap="none" anchor="ctr"/>
          <a:lstStyle/>
          <a:p>
            <a:pPr eaLnBrk="0" hangingPunct="0"/>
            <a:endParaRPr lang="en-US"/>
          </a:p>
        </p:txBody>
      </p:sp>
      <p:sp>
        <p:nvSpPr>
          <p:cNvPr id="35850" name="Text Box 12"/>
          <p:cNvSpPr txBox="1">
            <a:spLocks noChangeArrowheads="1"/>
          </p:cNvSpPr>
          <p:nvPr/>
        </p:nvSpPr>
        <p:spPr bwMode="auto">
          <a:xfrm>
            <a:off x="349250" y="1143000"/>
            <a:ext cx="3460750" cy="366713"/>
          </a:xfrm>
          <a:prstGeom prst="rect">
            <a:avLst/>
          </a:prstGeom>
          <a:noFill/>
          <a:ln w="9525">
            <a:noFill/>
            <a:miter lim="800000"/>
            <a:headEnd/>
            <a:tailEnd/>
          </a:ln>
        </p:spPr>
        <p:txBody>
          <a:bodyPr wrap="none">
            <a:spAutoFit/>
          </a:bodyPr>
          <a:lstStyle/>
          <a:p>
            <a:r>
              <a:rPr lang="en-US" b="1"/>
              <a:t>Laboratory Pressure Filtration</a:t>
            </a:r>
          </a:p>
        </p:txBody>
      </p:sp>
      <p:sp>
        <p:nvSpPr>
          <p:cNvPr id="35851" name="Text Box 13"/>
          <p:cNvSpPr txBox="1">
            <a:spLocks noChangeArrowheads="1"/>
          </p:cNvSpPr>
          <p:nvPr/>
        </p:nvSpPr>
        <p:spPr bwMode="auto">
          <a:xfrm>
            <a:off x="654050" y="4281488"/>
            <a:ext cx="2774950" cy="366712"/>
          </a:xfrm>
          <a:prstGeom prst="rect">
            <a:avLst/>
          </a:prstGeom>
          <a:noFill/>
          <a:ln w="9525">
            <a:noFill/>
            <a:miter lim="800000"/>
            <a:headEnd/>
            <a:tailEnd/>
          </a:ln>
        </p:spPr>
        <p:txBody>
          <a:bodyPr wrap="none">
            <a:spAutoFit/>
          </a:bodyPr>
          <a:lstStyle/>
          <a:p>
            <a:r>
              <a:rPr lang="en-US" b="1"/>
              <a:t>Parabolic Data Analysis</a:t>
            </a:r>
          </a:p>
        </p:txBody>
      </p:sp>
      <p:sp>
        <p:nvSpPr>
          <p:cNvPr id="35852" name="Text Box 14"/>
          <p:cNvSpPr txBox="1">
            <a:spLocks noChangeArrowheads="1"/>
          </p:cNvSpPr>
          <p:nvPr/>
        </p:nvSpPr>
        <p:spPr bwMode="auto">
          <a:xfrm>
            <a:off x="5257800" y="1143000"/>
            <a:ext cx="3524250" cy="366713"/>
          </a:xfrm>
          <a:prstGeom prst="rect">
            <a:avLst/>
          </a:prstGeom>
          <a:noFill/>
          <a:ln w="9525">
            <a:noFill/>
            <a:miter lim="800000"/>
            <a:headEnd/>
            <a:tailEnd/>
          </a:ln>
        </p:spPr>
        <p:txBody>
          <a:bodyPr wrap="none">
            <a:spAutoFit/>
          </a:bodyPr>
          <a:lstStyle/>
          <a:p>
            <a:r>
              <a:rPr lang="en-US" b="1"/>
              <a:t>Factory or Pilot Plant Filtration</a:t>
            </a:r>
          </a:p>
        </p:txBody>
      </p:sp>
      <p:sp>
        <p:nvSpPr>
          <p:cNvPr id="35853" name="Text Box 15"/>
          <p:cNvSpPr txBox="1">
            <a:spLocks noChangeArrowheads="1"/>
          </p:cNvSpPr>
          <p:nvPr/>
        </p:nvSpPr>
        <p:spPr bwMode="auto">
          <a:xfrm>
            <a:off x="5734050" y="4281488"/>
            <a:ext cx="2571750" cy="366712"/>
          </a:xfrm>
          <a:prstGeom prst="rect">
            <a:avLst/>
          </a:prstGeom>
          <a:noFill/>
          <a:ln w="9525">
            <a:noFill/>
            <a:miter lim="800000"/>
            <a:headEnd/>
            <a:tailEnd/>
          </a:ln>
        </p:spPr>
        <p:txBody>
          <a:bodyPr wrap="none">
            <a:spAutoFit/>
          </a:bodyPr>
          <a:lstStyle/>
          <a:p>
            <a:r>
              <a:rPr lang="en-US" b="1"/>
              <a:t>Scale Up Calculations</a:t>
            </a:r>
          </a:p>
        </p:txBody>
      </p:sp>
      <p:sp>
        <p:nvSpPr>
          <p:cNvPr id="35854" name="Text Box 16"/>
          <p:cNvSpPr txBox="1">
            <a:spLocks noChangeArrowheads="1"/>
          </p:cNvSpPr>
          <p:nvPr/>
        </p:nvSpPr>
        <p:spPr bwMode="auto">
          <a:xfrm>
            <a:off x="533400" y="1600200"/>
            <a:ext cx="3359150" cy="1465263"/>
          </a:xfrm>
          <a:prstGeom prst="rect">
            <a:avLst/>
          </a:prstGeom>
          <a:noFill/>
          <a:ln w="9525">
            <a:noFill/>
            <a:miter lim="800000"/>
            <a:headEnd/>
            <a:tailEnd/>
          </a:ln>
        </p:spPr>
        <p:txBody>
          <a:bodyPr wrap="none">
            <a:spAutoFit/>
          </a:bodyPr>
          <a:lstStyle/>
          <a:p>
            <a:r>
              <a:rPr lang="en-US"/>
              <a:t>Representative Slurry</a:t>
            </a:r>
          </a:p>
          <a:p>
            <a:r>
              <a:rPr lang="en-US"/>
              <a:t>Volume vs Time Data</a:t>
            </a:r>
          </a:p>
          <a:p>
            <a:r>
              <a:rPr lang="en-US"/>
              <a:t>Cake Size and dry weight</a:t>
            </a:r>
          </a:p>
          <a:p>
            <a:r>
              <a:rPr lang="en-US"/>
              <a:t>Three-Four Runs at various P’s</a:t>
            </a:r>
          </a:p>
          <a:p>
            <a:r>
              <a:rPr lang="en-US"/>
              <a:t>Various Medium Types</a:t>
            </a:r>
          </a:p>
        </p:txBody>
      </p:sp>
      <p:sp>
        <p:nvSpPr>
          <p:cNvPr id="35855" name="Text Box 17"/>
          <p:cNvSpPr txBox="1">
            <a:spLocks noChangeArrowheads="1"/>
          </p:cNvSpPr>
          <p:nvPr/>
        </p:nvSpPr>
        <p:spPr bwMode="auto">
          <a:xfrm>
            <a:off x="533400" y="4783138"/>
            <a:ext cx="3295650" cy="1465262"/>
          </a:xfrm>
          <a:prstGeom prst="rect">
            <a:avLst/>
          </a:prstGeom>
          <a:noFill/>
          <a:ln w="9525">
            <a:noFill/>
            <a:miter lim="800000"/>
            <a:headEnd/>
            <a:tailEnd/>
          </a:ln>
        </p:spPr>
        <p:txBody>
          <a:bodyPr wrap="none">
            <a:spAutoFit/>
          </a:bodyPr>
          <a:lstStyle/>
          <a:p>
            <a:r>
              <a:rPr lang="en-US"/>
              <a:t>Ave. Specific Cake Resistance</a:t>
            </a:r>
          </a:p>
          <a:p>
            <a:r>
              <a:rPr lang="en-US"/>
              <a:t>Medium Resistance</a:t>
            </a:r>
          </a:p>
          <a:p>
            <a:r>
              <a:rPr lang="en-US"/>
              <a:t>Porosity (bulk density)</a:t>
            </a:r>
          </a:p>
          <a:p>
            <a:r>
              <a:rPr lang="en-US"/>
              <a:t>Liquor viscosity and density</a:t>
            </a:r>
          </a:p>
          <a:p>
            <a:r>
              <a:rPr lang="en-US"/>
              <a:t>Compute </a:t>
            </a:r>
            <a:r>
              <a:rPr lang="en-US">
                <a:latin typeface="Symbol" pitchFamily="18" charset="2"/>
              </a:rPr>
              <a:t>a</a:t>
            </a:r>
            <a:r>
              <a:rPr lang="en-US" baseline="-25000"/>
              <a:t>ave</a:t>
            </a:r>
            <a:r>
              <a:rPr lang="en-US"/>
              <a:t>, R</a:t>
            </a:r>
            <a:r>
              <a:rPr lang="en-US" baseline="-25000"/>
              <a:t>m</a:t>
            </a:r>
            <a:r>
              <a:rPr lang="en-US"/>
              <a:t> </a:t>
            </a:r>
          </a:p>
        </p:txBody>
      </p:sp>
      <p:sp>
        <p:nvSpPr>
          <p:cNvPr id="35856" name="Text Box 18"/>
          <p:cNvSpPr txBox="1">
            <a:spLocks noChangeArrowheads="1"/>
          </p:cNvSpPr>
          <p:nvPr/>
        </p:nvSpPr>
        <p:spPr bwMode="auto">
          <a:xfrm>
            <a:off x="5073650" y="1582738"/>
            <a:ext cx="3765550" cy="1465262"/>
          </a:xfrm>
          <a:prstGeom prst="rect">
            <a:avLst/>
          </a:prstGeom>
          <a:noFill/>
          <a:ln w="9525">
            <a:noFill/>
            <a:miter lim="800000"/>
            <a:headEnd/>
            <a:tailEnd/>
          </a:ln>
        </p:spPr>
        <p:txBody>
          <a:bodyPr wrap="none">
            <a:spAutoFit/>
          </a:bodyPr>
          <a:lstStyle/>
          <a:p>
            <a:r>
              <a:rPr lang="en-US"/>
              <a:t>Sample slurry for laboratory</a:t>
            </a:r>
          </a:p>
          <a:p>
            <a:r>
              <a:rPr lang="en-US"/>
              <a:t>Volume vs Time data</a:t>
            </a:r>
          </a:p>
          <a:p>
            <a:r>
              <a:rPr lang="en-US"/>
              <a:t>Cake size and dry weight</a:t>
            </a:r>
          </a:p>
          <a:p>
            <a:r>
              <a:rPr lang="en-US"/>
              <a:t>Different pressures (if possible)</a:t>
            </a:r>
          </a:p>
          <a:p>
            <a:r>
              <a:rPr lang="en-US"/>
              <a:t>Different medium types (if possible)</a:t>
            </a:r>
          </a:p>
        </p:txBody>
      </p:sp>
      <p:sp>
        <p:nvSpPr>
          <p:cNvPr id="35857" name="Text Box 19"/>
          <p:cNvSpPr txBox="1">
            <a:spLocks noChangeArrowheads="1"/>
          </p:cNvSpPr>
          <p:nvPr/>
        </p:nvSpPr>
        <p:spPr bwMode="auto">
          <a:xfrm>
            <a:off x="5378450" y="4724400"/>
            <a:ext cx="3384550" cy="1739900"/>
          </a:xfrm>
          <a:prstGeom prst="rect">
            <a:avLst/>
          </a:prstGeom>
          <a:noFill/>
          <a:ln w="9525">
            <a:noFill/>
            <a:miter lim="800000"/>
            <a:headEnd/>
            <a:tailEnd/>
          </a:ln>
        </p:spPr>
        <p:txBody>
          <a:bodyPr wrap="none">
            <a:spAutoFit/>
          </a:bodyPr>
          <a:lstStyle/>
          <a:p>
            <a:r>
              <a:rPr lang="en-US"/>
              <a:t>Understand geometric </a:t>
            </a:r>
          </a:p>
          <a:p>
            <a:r>
              <a:rPr lang="en-US"/>
              <a:t>        considerations</a:t>
            </a:r>
          </a:p>
          <a:p>
            <a:r>
              <a:rPr lang="en-US"/>
              <a:t>Develop a working model</a:t>
            </a:r>
          </a:p>
          <a:p>
            <a:r>
              <a:rPr lang="en-US"/>
              <a:t>Understand equipment specific </a:t>
            </a:r>
          </a:p>
          <a:p>
            <a:r>
              <a:rPr lang="en-US"/>
              <a:t>        issues</a:t>
            </a:r>
          </a:p>
          <a:p>
            <a:r>
              <a:rPr lang="en-US"/>
              <a:t>Optimize operational strategy</a:t>
            </a:r>
          </a:p>
        </p:txBody>
      </p:sp>
      <p:sp>
        <p:nvSpPr>
          <p:cNvPr id="35858" name="Rectangle 22"/>
          <p:cNvSpPr>
            <a:spLocks noGrp="1" noChangeArrowheads="1"/>
          </p:cNvSpPr>
          <p:nvPr>
            <p:ph type="title" idx="4294967295"/>
          </p:nvPr>
        </p:nvSpPr>
        <p:spPr/>
        <p:txBody>
          <a:bodyPr>
            <a:normAutofit fontScale="90000"/>
          </a:bodyPr>
          <a:lstStyle/>
          <a:p>
            <a:r>
              <a:rPr lang="en-US" sz="3200" smtClean="0">
                <a:solidFill>
                  <a:schemeClr val="tx1"/>
                </a:solidFill>
              </a:rPr>
              <a:t>Experimental Method and Analysis</a:t>
            </a:r>
            <a:br>
              <a:rPr lang="en-US" sz="3200" smtClean="0">
                <a:solidFill>
                  <a:schemeClr val="tx1"/>
                </a:solidFill>
              </a:rPr>
            </a:br>
            <a:endParaRPr lang="en-US" smtClean="0">
              <a:solidFill>
                <a:schemeClr val="tx1"/>
              </a:solidFill>
            </a:endParaRPr>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2"/>
          <p:cNvGraphicFramePr>
            <a:graphicFrameLocks noChangeAspect="1"/>
          </p:cNvGraphicFramePr>
          <p:nvPr/>
        </p:nvGraphicFramePr>
        <p:xfrm>
          <a:off x="457200" y="1066800"/>
          <a:ext cx="4343400" cy="2819400"/>
        </p:xfrm>
        <a:graphic>
          <a:graphicData uri="http://schemas.openxmlformats.org/presentationml/2006/ole">
            <p:oleObj spid="_x0000_s1234946" name="Chart" r:id="rId4" imgW="3457651" imgH="2286135" progId="Excel.Sheet.8">
              <p:embed/>
            </p:oleObj>
          </a:graphicData>
        </a:graphic>
      </p:graphicFrame>
      <p:graphicFrame>
        <p:nvGraphicFramePr>
          <p:cNvPr id="15363" name="Object 3"/>
          <p:cNvGraphicFramePr>
            <a:graphicFrameLocks noChangeAspect="1"/>
          </p:cNvGraphicFramePr>
          <p:nvPr/>
        </p:nvGraphicFramePr>
        <p:xfrm>
          <a:off x="457200" y="3810000"/>
          <a:ext cx="4343400" cy="2514600"/>
        </p:xfrm>
        <a:graphic>
          <a:graphicData uri="http://schemas.openxmlformats.org/presentationml/2006/ole">
            <p:oleObj spid="_x0000_s1234947" name="Chart" r:id="rId5" imgW="2543108" imgH="2305101" progId="Excel.Sheet.8">
              <p:embed/>
            </p:oleObj>
          </a:graphicData>
        </a:graphic>
      </p:graphicFrame>
      <p:graphicFrame>
        <p:nvGraphicFramePr>
          <p:cNvPr id="15364" name="Object 4"/>
          <p:cNvGraphicFramePr>
            <a:graphicFrameLocks noChangeAspect="1"/>
          </p:cNvGraphicFramePr>
          <p:nvPr/>
        </p:nvGraphicFramePr>
        <p:xfrm>
          <a:off x="4800600" y="1981200"/>
          <a:ext cx="4105275" cy="3200400"/>
        </p:xfrm>
        <a:graphic>
          <a:graphicData uri="http://schemas.openxmlformats.org/presentationml/2006/ole">
            <p:oleObj spid="_x0000_s1234948" name="Chart" r:id="rId6" imgW="4105405" imgH="2647831" progId="Excel.Sheet.8">
              <p:embed/>
            </p:oleObj>
          </a:graphicData>
        </a:graphic>
      </p:graphicFrame>
      <p:sp>
        <p:nvSpPr>
          <p:cNvPr id="15365" name="Text Box 7"/>
          <p:cNvSpPr txBox="1">
            <a:spLocks noChangeArrowheads="1"/>
          </p:cNvSpPr>
          <p:nvPr/>
        </p:nvSpPr>
        <p:spPr bwMode="auto">
          <a:xfrm>
            <a:off x="5318125" y="5522913"/>
            <a:ext cx="3257550" cy="641350"/>
          </a:xfrm>
          <a:prstGeom prst="rect">
            <a:avLst/>
          </a:prstGeom>
          <a:noFill/>
          <a:ln w="9525">
            <a:noFill/>
            <a:miter lim="800000"/>
            <a:headEnd/>
            <a:tailEnd/>
          </a:ln>
        </p:spPr>
        <p:txBody>
          <a:bodyPr wrap="none">
            <a:spAutoFit/>
          </a:bodyPr>
          <a:lstStyle/>
          <a:p>
            <a:r>
              <a:rPr lang="en-US"/>
              <a:t>Three pressures, same crystal</a:t>
            </a:r>
          </a:p>
          <a:p>
            <a:r>
              <a:rPr lang="en-US"/>
              <a:t>slurry</a:t>
            </a:r>
          </a:p>
        </p:txBody>
      </p:sp>
      <p:sp>
        <p:nvSpPr>
          <p:cNvPr id="15367" name="Rectangle 10"/>
          <p:cNvSpPr>
            <a:spLocks noGrp="1" noChangeArrowheads="1"/>
          </p:cNvSpPr>
          <p:nvPr>
            <p:ph type="title" idx="4294967295"/>
          </p:nvPr>
        </p:nvSpPr>
        <p:spPr/>
        <p:txBody>
          <a:bodyPr/>
          <a:lstStyle/>
          <a:p>
            <a:r>
              <a:rPr lang="en-US" sz="3600" smtClean="0">
                <a:solidFill>
                  <a:schemeClr val="tx1"/>
                </a:solidFill>
              </a:rPr>
              <a:t>Filtration Analysis               </a:t>
            </a:r>
            <a:r>
              <a:rPr lang="en-US" sz="3600" i="1" smtClean="0">
                <a:solidFill>
                  <a:schemeClr val="tx1"/>
                </a:solidFill>
              </a:rPr>
              <a:t>Example</a:t>
            </a:r>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2"/>
          <p:cNvGraphicFramePr>
            <a:graphicFrameLocks noChangeAspect="1"/>
          </p:cNvGraphicFramePr>
          <p:nvPr/>
        </p:nvGraphicFramePr>
        <p:xfrm>
          <a:off x="838200" y="1295400"/>
          <a:ext cx="7620000" cy="4946650"/>
        </p:xfrm>
        <a:graphic>
          <a:graphicData uri="http://schemas.openxmlformats.org/presentationml/2006/ole">
            <p:oleObj spid="_x0000_s1235970" name="Chart" r:id="rId4" imgW="3457651" imgH="2286135" progId="Excel.Sheet.8">
              <p:embed/>
            </p:oleObj>
          </a:graphicData>
        </a:graphic>
      </p:graphicFrame>
      <p:sp>
        <p:nvSpPr>
          <p:cNvPr id="16387" name="AutoShape 5"/>
          <p:cNvSpPr>
            <a:spLocks noChangeArrowheads="1"/>
          </p:cNvSpPr>
          <p:nvPr/>
        </p:nvSpPr>
        <p:spPr bwMode="auto">
          <a:xfrm rot="-2155004">
            <a:off x="2667000" y="4876800"/>
            <a:ext cx="381000" cy="1447800"/>
          </a:xfrm>
          <a:prstGeom prst="upArrow">
            <a:avLst>
              <a:gd name="adj1" fmla="val 50000"/>
              <a:gd name="adj2" fmla="val 95000"/>
            </a:avLst>
          </a:prstGeom>
          <a:solidFill>
            <a:schemeClr val="accent1"/>
          </a:solidFill>
          <a:ln w="9525">
            <a:solidFill>
              <a:schemeClr val="tx1"/>
            </a:solidFill>
            <a:miter lim="800000"/>
            <a:headEnd/>
            <a:tailEnd/>
          </a:ln>
        </p:spPr>
        <p:txBody>
          <a:bodyPr vert="eaVert" wrap="none" anchor="ctr"/>
          <a:lstStyle/>
          <a:p>
            <a:pPr eaLnBrk="0" hangingPunct="0"/>
            <a:endParaRPr lang="en-US"/>
          </a:p>
        </p:txBody>
      </p:sp>
      <p:sp>
        <p:nvSpPr>
          <p:cNvPr id="16388" name="Text Box 6"/>
          <p:cNvSpPr txBox="1">
            <a:spLocks noChangeArrowheads="1"/>
          </p:cNvSpPr>
          <p:nvPr/>
        </p:nvSpPr>
        <p:spPr bwMode="auto">
          <a:xfrm>
            <a:off x="2955925" y="6284913"/>
            <a:ext cx="1873250" cy="366712"/>
          </a:xfrm>
          <a:prstGeom prst="rect">
            <a:avLst/>
          </a:prstGeom>
          <a:noFill/>
          <a:ln w="9525">
            <a:noFill/>
            <a:miter lim="800000"/>
            <a:headEnd/>
            <a:tailEnd/>
          </a:ln>
        </p:spPr>
        <p:txBody>
          <a:bodyPr wrap="none">
            <a:spAutoFit/>
          </a:bodyPr>
          <a:lstStyle/>
          <a:p>
            <a:r>
              <a:rPr lang="en-US" b="1"/>
              <a:t>Start up Effects</a:t>
            </a:r>
          </a:p>
        </p:txBody>
      </p:sp>
      <p:sp>
        <p:nvSpPr>
          <p:cNvPr id="16389" name="AutoShape 7"/>
          <p:cNvSpPr>
            <a:spLocks noChangeArrowheads="1"/>
          </p:cNvSpPr>
          <p:nvPr/>
        </p:nvSpPr>
        <p:spPr bwMode="auto">
          <a:xfrm rot="9751093">
            <a:off x="3276600" y="2209800"/>
            <a:ext cx="381000" cy="1447800"/>
          </a:xfrm>
          <a:prstGeom prst="upArrow">
            <a:avLst>
              <a:gd name="adj1" fmla="val 50000"/>
              <a:gd name="adj2" fmla="val 95000"/>
            </a:avLst>
          </a:prstGeom>
          <a:solidFill>
            <a:schemeClr val="accent1"/>
          </a:solidFill>
          <a:ln w="9525">
            <a:solidFill>
              <a:schemeClr val="tx1"/>
            </a:solidFill>
            <a:miter lim="800000"/>
            <a:headEnd/>
            <a:tailEnd/>
          </a:ln>
        </p:spPr>
        <p:txBody>
          <a:bodyPr rot="10800000" vert="eaVert" wrap="none" anchor="ctr"/>
          <a:lstStyle/>
          <a:p>
            <a:pPr eaLnBrk="0" hangingPunct="0"/>
            <a:endParaRPr lang="en-US"/>
          </a:p>
        </p:txBody>
      </p:sp>
      <p:sp>
        <p:nvSpPr>
          <p:cNvPr id="16390" name="Text Box 8"/>
          <p:cNvSpPr txBox="1">
            <a:spLocks noChangeArrowheads="1"/>
          </p:cNvSpPr>
          <p:nvPr/>
        </p:nvSpPr>
        <p:spPr bwMode="auto">
          <a:xfrm>
            <a:off x="2057400" y="1828800"/>
            <a:ext cx="1771650" cy="366713"/>
          </a:xfrm>
          <a:prstGeom prst="rect">
            <a:avLst/>
          </a:prstGeom>
          <a:noFill/>
          <a:ln w="9525">
            <a:noFill/>
            <a:miter lim="800000"/>
            <a:headEnd/>
            <a:tailEnd/>
          </a:ln>
        </p:spPr>
        <p:txBody>
          <a:bodyPr wrap="none">
            <a:spAutoFit/>
          </a:bodyPr>
          <a:lstStyle/>
          <a:p>
            <a:r>
              <a:rPr lang="en-US" b="1"/>
              <a:t>Cake Filtration</a:t>
            </a:r>
          </a:p>
        </p:txBody>
      </p:sp>
      <p:sp>
        <p:nvSpPr>
          <p:cNvPr id="16391" name="AutoShape 9"/>
          <p:cNvSpPr>
            <a:spLocks noChangeArrowheads="1"/>
          </p:cNvSpPr>
          <p:nvPr/>
        </p:nvSpPr>
        <p:spPr bwMode="auto">
          <a:xfrm rot="-1365341">
            <a:off x="6553200" y="2514600"/>
            <a:ext cx="381000" cy="1447800"/>
          </a:xfrm>
          <a:prstGeom prst="upArrow">
            <a:avLst>
              <a:gd name="adj1" fmla="val 50000"/>
              <a:gd name="adj2" fmla="val 95000"/>
            </a:avLst>
          </a:prstGeom>
          <a:solidFill>
            <a:schemeClr val="accent1"/>
          </a:solidFill>
          <a:ln w="9525">
            <a:solidFill>
              <a:schemeClr val="tx1"/>
            </a:solidFill>
            <a:miter lim="800000"/>
            <a:headEnd/>
            <a:tailEnd/>
          </a:ln>
        </p:spPr>
        <p:txBody>
          <a:bodyPr vert="eaVert" wrap="none" anchor="ctr"/>
          <a:lstStyle/>
          <a:p>
            <a:pPr eaLnBrk="0" hangingPunct="0"/>
            <a:endParaRPr lang="en-US"/>
          </a:p>
        </p:txBody>
      </p:sp>
      <p:sp>
        <p:nvSpPr>
          <p:cNvPr id="16392" name="Rectangle 10"/>
          <p:cNvSpPr>
            <a:spLocks noChangeArrowheads="1"/>
          </p:cNvSpPr>
          <p:nvPr/>
        </p:nvSpPr>
        <p:spPr bwMode="auto">
          <a:xfrm>
            <a:off x="5946775" y="3962400"/>
            <a:ext cx="2057400" cy="457200"/>
          </a:xfrm>
          <a:prstGeom prst="rect">
            <a:avLst/>
          </a:prstGeom>
          <a:solidFill>
            <a:schemeClr val="bg1"/>
          </a:solidFill>
          <a:ln w="9525">
            <a:solidFill>
              <a:schemeClr val="tx1"/>
            </a:solidFill>
            <a:miter lim="800000"/>
            <a:headEnd/>
            <a:tailEnd/>
          </a:ln>
        </p:spPr>
        <p:txBody>
          <a:bodyPr wrap="none" anchor="ctr"/>
          <a:lstStyle/>
          <a:p>
            <a:pPr eaLnBrk="0" hangingPunct="0"/>
            <a:endParaRPr lang="en-US"/>
          </a:p>
        </p:txBody>
      </p:sp>
      <p:sp>
        <p:nvSpPr>
          <p:cNvPr id="16393" name="Text Box 11"/>
          <p:cNvSpPr txBox="1">
            <a:spLocks noChangeArrowheads="1"/>
          </p:cNvSpPr>
          <p:nvPr/>
        </p:nvSpPr>
        <p:spPr bwMode="auto">
          <a:xfrm>
            <a:off x="5943600" y="4008438"/>
            <a:ext cx="2063750" cy="366712"/>
          </a:xfrm>
          <a:prstGeom prst="rect">
            <a:avLst/>
          </a:prstGeom>
          <a:noFill/>
          <a:ln w="9525">
            <a:noFill/>
            <a:miter lim="800000"/>
            <a:headEnd/>
            <a:tailEnd/>
          </a:ln>
        </p:spPr>
        <p:txBody>
          <a:bodyPr wrap="none">
            <a:spAutoFit/>
          </a:bodyPr>
          <a:lstStyle/>
          <a:p>
            <a:r>
              <a:rPr lang="en-US" b="1"/>
              <a:t>Cake Deliquoring</a:t>
            </a:r>
          </a:p>
        </p:txBody>
      </p:sp>
      <p:sp>
        <p:nvSpPr>
          <p:cNvPr id="16394" name="Rectangle 13"/>
          <p:cNvSpPr>
            <a:spLocks noGrp="1" noChangeArrowheads="1"/>
          </p:cNvSpPr>
          <p:nvPr>
            <p:ph type="title" idx="4294967295"/>
          </p:nvPr>
        </p:nvSpPr>
        <p:spPr/>
        <p:txBody>
          <a:bodyPr/>
          <a:lstStyle/>
          <a:p>
            <a:r>
              <a:rPr lang="en-US" sz="3600" smtClean="0">
                <a:solidFill>
                  <a:schemeClr val="tx1"/>
                </a:solidFill>
              </a:rPr>
              <a:t>Filtration Analysis               </a:t>
            </a:r>
            <a:r>
              <a:rPr lang="en-US" sz="3600" i="1" smtClean="0">
                <a:solidFill>
                  <a:schemeClr val="tx1"/>
                </a:solidFill>
              </a:rPr>
              <a:t>Example</a:t>
            </a:r>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3"/>
          <p:cNvGraphicFramePr>
            <a:graphicFrameLocks noChangeAspect="1"/>
          </p:cNvGraphicFramePr>
          <p:nvPr/>
        </p:nvGraphicFramePr>
        <p:xfrm>
          <a:off x="533400" y="1363663"/>
          <a:ext cx="3810000" cy="2581275"/>
        </p:xfrm>
        <a:graphic>
          <a:graphicData uri="http://schemas.openxmlformats.org/presentationml/2006/ole">
            <p:oleObj spid="_x0000_s1236994" name="Chart" r:id="rId4" imgW="3476585" imgH="2286135" progId="Excel.Sheet.8">
              <p:embed/>
            </p:oleObj>
          </a:graphicData>
        </a:graphic>
      </p:graphicFrame>
      <p:graphicFrame>
        <p:nvGraphicFramePr>
          <p:cNvPr id="17411" name="Object 4"/>
          <p:cNvGraphicFramePr>
            <a:graphicFrameLocks noChangeAspect="1"/>
          </p:cNvGraphicFramePr>
          <p:nvPr/>
        </p:nvGraphicFramePr>
        <p:xfrm>
          <a:off x="4953000" y="1363663"/>
          <a:ext cx="3505200" cy="2609850"/>
        </p:xfrm>
        <a:graphic>
          <a:graphicData uri="http://schemas.openxmlformats.org/presentationml/2006/ole">
            <p:oleObj spid="_x0000_s1236995" name="Chart" r:id="rId5" imgW="3429135" imgH="2514600" progId="Excel.Sheet.8">
              <p:embed/>
            </p:oleObj>
          </a:graphicData>
        </a:graphic>
      </p:graphicFrame>
      <p:graphicFrame>
        <p:nvGraphicFramePr>
          <p:cNvPr id="17412" name="Object 7"/>
          <p:cNvGraphicFramePr>
            <a:graphicFrameLocks noChangeAspect="1"/>
          </p:cNvGraphicFramePr>
          <p:nvPr/>
        </p:nvGraphicFramePr>
        <p:xfrm>
          <a:off x="609600" y="4030663"/>
          <a:ext cx="3657600" cy="2827337"/>
        </p:xfrm>
        <a:graphic>
          <a:graphicData uri="http://schemas.openxmlformats.org/presentationml/2006/ole">
            <p:oleObj spid="_x0000_s1236996" name="Chart" r:id="rId6" imgW="4067251" imgH="3352800" progId="Excel.Sheet.8">
              <p:embed/>
            </p:oleObj>
          </a:graphicData>
        </a:graphic>
      </p:graphicFrame>
      <p:graphicFrame>
        <p:nvGraphicFramePr>
          <p:cNvPr id="17413" name="Object 11"/>
          <p:cNvGraphicFramePr>
            <a:graphicFrameLocks noChangeAspect="1"/>
          </p:cNvGraphicFramePr>
          <p:nvPr/>
        </p:nvGraphicFramePr>
        <p:xfrm>
          <a:off x="4724400" y="4411663"/>
          <a:ext cx="2773363" cy="755650"/>
        </p:xfrm>
        <a:graphic>
          <a:graphicData uri="http://schemas.openxmlformats.org/presentationml/2006/ole">
            <p:oleObj spid="_x0000_s1236997" name="Equation" r:id="rId7" imgW="1587240" imgH="431640" progId="">
              <p:embed/>
            </p:oleObj>
          </a:graphicData>
        </a:graphic>
      </p:graphicFrame>
      <p:graphicFrame>
        <p:nvGraphicFramePr>
          <p:cNvPr id="17414" name="Object 12"/>
          <p:cNvGraphicFramePr>
            <a:graphicFrameLocks noChangeAspect="1"/>
          </p:cNvGraphicFramePr>
          <p:nvPr/>
        </p:nvGraphicFramePr>
        <p:xfrm>
          <a:off x="4724400" y="5249863"/>
          <a:ext cx="3903663" cy="798512"/>
        </p:xfrm>
        <a:graphic>
          <a:graphicData uri="http://schemas.openxmlformats.org/presentationml/2006/ole">
            <p:oleObj spid="_x0000_s1236998" name="Equation" r:id="rId8" imgW="2234880" imgH="457200" progId="Equation.3">
              <p:embed/>
            </p:oleObj>
          </a:graphicData>
        </a:graphic>
      </p:graphicFrame>
      <p:graphicFrame>
        <p:nvGraphicFramePr>
          <p:cNvPr id="17415" name="Object 13"/>
          <p:cNvGraphicFramePr>
            <a:graphicFrameLocks noChangeAspect="1"/>
          </p:cNvGraphicFramePr>
          <p:nvPr/>
        </p:nvGraphicFramePr>
        <p:xfrm>
          <a:off x="4559300" y="6240463"/>
          <a:ext cx="2595563" cy="354012"/>
        </p:xfrm>
        <a:graphic>
          <a:graphicData uri="http://schemas.openxmlformats.org/presentationml/2006/ole">
            <p:oleObj spid="_x0000_s1236999" name="Equation" r:id="rId9" imgW="1485720" imgH="203040" progId="Equation.3">
              <p:embed/>
            </p:oleObj>
          </a:graphicData>
        </a:graphic>
      </p:graphicFrame>
      <p:sp>
        <p:nvSpPr>
          <p:cNvPr id="17416" name="Rectangle 14"/>
          <p:cNvSpPr>
            <a:spLocks noGrp="1" noChangeArrowheads="1"/>
          </p:cNvSpPr>
          <p:nvPr>
            <p:ph type="title" idx="4294967295"/>
          </p:nvPr>
        </p:nvSpPr>
        <p:spPr/>
        <p:txBody>
          <a:bodyPr/>
          <a:lstStyle/>
          <a:p>
            <a:r>
              <a:rPr lang="en-US" sz="3600" smtClean="0">
                <a:solidFill>
                  <a:schemeClr val="tx1"/>
                </a:solidFill>
              </a:rPr>
              <a:t>Filtration Analysis               </a:t>
            </a:r>
            <a:r>
              <a:rPr lang="en-US" sz="3600" i="1" smtClean="0">
                <a:solidFill>
                  <a:schemeClr val="tx1"/>
                </a:solidFill>
              </a:rPr>
              <a:t>Example</a:t>
            </a:r>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4"/>
          <p:cNvGraphicFramePr>
            <a:graphicFrameLocks noChangeAspect="1"/>
          </p:cNvGraphicFramePr>
          <p:nvPr/>
        </p:nvGraphicFramePr>
        <p:xfrm>
          <a:off x="685800" y="1143000"/>
          <a:ext cx="7696200" cy="5060950"/>
        </p:xfrm>
        <a:graphic>
          <a:graphicData uri="http://schemas.openxmlformats.org/presentationml/2006/ole">
            <p:oleObj spid="_x0000_s1238018" name="Chart" r:id="rId4" imgW="3476585" imgH="2286135" progId="Excel.Sheet.8">
              <p:embed/>
            </p:oleObj>
          </a:graphicData>
        </a:graphic>
      </p:graphicFrame>
      <p:sp>
        <p:nvSpPr>
          <p:cNvPr id="18435" name="AutoShape 5"/>
          <p:cNvSpPr>
            <a:spLocks noChangeArrowheads="1"/>
          </p:cNvSpPr>
          <p:nvPr/>
        </p:nvSpPr>
        <p:spPr bwMode="auto">
          <a:xfrm rot="-2155004">
            <a:off x="2971800" y="4791075"/>
            <a:ext cx="381000" cy="1447800"/>
          </a:xfrm>
          <a:prstGeom prst="upArrow">
            <a:avLst>
              <a:gd name="adj1" fmla="val 50000"/>
              <a:gd name="adj2" fmla="val 95000"/>
            </a:avLst>
          </a:prstGeom>
          <a:solidFill>
            <a:schemeClr val="accent1"/>
          </a:solidFill>
          <a:ln w="9525">
            <a:solidFill>
              <a:schemeClr val="tx1"/>
            </a:solidFill>
            <a:miter lim="800000"/>
            <a:headEnd/>
            <a:tailEnd/>
          </a:ln>
        </p:spPr>
        <p:txBody>
          <a:bodyPr vert="eaVert" wrap="none" anchor="ctr"/>
          <a:lstStyle/>
          <a:p>
            <a:pPr eaLnBrk="0" hangingPunct="0"/>
            <a:endParaRPr lang="en-US"/>
          </a:p>
        </p:txBody>
      </p:sp>
      <p:sp>
        <p:nvSpPr>
          <p:cNvPr id="18436" name="Text Box 6"/>
          <p:cNvSpPr txBox="1">
            <a:spLocks noChangeArrowheads="1"/>
          </p:cNvSpPr>
          <p:nvPr/>
        </p:nvSpPr>
        <p:spPr bwMode="auto">
          <a:xfrm>
            <a:off x="3232150" y="6199188"/>
            <a:ext cx="1873250" cy="366712"/>
          </a:xfrm>
          <a:prstGeom prst="rect">
            <a:avLst/>
          </a:prstGeom>
          <a:noFill/>
          <a:ln w="9525">
            <a:noFill/>
            <a:miter lim="800000"/>
            <a:headEnd/>
            <a:tailEnd/>
          </a:ln>
        </p:spPr>
        <p:txBody>
          <a:bodyPr wrap="none">
            <a:spAutoFit/>
          </a:bodyPr>
          <a:lstStyle/>
          <a:p>
            <a:r>
              <a:rPr lang="en-US" b="1"/>
              <a:t>Start up Effects</a:t>
            </a:r>
          </a:p>
        </p:txBody>
      </p:sp>
      <p:sp>
        <p:nvSpPr>
          <p:cNvPr id="18437" name="AutoShape 7"/>
          <p:cNvSpPr>
            <a:spLocks noChangeArrowheads="1"/>
          </p:cNvSpPr>
          <p:nvPr/>
        </p:nvSpPr>
        <p:spPr bwMode="auto">
          <a:xfrm rot="-1365341">
            <a:off x="7239000" y="3267075"/>
            <a:ext cx="381000" cy="1447800"/>
          </a:xfrm>
          <a:prstGeom prst="upArrow">
            <a:avLst>
              <a:gd name="adj1" fmla="val 50000"/>
              <a:gd name="adj2" fmla="val 95000"/>
            </a:avLst>
          </a:prstGeom>
          <a:solidFill>
            <a:schemeClr val="accent1"/>
          </a:solidFill>
          <a:ln w="9525">
            <a:solidFill>
              <a:schemeClr val="tx1"/>
            </a:solidFill>
            <a:miter lim="800000"/>
            <a:headEnd/>
            <a:tailEnd/>
          </a:ln>
        </p:spPr>
        <p:txBody>
          <a:bodyPr vert="eaVert" wrap="none" anchor="ctr"/>
          <a:lstStyle/>
          <a:p>
            <a:pPr eaLnBrk="0" hangingPunct="0"/>
            <a:endParaRPr lang="en-US"/>
          </a:p>
        </p:txBody>
      </p:sp>
      <p:sp>
        <p:nvSpPr>
          <p:cNvPr id="18438" name="Rectangle 8"/>
          <p:cNvSpPr>
            <a:spLocks noChangeArrowheads="1"/>
          </p:cNvSpPr>
          <p:nvPr/>
        </p:nvSpPr>
        <p:spPr bwMode="auto">
          <a:xfrm>
            <a:off x="6632575" y="4745038"/>
            <a:ext cx="2057400" cy="457200"/>
          </a:xfrm>
          <a:prstGeom prst="rect">
            <a:avLst/>
          </a:prstGeom>
          <a:solidFill>
            <a:schemeClr val="bg1"/>
          </a:solidFill>
          <a:ln w="9525">
            <a:solidFill>
              <a:schemeClr val="tx1"/>
            </a:solidFill>
            <a:miter lim="800000"/>
            <a:headEnd/>
            <a:tailEnd/>
          </a:ln>
        </p:spPr>
        <p:txBody>
          <a:bodyPr wrap="none" anchor="ctr"/>
          <a:lstStyle/>
          <a:p>
            <a:pPr eaLnBrk="0" hangingPunct="0"/>
            <a:endParaRPr lang="en-US"/>
          </a:p>
        </p:txBody>
      </p:sp>
      <p:sp>
        <p:nvSpPr>
          <p:cNvPr id="18439" name="Text Box 9"/>
          <p:cNvSpPr txBox="1">
            <a:spLocks noChangeArrowheads="1"/>
          </p:cNvSpPr>
          <p:nvPr/>
        </p:nvSpPr>
        <p:spPr bwMode="auto">
          <a:xfrm>
            <a:off x="6629400" y="4791075"/>
            <a:ext cx="2063750" cy="366713"/>
          </a:xfrm>
          <a:prstGeom prst="rect">
            <a:avLst/>
          </a:prstGeom>
          <a:noFill/>
          <a:ln w="9525">
            <a:noFill/>
            <a:miter lim="800000"/>
            <a:headEnd/>
            <a:tailEnd/>
          </a:ln>
        </p:spPr>
        <p:txBody>
          <a:bodyPr wrap="none">
            <a:spAutoFit/>
          </a:bodyPr>
          <a:lstStyle/>
          <a:p>
            <a:r>
              <a:rPr lang="en-US" b="1"/>
              <a:t>Cake Deliquoring</a:t>
            </a:r>
          </a:p>
        </p:txBody>
      </p:sp>
      <p:sp>
        <p:nvSpPr>
          <p:cNvPr id="18440" name="Rectangle 12"/>
          <p:cNvSpPr>
            <a:spLocks noGrp="1" noChangeArrowheads="1"/>
          </p:cNvSpPr>
          <p:nvPr>
            <p:ph type="title" idx="4294967295"/>
          </p:nvPr>
        </p:nvSpPr>
        <p:spPr/>
        <p:txBody>
          <a:bodyPr/>
          <a:lstStyle/>
          <a:p>
            <a:r>
              <a:rPr lang="en-US" sz="3600" smtClean="0">
                <a:solidFill>
                  <a:schemeClr val="tx1"/>
                </a:solidFill>
              </a:rPr>
              <a:t>Filtration Analysis               </a:t>
            </a:r>
            <a:r>
              <a:rPr lang="en-US" sz="3600" i="1" smtClean="0">
                <a:solidFill>
                  <a:schemeClr val="tx1"/>
                </a:solidFill>
              </a:rPr>
              <a:t>Example</a:t>
            </a:r>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2"/>
          <p:cNvGraphicFramePr>
            <a:graphicFrameLocks noChangeAspect="1"/>
          </p:cNvGraphicFramePr>
          <p:nvPr/>
        </p:nvGraphicFramePr>
        <p:xfrm>
          <a:off x="1828800" y="1219200"/>
          <a:ext cx="5791200" cy="3924300"/>
        </p:xfrm>
        <a:graphic>
          <a:graphicData uri="http://schemas.openxmlformats.org/presentationml/2006/ole">
            <p:oleObj spid="_x0000_s1239042" name="Chart" r:id="rId4" imgW="3476585" imgH="2286135" progId="Excel.Sheet.8">
              <p:embed/>
            </p:oleObj>
          </a:graphicData>
        </a:graphic>
      </p:graphicFrame>
      <p:sp>
        <p:nvSpPr>
          <p:cNvPr id="19460" name="Line 3"/>
          <p:cNvSpPr>
            <a:spLocks noChangeShapeType="1"/>
          </p:cNvSpPr>
          <p:nvPr/>
        </p:nvSpPr>
        <p:spPr bwMode="auto">
          <a:xfrm flipH="1">
            <a:off x="2836863" y="3321050"/>
            <a:ext cx="1771650" cy="592138"/>
          </a:xfrm>
          <a:prstGeom prst="line">
            <a:avLst/>
          </a:prstGeom>
          <a:noFill/>
          <a:ln w="28575">
            <a:solidFill>
              <a:schemeClr val="tx1"/>
            </a:solidFill>
            <a:round/>
            <a:headEnd/>
            <a:tailEnd/>
          </a:ln>
        </p:spPr>
        <p:txBody>
          <a:bodyPr/>
          <a:lstStyle/>
          <a:p>
            <a:endParaRPr lang="en-US"/>
          </a:p>
        </p:txBody>
      </p:sp>
      <p:sp>
        <p:nvSpPr>
          <p:cNvPr id="19461" name="Line 4"/>
          <p:cNvSpPr>
            <a:spLocks noChangeShapeType="1"/>
          </p:cNvSpPr>
          <p:nvPr/>
        </p:nvSpPr>
        <p:spPr bwMode="auto">
          <a:xfrm flipV="1">
            <a:off x="5106988" y="3181350"/>
            <a:ext cx="1458912" cy="4763"/>
          </a:xfrm>
          <a:prstGeom prst="line">
            <a:avLst/>
          </a:prstGeom>
          <a:noFill/>
          <a:ln w="38100">
            <a:solidFill>
              <a:schemeClr val="tx1"/>
            </a:solidFill>
            <a:prstDash val="sysDot"/>
            <a:round/>
            <a:headEnd/>
            <a:tailEnd/>
          </a:ln>
        </p:spPr>
        <p:txBody>
          <a:bodyPr/>
          <a:lstStyle/>
          <a:p>
            <a:endParaRPr lang="en-US"/>
          </a:p>
        </p:txBody>
      </p:sp>
      <p:sp>
        <p:nvSpPr>
          <p:cNvPr id="19462" name="Line 5"/>
          <p:cNvSpPr>
            <a:spLocks noChangeShapeType="1"/>
          </p:cNvSpPr>
          <p:nvPr/>
        </p:nvSpPr>
        <p:spPr bwMode="auto">
          <a:xfrm flipV="1">
            <a:off x="6553200" y="2667000"/>
            <a:ext cx="3175" cy="533400"/>
          </a:xfrm>
          <a:prstGeom prst="line">
            <a:avLst/>
          </a:prstGeom>
          <a:noFill/>
          <a:ln w="38100">
            <a:solidFill>
              <a:schemeClr val="tx1"/>
            </a:solidFill>
            <a:prstDash val="sysDot"/>
            <a:round/>
            <a:headEnd/>
            <a:tailEnd/>
          </a:ln>
        </p:spPr>
        <p:txBody>
          <a:bodyPr/>
          <a:lstStyle/>
          <a:p>
            <a:endParaRPr lang="en-US"/>
          </a:p>
        </p:txBody>
      </p:sp>
      <p:sp>
        <p:nvSpPr>
          <p:cNvPr id="19463" name="AutoShape 8"/>
          <p:cNvSpPr>
            <a:spLocks noChangeArrowheads="1"/>
          </p:cNvSpPr>
          <p:nvPr/>
        </p:nvSpPr>
        <p:spPr bwMode="auto">
          <a:xfrm rot="-2155004">
            <a:off x="3124200" y="3810000"/>
            <a:ext cx="381000" cy="1447800"/>
          </a:xfrm>
          <a:prstGeom prst="upArrow">
            <a:avLst>
              <a:gd name="adj1" fmla="val 50000"/>
              <a:gd name="adj2" fmla="val 95000"/>
            </a:avLst>
          </a:prstGeom>
          <a:solidFill>
            <a:schemeClr val="accent1"/>
          </a:solidFill>
          <a:ln w="9525">
            <a:solidFill>
              <a:schemeClr val="tx1"/>
            </a:solidFill>
            <a:miter lim="800000"/>
            <a:headEnd/>
            <a:tailEnd/>
          </a:ln>
        </p:spPr>
        <p:txBody>
          <a:bodyPr vert="eaVert" wrap="none" anchor="ctr"/>
          <a:lstStyle/>
          <a:p>
            <a:pPr eaLnBrk="0" hangingPunct="0"/>
            <a:endParaRPr lang="en-US"/>
          </a:p>
        </p:txBody>
      </p:sp>
      <p:sp>
        <p:nvSpPr>
          <p:cNvPr id="19464" name="AutoShape 9"/>
          <p:cNvSpPr>
            <a:spLocks noChangeArrowheads="1"/>
          </p:cNvSpPr>
          <p:nvPr/>
        </p:nvSpPr>
        <p:spPr bwMode="auto">
          <a:xfrm rot="-2155004">
            <a:off x="6858000" y="3352800"/>
            <a:ext cx="381000" cy="1447800"/>
          </a:xfrm>
          <a:prstGeom prst="upArrow">
            <a:avLst>
              <a:gd name="adj1" fmla="val 50000"/>
              <a:gd name="adj2" fmla="val 95000"/>
            </a:avLst>
          </a:prstGeom>
          <a:solidFill>
            <a:schemeClr val="accent1"/>
          </a:solidFill>
          <a:ln w="9525">
            <a:solidFill>
              <a:schemeClr val="tx1"/>
            </a:solidFill>
            <a:miter lim="800000"/>
            <a:headEnd/>
            <a:tailEnd/>
          </a:ln>
        </p:spPr>
        <p:txBody>
          <a:bodyPr vert="eaVert" wrap="none" anchor="ctr"/>
          <a:lstStyle/>
          <a:p>
            <a:pPr eaLnBrk="0" hangingPunct="0"/>
            <a:endParaRPr lang="en-US"/>
          </a:p>
        </p:txBody>
      </p:sp>
      <p:sp>
        <p:nvSpPr>
          <p:cNvPr id="19465" name="Text Box 11"/>
          <p:cNvSpPr txBox="1">
            <a:spLocks noChangeArrowheads="1"/>
          </p:cNvSpPr>
          <p:nvPr/>
        </p:nvSpPr>
        <p:spPr bwMode="auto">
          <a:xfrm>
            <a:off x="2209800" y="4724400"/>
            <a:ext cx="1073150" cy="366713"/>
          </a:xfrm>
          <a:prstGeom prst="rect">
            <a:avLst/>
          </a:prstGeom>
          <a:noFill/>
          <a:ln w="9525">
            <a:noFill/>
            <a:miter lim="800000"/>
            <a:headEnd/>
            <a:tailEnd/>
          </a:ln>
        </p:spPr>
        <p:txBody>
          <a:bodyPr wrap="none">
            <a:spAutoFit/>
          </a:bodyPr>
          <a:lstStyle/>
          <a:p>
            <a:r>
              <a:rPr lang="en-US"/>
              <a:t>Intercept</a:t>
            </a:r>
          </a:p>
        </p:txBody>
      </p:sp>
      <p:sp>
        <p:nvSpPr>
          <p:cNvPr id="19466" name="Text Box 12"/>
          <p:cNvSpPr txBox="1">
            <a:spLocks noChangeArrowheads="1"/>
          </p:cNvSpPr>
          <p:nvPr/>
        </p:nvSpPr>
        <p:spPr bwMode="auto">
          <a:xfrm>
            <a:off x="7467600" y="3810000"/>
            <a:ext cx="768350" cy="366713"/>
          </a:xfrm>
          <a:prstGeom prst="rect">
            <a:avLst/>
          </a:prstGeom>
          <a:noFill/>
          <a:ln w="9525">
            <a:noFill/>
            <a:miter lim="800000"/>
            <a:headEnd/>
            <a:tailEnd/>
          </a:ln>
        </p:spPr>
        <p:txBody>
          <a:bodyPr wrap="none">
            <a:spAutoFit/>
          </a:bodyPr>
          <a:lstStyle/>
          <a:p>
            <a:r>
              <a:rPr lang="en-US"/>
              <a:t>Slope</a:t>
            </a:r>
          </a:p>
        </p:txBody>
      </p:sp>
      <p:sp>
        <p:nvSpPr>
          <p:cNvPr id="19467" name="Text Box 15"/>
          <p:cNvSpPr txBox="1">
            <a:spLocks noChangeArrowheads="1"/>
          </p:cNvSpPr>
          <p:nvPr/>
        </p:nvSpPr>
        <p:spPr bwMode="auto">
          <a:xfrm>
            <a:off x="5480050" y="5195888"/>
            <a:ext cx="1073150" cy="366712"/>
          </a:xfrm>
          <a:prstGeom prst="rect">
            <a:avLst/>
          </a:prstGeom>
          <a:noFill/>
          <a:ln w="9525">
            <a:noFill/>
            <a:miter lim="800000"/>
            <a:headEnd/>
            <a:tailEnd/>
          </a:ln>
        </p:spPr>
        <p:txBody>
          <a:bodyPr wrap="none">
            <a:spAutoFit/>
          </a:bodyPr>
          <a:lstStyle/>
          <a:p>
            <a:r>
              <a:rPr lang="en-US"/>
              <a:t>Intercept</a:t>
            </a:r>
          </a:p>
        </p:txBody>
      </p:sp>
      <p:sp>
        <p:nvSpPr>
          <p:cNvPr id="19468" name="Text Box 16"/>
          <p:cNvSpPr txBox="1">
            <a:spLocks noChangeArrowheads="1"/>
          </p:cNvSpPr>
          <p:nvPr/>
        </p:nvSpPr>
        <p:spPr bwMode="auto">
          <a:xfrm>
            <a:off x="3962400" y="5181600"/>
            <a:ext cx="768350" cy="366713"/>
          </a:xfrm>
          <a:prstGeom prst="rect">
            <a:avLst/>
          </a:prstGeom>
          <a:noFill/>
          <a:ln w="9525">
            <a:noFill/>
            <a:miter lim="800000"/>
            <a:headEnd/>
            <a:tailEnd/>
          </a:ln>
        </p:spPr>
        <p:txBody>
          <a:bodyPr wrap="none">
            <a:spAutoFit/>
          </a:bodyPr>
          <a:lstStyle/>
          <a:p>
            <a:r>
              <a:rPr lang="en-US"/>
              <a:t>Slope</a:t>
            </a:r>
          </a:p>
        </p:txBody>
      </p:sp>
      <p:sp>
        <p:nvSpPr>
          <p:cNvPr id="19469" name="Rectangle 18"/>
          <p:cNvSpPr>
            <a:spLocks noGrp="1" noChangeArrowheads="1"/>
          </p:cNvSpPr>
          <p:nvPr>
            <p:ph type="title" idx="4294967295"/>
          </p:nvPr>
        </p:nvSpPr>
        <p:spPr/>
        <p:txBody>
          <a:bodyPr/>
          <a:lstStyle/>
          <a:p>
            <a:r>
              <a:rPr lang="en-US" sz="3600" smtClean="0">
                <a:solidFill>
                  <a:schemeClr val="tx1"/>
                </a:solidFill>
              </a:rPr>
              <a:t>Filtration Analysis               </a:t>
            </a:r>
            <a:r>
              <a:rPr lang="en-US" sz="3600" i="1" smtClean="0">
                <a:solidFill>
                  <a:schemeClr val="tx1"/>
                </a:solidFill>
              </a:rPr>
              <a:t>Example</a:t>
            </a:r>
          </a:p>
        </p:txBody>
      </p:sp>
      <p:graphicFrame>
        <p:nvGraphicFramePr>
          <p:cNvPr id="19459" name="Object 3"/>
          <p:cNvGraphicFramePr>
            <a:graphicFrameLocks noChangeAspect="1"/>
          </p:cNvGraphicFramePr>
          <p:nvPr/>
        </p:nvGraphicFramePr>
        <p:xfrm>
          <a:off x="2614613" y="5867400"/>
          <a:ext cx="3703637" cy="798513"/>
        </p:xfrm>
        <a:graphic>
          <a:graphicData uri="http://schemas.openxmlformats.org/presentationml/2006/ole">
            <p:oleObj spid="_x0000_s1239043" name="Equation" r:id="rId5" imgW="2120760" imgH="457200" progId="Equation.3">
              <p:embed/>
            </p:oleObj>
          </a:graphicData>
        </a:graphic>
      </p:graphicFrame>
      <p:sp>
        <p:nvSpPr>
          <p:cNvPr id="19470" name="AutoShape 22"/>
          <p:cNvSpPr>
            <a:spLocks/>
          </p:cNvSpPr>
          <p:nvPr/>
        </p:nvSpPr>
        <p:spPr bwMode="auto">
          <a:xfrm rot="5400000">
            <a:off x="4191000" y="5181600"/>
            <a:ext cx="152400" cy="1066800"/>
          </a:xfrm>
          <a:prstGeom prst="leftBrace">
            <a:avLst>
              <a:gd name="adj1" fmla="val 58333"/>
              <a:gd name="adj2" fmla="val 50000"/>
            </a:avLst>
          </a:prstGeom>
          <a:noFill/>
          <a:ln w="9525">
            <a:solidFill>
              <a:schemeClr val="tx1"/>
            </a:solidFill>
            <a:round/>
            <a:headEnd/>
            <a:tailEnd/>
          </a:ln>
        </p:spPr>
        <p:txBody>
          <a:bodyPr wrap="none" anchor="ctr"/>
          <a:lstStyle/>
          <a:p>
            <a:endParaRPr lang="en-US"/>
          </a:p>
        </p:txBody>
      </p:sp>
      <p:sp>
        <p:nvSpPr>
          <p:cNvPr id="19471" name="AutoShape 23"/>
          <p:cNvSpPr>
            <a:spLocks/>
          </p:cNvSpPr>
          <p:nvPr/>
        </p:nvSpPr>
        <p:spPr bwMode="auto">
          <a:xfrm rot="5400000">
            <a:off x="5791200" y="5181600"/>
            <a:ext cx="152400" cy="1066800"/>
          </a:xfrm>
          <a:prstGeom prst="leftBrace">
            <a:avLst>
              <a:gd name="adj1" fmla="val 58333"/>
              <a:gd name="adj2" fmla="val 50000"/>
            </a:avLst>
          </a:prstGeom>
          <a:noFill/>
          <a:ln w="95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2354" name="Group 2"/>
          <p:cNvGraphicFramePr>
            <a:graphicFrameLocks noGrp="1"/>
          </p:cNvGraphicFramePr>
          <p:nvPr/>
        </p:nvGraphicFramePr>
        <p:xfrm>
          <a:off x="1219200" y="1828800"/>
          <a:ext cx="6781800" cy="3810000"/>
        </p:xfrm>
        <a:graphic>
          <a:graphicData uri="http://schemas.openxmlformats.org/drawingml/2006/table">
            <a:tbl>
              <a:tblPr/>
              <a:tblGrid>
                <a:gridCol w="1150938"/>
                <a:gridCol w="1117600"/>
                <a:gridCol w="981075"/>
                <a:gridCol w="979487"/>
                <a:gridCol w="1204913"/>
                <a:gridCol w="1347787"/>
              </a:tblGrid>
              <a:tr h="6350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Slope</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0.0031</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s/g2</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r>
              <a:tr h="6350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Viscosity</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8.94E-04</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kg/m-s</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r>
              <a:tr h="6350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c</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61.12</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kg/m3</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r>
              <a:tr h="6350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A</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0.002</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m2</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r>
              <a:tr h="6350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Arial" pitchFamily="34" charset="0"/>
                          <a:cs typeface="Arial" pitchFamily="34" charset="0"/>
                        </a:rPr>
                        <a:t>Δ</a:t>
                      </a:r>
                      <a:r>
                        <a:rPr kumimoji="0" lang="en-US" sz="1800" b="0" i="0" u="none" strike="noStrike" cap="none" normalizeH="0" baseline="0" smtClean="0">
                          <a:ln>
                            <a:noFill/>
                          </a:ln>
                          <a:solidFill>
                            <a:schemeClr val="tx1"/>
                          </a:solidFill>
                          <a:effectLst/>
                          <a:latin typeface="Arial" pitchFamily="34" charset="0"/>
                          <a:cs typeface="Arial" pitchFamily="34" charset="0"/>
                        </a:rPr>
                        <a:t>P</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34474</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N/m2</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(5 psi)</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r>
              <a:tr h="6350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Density</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1.0</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g/cm3</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1" i="1" u="none" strike="noStrike" cap="none" normalizeH="0" baseline="0" smtClean="0">
                          <a:ln>
                            <a:noFill/>
                          </a:ln>
                          <a:solidFill>
                            <a:schemeClr val="tx1"/>
                          </a:solidFill>
                          <a:effectLst/>
                          <a:latin typeface="Arial" pitchFamily="34" charset="0"/>
                          <a:cs typeface="Arial" pitchFamily="34" charset="0"/>
                        </a:rPr>
                        <a:t>Alpha = </a:t>
                      </a:r>
                      <a:endParaRPr kumimoji="0" lang="en-US" sz="1800" b="1" i="1"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1" u="none" strike="noStrike" cap="none" normalizeH="0" baseline="0" smtClean="0">
                          <a:ln>
                            <a:noFill/>
                          </a:ln>
                          <a:solidFill>
                            <a:schemeClr val="tx1"/>
                          </a:solidFill>
                          <a:effectLst/>
                          <a:latin typeface="Arial" pitchFamily="34" charset="0"/>
                          <a:cs typeface="Arial" pitchFamily="34" charset="0"/>
                        </a:rPr>
                        <a:t>0.782E+10</a:t>
                      </a:r>
                      <a:endParaRPr kumimoji="0" lang="en-US" sz="1800" b="1" i="1"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r>
            </a:tbl>
          </a:graphicData>
        </a:graphic>
      </p:graphicFrame>
      <p:sp>
        <p:nvSpPr>
          <p:cNvPr id="20520" name="AutoShape 46"/>
          <p:cNvSpPr>
            <a:spLocks noChangeArrowheads="1"/>
          </p:cNvSpPr>
          <p:nvPr/>
        </p:nvSpPr>
        <p:spPr bwMode="auto">
          <a:xfrm>
            <a:off x="5334000" y="5029200"/>
            <a:ext cx="2971800" cy="838200"/>
          </a:xfrm>
          <a:prstGeom prst="roundRect">
            <a:avLst>
              <a:gd name="adj" fmla="val 16667"/>
            </a:avLst>
          </a:prstGeom>
          <a:noFill/>
          <a:ln w="57150">
            <a:solidFill>
              <a:schemeClr val="tx1"/>
            </a:solidFill>
            <a:round/>
            <a:headEnd/>
            <a:tailEnd/>
          </a:ln>
        </p:spPr>
        <p:txBody>
          <a:bodyPr wrap="none" anchor="ctr"/>
          <a:lstStyle/>
          <a:p>
            <a:pPr eaLnBrk="0" hangingPunct="0"/>
            <a:endParaRPr lang="en-US"/>
          </a:p>
        </p:txBody>
      </p:sp>
      <p:graphicFrame>
        <p:nvGraphicFramePr>
          <p:cNvPr id="20482" name="Object 3"/>
          <p:cNvGraphicFramePr>
            <a:graphicFrameLocks noChangeAspect="1"/>
          </p:cNvGraphicFramePr>
          <p:nvPr/>
        </p:nvGraphicFramePr>
        <p:xfrm>
          <a:off x="5715000" y="3962400"/>
          <a:ext cx="1841500" cy="731838"/>
        </p:xfrm>
        <a:graphic>
          <a:graphicData uri="http://schemas.openxmlformats.org/presentationml/2006/ole">
            <p:oleObj spid="_x0000_s1240066" name="Equation" r:id="rId4" imgW="1054080" imgH="419040" progId="Equation.3">
              <p:embed/>
            </p:oleObj>
          </a:graphicData>
        </a:graphic>
      </p:graphicFrame>
      <p:sp>
        <p:nvSpPr>
          <p:cNvPr id="20521" name="Rectangle 46"/>
          <p:cNvSpPr>
            <a:spLocks noGrp="1" noChangeArrowheads="1"/>
          </p:cNvSpPr>
          <p:nvPr>
            <p:ph type="title" idx="4294967295"/>
          </p:nvPr>
        </p:nvSpPr>
        <p:spPr/>
        <p:txBody>
          <a:bodyPr/>
          <a:lstStyle/>
          <a:p>
            <a:r>
              <a:rPr lang="en-US" sz="3600" smtClean="0">
                <a:solidFill>
                  <a:schemeClr val="tx1"/>
                </a:solidFill>
              </a:rPr>
              <a:t>Filtration Analysis               </a:t>
            </a:r>
            <a:r>
              <a:rPr lang="en-US" sz="3600" i="1" smtClean="0">
                <a:solidFill>
                  <a:schemeClr val="tx1"/>
                </a:solidFill>
              </a:rPr>
              <a:t>Example</a:t>
            </a:r>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2"/>
          <p:cNvGraphicFramePr>
            <a:graphicFrameLocks noChangeAspect="1"/>
          </p:cNvGraphicFramePr>
          <p:nvPr/>
        </p:nvGraphicFramePr>
        <p:xfrm>
          <a:off x="6248400" y="1600200"/>
          <a:ext cx="1554163" cy="501650"/>
        </p:xfrm>
        <a:graphic>
          <a:graphicData uri="http://schemas.openxmlformats.org/presentationml/2006/ole">
            <p:oleObj spid="_x0000_s1241090" name="Equation" r:id="rId4" imgW="787320" imgH="253800" progId="Equation.3">
              <p:embed/>
            </p:oleObj>
          </a:graphicData>
        </a:graphic>
      </p:graphicFrame>
      <p:graphicFrame>
        <p:nvGraphicFramePr>
          <p:cNvPr id="614437" name="Group 37"/>
          <p:cNvGraphicFramePr>
            <a:graphicFrameLocks noGrp="1"/>
          </p:cNvGraphicFramePr>
          <p:nvPr/>
        </p:nvGraphicFramePr>
        <p:xfrm>
          <a:off x="2209800" y="4191000"/>
          <a:ext cx="5105400" cy="1586230"/>
        </p:xfrm>
        <a:graphic>
          <a:graphicData uri="http://schemas.openxmlformats.org/drawingml/2006/table">
            <a:tbl>
              <a:tblPr/>
              <a:tblGrid>
                <a:gridCol w="914400"/>
                <a:gridCol w="1565275"/>
                <a:gridCol w="1311275"/>
                <a:gridCol w="1314450"/>
              </a:tblGrid>
              <a:tr h="396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Symbol" pitchFamily="18" charset="2"/>
                          <a:cs typeface="Arial" pitchFamily="34" charset="0"/>
                        </a:rPr>
                        <a:t>D</a:t>
                      </a:r>
                      <a:r>
                        <a:rPr kumimoji="0" lang="en-US" sz="2000" b="0" i="0" u="none" strike="noStrike" cap="none" normalizeH="0" baseline="0" smtClean="0">
                          <a:ln>
                            <a:noFill/>
                          </a:ln>
                          <a:solidFill>
                            <a:schemeClr val="tx1"/>
                          </a:solidFill>
                          <a:effectLst/>
                          <a:latin typeface="Arial" pitchFamily="34" charset="0"/>
                          <a:cs typeface="Arial" pitchFamily="34" charset="0"/>
                        </a:rPr>
                        <a:t>P</a:t>
                      </a:r>
                      <a:endParaRPr kumimoji="0" lang="en-US" sz="20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cs typeface="Arial" pitchFamily="34" charset="0"/>
                        </a:rPr>
                        <a:t>alpha</a:t>
                      </a:r>
                      <a:endParaRPr kumimoji="0" lang="en-US" sz="20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cs typeface="Arial" pitchFamily="34" charset="0"/>
                        </a:rPr>
                        <a:t>ln(p)</a:t>
                      </a:r>
                      <a:endParaRPr kumimoji="0" lang="en-US" sz="20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cs typeface="Arial" pitchFamily="34" charset="0"/>
                        </a:rPr>
                        <a:t>ln(</a:t>
                      </a:r>
                      <a:r>
                        <a:rPr kumimoji="0" lang="en-US" sz="2000" b="0" i="0" u="none" strike="noStrike" cap="none" normalizeH="0" baseline="0" smtClean="0">
                          <a:ln>
                            <a:noFill/>
                          </a:ln>
                          <a:solidFill>
                            <a:schemeClr val="tx1"/>
                          </a:solidFill>
                          <a:effectLst/>
                          <a:latin typeface="Symbol" pitchFamily="18" charset="2"/>
                          <a:cs typeface="Arial" pitchFamily="34" charset="0"/>
                        </a:rPr>
                        <a:t>a</a:t>
                      </a:r>
                      <a:r>
                        <a:rPr kumimoji="0" lang="en-US" sz="2000" b="0" i="0" u="none" strike="noStrike" cap="none" normalizeH="0" baseline="0" smtClean="0">
                          <a:ln>
                            <a:noFill/>
                          </a:ln>
                          <a:solidFill>
                            <a:schemeClr val="tx1"/>
                          </a:solidFill>
                          <a:effectLst/>
                          <a:latin typeface="Arial" pitchFamily="34" charset="0"/>
                          <a:cs typeface="Arial" pitchFamily="34" charset="0"/>
                        </a:rPr>
                        <a:t>)</a:t>
                      </a:r>
                      <a:endParaRPr kumimoji="0" lang="en-US" sz="20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r>
              <a:tr h="3429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cs typeface="Arial" pitchFamily="34" charset="0"/>
                        </a:rPr>
                        <a:t>5</a:t>
                      </a:r>
                      <a:endParaRPr kumimoji="0" lang="en-US" sz="20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cs typeface="Arial" pitchFamily="34" charset="0"/>
                        </a:rPr>
                        <a:t>0.785E+10</a:t>
                      </a:r>
                      <a:endParaRPr kumimoji="0" lang="en-US" sz="20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cs typeface="Arial" pitchFamily="34" charset="0"/>
                        </a:rPr>
                        <a:t>1.609438</a:t>
                      </a:r>
                      <a:endParaRPr kumimoji="0" lang="en-US" sz="20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cs typeface="Arial" pitchFamily="34" charset="0"/>
                        </a:rPr>
                        <a:t>22.78378</a:t>
                      </a:r>
                      <a:endParaRPr kumimoji="0" lang="en-US" sz="20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r>
              <a:tr h="396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cs typeface="Arial" pitchFamily="34" charset="0"/>
                        </a:rPr>
                        <a:t>15</a:t>
                      </a:r>
                      <a:endParaRPr kumimoji="0" lang="en-US" sz="20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cs typeface="Arial" pitchFamily="34" charset="0"/>
                        </a:rPr>
                        <a:t>1.06E+10</a:t>
                      </a:r>
                      <a:endParaRPr kumimoji="0" lang="en-US" sz="20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cs typeface="Arial" pitchFamily="34" charset="0"/>
                        </a:rPr>
                        <a:t>2.70805</a:t>
                      </a:r>
                      <a:endParaRPr kumimoji="0" lang="en-US" sz="20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cs typeface="Arial" pitchFamily="34" charset="0"/>
                        </a:rPr>
                        <a:t>23.08412</a:t>
                      </a:r>
                      <a:endParaRPr kumimoji="0" lang="en-US" sz="20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r>
              <a:tr h="3429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cs typeface="Arial" pitchFamily="34" charset="0"/>
                        </a:rPr>
                        <a:t>25</a:t>
                      </a:r>
                      <a:endParaRPr kumimoji="0" lang="en-US" sz="20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cs typeface="Arial" pitchFamily="34" charset="0"/>
                        </a:rPr>
                        <a:t>1.39E+10</a:t>
                      </a:r>
                      <a:endParaRPr kumimoji="0" lang="en-US" sz="20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cs typeface="Arial" pitchFamily="34" charset="0"/>
                        </a:rPr>
                        <a:t>3.218876</a:t>
                      </a:r>
                      <a:endParaRPr kumimoji="0" lang="en-US" sz="20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cs typeface="Arial" pitchFamily="34" charset="0"/>
                        </a:rPr>
                        <a:t>23.35515</a:t>
                      </a:r>
                      <a:endParaRPr kumimoji="0" lang="en-US" sz="2000" b="0" i="0" u="none" strike="noStrike" cap="none" normalizeH="0" baseline="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r>
            </a:tbl>
          </a:graphicData>
        </a:graphic>
      </p:graphicFrame>
      <p:graphicFrame>
        <p:nvGraphicFramePr>
          <p:cNvPr id="21507" name="Object 35"/>
          <p:cNvGraphicFramePr>
            <a:graphicFrameLocks noChangeAspect="1"/>
          </p:cNvGraphicFramePr>
          <p:nvPr/>
        </p:nvGraphicFramePr>
        <p:xfrm>
          <a:off x="6172200" y="2133600"/>
          <a:ext cx="2741613" cy="457200"/>
        </p:xfrm>
        <a:graphic>
          <a:graphicData uri="http://schemas.openxmlformats.org/presentationml/2006/ole">
            <p:oleObj spid="_x0000_s1241091" name="Equation" r:id="rId5" imgW="1371600" imgH="228600" progId="Equation.3">
              <p:embed/>
            </p:oleObj>
          </a:graphicData>
        </a:graphic>
      </p:graphicFrame>
      <p:sp>
        <p:nvSpPr>
          <p:cNvPr id="21526" name="Rectangle 34"/>
          <p:cNvSpPr>
            <a:spLocks noGrp="1" noChangeArrowheads="1"/>
          </p:cNvSpPr>
          <p:nvPr>
            <p:ph type="title" idx="4294967295"/>
          </p:nvPr>
        </p:nvSpPr>
        <p:spPr/>
        <p:txBody>
          <a:bodyPr/>
          <a:lstStyle/>
          <a:p>
            <a:r>
              <a:rPr lang="en-US" sz="3600" smtClean="0">
                <a:solidFill>
                  <a:schemeClr val="tx1"/>
                </a:solidFill>
              </a:rPr>
              <a:t>Filtration Analysis          </a:t>
            </a:r>
            <a:r>
              <a:rPr lang="en-US" sz="3600" i="1" smtClean="0">
                <a:solidFill>
                  <a:schemeClr val="tx1"/>
                </a:solidFill>
              </a:rPr>
              <a:t>Compressibility</a:t>
            </a:r>
          </a:p>
        </p:txBody>
      </p:sp>
      <p:grpSp>
        <p:nvGrpSpPr>
          <p:cNvPr id="2" name="Group 15"/>
          <p:cNvGrpSpPr>
            <a:grpSpLocks/>
          </p:cNvGrpSpPr>
          <p:nvPr/>
        </p:nvGrpSpPr>
        <p:grpSpPr bwMode="auto">
          <a:xfrm>
            <a:off x="2286000" y="1371600"/>
            <a:ext cx="3810000" cy="2271713"/>
            <a:chOff x="2209800" y="1295400"/>
            <a:chExt cx="3810000" cy="2271713"/>
          </a:xfrm>
        </p:grpSpPr>
        <p:sp>
          <p:nvSpPr>
            <p:cNvPr id="21528" name="Text Box 11"/>
            <p:cNvSpPr txBox="1">
              <a:spLocks noChangeArrowheads="1"/>
            </p:cNvSpPr>
            <p:nvPr/>
          </p:nvSpPr>
          <p:spPr bwMode="auto">
            <a:xfrm>
              <a:off x="3733800" y="3048000"/>
              <a:ext cx="1133475" cy="519113"/>
            </a:xfrm>
            <a:prstGeom prst="rect">
              <a:avLst/>
            </a:prstGeom>
            <a:noFill/>
            <a:ln w="9525">
              <a:noFill/>
              <a:miter lim="800000"/>
              <a:headEnd/>
              <a:tailEnd/>
            </a:ln>
          </p:spPr>
          <p:txBody>
            <a:bodyPr wrap="none">
              <a:spAutoFit/>
            </a:bodyPr>
            <a:lstStyle/>
            <a:p>
              <a:r>
                <a:rPr lang="en-US" sz="2800"/>
                <a:t>ln </a:t>
              </a:r>
              <a:r>
                <a:rPr lang="el-GR" sz="2800">
                  <a:cs typeface="Arial" pitchFamily="34" charset="0"/>
                </a:rPr>
                <a:t>Δ</a:t>
              </a:r>
              <a:r>
                <a:rPr lang="en-US" sz="2800">
                  <a:cs typeface="Arial" pitchFamily="34" charset="0"/>
                </a:rPr>
                <a:t>P</a:t>
              </a:r>
              <a:r>
                <a:rPr lang="en-US" sz="2800"/>
                <a:t> </a:t>
              </a:r>
            </a:p>
          </p:txBody>
        </p:sp>
        <p:sp>
          <p:nvSpPr>
            <p:cNvPr id="21529" name="Line 13"/>
            <p:cNvSpPr>
              <a:spLocks noChangeShapeType="1"/>
            </p:cNvSpPr>
            <p:nvPr/>
          </p:nvSpPr>
          <p:spPr bwMode="auto">
            <a:xfrm flipV="1">
              <a:off x="2895600" y="1295400"/>
              <a:ext cx="2514600" cy="1143000"/>
            </a:xfrm>
            <a:prstGeom prst="line">
              <a:avLst/>
            </a:prstGeom>
            <a:noFill/>
            <a:ln w="28575">
              <a:solidFill>
                <a:schemeClr val="tx1"/>
              </a:solidFill>
              <a:round/>
              <a:headEnd/>
              <a:tailEnd/>
            </a:ln>
          </p:spPr>
          <p:txBody>
            <a:bodyPr/>
            <a:lstStyle/>
            <a:p>
              <a:endParaRPr lang="en-US"/>
            </a:p>
          </p:txBody>
        </p:sp>
        <p:sp>
          <p:nvSpPr>
            <p:cNvPr id="21530" name="Line 5"/>
            <p:cNvSpPr>
              <a:spLocks noChangeShapeType="1"/>
            </p:cNvSpPr>
            <p:nvPr/>
          </p:nvSpPr>
          <p:spPr bwMode="auto">
            <a:xfrm flipV="1">
              <a:off x="2895600" y="1295400"/>
              <a:ext cx="0" cy="1752600"/>
            </a:xfrm>
            <a:prstGeom prst="line">
              <a:avLst/>
            </a:prstGeom>
            <a:noFill/>
            <a:ln w="57150">
              <a:solidFill>
                <a:schemeClr val="tx1"/>
              </a:solidFill>
              <a:round/>
              <a:headEnd/>
              <a:tailEnd/>
            </a:ln>
          </p:spPr>
          <p:txBody>
            <a:bodyPr/>
            <a:lstStyle/>
            <a:p>
              <a:endParaRPr lang="en-US"/>
            </a:p>
          </p:txBody>
        </p:sp>
        <p:sp>
          <p:nvSpPr>
            <p:cNvPr id="21531" name="Line 6"/>
            <p:cNvSpPr>
              <a:spLocks noChangeShapeType="1"/>
            </p:cNvSpPr>
            <p:nvPr/>
          </p:nvSpPr>
          <p:spPr bwMode="auto">
            <a:xfrm>
              <a:off x="2895600" y="3048000"/>
              <a:ext cx="3124200" cy="0"/>
            </a:xfrm>
            <a:prstGeom prst="line">
              <a:avLst/>
            </a:prstGeom>
            <a:noFill/>
            <a:ln w="57150">
              <a:solidFill>
                <a:schemeClr val="tx1"/>
              </a:solidFill>
              <a:round/>
              <a:headEnd/>
              <a:tailEnd/>
            </a:ln>
          </p:spPr>
          <p:txBody>
            <a:bodyPr/>
            <a:lstStyle/>
            <a:p>
              <a:endParaRPr lang="en-US"/>
            </a:p>
          </p:txBody>
        </p:sp>
        <p:sp>
          <p:nvSpPr>
            <p:cNvPr id="21532" name="Text Box 8"/>
            <p:cNvSpPr txBox="1">
              <a:spLocks noChangeArrowheads="1"/>
            </p:cNvSpPr>
            <p:nvPr/>
          </p:nvSpPr>
          <p:spPr bwMode="auto">
            <a:xfrm rot="-5400000">
              <a:off x="2093119" y="1564481"/>
              <a:ext cx="752475" cy="519113"/>
            </a:xfrm>
            <a:prstGeom prst="rect">
              <a:avLst/>
            </a:prstGeom>
            <a:noFill/>
            <a:ln w="9525">
              <a:noFill/>
              <a:miter lim="800000"/>
              <a:headEnd/>
              <a:tailEnd/>
            </a:ln>
          </p:spPr>
          <p:txBody>
            <a:bodyPr wrap="none">
              <a:spAutoFit/>
            </a:bodyPr>
            <a:lstStyle/>
            <a:p>
              <a:r>
                <a:rPr lang="en-US" sz="2800"/>
                <a:t>ln </a:t>
              </a:r>
              <a:r>
                <a:rPr lang="en-US" sz="2400">
                  <a:latin typeface="Symbol" pitchFamily="18" charset="2"/>
                </a:rPr>
                <a:t>a</a:t>
              </a:r>
            </a:p>
          </p:txBody>
        </p:sp>
      </p:gr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4"/>
          <p:cNvGraphicFramePr>
            <a:graphicFrameLocks noChangeAspect="1"/>
          </p:cNvGraphicFramePr>
          <p:nvPr/>
        </p:nvGraphicFramePr>
        <p:xfrm>
          <a:off x="2667000" y="1219200"/>
          <a:ext cx="2741613" cy="457200"/>
        </p:xfrm>
        <a:graphic>
          <a:graphicData uri="http://schemas.openxmlformats.org/presentationml/2006/ole">
            <p:oleObj spid="_x0000_s1242114" name="Equation" r:id="rId4" imgW="1371600" imgH="228600" progId="Equation.3">
              <p:embed/>
            </p:oleObj>
          </a:graphicData>
        </a:graphic>
      </p:graphicFrame>
      <p:graphicFrame>
        <p:nvGraphicFramePr>
          <p:cNvPr id="22531" name="Object 5"/>
          <p:cNvGraphicFramePr>
            <a:graphicFrameLocks noChangeAspect="1"/>
          </p:cNvGraphicFramePr>
          <p:nvPr/>
        </p:nvGraphicFramePr>
        <p:xfrm>
          <a:off x="381000" y="2133600"/>
          <a:ext cx="5264150" cy="3775075"/>
        </p:xfrm>
        <a:graphic>
          <a:graphicData uri="http://schemas.openxmlformats.org/presentationml/2006/ole">
            <p:oleObj spid="_x0000_s1242115" name="Chart" r:id="rId5" imgW="3667041" imgH="2600257" progId="Excel.Sheet.8">
              <p:embed/>
            </p:oleObj>
          </a:graphicData>
        </a:graphic>
      </p:graphicFrame>
      <p:graphicFrame>
        <p:nvGraphicFramePr>
          <p:cNvPr id="22532" name="Object 6"/>
          <p:cNvGraphicFramePr>
            <a:graphicFrameLocks noChangeAspect="1"/>
          </p:cNvGraphicFramePr>
          <p:nvPr/>
        </p:nvGraphicFramePr>
        <p:xfrm>
          <a:off x="6019800" y="1219200"/>
          <a:ext cx="1225550" cy="357188"/>
        </p:xfrm>
        <a:graphic>
          <a:graphicData uri="http://schemas.openxmlformats.org/presentationml/2006/ole">
            <p:oleObj spid="_x0000_s1242116" name="Equation" r:id="rId6" imgW="609480" imgH="177480" progId="Equation.3">
              <p:embed/>
            </p:oleObj>
          </a:graphicData>
        </a:graphic>
      </p:graphicFrame>
      <p:sp>
        <p:nvSpPr>
          <p:cNvPr id="22533" name="Text Box 7"/>
          <p:cNvSpPr txBox="1">
            <a:spLocks noChangeArrowheads="1"/>
          </p:cNvSpPr>
          <p:nvPr/>
        </p:nvSpPr>
        <p:spPr bwMode="auto">
          <a:xfrm>
            <a:off x="6172200" y="2971800"/>
            <a:ext cx="2851150" cy="2838450"/>
          </a:xfrm>
          <a:prstGeom prst="rect">
            <a:avLst/>
          </a:prstGeom>
          <a:noFill/>
          <a:ln w="9525">
            <a:noFill/>
            <a:miter lim="800000"/>
            <a:headEnd/>
            <a:tailEnd/>
          </a:ln>
        </p:spPr>
        <p:txBody>
          <a:bodyPr wrap="none">
            <a:spAutoFit/>
          </a:bodyPr>
          <a:lstStyle/>
          <a:p>
            <a:r>
              <a:rPr lang="en-US" b="1" i="1"/>
              <a:t>Slightly compressible</a:t>
            </a:r>
          </a:p>
          <a:p>
            <a:endParaRPr lang="en-US"/>
          </a:p>
          <a:p>
            <a:r>
              <a:rPr lang="en-US"/>
              <a:t>Expect:</a:t>
            </a:r>
          </a:p>
          <a:p>
            <a:r>
              <a:rPr lang="en-US"/>
              <a:t>	Some effect of</a:t>
            </a:r>
          </a:p>
          <a:p>
            <a:r>
              <a:rPr lang="en-US"/>
              <a:t>	pressure on</a:t>
            </a:r>
          </a:p>
          <a:p>
            <a:r>
              <a:rPr lang="en-US"/>
              <a:t>	filtration flux</a:t>
            </a:r>
          </a:p>
          <a:p>
            <a:endParaRPr lang="en-US"/>
          </a:p>
          <a:p>
            <a:r>
              <a:rPr lang="en-US"/>
              <a:t>	Likely acceptable</a:t>
            </a:r>
          </a:p>
          <a:p>
            <a:r>
              <a:rPr lang="en-US"/>
              <a:t>	filtration in </a:t>
            </a:r>
          </a:p>
          <a:p>
            <a:r>
              <a:rPr lang="en-US"/>
              <a:t>	centrifuge</a:t>
            </a:r>
          </a:p>
        </p:txBody>
      </p:sp>
      <p:sp>
        <p:nvSpPr>
          <p:cNvPr id="22534" name="Rectangle 10"/>
          <p:cNvSpPr>
            <a:spLocks noGrp="1" noChangeArrowheads="1"/>
          </p:cNvSpPr>
          <p:nvPr>
            <p:ph type="title" idx="4294967295"/>
          </p:nvPr>
        </p:nvSpPr>
        <p:spPr/>
        <p:txBody>
          <a:bodyPr/>
          <a:lstStyle/>
          <a:p>
            <a:r>
              <a:rPr lang="en-US" sz="3600" smtClean="0">
                <a:solidFill>
                  <a:schemeClr val="tx1"/>
                </a:solidFill>
              </a:rPr>
              <a:t>Filtration Analysis          </a:t>
            </a:r>
            <a:r>
              <a:rPr lang="en-US" sz="3600" i="1" smtClean="0">
                <a:solidFill>
                  <a:schemeClr val="tx1"/>
                </a:solidFill>
              </a:rPr>
              <a:t>Compressibility</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3"/>
          <p:cNvSpPr txBox="1">
            <a:spLocks noChangeArrowheads="1"/>
          </p:cNvSpPr>
          <p:nvPr/>
        </p:nvSpPr>
        <p:spPr bwMode="auto">
          <a:xfrm>
            <a:off x="381000" y="1219200"/>
            <a:ext cx="8321675" cy="4524315"/>
          </a:xfrm>
          <a:prstGeom prst="rect">
            <a:avLst/>
          </a:prstGeom>
          <a:noFill/>
          <a:ln w="9525">
            <a:noFill/>
            <a:miter lim="800000"/>
            <a:headEnd/>
            <a:tailEnd/>
          </a:ln>
        </p:spPr>
        <p:txBody>
          <a:bodyPr wrap="square">
            <a:spAutoFit/>
          </a:bodyPr>
          <a:lstStyle/>
          <a:p>
            <a:pPr>
              <a:buFont typeface="Wingdings" pitchFamily="2" charset="2"/>
              <a:buChar char="q"/>
            </a:pPr>
            <a:r>
              <a:rPr lang="en-US" sz="3200" dirty="0">
                <a:latin typeface="+mj-lt"/>
              </a:rPr>
              <a:t>Most wastewaters and waters contain solids, and in many treatment processes solids are generated e.g., phosphate precipitation, coagulation and activated sludge </a:t>
            </a:r>
            <a:r>
              <a:rPr lang="en-US" sz="3200" dirty="0" err="1">
                <a:latin typeface="+mj-lt"/>
              </a:rPr>
              <a:t>bioxidation</a:t>
            </a:r>
            <a:r>
              <a:rPr lang="en-US" sz="3200" dirty="0">
                <a:latin typeface="+mj-lt"/>
              </a:rPr>
              <a:t>. </a:t>
            </a:r>
            <a:endParaRPr lang="en-US" sz="3200" dirty="0" smtClean="0">
              <a:latin typeface="+mj-lt"/>
            </a:endParaRPr>
          </a:p>
          <a:p>
            <a:pPr>
              <a:buFont typeface="Wingdings" pitchFamily="2" charset="2"/>
              <a:buChar char="q"/>
            </a:pPr>
            <a:endParaRPr lang="en-US" sz="3200" dirty="0" smtClean="0">
              <a:latin typeface="+mj-lt"/>
            </a:endParaRPr>
          </a:p>
          <a:p>
            <a:pPr>
              <a:buFont typeface="Wingdings" pitchFamily="2" charset="2"/>
              <a:buChar char="q"/>
            </a:pPr>
            <a:r>
              <a:rPr lang="en-US" sz="3200" dirty="0" smtClean="0">
                <a:latin typeface="+mj-lt"/>
              </a:rPr>
              <a:t>Particles </a:t>
            </a:r>
            <a:r>
              <a:rPr lang="en-US" sz="3200" dirty="0">
                <a:latin typeface="+mj-lt"/>
              </a:rPr>
              <a:t>in water and wastewater that will settle by gravity within a reasonable period of time can be removed by "sedimentation" in sedimentation basins (also known as "clarifiers</a:t>
            </a:r>
            <a:r>
              <a:rPr lang="en-US" sz="3200" dirty="0" smtClean="0">
                <a:latin typeface="+mj-lt"/>
              </a:rPr>
              <a:t>"). </a:t>
            </a:r>
            <a:endParaRPr lang="en-US" sz="3200" dirty="0">
              <a:latin typeface="+mj-lt"/>
            </a:endParaRPr>
          </a:p>
        </p:txBody>
      </p:sp>
      <p:sp>
        <p:nvSpPr>
          <p:cNvPr id="3" name="Title 1"/>
          <p:cNvSpPr txBox="1">
            <a:spLocks/>
          </p:cNvSpPr>
          <p:nvPr/>
        </p:nvSpPr>
        <p:spPr>
          <a:xfrm>
            <a:off x="457200" y="274638"/>
            <a:ext cx="8229600" cy="792162"/>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Sedimentation</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ZSV"/>
          <p:cNvPicPr>
            <a:picLocks noChangeAspect="1" noChangeArrowheads="1"/>
          </p:cNvPicPr>
          <p:nvPr/>
        </p:nvPicPr>
        <p:blipFill>
          <a:blip r:embed="rId3"/>
          <a:srcRect/>
          <a:stretch>
            <a:fillRect/>
          </a:stretch>
        </p:blipFill>
        <p:spPr bwMode="auto">
          <a:xfrm>
            <a:off x="457200" y="304800"/>
            <a:ext cx="8382000" cy="6283325"/>
          </a:xfrm>
          <a:prstGeom prst="rect">
            <a:avLst/>
          </a:prstGeom>
          <a:noFill/>
          <a:ln w="9525">
            <a:noFill/>
            <a:miter lim="800000"/>
            <a:headEnd/>
            <a:tailEnd/>
          </a:ln>
        </p:spPr>
      </p:pic>
      <p:sp>
        <p:nvSpPr>
          <p:cNvPr id="3" name="Rectangle 2"/>
          <p:cNvSpPr/>
          <p:nvPr/>
        </p:nvSpPr>
        <p:spPr>
          <a:xfrm>
            <a:off x="3657600" y="533400"/>
            <a:ext cx="4876800" cy="1200329"/>
          </a:xfrm>
          <a:prstGeom prst="rect">
            <a:avLst/>
          </a:prstGeom>
          <a:solidFill>
            <a:schemeClr val="bg1"/>
          </a:solidFill>
          <a:ln w="28575">
            <a:solidFill>
              <a:srgbClr val="FF0000"/>
            </a:solidFill>
            <a:prstDash val="dash"/>
          </a:ln>
        </p:spPr>
        <p:txBody>
          <a:bodyPr wrap="square">
            <a:spAutoFit/>
          </a:bodyPr>
          <a:lstStyle/>
          <a:p>
            <a:r>
              <a:rPr lang="en-US" sz="2400" dirty="0" smtClean="0">
                <a:latin typeface="Arial" pitchFamily="34" charset="0"/>
                <a:cs typeface="Arial" pitchFamily="34" charset="0"/>
              </a:rPr>
              <a:t>The slope of the steady interface subsidence rate represents zone settling  velocity. </a:t>
            </a:r>
            <a:endParaRPr lang="en-US" sz="2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fontAlgn="auto">
              <a:spcAft>
                <a:spcPts val="0"/>
              </a:spcAft>
              <a:defRPr/>
            </a:pPr>
            <a:r>
              <a:rPr lang="en-US" dirty="0" smtClean="0"/>
              <a:t>Centrifugation</a:t>
            </a:r>
            <a:endParaRPr lang="th-TH" dirty="0"/>
          </a:p>
        </p:txBody>
      </p:sp>
      <p:sp>
        <p:nvSpPr>
          <p:cNvPr id="28675" name="Rectangle 3"/>
          <p:cNvSpPr>
            <a:spLocks noGrp="1" noChangeArrowheads="1"/>
          </p:cNvSpPr>
          <p:nvPr>
            <p:ph idx="1"/>
          </p:nvPr>
        </p:nvSpPr>
        <p:spPr/>
        <p:txBody>
          <a:bodyPr/>
          <a:lstStyle/>
          <a:p>
            <a:r>
              <a:rPr lang="en-US" dirty="0" smtClean="0">
                <a:cs typeface="LilyUPC" pitchFamily="34" charset="-34"/>
              </a:rPr>
              <a:t>A process used to separate or concentrate materials suspended in a liquid medium.</a:t>
            </a:r>
          </a:p>
          <a:p>
            <a:pPr>
              <a:buFontTx/>
              <a:buNone/>
            </a:pPr>
            <a:endParaRPr lang="en-US" dirty="0" smtClean="0">
              <a:cs typeface="LilyUPC" pitchFamily="34" charset="-34"/>
            </a:endParaRPr>
          </a:p>
          <a:p>
            <a:r>
              <a:rPr lang="en-US" dirty="0" smtClean="0">
                <a:cs typeface="LilyUPC" pitchFamily="34" charset="-34"/>
              </a:rPr>
              <a:t>Centrifugation separates on the basis of the particle size and density difference between the liquid and solid phases.  </a:t>
            </a:r>
            <a:endParaRPr lang="th-TH" dirty="0" smtClean="0"/>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628650" y="266700"/>
            <a:ext cx="7772400" cy="990600"/>
          </a:xfrm>
        </p:spPr>
        <p:txBody>
          <a:bodyPr/>
          <a:lstStyle/>
          <a:p>
            <a:r>
              <a:rPr lang="en-GB" sz="4000" b="1">
                <a:solidFill>
                  <a:srgbClr val="339966"/>
                </a:solidFill>
              </a:rPr>
              <a:t>Centrifuge rotors</a:t>
            </a:r>
          </a:p>
        </p:txBody>
      </p:sp>
      <p:grpSp>
        <p:nvGrpSpPr>
          <p:cNvPr id="37" name="Group 36"/>
          <p:cNvGrpSpPr/>
          <p:nvPr/>
        </p:nvGrpSpPr>
        <p:grpSpPr>
          <a:xfrm>
            <a:off x="457200" y="1143000"/>
            <a:ext cx="7718425" cy="5402262"/>
            <a:chOff x="288925" y="1227138"/>
            <a:chExt cx="7718425" cy="5402262"/>
          </a:xfrm>
        </p:grpSpPr>
        <p:grpSp>
          <p:nvGrpSpPr>
            <p:cNvPr id="2" name="Group 39"/>
            <p:cNvGrpSpPr>
              <a:grpSpLocks/>
            </p:cNvGrpSpPr>
            <p:nvPr/>
          </p:nvGrpSpPr>
          <p:grpSpPr bwMode="auto">
            <a:xfrm>
              <a:off x="2105025" y="4549775"/>
              <a:ext cx="5902325" cy="2041525"/>
              <a:chOff x="1326" y="2866"/>
              <a:chExt cx="3718" cy="1286"/>
            </a:xfrm>
          </p:grpSpPr>
          <p:sp>
            <p:nvSpPr>
              <p:cNvPr id="122893" name="Freeform 13"/>
              <p:cNvSpPr>
                <a:spLocks/>
              </p:cNvSpPr>
              <p:nvPr/>
            </p:nvSpPr>
            <p:spPr bwMode="auto">
              <a:xfrm>
                <a:off x="1326" y="2866"/>
                <a:ext cx="1500" cy="1286"/>
              </a:xfrm>
              <a:custGeom>
                <a:avLst/>
                <a:gdLst/>
                <a:ahLst/>
                <a:cxnLst>
                  <a:cxn ang="0">
                    <a:pos x="1499" y="0"/>
                  </a:cxn>
                  <a:cxn ang="0">
                    <a:pos x="1387" y="0"/>
                  </a:cxn>
                  <a:cxn ang="0">
                    <a:pos x="1387" y="110"/>
                  </a:cxn>
                  <a:cxn ang="0">
                    <a:pos x="733" y="110"/>
                  </a:cxn>
                  <a:cxn ang="0">
                    <a:pos x="0" y="1285"/>
                  </a:cxn>
                  <a:cxn ang="0">
                    <a:pos x="1499" y="1285"/>
                  </a:cxn>
                  <a:cxn ang="0">
                    <a:pos x="1499" y="0"/>
                  </a:cxn>
                </a:cxnLst>
                <a:rect l="0" t="0" r="r" b="b"/>
                <a:pathLst>
                  <a:path w="1500" h="1286">
                    <a:moveTo>
                      <a:pt x="1499" y="0"/>
                    </a:moveTo>
                    <a:lnTo>
                      <a:pt x="1387" y="0"/>
                    </a:lnTo>
                    <a:lnTo>
                      <a:pt x="1387" y="110"/>
                    </a:lnTo>
                    <a:lnTo>
                      <a:pt x="733" y="110"/>
                    </a:lnTo>
                    <a:lnTo>
                      <a:pt x="0" y="1285"/>
                    </a:lnTo>
                    <a:lnTo>
                      <a:pt x="1499" y="1285"/>
                    </a:lnTo>
                    <a:lnTo>
                      <a:pt x="1499" y="0"/>
                    </a:lnTo>
                  </a:path>
                </a:pathLst>
              </a:custGeom>
              <a:solidFill>
                <a:srgbClr val="78788C"/>
              </a:solidFill>
              <a:ln w="12700" cap="rnd" cmpd="sng">
                <a:noFill/>
                <a:prstDash val="solid"/>
                <a:round/>
                <a:headEnd type="none" w="med" len="med"/>
                <a:tailEnd type="none" w="med" len="med"/>
              </a:ln>
              <a:effectLst/>
            </p:spPr>
            <p:txBody>
              <a:bodyPr/>
              <a:lstStyle/>
              <a:p>
                <a:endParaRPr lang="en-US"/>
              </a:p>
            </p:txBody>
          </p:sp>
          <p:sp>
            <p:nvSpPr>
              <p:cNvPr id="122894" name="Freeform 14"/>
              <p:cNvSpPr>
                <a:spLocks/>
              </p:cNvSpPr>
              <p:nvPr/>
            </p:nvSpPr>
            <p:spPr bwMode="auto">
              <a:xfrm>
                <a:off x="2816" y="2866"/>
                <a:ext cx="1500" cy="1286"/>
              </a:xfrm>
              <a:custGeom>
                <a:avLst/>
                <a:gdLst/>
                <a:ahLst/>
                <a:cxnLst>
                  <a:cxn ang="0">
                    <a:pos x="0" y="0"/>
                  </a:cxn>
                  <a:cxn ang="0">
                    <a:pos x="111" y="0"/>
                  </a:cxn>
                  <a:cxn ang="0">
                    <a:pos x="111" y="110"/>
                  </a:cxn>
                  <a:cxn ang="0">
                    <a:pos x="766" y="110"/>
                  </a:cxn>
                  <a:cxn ang="0">
                    <a:pos x="1499" y="1285"/>
                  </a:cxn>
                  <a:cxn ang="0">
                    <a:pos x="0" y="1285"/>
                  </a:cxn>
                  <a:cxn ang="0">
                    <a:pos x="0" y="0"/>
                  </a:cxn>
                </a:cxnLst>
                <a:rect l="0" t="0" r="r" b="b"/>
                <a:pathLst>
                  <a:path w="1500" h="1286">
                    <a:moveTo>
                      <a:pt x="0" y="0"/>
                    </a:moveTo>
                    <a:lnTo>
                      <a:pt x="111" y="0"/>
                    </a:lnTo>
                    <a:lnTo>
                      <a:pt x="111" y="110"/>
                    </a:lnTo>
                    <a:lnTo>
                      <a:pt x="766" y="110"/>
                    </a:lnTo>
                    <a:lnTo>
                      <a:pt x="1499" y="1285"/>
                    </a:lnTo>
                    <a:lnTo>
                      <a:pt x="0" y="1285"/>
                    </a:lnTo>
                    <a:lnTo>
                      <a:pt x="0" y="0"/>
                    </a:lnTo>
                  </a:path>
                </a:pathLst>
              </a:custGeom>
              <a:solidFill>
                <a:srgbClr val="78788C"/>
              </a:solidFill>
              <a:ln w="12700" cap="rnd" cmpd="sng">
                <a:noFill/>
                <a:prstDash val="solid"/>
                <a:round/>
                <a:headEnd type="none" w="med" len="med"/>
                <a:tailEnd type="none" w="med" len="med"/>
              </a:ln>
              <a:effectLst/>
            </p:spPr>
            <p:txBody>
              <a:bodyPr/>
              <a:lstStyle/>
              <a:p>
                <a:endParaRPr lang="en-US"/>
              </a:p>
            </p:txBody>
          </p:sp>
          <p:sp>
            <p:nvSpPr>
              <p:cNvPr id="122895" name="Freeform 15"/>
              <p:cNvSpPr>
                <a:spLocks/>
              </p:cNvSpPr>
              <p:nvPr/>
            </p:nvSpPr>
            <p:spPr bwMode="auto">
              <a:xfrm>
                <a:off x="1614" y="3074"/>
                <a:ext cx="870" cy="977"/>
              </a:xfrm>
              <a:custGeom>
                <a:avLst/>
                <a:gdLst/>
                <a:ahLst/>
                <a:cxnLst>
                  <a:cxn ang="0">
                    <a:pos x="22" y="726"/>
                  </a:cxn>
                  <a:cxn ang="0">
                    <a:pos x="18" y="734"/>
                  </a:cxn>
                  <a:cxn ang="0">
                    <a:pos x="11" y="749"/>
                  </a:cxn>
                  <a:cxn ang="0">
                    <a:pos x="6" y="763"/>
                  </a:cxn>
                  <a:cxn ang="0">
                    <a:pos x="2" y="778"/>
                  </a:cxn>
                  <a:cxn ang="0">
                    <a:pos x="0" y="794"/>
                  </a:cxn>
                  <a:cxn ang="0">
                    <a:pos x="0" y="809"/>
                  </a:cxn>
                  <a:cxn ang="0">
                    <a:pos x="2" y="832"/>
                  </a:cxn>
                  <a:cxn ang="0">
                    <a:pos x="6" y="848"/>
                  </a:cxn>
                  <a:cxn ang="0">
                    <a:pos x="10" y="862"/>
                  </a:cxn>
                  <a:cxn ang="0">
                    <a:pos x="24" y="891"/>
                  </a:cxn>
                  <a:cxn ang="0">
                    <a:pos x="38" y="911"/>
                  </a:cxn>
                  <a:cxn ang="0">
                    <a:pos x="56" y="929"/>
                  </a:cxn>
                  <a:cxn ang="0">
                    <a:pos x="68" y="940"/>
                  </a:cxn>
                  <a:cxn ang="0">
                    <a:pos x="83" y="950"/>
                  </a:cxn>
                  <a:cxn ang="0">
                    <a:pos x="98" y="958"/>
                  </a:cxn>
                  <a:cxn ang="0">
                    <a:pos x="113" y="965"/>
                  </a:cxn>
                  <a:cxn ang="0">
                    <a:pos x="129" y="970"/>
                  </a:cxn>
                  <a:cxn ang="0">
                    <a:pos x="145" y="974"/>
                  </a:cxn>
                  <a:cxn ang="0">
                    <a:pos x="161" y="976"/>
                  </a:cxn>
                  <a:cxn ang="0">
                    <a:pos x="177" y="977"/>
                  </a:cxn>
                  <a:cxn ang="0">
                    <a:pos x="193" y="976"/>
                  </a:cxn>
                  <a:cxn ang="0">
                    <a:pos x="208" y="974"/>
                  </a:cxn>
                  <a:cxn ang="0">
                    <a:pos x="224" y="971"/>
                  </a:cxn>
                  <a:cxn ang="0">
                    <a:pos x="238" y="966"/>
                  </a:cxn>
                  <a:cxn ang="0">
                    <a:pos x="252" y="959"/>
                  </a:cxn>
                  <a:cxn ang="0">
                    <a:pos x="265" y="952"/>
                  </a:cxn>
                  <a:cxn ang="0">
                    <a:pos x="284" y="937"/>
                  </a:cxn>
                  <a:cxn ang="0">
                    <a:pos x="295" y="926"/>
                  </a:cxn>
                  <a:cxn ang="0">
                    <a:pos x="304" y="914"/>
                  </a:cxn>
                  <a:cxn ang="0">
                    <a:pos x="310" y="906"/>
                  </a:cxn>
                  <a:cxn ang="0">
                    <a:pos x="741" y="209"/>
                  </a:cxn>
                  <a:cxn ang="0">
                    <a:pos x="846" y="0"/>
                  </a:cxn>
                  <a:cxn ang="0">
                    <a:pos x="768" y="1"/>
                  </a:cxn>
                  <a:cxn ang="0">
                    <a:pos x="673" y="1"/>
                  </a:cxn>
                  <a:cxn ang="0">
                    <a:pos x="573" y="2"/>
                  </a:cxn>
                  <a:cxn ang="0">
                    <a:pos x="524" y="2"/>
                  </a:cxn>
                  <a:cxn ang="0">
                    <a:pos x="476" y="1"/>
                  </a:cxn>
                </a:cxnLst>
                <a:rect l="0" t="0" r="r" b="b"/>
                <a:pathLst>
                  <a:path w="870" h="977">
                    <a:moveTo>
                      <a:pt x="476" y="1"/>
                    </a:moveTo>
                    <a:lnTo>
                      <a:pt x="22" y="726"/>
                    </a:lnTo>
                    <a:lnTo>
                      <a:pt x="22" y="728"/>
                    </a:lnTo>
                    <a:lnTo>
                      <a:pt x="18" y="734"/>
                    </a:lnTo>
                    <a:lnTo>
                      <a:pt x="14" y="742"/>
                    </a:lnTo>
                    <a:lnTo>
                      <a:pt x="11" y="749"/>
                    </a:lnTo>
                    <a:lnTo>
                      <a:pt x="8" y="756"/>
                    </a:lnTo>
                    <a:lnTo>
                      <a:pt x="6" y="763"/>
                    </a:lnTo>
                    <a:lnTo>
                      <a:pt x="4" y="771"/>
                    </a:lnTo>
                    <a:lnTo>
                      <a:pt x="2" y="778"/>
                    </a:lnTo>
                    <a:lnTo>
                      <a:pt x="1" y="786"/>
                    </a:lnTo>
                    <a:lnTo>
                      <a:pt x="0" y="794"/>
                    </a:lnTo>
                    <a:lnTo>
                      <a:pt x="0" y="801"/>
                    </a:lnTo>
                    <a:lnTo>
                      <a:pt x="0" y="809"/>
                    </a:lnTo>
                    <a:lnTo>
                      <a:pt x="0" y="817"/>
                    </a:lnTo>
                    <a:lnTo>
                      <a:pt x="2" y="832"/>
                    </a:lnTo>
                    <a:lnTo>
                      <a:pt x="4" y="840"/>
                    </a:lnTo>
                    <a:lnTo>
                      <a:pt x="6" y="848"/>
                    </a:lnTo>
                    <a:lnTo>
                      <a:pt x="8" y="855"/>
                    </a:lnTo>
                    <a:lnTo>
                      <a:pt x="10" y="862"/>
                    </a:lnTo>
                    <a:lnTo>
                      <a:pt x="17" y="877"/>
                    </a:lnTo>
                    <a:lnTo>
                      <a:pt x="24" y="891"/>
                    </a:lnTo>
                    <a:lnTo>
                      <a:pt x="34" y="904"/>
                    </a:lnTo>
                    <a:lnTo>
                      <a:pt x="38" y="911"/>
                    </a:lnTo>
                    <a:lnTo>
                      <a:pt x="44" y="917"/>
                    </a:lnTo>
                    <a:lnTo>
                      <a:pt x="56" y="929"/>
                    </a:lnTo>
                    <a:lnTo>
                      <a:pt x="62" y="934"/>
                    </a:lnTo>
                    <a:lnTo>
                      <a:pt x="68" y="940"/>
                    </a:lnTo>
                    <a:lnTo>
                      <a:pt x="76" y="945"/>
                    </a:lnTo>
                    <a:lnTo>
                      <a:pt x="83" y="950"/>
                    </a:lnTo>
                    <a:lnTo>
                      <a:pt x="90" y="954"/>
                    </a:lnTo>
                    <a:lnTo>
                      <a:pt x="98" y="958"/>
                    </a:lnTo>
                    <a:lnTo>
                      <a:pt x="106" y="962"/>
                    </a:lnTo>
                    <a:lnTo>
                      <a:pt x="113" y="965"/>
                    </a:lnTo>
                    <a:lnTo>
                      <a:pt x="121" y="968"/>
                    </a:lnTo>
                    <a:lnTo>
                      <a:pt x="129" y="970"/>
                    </a:lnTo>
                    <a:lnTo>
                      <a:pt x="137" y="972"/>
                    </a:lnTo>
                    <a:lnTo>
                      <a:pt x="145" y="974"/>
                    </a:lnTo>
                    <a:lnTo>
                      <a:pt x="153" y="976"/>
                    </a:lnTo>
                    <a:lnTo>
                      <a:pt x="161" y="976"/>
                    </a:lnTo>
                    <a:lnTo>
                      <a:pt x="169" y="977"/>
                    </a:lnTo>
                    <a:lnTo>
                      <a:pt x="177" y="977"/>
                    </a:lnTo>
                    <a:lnTo>
                      <a:pt x="185" y="977"/>
                    </a:lnTo>
                    <a:lnTo>
                      <a:pt x="193" y="976"/>
                    </a:lnTo>
                    <a:lnTo>
                      <a:pt x="201" y="976"/>
                    </a:lnTo>
                    <a:lnTo>
                      <a:pt x="208" y="974"/>
                    </a:lnTo>
                    <a:lnTo>
                      <a:pt x="216" y="973"/>
                    </a:lnTo>
                    <a:lnTo>
                      <a:pt x="224" y="971"/>
                    </a:lnTo>
                    <a:lnTo>
                      <a:pt x="231" y="968"/>
                    </a:lnTo>
                    <a:lnTo>
                      <a:pt x="238" y="966"/>
                    </a:lnTo>
                    <a:lnTo>
                      <a:pt x="245" y="963"/>
                    </a:lnTo>
                    <a:lnTo>
                      <a:pt x="252" y="959"/>
                    </a:lnTo>
                    <a:lnTo>
                      <a:pt x="259" y="956"/>
                    </a:lnTo>
                    <a:lnTo>
                      <a:pt x="265" y="952"/>
                    </a:lnTo>
                    <a:lnTo>
                      <a:pt x="278" y="942"/>
                    </a:lnTo>
                    <a:lnTo>
                      <a:pt x="284" y="937"/>
                    </a:lnTo>
                    <a:lnTo>
                      <a:pt x="290" y="932"/>
                    </a:lnTo>
                    <a:lnTo>
                      <a:pt x="295" y="926"/>
                    </a:lnTo>
                    <a:lnTo>
                      <a:pt x="300" y="920"/>
                    </a:lnTo>
                    <a:lnTo>
                      <a:pt x="304" y="914"/>
                    </a:lnTo>
                    <a:lnTo>
                      <a:pt x="309" y="907"/>
                    </a:lnTo>
                    <a:lnTo>
                      <a:pt x="310" y="906"/>
                    </a:lnTo>
                    <a:lnTo>
                      <a:pt x="591" y="451"/>
                    </a:lnTo>
                    <a:lnTo>
                      <a:pt x="741" y="209"/>
                    </a:lnTo>
                    <a:lnTo>
                      <a:pt x="870" y="1"/>
                    </a:lnTo>
                    <a:lnTo>
                      <a:pt x="846" y="0"/>
                    </a:lnTo>
                    <a:lnTo>
                      <a:pt x="819" y="1"/>
                    </a:lnTo>
                    <a:lnTo>
                      <a:pt x="768" y="1"/>
                    </a:lnTo>
                    <a:lnTo>
                      <a:pt x="723" y="0"/>
                    </a:lnTo>
                    <a:lnTo>
                      <a:pt x="673" y="1"/>
                    </a:lnTo>
                    <a:lnTo>
                      <a:pt x="623" y="1"/>
                    </a:lnTo>
                    <a:lnTo>
                      <a:pt x="573" y="2"/>
                    </a:lnTo>
                    <a:lnTo>
                      <a:pt x="549" y="2"/>
                    </a:lnTo>
                    <a:lnTo>
                      <a:pt x="524" y="2"/>
                    </a:lnTo>
                    <a:lnTo>
                      <a:pt x="500" y="1"/>
                    </a:lnTo>
                    <a:lnTo>
                      <a:pt x="476" y="1"/>
                    </a:lnTo>
                  </a:path>
                </a:pathLst>
              </a:custGeom>
              <a:solidFill>
                <a:srgbClr val="FFFFFF"/>
              </a:solidFill>
              <a:ln w="12700" cap="rnd" cmpd="sng">
                <a:solidFill>
                  <a:srgbClr val="000000"/>
                </a:solidFill>
                <a:prstDash val="solid"/>
                <a:round/>
                <a:headEnd type="none" w="med" len="med"/>
                <a:tailEnd type="none" w="med" len="med"/>
              </a:ln>
              <a:effectLst/>
            </p:spPr>
            <p:txBody>
              <a:bodyPr/>
              <a:lstStyle/>
              <a:p>
                <a:endParaRPr lang="en-US"/>
              </a:p>
            </p:txBody>
          </p:sp>
          <p:sp>
            <p:nvSpPr>
              <p:cNvPr id="122896" name="Freeform 16"/>
              <p:cNvSpPr>
                <a:spLocks/>
              </p:cNvSpPr>
              <p:nvPr/>
            </p:nvSpPr>
            <p:spPr bwMode="auto">
              <a:xfrm>
                <a:off x="1656" y="3112"/>
                <a:ext cx="681" cy="899"/>
              </a:xfrm>
              <a:custGeom>
                <a:avLst/>
                <a:gdLst/>
                <a:ahLst/>
                <a:cxnLst>
                  <a:cxn ang="0">
                    <a:pos x="451" y="0"/>
                  </a:cxn>
                  <a:cxn ang="0">
                    <a:pos x="25" y="682"/>
                  </a:cxn>
                  <a:cxn ang="0">
                    <a:pos x="24" y="682"/>
                  </a:cxn>
                  <a:cxn ang="0">
                    <a:pos x="20" y="689"/>
                  </a:cxn>
                  <a:cxn ang="0">
                    <a:pos x="17" y="696"/>
                  </a:cxn>
                  <a:cxn ang="0">
                    <a:pos x="14" y="702"/>
                  </a:cxn>
                  <a:cxn ang="0">
                    <a:pos x="11" y="709"/>
                  </a:cxn>
                  <a:cxn ang="0">
                    <a:pos x="8" y="716"/>
                  </a:cxn>
                  <a:cxn ang="0">
                    <a:pos x="6" y="723"/>
                  </a:cxn>
                  <a:cxn ang="0">
                    <a:pos x="5" y="730"/>
                  </a:cxn>
                  <a:cxn ang="0">
                    <a:pos x="3" y="736"/>
                  </a:cxn>
                  <a:cxn ang="0">
                    <a:pos x="1" y="750"/>
                  </a:cxn>
                  <a:cxn ang="0">
                    <a:pos x="1" y="757"/>
                  </a:cxn>
                  <a:cxn ang="0">
                    <a:pos x="0" y="764"/>
                  </a:cxn>
                  <a:cxn ang="0">
                    <a:pos x="1" y="771"/>
                  </a:cxn>
                  <a:cxn ang="0">
                    <a:pos x="1" y="778"/>
                  </a:cxn>
                  <a:cxn ang="0">
                    <a:pos x="3" y="791"/>
                  </a:cxn>
                  <a:cxn ang="0">
                    <a:pos x="5" y="798"/>
                  </a:cxn>
                  <a:cxn ang="0">
                    <a:pos x="6" y="804"/>
                  </a:cxn>
                  <a:cxn ang="0">
                    <a:pos x="8" y="811"/>
                  </a:cxn>
                  <a:cxn ang="0">
                    <a:pos x="11" y="817"/>
                  </a:cxn>
                  <a:cxn ang="0">
                    <a:pos x="16" y="830"/>
                  </a:cxn>
                  <a:cxn ang="0">
                    <a:pos x="20" y="835"/>
                  </a:cxn>
                  <a:cxn ang="0">
                    <a:pos x="23" y="841"/>
                  </a:cxn>
                  <a:cxn ang="0">
                    <a:pos x="27" y="846"/>
                  </a:cxn>
                  <a:cxn ang="0">
                    <a:pos x="31" y="852"/>
                  </a:cxn>
                  <a:cxn ang="0">
                    <a:pos x="35" y="857"/>
                  </a:cxn>
                  <a:cxn ang="0">
                    <a:pos x="40" y="862"/>
                  </a:cxn>
                  <a:cxn ang="0">
                    <a:pos x="50" y="870"/>
                  </a:cxn>
                  <a:cxn ang="0">
                    <a:pos x="56" y="875"/>
                  </a:cxn>
                  <a:cxn ang="0">
                    <a:pos x="61" y="878"/>
                  </a:cxn>
                  <a:cxn ang="0">
                    <a:pos x="68" y="882"/>
                  </a:cxn>
                  <a:cxn ang="0">
                    <a:pos x="74" y="885"/>
                  </a:cxn>
                  <a:cxn ang="0">
                    <a:pos x="80" y="888"/>
                  </a:cxn>
                  <a:cxn ang="0">
                    <a:pos x="86" y="890"/>
                  </a:cxn>
                  <a:cxn ang="0">
                    <a:pos x="99" y="894"/>
                  </a:cxn>
                  <a:cxn ang="0">
                    <a:pos x="112" y="896"/>
                  </a:cxn>
                  <a:cxn ang="0">
                    <a:pos x="125" y="898"/>
                  </a:cxn>
                  <a:cxn ang="0">
                    <a:pos x="132" y="898"/>
                  </a:cxn>
                  <a:cxn ang="0">
                    <a:pos x="139" y="897"/>
                  </a:cxn>
                  <a:cxn ang="0">
                    <a:pos x="145" y="896"/>
                  </a:cxn>
                  <a:cxn ang="0">
                    <a:pos x="152" y="896"/>
                  </a:cxn>
                  <a:cxn ang="0">
                    <a:pos x="158" y="894"/>
                  </a:cxn>
                  <a:cxn ang="0">
                    <a:pos x="165" y="893"/>
                  </a:cxn>
                  <a:cxn ang="0">
                    <a:pos x="172" y="891"/>
                  </a:cxn>
                  <a:cxn ang="0">
                    <a:pos x="178" y="888"/>
                  </a:cxn>
                  <a:cxn ang="0">
                    <a:pos x="184" y="886"/>
                  </a:cxn>
                  <a:cxn ang="0">
                    <a:pos x="191" y="883"/>
                  </a:cxn>
                  <a:cxn ang="0">
                    <a:pos x="197" y="880"/>
                  </a:cxn>
                  <a:cxn ang="0">
                    <a:pos x="203" y="876"/>
                  </a:cxn>
                  <a:cxn ang="0">
                    <a:pos x="209" y="873"/>
                  </a:cxn>
                  <a:cxn ang="0">
                    <a:pos x="214" y="868"/>
                  </a:cxn>
                  <a:cxn ang="0">
                    <a:pos x="225" y="860"/>
                  </a:cxn>
                  <a:cxn ang="0">
                    <a:pos x="230" y="855"/>
                  </a:cxn>
                  <a:cxn ang="0">
                    <a:pos x="236" y="849"/>
                  </a:cxn>
                  <a:cxn ang="0">
                    <a:pos x="240" y="844"/>
                  </a:cxn>
                  <a:cxn ang="0">
                    <a:pos x="245" y="838"/>
                  </a:cxn>
                  <a:cxn ang="0">
                    <a:pos x="254" y="826"/>
                  </a:cxn>
                  <a:cxn ang="0">
                    <a:pos x="254" y="825"/>
                  </a:cxn>
                  <a:cxn ang="0">
                    <a:pos x="361" y="652"/>
                  </a:cxn>
                  <a:cxn ang="0">
                    <a:pos x="468" y="481"/>
                  </a:cxn>
                  <a:cxn ang="0">
                    <a:pos x="680" y="142"/>
                  </a:cxn>
                </a:cxnLst>
                <a:rect l="0" t="0" r="r" b="b"/>
                <a:pathLst>
                  <a:path w="681" h="899">
                    <a:moveTo>
                      <a:pt x="451" y="0"/>
                    </a:moveTo>
                    <a:lnTo>
                      <a:pt x="25" y="682"/>
                    </a:lnTo>
                    <a:lnTo>
                      <a:pt x="24" y="682"/>
                    </a:lnTo>
                    <a:lnTo>
                      <a:pt x="20" y="689"/>
                    </a:lnTo>
                    <a:lnTo>
                      <a:pt x="17" y="696"/>
                    </a:lnTo>
                    <a:lnTo>
                      <a:pt x="14" y="702"/>
                    </a:lnTo>
                    <a:lnTo>
                      <a:pt x="11" y="709"/>
                    </a:lnTo>
                    <a:lnTo>
                      <a:pt x="8" y="716"/>
                    </a:lnTo>
                    <a:lnTo>
                      <a:pt x="6" y="723"/>
                    </a:lnTo>
                    <a:lnTo>
                      <a:pt x="5" y="730"/>
                    </a:lnTo>
                    <a:lnTo>
                      <a:pt x="3" y="736"/>
                    </a:lnTo>
                    <a:lnTo>
                      <a:pt x="1" y="750"/>
                    </a:lnTo>
                    <a:lnTo>
                      <a:pt x="1" y="757"/>
                    </a:lnTo>
                    <a:lnTo>
                      <a:pt x="0" y="764"/>
                    </a:lnTo>
                    <a:lnTo>
                      <a:pt x="1" y="771"/>
                    </a:lnTo>
                    <a:lnTo>
                      <a:pt x="1" y="778"/>
                    </a:lnTo>
                    <a:lnTo>
                      <a:pt x="3" y="791"/>
                    </a:lnTo>
                    <a:lnTo>
                      <a:pt x="5" y="798"/>
                    </a:lnTo>
                    <a:lnTo>
                      <a:pt x="6" y="804"/>
                    </a:lnTo>
                    <a:lnTo>
                      <a:pt x="8" y="811"/>
                    </a:lnTo>
                    <a:lnTo>
                      <a:pt x="11" y="817"/>
                    </a:lnTo>
                    <a:lnTo>
                      <a:pt x="16" y="830"/>
                    </a:lnTo>
                    <a:lnTo>
                      <a:pt x="20" y="835"/>
                    </a:lnTo>
                    <a:lnTo>
                      <a:pt x="23" y="841"/>
                    </a:lnTo>
                    <a:lnTo>
                      <a:pt x="27" y="846"/>
                    </a:lnTo>
                    <a:lnTo>
                      <a:pt x="31" y="852"/>
                    </a:lnTo>
                    <a:lnTo>
                      <a:pt x="35" y="857"/>
                    </a:lnTo>
                    <a:lnTo>
                      <a:pt x="40" y="862"/>
                    </a:lnTo>
                    <a:lnTo>
                      <a:pt x="50" y="870"/>
                    </a:lnTo>
                    <a:lnTo>
                      <a:pt x="56" y="875"/>
                    </a:lnTo>
                    <a:lnTo>
                      <a:pt x="61" y="878"/>
                    </a:lnTo>
                    <a:lnTo>
                      <a:pt x="68" y="882"/>
                    </a:lnTo>
                    <a:lnTo>
                      <a:pt x="74" y="885"/>
                    </a:lnTo>
                    <a:lnTo>
                      <a:pt x="80" y="888"/>
                    </a:lnTo>
                    <a:lnTo>
                      <a:pt x="86" y="890"/>
                    </a:lnTo>
                    <a:lnTo>
                      <a:pt x="99" y="894"/>
                    </a:lnTo>
                    <a:lnTo>
                      <a:pt x="112" y="896"/>
                    </a:lnTo>
                    <a:lnTo>
                      <a:pt x="125" y="898"/>
                    </a:lnTo>
                    <a:lnTo>
                      <a:pt x="132" y="898"/>
                    </a:lnTo>
                    <a:lnTo>
                      <a:pt x="139" y="897"/>
                    </a:lnTo>
                    <a:lnTo>
                      <a:pt x="145" y="896"/>
                    </a:lnTo>
                    <a:lnTo>
                      <a:pt x="152" y="896"/>
                    </a:lnTo>
                    <a:lnTo>
                      <a:pt x="158" y="894"/>
                    </a:lnTo>
                    <a:lnTo>
                      <a:pt x="165" y="893"/>
                    </a:lnTo>
                    <a:lnTo>
                      <a:pt x="172" y="891"/>
                    </a:lnTo>
                    <a:lnTo>
                      <a:pt x="178" y="888"/>
                    </a:lnTo>
                    <a:lnTo>
                      <a:pt x="184" y="886"/>
                    </a:lnTo>
                    <a:lnTo>
                      <a:pt x="191" y="883"/>
                    </a:lnTo>
                    <a:lnTo>
                      <a:pt x="197" y="880"/>
                    </a:lnTo>
                    <a:lnTo>
                      <a:pt x="203" y="876"/>
                    </a:lnTo>
                    <a:lnTo>
                      <a:pt x="209" y="873"/>
                    </a:lnTo>
                    <a:lnTo>
                      <a:pt x="214" y="868"/>
                    </a:lnTo>
                    <a:lnTo>
                      <a:pt x="225" y="860"/>
                    </a:lnTo>
                    <a:lnTo>
                      <a:pt x="230" y="855"/>
                    </a:lnTo>
                    <a:lnTo>
                      <a:pt x="236" y="849"/>
                    </a:lnTo>
                    <a:lnTo>
                      <a:pt x="240" y="844"/>
                    </a:lnTo>
                    <a:lnTo>
                      <a:pt x="245" y="838"/>
                    </a:lnTo>
                    <a:lnTo>
                      <a:pt x="254" y="826"/>
                    </a:lnTo>
                    <a:lnTo>
                      <a:pt x="254" y="825"/>
                    </a:lnTo>
                    <a:lnTo>
                      <a:pt x="361" y="652"/>
                    </a:lnTo>
                    <a:lnTo>
                      <a:pt x="468" y="481"/>
                    </a:lnTo>
                    <a:lnTo>
                      <a:pt x="680" y="142"/>
                    </a:lnTo>
                  </a:path>
                </a:pathLst>
              </a:custGeom>
              <a:noFill/>
              <a:ln w="12700" cap="rnd" cmpd="sng">
                <a:solidFill>
                  <a:srgbClr val="000000"/>
                </a:solidFill>
                <a:prstDash val="solid"/>
                <a:round/>
                <a:headEnd type="none" w="med" len="med"/>
                <a:tailEnd type="none" w="med" len="med"/>
              </a:ln>
              <a:effectLst/>
            </p:spPr>
            <p:txBody>
              <a:bodyPr/>
              <a:lstStyle/>
              <a:p>
                <a:endParaRPr lang="en-US"/>
              </a:p>
            </p:txBody>
          </p:sp>
          <p:sp>
            <p:nvSpPr>
              <p:cNvPr id="122897" name="Freeform 17"/>
              <p:cNvSpPr>
                <a:spLocks/>
              </p:cNvSpPr>
              <p:nvPr/>
            </p:nvSpPr>
            <p:spPr bwMode="auto">
              <a:xfrm>
                <a:off x="3186" y="3074"/>
                <a:ext cx="871" cy="977"/>
              </a:xfrm>
              <a:custGeom>
                <a:avLst/>
                <a:gdLst/>
                <a:ahLst/>
                <a:cxnLst>
                  <a:cxn ang="0">
                    <a:pos x="849" y="726"/>
                  </a:cxn>
                  <a:cxn ang="0">
                    <a:pos x="857" y="742"/>
                  </a:cxn>
                  <a:cxn ang="0">
                    <a:pos x="863" y="756"/>
                  </a:cxn>
                  <a:cxn ang="0">
                    <a:pos x="867" y="771"/>
                  </a:cxn>
                  <a:cxn ang="0">
                    <a:pos x="870" y="786"/>
                  </a:cxn>
                  <a:cxn ang="0">
                    <a:pos x="871" y="801"/>
                  </a:cxn>
                  <a:cxn ang="0">
                    <a:pos x="871" y="817"/>
                  </a:cxn>
                  <a:cxn ang="0">
                    <a:pos x="865" y="848"/>
                  </a:cxn>
                  <a:cxn ang="0">
                    <a:pos x="861" y="862"/>
                  </a:cxn>
                  <a:cxn ang="0">
                    <a:pos x="847" y="891"/>
                  </a:cxn>
                  <a:cxn ang="0">
                    <a:pos x="832" y="911"/>
                  </a:cxn>
                  <a:cxn ang="0">
                    <a:pos x="815" y="929"/>
                  </a:cxn>
                  <a:cxn ang="0">
                    <a:pos x="802" y="940"/>
                  </a:cxn>
                  <a:cxn ang="0">
                    <a:pos x="788" y="950"/>
                  </a:cxn>
                  <a:cxn ang="0">
                    <a:pos x="773" y="958"/>
                  </a:cxn>
                  <a:cxn ang="0">
                    <a:pos x="757" y="965"/>
                  </a:cxn>
                  <a:cxn ang="0">
                    <a:pos x="742" y="970"/>
                  </a:cxn>
                  <a:cxn ang="0">
                    <a:pos x="726" y="974"/>
                  </a:cxn>
                  <a:cxn ang="0">
                    <a:pos x="710" y="976"/>
                  </a:cxn>
                  <a:cxn ang="0">
                    <a:pos x="693" y="977"/>
                  </a:cxn>
                  <a:cxn ang="0">
                    <a:pos x="678" y="976"/>
                  </a:cxn>
                  <a:cxn ang="0">
                    <a:pos x="662" y="974"/>
                  </a:cxn>
                  <a:cxn ang="0">
                    <a:pos x="647" y="971"/>
                  </a:cxn>
                  <a:cxn ang="0">
                    <a:pos x="633" y="966"/>
                  </a:cxn>
                  <a:cxn ang="0">
                    <a:pos x="619" y="959"/>
                  </a:cxn>
                  <a:cxn ang="0">
                    <a:pos x="605" y="952"/>
                  </a:cxn>
                  <a:cxn ang="0">
                    <a:pos x="587" y="937"/>
                  </a:cxn>
                  <a:cxn ang="0">
                    <a:pos x="576" y="926"/>
                  </a:cxn>
                  <a:cxn ang="0">
                    <a:pos x="567" y="914"/>
                  </a:cxn>
                  <a:cxn ang="0">
                    <a:pos x="561" y="906"/>
                  </a:cxn>
                  <a:cxn ang="0">
                    <a:pos x="130" y="209"/>
                  </a:cxn>
                  <a:cxn ang="0">
                    <a:pos x="25" y="0"/>
                  </a:cxn>
                  <a:cxn ang="0">
                    <a:pos x="99" y="1"/>
                  </a:cxn>
                  <a:cxn ang="0">
                    <a:pos x="198" y="1"/>
                  </a:cxn>
                  <a:cxn ang="0">
                    <a:pos x="297" y="2"/>
                  </a:cxn>
                  <a:cxn ang="0">
                    <a:pos x="347" y="2"/>
                  </a:cxn>
                  <a:cxn ang="0">
                    <a:pos x="395" y="1"/>
                  </a:cxn>
                </a:cxnLst>
                <a:rect l="0" t="0" r="r" b="b"/>
                <a:pathLst>
                  <a:path w="871" h="977">
                    <a:moveTo>
                      <a:pt x="395" y="1"/>
                    </a:moveTo>
                    <a:lnTo>
                      <a:pt x="849" y="726"/>
                    </a:lnTo>
                    <a:lnTo>
                      <a:pt x="849" y="728"/>
                    </a:lnTo>
                    <a:lnTo>
                      <a:pt x="857" y="742"/>
                    </a:lnTo>
                    <a:lnTo>
                      <a:pt x="860" y="749"/>
                    </a:lnTo>
                    <a:lnTo>
                      <a:pt x="863" y="756"/>
                    </a:lnTo>
                    <a:lnTo>
                      <a:pt x="865" y="763"/>
                    </a:lnTo>
                    <a:lnTo>
                      <a:pt x="867" y="771"/>
                    </a:lnTo>
                    <a:lnTo>
                      <a:pt x="869" y="778"/>
                    </a:lnTo>
                    <a:lnTo>
                      <a:pt x="870" y="786"/>
                    </a:lnTo>
                    <a:lnTo>
                      <a:pt x="871" y="794"/>
                    </a:lnTo>
                    <a:lnTo>
                      <a:pt x="871" y="801"/>
                    </a:lnTo>
                    <a:lnTo>
                      <a:pt x="871" y="809"/>
                    </a:lnTo>
                    <a:lnTo>
                      <a:pt x="871" y="817"/>
                    </a:lnTo>
                    <a:lnTo>
                      <a:pt x="869" y="832"/>
                    </a:lnTo>
                    <a:lnTo>
                      <a:pt x="865" y="848"/>
                    </a:lnTo>
                    <a:lnTo>
                      <a:pt x="863" y="855"/>
                    </a:lnTo>
                    <a:lnTo>
                      <a:pt x="861" y="862"/>
                    </a:lnTo>
                    <a:lnTo>
                      <a:pt x="854" y="877"/>
                    </a:lnTo>
                    <a:lnTo>
                      <a:pt x="847" y="891"/>
                    </a:lnTo>
                    <a:lnTo>
                      <a:pt x="837" y="904"/>
                    </a:lnTo>
                    <a:lnTo>
                      <a:pt x="832" y="911"/>
                    </a:lnTo>
                    <a:lnTo>
                      <a:pt x="827" y="917"/>
                    </a:lnTo>
                    <a:lnTo>
                      <a:pt x="815" y="929"/>
                    </a:lnTo>
                    <a:lnTo>
                      <a:pt x="809" y="934"/>
                    </a:lnTo>
                    <a:lnTo>
                      <a:pt x="802" y="940"/>
                    </a:lnTo>
                    <a:lnTo>
                      <a:pt x="795" y="945"/>
                    </a:lnTo>
                    <a:lnTo>
                      <a:pt x="788" y="950"/>
                    </a:lnTo>
                    <a:lnTo>
                      <a:pt x="781" y="954"/>
                    </a:lnTo>
                    <a:lnTo>
                      <a:pt x="773" y="958"/>
                    </a:lnTo>
                    <a:lnTo>
                      <a:pt x="765" y="962"/>
                    </a:lnTo>
                    <a:lnTo>
                      <a:pt x="757" y="965"/>
                    </a:lnTo>
                    <a:lnTo>
                      <a:pt x="750" y="968"/>
                    </a:lnTo>
                    <a:lnTo>
                      <a:pt x="742" y="970"/>
                    </a:lnTo>
                    <a:lnTo>
                      <a:pt x="734" y="972"/>
                    </a:lnTo>
                    <a:lnTo>
                      <a:pt x="726" y="974"/>
                    </a:lnTo>
                    <a:lnTo>
                      <a:pt x="718" y="976"/>
                    </a:lnTo>
                    <a:lnTo>
                      <a:pt x="710" y="976"/>
                    </a:lnTo>
                    <a:lnTo>
                      <a:pt x="702" y="977"/>
                    </a:lnTo>
                    <a:lnTo>
                      <a:pt x="693" y="977"/>
                    </a:lnTo>
                    <a:lnTo>
                      <a:pt x="686" y="977"/>
                    </a:lnTo>
                    <a:lnTo>
                      <a:pt x="678" y="976"/>
                    </a:lnTo>
                    <a:lnTo>
                      <a:pt x="670" y="976"/>
                    </a:lnTo>
                    <a:lnTo>
                      <a:pt x="662" y="974"/>
                    </a:lnTo>
                    <a:lnTo>
                      <a:pt x="655" y="973"/>
                    </a:lnTo>
                    <a:lnTo>
                      <a:pt x="647" y="971"/>
                    </a:lnTo>
                    <a:lnTo>
                      <a:pt x="640" y="968"/>
                    </a:lnTo>
                    <a:lnTo>
                      <a:pt x="633" y="966"/>
                    </a:lnTo>
                    <a:lnTo>
                      <a:pt x="625" y="963"/>
                    </a:lnTo>
                    <a:lnTo>
                      <a:pt x="619" y="959"/>
                    </a:lnTo>
                    <a:lnTo>
                      <a:pt x="612" y="956"/>
                    </a:lnTo>
                    <a:lnTo>
                      <a:pt x="605" y="952"/>
                    </a:lnTo>
                    <a:lnTo>
                      <a:pt x="593" y="942"/>
                    </a:lnTo>
                    <a:lnTo>
                      <a:pt x="587" y="937"/>
                    </a:lnTo>
                    <a:lnTo>
                      <a:pt x="581" y="932"/>
                    </a:lnTo>
                    <a:lnTo>
                      <a:pt x="576" y="926"/>
                    </a:lnTo>
                    <a:lnTo>
                      <a:pt x="571" y="920"/>
                    </a:lnTo>
                    <a:lnTo>
                      <a:pt x="567" y="914"/>
                    </a:lnTo>
                    <a:lnTo>
                      <a:pt x="562" y="907"/>
                    </a:lnTo>
                    <a:lnTo>
                      <a:pt x="561" y="906"/>
                    </a:lnTo>
                    <a:lnTo>
                      <a:pt x="280" y="451"/>
                    </a:lnTo>
                    <a:lnTo>
                      <a:pt x="130" y="209"/>
                    </a:lnTo>
                    <a:lnTo>
                      <a:pt x="0" y="1"/>
                    </a:lnTo>
                    <a:lnTo>
                      <a:pt x="25" y="0"/>
                    </a:lnTo>
                    <a:lnTo>
                      <a:pt x="51" y="1"/>
                    </a:lnTo>
                    <a:lnTo>
                      <a:pt x="99" y="1"/>
                    </a:lnTo>
                    <a:lnTo>
                      <a:pt x="148" y="0"/>
                    </a:lnTo>
                    <a:lnTo>
                      <a:pt x="198" y="1"/>
                    </a:lnTo>
                    <a:lnTo>
                      <a:pt x="248" y="1"/>
                    </a:lnTo>
                    <a:lnTo>
                      <a:pt x="297" y="2"/>
                    </a:lnTo>
                    <a:lnTo>
                      <a:pt x="322" y="2"/>
                    </a:lnTo>
                    <a:lnTo>
                      <a:pt x="347" y="2"/>
                    </a:lnTo>
                    <a:lnTo>
                      <a:pt x="371" y="1"/>
                    </a:lnTo>
                    <a:lnTo>
                      <a:pt x="395" y="1"/>
                    </a:lnTo>
                  </a:path>
                </a:pathLst>
              </a:custGeom>
              <a:solidFill>
                <a:srgbClr val="FFFFFF"/>
              </a:solidFill>
              <a:ln w="12700" cap="rnd" cmpd="sng">
                <a:solidFill>
                  <a:srgbClr val="000000"/>
                </a:solidFill>
                <a:prstDash val="solid"/>
                <a:round/>
                <a:headEnd type="none" w="med" len="med"/>
                <a:tailEnd type="none" w="med" len="med"/>
              </a:ln>
              <a:effectLst/>
            </p:spPr>
            <p:txBody>
              <a:bodyPr/>
              <a:lstStyle/>
              <a:p>
                <a:endParaRPr lang="en-US"/>
              </a:p>
            </p:txBody>
          </p:sp>
          <p:sp>
            <p:nvSpPr>
              <p:cNvPr id="122898" name="Freeform 18"/>
              <p:cNvSpPr>
                <a:spLocks/>
              </p:cNvSpPr>
              <p:nvPr/>
            </p:nvSpPr>
            <p:spPr bwMode="auto">
              <a:xfrm>
                <a:off x="3335" y="3112"/>
                <a:ext cx="680" cy="899"/>
              </a:xfrm>
              <a:custGeom>
                <a:avLst/>
                <a:gdLst/>
                <a:ahLst/>
                <a:cxnLst>
                  <a:cxn ang="0">
                    <a:pos x="229" y="0"/>
                  </a:cxn>
                  <a:cxn ang="0">
                    <a:pos x="655" y="682"/>
                  </a:cxn>
                  <a:cxn ang="0">
                    <a:pos x="659" y="689"/>
                  </a:cxn>
                  <a:cxn ang="0">
                    <a:pos x="663" y="696"/>
                  </a:cxn>
                  <a:cxn ang="0">
                    <a:pos x="666" y="702"/>
                  </a:cxn>
                  <a:cxn ang="0">
                    <a:pos x="669" y="709"/>
                  </a:cxn>
                  <a:cxn ang="0">
                    <a:pos x="671" y="716"/>
                  </a:cxn>
                  <a:cxn ang="0">
                    <a:pos x="673" y="723"/>
                  </a:cxn>
                  <a:cxn ang="0">
                    <a:pos x="675" y="730"/>
                  </a:cxn>
                  <a:cxn ang="0">
                    <a:pos x="676" y="736"/>
                  </a:cxn>
                  <a:cxn ang="0">
                    <a:pos x="678" y="750"/>
                  </a:cxn>
                  <a:cxn ang="0">
                    <a:pos x="679" y="757"/>
                  </a:cxn>
                  <a:cxn ang="0">
                    <a:pos x="679" y="764"/>
                  </a:cxn>
                  <a:cxn ang="0">
                    <a:pos x="679" y="771"/>
                  </a:cxn>
                  <a:cxn ang="0">
                    <a:pos x="678" y="778"/>
                  </a:cxn>
                  <a:cxn ang="0">
                    <a:pos x="678" y="785"/>
                  </a:cxn>
                  <a:cxn ang="0">
                    <a:pos x="677" y="791"/>
                  </a:cxn>
                  <a:cxn ang="0">
                    <a:pos x="675" y="798"/>
                  </a:cxn>
                  <a:cxn ang="0">
                    <a:pos x="674" y="804"/>
                  </a:cxn>
                  <a:cxn ang="0">
                    <a:pos x="671" y="811"/>
                  </a:cxn>
                  <a:cxn ang="0">
                    <a:pos x="669" y="817"/>
                  </a:cxn>
                  <a:cxn ang="0">
                    <a:pos x="664" y="830"/>
                  </a:cxn>
                  <a:cxn ang="0">
                    <a:pos x="657" y="841"/>
                  </a:cxn>
                  <a:cxn ang="0">
                    <a:pos x="653" y="846"/>
                  </a:cxn>
                  <a:cxn ang="0">
                    <a:pos x="649" y="852"/>
                  </a:cxn>
                  <a:cxn ang="0">
                    <a:pos x="644" y="857"/>
                  </a:cxn>
                  <a:cxn ang="0">
                    <a:pos x="640" y="862"/>
                  </a:cxn>
                  <a:cxn ang="0">
                    <a:pos x="630" y="870"/>
                  </a:cxn>
                  <a:cxn ang="0">
                    <a:pos x="624" y="875"/>
                  </a:cxn>
                  <a:cxn ang="0">
                    <a:pos x="618" y="878"/>
                  </a:cxn>
                  <a:cxn ang="0">
                    <a:pos x="612" y="882"/>
                  </a:cxn>
                  <a:cxn ang="0">
                    <a:pos x="606" y="885"/>
                  </a:cxn>
                  <a:cxn ang="0">
                    <a:pos x="600" y="888"/>
                  </a:cxn>
                  <a:cxn ang="0">
                    <a:pos x="594" y="890"/>
                  </a:cxn>
                  <a:cxn ang="0">
                    <a:pos x="581" y="894"/>
                  </a:cxn>
                  <a:cxn ang="0">
                    <a:pos x="568" y="896"/>
                  </a:cxn>
                  <a:cxn ang="0">
                    <a:pos x="554" y="898"/>
                  </a:cxn>
                  <a:cxn ang="0">
                    <a:pos x="548" y="898"/>
                  </a:cxn>
                  <a:cxn ang="0">
                    <a:pos x="541" y="897"/>
                  </a:cxn>
                  <a:cxn ang="0">
                    <a:pos x="534" y="896"/>
                  </a:cxn>
                  <a:cxn ang="0">
                    <a:pos x="528" y="896"/>
                  </a:cxn>
                  <a:cxn ang="0">
                    <a:pos x="521" y="894"/>
                  </a:cxn>
                  <a:cxn ang="0">
                    <a:pos x="515" y="893"/>
                  </a:cxn>
                  <a:cxn ang="0">
                    <a:pos x="508" y="891"/>
                  </a:cxn>
                  <a:cxn ang="0">
                    <a:pos x="502" y="888"/>
                  </a:cxn>
                  <a:cxn ang="0">
                    <a:pos x="496" y="886"/>
                  </a:cxn>
                  <a:cxn ang="0">
                    <a:pos x="489" y="883"/>
                  </a:cxn>
                  <a:cxn ang="0">
                    <a:pos x="483" y="880"/>
                  </a:cxn>
                  <a:cxn ang="0">
                    <a:pos x="477" y="876"/>
                  </a:cxn>
                  <a:cxn ang="0">
                    <a:pos x="471" y="873"/>
                  </a:cxn>
                  <a:cxn ang="0">
                    <a:pos x="466" y="868"/>
                  </a:cxn>
                  <a:cxn ang="0">
                    <a:pos x="454" y="860"/>
                  </a:cxn>
                  <a:cxn ang="0">
                    <a:pos x="449" y="855"/>
                  </a:cxn>
                  <a:cxn ang="0">
                    <a:pos x="444" y="849"/>
                  </a:cxn>
                  <a:cxn ang="0">
                    <a:pos x="439" y="844"/>
                  </a:cxn>
                  <a:cxn ang="0">
                    <a:pos x="435" y="838"/>
                  </a:cxn>
                  <a:cxn ang="0">
                    <a:pos x="430" y="832"/>
                  </a:cxn>
                  <a:cxn ang="0">
                    <a:pos x="426" y="826"/>
                  </a:cxn>
                  <a:cxn ang="0">
                    <a:pos x="426" y="825"/>
                  </a:cxn>
                  <a:cxn ang="0">
                    <a:pos x="319" y="652"/>
                  </a:cxn>
                  <a:cxn ang="0">
                    <a:pos x="212" y="481"/>
                  </a:cxn>
                  <a:cxn ang="0">
                    <a:pos x="0" y="142"/>
                  </a:cxn>
                </a:cxnLst>
                <a:rect l="0" t="0" r="r" b="b"/>
                <a:pathLst>
                  <a:path w="680" h="899">
                    <a:moveTo>
                      <a:pt x="229" y="0"/>
                    </a:moveTo>
                    <a:lnTo>
                      <a:pt x="655" y="682"/>
                    </a:lnTo>
                    <a:lnTo>
                      <a:pt x="659" y="689"/>
                    </a:lnTo>
                    <a:lnTo>
                      <a:pt x="663" y="696"/>
                    </a:lnTo>
                    <a:lnTo>
                      <a:pt x="666" y="702"/>
                    </a:lnTo>
                    <a:lnTo>
                      <a:pt x="669" y="709"/>
                    </a:lnTo>
                    <a:lnTo>
                      <a:pt x="671" y="716"/>
                    </a:lnTo>
                    <a:lnTo>
                      <a:pt x="673" y="723"/>
                    </a:lnTo>
                    <a:lnTo>
                      <a:pt x="675" y="730"/>
                    </a:lnTo>
                    <a:lnTo>
                      <a:pt x="676" y="736"/>
                    </a:lnTo>
                    <a:lnTo>
                      <a:pt x="678" y="750"/>
                    </a:lnTo>
                    <a:lnTo>
                      <a:pt x="679" y="757"/>
                    </a:lnTo>
                    <a:lnTo>
                      <a:pt x="679" y="764"/>
                    </a:lnTo>
                    <a:lnTo>
                      <a:pt x="679" y="771"/>
                    </a:lnTo>
                    <a:lnTo>
                      <a:pt x="678" y="778"/>
                    </a:lnTo>
                    <a:lnTo>
                      <a:pt x="678" y="785"/>
                    </a:lnTo>
                    <a:lnTo>
                      <a:pt x="677" y="791"/>
                    </a:lnTo>
                    <a:lnTo>
                      <a:pt x="675" y="798"/>
                    </a:lnTo>
                    <a:lnTo>
                      <a:pt x="674" y="804"/>
                    </a:lnTo>
                    <a:lnTo>
                      <a:pt x="671" y="811"/>
                    </a:lnTo>
                    <a:lnTo>
                      <a:pt x="669" y="817"/>
                    </a:lnTo>
                    <a:lnTo>
                      <a:pt x="664" y="830"/>
                    </a:lnTo>
                    <a:lnTo>
                      <a:pt x="657" y="841"/>
                    </a:lnTo>
                    <a:lnTo>
                      <a:pt x="653" y="846"/>
                    </a:lnTo>
                    <a:lnTo>
                      <a:pt x="649" y="852"/>
                    </a:lnTo>
                    <a:lnTo>
                      <a:pt x="644" y="857"/>
                    </a:lnTo>
                    <a:lnTo>
                      <a:pt x="640" y="862"/>
                    </a:lnTo>
                    <a:lnTo>
                      <a:pt x="630" y="870"/>
                    </a:lnTo>
                    <a:lnTo>
                      <a:pt x="624" y="875"/>
                    </a:lnTo>
                    <a:lnTo>
                      <a:pt x="618" y="878"/>
                    </a:lnTo>
                    <a:lnTo>
                      <a:pt x="612" y="882"/>
                    </a:lnTo>
                    <a:lnTo>
                      <a:pt x="606" y="885"/>
                    </a:lnTo>
                    <a:lnTo>
                      <a:pt x="600" y="888"/>
                    </a:lnTo>
                    <a:lnTo>
                      <a:pt x="594" y="890"/>
                    </a:lnTo>
                    <a:lnTo>
                      <a:pt x="581" y="894"/>
                    </a:lnTo>
                    <a:lnTo>
                      <a:pt x="568" y="896"/>
                    </a:lnTo>
                    <a:lnTo>
                      <a:pt x="554" y="898"/>
                    </a:lnTo>
                    <a:lnTo>
                      <a:pt x="548" y="898"/>
                    </a:lnTo>
                    <a:lnTo>
                      <a:pt x="541" y="897"/>
                    </a:lnTo>
                    <a:lnTo>
                      <a:pt x="534" y="896"/>
                    </a:lnTo>
                    <a:lnTo>
                      <a:pt x="528" y="896"/>
                    </a:lnTo>
                    <a:lnTo>
                      <a:pt x="521" y="894"/>
                    </a:lnTo>
                    <a:lnTo>
                      <a:pt x="515" y="893"/>
                    </a:lnTo>
                    <a:lnTo>
                      <a:pt x="508" y="891"/>
                    </a:lnTo>
                    <a:lnTo>
                      <a:pt x="502" y="888"/>
                    </a:lnTo>
                    <a:lnTo>
                      <a:pt x="496" y="886"/>
                    </a:lnTo>
                    <a:lnTo>
                      <a:pt x="489" y="883"/>
                    </a:lnTo>
                    <a:lnTo>
                      <a:pt x="483" y="880"/>
                    </a:lnTo>
                    <a:lnTo>
                      <a:pt x="477" y="876"/>
                    </a:lnTo>
                    <a:lnTo>
                      <a:pt x="471" y="873"/>
                    </a:lnTo>
                    <a:lnTo>
                      <a:pt x="466" y="868"/>
                    </a:lnTo>
                    <a:lnTo>
                      <a:pt x="454" y="860"/>
                    </a:lnTo>
                    <a:lnTo>
                      <a:pt x="449" y="855"/>
                    </a:lnTo>
                    <a:lnTo>
                      <a:pt x="444" y="849"/>
                    </a:lnTo>
                    <a:lnTo>
                      <a:pt x="439" y="844"/>
                    </a:lnTo>
                    <a:lnTo>
                      <a:pt x="435" y="838"/>
                    </a:lnTo>
                    <a:lnTo>
                      <a:pt x="430" y="832"/>
                    </a:lnTo>
                    <a:lnTo>
                      <a:pt x="426" y="826"/>
                    </a:lnTo>
                    <a:lnTo>
                      <a:pt x="426" y="825"/>
                    </a:lnTo>
                    <a:lnTo>
                      <a:pt x="319" y="652"/>
                    </a:lnTo>
                    <a:lnTo>
                      <a:pt x="212" y="481"/>
                    </a:lnTo>
                    <a:lnTo>
                      <a:pt x="0" y="142"/>
                    </a:lnTo>
                  </a:path>
                </a:pathLst>
              </a:custGeom>
              <a:noFill/>
              <a:ln w="12700" cap="rnd" cmpd="sng">
                <a:solidFill>
                  <a:srgbClr val="000000"/>
                </a:solidFill>
                <a:prstDash val="solid"/>
                <a:round/>
                <a:headEnd type="none" w="med" len="med"/>
                <a:tailEnd type="none" w="med" len="med"/>
              </a:ln>
              <a:effectLst/>
            </p:spPr>
            <p:txBody>
              <a:bodyPr/>
              <a:lstStyle/>
              <a:p>
                <a:endParaRPr lang="en-US"/>
              </a:p>
            </p:txBody>
          </p:sp>
          <p:sp>
            <p:nvSpPr>
              <p:cNvPr id="122899" name="Line 19"/>
              <p:cNvSpPr>
                <a:spLocks noChangeShapeType="1"/>
              </p:cNvSpPr>
              <p:nvPr/>
            </p:nvSpPr>
            <p:spPr bwMode="auto">
              <a:xfrm>
                <a:off x="1968" y="3335"/>
                <a:ext cx="314" cy="0"/>
              </a:xfrm>
              <a:prstGeom prst="line">
                <a:avLst/>
              </a:prstGeom>
              <a:noFill/>
              <a:ln w="38100">
                <a:solidFill>
                  <a:srgbClr val="3399FF"/>
                </a:solidFill>
                <a:round/>
                <a:headEnd/>
                <a:tailEnd/>
              </a:ln>
              <a:effectLst/>
            </p:spPr>
            <p:txBody>
              <a:bodyPr/>
              <a:lstStyle/>
              <a:p>
                <a:endParaRPr lang="en-US"/>
              </a:p>
            </p:txBody>
          </p:sp>
          <p:sp>
            <p:nvSpPr>
              <p:cNvPr id="122900" name="Line 20"/>
              <p:cNvSpPr>
                <a:spLocks noChangeShapeType="1"/>
              </p:cNvSpPr>
              <p:nvPr/>
            </p:nvSpPr>
            <p:spPr bwMode="auto">
              <a:xfrm>
                <a:off x="3569" y="3129"/>
                <a:ext cx="0" cy="494"/>
              </a:xfrm>
              <a:prstGeom prst="line">
                <a:avLst/>
              </a:prstGeom>
              <a:noFill/>
              <a:ln w="38100">
                <a:solidFill>
                  <a:srgbClr val="3399FF"/>
                </a:solidFill>
                <a:round/>
                <a:headEnd/>
                <a:tailEnd/>
              </a:ln>
              <a:effectLst/>
            </p:spPr>
            <p:txBody>
              <a:bodyPr/>
              <a:lstStyle/>
              <a:p>
                <a:endParaRPr lang="en-US"/>
              </a:p>
            </p:txBody>
          </p:sp>
          <p:sp>
            <p:nvSpPr>
              <p:cNvPr id="122911" name="Text Box 31"/>
              <p:cNvSpPr txBox="1">
                <a:spLocks noChangeArrowheads="1"/>
              </p:cNvSpPr>
              <p:nvPr/>
            </p:nvSpPr>
            <p:spPr bwMode="auto">
              <a:xfrm>
                <a:off x="3859" y="3078"/>
                <a:ext cx="1185" cy="327"/>
              </a:xfrm>
              <a:prstGeom prst="rect">
                <a:avLst/>
              </a:prstGeom>
              <a:noFill/>
              <a:ln w="9525">
                <a:noFill/>
                <a:miter lim="800000"/>
                <a:headEnd/>
                <a:tailEnd/>
              </a:ln>
              <a:effectLst/>
            </p:spPr>
            <p:txBody>
              <a:bodyPr wrap="none">
                <a:spAutoFit/>
              </a:bodyPr>
              <a:lstStyle/>
              <a:p>
                <a:r>
                  <a:rPr lang="en-GB">
                    <a:solidFill>
                      <a:srgbClr val="CC0000"/>
                    </a:solidFill>
                  </a:rPr>
                  <a:t>Fixed-angle</a:t>
                </a:r>
              </a:p>
            </p:txBody>
          </p:sp>
        </p:grpSp>
        <p:grpSp>
          <p:nvGrpSpPr>
            <p:cNvPr id="3" name="Group 41"/>
            <p:cNvGrpSpPr>
              <a:grpSpLocks/>
            </p:cNvGrpSpPr>
            <p:nvPr/>
          </p:nvGrpSpPr>
          <p:grpSpPr bwMode="auto">
            <a:xfrm>
              <a:off x="288925" y="1227138"/>
              <a:ext cx="5572125" cy="5402262"/>
              <a:chOff x="182" y="773"/>
              <a:chExt cx="3510" cy="3403"/>
            </a:xfrm>
          </p:grpSpPr>
          <p:grpSp>
            <p:nvGrpSpPr>
              <p:cNvPr id="4" name="Group 40"/>
              <p:cNvGrpSpPr>
                <a:grpSpLocks/>
              </p:cNvGrpSpPr>
              <p:nvPr/>
            </p:nvGrpSpPr>
            <p:grpSpPr bwMode="auto">
              <a:xfrm>
                <a:off x="182" y="773"/>
                <a:ext cx="3510" cy="3403"/>
                <a:chOff x="182" y="773"/>
                <a:chExt cx="3510" cy="3403"/>
              </a:xfrm>
            </p:grpSpPr>
            <p:sp>
              <p:nvSpPr>
                <p:cNvPr id="122906" name="Rectangle 26"/>
                <p:cNvSpPr>
                  <a:spLocks noChangeArrowheads="1"/>
                </p:cNvSpPr>
                <p:nvPr/>
              </p:nvSpPr>
              <p:spPr bwMode="auto">
                <a:xfrm>
                  <a:off x="2134" y="773"/>
                  <a:ext cx="1558" cy="325"/>
                </a:xfrm>
                <a:prstGeom prst="rect">
                  <a:avLst/>
                </a:prstGeom>
                <a:noFill/>
                <a:ln w="12700">
                  <a:noFill/>
                  <a:miter lim="800000"/>
                  <a:headEnd/>
                  <a:tailEnd/>
                </a:ln>
                <a:effectLst/>
              </p:spPr>
              <p:txBody>
                <a:bodyPr wrap="none" lIns="90488" tIns="44450" rIns="90488" bIns="44450">
                  <a:spAutoFit/>
                </a:bodyPr>
                <a:lstStyle/>
                <a:p>
                  <a:pPr defTabSz="762000" eaLnBrk="0" hangingPunct="0"/>
                  <a:r>
                    <a:rPr lang="en-GB" b="1">
                      <a:solidFill>
                        <a:srgbClr val="CC0000"/>
                      </a:solidFill>
                    </a:rPr>
                    <a:t>axis of rotation</a:t>
                  </a:r>
                </a:p>
              </p:txBody>
            </p:sp>
            <p:grpSp>
              <p:nvGrpSpPr>
                <p:cNvPr id="5" name="Group 37"/>
                <p:cNvGrpSpPr>
                  <a:grpSpLocks/>
                </p:cNvGrpSpPr>
                <p:nvPr/>
              </p:nvGrpSpPr>
              <p:grpSpPr bwMode="auto">
                <a:xfrm>
                  <a:off x="182" y="1061"/>
                  <a:ext cx="3471" cy="3115"/>
                  <a:chOff x="182" y="1061"/>
                  <a:chExt cx="3471" cy="3115"/>
                </a:xfrm>
              </p:grpSpPr>
              <p:sp>
                <p:nvSpPr>
                  <p:cNvPr id="122883" name="Freeform 3"/>
                  <p:cNvSpPr>
                    <a:spLocks/>
                  </p:cNvSpPr>
                  <p:nvPr/>
                </p:nvSpPr>
                <p:spPr bwMode="auto">
                  <a:xfrm>
                    <a:off x="1916" y="1150"/>
                    <a:ext cx="1737" cy="341"/>
                  </a:xfrm>
                  <a:custGeom>
                    <a:avLst/>
                    <a:gdLst/>
                    <a:ahLst/>
                    <a:cxnLst>
                      <a:cxn ang="0">
                        <a:pos x="0" y="340"/>
                      </a:cxn>
                      <a:cxn ang="0">
                        <a:pos x="0" y="0"/>
                      </a:cxn>
                      <a:cxn ang="0">
                        <a:pos x="1736" y="0"/>
                      </a:cxn>
                      <a:cxn ang="0">
                        <a:pos x="1736" y="340"/>
                      </a:cxn>
                      <a:cxn ang="0">
                        <a:pos x="0" y="340"/>
                      </a:cxn>
                    </a:cxnLst>
                    <a:rect l="0" t="0" r="r" b="b"/>
                    <a:pathLst>
                      <a:path w="1737" h="341">
                        <a:moveTo>
                          <a:pt x="0" y="340"/>
                        </a:moveTo>
                        <a:lnTo>
                          <a:pt x="0" y="0"/>
                        </a:lnTo>
                        <a:lnTo>
                          <a:pt x="1736" y="0"/>
                        </a:lnTo>
                        <a:lnTo>
                          <a:pt x="1736" y="340"/>
                        </a:lnTo>
                        <a:lnTo>
                          <a:pt x="0" y="340"/>
                        </a:lnTo>
                      </a:path>
                    </a:pathLst>
                  </a:custGeom>
                  <a:solidFill>
                    <a:srgbClr val="78788C"/>
                  </a:solidFill>
                  <a:ln w="12700" cap="rnd" cmpd="sng">
                    <a:noFill/>
                    <a:prstDash val="solid"/>
                    <a:round/>
                    <a:headEnd type="none" w="med" len="med"/>
                    <a:tailEnd type="none" w="med" len="med"/>
                  </a:ln>
                  <a:effectLst/>
                </p:spPr>
                <p:txBody>
                  <a:bodyPr/>
                  <a:lstStyle/>
                  <a:p>
                    <a:endParaRPr lang="en-US"/>
                  </a:p>
                </p:txBody>
              </p:sp>
              <p:sp>
                <p:nvSpPr>
                  <p:cNvPr id="122884" name="Freeform 4"/>
                  <p:cNvSpPr>
                    <a:spLocks/>
                  </p:cNvSpPr>
                  <p:nvPr/>
                </p:nvSpPr>
                <p:spPr bwMode="auto">
                  <a:xfrm>
                    <a:off x="1916" y="1322"/>
                    <a:ext cx="323" cy="1229"/>
                  </a:xfrm>
                  <a:custGeom>
                    <a:avLst/>
                    <a:gdLst/>
                    <a:ahLst/>
                    <a:cxnLst>
                      <a:cxn ang="0">
                        <a:pos x="321" y="640"/>
                      </a:cxn>
                      <a:cxn ang="0">
                        <a:pos x="322" y="1047"/>
                      </a:cxn>
                      <a:cxn ang="0">
                        <a:pos x="322" y="1057"/>
                      </a:cxn>
                      <a:cxn ang="0">
                        <a:pos x="321" y="1075"/>
                      </a:cxn>
                      <a:cxn ang="0">
                        <a:pos x="317" y="1093"/>
                      </a:cxn>
                      <a:cxn ang="0">
                        <a:pos x="313" y="1110"/>
                      </a:cxn>
                      <a:cxn ang="0">
                        <a:pos x="306" y="1126"/>
                      </a:cxn>
                      <a:cxn ang="0">
                        <a:pos x="299" y="1141"/>
                      </a:cxn>
                      <a:cxn ang="0">
                        <a:pos x="290" y="1156"/>
                      </a:cxn>
                      <a:cxn ang="0">
                        <a:pos x="275" y="1175"/>
                      </a:cxn>
                      <a:cxn ang="0">
                        <a:pos x="264" y="1187"/>
                      </a:cxn>
                      <a:cxn ang="0">
                        <a:pos x="251" y="1197"/>
                      </a:cxn>
                      <a:cxn ang="0">
                        <a:pos x="231" y="1211"/>
                      </a:cxn>
                      <a:cxn ang="0">
                        <a:pos x="216" y="1217"/>
                      </a:cxn>
                      <a:cxn ang="0">
                        <a:pos x="201" y="1223"/>
                      </a:cxn>
                      <a:cxn ang="0">
                        <a:pos x="186" y="1226"/>
                      </a:cxn>
                      <a:cxn ang="0">
                        <a:pos x="169" y="1228"/>
                      </a:cxn>
                      <a:cxn ang="0">
                        <a:pos x="153" y="1228"/>
                      </a:cxn>
                      <a:cxn ang="0">
                        <a:pos x="137" y="1226"/>
                      </a:cxn>
                      <a:cxn ang="0">
                        <a:pos x="121" y="1223"/>
                      </a:cxn>
                      <a:cxn ang="0">
                        <a:pos x="106" y="1217"/>
                      </a:cxn>
                      <a:cxn ang="0">
                        <a:pos x="91" y="1211"/>
                      </a:cxn>
                      <a:cxn ang="0">
                        <a:pos x="71" y="1197"/>
                      </a:cxn>
                      <a:cxn ang="0">
                        <a:pos x="59" y="1187"/>
                      </a:cxn>
                      <a:cxn ang="0">
                        <a:pos x="42" y="1169"/>
                      </a:cxn>
                      <a:cxn ang="0">
                        <a:pos x="32" y="1156"/>
                      </a:cxn>
                      <a:cxn ang="0">
                        <a:pos x="20" y="1134"/>
                      </a:cxn>
                      <a:cxn ang="0">
                        <a:pos x="10" y="1110"/>
                      </a:cxn>
                      <a:cxn ang="0">
                        <a:pos x="5" y="1093"/>
                      </a:cxn>
                      <a:cxn ang="0">
                        <a:pos x="2" y="1075"/>
                      </a:cxn>
                      <a:cxn ang="0">
                        <a:pos x="0" y="1057"/>
                      </a:cxn>
                      <a:cxn ang="0">
                        <a:pos x="0" y="1047"/>
                      </a:cxn>
                      <a:cxn ang="0">
                        <a:pos x="1" y="237"/>
                      </a:cxn>
                      <a:cxn ang="0">
                        <a:pos x="117" y="203"/>
                      </a:cxn>
                      <a:cxn ang="0">
                        <a:pos x="116" y="49"/>
                      </a:cxn>
                      <a:cxn ang="0">
                        <a:pos x="117" y="39"/>
                      </a:cxn>
                      <a:cxn ang="0">
                        <a:pos x="120" y="30"/>
                      </a:cxn>
                      <a:cxn ang="0">
                        <a:pos x="126" y="18"/>
                      </a:cxn>
                      <a:cxn ang="0">
                        <a:pos x="131" y="12"/>
                      </a:cxn>
                      <a:cxn ang="0">
                        <a:pos x="138" y="6"/>
                      </a:cxn>
                      <a:cxn ang="0">
                        <a:pos x="145" y="3"/>
                      </a:cxn>
                      <a:cxn ang="0">
                        <a:pos x="153" y="1"/>
                      </a:cxn>
                      <a:cxn ang="0">
                        <a:pos x="161" y="1"/>
                      </a:cxn>
                      <a:cxn ang="0">
                        <a:pos x="169" y="3"/>
                      </a:cxn>
                      <a:cxn ang="0">
                        <a:pos x="176" y="6"/>
                      </a:cxn>
                      <a:cxn ang="0">
                        <a:pos x="182" y="12"/>
                      </a:cxn>
                      <a:cxn ang="0">
                        <a:pos x="188" y="18"/>
                      </a:cxn>
                      <a:cxn ang="0">
                        <a:pos x="194" y="30"/>
                      </a:cxn>
                      <a:cxn ang="0">
                        <a:pos x="196" y="39"/>
                      </a:cxn>
                      <a:cxn ang="0">
                        <a:pos x="197" y="49"/>
                      </a:cxn>
                      <a:cxn ang="0">
                        <a:pos x="197" y="55"/>
                      </a:cxn>
                    </a:cxnLst>
                    <a:rect l="0" t="0" r="r" b="b"/>
                    <a:pathLst>
                      <a:path w="323" h="1229">
                        <a:moveTo>
                          <a:pt x="321" y="236"/>
                        </a:moveTo>
                        <a:lnTo>
                          <a:pt x="321" y="640"/>
                        </a:lnTo>
                        <a:lnTo>
                          <a:pt x="322" y="843"/>
                        </a:lnTo>
                        <a:lnTo>
                          <a:pt x="322" y="1047"/>
                        </a:lnTo>
                        <a:lnTo>
                          <a:pt x="322" y="1048"/>
                        </a:lnTo>
                        <a:lnTo>
                          <a:pt x="322" y="1057"/>
                        </a:lnTo>
                        <a:lnTo>
                          <a:pt x="322" y="1066"/>
                        </a:lnTo>
                        <a:lnTo>
                          <a:pt x="321" y="1075"/>
                        </a:lnTo>
                        <a:lnTo>
                          <a:pt x="319" y="1084"/>
                        </a:lnTo>
                        <a:lnTo>
                          <a:pt x="317" y="1093"/>
                        </a:lnTo>
                        <a:lnTo>
                          <a:pt x="315" y="1101"/>
                        </a:lnTo>
                        <a:lnTo>
                          <a:pt x="313" y="1110"/>
                        </a:lnTo>
                        <a:lnTo>
                          <a:pt x="310" y="1118"/>
                        </a:lnTo>
                        <a:lnTo>
                          <a:pt x="306" y="1126"/>
                        </a:lnTo>
                        <a:lnTo>
                          <a:pt x="303" y="1134"/>
                        </a:lnTo>
                        <a:lnTo>
                          <a:pt x="299" y="1141"/>
                        </a:lnTo>
                        <a:lnTo>
                          <a:pt x="295" y="1149"/>
                        </a:lnTo>
                        <a:lnTo>
                          <a:pt x="290" y="1156"/>
                        </a:lnTo>
                        <a:lnTo>
                          <a:pt x="286" y="1163"/>
                        </a:lnTo>
                        <a:lnTo>
                          <a:pt x="275" y="1175"/>
                        </a:lnTo>
                        <a:lnTo>
                          <a:pt x="270" y="1181"/>
                        </a:lnTo>
                        <a:lnTo>
                          <a:pt x="264" y="1187"/>
                        </a:lnTo>
                        <a:lnTo>
                          <a:pt x="258" y="1192"/>
                        </a:lnTo>
                        <a:lnTo>
                          <a:pt x="251" y="1197"/>
                        </a:lnTo>
                        <a:lnTo>
                          <a:pt x="238" y="1206"/>
                        </a:lnTo>
                        <a:lnTo>
                          <a:pt x="231" y="1211"/>
                        </a:lnTo>
                        <a:lnTo>
                          <a:pt x="224" y="1214"/>
                        </a:lnTo>
                        <a:lnTo>
                          <a:pt x="216" y="1217"/>
                        </a:lnTo>
                        <a:lnTo>
                          <a:pt x="209" y="1220"/>
                        </a:lnTo>
                        <a:lnTo>
                          <a:pt x="201" y="1223"/>
                        </a:lnTo>
                        <a:lnTo>
                          <a:pt x="194" y="1225"/>
                        </a:lnTo>
                        <a:lnTo>
                          <a:pt x="186" y="1226"/>
                        </a:lnTo>
                        <a:lnTo>
                          <a:pt x="178" y="1227"/>
                        </a:lnTo>
                        <a:lnTo>
                          <a:pt x="169" y="1228"/>
                        </a:lnTo>
                        <a:lnTo>
                          <a:pt x="161" y="1228"/>
                        </a:lnTo>
                        <a:lnTo>
                          <a:pt x="153" y="1228"/>
                        </a:lnTo>
                        <a:lnTo>
                          <a:pt x="145" y="1227"/>
                        </a:lnTo>
                        <a:lnTo>
                          <a:pt x="137" y="1226"/>
                        </a:lnTo>
                        <a:lnTo>
                          <a:pt x="128" y="1225"/>
                        </a:lnTo>
                        <a:lnTo>
                          <a:pt x="121" y="1223"/>
                        </a:lnTo>
                        <a:lnTo>
                          <a:pt x="113" y="1220"/>
                        </a:lnTo>
                        <a:lnTo>
                          <a:pt x="106" y="1217"/>
                        </a:lnTo>
                        <a:lnTo>
                          <a:pt x="98" y="1214"/>
                        </a:lnTo>
                        <a:lnTo>
                          <a:pt x="91" y="1211"/>
                        </a:lnTo>
                        <a:lnTo>
                          <a:pt x="84" y="1206"/>
                        </a:lnTo>
                        <a:lnTo>
                          <a:pt x="71" y="1197"/>
                        </a:lnTo>
                        <a:lnTo>
                          <a:pt x="65" y="1192"/>
                        </a:lnTo>
                        <a:lnTo>
                          <a:pt x="59" y="1187"/>
                        </a:lnTo>
                        <a:lnTo>
                          <a:pt x="47" y="1175"/>
                        </a:lnTo>
                        <a:lnTo>
                          <a:pt x="42" y="1169"/>
                        </a:lnTo>
                        <a:lnTo>
                          <a:pt x="37" y="1163"/>
                        </a:lnTo>
                        <a:lnTo>
                          <a:pt x="32" y="1156"/>
                        </a:lnTo>
                        <a:lnTo>
                          <a:pt x="27" y="1149"/>
                        </a:lnTo>
                        <a:lnTo>
                          <a:pt x="20" y="1134"/>
                        </a:lnTo>
                        <a:lnTo>
                          <a:pt x="12" y="1118"/>
                        </a:lnTo>
                        <a:lnTo>
                          <a:pt x="10" y="1110"/>
                        </a:lnTo>
                        <a:lnTo>
                          <a:pt x="7" y="1101"/>
                        </a:lnTo>
                        <a:lnTo>
                          <a:pt x="5" y="1093"/>
                        </a:lnTo>
                        <a:lnTo>
                          <a:pt x="3" y="1084"/>
                        </a:lnTo>
                        <a:lnTo>
                          <a:pt x="2" y="1075"/>
                        </a:lnTo>
                        <a:lnTo>
                          <a:pt x="1" y="1066"/>
                        </a:lnTo>
                        <a:lnTo>
                          <a:pt x="0" y="1057"/>
                        </a:lnTo>
                        <a:lnTo>
                          <a:pt x="0" y="1048"/>
                        </a:lnTo>
                        <a:lnTo>
                          <a:pt x="0" y="1047"/>
                        </a:lnTo>
                        <a:lnTo>
                          <a:pt x="1" y="640"/>
                        </a:lnTo>
                        <a:lnTo>
                          <a:pt x="1" y="237"/>
                        </a:lnTo>
                        <a:lnTo>
                          <a:pt x="1" y="203"/>
                        </a:lnTo>
                        <a:lnTo>
                          <a:pt x="117" y="203"/>
                        </a:lnTo>
                        <a:lnTo>
                          <a:pt x="117" y="55"/>
                        </a:lnTo>
                        <a:lnTo>
                          <a:pt x="116" y="49"/>
                        </a:lnTo>
                        <a:lnTo>
                          <a:pt x="117" y="44"/>
                        </a:lnTo>
                        <a:lnTo>
                          <a:pt x="117" y="39"/>
                        </a:lnTo>
                        <a:lnTo>
                          <a:pt x="118" y="34"/>
                        </a:lnTo>
                        <a:lnTo>
                          <a:pt x="120" y="30"/>
                        </a:lnTo>
                        <a:lnTo>
                          <a:pt x="123" y="22"/>
                        </a:lnTo>
                        <a:lnTo>
                          <a:pt x="126" y="18"/>
                        </a:lnTo>
                        <a:lnTo>
                          <a:pt x="128" y="15"/>
                        </a:lnTo>
                        <a:lnTo>
                          <a:pt x="131" y="12"/>
                        </a:lnTo>
                        <a:lnTo>
                          <a:pt x="134" y="9"/>
                        </a:lnTo>
                        <a:lnTo>
                          <a:pt x="138" y="6"/>
                        </a:lnTo>
                        <a:lnTo>
                          <a:pt x="141" y="4"/>
                        </a:lnTo>
                        <a:lnTo>
                          <a:pt x="145" y="3"/>
                        </a:lnTo>
                        <a:lnTo>
                          <a:pt x="149" y="2"/>
                        </a:lnTo>
                        <a:lnTo>
                          <a:pt x="153" y="1"/>
                        </a:lnTo>
                        <a:lnTo>
                          <a:pt x="157" y="0"/>
                        </a:lnTo>
                        <a:lnTo>
                          <a:pt x="161" y="1"/>
                        </a:lnTo>
                        <a:lnTo>
                          <a:pt x="165" y="2"/>
                        </a:lnTo>
                        <a:lnTo>
                          <a:pt x="169" y="3"/>
                        </a:lnTo>
                        <a:lnTo>
                          <a:pt x="172" y="4"/>
                        </a:lnTo>
                        <a:lnTo>
                          <a:pt x="176" y="6"/>
                        </a:lnTo>
                        <a:lnTo>
                          <a:pt x="179" y="9"/>
                        </a:lnTo>
                        <a:lnTo>
                          <a:pt x="182" y="12"/>
                        </a:lnTo>
                        <a:lnTo>
                          <a:pt x="185" y="15"/>
                        </a:lnTo>
                        <a:lnTo>
                          <a:pt x="188" y="18"/>
                        </a:lnTo>
                        <a:lnTo>
                          <a:pt x="190" y="22"/>
                        </a:lnTo>
                        <a:lnTo>
                          <a:pt x="194" y="30"/>
                        </a:lnTo>
                        <a:lnTo>
                          <a:pt x="196" y="34"/>
                        </a:lnTo>
                        <a:lnTo>
                          <a:pt x="196" y="39"/>
                        </a:lnTo>
                        <a:lnTo>
                          <a:pt x="197" y="44"/>
                        </a:lnTo>
                        <a:lnTo>
                          <a:pt x="197" y="49"/>
                        </a:lnTo>
                        <a:lnTo>
                          <a:pt x="197" y="52"/>
                        </a:lnTo>
                        <a:lnTo>
                          <a:pt x="197" y="55"/>
                        </a:lnTo>
                      </a:path>
                    </a:pathLst>
                  </a:custGeom>
                  <a:noFill/>
                  <a:ln w="12700" cap="rnd" cmpd="sng">
                    <a:solidFill>
                      <a:srgbClr val="000000"/>
                    </a:solidFill>
                    <a:prstDash val="solid"/>
                    <a:round/>
                    <a:headEnd type="none" w="med" len="med"/>
                    <a:tailEnd type="none" w="med" len="med"/>
                  </a:ln>
                  <a:effectLst/>
                </p:spPr>
                <p:txBody>
                  <a:bodyPr/>
                  <a:lstStyle/>
                  <a:p>
                    <a:endParaRPr lang="en-US"/>
                  </a:p>
                </p:txBody>
              </p:sp>
              <p:sp>
                <p:nvSpPr>
                  <p:cNvPr id="122885" name="Freeform 5"/>
                  <p:cNvSpPr>
                    <a:spLocks/>
                  </p:cNvSpPr>
                  <p:nvPr/>
                </p:nvSpPr>
                <p:spPr bwMode="auto">
                  <a:xfrm>
                    <a:off x="1939" y="1579"/>
                    <a:ext cx="278" cy="948"/>
                  </a:xfrm>
                  <a:custGeom>
                    <a:avLst/>
                    <a:gdLst/>
                    <a:ahLst/>
                    <a:cxnLst>
                      <a:cxn ang="0">
                        <a:pos x="0" y="1"/>
                      </a:cxn>
                      <a:cxn ang="0">
                        <a:pos x="0" y="800"/>
                      </a:cxn>
                      <a:cxn ang="0">
                        <a:pos x="0" y="801"/>
                      </a:cxn>
                      <a:cxn ang="0">
                        <a:pos x="0" y="809"/>
                      </a:cxn>
                      <a:cxn ang="0">
                        <a:pos x="1" y="816"/>
                      </a:cxn>
                      <a:cxn ang="0">
                        <a:pos x="2" y="823"/>
                      </a:cxn>
                      <a:cxn ang="0">
                        <a:pos x="3" y="830"/>
                      </a:cxn>
                      <a:cxn ang="0">
                        <a:pos x="4" y="838"/>
                      </a:cxn>
                      <a:cxn ang="0">
                        <a:pos x="6" y="844"/>
                      </a:cxn>
                      <a:cxn ang="0">
                        <a:pos x="9" y="851"/>
                      </a:cxn>
                      <a:cxn ang="0">
                        <a:pos x="11" y="858"/>
                      </a:cxn>
                      <a:cxn ang="0">
                        <a:pos x="14" y="864"/>
                      </a:cxn>
                      <a:cxn ang="0">
                        <a:pos x="17" y="871"/>
                      </a:cxn>
                      <a:cxn ang="0">
                        <a:pos x="20" y="877"/>
                      </a:cxn>
                      <a:cxn ang="0">
                        <a:pos x="24" y="883"/>
                      </a:cxn>
                      <a:cxn ang="0">
                        <a:pos x="27" y="888"/>
                      </a:cxn>
                      <a:cxn ang="0">
                        <a:pos x="32" y="894"/>
                      </a:cxn>
                      <a:cxn ang="0">
                        <a:pos x="36" y="899"/>
                      </a:cxn>
                      <a:cxn ang="0">
                        <a:pos x="41" y="904"/>
                      </a:cxn>
                      <a:cxn ang="0">
                        <a:pos x="51" y="914"/>
                      </a:cxn>
                      <a:cxn ang="0">
                        <a:pos x="56" y="918"/>
                      </a:cxn>
                      <a:cxn ang="0">
                        <a:pos x="61" y="922"/>
                      </a:cxn>
                      <a:cxn ang="0">
                        <a:pos x="73" y="929"/>
                      </a:cxn>
                      <a:cxn ang="0">
                        <a:pos x="85" y="935"/>
                      </a:cxn>
                      <a:cxn ang="0">
                        <a:pos x="91" y="938"/>
                      </a:cxn>
                      <a:cxn ang="0">
                        <a:pos x="97" y="940"/>
                      </a:cxn>
                      <a:cxn ang="0">
                        <a:pos x="104" y="942"/>
                      </a:cxn>
                      <a:cxn ang="0">
                        <a:pos x="111" y="944"/>
                      </a:cxn>
                      <a:cxn ang="0">
                        <a:pos x="117" y="945"/>
                      </a:cxn>
                      <a:cxn ang="0">
                        <a:pos x="125" y="946"/>
                      </a:cxn>
                      <a:cxn ang="0">
                        <a:pos x="131" y="947"/>
                      </a:cxn>
                      <a:cxn ang="0">
                        <a:pos x="139" y="947"/>
                      </a:cxn>
                      <a:cxn ang="0">
                        <a:pos x="146" y="947"/>
                      </a:cxn>
                      <a:cxn ang="0">
                        <a:pos x="153" y="946"/>
                      </a:cxn>
                      <a:cxn ang="0">
                        <a:pos x="160" y="945"/>
                      </a:cxn>
                      <a:cxn ang="0">
                        <a:pos x="166" y="944"/>
                      </a:cxn>
                      <a:cxn ang="0">
                        <a:pos x="173" y="942"/>
                      </a:cxn>
                      <a:cxn ang="0">
                        <a:pos x="180" y="940"/>
                      </a:cxn>
                      <a:cxn ang="0">
                        <a:pos x="186" y="938"/>
                      </a:cxn>
                      <a:cxn ang="0">
                        <a:pos x="193" y="935"/>
                      </a:cxn>
                      <a:cxn ang="0">
                        <a:pos x="199" y="932"/>
                      </a:cxn>
                      <a:cxn ang="0">
                        <a:pos x="205" y="929"/>
                      </a:cxn>
                      <a:cxn ang="0">
                        <a:pos x="210" y="926"/>
                      </a:cxn>
                      <a:cxn ang="0">
                        <a:pos x="216" y="922"/>
                      </a:cxn>
                      <a:cxn ang="0">
                        <a:pos x="221" y="918"/>
                      </a:cxn>
                      <a:cxn ang="0">
                        <a:pos x="227" y="914"/>
                      </a:cxn>
                      <a:cxn ang="0">
                        <a:pos x="236" y="904"/>
                      </a:cxn>
                      <a:cxn ang="0">
                        <a:pos x="245" y="894"/>
                      </a:cxn>
                      <a:cxn ang="0">
                        <a:pos x="253" y="883"/>
                      </a:cxn>
                      <a:cxn ang="0">
                        <a:pos x="257" y="877"/>
                      </a:cxn>
                      <a:cxn ang="0">
                        <a:pos x="260" y="871"/>
                      </a:cxn>
                      <a:cxn ang="0">
                        <a:pos x="263" y="864"/>
                      </a:cxn>
                      <a:cxn ang="0">
                        <a:pos x="266" y="858"/>
                      </a:cxn>
                      <a:cxn ang="0">
                        <a:pos x="271" y="844"/>
                      </a:cxn>
                      <a:cxn ang="0">
                        <a:pos x="274" y="830"/>
                      </a:cxn>
                      <a:cxn ang="0">
                        <a:pos x="275" y="823"/>
                      </a:cxn>
                      <a:cxn ang="0">
                        <a:pos x="276" y="816"/>
                      </a:cxn>
                      <a:cxn ang="0">
                        <a:pos x="277" y="809"/>
                      </a:cxn>
                      <a:cxn ang="0">
                        <a:pos x="277" y="801"/>
                      </a:cxn>
                      <a:cxn ang="0">
                        <a:pos x="277" y="800"/>
                      </a:cxn>
                      <a:cxn ang="0">
                        <a:pos x="276" y="598"/>
                      </a:cxn>
                      <a:cxn ang="0">
                        <a:pos x="276" y="398"/>
                      </a:cxn>
                      <a:cxn ang="0">
                        <a:pos x="276" y="0"/>
                      </a:cxn>
                    </a:cxnLst>
                    <a:rect l="0" t="0" r="r" b="b"/>
                    <a:pathLst>
                      <a:path w="278" h="948">
                        <a:moveTo>
                          <a:pt x="0" y="1"/>
                        </a:moveTo>
                        <a:lnTo>
                          <a:pt x="0" y="800"/>
                        </a:lnTo>
                        <a:lnTo>
                          <a:pt x="0" y="801"/>
                        </a:lnTo>
                        <a:lnTo>
                          <a:pt x="0" y="809"/>
                        </a:lnTo>
                        <a:lnTo>
                          <a:pt x="1" y="816"/>
                        </a:lnTo>
                        <a:lnTo>
                          <a:pt x="2" y="823"/>
                        </a:lnTo>
                        <a:lnTo>
                          <a:pt x="3" y="830"/>
                        </a:lnTo>
                        <a:lnTo>
                          <a:pt x="4" y="838"/>
                        </a:lnTo>
                        <a:lnTo>
                          <a:pt x="6" y="844"/>
                        </a:lnTo>
                        <a:lnTo>
                          <a:pt x="9" y="851"/>
                        </a:lnTo>
                        <a:lnTo>
                          <a:pt x="11" y="858"/>
                        </a:lnTo>
                        <a:lnTo>
                          <a:pt x="14" y="864"/>
                        </a:lnTo>
                        <a:lnTo>
                          <a:pt x="17" y="871"/>
                        </a:lnTo>
                        <a:lnTo>
                          <a:pt x="20" y="877"/>
                        </a:lnTo>
                        <a:lnTo>
                          <a:pt x="24" y="883"/>
                        </a:lnTo>
                        <a:lnTo>
                          <a:pt x="27" y="888"/>
                        </a:lnTo>
                        <a:lnTo>
                          <a:pt x="32" y="894"/>
                        </a:lnTo>
                        <a:lnTo>
                          <a:pt x="36" y="899"/>
                        </a:lnTo>
                        <a:lnTo>
                          <a:pt x="41" y="904"/>
                        </a:lnTo>
                        <a:lnTo>
                          <a:pt x="51" y="914"/>
                        </a:lnTo>
                        <a:lnTo>
                          <a:pt x="56" y="918"/>
                        </a:lnTo>
                        <a:lnTo>
                          <a:pt x="61" y="922"/>
                        </a:lnTo>
                        <a:lnTo>
                          <a:pt x="73" y="929"/>
                        </a:lnTo>
                        <a:lnTo>
                          <a:pt x="85" y="935"/>
                        </a:lnTo>
                        <a:lnTo>
                          <a:pt x="91" y="938"/>
                        </a:lnTo>
                        <a:lnTo>
                          <a:pt x="97" y="940"/>
                        </a:lnTo>
                        <a:lnTo>
                          <a:pt x="104" y="942"/>
                        </a:lnTo>
                        <a:lnTo>
                          <a:pt x="111" y="944"/>
                        </a:lnTo>
                        <a:lnTo>
                          <a:pt x="117" y="945"/>
                        </a:lnTo>
                        <a:lnTo>
                          <a:pt x="125" y="946"/>
                        </a:lnTo>
                        <a:lnTo>
                          <a:pt x="131" y="947"/>
                        </a:lnTo>
                        <a:lnTo>
                          <a:pt x="139" y="947"/>
                        </a:lnTo>
                        <a:lnTo>
                          <a:pt x="146" y="947"/>
                        </a:lnTo>
                        <a:lnTo>
                          <a:pt x="153" y="946"/>
                        </a:lnTo>
                        <a:lnTo>
                          <a:pt x="160" y="945"/>
                        </a:lnTo>
                        <a:lnTo>
                          <a:pt x="166" y="944"/>
                        </a:lnTo>
                        <a:lnTo>
                          <a:pt x="173" y="942"/>
                        </a:lnTo>
                        <a:lnTo>
                          <a:pt x="180" y="940"/>
                        </a:lnTo>
                        <a:lnTo>
                          <a:pt x="186" y="938"/>
                        </a:lnTo>
                        <a:lnTo>
                          <a:pt x="193" y="935"/>
                        </a:lnTo>
                        <a:lnTo>
                          <a:pt x="199" y="932"/>
                        </a:lnTo>
                        <a:lnTo>
                          <a:pt x="205" y="929"/>
                        </a:lnTo>
                        <a:lnTo>
                          <a:pt x="210" y="926"/>
                        </a:lnTo>
                        <a:lnTo>
                          <a:pt x="216" y="922"/>
                        </a:lnTo>
                        <a:lnTo>
                          <a:pt x="221" y="918"/>
                        </a:lnTo>
                        <a:lnTo>
                          <a:pt x="227" y="914"/>
                        </a:lnTo>
                        <a:lnTo>
                          <a:pt x="236" y="904"/>
                        </a:lnTo>
                        <a:lnTo>
                          <a:pt x="245" y="894"/>
                        </a:lnTo>
                        <a:lnTo>
                          <a:pt x="253" y="883"/>
                        </a:lnTo>
                        <a:lnTo>
                          <a:pt x="257" y="877"/>
                        </a:lnTo>
                        <a:lnTo>
                          <a:pt x="260" y="871"/>
                        </a:lnTo>
                        <a:lnTo>
                          <a:pt x="263" y="864"/>
                        </a:lnTo>
                        <a:lnTo>
                          <a:pt x="266" y="858"/>
                        </a:lnTo>
                        <a:lnTo>
                          <a:pt x="271" y="844"/>
                        </a:lnTo>
                        <a:lnTo>
                          <a:pt x="274" y="830"/>
                        </a:lnTo>
                        <a:lnTo>
                          <a:pt x="275" y="823"/>
                        </a:lnTo>
                        <a:lnTo>
                          <a:pt x="276" y="816"/>
                        </a:lnTo>
                        <a:lnTo>
                          <a:pt x="277" y="809"/>
                        </a:lnTo>
                        <a:lnTo>
                          <a:pt x="277" y="801"/>
                        </a:lnTo>
                        <a:lnTo>
                          <a:pt x="277" y="800"/>
                        </a:lnTo>
                        <a:lnTo>
                          <a:pt x="276" y="598"/>
                        </a:lnTo>
                        <a:lnTo>
                          <a:pt x="276" y="398"/>
                        </a:lnTo>
                        <a:lnTo>
                          <a:pt x="276" y="0"/>
                        </a:lnTo>
                      </a:path>
                    </a:pathLst>
                  </a:custGeom>
                  <a:noFill/>
                  <a:ln w="12700" cap="rnd" cmpd="sng">
                    <a:solidFill>
                      <a:srgbClr val="000000"/>
                    </a:solidFill>
                    <a:prstDash val="solid"/>
                    <a:round/>
                    <a:headEnd type="none" w="med" len="med"/>
                    <a:tailEnd type="none" w="med" len="med"/>
                  </a:ln>
                  <a:effectLst/>
                </p:spPr>
                <p:txBody>
                  <a:bodyPr/>
                  <a:lstStyle/>
                  <a:p>
                    <a:endParaRPr lang="en-US"/>
                  </a:p>
                </p:txBody>
              </p:sp>
              <p:sp>
                <p:nvSpPr>
                  <p:cNvPr id="122890" name="Oval 10"/>
                  <p:cNvSpPr>
                    <a:spLocks noChangeArrowheads="1"/>
                  </p:cNvSpPr>
                  <p:nvPr/>
                </p:nvSpPr>
                <p:spPr bwMode="auto">
                  <a:xfrm>
                    <a:off x="2050" y="1338"/>
                    <a:ext cx="40" cy="40"/>
                  </a:xfrm>
                  <a:prstGeom prst="ellipse">
                    <a:avLst/>
                  </a:prstGeom>
                  <a:solidFill>
                    <a:srgbClr val="AAAAAA"/>
                  </a:solidFill>
                  <a:ln w="12700">
                    <a:solidFill>
                      <a:srgbClr val="000000"/>
                    </a:solidFill>
                    <a:round/>
                    <a:headEnd/>
                    <a:tailEnd/>
                  </a:ln>
                  <a:effectLst/>
                </p:spPr>
                <p:txBody>
                  <a:bodyPr wrap="none" anchor="ctr"/>
                  <a:lstStyle/>
                  <a:p>
                    <a:endParaRPr lang="en-US"/>
                  </a:p>
                </p:txBody>
              </p:sp>
              <p:sp>
                <p:nvSpPr>
                  <p:cNvPr id="122892" name="Freeform 12"/>
                  <p:cNvSpPr>
                    <a:spLocks/>
                  </p:cNvSpPr>
                  <p:nvPr/>
                </p:nvSpPr>
                <p:spPr bwMode="auto">
                  <a:xfrm>
                    <a:off x="2694" y="1452"/>
                    <a:ext cx="273" cy="1340"/>
                  </a:xfrm>
                  <a:custGeom>
                    <a:avLst/>
                    <a:gdLst/>
                    <a:ahLst/>
                    <a:cxnLst>
                      <a:cxn ang="0">
                        <a:pos x="0" y="1296"/>
                      </a:cxn>
                      <a:cxn ang="0">
                        <a:pos x="0" y="0"/>
                      </a:cxn>
                      <a:cxn ang="0">
                        <a:pos x="272" y="0"/>
                      </a:cxn>
                      <a:cxn ang="0">
                        <a:pos x="272" y="1296"/>
                      </a:cxn>
                      <a:cxn ang="0">
                        <a:pos x="0" y="1296"/>
                      </a:cxn>
                    </a:cxnLst>
                    <a:rect l="0" t="0" r="r" b="b"/>
                    <a:pathLst>
                      <a:path w="273" h="1297">
                        <a:moveTo>
                          <a:pt x="0" y="1296"/>
                        </a:moveTo>
                        <a:lnTo>
                          <a:pt x="0" y="0"/>
                        </a:lnTo>
                        <a:lnTo>
                          <a:pt x="272" y="0"/>
                        </a:lnTo>
                        <a:lnTo>
                          <a:pt x="272" y="1296"/>
                        </a:lnTo>
                        <a:lnTo>
                          <a:pt x="0" y="1296"/>
                        </a:lnTo>
                      </a:path>
                    </a:pathLst>
                  </a:custGeom>
                  <a:solidFill>
                    <a:srgbClr val="78788C"/>
                  </a:solidFill>
                  <a:ln w="12700" cap="rnd" cmpd="sng">
                    <a:noFill/>
                    <a:prstDash val="solid"/>
                    <a:round/>
                    <a:headEnd type="none" w="med" len="med"/>
                    <a:tailEnd type="none" w="med" len="med"/>
                  </a:ln>
                  <a:effectLst/>
                </p:spPr>
                <p:txBody>
                  <a:bodyPr/>
                  <a:lstStyle/>
                  <a:p>
                    <a:endParaRPr lang="en-US"/>
                  </a:p>
                </p:txBody>
              </p:sp>
              <p:sp>
                <p:nvSpPr>
                  <p:cNvPr id="122903" name="Rectangle 23"/>
                  <p:cNvSpPr>
                    <a:spLocks noChangeArrowheads="1"/>
                  </p:cNvSpPr>
                  <p:nvPr/>
                </p:nvSpPr>
                <p:spPr bwMode="auto">
                  <a:xfrm>
                    <a:off x="572" y="2019"/>
                    <a:ext cx="767" cy="325"/>
                  </a:xfrm>
                  <a:prstGeom prst="rect">
                    <a:avLst/>
                  </a:prstGeom>
                  <a:noFill/>
                  <a:ln w="12700">
                    <a:noFill/>
                    <a:miter lim="800000"/>
                    <a:headEnd/>
                    <a:tailEnd/>
                  </a:ln>
                  <a:effectLst/>
                </p:spPr>
                <p:txBody>
                  <a:bodyPr wrap="none" lIns="90488" tIns="44450" rIns="90488" bIns="44450">
                    <a:spAutoFit/>
                  </a:bodyPr>
                  <a:lstStyle/>
                  <a:p>
                    <a:pPr defTabSz="762000" eaLnBrk="0" hangingPunct="0"/>
                    <a:r>
                      <a:rPr lang="en-GB" b="1">
                        <a:solidFill>
                          <a:srgbClr val="CC0000"/>
                        </a:solidFill>
                      </a:rPr>
                      <a:t>At rest</a:t>
                    </a:r>
                  </a:p>
                </p:txBody>
              </p:sp>
              <p:sp>
                <p:nvSpPr>
                  <p:cNvPr id="122905" name="Line 25"/>
                  <p:cNvSpPr>
                    <a:spLocks noChangeShapeType="1"/>
                  </p:cNvSpPr>
                  <p:nvPr/>
                </p:nvSpPr>
                <p:spPr bwMode="auto">
                  <a:xfrm flipV="1">
                    <a:off x="2830" y="1061"/>
                    <a:ext cx="0" cy="3115"/>
                  </a:xfrm>
                  <a:prstGeom prst="line">
                    <a:avLst/>
                  </a:prstGeom>
                  <a:noFill/>
                  <a:ln w="38100">
                    <a:solidFill>
                      <a:srgbClr val="FFFF00"/>
                    </a:solidFill>
                    <a:round/>
                    <a:headEnd/>
                    <a:tailEnd/>
                  </a:ln>
                  <a:effectLst/>
                </p:spPr>
                <p:txBody>
                  <a:bodyPr/>
                  <a:lstStyle/>
                  <a:p>
                    <a:endParaRPr lang="en-US"/>
                  </a:p>
                </p:txBody>
              </p:sp>
              <p:sp>
                <p:nvSpPr>
                  <p:cNvPr id="122908" name="Line 28"/>
                  <p:cNvSpPr>
                    <a:spLocks noChangeShapeType="1"/>
                  </p:cNvSpPr>
                  <p:nvPr/>
                </p:nvSpPr>
                <p:spPr bwMode="auto">
                  <a:xfrm>
                    <a:off x="1935" y="1644"/>
                    <a:ext cx="279" cy="0"/>
                  </a:xfrm>
                  <a:prstGeom prst="line">
                    <a:avLst/>
                  </a:prstGeom>
                  <a:noFill/>
                  <a:ln w="38100">
                    <a:solidFill>
                      <a:srgbClr val="3399FF"/>
                    </a:solidFill>
                    <a:round/>
                    <a:headEnd/>
                    <a:tailEnd/>
                  </a:ln>
                  <a:effectLst/>
                </p:spPr>
                <p:txBody>
                  <a:bodyPr/>
                  <a:lstStyle/>
                  <a:p>
                    <a:endParaRPr lang="en-US"/>
                  </a:p>
                </p:txBody>
              </p:sp>
              <p:sp>
                <p:nvSpPr>
                  <p:cNvPr id="122910" name="Text Box 30"/>
                  <p:cNvSpPr txBox="1">
                    <a:spLocks noChangeArrowheads="1"/>
                  </p:cNvSpPr>
                  <p:nvPr/>
                </p:nvSpPr>
                <p:spPr bwMode="auto">
                  <a:xfrm>
                    <a:off x="182" y="1158"/>
                    <a:ext cx="1646" cy="327"/>
                  </a:xfrm>
                  <a:prstGeom prst="rect">
                    <a:avLst/>
                  </a:prstGeom>
                  <a:noFill/>
                  <a:ln w="9525">
                    <a:noFill/>
                    <a:miter lim="800000"/>
                    <a:headEnd/>
                    <a:tailEnd/>
                  </a:ln>
                  <a:effectLst/>
                </p:spPr>
                <p:txBody>
                  <a:bodyPr wrap="none">
                    <a:spAutoFit/>
                  </a:bodyPr>
                  <a:lstStyle/>
                  <a:p>
                    <a:r>
                      <a:rPr lang="en-GB">
                        <a:solidFill>
                          <a:srgbClr val="CC0000"/>
                        </a:solidFill>
                      </a:rPr>
                      <a:t>Swinging-bucket</a:t>
                    </a:r>
                  </a:p>
                </p:txBody>
              </p:sp>
              <p:sp>
                <p:nvSpPr>
                  <p:cNvPr id="122912" name="Line 32"/>
                  <p:cNvSpPr>
                    <a:spLocks noChangeShapeType="1"/>
                  </p:cNvSpPr>
                  <p:nvPr/>
                </p:nvSpPr>
                <p:spPr bwMode="auto">
                  <a:xfrm>
                    <a:off x="1332" y="1848"/>
                    <a:ext cx="0" cy="792"/>
                  </a:xfrm>
                  <a:prstGeom prst="line">
                    <a:avLst/>
                  </a:prstGeom>
                  <a:noFill/>
                  <a:ln w="38100">
                    <a:solidFill>
                      <a:srgbClr val="CC0000"/>
                    </a:solidFill>
                    <a:round/>
                    <a:headEnd/>
                    <a:tailEnd type="triangle" w="med" len="med"/>
                  </a:ln>
                  <a:effectLst/>
                </p:spPr>
                <p:txBody>
                  <a:bodyPr/>
                  <a:lstStyle/>
                  <a:p>
                    <a:endParaRPr lang="en-US"/>
                  </a:p>
                </p:txBody>
              </p:sp>
            </p:grpSp>
          </p:grpSp>
          <p:sp>
            <p:nvSpPr>
              <p:cNvPr id="122913" name="Text Box 33"/>
              <p:cNvSpPr txBox="1">
                <a:spLocks noChangeArrowheads="1"/>
              </p:cNvSpPr>
              <p:nvPr/>
            </p:nvSpPr>
            <p:spPr bwMode="auto">
              <a:xfrm>
                <a:off x="1358" y="2334"/>
                <a:ext cx="228" cy="327"/>
              </a:xfrm>
              <a:prstGeom prst="rect">
                <a:avLst/>
              </a:prstGeom>
              <a:noFill/>
              <a:ln w="9525">
                <a:noFill/>
                <a:miter lim="800000"/>
                <a:headEnd/>
                <a:tailEnd/>
              </a:ln>
              <a:effectLst/>
            </p:spPr>
            <p:txBody>
              <a:bodyPr wrap="none">
                <a:spAutoFit/>
              </a:bodyPr>
              <a:lstStyle/>
              <a:p>
                <a:r>
                  <a:rPr lang="en-GB" b="1" i="1">
                    <a:solidFill>
                      <a:srgbClr val="CC0000"/>
                    </a:solidFill>
                  </a:rPr>
                  <a:t>g</a:t>
                </a:r>
              </a:p>
            </p:txBody>
          </p:sp>
        </p:grpSp>
        <p:grpSp>
          <p:nvGrpSpPr>
            <p:cNvPr id="6" name="Group 42"/>
            <p:cNvGrpSpPr>
              <a:grpSpLocks/>
            </p:cNvGrpSpPr>
            <p:nvPr/>
          </p:nvGrpSpPr>
          <p:grpSpPr bwMode="auto">
            <a:xfrm>
              <a:off x="5381625" y="1936750"/>
              <a:ext cx="2184400" cy="1816100"/>
              <a:chOff x="3390" y="1220"/>
              <a:chExt cx="1376" cy="1144"/>
            </a:xfrm>
          </p:grpSpPr>
          <p:grpSp>
            <p:nvGrpSpPr>
              <p:cNvPr id="7" name="Group 38"/>
              <p:cNvGrpSpPr>
                <a:grpSpLocks/>
              </p:cNvGrpSpPr>
              <p:nvPr/>
            </p:nvGrpSpPr>
            <p:grpSpPr bwMode="auto">
              <a:xfrm>
                <a:off x="3390" y="1220"/>
                <a:ext cx="1376" cy="1144"/>
                <a:chOff x="3390" y="1220"/>
                <a:chExt cx="1376" cy="1144"/>
              </a:xfrm>
            </p:grpSpPr>
            <p:sp>
              <p:nvSpPr>
                <p:cNvPr id="122887" name="Freeform 7"/>
                <p:cNvSpPr>
                  <a:spLocks/>
                </p:cNvSpPr>
                <p:nvPr/>
              </p:nvSpPr>
              <p:spPr bwMode="auto">
                <a:xfrm>
                  <a:off x="3487" y="1220"/>
                  <a:ext cx="1279" cy="311"/>
                </a:xfrm>
                <a:custGeom>
                  <a:avLst/>
                  <a:gdLst/>
                  <a:ahLst/>
                  <a:cxnLst>
                    <a:cxn ang="0">
                      <a:pos x="455" y="308"/>
                    </a:cxn>
                    <a:cxn ang="0">
                      <a:pos x="877" y="309"/>
                    </a:cxn>
                    <a:cxn ang="0">
                      <a:pos x="1100" y="310"/>
                    </a:cxn>
                    <a:cxn ang="0">
                      <a:pos x="1119" y="308"/>
                    </a:cxn>
                    <a:cxn ang="0">
                      <a:pos x="1146" y="302"/>
                    </a:cxn>
                    <a:cxn ang="0">
                      <a:pos x="1163" y="298"/>
                    </a:cxn>
                    <a:cxn ang="0">
                      <a:pos x="1180" y="291"/>
                    </a:cxn>
                    <a:cxn ang="0">
                      <a:pos x="1195" y="283"/>
                    </a:cxn>
                    <a:cxn ang="0">
                      <a:pos x="1210" y="274"/>
                    </a:cxn>
                    <a:cxn ang="0">
                      <a:pos x="1223" y="264"/>
                    </a:cxn>
                    <a:cxn ang="0">
                      <a:pos x="1235" y="253"/>
                    </a:cxn>
                    <a:cxn ang="0">
                      <a:pos x="1246" y="241"/>
                    </a:cxn>
                    <a:cxn ang="0">
                      <a:pos x="1255" y="228"/>
                    </a:cxn>
                    <a:cxn ang="0">
                      <a:pos x="1263" y="215"/>
                    </a:cxn>
                    <a:cxn ang="0">
                      <a:pos x="1270" y="201"/>
                    </a:cxn>
                    <a:cxn ang="0">
                      <a:pos x="1274" y="186"/>
                    </a:cxn>
                    <a:cxn ang="0">
                      <a:pos x="1277" y="170"/>
                    </a:cxn>
                    <a:cxn ang="0">
                      <a:pos x="1278" y="154"/>
                    </a:cxn>
                    <a:cxn ang="0">
                      <a:pos x="1277" y="139"/>
                    </a:cxn>
                    <a:cxn ang="0">
                      <a:pos x="1274" y="123"/>
                    </a:cxn>
                    <a:cxn ang="0">
                      <a:pos x="1270" y="108"/>
                    </a:cxn>
                    <a:cxn ang="0">
                      <a:pos x="1263" y="94"/>
                    </a:cxn>
                    <a:cxn ang="0">
                      <a:pos x="1255" y="81"/>
                    </a:cxn>
                    <a:cxn ang="0">
                      <a:pos x="1246" y="68"/>
                    </a:cxn>
                    <a:cxn ang="0">
                      <a:pos x="1235" y="56"/>
                    </a:cxn>
                    <a:cxn ang="0">
                      <a:pos x="1223" y="45"/>
                    </a:cxn>
                    <a:cxn ang="0">
                      <a:pos x="1210" y="35"/>
                    </a:cxn>
                    <a:cxn ang="0">
                      <a:pos x="1195" y="26"/>
                    </a:cxn>
                    <a:cxn ang="0">
                      <a:pos x="1180" y="18"/>
                    </a:cxn>
                    <a:cxn ang="0">
                      <a:pos x="1163" y="12"/>
                    </a:cxn>
                    <a:cxn ang="0">
                      <a:pos x="1146" y="7"/>
                    </a:cxn>
                    <a:cxn ang="0">
                      <a:pos x="1119" y="2"/>
                    </a:cxn>
                    <a:cxn ang="0">
                      <a:pos x="1100" y="0"/>
                    </a:cxn>
                    <a:cxn ang="0">
                      <a:pos x="877" y="0"/>
                    </a:cxn>
                    <a:cxn ang="0">
                      <a:pos x="246" y="1"/>
                    </a:cxn>
                    <a:cxn ang="0">
                      <a:pos x="211" y="112"/>
                    </a:cxn>
                    <a:cxn ang="0">
                      <a:pos x="50" y="112"/>
                    </a:cxn>
                    <a:cxn ang="0">
                      <a:pos x="40" y="112"/>
                    </a:cxn>
                    <a:cxn ang="0">
                      <a:pos x="31" y="115"/>
                    </a:cxn>
                    <a:cxn ang="0">
                      <a:pos x="22" y="118"/>
                    </a:cxn>
                    <a:cxn ang="0">
                      <a:pos x="15" y="123"/>
                    </a:cxn>
                    <a:cxn ang="0">
                      <a:pos x="6" y="132"/>
                    </a:cxn>
                    <a:cxn ang="0">
                      <a:pos x="2" y="139"/>
                    </a:cxn>
                    <a:cxn ang="0">
                      <a:pos x="0" y="146"/>
                    </a:cxn>
                    <a:cxn ang="0">
                      <a:pos x="0" y="154"/>
                    </a:cxn>
                    <a:cxn ang="0">
                      <a:pos x="2" y="162"/>
                    </a:cxn>
                    <a:cxn ang="0">
                      <a:pos x="6" y="169"/>
                    </a:cxn>
                    <a:cxn ang="0">
                      <a:pos x="15" y="178"/>
                    </a:cxn>
                    <a:cxn ang="0">
                      <a:pos x="22" y="183"/>
                    </a:cxn>
                    <a:cxn ang="0">
                      <a:pos x="31" y="186"/>
                    </a:cxn>
                    <a:cxn ang="0">
                      <a:pos x="40" y="188"/>
                    </a:cxn>
                    <a:cxn ang="0">
                      <a:pos x="50" y="189"/>
                    </a:cxn>
                    <a:cxn ang="0">
                      <a:pos x="57" y="189"/>
                    </a:cxn>
                  </a:cxnLst>
                  <a:rect l="0" t="0" r="r" b="b"/>
                  <a:pathLst>
                    <a:path w="1279" h="311">
                      <a:moveTo>
                        <a:pt x="245" y="308"/>
                      </a:moveTo>
                      <a:lnTo>
                        <a:pt x="455" y="308"/>
                      </a:lnTo>
                      <a:lnTo>
                        <a:pt x="665" y="308"/>
                      </a:lnTo>
                      <a:lnTo>
                        <a:pt x="877" y="309"/>
                      </a:lnTo>
                      <a:lnTo>
                        <a:pt x="1090" y="310"/>
                      </a:lnTo>
                      <a:lnTo>
                        <a:pt x="1100" y="310"/>
                      </a:lnTo>
                      <a:lnTo>
                        <a:pt x="1109" y="309"/>
                      </a:lnTo>
                      <a:lnTo>
                        <a:pt x="1119" y="308"/>
                      </a:lnTo>
                      <a:lnTo>
                        <a:pt x="1128" y="306"/>
                      </a:lnTo>
                      <a:lnTo>
                        <a:pt x="1146" y="302"/>
                      </a:lnTo>
                      <a:lnTo>
                        <a:pt x="1155" y="300"/>
                      </a:lnTo>
                      <a:lnTo>
                        <a:pt x="1163" y="298"/>
                      </a:lnTo>
                      <a:lnTo>
                        <a:pt x="1172" y="294"/>
                      </a:lnTo>
                      <a:lnTo>
                        <a:pt x="1180" y="291"/>
                      </a:lnTo>
                      <a:lnTo>
                        <a:pt x="1188" y="287"/>
                      </a:lnTo>
                      <a:lnTo>
                        <a:pt x="1195" y="283"/>
                      </a:lnTo>
                      <a:lnTo>
                        <a:pt x="1202" y="279"/>
                      </a:lnTo>
                      <a:lnTo>
                        <a:pt x="1210" y="274"/>
                      </a:lnTo>
                      <a:lnTo>
                        <a:pt x="1216" y="269"/>
                      </a:lnTo>
                      <a:lnTo>
                        <a:pt x="1223" y="264"/>
                      </a:lnTo>
                      <a:lnTo>
                        <a:pt x="1229" y="259"/>
                      </a:lnTo>
                      <a:lnTo>
                        <a:pt x="1235" y="253"/>
                      </a:lnTo>
                      <a:lnTo>
                        <a:pt x="1241" y="247"/>
                      </a:lnTo>
                      <a:lnTo>
                        <a:pt x="1246" y="241"/>
                      </a:lnTo>
                      <a:lnTo>
                        <a:pt x="1251" y="235"/>
                      </a:lnTo>
                      <a:lnTo>
                        <a:pt x="1255" y="228"/>
                      </a:lnTo>
                      <a:lnTo>
                        <a:pt x="1259" y="222"/>
                      </a:lnTo>
                      <a:lnTo>
                        <a:pt x="1263" y="215"/>
                      </a:lnTo>
                      <a:lnTo>
                        <a:pt x="1266" y="208"/>
                      </a:lnTo>
                      <a:lnTo>
                        <a:pt x="1270" y="201"/>
                      </a:lnTo>
                      <a:lnTo>
                        <a:pt x="1272" y="193"/>
                      </a:lnTo>
                      <a:lnTo>
                        <a:pt x="1274" y="186"/>
                      </a:lnTo>
                      <a:lnTo>
                        <a:pt x="1276" y="178"/>
                      </a:lnTo>
                      <a:lnTo>
                        <a:pt x="1277" y="170"/>
                      </a:lnTo>
                      <a:lnTo>
                        <a:pt x="1278" y="162"/>
                      </a:lnTo>
                      <a:lnTo>
                        <a:pt x="1278" y="154"/>
                      </a:lnTo>
                      <a:lnTo>
                        <a:pt x="1278" y="146"/>
                      </a:lnTo>
                      <a:lnTo>
                        <a:pt x="1277" y="139"/>
                      </a:lnTo>
                      <a:lnTo>
                        <a:pt x="1276" y="131"/>
                      </a:lnTo>
                      <a:lnTo>
                        <a:pt x="1274" y="123"/>
                      </a:lnTo>
                      <a:lnTo>
                        <a:pt x="1272" y="116"/>
                      </a:lnTo>
                      <a:lnTo>
                        <a:pt x="1270" y="108"/>
                      </a:lnTo>
                      <a:lnTo>
                        <a:pt x="1266" y="101"/>
                      </a:lnTo>
                      <a:lnTo>
                        <a:pt x="1263" y="94"/>
                      </a:lnTo>
                      <a:lnTo>
                        <a:pt x="1259" y="88"/>
                      </a:lnTo>
                      <a:lnTo>
                        <a:pt x="1255" y="81"/>
                      </a:lnTo>
                      <a:lnTo>
                        <a:pt x="1251" y="74"/>
                      </a:lnTo>
                      <a:lnTo>
                        <a:pt x="1246" y="68"/>
                      </a:lnTo>
                      <a:lnTo>
                        <a:pt x="1241" y="62"/>
                      </a:lnTo>
                      <a:lnTo>
                        <a:pt x="1235" y="56"/>
                      </a:lnTo>
                      <a:lnTo>
                        <a:pt x="1229" y="50"/>
                      </a:lnTo>
                      <a:lnTo>
                        <a:pt x="1223" y="45"/>
                      </a:lnTo>
                      <a:lnTo>
                        <a:pt x="1216" y="40"/>
                      </a:lnTo>
                      <a:lnTo>
                        <a:pt x="1210" y="35"/>
                      </a:lnTo>
                      <a:lnTo>
                        <a:pt x="1202" y="30"/>
                      </a:lnTo>
                      <a:lnTo>
                        <a:pt x="1195" y="26"/>
                      </a:lnTo>
                      <a:lnTo>
                        <a:pt x="1188" y="22"/>
                      </a:lnTo>
                      <a:lnTo>
                        <a:pt x="1180" y="18"/>
                      </a:lnTo>
                      <a:lnTo>
                        <a:pt x="1172" y="15"/>
                      </a:lnTo>
                      <a:lnTo>
                        <a:pt x="1163" y="12"/>
                      </a:lnTo>
                      <a:lnTo>
                        <a:pt x="1155" y="9"/>
                      </a:lnTo>
                      <a:lnTo>
                        <a:pt x="1146" y="7"/>
                      </a:lnTo>
                      <a:lnTo>
                        <a:pt x="1128" y="3"/>
                      </a:lnTo>
                      <a:lnTo>
                        <a:pt x="1119" y="2"/>
                      </a:lnTo>
                      <a:lnTo>
                        <a:pt x="1109" y="0"/>
                      </a:lnTo>
                      <a:lnTo>
                        <a:pt x="1100" y="0"/>
                      </a:lnTo>
                      <a:lnTo>
                        <a:pt x="1090" y="0"/>
                      </a:lnTo>
                      <a:lnTo>
                        <a:pt x="877" y="0"/>
                      </a:lnTo>
                      <a:lnTo>
                        <a:pt x="666" y="1"/>
                      </a:lnTo>
                      <a:lnTo>
                        <a:pt x="246" y="1"/>
                      </a:lnTo>
                      <a:lnTo>
                        <a:pt x="211" y="1"/>
                      </a:lnTo>
                      <a:lnTo>
                        <a:pt x="211" y="112"/>
                      </a:lnTo>
                      <a:lnTo>
                        <a:pt x="57" y="112"/>
                      </a:lnTo>
                      <a:lnTo>
                        <a:pt x="50" y="112"/>
                      </a:lnTo>
                      <a:lnTo>
                        <a:pt x="46" y="112"/>
                      </a:lnTo>
                      <a:lnTo>
                        <a:pt x="40" y="112"/>
                      </a:lnTo>
                      <a:lnTo>
                        <a:pt x="36" y="114"/>
                      </a:lnTo>
                      <a:lnTo>
                        <a:pt x="31" y="115"/>
                      </a:lnTo>
                      <a:lnTo>
                        <a:pt x="27" y="116"/>
                      </a:lnTo>
                      <a:lnTo>
                        <a:pt x="22" y="118"/>
                      </a:lnTo>
                      <a:lnTo>
                        <a:pt x="19" y="120"/>
                      </a:lnTo>
                      <a:lnTo>
                        <a:pt x="15" y="123"/>
                      </a:lnTo>
                      <a:lnTo>
                        <a:pt x="9" y="129"/>
                      </a:lnTo>
                      <a:lnTo>
                        <a:pt x="6" y="132"/>
                      </a:lnTo>
                      <a:lnTo>
                        <a:pt x="4" y="135"/>
                      </a:lnTo>
                      <a:lnTo>
                        <a:pt x="2" y="139"/>
                      </a:lnTo>
                      <a:lnTo>
                        <a:pt x="1" y="143"/>
                      </a:lnTo>
                      <a:lnTo>
                        <a:pt x="0" y="146"/>
                      </a:lnTo>
                      <a:lnTo>
                        <a:pt x="0" y="150"/>
                      </a:lnTo>
                      <a:lnTo>
                        <a:pt x="0" y="154"/>
                      </a:lnTo>
                      <a:lnTo>
                        <a:pt x="1" y="158"/>
                      </a:lnTo>
                      <a:lnTo>
                        <a:pt x="2" y="162"/>
                      </a:lnTo>
                      <a:lnTo>
                        <a:pt x="4" y="166"/>
                      </a:lnTo>
                      <a:lnTo>
                        <a:pt x="6" y="169"/>
                      </a:lnTo>
                      <a:lnTo>
                        <a:pt x="9" y="172"/>
                      </a:lnTo>
                      <a:lnTo>
                        <a:pt x="15" y="178"/>
                      </a:lnTo>
                      <a:lnTo>
                        <a:pt x="19" y="180"/>
                      </a:lnTo>
                      <a:lnTo>
                        <a:pt x="22" y="183"/>
                      </a:lnTo>
                      <a:lnTo>
                        <a:pt x="27" y="185"/>
                      </a:lnTo>
                      <a:lnTo>
                        <a:pt x="31" y="186"/>
                      </a:lnTo>
                      <a:lnTo>
                        <a:pt x="36" y="188"/>
                      </a:lnTo>
                      <a:lnTo>
                        <a:pt x="40" y="188"/>
                      </a:lnTo>
                      <a:lnTo>
                        <a:pt x="46" y="189"/>
                      </a:lnTo>
                      <a:lnTo>
                        <a:pt x="50" y="189"/>
                      </a:lnTo>
                      <a:lnTo>
                        <a:pt x="54" y="189"/>
                      </a:lnTo>
                      <a:lnTo>
                        <a:pt x="57" y="189"/>
                      </a:lnTo>
                    </a:path>
                  </a:pathLst>
                </a:custGeom>
                <a:noFill/>
                <a:ln w="12700" cap="rnd" cmpd="sng">
                  <a:solidFill>
                    <a:srgbClr val="000000"/>
                  </a:solidFill>
                  <a:prstDash val="solid"/>
                  <a:round/>
                  <a:headEnd type="none" w="med" len="med"/>
                  <a:tailEnd type="none" w="med" len="med"/>
                </a:ln>
                <a:effectLst/>
              </p:spPr>
              <p:txBody>
                <a:bodyPr/>
                <a:lstStyle/>
                <a:p>
                  <a:endParaRPr lang="en-US"/>
                </a:p>
              </p:txBody>
            </p:sp>
            <p:sp>
              <p:nvSpPr>
                <p:cNvPr id="122888" name="Freeform 8"/>
                <p:cNvSpPr>
                  <a:spLocks/>
                </p:cNvSpPr>
                <p:nvPr/>
              </p:nvSpPr>
              <p:spPr bwMode="auto">
                <a:xfrm>
                  <a:off x="3754" y="1242"/>
                  <a:ext cx="986" cy="267"/>
                </a:xfrm>
                <a:custGeom>
                  <a:avLst/>
                  <a:gdLst/>
                  <a:ahLst/>
                  <a:cxnLst>
                    <a:cxn ang="0">
                      <a:pos x="1" y="0"/>
                    </a:cxn>
                    <a:cxn ang="0">
                      <a:pos x="833" y="0"/>
                    </a:cxn>
                    <a:cxn ang="0">
                      <a:pos x="834" y="0"/>
                    </a:cxn>
                    <a:cxn ang="0">
                      <a:pos x="842" y="0"/>
                    </a:cxn>
                    <a:cxn ang="0">
                      <a:pos x="849" y="0"/>
                    </a:cxn>
                    <a:cxn ang="0">
                      <a:pos x="865" y="3"/>
                    </a:cxn>
                    <a:cxn ang="0">
                      <a:pos x="879" y="6"/>
                    </a:cxn>
                    <a:cxn ang="0">
                      <a:pos x="886" y="8"/>
                    </a:cxn>
                    <a:cxn ang="0">
                      <a:pos x="893" y="10"/>
                    </a:cxn>
                    <a:cxn ang="0">
                      <a:pos x="900" y="13"/>
                    </a:cxn>
                    <a:cxn ang="0">
                      <a:pos x="906" y="16"/>
                    </a:cxn>
                    <a:cxn ang="0">
                      <a:pos x="919" y="23"/>
                    </a:cxn>
                    <a:cxn ang="0">
                      <a:pos x="931" y="30"/>
                    </a:cxn>
                    <a:cxn ang="0">
                      <a:pos x="936" y="34"/>
                    </a:cxn>
                    <a:cxn ang="0">
                      <a:pos x="941" y="39"/>
                    </a:cxn>
                    <a:cxn ang="0">
                      <a:pos x="951" y="48"/>
                    </a:cxn>
                    <a:cxn ang="0">
                      <a:pos x="955" y="53"/>
                    </a:cxn>
                    <a:cxn ang="0">
                      <a:pos x="960" y="58"/>
                    </a:cxn>
                    <a:cxn ang="0">
                      <a:pos x="964" y="64"/>
                    </a:cxn>
                    <a:cxn ang="0">
                      <a:pos x="967" y="70"/>
                    </a:cxn>
                    <a:cxn ang="0">
                      <a:pos x="971" y="75"/>
                    </a:cxn>
                    <a:cxn ang="0">
                      <a:pos x="974" y="81"/>
                    </a:cxn>
                    <a:cxn ang="0">
                      <a:pos x="977" y="87"/>
                    </a:cxn>
                    <a:cxn ang="0">
                      <a:pos x="979" y="93"/>
                    </a:cxn>
                    <a:cxn ang="0">
                      <a:pos x="981" y="100"/>
                    </a:cxn>
                    <a:cxn ang="0">
                      <a:pos x="983" y="106"/>
                    </a:cxn>
                    <a:cxn ang="0">
                      <a:pos x="984" y="113"/>
                    </a:cxn>
                    <a:cxn ang="0">
                      <a:pos x="985" y="119"/>
                    </a:cxn>
                    <a:cxn ang="0">
                      <a:pos x="985" y="126"/>
                    </a:cxn>
                    <a:cxn ang="0">
                      <a:pos x="985" y="133"/>
                    </a:cxn>
                    <a:cxn ang="0">
                      <a:pos x="985" y="140"/>
                    </a:cxn>
                    <a:cxn ang="0">
                      <a:pos x="985" y="146"/>
                    </a:cxn>
                    <a:cxn ang="0">
                      <a:pos x="984" y="153"/>
                    </a:cxn>
                    <a:cxn ang="0">
                      <a:pos x="983" y="160"/>
                    </a:cxn>
                    <a:cxn ang="0">
                      <a:pos x="981" y="166"/>
                    </a:cxn>
                    <a:cxn ang="0">
                      <a:pos x="979" y="172"/>
                    </a:cxn>
                    <a:cxn ang="0">
                      <a:pos x="977" y="179"/>
                    </a:cxn>
                    <a:cxn ang="0">
                      <a:pos x="974" y="185"/>
                    </a:cxn>
                    <a:cxn ang="0">
                      <a:pos x="971" y="191"/>
                    </a:cxn>
                    <a:cxn ang="0">
                      <a:pos x="967" y="196"/>
                    </a:cxn>
                    <a:cxn ang="0">
                      <a:pos x="964" y="202"/>
                    </a:cxn>
                    <a:cxn ang="0">
                      <a:pos x="960" y="207"/>
                    </a:cxn>
                    <a:cxn ang="0">
                      <a:pos x="955" y="212"/>
                    </a:cxn>
                    <a:cxn ang="0">
                      <a:pos x="951" y="218"/>
                    </a:cxn>
                    <a:cxn ang="0">
                      <a:pos x="941" y="227"/>
                    </a:cxn>
                    <a:cxn ang="0">
                      <a:pos x="936" y="232"/>
                    </a:cxn>
                    <a:cxn ang="0">
                      <a:pos x="931" y="236"/>
                    </a:cxn>
                    <a:cxn ang="0">
                      <a:pos x="919" y="243"/>
                    </a:cxn>
                    <a:cxn ang="0">
                      <a:pos x="906" y="250"/>
                    </a:cxn>
                    <a:cxn ang="0">
                      <a:pos x="900" y="253"/>
                    </a:cxn>
                    <a:cxn ang="0">
                      <a:pos x="893" y="256"/>
                    </a:cxn>
                    <a:cxn ang="0">
                      <a:pos x="886" y="258"/>
                    </a:cxn>
                    <a:cxn ang="0">
                      <a:pos x="879" y="260"/>
                    </a:cxn>
                    <a:cxn ang="0">
                      <a:pos x="865" y="263"/>
                    </a:cxn>
                    <a:cxn ang="0">
                      <a:pos x="849" y="265"/>
                    </a:cxn>
                    <a:cxn ang="0">
                      <a:pos x="842" y="266"/>
                    </a:cxn>
                    <a:cxn ang="0">
                      <a:pos x="834" y="266"/>
                    </a:cxn>
                    <a:cxn ang="0">
                      <a:pos x="833" y="266"/>
                    </a:cxn>
                    <a:cxn ang="0">
                      <a:pos x="623" y="266"/>
                    </a:cxn>
                    <a:cxn ang="0">
                      <a:pos x="414" y="265"/>
                    </a:cxn>
                    <a:cxn ang="0">
                      <a:pos x="0" y="265"/>
                    </a:cxn>
                  </a:cxnLst>
                  <a:rect l="0" t="0" r="r" b="b"/>
                  <a:pathLst>
                    <a:path w="986" h="267">
                      <a:moveTo>
                        <a:pt x="1" y="0"/>
                      </a:moveTo>
                      <a:lnTo>
                        <a:pt x="833" y="0"/>
                      </a:lnTo>
                      <a:lnTo>
                        <a:pt x="834" y="0"/>
                      </a:lnTo>
                      <a:lnTo>
                        <a:pt x="842" y="0"/>
                      </a:lnTo>
                      <a:lnTo>
                        <a:pt x="849" y="0"/>
                      </a:lnTo>
                      <a:lnTo>
                        <a:pt x="865" y="3"/>
                      </a:lnTo>
                      <a:lnTo>
                        <a:pt x="879" y="6"/>
                      </a:lnTo>
                      <a:lnTo>
                        <a:pt x="886" y="8"/>
                      </a:lnTo>
                      <a:lnTo>
                        <a:pt x="893" y="10"/>
                      </a:lnTo>
                      <a:lnTo>
                        <a:pt x="900" y="13"/>
                      </a:lnTo>
                      <a:lnTo>
                        <a:pt x="906" y="16"/>
                      </a:lnTo>
                      <a:lnTo>
                        <a:pt x="919" y="23"/>
                      </a:lnTo>
                      <a:lnTo>
                        <a:pt x="931" y="30"/>
                      </a:lnTo>
                      <a:lnTo>
                        <a:pt x="936" y="34"/>
                      </a:lnTo>
                      <a:lnTo>
                        <a:pt x="941" y="39"/>
                      </a:lnTo>
                      <a:lnTo>
                        <a:pt x="951" y="48"/>
                      </a:lnTo>
                      <a:lnTo>
                        <a:pt x="955" y="53"/>
                      </a:lnTo>
                      <a:lnTo>
                        <a:pt x="960" y="58"/>
                      </a:lnTo>
                      <a:lnTo>
                        <a:pt x="964" y="64"/>
                      </a:lnTo>
                      <a:lnTo>
                        <a:pt x="967" y="70"/>
                      </a:lnTo>
                      <a:lnTo>
                        <a:pt x="971" y="75"/>
                      </a:lnTo>
                      <a:lnTo>
                        <a:pt x="974" y="81"/>
                      </a:lnTo>
                      <a:lnTo>
                        <a:pt x="977" y="87"/>
                      </a:lnTo>
                      <a:lnTo>
                        <a:pt x="979" y="93"/>
                      </a:lnTo>
                      <a:lnTo>
                        <a:pt x="981" y="100"/>
                      </a:lnTo>
                      <a:lnTo>
                        <a:pt x="983" y="106"/>
                      </a:lnTo>
                      <a:lnTo>
                        <a:pt x="984" y="113"/>
                      </a:lnTo>
                      <a:lnTo>
                        <a:pt x="985" y="119"/>
                      </a:lnTo>
                      <a:lnTo>
                        <a:pt x="985" y="126"/>
                      </a:lnTo>
                      <a:lnTo>
                        <a:pt x="985" y="133"/>
                      </a:lnTo>
                      <a:lnTo>
                        <a:pt x="985" y="140"/>
                      </a:lnTo>
                      <a:lnTo>
                        <a:pt x="985" y="146"/>
                      </a:lnTo>
                      <a:lnTo>
                        <a:pt x="984" y="153"/>
                      </a:lnTo>
                      <a:lnTo>
                        <a:pt x="983" y="160"/>
                      </a:lnTo>
                      <a:lnTo>
                        <a:pt x="981" y="166"/>
                      </a:lnTo>
                      <a:lnTo>
                        <a:pt x="979" y="172"/>
                      </a:lnTo>
                      <a:lnTo>
                        <a:pt x="977" y="179"/>
                      </a:lnTo>
                      <a:lnTo>
                        <a:pt x="974" y="185"/>
                      </a:lnTo>
                      <a:lnTo>
                        <a:pt x="971" y="191"/>
                      </a:lnTo>
                      <a:lnTo>
                        <a:pt x="967" y="196"/>
                      </a:lnTo>
                      <a:lnTo>
                        <a:pt x="964" y="202"/>
                      </a:lnTo>
                      <a:lnTo>
                        <a:pt x="960" y="207"/>
                      </a:lnTo>
                      <a:lnTo>
                        <a:pt x="955" y="212"/>
                      </a:lnTo>
                      <a:lnTo>
                        <a:pt x="951" y="218"/>
                      </a:lnTo>
                      <a:lnTo>
                        <a:pt x="941" y="227"/>
                      </a:lnTo>
                      <a:lnTo>
                        <a:pt x="936" y="232"/>
                      </a:lnTo>
                      <a:lnTo>
                        <a:pt x="931" y="236"/>
                      </a:lnTo>
                      <a:lnTo>
                        <a:pt x="919" y="243"/>
                      </a:lnTo>
                      <a:lnTo>
                        <a:pt x="906" y="250"/>
                      </a:lnTo>
                      <a:lnTo>
                        <a:pt x="900" y="253"/>
                      </a:lnTo>
                      <a:lnTo>
                        <a:pt x="893" y="256"/>
                      </a:lnTo>
                      <a:lnTo>
                        <a:pt x="886" y="258"/>
                      </a:lnTo>
                      <a:lnTo>
                        <a:pt x="879" y="260"/>
                      </a:lnTo>
                      <a:lnTo>
                        <a:pt x="865" y="263"/>
                      </a:lnTo>
                      <a:lnTo>
                        <a:pt x="849" y="265"/>
                      </a:lnTo>
                      <a:lnTo>
                        <a:pt x="842" y="266"/>
                      </a:lnTo>
                      <a:lnTo>
                        <a:pt x="834" y="266"/>
                      </a:lnTo>
                      <a:lnTo>
                        <a:pt x="833" y="266"/>
                      </a:lnTo>
                      <a:lnTo>
                        <a:pt x="623" y="266"/>
                      </a:lnTo>
                      <a:lnTo>
                        <a:pt x="414" y="265"/>
                      </a:lnTo>
                      <a:lnTo>
                        <a:pt x="0" y="265"/>
                      </a:lnTo>
                    </a:path>
                  </a:pathLst>
                </a:custGeom>
                <a:noFill/>
                <a:ln w="12700" cap="rnd" cmpd="sng">
                  <a:solidFill>
                    <a:srgbClr val="000000"/>
                  </a:solidFill>
                  <a:prstDash val="solid"/>
                  <a:round/>
                  <a:headEnd type="none" w="med" len="med"/>
                  <a:tailEnd type="none" w="med" len="med"/>
                </a:ln>
                <a:effectLst/>
              </p:spPr>
              <p:txBody>
                <a:bodyPr/>
                <a:lstStyle/>
                <a:p>
                  <a:endParaRPr lang="en-US"/>
                </a:p>
              </p:txBody>
            </p:sp>
            <p:sp>
              <p:nvSpPr>
                <p:cNvPr id="122891" name="Oval 11"/>
                <p:cNvSpPr>
                  <a:spLocks noChangeArrowheads="1"/>
                </p:cNvSpPr>
                <p:nvPr/>
              </p:nvSpPr>
              <p:spPr bwMode="auto">
                <a:xfrm>
                  <a:off x="3503" y="1349"/>
                  <a:ext cx="40" cy="40"/>
                </a:xfrm>
                <a:prstGeom prst="ellipse">
                  <a:avLst/>
                </a:prstGeom>
                <a:solidFill>
                  <a:srgbClr val="AAAAAA"/>
                </a:solidFill>
                <a:ln w="12700">
                  <a:solidFill>
                    <a:srgbClr val="000000"/>
                  </a:solidFill>
                  <a:round/>
                  <a:headEnd/>
                  <a:tailEnd/>
                </a:ln>
                <a:effectLst/>
              </p:spPr>
              <p:txBody>
                <a:bodyPr wrap="none" anchor="ctr"/>
                <a:lstStyle/>
                <a:p>
                  <a:endParaRPr lang="en-US"/>
                </a:p>
              </p:txBody>
            </p:sp>
            <p:sp>
              <p:nvSpPr>
                <p:cNvPr id="122904" name="Rectangle 24"/>
                <p:cNvSpPr>
                  <a:spLocks noChangeArrowheads="1"/>
                </p:cNvSpPr>
                <p:nvPr/>
              </p:nvSpPr>
              <p:spPr bwMode="auto">
                <a:xfrm>
                  <a:off x="3390" y="2019"/>
                  <a:ext cx="975" cy="325"/>
                </a:xfrm>
                <a:prstGeom prst="rect">
                  <a:avLst/>
                </a:prstGeom>
                <a:noFill/>
                <a:ln w="12700">
                  <a:noFill/>
                  <a:miter lim="800000"/>
                  <a:headEnd/>
                  <a:tailEnd/>
                </a:ln>
                <a:effectLst/>
              </p:spPr>
              <p:txBody>
                <a:bodyPr wrap="none" lIns="90488" tIns="44450" rIns="90488" bIns="44450">
                  <a:spAutoFit/>
                </a:bodyPr>
                <a:lstStyle/>
                <a:p>
                  <a:pPr defTabSz="762000" eaLnBrk="0" hangingPunct="0"/>
                  <a:r>
                    <a:rPr lang="en-GB" b="1">
                      <a:solidFill>
                        <a:srgbClr val="CC0000"/>
                      </a:solidFill>
                    </a:rPr>
                    <a:t>Spinning</a:t>
                  </a:r>
                </a:p>
              </p:txBody>
            </p:sp>
            <p:sp>
              <p:nvSpPr>
                <p:cNvPr id="122909" name="Line 29"/>
                <p:cNvSpPr>
                  <a:spLocks noChangeShapeType="1"/>
                </p:cNvSpPr>
                <p:nvPr/>
              </p:nvSpPr>
              <p:spPr bwMode="auto">
                <a:xfrm>
                  <a:off x="3795" y="1242"/>
                  <a:ext cx="0" cy="264"/>
                </a:xfrm>
                <a:prstGeom prst="line">
                  <a:avLst/>
                </a:prstGeom>
                <a:noFill/>
                <a:ln w="38100">
                  <a:solidFill>
                    <a:srgbClr val="3399FF"/>
                  </a:solidFill>
                  <a:round/>
                  <a:headEnd/>
                  <a:tailEnd/>
                </a:ln>
                <a:effectLst/>
              </p:spPr>
              <p:txBody>
                <a:bodyPr/>
                <a:lstStyle/>
                <a:p>
                  <a:endParaRPr lang="en-US"/>
                </a:p>
              </p:txBody>
            </p:sp>
            <p:sp>
              <p:nvSpPr>
                <p:cNvPr id="122914" name="Line 34"/>
                <p:cNvSpPr>
                  <a:spLocks noChangeShapeType="1"/>
                </p:cNvSpPr>
                <p:nvPr/>
              </p:nvSpPr>
              <p:spPr bwMode="auto">
                <a:xfrm>
                  <a:off x="3732" y="2364"/>
                  <a:ext cx="840" cy="0"/>
                </a:xfrm>
                <a:prstGeom prst="line">
                  <a:avLst/>
                </a:prstGeom>
                <a:noFill/>
                <a:ln w="38100">
                  <a:solidFill>
                    <a:srgbClr val="CC0000"/>
                  </a:solidFill>
                  <a:round/>
                  <a:headEnd/>
                  <a:tailEnd type="triangle" w="med" len="med"/>
                </a:ln>
                <a:effectLst/>
              </p:spPr>
              <p:txBody>
                <a:bodyPr/>
                <a:lstStyle/>
                <a:p>
                  <a:endParaRPr lang="en-US"/>
                </a:p>
              </p:txBody>
            </p:sp>
          </p:grpSp>
          <p:sp>
            <p:nvSpPr>
              <p:cNvPr id="122915" name="Text Box 35"/>
              <p:cNvSpPr txBox="1">
                <a:spLocks noChangeArrowheads="1"/>
              </p:cNvSpPr>
              <p:nvPr/>
            </p:nvSpPr>
            <p:spPr bwMode="auto">
              <a:xfrm>
                <a:off x="4382" y="2018"/>
                <a:ext cx="228" cy="327"/>
              </a:xfrm>
              <a:prstGeom prst="rect">
                <a:avLst/>
              </a:prstGeom>
              <a:noFill/>
              <a:ln w="9525">
                <a:noFill/>
                <a:miter lim="800000"/>
                <a:headEnd/>
                <a:tailEnd/>
              </a:ln>
              <a:effectLst/>
            </p:spPr>
            <p:txBody>
              <a:bodyPr wrap="none">
                <a:spAutoFit/>
              </a:bodyPr>
              <a:lstStyle/>
              <a:p>
                <a:r>
                  <a:rPr lang="en-GB" b="1" i="1">
                    <a:solidFill>
                      <a:srgbClr val="CC0000"/>
                    </a:solidFill>
                  </a:rPr>
                  <a:t>g</a:t>
                </a: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22882"/>
                                        </p:tgtEl>
                                        <p:attrNameLst>
                                          <p:attrName>style.visibility</p:attrName>
                                        </p:attrNameLst>
                                      </p:cBhvr>
                                      <p:to>
                                        <p:strVal val="visible"/>
                                      </p:to>
                                    </p:set>
                                    <p:animEffect transition="in" filter="checkerboard(across)">
                                      <p:cBhvr>
                                        <p:cTn id="7" dur="500"/>
                                        <p:tgtEl>
                                          <p:spTgt spid="122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2" grpId="0" autoUpdateAnimBg="0"/>
    </p:bldLst>
  </p:timing>
</p:sld>
</file>

<file path=ppt/slides/slide2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GB" b="1">
                <a:solidFill>
                  <a:srgbClr val="339966"/>
                </a:solidFill>
              </a:rPr>
              <a:t>Geometry of rotors</a:t>
            </a:r>
          </a:p>
        </p:txBody>
      </p:sp>
      <p:grpSp>
        <p:nvGrpSpPr>
          <p:cNvPr id="50" name="Group 49"/>
          <p:cNvGrpSpPr/>
          <p:nvPr/>
        </p:nvGrpSpPr>
        <p:grpSpPr>
          <a:xfrm>
            <a:off x="1219200" y="1600200"/>
            <a:ext cx="6424613" cy="4776788"/>
            <a:chOff x="1066800" y="1771650"/>
            <a:chExt cx="6424613" cy="4776788"/>
          </a:xfrm>
        </p:grpSpPr>
        <p:grpSp>
          <p:nvGrpSpPr>
            <p:cNvPr id="2" name="Group 47"/>
            <p:cNvGrpSpPr>
              <a:grpSpLocks/>
            </p:cNvGrpSpPr>
            <p:nvPr/>
          </p:nvGrpSpPr>
          <p:grpSpPr bwMode="auto">
            <a:xfrm>
              <a:off x="1309688" y="3076575"/>
              <a:ext cx="5942012" cy="2449513"/>
              <a:chOff x="825" y="1938"/>
              <a:chExt cx="3743" cy="1543"/>
            </a:xfrm>
          </p:grpSpPr>
          <p:sp>
            <p:nvSpPr>
              <p:cNvPr id="123916" name="Freeform 12"/>
              <p:cNvSpPr>
                <a:spLocks/>
              </p:cNvSpPr>
              <p:nvPr/>
            </p:nvSpPr>
            <p:spPr bwMode="auto">
              <a:xfrm>
                <a:off x="1280" y="2250"/>
                <a:ext cx="1500" cy="1231"/>
              </a:xfrm>
              <a:custGeom>
                <a:avLst/>
                <a:gdLst/>
                <a:ahLst/>
                <a:cxnLst>
                  <a:cxn ang="0">
                    <a:pos x="1499" y="0"/>
                  </a:cxn>
                  <a:cxn ang="0">
                    <a:pos x="1387" y="0"/>
                  </a:cxn>
                  <a:cxn ang="0">
                    <a:pos x="1387" y="106"/>
                  </a:cxn>
                  <a:cxn ang="0">
                    <a:pos x="732" y="106"/>
                  </a:cxn>
                  <a:cxn ang="0">
                    <a:pos x="0" y="1230"/>
                  </a:cxn>
                  <a:cxn ang="0">
                    <a:pos x="1499" y="1230"/>
                  </a:cxn>
                  <a:cxn ang="0">
                    <a:pos x="1499" y="0"/>
                  </a:cxn>
                </a:cxnLst>
                <a:rect l="0" t="0" r="r" b="b"/>
                <a:pathLst>
                  <a:path w="1500" h="1231">
                    <a:moveTo>
                      <a:pt x="1499" y="0"/>
                    </a:moveTo>
                    <a:lnTo>
                      <a:pt x="1387" y="0"/>
                    </a:lnTo>
                    <a:lnTo>
                      <a:pt x="1387" y="106"/>
                    </a:lnTo>
                    <a:lnTo>
                      <a:pt x="732" y="106"/>
                    </a:lnTo>
                    <a:lnTo>
                      <a:pt x="0" y="1230"/>
                    </a:lnTo>
                    <a:lnTo>
                      <a:pt x="1499" y="1230"/>
                    </a:lnTo>
                    <a:lnTo>
                      <a:pt x="1499" y="0"/>
                    </a:lnTo>
                  </a:path>
                </a:pathLst>
              </a:custGeom>
              <a:solidFill>
                <a:srgbClr val="78788C"/>
              </a:solidFill>
              <a:ln w="12700" cap="rnd" cmpd="sng">
                <a:noFill/>
                <a:prstDash val="solid"/>
                <a:round/>
                <a:headEnd type="none" w="med" len="med"/>
                <a:tailEnd type="none" w="med" len="med"/>
              </a:ln>
              <a:effectLst/>
            </p:spPr>
            <p:txBody>
              <a:bodyPr/>
              <a:lstStyle/>
              <a:p>
                <a:endParaRPr lang="en-US"/>
              </a:p>
            </p:txBody>
          </p:sp>
          <p:sp>
            <p:nvSpPr>
              <p:cNvPr id="123917" name="Freeform 13"/>
              <p:cNvSpPr>
                <a:spLocks/>
              </p:cNvSpPr>
              <p:nvPr/>
            </p:nvSpPr>
            <p:spPr bwMode="auto">
              <a:xfrm>
                <a:off x="2774" y="2250"/>
                <a:ext cx="1093" cy="1230"/>
              </a:xfrm>
              <a:custGeom>
                <a:avLst/>
                <a:gdLst/>
                <a:ahLst/>
                <a:cxnLst>
                  <a:cxn ang="0">
                    <a:pos x="0" y="0"/>
                  </a:cxn>
                  <a:cxn ang="0">
                    <a:pos x="110" y="0"/>
                  </a:cxn>
                  <a:cxn ang="0">
                    <a:pos x="110" y="106"/>
                  </a:cxn>
                  <a:cxn ang="0">
                    <a:pos x="765" y="106"/>
                  </a:cxn>
                  <a:cxn ang="0">
                    <a:pos x="1092" y="1229"/>
                  </a:cxn>
                  <a:cxn ang="0">
                    <a:pos x="0" y="1229"/>
                  </a:cxn>
                  <a:cxn ang="0">
                    <a:pos x="0" y="0"/>
                  </a:cxn>
                </a:cxnLst>
                <a:rect l="0" t="0" r="r" b="b"/>
                <a:pathLst>
                  <a:path w="1093" h="1230">
                    <a:moveTo>
                      <a:pt x="0" y="0"/>
                    </a:moveTo>
                    <a:lnTo>
                      <a:pt x="110" y="0"/>
                    </a:lnTo>
                    <a:lnTo>
                      <a:pt x="110" y="106"/>
                    </a:lnTo>
                    <a:lnTo>
                      <a:pt x="765" y="106"/>
                    </a:lnTo>
                    <a:lnTo>
                      <a:pt x="1092" y="1229"/>
                    </a:lnTo>
                    <a:lnTo>
                      <a:pt x="0" y="1229"/>
                    </a:lnTo>
                    <a:lnTo>
                      <a:pt x="0" y="0"/>
                    </a:lnTo>
                  </a:path>
                </a:pathLst>
              </a:custGeom>
              <a:solidFill>
                <a:srgbClr val="78788C"/>
              </a:solidFill>
              <a:ln w="12700" cap="rnd" cmpd="sng">
                <a:noFill/>
                <a:prstDash val="solid"/>
                <a:round/>
                <a:headEnd type="none" w="med" len="med"/>
                <a:tailEnd type="none" w="med" len="med"/>
              </a:ln>
              <a:effectLst/>
            </p:spPr>
            <p:txBody>
              <a:bodyPr/>
              <a:lstStyle/>
              <a:p>
                <a:endParaRPr lang="en-US"/>
              </a:p>
            </p:txBody>
          </p:sp>
          <p:sp>
            <p:nvSpPr>
              <p:cNvPr id="123918" name="Freeform 14"/>
              <p:cNvSpPr>
                <a:spLocks/>
              </p:cNvSpPr>
              <p:nvPr/>
            </p:nvSpPr>
            <p:spPr bwMode="auto">
              <a:xfrm>
                <a:off x="1568" y="2469"/>
                <a:ext cx="871" cy="979"/>
              </a:xfrm>
              <a:custGeom>
                <a:avLst/>
                <a:gdLst/>
                <a:ahLst/>
                <a:cxnLst>
                  <a:cxn ang="0">
                    <a:pos x="22" y="727"/>
                  </a:cxn>
                  <a:cxn ang="0">
                    <a:pos x="18" y="735"/>
                  </a:cxn>
                  <a:cxn ang="0">
                    <a:pos x="11" y="749"/>
                  </a:cxn>
                  <a:cxn ang="0">
                    <a:pos x="5" y="764"/>
                  </a:cxn>
                  <a:cxn ang="0">
                    <a:pos x="2" y="779"/>
                  </a:cxn>
                  <a:cxn ang="0">
                    <a:pos x="0" y="795"/>
                  </a:cxn>
                  <a:cxn ang="0">
                    <a:pos x="0" y="810"/>
                  </a:cxn>
                  <a:cxn ang="0">
                    <a:pos x="2" y="833"/>
                  </a:cxn>
                  <a:cxn ang="0">
                    <a:pos x="5" y="848"/>
                  </a:cxn>
                  <a:cxn ang="0">
                    <a:pos x="10" y="863"/>
                  </a:cxn>
                  <a:cxn ang="0">
                    <a:pos x="24" y="892"/>
                  </a:cxn>
                  <a:cxn ang="0">
                    <a:pos x="38" y="912"/>
                  </a:cxn>
                  <a:cxn ang="0">
                    <a:pos x="55" y="930"/>
                  </a:cxn>
                  <a:cxn ang="0">
                    <a:pos x="69" y="941"/>
                  </a:cxn>
                  <a:cxn ang="0">
                    <a:pos x="83" y="951"/>
                  </a:cxn>
                  <a:cxn ang="0">
                    <a:pos x="97" y="959"/>
                  </a:cxn>
                  <a:cxn ang="0">
                    <a:pos x="113" y="966"/>
                  </a:cxn>
                  <a:cxn ang="0">
                    <a:pos x="129" y="971"/>
                  </a:cxn>
                  <a:cxn ang="0">
                    <a:pos x="145" y="975"/>
                  </a:cxn>
                  <a:cxn ang="0">
                    <a:pos x="161" y="977"/>
                  </a:cxn>
                  <a:cxn ang="0">
                    <a:pos x="177" y="978"/>
                  </a:cxn>
                  <a:cxn ang="0">
                    <a:pos x="193" y="977"/>
                  </a:cxn>
                  <a:cxn ang="0">
                    <a:pos x="208" y="975"/>
                  </a:cxn>
                  <a:cxn ang="0">
                    <a:pos x="223" y="971"/>
                  </a:cxn>
                  <a:cxn ang="0">
                    <a:pos x="238" y="967"/>
                  </a:cxn>
                  <a:cxn ang="0">
                    <a:pos x="252" y="960"/>
                  </a:cxn>
                  <a:cxn ang="0">
                    <a:pos x="265" y="952"/>
                  </a:cxn>
                  <a:cxn ang="0">
                    <a:pos x="284" y="938"/>
                  </a:cxn>
                  <a:cxn ang="0">
                    <a:pos x="295" y="927"/>
                  </a:cxn>
                  <a:cxn ang="0">
                    <a:pos x="304" y="915"/>
                  </a:cxn>
                  <a:cxn ang="0">
                    <a:pos x="309" y="907"/>
                  </a:cxn>
                  <a:cxn ang="0">
                    <a:pos x="741" y="210"/>
                  </a:cxn>
                  <a:cxn ang="0">
                    <a:pos x="846" y="1"/>
                  </a:cxn>
                  <a:cxn ang="0">
                    <a:pos x="772" y="0"/>
                  </a:cxn>
                  <a:cxn ang="0">
                    <a:pos x="673" y="1"/>
                  </a:cxn>
                  <a:cxn ang="0">
                    <a:pos x="573" y="3"/>
                  </a:cxn>
                  <a:cxn ang="0">
                    <a:pos x="524" y="3"/>
                  </a:cxn>
                  <a:cxn ang="0">
                    <a:pos x="475" y="2"/>
                  </a:cxn>
                </a:cxnLst>
                <a:rect l="0" t="0" r="r" b="b"/>
                <a:pathLst>
                  <a:path w="871" h="979">
                    <a:moveTo>
                      <a:pt x="475" y="2"/>
                    </a:moveTo>
                    <a:lnTo>
                      <a:pt x="22" y="727"/>
                    </a:lnTo>
                    <a:lnTo>
                      <a:pt x="22" y="729"/>
                    </a:lnTo>
                    <a:lnTo>
                      <a:pt x="18" y="735"/>
                    </a:lnTo>
                    <a:lnTo>
                      <a:pt x="14" y="743"/>
                    </a:lnTo>
                    <a:lnTo>
                      <a:pt x="11" y="749"/>
                    </a:lnTo>
                    <a:lnTo>
                      <a:pt x="8" y="757"/>
                    </a:lnTo>
                    <a:lnTo>
                      <a:pt x="5" y="764"/>
                    </a:lnTo>
                    <a:lnTo>
                      <a:pt x="3" y="772"/>
                    </a:lnTo>
                    <a:lnTo>
                      <a:pt x="2" y="779"/>
                    </a:lnTo>
                    <a:lnTo>
                      <a:pt x="1" y="787"/>
                    </a:lnTo>
                    <a:lnTo>
                      <a:pt x="0" y="795"/>
                    </a:lnTo>
                    <a:lnTo>
                      <a:pt x="0" y="802"/>
                    </a:lnTo>
                    <a:lnTo>
                      <a:pt x="0" y="810"/>
                    </a:lnTo>
                    <a:lnTo>
                      <a:pt x="0" y="818"/>
                    </a:lnTo>
                    <a:lnTo>
                      <a:pt x="2" y="833"/>
                    </a:lnTo>
                    <a:lnTo>
                      <a:pt x="3" y="841"/>
                    </a:lnTo>
                    <a:lnTo>
                      <a:pt x="5" y="848"/>
                    </a:lnTo>
                    <a:lnTo>
                      <a:pt x="8" y="856"/>
                    </a:lnTo>
                    <a:lnTo>
                      <a:pt x="10" y="863"/>
                    </a:lnTo>
                    <a:lnTo>
                      <a:pt x="17" y="878"/>
                    </a:lnTo>
                    <a:lnTo>
                      <a:pt x="24" y="892"/>
                    </a:lnTo>
                    <a:lnTo>
                      <a:pt x="33" y="905"/>
                    </a:lnTo>
                    <a:lnTo>
                      <a:pt x="38" y="912"/>
                    </a:lnTo>
                    <a:lnTo>
                      <a:pt x="44" y="918"/>
                    </a:lnTo>
                    <a:lnTo>
                      <a:pt x="55" y="930"/>
                    </a:lnTo>
                    <a:lnTo>
                      <a:pt x="62" y="935"/>
                    </a:lnTo>
                    <a:lnTo>
                      <a:pt x="69" y="941"/>
                    </a:lnTo>
                    <a:lnTo>
                      <a:pt x="75" y="946"/>
                    </a:lnTo>
                    <a:lnTo>
                      <a:pt x="83" y="951"/>
                    </a:lnTo>
                    <a:lnTo>
                      <a:pt x="90" y="955"/>
                    </a:lnTo>
                    <a:lnTo>
                      <a:pt x="97" y="959"/>
                    </a:lnTo>
                    <a:lnTo>
                      <a:pt x="105" y="963"/>
                    </a:lnTo>
                    <a:lnTo>
                      <a:pt x="113" y="966"/>
                    </a:lnTo>
                    <a:lnTo>
                      <a:pt x="121" y="969"/>
                    </a:lnTo>
                    <a:lnTo>
                      <a:pt x="129" y="971"/>
                    </a:lnTo>
                    <a:lnTo>
                      <a:pt x="137" y="973"/>
                    </a:lnTo>
                    <a:lnTo>
                      <a:pt x="145" y="975"/>
                    </a:lnTo>
                    <a:lnTo>
                      <a:pt x="153" y="977"/>
                    </a:lnTo>
                    <a:lnTo>
                      <a:pt x="161" y="977"/>
                    </a:lnTo>
                    <a:lnTo>
                      <a:pt x="169" y="978"/>
                    </a:lnTo>
                    <a:lnTo>
                      <a:pt x="177" y="978"/>
                    </a:lnTo>
                    <a:lnTo>
                      <a:pt x="185" y="978"/>
                    </a:lnTo>
                    <a:lnTo>
                      <a:pt x="193" y="977"/>
                    </a:lnTo>
                    <a:lnTo>
                      <a:pt x="201" y="977"/>
                    </a:lnTo>
                    <a:lnTo>
                      <a:pt x="208" y="975"/>
                    </a:lnTo>
                    <a:lnTo>
                      <a:pt x="216" y="974"/>
                    </a:lnTo>
                    <a:lnTo>
                      <a:pt x="223" y="971"/>
                    </a:lnTo>
                    <a:lnTo>
                      <a:pt x="231" y="969"/>
                    </a:lnTo>
                    <a:lnTo>
                      <a:pt x="238" y="967"/>
                    </a:lnTo>
                    <a:lnTo>
                      <a:pt x="245" y="963"/>
                    </a:lnTo>
                    <a:lnTo>
                      <a:pt x="252" y="960"/>
                    </a:lnTo>
                    <a:lnTo>
                      <a:pt x="259" y="957"/>
                    </a:lnTo>
                    <a:lnTo>
                      <a:pt x="265" y="952"/>
                    </a:lnTo>
                    <a:lnTo>
                      <a:pt x="278" y="943"/>
                    </a:lnTo>
                    <a:lnTo>
                      <a:pt x="284" y="938"/>
                    </a:lnTo>
                    <a:lnTo>
                      <a:pt x="289" y="933"/>
                    </a:lnTo>
                    <a:lnTo>
                      <a:pt x="295" y="927"/>
                    </a:lnTo>
                    <a:lnTo>
                      <a:pt x="300" y="921"/>
                    </a:lnTo>
                    <a:lnTo>
                      <a:pt x="304" y="915"/>
                    </a:lnTo>
                    <a:lnTo>
                      <a:pt x="309" y="908"/>
                    </a:lnTo>
                    <a:lnTo>
                      <a:pt x="309" y="907"/>
                    </a:lnTo>
                    <a:lnTo>
                      <a:pt x="591" y="452"/>
                    </a:lnTo>
                    <a:lnTo>
                      <a:pt x="741" y="210"/>
                    </a:lnTo>
                    <a:lnTo>
                      <a:pt x="870" y="1"/>
                    </a:lnTo>
                    <a:lnTo>
                      <a:pt x="846" y="1"/>
                    </a:lnTo>
                    <a:lnTo>
                      <a:pt x="821" y="0"/>
                    </a:lnTo>
                    <a:lnTo>
                      <a:pt x="772" y="0"/>
                    </a:lnTo>
                    <a:lnTo>
                      <a:pt x="723" y="1"/>
                    </a:lnTo>
                    <a:lnTo>
                      <a:pt x="673" y="1"/>
                    </a:lnTo>
                    <a:lnTo>
                      <a:pt x="623" y="3"/>
                    </a:lnTo>
                    <a:lnTo>
                      <a:pt x="573" y="3"/>
                    </a:lnTo>
                    <a:lnTo>
                      <a:pt x="549" y="3"/>
                    </a:lnTo>
                    <a:lnTo>
                      <a:pt x="524" y="3"/>
                    </a:lnTo>
                    <a:lnTo>
                      <a:pt x="500" y="3"/>
                    </a:lnTo>
                    <a:lnTo>
                      <a:pt x="475" y="2"/>
                    </a:lnTo>
                  </a:path>
                </a:pathLst>
              </a:custGeom>
              <a:solidFill>
                <a:srgbClr val="FFFFFF"/>
              </a:solidFill>
              <a:ln w="12700" cap="rnd" cmpd="sng">
                <a:solidFill>
                  <a:srgbClr val="000000"/>
                </a:solidFill>
                <a:prstDash val="solid"/>
                <a:round/>
                <a:headEnd type="none" w="med" len="med"/>
                <a:tailEnd type="none" w="med" len="med"/>
              </a:ln>
              <a:effectLst/>
            </p:spPr>
            <p:txBody>
              <a:bodyPr/>
              <a:lstStyle/>
              <a:p>
                <a:endParaRPr lang="en-US"/>
              </a:p>
            </p:txBody>
          </p:sp>
          <p:sp>
            <p:nvSpPr>
              <p:cNvPr id="123919" name="Freeform 15"/>
              <p:cNvSpPr>
                <a:spLocks/>
              </p:cNvSpPr>
              <p:nvPr/>
            </p:nvSpPr>
            <p:spPr bwMode="auto">
              <a:xfrm>
                <a:off x="1610" y="2508"/>
                <a:ext cx="680" cy="899"/>
              </a:xfrm>
              <a:custGeom>
                <a:avLst/>
                <a:gdLst/>
                <a:ahLst/>
                <a:cxnLst>
                  <a:cxn ang="0">
                    <a:pos x="451" y="0"/>
                  </a:cxn>
                  <a:cxn ang="0">
                    <a:pos x="25" y="682"/>
                  </a:cxn>
                  <a:cxn ang="0">
                    <a:pos x="24" y="682"/>
                  </a:cxn>
                  <a:cxn ang="0">
                    <a:pos x="20" y="689"/>
                  </a:cxn>
                  <a:cxn ang="0">
                    <a:pos x="17" y="696"/>
                  </a:cxn>
                  <a:cxn ang="0">
                    <a:pos x="14" y="702"/>
                  </a:cxn>
                  <a:cxn ang="0">
                    <a:pos x="11" y="709"/>
                  </a:cxn>
                  <a:cxn ang="0">
                    <a:pos x="9" y="716"/>
                  </a:cxn>
                  <a:cxn ang="0">
                    <a:pos x="7" y="723"/>
                  </a:cxn>
                  <a:cxn ang="0">
                    <a:pos x="5" y="730"/>
                  </a:cxn>
                  <a:cxn ang="0">
                    <a:pos x="3" y="736"/>
                  </a:cxn>
                  <a:cxn ang="0">
                    <a:pos x="1" y="750"/>
                  </a:cxn>
                  <a:cxn ang="0">
                    <a:pos x="1" y="757"/>
                  </a:cxn>
                  <a:cxn ang="0">
                    <a:pos x="0" y="764"/>
                  </a:cxn>
                  <a:cxn ang="0">
                    <a:pos x="1" y="771"/>
                  </a:cxn>
                  <a:cxn ang="0">
                    <a:pos x="1" y="778"/>
                  </a:cxn>
                  <a:cxn ang="0">
                    <a:pos x="3" y="791"/>
                  </a:cxn>
                  <a:cxn ang="0">
                    <a:pos x="5" y="798"/>
                  </a:cxn>
                  <a:cxn ang="0">
                    <a:pos x="6" y="804"/>
                  </a:cxn>
                  <a:cxn ang="0">
                    <a:pos x="8" y="811"/>
                  </a:cxn>
                  <a:cxn ang="0">
                    <a:pos x="11" y="817"/>
                  </a:cxn>
                  <a:cxn ang="0">
                    <a:pos x="16" y="829"/>
                  </a:cxn>
                  <a:cxn ang="0">
                    <a:pos x="19" y="835"/>
                  </a:cxn>
                  <a:cxn ang="0">
                    <a:pos x="23" y="841"/>
                  </a:cxn>
                  <a:cxn ang="0">
                    <a:pos x="27" y="846"/>
                  </a:cxn>
                  <a:cxn ang="0">
                    <a:pos x="31" y="852"/>
                  </a:cxn>
                  <a:cxn ang="0">
                    <a:pos x="35" y="856"/>
                  </a:cxn>
                  <a:cxn ang="0">
                    <a:pos x="40" y="862"/>
                  </a:cxn>
                  <a:cxn ang="0">
                    <a:pos x="50" y="870"/>
                  </a:cxn>
                  <a:cxn ang="0">
                    <a:pos x="55" y="874"/>
                  </a:cxn>
                  <a:cxn ang="0">
                    <a:pos x="61" y="878"/>
                  </a:cxn>
                  <a:cxn ang="0">
                    <a:pos x="67" y="882"/>
                  </a:cxn>
                  <a:cxn ang="0">
                    <a:pos x="73" y="885"/>
                  </a:cxn>
                  <a:cxn ang="0">
                    <a:pos x="79" y="888"/>
                  </a:cxn>
                  <a:cxn ang="0">
                    <a:pos x="86" y="890"/>
                  </a:cxn>
                  <a:cxn ang="0">
                    <a:pos x="99" y="894"/>
                  </a:cxn>
                  <a:cxn ang="0">
                    <a:pos x="112" y="896"/>
                  </a:cxn>
                  <a:cxn ang="0">
                    <a:pos x="125" y="898"/>
                  </a:cxn>
                  <a:cxn ang="0">
                    <a:pos x="132" y="898"/>
                  </a:cxn>
                  <a:cxn ang="0">
                    <a:pos x="139" y="897"/>
                  </a:cxn>
                  <a:cxn ang="0">
                    <a:pos x="145" y="896"/>
                  </a:cxn>
                  <a:cxn ang="0">
                    <a:pos x="152" y="896"/>
                  </a:cxn>
                  <a:cxn ang="0">
                    <a:pos x="158" y="894"/>
                  </a:cxn>
                  <a:cxn ang="0">
                    <a:pos x="165" y="892"/>
                  </a:cxn>
                  <a:cxn ang="0">
                    <a:pos x="171" y="891"/>
                  </a:cxn>
                  <a:cxn ang="0">
                    <a:pos x="178" y="888"/>
                  </a:cxn>
                  <a:cxn ang="0">
                    <a:pos x="184" y="886"/>
                  </a:cxn>
                  <a:cxn ang="0">
                    <a:pos x="191" y="883"/>
                  </a:cxn>
                  <a:cxn ang="0">
                    <a:pos x="197" y="880"/>
                  </a:cxn>
                  <a:cxn ang="0">
                    <a:pos x="203" y="876"/>
                  </a:cxn>
                  <a:cxn ang="0">
                    <a:pos x="209" y="873"/>
                  </a:cxn>
                  <a:cxn ang="0">
                    <a:pos x="214" y="868"/>
                  </a:cxn>
                  <a:cxn ang="0">
                    <a:pos x="225" y="860"/>
                  </a:cxn>
                  <a:cxn ang="0">
                    <a:pos x="231" y="854"/>
                  </a:cxn>
                  <a:cxn ang="0">
                    <a:pos x="235" y="849"/>
                  </a:cxn>
                  <a:cxn ang="0">
                    <a:pos x="240" y="844"/>
                  </a:cxn>
                  <a:cxn ang="0">
                    <a:pos x="245" y="838"/>
                  </a:cxn>
                  <a:cxn ang="0">
                    <a:pos x="253" y="826"/>
                  </a:cxn>
                  <a:cxn ang="0">
                    <a:pos x="254" y="825"/>
                  </a:cxn>
                  <a:cxn ang="0">
                    <a:pos x="361" y="652"/>
                  </a:cxn>
                  <a:cxn ang="0">
                    <a:pos x="467" y="481"/>
                  </a:cxn>
                  <a:cxn ang="0">
                    <a:pos x="679" y="142"/>
                  </a:cxn>
                </a:cxnLst>
                <a:rect l="0" t="0" r="r" b="b"/>
                <a:pathLst>
                  <a:path w="680" h="899">
                    <a:moveTo>
                      <a:pt x="451" y="0"/>
                    </a:moveTo>
                    <a:lnTo>
                      <a:pt x="25" y="682"/>
                    </a:lnTo>
                    <a:lnTo>
                      <a:pt x="24" y="682"/>
                    </a:lnTo>
                    <a:lnTo>
                      <a:pt x="20" y="689"/>
                    </a:lnTo>
                    <a:lnTo>
                      <a:pt x="17" y="696"/>
                    </a:lnTo>
                    <a:lnTo>
                      <a:pt x="14" y="702"/>
                    </a:lnTo>
                    <a:lnTo>
                      <a:pt x="11" y="709"/>
                    </a:lnTo>
                    <a:lnTo>
                      <a:pt x="9" y="716"/>
                    </a:lnTo>
                    <a:lnTo>
                      <a:pt x="7" y="723"/>
                    </a:lnTo>
                    <a:lnTo>
                      <a:pt x="5" y="730"/>
                    </a:lnTo>
                    <a:lnTo>
                      <a:pt x="3" y="736"/>
                    </a:lnTo>
                    <a:lnTo>
                      <a:pt x="1" y="750"/>
                    </a:lnTo>
                    <a:lnTo>
                      <a:pt x="1" y="757"/>
                    </a:lnTo>
                    <a:lnTo>
                      <a:pt x="0" y="764"/>
                    </a:lnTo>
                    <a:lnTo>
                      <a:pt x="1" y="771"/>
                    </a:lnTo>
                    <a:lnTo>
                      <a:pt x="1" y="778"/>
                    </a:lnTo>
                    <a:lnTo>
                      <a:pt x="3" y="791"/>
                    </a:lnTo>
                    <a:lnTo>
                      <a:pt x="5" y="798"/>
                    </a:lnTo>
                    <a:lnTo>
                      <a:pt x="6" y="804"/>
                    </a:lnTo>
                    <a:lnTo>
                      <a:pt x="8" y="811"/>
                    </a:lnTo>
                    <a:lnTo>
                      <a:pt x="11" y="817"/>
                    </a:lnTo>
                    <a:lnTo>
                      <a:pt x="16" y="829"/>
                    </a:lnTo>
                    <a:lnTo>
                      <a:pt x="19" y="835"/>
                    </a:lnTo>
                    <a:lnTo>
                      <a:pt x="23" y="841"/>
                    </a:lnTo>
                    <a:lnTo>
                      <a:pt x="27" y="846"/>
                    </a:lnTo>
                    <a:lnTo>
                      <a:pt x="31" y="852"/>
                    </a:lnTo>
                    <a:lnTo>
                      <a:pt x="35" y="856"/>
                    </a:lnTo>
                    <a:lnTo>
                      <a:pt x="40" y="862"/>
                    </a:lnTo>
                    <a:lnTo>
                      <a:pt x="50" y="870"/>
                    </a:lnTo>
                    <a:lnTo>
                      <a:pt x="55" y="874"/>
                    </a:lnTo>
                    <a:lnTo>
                      <a:pt x="61" y="878"/>
                    </a:lnTo>
                    <a:lnTo>
                      <a:pt x="67" y="882"/>
                    </a:lnTo>
                    <a:lnTo>
                      <a:pt x="73" y="885"/>
                    </a:lnTo>
                    <a:lnTo>
                      <a:pt x="79" y="888"/>
                    </a:lnTo>
                    <a:lnTo>
                      <a:pt x="86" y="890"/>
                    </a:lnTo>
                    <a:lnTo>
                      <a:pt x="99" y="894"/>
                    </a:lnTo>
                    <a:lnTo>
                      <a:pt x="112" y="896"/>
                    </a:lnTo>
                    <a:lnTo>
                      <a:pt x="125" y="898"/>
                    </a:lnTo>
                    <a:lnTo>
                      <a:pt x="132" y="898"/>
                    </a:lnTo>
                    <a:lnTo>
                      <a:pt x="139" y="897"/>
                    </a:lnTo>
                    <a:lnTo>
                      <a:pt x="145" y="896"/>
                    </a:lnTo>
                    <a:lnTo>
                      <a:pt x="152" y="896"/>
                    </a:lnTo>
                    <a:lnTo>
                      <a:pt x="158" y="894"/>
                    </a:lnTo>
                    <a:lnTo>
                      <a:pt x="165" y="892"/>
                    </a:lnTo>
                    <a:lnTo>
                      <a:pt x="171" y="891"/>
                    </a:lnTo>
                    <a:lnTo>
                      <a:pt x="178" y="888"/>
                    </a:lnTo>
                    <a:lnTo>
                      <a:pt x="184" y="886"/>
                    </a:lnTo>
                    <a:lnTo>
                      <a:pt x="191" y="883"/>
                    </a:lnTo>
                    <a:lnTo>
                      <a:pt x="197" y="880"/>
                    </a:lnTo>
                    <a:lnTo>
                      <a:pt x="203" y="876"/>
                    </a:lnTo>
                    <a:lnTo>
                      <a:pt x="209" y="873"/>
                    </a:lnTo>
                    <a:lnTo>
                      <a:pt x="214" y="868"/>
                    </a:lnTo>
                    <a:lnTo>
                      <a:pt x="225" y="860"/>
                    </a:lnTo>
                    <a:lnTo>
                      <a:pt x="231" y="854"/>
                    </a:lnTo>
                    <a:lnTo>
                      <a:pt x="235" y="849"/>
                    </a:lnTo>
                    <a:lnTo>
                      <a:pt x="240" y="844"/>
                    </a:lnTo>
                    <a:lnTo>
                      <a:pt x="245" y="838"/>
                    </a:lnTo>
                    <a:lnTo>
                      <a:pt x="253" y="826"/>
                    </a:lnTo>
                    <a:lnTo>
                      <a:pt x="254" y="825"/>
                    </a:lnTo>
                    <a:lnTo>
                      <a:pt x="361" y="652"/>
                    </a:lnTo>
                    <a:lnTo>
                      <a:pt x="467" y="481"/>
                    </a:lnTo>
                    <a:lnTo>
                      <a:pt x="679" y="142"/>
                    </a:lnTo>
                  </a:path>
                </a:pathLst>
              </a:custGeom>
              <a:noFill/>
              <a:ln w="12700" cap="rnd" cmpd="sng">
                <a:solidFill>
                  <a:srgbClr val="000000"/>
                </a:solidFill>
                <a:prstDash val="solid"/>
                <a:round/>
                <a:headEnd type="none" w="med" len="med"/>
                <a:tailEnd type="none" w="med" len="med"/>
              </a:ln>
              <a:effectLst/>
            </p:spPr>
            <p:txBody>
              <a:bodyPr/>
              <a:lstStyle/>
              <a:p>
                <a:endParaRPr lang="en-US"/>
              </a:p>
            </p:txBody>
          </p:sp>
          <p:sp>
            <p:nvSpPr>
              <p:cNvPr id="123920" name="Freeform 16"/>
              <p:cNvSpPr>
                <a:spLocks/>
              </p:cNvSpPr>
              <p:nvPr/>
            </p:nvSpPr>
            <p:spPr bwMode="auto">
              <a:xfrm>
                <a:off x="3171" y="2420"/>
                <a:ext cx="584" cy="1034"/>
              </a:xfrm>
              <a:custGeom>
                <a:avLst/>
                <a:gdLst/>
                <a:ahLst/>
                <a:cxnLst>
                  <a:cxn ang="0">
                    <a:pos x="264" y="919"/>
                  </a:cxn>
                  <a:cxn ang="0">
                    <a:pos x="267" y="928"/>
                  </a:cxn>
                  <a:cxn ang="0">
                    <a:pos x="276" y="950"/>
                  </a:cxn>
                  <a:cxn ang="0">
                    <a:pos x="284" y="963"/>
                  </a:cxn>
                  <a:cxn ang="0">
                    <a:pos x="293" y="976"/>
                  </a:cxn>
                  <a:cxn ang="0">
                    <a:pos x="304" y="987"/>
                  </a:cxn>
                  <a:cxn ang="0">
                    <a:pos x="315" y="997"/>
                  </a:cxn>
                  <a:cxn ang="0">
                    <a:pos x="334" y="1010"/>
                  </a:cxn>
                  <a:cxn ang="0">
                    <a:pos x="347" y="1018"/>
                  </a:cxn>
                  <a:cxn ang="0">
                    <a:pos x="362" y="1023"/>
                  </a:cxn>
                  <a:cxn ang="0">
                    <a:pos x="377" y="1028"/>
                  </a:cxn>
                  <a:cxn ang="0">
                    <a:pos x="399" y="1032"/>
                  </a:cxn>
                  <a:cxn ang="0">
                    <a:pos x="415" y="1033"/>
                  </a:cxn>
                  <a:cxn ang="0">
                    <a:pos x="431" y="1032"/>
                  </a:cxn>
                  <a:cxn ang="0">
                    <a:pos x="448" y="1030"/>
                  </a:cxn>
                  <a:cxn ang="0">
                    <a:pos x="464" y="1026"/>
                  </a:cxn>
                  <a:cxn ang="0">
                    <a:pos x="479" y="1021"/>
                  </a:cxn>
                  <a:cxn ang="0">
                    <a:pos x="509" y="1006"/>
                  </a:cxn>
                  <a:cxn ang="0">
                    <a:pos x="521" y="997"/>
                  </a:cxn>
                  <a:cxn ang="0">
                    <a:pos x="533" y="987"/>
                  </a:cxn>
                  <a:cxn ang="0">
                    <a:pos x="544" y="976"/>
                  </a:cxn>
                  <a:cxn ang="0">
                    <a:pos x="553" y="964"/>
                  </a:cxn>
                  <a:cxn ang="0">
                    <a:pos x="562" y="951"/>
                  </a:cxn>
                  <a:cxn ang="0">
                    <a:pos x="569" y="937"/>
                  </a:cxn>
                  <a:cxn ang="0">
                    <a:pos x="577" y="915"/>
                  </a:cxn>
                  <a:cxn ang="0">
                    <a:pos x="580" y="900"/>
                  </a:cxn>
                  <a:cxn ang="0">
                    <a:pos x="583" y="885"/>
                  </a:cxn>
                  <a:cxn ang="0">
                    <a:pos x="583" y="870"/>
                  </a:cxn>
                  <a:cxn ang="0">
                    <a:pos x="582" y="854"/>
                  </a:cxn>
                  <a:cxn ang="0">
                    <a:pos x="579" y="838"/>
                  </a:cxn>
                  <a:cxn ang="0">
                    <a:pos x="577" y="829"/>
                  </a:cxn>
                  <a:cxn ang="0">
                    <a:pos x="456" y="412"/>
                  </a:cxn>
                  <a:cxn ang="0">
                    <a:pos x="169" y="0"/>
                  </a:cxn>
                </a:cxnLst>
                <a:rect l="0" t="0" r="r" b="b"/>
                <a:pathLst>
                  <a:path w="584" h="1034">
                    <a:moveTo>
                      <a:pt x="0" y="0"/>
                    </a:moveTo>
                    <a:lnTo>
                      <a:pt x="264" y="919"/>
                    </a:lnTo>
                    <a:lnTo>
                      <a:pt x="264" y="920"/>
                    </a:lnTo>
                    <a:lnTo>
                      <a:pt x="267" y="928"/>
                    </a:lnTo>
                    <a:lnTo>
                      <a:pt x="269" y="936"/>
                    </a:lnTo>
                    <a:lnTo>
                      <a:pt x="276" y="950"/>
                    </a:lnTo>
                    <a:lnTo>
                      <a:pt x="280" y="957"/>
                    </a:lnTo>
                    <a:lnTo>
                      <a:pt x="284" y="963"/>
                    </a:lnTo>
                    <a:lnTo>
                      <a:pt x="288" y="970"/>
                    </a:lnTo>
                    <a:lnTo>
                      <a:pt x="293" y="976"/>
                    </a:lnTo>
                    <a:lnTo>
                      <a:pt x="298" y="981"/>
                    </a:lnTo>
                    <a:lnTo>
                      <a:pt x="304" y="987"/>
                    </a:lnTo>
                    <a:lnTo>
                      <a:pt x="309" y="992"/>
                    </a:lnTo>
                    <a:lnTo>
                      <a:pt x="315" y="997"/>
                    </a:lnTo>
                    <a:lnTo>
                      <a:pt x="327" y="1006"/>
                    </a:lnTo>
                    <a:lnTo>
                      <a:pt x="334" y="1010"/>
                    </a:lnTo>
                    <a:lnTo>
                      <a:pt x="341" y="1014"/>
                    </a:lnTo>
                    <a:lnTo>
                      <a:pt x="347" y="1018"/>
                    </a:lnTo>
                    <a:lnTo>
                      <a:pt x="355" y="1020"/>
                    </a:lnTo>
                    <a:lnTo>
                      <a:pt x="362" y="1023"/>
                    </a:lnTo>
                    <a:lnTo>
                      <a:pt x="369" y="1026"/>
                    </a:lnTo>
                    <a:lnTo>
                      <a:pt x="377" y="1028"/>
                    </a:lnTo>
                    <a:lnTo>
                      <a:pt x="384" y="1030"/>
                    </a:lnTo>
                    <a:lnTo>
                      <a:pt x="399" y="1032"/>
                    </a:lnTo>
                    <a:lnTo>
                      <a:pt x="407" y="1033"/>
                    </a:lnTo>
                    <a:lnTo>
                      <a:pt x="415" y="1033"/>
                    </a:lnTo>
                    <a:lnTo>
                      <a:pt x="423" y="1033"/>
                    </a:lnTo>
                    <a:lnTo>
                      <a:pt x="431" y="1032"/>
                    </a:lnTo>
                    <a:lnTo>
                      <a:pt x="439" y="1032"/>
                    </a:lnTo>
                    <a:lnTo>
                      <a:pt x="448" y="1030"/>
                    </a:lnTo>
                    <a:lnTo>
                      <a:pt x="456" y="1028"/>
                    </a:lnTo>
                    <a:lnTo>
                      <a:pt x="464" y="1026"/>
                    </a:lnTo>
                    <a:lnTo>
                      <a:pt x="472" y="1024"/>
                    </a:lnTo>
                    <a:lnTo>
                      <a:pt x="479" y="1021"/>
                    </a:lnTo>
                    <a:lnTo>
                      <a:pt x="495" y="1014"/>
                    </a:lnTo>
                    <a:lnTo>
                      <a:pt x="509" y="1006"/>
                    </a:lnTo>
                    <a:lnTo>
                      <a:pt x="515" y="1002"/>
                    </a:lnTo>
                    <a:lnTo>
                      <a:pt x="521" y="997"/>
                    </a:lnTo>
                    <a:lnTo>
                      <a:pt x="527" y="992"/>
                    </a:lnTo>
                    <a:lnTo>
                      <a:pt x="533" y="987"/>
                    </a:lnTo>
                    <a:lnTo>
                      <a:pt x="539" y="982"/>
                    </a:lnTo>
                    <a:lnTo>
                      <a:pt x="544" y="976"/>
                    </a:lnTo>
                    <a:lnTo>
                      <a:pt x="549" y="970"/>
                    </a:lnTo>
                    <a:lnTo>
                      <a:pt x="553" y="964"/>
                    </a:lnTo>
                    <a:lnTo>
                      <a:pt x="558" y="957"/>
                    </a:lnTo>
                    <a:lnTo>
                      <a:pt x="562" y="951"/>
                    </a:lnTo>
                    <a:lnTo>
                      <a:pt x="565" y="944"/>
                    </a:lnTo>
                    <a:lnTo>
                      <a:pt x="569" y="937"/>
                    </a:lnTo>
                    <a:lnTo>
                      <a:pt x="575" y="923"/>
                    </a:lnTo>
                    <a:lnTo>
                      <a:pt x="577" y="915"/>
                    </a:lnTo>
                    <a:lnTo>
                      <a:pt x="579" y="908"/>
                    </a:lnTo>
                    <a:lnTo>
                      <a:pt x="580" y="900"/>
                    </a:lnTo>
                    <a:lnTo>
                      <a:pt x="581" y="893"/>
                    </a:lnTo>
                    <a:lnTo>
                      <a:pt x="583" y="885"/>
                    </a:lnTo>
                    <a:lnTo>
                      <a:pt x="583" y="877"/>
                    </a:lnTo>
                    <a:lnTo>
                      <a:pt x="583" y="870"/>
                    </a:lnTo>
                    <a:lnTo>
                      <a:pt x="583" y="862"/>
                    </a:lnTo>
                    <a:lnTo>
                      <a:pt x="582" y="854"/>
                    </a:lnTo>
                    <a:lnTo>
                      <a:pt x="581" y="846"/>
                    </a:lnTo>
                    <a:lnTo>
                      <a:pt x="579" y="838"/>
                    </a:lnTo>
                    <a:lnTo>
                      <a:pt x="577" y="830"/>
                    </a:lnTo>
                    <a:lnTo>
                      <a:pt x="577" y="829"/>
                    </a:lnTo>
                    <a:lnTo>
                      <a:pt x="516" y="620"/>
                    </a:lnTo>
                    <a:lnTo>
                      <a:pt x="456" y="412"/>
                    </a:lnTo>
                    <a:lnTo>
                      <a:pt x="337" y="0"/>
                    </a:lnTo>
                    <a:lnTo>
                      <a:pt x="169" y="0"/>
                    </a:lnTo>
                    <a:lnTo>
                      <a:pt x="0" y="0"/>
                    </a:lnTo>
                  </a:path>
                </a:pathLst>
              </a:custGeom>
              <a:solidFill>
                <a:srgbClr val="FFFFFF"/>
              </a:solidFill>
              <a:ln w="12700" cap="rnd" cmpd="sng">
                <a:solidFill>
                  <a:srgbClr val="000000"/>
                </a:solidFill>
                <a:prstDash val="solid"/>
                <a:round/>
                <a:headEnd type="none" w="med" len="med"/>
                <a:tailEnd type="none" w="med" len="med"/>
              </a:ln>
              <a:effectLst/>
            </p:spPr>
            <p:txBody>
              <a:bodyPr/>
              <a:lstStyle/>
              <a:p>
                <a:endParaRPr lang="en-US"/>
              </a:p>
            </p:txBody>
          </p:sp>
          <p:sp>
            <p:nvSpPr>
              <p:cNvPr id="123921" name="Freeform 17"/>
              <p:cNvSpPr>
                <a:spLocks/>
              </p:cNvSpPr>
              <p:nvPr/>
            </p:nvSpPr>
            <p:spPr bwMode="auto">
              <a:xfrm>
                <a:off x="3232" y="2468"/>
                <a:ext cx="489" cy="958"/>
              </a:xfrm>
              <a:custGeom>
                <a:avLst/>
                <a:gdLst/>
                <a:ahLst/>
                <a:cxnLst>
                  <a:cxn ang="0">
                    <a:pos x="0" y="75"/>
                  </a:cxn>
                  <a:cxn ang="0">
                    <a:pos x="222" y="848"/>
                  </a:cxn>
                  <a:cxn ang="0">
                    <a:pos x="222" y="849"/>
                  </a:cxn>
                  <a:cxn ang="0">
                    <a:pos x="224" y="856"/>
                  </a:cxn>
                  <a:cxn ang="0">
                    <a:pos x="227" y="863"/>
                  </a:cxn>
                  <a:cxn ang="0">
                    <a:pos x="230" y="870"/>
                  </a:cxn>
                  <a:cxn ang="0">
                    <a:pos x="233" y="877"/>
                  </a:cxn>
                  <a:cxn ang="0">
                    <a:pos x="236" y="883"/>
                  </a:cxn>
                  <a:cxn ang="0">
                    <a:pos x="240" y="889"/>
                  </a:cxn>
                  <a:cxn ang="0">
                    <a:pos x="248" y="901"/>
                  </a:cxn>
                  <a:cxn ang="0">
                    <a:pos x="252" y="906"/>
                  </a:cxn>
                  <a:cxn ang="0">
                    <a:pos x="257" y="912"/>
                  </a:cxn>
                  <a:cxn ang="0">
                    <a:pos x="267" y="922"/>
                  </a:cxn>
                  <a:cxn ang="0">
                    <a:pos x="277" y="930"/>
                  </a:cxn>
                  <a:cxn ang="0">
                    <a:pos x="283" y="934"/>
                  </a:cxn>
                  <a:cxn ang="0">
                    <a:pos x="289" y="938"/>
                  </a:cxn>
                  <a:cxn ang="0">
                    <a:pos x="294" y="941"/>
                  </a:cxn>
                  <a:cxn ang="0">
                    <a:pos x="300" y="944"/>
                  </a:cxn>
                  <a:cxn ang="0">
                    <a:pos x="306" y="947"/>
                  </a:cxn>
                  <a:cxn ang="0">
                    <a:pos x="313" y="950"/>
                  </a:cxn>
                  <a:cxn ang="0">
                    <a:pos x="319" y="952"/>
                  </a:cxn>
                  <a:cxn ang="0">
                    <a:pos x="325" y="953"/>
                  </a:cxn>
                  <a:cxn ang="0">
                    <a:pos x="332" y="955"/>
                  </a:cxn>
                  <a:cxn ang="0">
                    <a:pos x="338" y="956"/>
                  </a:cxn>
                  <a:cxn ang="0">
                    <a:pos x="345" y="957"/>
                  </a:cxn>
                  <a:cxn ang="0">
                    <a:pos x="352" y="957"/>
                  </a:cxn>
                  <a:cxn ang="0">
                    <a:pos x="358" y="957"/>
                  </a:cxn>
                  <a:cxn ang="0">
                    <a:pos x="365" y="957"/>
                  </a:cxn>
                  <a:cxn ang="0">
                    <a:pos x="372" y="957"/>
                  </a:cxn>
                  <a:cxn ang="0">
                    <a:pos x="379" y="956"/>
                  </a:cxn>
                  <a:cxn ang="0">
                    <a:pos x="385" y="954"/>
                  </a:cxn>
                  <a:cxn ang="0">
                    <a:pos x="392" y="952"/>
                  </a:cxn>
                  <a:cxn ang="0">
                    <a:pos x="399" y="950"/>
                  </a:cxn>
                  <a:cxn ang="0">
                    <a:pos x="405" y="948"/>
                  </a:cxn>
                  <a:cxn ang="0">
                    <a:pos x="411" y="945"/>
                  </a:cxn>
                  <a:cxn ang="0">
                    <a:pos x="418" y="942"/>
                  </a:cxn>
                  <a:cxn ang="0">
                    <a:pos x="429" y="935"/>
                  </a:cxn>
                  <a:cxn ang="0">
                    <a:pos x="439" y="927"/>
                  </a:cxn>
                  <a:cxn ang="0">
                    <a:pos x="449" y="918"/>
                  </a:cxn>
                  <a:cxn ang="0">
                    <a:pos x="454" y="913"/>
                  </a:cxn>
                  <a:cxn ang="0">
                    <a:pos x="458" y="908"/>
                  </a:cxn>
                  <a:cxn ang="0">
                    <a:pos x="466" y="897"/>
                  </a:cxn>
                  <a:cxn ang="0">
                    <a:pos x="469" y="891"/>
                  </a:cxn>
                  <a:cxn ang="0">
                    <a:pos x="472" y="885"/>
                  </a:cxn>
                  <a:cxn ang="0">
                    <a:pos x="475" y="879"/>
                  </a:cxn>
                  <a:cxn ang="0">
                    <a:pos x="478" y="873"/>
                  </a:cxn>
                  <a:cxn ang="0">
                    <a:pos x="480" y="866"/>
                  </a:cxn>
                  <a:cxn ang="0">
                    <a:pos x="482" y="860"/>
                  </a:cxn>
                  <a:cxn ang="0">
                    <a:pos x="484" y="853"/>
                  </a:cxn>
                  <a:cxn ang="0">
                    <a:pos x="485" y="846"/>
                  </a:cxn>
                  <a:cxn ang="0">
                    <a:pos x="487" y="832"/>
                  </a:cxn>
                  <a:cxn ang="0">
                    <a:pos x="488" y="825"/>
                  </a:cxn>
                  <a:cxn ang="0">
                    <a:pos x="488" y="818"/>
                  </a:cxn>
                  <a:cxn ang="0">
                    <a:pos x="488" y="811"/>
                  </a:cxn>
                  <a:cxn ang="0">
                    <a:pos x="487" y="804"/>
                  </a:cxn>
                  <a:cxn ang="0">
                    <a:pos x="486" y="796"/>
                  </a:cxn>
                  <a:cxn ang="0">
                    <a:pos x="485" y="789"/>
                  </a:cxn>
                  <a:cxn ang="0">
                    <a:pos x="482" y="774"/>
                  </a:cxn>
                  <a:cxn ang="0">
                    <a:pos x="481" y="774"/>
                  </a:cxn>
                  <a:cxn ang="0">
                    <a:pos x="425" y="579"/>
                  </a:cxn>
                  <a:cxn ang="0">
                    <a:pos x="369" y="385"/>
                  </a:cxn>
                  <a:cxn ang="0">
                    <a:pos x="259" y="0"/>
                  </a:cxn>
                </a:cxnLst>
                <a:rect l="0" t="0" r="r" b="b"/>
                <a:pathLst>
                  <a:path w="489" h="958">
                    <a:moveTo>
                      <a:pt x="0" y="75"/>
                    </a:moveTo>
                    <a:lnTo>
                      <a:pt x="222" y="848"/>
                    </a:lnTo>
                    <a:lnTo>
                      <a:pt x="222" y="849"/>
                    </a:lnTo>
                    <a:lnTo>
                      <a:pt x="224" y="856"/>
                    </a:lnTo>
                    <a:lnTo>
                      <a:pt x="227" y="863"/>
                    </a:lnTo>
                    <a:lnTo>
                      <a:pt x="230" y="870"/>
                    </a:lnTo>
                    <a:lnTo>
                      <a:pt x="233" y="877"/>
                    </a:lnTo>
                    <a:lnTo>
                      <a:pt x="236" y="883"/>
                    </a:lnTo>
                    <a:lnTo>
                      <a:pt x="240" y="889"/>
                    </a:lnTo>
                    <a:lnTo>
                      <a:pt x="248" y="901"/>
                    </a:lnTo>
                    <a:lnTo>
                      <a:pt x="252" y="906"/>
                    </a:lnTo>
                    <a:lnTo>
                      <a:pt x="257" y="912"/>
                    </a:lnTo>
                    <a:lnTo>
                      <a:pt x="267" y="922"/>
                    </a:lnTo>
                    <a:lnTo>
                      <a:pt x="277" y="930"/>
                    </a:lnTo>
                    <a:lnTo>
                      <a:pt x="283" y="934"/>
                    </a:lnTo>
                    <a:lnTo>
                      <a:pt x="289" y="938"/>
                    </a:lnTo>
                    <a:lnTo>
                      <a:pt x="294" y="941"/>
                    </a:lnTo>
                    <a:lnTo>
                      <a:pt x="300" y="944"/>
                    </a:lnTo>
                    <a:lnTo>
                      <a:pt x="306" y="947"/>
                    </a:lnTo>
                    <a:lnTo>
                      <a:pt x="313" y="950"/>
                    </a:lnTo>
                    <a:lnTo>
                      <a:pt x="319" y="952"/>
                    </a:lnTo>
                    <a:lnTo>
                      <a:pt x="325" y="953"/>
                    </a:lnTo>
                    <a:lnTo>
                      <a:pt x="332" y="955"/>
                    </a:lnTo>
                    <a:lnTo>
                      <a:pt x="338" y="956"/>
                    </a:lnTo>
                    <a:lnTo>
                      <a:pt x="345" y="957"/>
                    </a:lnTo>
                    <a:lnTo>
                      <a:pt x="352" y="957"/>
                    </a:lnTo>
                    <a:lnTo>
                      <a:pt x="358" y="957"/>
                    </a:lnTo>
                    <a:lnTo>
                      <a:pt x="365" y="957"/>
                    </a:lnTo>
                    <a:lnTo>
                      <a:pt x="372" y="957"/>
                    </a:lnTo>
                    <a:lnTo>
                      <a:pt x="379" y="956"/>
                    </a:lnTo>
                    <a:lnTo>
                      <a:pt x="385" y="954"/>
                    </a:lnTo>
                    <a:lnTo>
                      <a:pt x="392" y="952"/>
                    </a:lnTo>
                    <a:lnTo>
                      <a:pt x="399" y="950"/>
                    </a:lnTo>
                    <a:lnTo>
                      <a:pt x="405" y="948"/>
                    </a:lnTo>
                    <a:lnTo>
                      <a:pt x="411" y="945"/>
                    </a:lnTo>
                    <a:lnTo>
                      <a:pt x="418" y="942"/>
                    </a:lnTo>
                    <a:lnTo>
                      <a:pt x="429" y="935"/>
                    </a:lnTo>
                    <a:lnTo>
                      <a:pt x="439" y="927"/>
                    </a:lnTo>
                    <a:lnTo>
                      <a:pt x="449" y="918"/>
                    </a:lnTo>
                    <a:lnTo>
                      <a:pt x="454" y="913"/>
                    </a:lnTo>
                    <a:lnTo>
                      <a:pt x="458" y="908"/>
                    </a:lnTo>
                    <a:lnTo>
                      <a:pt x="466" y="897"/>
                    </a:lnTo>
                    <a:lnTo>
                      <a:pt x="469" y="891"/>
                    </a:lnTo>
                    <a:lnTo>
                      <a:pt x="472" y="885"/>
                    </a:lnTo>
                    <a:lnTo>
                      <a:pt x="475" y="879"/>
                    </a:lnTo>
                    <a:lnTo>
                      <a:pt x="478" y="873"/>
                    </a:lnTo>
                    <a:lnTo>
                      <a:pt x="480" y="866"/>
                    </a:lnTo>
                    <a:lnTo>
                      <a:pt x="482" y="860"/>
                    </a:lnTo>
                    <a:lnTo>
                      <a:pt x="484" y="853"/>
                    </a:lnTo>
                    <a:lnTo>
                      <a:pt x="485" y="846"/>
                    </a:lnTo>
                    <a:lnTo>
                      <a:pt x="487" y="832"/>
                    </a:lnTo>
                    <a:lnTo>
                      <a:pt x="488" y="825"/>
                    </a:lnTo>
                    <a:lnTo>
                      <a:pt x="488" y="818"/>
                    </a:lnTo>
                    <a:lnTo>
                      <a:pt x="488" y="811"/>
                    </a:lnTo>
                    <a:lnTo>
                      <a:pt x="487" y="804"/>
                    </a:lnTo>
                    <a:lnTo>
                      <a:pt x="486" y="796"/>
                    </a:lnTo>
                    <a:lnTo>
                      <a:pt x="485" y="789"/>
                    </a:lnTo>
                    <a:lnTo>
                      <a:pt x="482" y="774"/>
                    </a:lnTo>
                    <a:lnTo>
                      <a:pt x="481" y="774"/>
                    </a:lnTo>
                    <a:lnTo>
                      <a:pt x="425" y="579"/>
                    </a:lnTo>
                    <a:lnTo>
                      <a:pt x="369" y="385"/>
                    </a:lnTo>
                    <a:lnTo>
                      <a:pt x="259" y="0"/>
                    </a:lnTo>
                  </a:path>
                </a:pathLst>
              </a:custGeom>
              <a:noFill/>
              <a:ln w="12700" cap="rnd" cmpd="sng">
                <a:solidFill>
                  <a:srgbClr val="000000"/>
                </a:solidFill>
                <a:prstDash val="solid"/>
                <a:round/>
                <a:headEnd type="none" w="med" len="med"/>
                <a:tailEnd type="none" w="med" len="med"/>
              </a:ln>
              <a:effectLst/>
            </p:spPr>
            <p:txBody>
              <a:bodyPr/>
              <a:lstStyle/>
              <a:p>
                <a:endParaRPr lang="en-US"/>
              </a:p>
            </p:txBody>
          </p:sp>
          <p:sp>
            <p:nvSpPr>
              <p:cNvPr id="123927" name="Rectangle 23"/>
              <p:cNvSpPr>
                <a:spLocks noChangeArrowheads="1"/>
              </p:cNvSpPr>
              <p:nvPr/>
            </p:nvSpPr>
            <p:spPr bwMode="auto">
              <a:xfrm>
                <a:off x="2200" y="3012"/>
                <a:ext cx="239" cy="325"/>
              </a:xfrm>
              <a:prstGeom prst="rect">
                <a:avLst/>
              </a:prstGeom>
              <a:noFill/>
              <a:ln w="12700">
                <a:noFill/>
                <a:miter lim="800000"/>
                <a:headEnd/>
                <a:tailEnd/>
              </a:ln>
              <a:effectLst/>
            </p:spPr>
            <p:txBody>
              <a:bodyPr wrap="none" lIns="90488" tIns="44450" rIns="90488" bIns="44450">
                <a:spAutoFit/>
              </a:bodyPr>
              <a:lstStyle/>
              <a:p>
                <a:pPr defTabSz="762000" eaLnBrk="0" hangingPunct="0"/>
                <a:r>
                  <a:rPr lang="en-GB" b="1">
                    <a:solidFill>
                      <a:srgbClr val="FFFF00"/>
                    </a:solidFill>
                  </a:rPr>
                  <a:t>b</a:t>
                </a:r>
              </a:p>
            </p:txBody>
          </p:sp>
          <p:sp>
            <p:nvSpPr>
              <p:cNvPr id="123928" name="Rectangle 24"/>
              <p:cNvSpPr>
                <a:spLocks noChangeArrowheads="1"/>
              </p:cNvSpPr>
              <p:nvPr/>
            </p:nvSpPr>
            <p:spPr bwMode="auto">
              <a:xfrm>
                <a:off x="2958" y="3012"/>
                <a:ext cx="213" cy="325"/>
              </a:xfrm>
              <a:prstGeom prst="rect">
                <a:avLst/>
              </a:prstGeom>
              <a:noFill/>
              <a:ln w="12700">
                <a:noFill/>
                <a:miter lim="800000"/>
                <a:headEnd/>
                <a:tailEnd/>
              </a:ln>
              <a:effectLst/>
            </p:spPr>
            <p:txBody>
              <a:bodyPr wrap="none" lIns="90488" tIns="44450" rIns="90488" bIns="44450">
                <a:spAutoFit/>
              </a:bodyPr>
              <a:lstStyle/>
              <a:p>
                <a:pPr defTabSz="762000" eaLnBrk="0" hangingPunct="0"/>
                <a:r>
                  <a:rPr lang="en-GB" b="1">
                    <a:solidFill>
                      <a:srgbClr val="FFFF00"/>
                    </a:solidFill>
                  </a:rPr>
                  <a:t>c</a:t>
                </a:r>
              </a:p>
            </p:txBody>
          </p:sp>
          <p:sp>
            <p:nvSpPr>
              <p:cNvPr id="123929" name="Freeform 25"/>
              <p:cNvSpPr>
                <a:spLocks/>
              </p:cNvSpPr>
              <p:nvPr/>
            </p:nvSpPr>
            <p:spPr bwMode="auto">
              <a:xfrm>
                <a:off x="1247" y="2689"/>
                <a:ext cx="369" cy="554"/>
              </a:xfrm>
              <a:custGeom>
                <a:avLst/>
                <a:gdLst/>
                <a:ahLst/>
                <a:cxnLst>
                  <a:cxn ang="0">
                    <a:pos x="368" y="553"/>
                  </a:cxn>
                  <a:cxn ang="0">
                    <a:pos x="368" y="0"/>
                  </a:cxn>
                  <a:cxn ang="0">
                    <a:pos x="0" y="0"/>
                  </a:cxn>
                </a:cxnLst>
                <a:rect l="0" t="0" r="r" b="b"/>
                <a:pathLst>
                  <a:path w="369" h="554">
                    <a:moveTo>
                      <a:pt x="368" y="553"/>
                    </a:moveTo>
                    <a:lnTo>
                      <a:pt x="368" y="0"/>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en-US"/>
              </a:p>
            </p:txBody>
          </p:sp>
          <p:sp>
            <p:nvSpPr>
              <p:cNvPr id="123930" name="Freeform 26"/>
              <p:cNvSpPr>
                <a:spLocks/>
              </p:cNvSpPr>
              <p:nvPr/>
            </p:nvSpPr>
            <p:spPr bwMode="auto">
              <a:xfrm>
                <a:off x="1247" y="2398"/>
                <a:ext cx="692" cy="521"/>
              </a:xfrm>
              <a:custGeom>
                <a:avLst/>
                <a:gdLst/>
                <a:ahLst/>
                <a:cxnLst>
                  <a:cxn ang="0">
                    <a:pos x="691" y="520"/>
                  </a:cxn>
                  <a:cxn ang="0">
                    <a:pos x="691" y="0"/>
                  </a:cxn>
                  <a:cxn ang="0">
                    <a:pos x="0" y="0"/>
                  </a:cxn>
                </a:cxnLst>
                <a:rect l="0" t="0" r="r" b="b"/>
                <a:pathLst>
                  <a:path w="692" h="521">
                    <a:moveTo>
                      <a:pt x="691" y="520"/>
                    </a:moveTo>
                    <a:lnTo>
                      <a:pt x="691" y="0"/>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en-US"/>
              </a:p>
            </p:txBody>
          </p:sp>
          <p:sp>
            <p:nvSpPr>
              <p:cNvPr id="123931" name="Freeform 27"/>
              <p:cNvSpPr>
                <a:spLocks/>
              </p:cNvSpPr>
              <p:nvPr/>
            </p:nvSpPr>
            <p:spPr bwMode="auto">
              <a:xfrm>
                <a:off x="1251" y="2152"/>
                <a:ext cx="1011" cy="521"/>
              </a:xfrm>
              <a:custGeom>
                <a:avLst/>
                <a:gdLst/>
                <a:ahLst/>
                <a:cxnLst>
                  <a:cxn ang="0">
                    <a:pos x="1010" y="520"/>
                  </a:cxn>
                  <a:cxn ang="0">
                    <a:pos x="1010" y="0"/>
                  </a:cxn>
                  <a:cxn ang="0">
                    <a:pos x="0" y="0"/>
                  </a:cxn>
                </a:cxnLst>
                <a:rect l="0" t="0" r="r" b="b"/>
                <a:pathLst>
                  <a:path w="1011" h="521">
                    <a:moveTo>
                      <a:pt x="1010" y="520"/>
                    </a:moveTo>
                    <a:lnTo>
                      <a:pt x="1010" y="0"/>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en-US"/>
              </a:p>
            </p:txBody>
          </p:sp>
          <p:sp>
            <p:nvSpPr>
              <p:cNvPr id="123932" name="Rectangle 28"/>
              <p:cNvSpPr>
                <a:spLocks noChangeArrowheads="1"/>
              </p:cNvSpPr>
              <p:nvPr/>
            </p:nvSpPr>
            <p:spPr bwMode="auto">
              <a:xfrm>
                <a:off x="4076" y="2588"/>
                <a:ext cx="492" cy="325"/>
              </a:xfrm>
              <a:prstGeom prst="rect">
                <a:avLst/>
              </a:prstGeom>
              <a:noFill/>
              <a:ln w="12700">
                <a:noFill/>
                <a:miter lim="800000"/>
                <a:headEnd/>
                <a:tailEnd/>
              </a:ln>
              <a:effectLst/>
            </p:spPr>
            <p:txBody>
              <a:bodyPr wrap="none" lIns="90488" tIns="44450" rIns="90488" bIns="44450">
                <a:spAutoFit/>
              </a:bodyPr>
              <a:lstStyle/>
              <a:p>
                <a:pPr defTabSz="762000" eaLnBrk="0" hangingPunct="0"/>
                <a:r>
                  <a:rPr lang="en-GB" b="1" dirty="0" err="1">
                    <a:solidFill>
                      <a:srgbClr val="CC0000"/>
                    </a:solidFill>
                  </a:rPr>
                  <a:t>r</a:t>
                </a:r>
                <a:r>
                  <a:rPr lang="en-GB" b="1" baseline="-25000" dirty="0" err="1">
                    <a:solidFill>
                      <a:srgbClr val="CC0000"/>
                    </a:solidFill>
                  </a:rPr>
                  <a:t>max</a:t>
                </a:r>
                <a:endParaRPr lang="en-GB" b="1" baseline="-25000" dirty="0">
                  <a:solidFill>
                    <a:srgbClr val="CC0000"/>
                  </a:solidFill>
                </a:endParaRPr>
              </a:p>
            </p:txBody>
          </p:sp>
          <p:sp>
            <p:nvSpPr>
              <p:cNvPr id="123933" name="Rectangle 29"/>
              <p:cNvSpPr>
                <a:spLocks noChangeArrowheads="1"/>
              </p:cNvSpPr>
              <p:nvPr/>
            </p:nvSpPr>
            <p:spPr bwMode="auto">
              <a:xfrm>
                <a:off x="837" y="2225"/>
                <a:ext cx="365" cy="325"/>
              </a:xfrm>
              <a:prstGeom prst="rect">
                <a:avLst/>
              </a:prstGeom>
              <a:noFill/>
              <a:ln w="12700">
                <a:noFill/>
                <a:miter lim="800000"/>
                <a:headEnd/>
                <a:tailEnd/>
              </a:ln>
              <a:effectLst/>
            </p:spPr>
            <p:txBody>
              <a:bodyPr lIns="90488" tIns="44450" rIns="90488" bIns="44450">
                <a:spAutoFit/>
              </a:bodyPr>
              <a:lstStyle/>
              <a:p>
                <a:pPr defTabSz="762000" eaLnBrk="0" hangingPunct="0"/>
                <a:r>
                  <a:rPr lang="en-GB" b="1">
                    <a:solidFill>
                      <a:srgbClr val="CC0000"/>
                    </a:solidFill>
                  </a:rPr>
                  <a:t>r</a:t>
                </a:r>
                <a:r>
                  <a:rPr lang="en-GB" b="1" baseline="-25000">
                    <a:solidFill>
                      <a:srgbClr val="CC0000"/>
                    </a:solidFill>
                  </a:rPr>
                  <a:t>av</a:t>
                </a:r>
              </a:p>
            </p:txBody>
          </p:sp>
          <p:sp>
            <p:nvSpPr>
              <p:cNvPr id="123934" name="Rectangle 30"/>
              <p:cNvSpPr>
                <a:spLocks noChangeArrowheads="1"/>
              </p:cNvSpPr>
              <p:nvPr/>
            </p:nvSpPr>
            <p:spPr bwMode="auto">
              <a:xfrm>
                <a:off x="837" y="1938"/>
                <a:ext cx="467" cy="325"/>
              </a:xfrm>
              <a:prstGeom prst="rect">
                <a:avLst/>
              </a:prstGeom>
              <a:noFill/>
              <a:ln w="12700">
                <a:noFill/>
                <a:miter lim="800000"/>
                <a:headEnd/>
                <a:tailEnd/>
              </a:ln>
              <a:effectLst/>
            </p:spPr>
            <p:txBody>
              <a:bodyPr wrap="none" lIns="90488" tIns="44450" rIns="90488" bIns="44450">
                <a:spAutoFit/>
              </a:bodyPr>
              <a:lstStyle/>
              <a:p>
                <a:pPr defTabSz="762000" eaLnBrk="0" hangingPunct="0"/>
                <a:r>
                  <a:rPr lang="en-GB" b="1">
                    <a:solidFill>
                      <a:srgbClr val="CC0000"/>
                    </a:solidFill>
                  </a:rPr>
                  <a:t>r</a:t>
                </a:r>
                <a:r>
                  <a:rPr lang="en-GB" b="1" baseline="-25000">
                    <a:solidFill>
                      <a:srgbClr val="CC0000"/>
                    </a:solidFill>
                  </a:rPr>
                  <a:t>min</a:t>
                </a:r>
              </a:p>
            </p:txBody>
          </p:sp>
          <p:sp>
            <p:nvSpPr>
              <p:cNvPr id="123936" name="Rectangle 32"/>
              <p:cNvSpPr>
                <a:spLocks noChangeArrowheads="1"/>
              </p:cNvSpPr>
              <p:nvPr/>
            </p:nvSpPr>
            <p:spPr bwMode="auto">
              <a:xfrm>
                <a:off x="825" y="2519"/>
                <a:ext cx="523" cy="325"/>
              </a:xfrm>
              <a:prstGeom prst="rect">
                <a:avLst/>
              </a:prstGeom>
              <a:noFill/>
              <a:ln w="12700">
                <a:noFill/>
                <a:miter lim="800000"/>
                <a:headEnd/>
                <a:tailEnd/>
              </a:ln>
              <a:effectLst/>
            </p:spPr>
            <p:txBody>
              <a:bodyPr lIns="90488" tIns="44450" rIns="90488" bIns="44450">
                <a:spAutoFit/>
              </a:bodyPr>
              <a:lstStyle/>
              <a:p>
                <a:pPr defTabSz="762000" eaLnBrk="0" hangingPunct="0"/>
                <a:r>
                  <a:rPr lang="en-GB" b="1">
                    <a:solidFill>
                      <a:srgbClr val="CC0000"/>
                    </a:solidFill>
                  </a:rPr>
                  <a:t>r</a:t>
                </a:r>
                <a:r>
                  <a:rPr lang="en-GB" b="1" baseline="-25000">
                    <a:solidFill>
                      <a:srgbClr val="CC0000"/>
                    </a:solidFill>
                  </a:rPr>
                  <a:t>max</a:t>
                </a:r>
              </a:p>
            </p:txBody>
          </p:sp>
          <p:sp>
            <p:nvSpPr>
              <p:cNvPr id="123938" name="Rectangle 34"/>
              <p:cNvSpPr>
                <a:spLocks noChangeArrowheads="1"/>
              </p:cNvSpPr>
              <p:nvPr/>
            </p:nvSpPr>
            <p:spPr bwMode="auto">
              <a:xfrm>
                <a:off x="4089" y="2301"/>
                <a:ext cx="365" cy="325"/>
              </a:xfrm>
              <a:prstGeom prst="rect">
                <a:avLst/>
              </a:prstGeom>
              <a:noFill/>
              <a:ln w="12700">
                <a:noFill/>
                <a:miter lim="800000"/>
                <a:headEnd/>
                <a:tailEnd/>
              </a:ln>
              <a:effectLst/>
            </p:spPr>
            <p:txBody>
              <a:bodyPr wrap="none" lIns="90488" tIns="44450" rIns="90488" bIns="44450">
                <a:spAutoFit/>
              </a:bodyPr>
              <a:lstStyle/>
              <a:p>
                <a:pPr defTabSz="762000" eaLnBrk="0" hangingPunct="0"/>
                <a:r>
                  <a:rPr lang="en-GB" b="1">
                    <a:solidFill>
                      <a:srgbClr val="CC0000"/>
                    </a:solidFill>
                  </a:rPr>
                  <a:t>r</a:t>
                </a:r>
                <a:r>
                  <a:rPr lang="en-GB" b="1" baseline="-25000">
                    <a:solidFill>
                      <a:srgbClr val="CC0000"/>
                    </a:solidFill>
                  </a:rPr>
                  <a:t>av</a:t>
                </a:r>
              </a:p>
            </p:txBody>
          </p:sp>
          <p:sp>
            <p:nvSpPr>
              <p:cNvPr id="123940" name="Rectangle 36"/>
              <p:cNvSpPr>
                <a:spLocks noChangeArrowheads="1"/>
              </p:cNvSpPr>
              <p:nvPr/>
            </p:nvSpPr>
            <p:spPr bwMode="auto">
              <a:xfrm>
                <a:off x="4101" y="2001"/>
                <a:ext cx="467" cy="325"/>
              </a:xfrm>
              <a:prstGeom prst="rect">
                <a:avLst/>
              </a:prstGeom>
              <a:noFill/>
              <a:ln w="12700">
                <a:noFill/>
                <a:miter lim="800000"/>
                <a:headEnd/>
                <a:tailEnd/>
              </a:ln>
              <a:effectLst/>
            </p:spPr>
            <p:txBody>
              <a:bodyPr wrap="none" lIns="90488" tIns="44450" rIns="90488" bIns="44450">
                <a:spAutoFit/>
              </a:bodyPr>
              <a:lstStyle/>
              <a:p>
                <a:pPr defTabSz="762000" eaLnBrk="0" hangingPunct="0"/>
                <a:r>
                  <a:rPr lang="en-GB" b="1">
                    <a:solidFill>
                      <a:srgbClr val="CC0000"/>
                    </a:solidFill>
                  </a:rPr>
                  <a:t>r</a:t>
                </a:r>
                <a:r>
                  <a:rPr lang="en-GB" b="1" baseline="-25000">
                    <a:solidFill>
                      <a:srgbClr val="CC0000"/>
                    </a:solidFill>
                  </a:rPr>
                  <a:t>min</a:t>
                </a:r>
              </a:p>
            </p:txBody>
          </p:sp>
          <p:sp>
            <p:nvSpPr>
              <p:cNvPr id="123941" name="Freeform 37"/>
              <p:cNvSpPr>
                <a:spLocks/>
              </p:cNvSpPr>
              <p:nvPr/>
            </p:nvSpPr>
            <p:spPr bwMode="auto">
              <a:xfrm>
                <a:off x="3246" y="2180"/>
                <a:ext cx="863" cy="401"/>
              </a:xfrm>
              <a:custGeom>
                <a:avLst/>
                <a:gdLst/>
                <a:ahLst/>
                <a:cxnLst>
                  <a:cxn ang="0">
                    <a:pos x="0" y="400"/>
                  </a:cxn>
                  <a:cxn ang="0">
                    <a:pos x="0" y="0"/>
                  </a:cxn>
                  <a:cxn ang="0">
                    <a:pos x="862" y="0"/>
                  </a:cxn>
                </a:cxnLst>
                <a:rect l="0" t="0" r="r" b="b"/>
                <a:pathLst>
                  <a:path w="863" h="401">
                    <a:moveTo>
                      <a:pt x="0" y="400"/>
                    </a:moveTo>
                    <a:lnTo>
                      <a:pt x="0" y="0"/>
                    </a:lnTo>
                    <a:lnTo>
                      <a:pt x="862" y="0"/>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123942" name="Freeform 38"/>
              <p:cNvSpPr>
                <a:spLocks/>
              </p:cNvSpPr>
              <p:nvPr/>
            </p:nvSpPr>
            <p:spPr bwMode="auto">
              <a:xfrm>
                <a:off x="3721" y="2743"/>
                <a:ext cx="376" cy="576"/>
              </a:xfrm>
              <a:custGeom>
                <a:avLst/>
                <a:gdLst/>
                <a:ahLst/>
                <a:cxnLst>
                  <a:cxn ang="0">
                    <a:pos x="0" y="575"/>
                  </a:cxn>
                  <a:cxn ang="0">
                    <a:pos x="0" y="0"/>
                  </a:cxn>
                  <a:cxn ang="0">
                    <a:pos x="375" y="0"/>
                  </a:cxn>
                </a:cxnLst>
                <a:rect l="0" t="0" r="r" b="b"/>
                <a:pathLst>
                  <a:path w="376" h="576">
                    <a:moveTo>
                      <a:pt x="0" y="575"/>
                    </a:moveTo>
                    <a:lnTo>
                      <a:pt x="0" y="0"/>
                    </a:lnTo>
                    <a:lnTo>
                      <a:pt x="375" y="0"/>
                    </a:lnTo>
                  </a:path>
                </a:pathLst>
              </a:custGeom>
              <a:noFill/>
              <a:ln w="12700" cap="rnd" cmpd="sng">
                <a:solidFill>
                  <a:schemeClr val="tx1"/>
                </a:solidFill>
                <a:prstDash val="solid"/>
                <a:round/>
                <a:headEnd type="none" w="med" len="med"/>
                <a:tailEnd type="none" w="med" len="med"/>
              </a:ln>
              <a:effectLst/>
            </p:spPr>
            <p:txBody>
              <a:bodyPr/>
              <a:lstStyle/>
              <a:p>
                <a:endParaRPr lang="en-US"/>
              </a:p>
            </p:txBody>
          </p:sp>
          <p:sp>
            <p:nvSpPr>
              <p:cNvPr id="123943" name="Freeform 39"/>
              <p:cNvSpPr>
                <a:spLocks/>
              </p:cNvSpPr>
              <p:nvPr/>
            </p:nvSpPr>
            <p:spPr bwMode="auto">
              <a:xfrm>
                <a:off x="3483" y="2468"/>
                <a:ext cx="626" cy="389"/>
              </a:xfrm>
              <a:custGeom>
                <a:avLst/>
                <a:gdLst/>
                <a:ahLst/>
                <a:cxnLst>
                  <a:cxn ang="0">
                    <a:pos x="0" y="388"/>
                  </a:cxn>
                  <a:cxn ang="0">
                    <a:pos x="0" y="0"/>
                  </a:cxn>
                  <a:cxn ang="0">
                    <a:pos x="625" y="0"/>
                  </a:cxn>
                </a:cxnLst>
                <a:rect l="0" t="0" r="r" b="b"/>
                <a:pathLst>
                  <a:path w="626" h="389">
                    <a:moveTo>
                      <a:pt x="0" y="388"/>
                    </a:moveTo>
                    <a:lnTo>
                      <a:pt x="0" y="0"/>
                    </a:lnTo>
                    <a:lnTo>
                      <a:pt x="625" y="0"/>
                    </a:lnTo>
                  </a:path>
                </a:pathLst>
              </a:custGeom>
              <a:noFill/>
              <a:ln w="12700" cap="rnd" cmpd="sng">
                <a:solidFill>
                  <a:schemeClr val="tx1"/>
                </a:solidFill>
                <a:prstDash val="solid"/>
                <a:round/>
                <a:headEnd type="none" w="med" len="med"/>
                <a:tailEnd type="none" w="med" len="med"/>
              </a:ln>
              <a:effectLst/>
            </p:spPr>
            <p:txBody>
              <a:bodyPr/>
              <a:lstStyle/>
              <a:p>
                <a:endParaRPr lang="en-US"/>
              </a:p>
            </p:txBody>
          </p:sp>
        </p:grpSp>
        <p:sp>
          <p:nvSpPr>
            <p:cNvPr id="123945" name="Line 41"/>
            <p:cNvSpPr>
              <a:spLocks noChangeShapeType="1"/>
            </p:cNvSpPr>
            <p:nvPr/>
          </p:nvSpPr>
          <p:spPr bwMode="auto">
            <a:xfrm flipH="1">
              <a:off x="1371600" y="1771650"/>
              <a:ext cx="1524000" cy="0"/>
            </a:xfrm>
            <a:prstGeom prst="line">
              <a:avLst/>
            </a:prstGeom>
            <a:noFill/>
            <a:ln w="38100">
              <a:solidFill>
                <a:schemeClr val="accent2"/>
              </a:solidFill>
              <a:round/>
              <a:headEnd/>
              <a:tailEnd type="triangle" w="med" len="med"/>
            </a:ln>
            <a:effectLst/>
          </p:spPr>
          <p:txBody>
            <a:bodyPr/>
            <a:lstStyle/>
            <a:p>
              <a:endParaRPr lang="en-US"/>
            </a:p>
          </p:txBody>
        </p:sp>
        <p:grpSp>
          <p:nvGrpSpPr>
            <p:cNvPr id="3" name="Group 49"/>
            <p:cNvGrpSpPr>
              <a:grpSpLocks/>
            </p:cNvGrpSpPr>
            <p:nvPr/>
          </p:nvGrpSpPr>
          <p:grpSpPr bwMode="auto">
            <a:xfrm>
              <a:off x="2174875" y="6029325"/>
              <a:ext cx="4606925" cy="519113"/>
              <a:chOff x="1370" y="3798"/>
              <a:chExt cx="2902" cy="327"/>
            </a:xfrm>
          </p:grpSpPr>
          <p:sp>
            <p:nvSpPr>
              <p:cNvPr id="123947" name="Line 43"/>
              <p:cNvSpPr>
                <a:spLocks noChangeShapeType="1"/>
              </p:cNvSpPr>
              <p:nvPr/>
            </p:nvSpPr>
            <p:spPr bwMode="auto">
              <a:xfrm>
                <a:off x="3804" y="3984"/>
                <a:ext cx="468" cy="0"/>
              </a:xfrm>
              <a:prstGeom prst="line">
                <a:avLst/>
              </a:prstGeom>
              <a:noFill/>
              <a:ln w="38100">
                <a:solidFill>
                  <a:schemeClr val="accent2"/>
                </a:solidFill>
                <a:round/>
                <a:headEnd/>
                <a:tailEnd type="triangle" w="med" len="med"/>
              </a:ln>
              <a:effectLst/>
            </p:spPr>
            <p:txBody>
              <a:bodyPr/>
              <a:lstStyle/>
              <a:p>
                <a:endParaRPr lang="en-US"/>
              </a:p>
            </p:txBody>
          </p:sp>
          <p:sp>
            <p:nvSpPr>
              <p:cNvPr id="123948" name="Text Box 44"/>
              <p:cNvSpPr txBox="1">
                <a:spLocks noChangeArrowheads="1"/>
              </p:cNvSpPr>
              <p:nvPr/>
            </p:nvSpPr>
            <p:spPr bwMode="auto">
              <a:xfrm>
                <a:off x="1370" y="3798"/>
                <a:ext cx="2464" cy="327"/>
              </a:xfrm>
              <a:prstGeom prst="rect">
                <a:avLst/>
              </a:prstGeom>
              <a:noFill/>
              <a:ln w="9525">
                <a:noFill/>
                <a:miter lim="800000"/>
                <a:headEnd/>
                <a:tailEnd/>
              </a:ln>
              <a:effectLst/>
            </p:spPr>
            <p:txBody>
              <a:bodyPr wrap="none">
                <a:spAutoFit/>
              </a:bodyPr>
              <a:lstStyle/>
              <a:p>
                <a:r>
                  <a:rPr lang="en-GB">
                    <a:solidFill>
                      <a:schemeClr val="accent2"/>
                    </a:solidFill>
                  </a:rPr>
                  <a:t>Sedimentation path length</a:t>
                </a:r>
              </a:p>
            </p:txBody>
          </p:sp>
        </p:grpSp>
        <p:grpSp>
          <p:nvGrpSpPr>
            <p:cNvPr id="4" name="Group 50"/>
            <p:cNvGrpSpPr>
              <a:grpSpLocks/>
            </p:cNvGrpSpPr>
            <p:nvPr/>
          </p:nvGrpSpPr>
          <p:grpSpPr bwMode="auto">
            <a:xfrm>
              <a:off x="5143500" y="4152900"/>
              <a:ext cx="800100" cy="1524000"/>
              <a:chOff x="3240" y="2616"/>
              <a:chExt cx="504" cy="960"/>
            </a:xfrm>
          </p:grpSpPr>
          <p:sp>
            <p:nvSpPr>
              <p:cNvPr id="123946" name="Line 42"/>
              <p:cNvSpPr>
                <a:spLocks noChangeShapeType="1"/>
              </p:cNvSpPr>
              <p:nvPr/>
            </p:nvSpPr>
            <p:spPr bwMode="auto">
              <a:xfrm>
                <a:off x="3276" y="3576"/>
                <a:ext cx="468" cy="0"/>
              </a:xfrm>
              <a:prstGeom prst="line">
                <a:avLst/>
              </a:prstGeom>
              <a:noFill/>
              <a:ln w="38100">
                <a:solidFill>
                  <a:schemeClr val="accent2"/>
                </a:solidFill>
                <a:round/>
                <a:headEnd/>
                <a:tailEnd type="triangle" w="med" len="med"/>
              </a:ln>
              <a:effectLst/>
            </p:spPr>
            <p:txBody>
              <a:bodyPr/>
              <a:lstStyle/>
              <a:p>
                <a:endParaRPr lang="en-US"/>
              </a:p>
            </p:txBody>
          </p:sp>
          <p:sp>
            <p:nvSpPr>
              <p:cNvPr id="123949" name="Line 45"/>
              <p:cNvSpPr>
                <a:spLocks noChangeShapeType="1"/>
              </p:cNvSpPr>
              <p:nvPr/>
            </p:nvSpPr>
            <p:spPr bwMode="auto">
              <a:xfrm>
                <a:off x="3240" y="2616"/>
                <a:ext cx="0" cy="912"/>
              </a:xfrm>
              <a:prstGeom prst="line">
                <a:avLst/>
              </a:prstGeom>
              <a:noFill/>
              <a:ln w="9525">
                <a:solidFill>
                  <a:srgbClr val="FFFF00"/>
                </a:solidFill>
                <a:prstDash val="lgDash"/>
                <a:round/>
                <a:headEnd/>
                <a:tailEnd/>
              </a:ln>
              <a:effectLst/>
            </p:spPr>
            <p:txBody>
              <a:bodyPr/>
              <a:lstStyle/>
              <a:p>
                <a:endParaRPr lang="en-US"/>
              </a:p>
            </p:txBody>
          </p:sp>
        </p:grpSp>
        <p:grpSp>
          <p:nvGrpSpPr>
            <p:cNvPr id="5" name="Group 51"/>
            <p:cNvGrpSpPr>
              <a:grpSpLocks/>
            </p:cNvGrpSpPr>
            <p:nvPr/>
          </p:nvGrpSpPr>
          <p:grpSpPr bwMode="auto">
            <a:xfrm>
              <a:off x="1066800" y="1790700"/>
              <a:ext cx="6424613" cy="4086225"/>
              <a:chOff x="672" y="1128"/>
              <a:chExt cx="4047" cy="2574"/>
            </a:xfrm>
          </p:grpSpPr>
          <p:grpSp>
            <p:nvGrpSpPr>
              <p:cNvPr id="6" name="Group 48"/>
              <p:cNvGrpSpPr>
                <a:grpSpLocks/>
              </p:cNvGrpSpPr>
              <p:nvPr/>
            </p:nvGrpSpPr>
            <p:grpSpPr bwMode="auto">
              <a:xfrm>
                <a:off x="672" y="1128"/>
                <a:ext cx="4047" cy="1029"/>
                <a:chOff x="672" y="1128"/>
                <a:chExt cx="4047" cy="1029"/>
              </a:xfrm>
            </p:grpSpPr>
            <p:sp>
              <p:nvSpPr>
                <p:cNvPr id="123908" name="Freeform 4"/>
                <p:cNvSpPr>
                  <a:spLocks/>
                </p:cNvSpPr>
                <p:nvPr/>
              </p:nvSpPr>
              <p:spPr bwMode="auto">
                <a:xfrm>
                  <a:off x="1869" y="1561"/>
                  <a:ext cx="1737" cy="342"/>
                </a:xfrm>
                <a:custGeom>
                  <a:avLst/>
                  <a:gdLst/>
                  <a:ahLst/>
                  <a:cxnLst>
                    <a:cxn ang="0">
                      <a:pos x="0" y="341"/>
                    </a:cxn>
                    <a:cxn ang="0">
                      <a:pos x="0" y="0"/>
                    </a:cxn>
                    <a:cxn ang="0">
                      <a:pos x="1736" y="0"/>
                    </a:cxn>
                    <a:cxn ang="0">
                      <a:pos x="1736" y="341"/>
                    </a:cxn>
                    <a:cxn ang="0">
                      <a:pos x="0" y="341"/>
                    </a:cxn>
                  </a:cxnLst>
                  <a:rect l="0" t="0" r="r" b="b"/>
                  <a:pathLst>
                    <a:path w="1737" h="342">
                      <a:moveTo>
                        <a:pt x="0" y="341"/>
                      </a:moveTo>
                      <a:lnTo>
                        <a:pt x="0" y="0"/>
                      </a:lnTo>
                      <a:lnTo>
                        <a:pt x="1736" y="0"/>
                      </a:lnTo>
                      <a:lnTo>
                        <a:pt x="1736" y="341"/>
                      </a:lnTo>
                      <a:lnTo>
                        <a:pt x="0" y="341"/>
                      </a:lnTo>
                    </a:path>
                  </a:pathLst>
                </a:custGeom>
                <a:solidFill>
                  <a:srgbClr val="78788C"/>
                </a:solidFill>
                <a:ln w="12700" cap="rnd" cmpd="sng">
                  <a:noFill/>
                  <a:prstDash val="solid"/>
                  <a:round/>
                  <a:headEnd type="none" w="med" len="med"/>
                  <a:tailEnd type="none" w="med" len="med"/>
                </a:ln>
                <a:effectLst/>
              </p:spPr>
              <p:txBody>
                <a:bodyPr/>
                <a:lstStyle/>
                <a:p>
                  <a:endParaRPr lang="en-US"/>
                </a:p>
              </p:txBody>
            </p:sp>
            <p:sp>
              <p:nvSpPr>
                <p:cNvPr id="123909" name="Freeform 5"/>
                <p:cNvSpPr>
                  <a:spLocks/>
                </p:cNvSpPr>
                <p:nvPr/>
              </p:nvSpPr>
              <p:spPr bwMode="auto">
                <a:xfrm>
                  <a:off x="843" y="1615"/>
                  <a:ext cx="1228" cy="324"/>
                </a:xfrm>
                <a:custGeom>
                  <a:avLst/>
                  <a:gdLst/>
                  <a:ahLst/>
                  <a:cxnLst>
                    <a:cxn ang="0">
                      <a:pos x="790" y="321"/>
                    </a:cxn>
                    <a:cxn ang="0">
                      <a:pos x="386" y="322"/>
                    </a:cxn>
                    <a:cxn ang="0">
                      <a:pos x="180" y="323"/>
                    </a:cxn>
                    <a:cxn ang="0">
                      <a:pos x="162" y="322"/>
                    </a:cxn>
                    <a:cxn ang="0">
                      <a:pos x="144" y="319"/>
                    </a:cxn>
                    <a:cxn ang="0">
                      <a:pos x="127" y="316"/>
                    </a:cxn>
                    <a:cxn ang="0">
                      <a:pos x="110" y="310"/>
                    </a:cxn>
                    <a:cxn ang="0">
                      <a:pos x="80" y="295"/>
                    </a:cxn>
                    <a:cxn ang="0">
                      <a:pos x="66" y="286"/>
                    </a:cxn>
                    <a:cxn ang="0">
                      <a:pos x="53" y="276"/>
                    </a:cxn>
                    <a:cxn ang="0">
                      <a:pos x="36" y="258"/>
                    </a:cxn>
                    <a:cxn ang="0">
                      <a:pos x="22" y="238"/>
                    </a:cxn>
                    <a:cxn ang="0">
                      <a:pos x="14" y="224"/>
                    </a:cxn>
                    <a:cxn ang="0">
                      <a:pos x="8" y="209"/>
                    </a:cxn>
                    <a:cxn ang="0">
                      <a:pos x="4" y="194"/>
                    </a:cxn>
                    <a:cxn ang="0">
                      <a:pos x="1" y="178"/>
                    </a:cxn>
                    <a:cxn ang="0">
                      <a:pos x="0" y="161"/>
                    </a:cxn>
                    <a:cxn ang="0">
                      <a:pos x="1" y="145"/>
                    </a:cxn>
                    <a:cxn ang="0">
                      <a:pos x="4" y="129"/>
                    </a:cxn>
                    <a:cxn ang="0">
                      <a:pos x="8" y="114"/>
                    </a:cxn>
                    <a:cxn ang="0">
                      <a:pos x="14" y="98"/>
                    </a:cxn>
                    <a:cxn ang="0">
                      <a:pos x="22" y="85"/>
                    </a:cxn>
                    <a:cxn ang="0">
                      <a:pos x="36" y="65"/>
                    </a:cxn>
                    <a:cxn ang="0">
                      <a:pos x="53" y="47"/>
                    </a:cxn>
                    <a:cxn ang="0">
                      <a:pos x="66" y="37"/>
                    </a:cxn>
                    <a:cxn ang="0">
                      <a:pos x="80" y="28"/>
                    </a:cxn>
                    <a:cxn ang="0">
                      <a:pos x="110" y="13"/>
                    </a:cxn>
                    <a:cxn ang="0">
                      <a:pos x="127" y="7"/>
                    </a:cxn>
                    <a:cxn ang="0">
                      <a:pos x="144" y="3"/>
                    </a:cxn>
                    <a:cxn ang="0">
                      <a:pos x="162" y="1"/>
                    </a:cxn>
                    <a:cxn ang="0">
                      <a:pos x="180" y="0"/>
                    </a:cxn>
                    <a:cxn ang="0">
                      <a:pos x="385" y="1"/>
                    </a:cxn>
                    <a:cxn ang="0">
                      <a:pos x="991" y="1"/>
                    </a:cxn>
                    <a:cxn ang="0">
                      <a:pos x="1025" y="117"/>
                    </a:cxn>
                    <a:cxn ang="0">
                      <a:pos x="1179" y="117"/>
                    </a:cxn>
                    <a:cxn ang="0">
                      <a:pos x="1188" y="118"/>
                    </a:cxn>
                    <a:cxn ang="0">
                      <a:pos x="1198" y="120"/>
                    </a:cxn>
                    <a:cxn ang="0">
                      <a:pos x="1210" y="126"/>
                    </a:cxn>
                    <a:cxn ang="0">
                      <a:pos x="1216" y="132"/>
                    </a:cxn>
                    <a:cxn ang="0">
                      <a:pos x="1221" y="138"/>
                    </a:cxn>
                    <a:cxn ang="0">
                      <a:pos x="1225" y="145"/>
                    </a:cxn>
                    <a:cxn ang="0">
                      <a:pos x="1227" y="153"/>
                    </a:cxn>
                    <a:cxn ang="0">
                      <a:pos x="1227" y="161"/>
                    </a:cxn>
                    <a:cxn ang="0">
                      <a:pos x="1225" y="169"/>
                    </a:cxn>
                    <a:cxn ang="0">
                      <a:pos x="1221" y="176"/>
                    </a:cxn>
                    <a:cxn ang="0">
                      <a:pos x="1216" y="183"/>
                    </a:cxn>
                    <a:cxn ang="0">
                      <a:pos x="1210" y="188"/>
                    </a:cxn>
                    <a:cxn ang="0">
                      <a:pos x="1198" y="194"/>
                    </a:cxn>
                    <a:cxn ang="0">
                      <a:pos x="1188" y="197"/>
                    </a:cxn>
                    <a:cxn ang="0">
                      <a:pos x="1179" y="198"/>
                    </a:cxn>
                    <a:cxn ang="0">
                      <a:pos x="1172" y="197"/>
                    </a:cxn>
                  </a:cxnLst>
                  <a:rect l="0" t="0" r="r" b="b"/>
                  <a:pathLst>
                    <a:path w="1228" h="324">
                      <a:moveTo>
                        <a:pt x="992" y="321"/>
                      </a:moveTo>
                      <a:lnTo>
                        <a:pt x="790" y="321"/>
                      </a:lnTo>
                      <a:lnTo>
                        <a:pt x="588" y="321"/>
                      </a:lnTo>
                      <a:lnTo>
                        <a:pt x="386" y="322"/>
                      </a:lnTo>
                      <a:lnTo>
                        <a:pt x="181" y="323"/>
                      </a:lnTo>
                      <a:lnTo>
                        <a:pt x="180" y="323"/>
                      </a:lnTo>
                      <a:lnTo>
                        <a:pt x="171" y="323"/>
                      </a:lnTo>
                      <a:lnTo>
                        <a:pt x="162" y="322"/>
                      </a:lnTo>
                      <a:lnTo>
                        <a:pt x="153" y="321"/>
                      </a:lnTo>
                      <a:lnTo>
                        <a:pt x="144" y="319"/>
                      </a:lnTo>
                      <a:lnTo>
                        <a:pt x="135" y="318"/>
                      </a:lnTo>
                      <a:lnTo>
                        <a:pt x="127" y="316"/>
                      </a:lnTo>
                      <a:lnTo>
                        <a:pt x="118" y="313"/>
                      </a:lnTo>
                      <a:lnTo>
                        <a:pt x="110" y="310"/>
                      </a:lnTo>
                      <a:lnTo>
                        <a:pt x="94" y="303"/>
                      </a:lnTo>
                      <a:lnTo>
                        <a:pt x="80" y="295"/>
                      </a:lnTo>
                      <a:lnTo>
                        <a:pt x="72" y="290"/>
                      </a:lnTo>
                      <a:lnTo>
                        <a:pt x="66" y="286"/>
                      </a:lnTo>
                      <a:lnTo>
                        <a:pt x="59" y="281"/>
                      </a:lnTo>
                      <a:lnTo>
                        <a:pt x="53" y="276"/>
                      </a:lnTo>
                      <a:lnTo>
                        <a:pt x="41" y="264"/>
                      </a:lnTo>
                      <a:lnTo>
                        <a:pt x="36" y="258"/>
                      </a:lnTo>
                      <a:lnTo>
                        <a:pt x="31" y="252"/>
                      </a:lnTo>
                      <a:lnTo>
                        <a:pt x="22" y="238"/>
                      </a:lnTo>
                      <a:lnTo>
                        <a:pt x="18" y="231"/>
                      </a:lnTo>
                      <a:lnTo>
                        <a:pt x="14" y="224"/>
                      </a:lnTo>
                      <a:lnTo>
                        <a:pt x="11" y="217"/>
                      </a:lnTo>
                      <a:lnTo>
                        <a:pt x="8" y="209"/>
                      </a:lnTo>
                      <a:lnTo>
                        <a:pt x="6" y="202"/>
                      </a:lnTo>
                      <a:lnTo>
                        <a:pt x="4" y="194"/>
                      </a:lnTo>
                      <a:lnTo>
                        <a:pt x="2" y="186"/>
                      </a:lnTo>
                      <a:lnTo>
                        <a:pt x="1" y="178"/>
                      </a:lnTo>
                      <a:lnTo>
                        <a:pt x="0" y="170"/>
                      </a:lnTo>
                      <a:lnTo>
                        <a:pt x="0" y="161"/>
                      </a:lnTo>
                      <a:lnTo>
                        <a:pt x="0" y="153"/>
                      </a:lnTo>
                      <a:lnTo>
                        <a:pt x="1" y="145"/>
                      </a:lnTo>
                      <a:lnTo>
                        <a:pt x="2" y="137"/>
                      </a:lnTo>
                      <a:lnTo>
                        <a:pt x="4" y="129"/>
                      </a:lnTo>
                      <a:lnTo>
                        <a:pt x="6" y="121"/>
                      </a:lnTo>
                      <a:lnTo>
                        <a:pt x="8" y="114"/>
                      </a:lnTo>
                      <a:lnTo>
                        <a:pt x="11" y="106"/>
                      </a:lnTo>
                      <a:lnTo>
                        <a:pt x="14" y="98"/>
                      </a:lnTo>
                      <a:lnTo>
                        <a:pt x="18" y="92"/>
                      </a:lnTo>
                      <a:lnTo>
                        <a:pt x="22" y="85"/>
                      </a:lnTo>
                      <a:lnTo>
                        <a:pt x="31" y="71"/>
                      </a:lnTo>
                      <a:lnTo>
                        <a:pt x="36" y="65"/>
                      </a:lnTo>
                      <a:lnTo>
                        <a:pt x="41" y="59"/>
                      </a:lnTo>
                      <a:lnTo>
                        <a:pt x="53" y="47"/>
                      </a:lnTo>
                      <a:lnTo>
                        <a:pt x="59" y="42"/>
                      </a:lnTo>
                      <a:lnTo>
                        <a:pt x="66" y="37"/>
                      </a:lnTo>
                      <a:lnTo>
                        <a:pt x="72" y="32"/>
                      </a:lnTo>
                      <a:lnTo>
                        <a:pt x="80" y="28"/>
                      </a:lnTo>
                      <a:lnTo>
                        <a:pt x="94" y="20"/>
                      </a:lnTo>
                      <a:lnTo>
                        <a:pt x="110" y="13"/>
                      </a:lnTo>
                      <a:lnTo>
                        <a:pt x="118" y="10"/>
                      </a:lnTo>
                      <a:lnTo>
                        <a:pt x="127" y="7"/>
                      </a:lnTo>
                      <a:lnTo>
                        <a:pt x="135" y="5"/>
                      </a:lnTo>
                      <a:lnTo>
                        <a:pt x="144" y="3"/>
                      </a:lnTo>
                      <a:lnTo>
                        <a:pt x="153" y="2"/>
                      </a:lnTo>
                      <a:lnTo>
                        <a:pt x="162" y="1"/>
                      </a:lnTo>
                      <a:lnTo>
                        <a:pt x="171" y="0"/>
                      </a:lnTo>
                      <a:lnTo>
                        <a:pt x="180" y="0"/>
                      </a:lnTo>
                      <a:lnTo>
                        <a:pt x="181" y="0"/>
                      </a:lnTo>
                      <a:lnTo>
                        <a:pt x="385" y="1"/>
                      </a:lnTo>
                      <a:lnTo>
                        <a:pt x="588" y="1"/>
                      </a:lnTo>
                      <a:lnTo>
                        <a:pt x="991" y="1"/>
                      </a:lnTo>
                      <a:lnTo>
                        <a:pt x="1025" y="1"/>
                      </a:lnTo>
                      <a:lnTo>
                        <a:pt x="1025" y="117"/>
                      </a:lnTo>
                      <a:lnTo>
                        <a:pt x="1172" y="117"/>
                      </a:lnTo>
                      <a:lnTo>
                        <a:pt x="1179" y="117"/>
                      </a:lnTo>
                      <a:lnTo>
                        <a:pt x="1184" y="117"/>
                      </a:lnTo>
                      <a:lnTo>
                        <a:pt x="1188" y="118"/>
                      </a:lnTo>
                      <a:lnTo>
                        <a:pt x="1193" y="118"/>
                      </a:lnTo>
                      <a:lnTo>
                        <a:pt x="1198" y="120"/>
                      </a:lnTo>
                      <a:lnTo>
                        <a:pt x="1206" y="124"/>
                      </a:lnTo>
                      <a:lnTo>
                        <a:pt x="1210" y="126"/>
                      </a:lnTo>
                      <a:lnTo>
                        <a:pt x="1213" y="128"/>
                      </a:lnTo>
                      <a:lnTo>
                        <a:pt x="1216" y="132"/>
                      </a:lnTo>
                      <a:lnTo>
                        <a:pt x="1219" y="134"/>
                      </a:lnTo>
                      <a:lnTo>
                        <a:pt x="1221" y="138"/>
                      </a:lnTo>
                      <a:lnTo>
                        <a:pt x="1223" y="141"/>
                      </a:lnTo>
                      <a:lnTo>
                        <a:pt x="1225" y="145"/>
                      </a:lnTo>
                      <a:lnTo>
                        <a:pt x="1226" y="149"/>
                      </a:lnTo>
                      <a:lnTo>
                        <a:pt x="1227" y="153"/>
                      </a:lnTo>
                      <a:lnTo>
                        <a:pt x="1227" y="157"/>
                      </a:lnTo>
                      <a:lnTo>
                        <a:pt x="1227" y="161"/>
                      </a:lnTo>
                      <a:lnTo>
                        <a:pt x="1226" y="165"/>
                      </a:lnTo>
                      <a:lnTo>
                        <a:pt x="1225" y="169"/>
                      </a:lnTo>
                      <a:lnTo>
                        <a:pt x="1223" y="173"/>
                      </a:lnTo>
                      <a:lnTo>
                        <a:pt x="1221" y="176"/>
                      </a:lnTo>
                      <a:lnTo>
                        <a:pt x="1219" y="180"/>
                      </a:lnTo>
                      <a:lnTo>
                        <a:pt x="1216" y="183"/>
                      </a:lnTo>
                      <a:lnTo>
                        <a:pt x="1213" y="186"/>
                      </a:lnTo>
                      <a:lnTo>
                        <a:pt x="1210" y="188"/>
                      </a:lnTo>
                      <a:lnTo>
                        <a:pt x="1206" y="191"/>
                      </a:lnTo>
                      <a:lnTo>
                        <a:pt x="1198" y="194"/>
                      </a:lnTo>
                      <a:lnTo>
                        <a:pt x="1193" y="196"/>
                      </a:lnTo>
                      <a:lnTo>
                        <a:pt x="1188" y="197"/>
                      </a:lnTo>
                      <a:lnTo>
                        <a:pt x="1184" y="197"/>
                      </a:lnTo>
                      <a:lnTo>
                        <a:pt x="1179" y="198"/>
                      </a:lnTo>
                      <a:lnTo>
                        <a:pt x="1176" y="198"/>
                      </a:lnTo>
                      <a:lnTo>
                        <a:pt x="1172" y="197"/>
                      </a:lnTo>
                    </a:path>
                  </a:pathLst>
                </a:custGeom>
                <a:noFill/>
                <a:ln w="12700" cap="rnd" cmpd="sng">
                  <a:solidFill>
                    <a:srgbClr val="000000"/>
                  </a:solidFill>
                  <a:prstDash val="solid"/>
                  <a:round/>
                  <a:headEnd type="none" w="med" len="med"/>
                  <a:tailEnd type="none" w="med" len="med"/>
                </a:ln>
                <a:effectLst/>
              </p:spPr>
              <p:txBody>
                <a:bodyPr/>
                <a:lstStyle/>
                <a:p>
                  <a:endParaRPr lang="en-US"/>
                </a:p>
              </p:txBody>
            </p:sp>
            <p:sp>
              <p:nvSpPr>
                <p:cNvPr id="123910" name="Freeform 6"/>
                <p:cNvSpPr>
                  <a:spLocks/>
                </p:cNvSpPr>
                <p:nvPr/>
              </p:nvSpPr>
              <p:spPr bwMode="auto">
                <a:xfrm>
                  <a:off x="867" y="1638"/>
                  <a:ext cx="948" cy="278"/>
                </a:xfrm>
                <a:custGeom>
                  <a:avLst/>
                  <a:gdLst/>
                  <a:ahLst/>
                  <a:cxnLst>
                    <a:cxn ang="0">
                      <a:pos x="946" y="0"/>
                    </a:cxn>
                    <a:cxn ang="0">
                      <a:pos x="147" y="0"/>
                    </a:cxn>
                    <a:cxn ang="0">
                      <a:pos x="146" y="0"/>
                    </a:cxn>
                    <a:cxn ang="0">
                      <a:pos x="138" y="0"/>
                    </a:cxn>
                    <a:cxn ang="0">
                      <a:pos x="131" y="1"/>
                    </a:cxn>
                    <a:cxn ang="0">
                      <a:pos x="124" y="2"/>
                    </a:cxn>
                    <a:cxn ang="0">
                      <a:pos x="116" y="3"/>
                    </a:cxn>
                    <a:cxn ang="0">
                      <a:pos x="102" y="7"/>
                    </a:cxn>
                    <a:cxn ang="0">
                      <a:pos x="89" y="11"/>
                    </a:cxn>
                    <a:cxn ang="0">
                      <a:pos x="83" y="14"/>
                    </a:cxn>
                    <a:cxn ang="0">
                      <a:pos x="76" y="17"/>
                    </a:cxn>
                    <a:cxn ang="0">
                      <a:pos x="70" y="20"/>
                    </a:cxn>
                    <a:cxn ang="0">
                      <a:pos x="64" y="24"/>
                    </a:cxn>
                    <a:cxn ang="0">
                      <a:pos x="53" y="32"/>
                    </a:cxn>
                    <a:cxn ang="0">
                      <a:pos x="43" y="41"/>
                    </a:cxn>
                    <a:cxn ang="0">
                      <a:pos x="38" y="46"/>
                    </a:cxn>
                    <a:cxn ang="0">
                      <a:pos x="34" y="51"/>
                    </a:cxn>
                    <a:cxn ang="0">
                      <a:pos x="29" y="56"/>
                    </a:cxn>
                    <a:cxn ang="0">
                      <a:pos x="25" y="61"/>
                    </a:cxn>
                    <a:cxn ang="0">
                      <a:pos x="22" y="67"/>
                    </a:cxn>
                    <a:cxn ang="0">
                      <a:pos x="18" y="73"/>
                    </a:cxn>
                    <a:cxn ang="0">
                      <a:pos x="15" y="79"/>
                    </a:cxn>
                    <a:cxn ang="0">
                      <a:pos x="12" y="85"/>
                    </a:cxn>
                    <a:cxn ang="0">
                      <a:pos x="9" y="91"/>
                    </a:cxn>
                    <a:cxn ang="0">
                      <a:pos x="7" y="97"/>
                    </a:cxn>
                    <a:cxn ang="0">
                      <a:pos x="5" y="104"/>
                    </a:cxn>
                    <a:cxn ang="0">
                      <a:pos x="3" y="111"/>
                    </a:cxn>
                    <a:cxn ang="0">
                      <a:pos x="2" y="117"/>
                    </a:cxn>
                    <a:cxn ang="0">
                      <a:pos x="1" y="125"/>
                    </a:cxn>
                    <a:cxn ang="0">
                      <a:pos x="0" y="131"/>
                    </a:cxn>
                    <a:cxn ang="0">
                      <a:pos x="0" y="139"/>
                    </a:cxn>
                    <a:cxn ang="0">
                      <a:pos x="0" y="146"/>
                    </a:cxn>
                    <a:cxn ang="0">
                      <a:pos x="1" y="153"/>
                    </a:cxn>
                    <a:cxn ang="0">
                      <a:pos x="2" y="160"/>
                    </a:cxn>
                    <a:cxn ang="0">
                      <a:pos x="3" y="167"/>
                    </a:cxn>
                    <a:cxn ang="0">
                      <a:pos x="5" y="173"/>
                    </a:cxn>
                    <a:cxn ang="0">
                      <a:pos x="7" y="180"/>
                    </a:cxn>
                    <a:cxn ang="0">
                      <a:pos x="9" y="186"/>
                    </a:cxn>
                    <a:cxn ang="0">
                      <a:pos x="12" y="193"/>
                    </a:cxn>
                    <a:cxn ang="0">
                      <a:pos x="15" y="199"/>
                    </a:cxn>
                    <a:cxn ang="0">
                      <a:pos x="18" y="205"/>
                    </a:cxn>
                    <a:cxn ang="0">
                      <a:pos x="22" y="211"/>
                    </a:cxn>
                    <a:cxn ang="0">
                      <a:pos x="25" y="216"/>
                    </a:cxn>
                    <a:cxn ang="0">
                      <a:pos x="29" y="222"/>
                    </a:cxn>
                    <a:cxn ang="0">
                      <a:pos x="34" y="227"/>
                    </a:cxn>
                    <a:cxn ang="0">
                      <a:pos x="38" y="232"/>
                    </a:cxn>
                    <a:cxn ang="0">
                      <a:pos x="43" y="237"/>
                    </a:cxn>
                    <a:cxn ang="0">
                      <a:pos x="53" y="246"/>
                    </a:cxn>
                    <a:cxn ang="0">
                      <a:pos x="59" y="250"/>
                    </a:cxn>
                    <a:cxn ang="0">
                      <a:pos x="64" y="254"/>
                    </a:cxn>
                    <a:cxn ang="0">
                      <a:pos x="70" y="257"/>
                    </a:cxn>
                    <a:cxn ang="0">
                      <a:pos x="76" y="261"/>
                    </a:cxn>
                    <a:cxn ang="0">
                      <a:pos x="83" y="264"/>
                    </a:cxn>
                    <a:cxn ang="0">
                      <a:pos x="89" y="267"/>
                    </a:cxn>
                    <a:cxn ang="0">
                      <a:pos x="102" y="271"/>
                    </a:cxn>
                    <a:cxn ang="0">
                      <a:pos x="116" y="275"/>
                    </a:cxn>
                    <a:cxn ang="0">
                      <a:pos x="124" y="276"/>
                    </a:cxn>
                    <a:cxn ang="0">
                      <a:pos x="131" y="277"/>
                    </a:cxn>
                    <a:cxn ang="0">
                      <a:pos x="138" y="277"/>
                    </a:cxn>
                    <a:cxn ang="0">
                      <a:pos x="146" y="277"/>
                    </a:cxn>
                    <a:cxn ang="0">
                      <a:pos x="147" y="277"/>
                    </a:cxn>
                    <a:cxn ang="0">
                      <a:pos x="549" y="277"/>
                    </a:cxn>
                    <a:cxn ang="0">
                      <a:pos x="947" y="276"/>
                    </a:cxn>
                  </a:cxnLst>
                  <a:rect l="0" t="0" r="r" b="b"/>
                  <a:pathLst>
                    <a:path w="948" h="278">
                      <a:moveTo>
                        <a:pt x="946" y="0"/>
                      </a:moveTo>
                      <a:lnTo>
                        <a:pt x="147" y="0"/>
                      </a:lnTo>
                      <a:lnTo>
                        <a:pt x="146" y="0"/>
                      </a:lnTo>
                      <a:lnTo>
                        <a:pt x="138" y="0"/>
                      </a:lnTo>
                      <a:lnTo>
                        <a:pt x="131" y="1"/>
                      </a:lnTo>
                      <a:lnTo>
                        <a:pt x="124" y="2"/>
                      </a:lnTo>
                      <a:lnTo>
                        <a:pt x="116" y="3"/>
                      </a:lnTo>
                      <a:lnTo>
                        <a:pt x="102" y="7"/>
                      </a:lnTo>
                      <a:lnTo>
                        <a:pt x="89" y="11"/>
                      </a:lnTo>
                      <a:lnTo>
                        <a:pt x="83" y="14"/>
                      </a:lnTo>
                      <a:lnTo>
                        <a:pt x="76" y="17"/>
                      </a:lnTo>
                      <a:lnTo>
                        <a:pt x="70" y="20"/>
                      </a:lnTo>
                      <a:lnTo>
                        <a:pt x="64" y="24"/>
                      </a:lnTo>
                      <a:lnTo>
                        <a:pt x="53" y="32"/>
                      </a:lnTo>
                      <a:lnTo>
                        <a:pt x="43" y="41"/>
                      </a:lnTo>
                      <a:lnTo>
                        <a:pt x="38" y="46"/>
                      </a:lnTo>
                      <a:lnTo>
                        <a:pt x="34" y="51"/>
                      </a:lnTo>
                      <a:lnTo>
                        <a:pt x="29" y="56"/>
                      </a:lnTo>
                      <a:lnTo>
                        <a:pt x="25" y="61"/>
                      </a:lnTo>
                      <a:lnTo>
                        <a:pt x="22" y="67"/>
                      </a:lnTo>
                      <a:lnTo>
                        <a:pt x="18" y="73"/>
                      </a:lnTo>
                      <a:lnTo>
                        <a:pt x="15" y="79"/>
                      </a:lnTo>
                      <a:lnTo>
                        <a:pt x="12" y="85"/>
                      </a:lnTo>
                      <a:lnTo>
                        <a:pt x="9" y="91"/>
                      </a:lnTo>
                      <a:lnTo>
                        <a:pt x="7" y="97"/>
                      </a:lnTo>
                      <a:lnTo>
                        <a:pt x="5" y="104"/>
                      </a:lnTo>
                      <a:lnTo>
                        <a:pt x="3" y="111"/>
                      </a:lnTo>
                      <a:lnTo>
                        <a:pt x="2" y="117"/>
                      </a:lnTo>
                      <a:lnTo>
                        <a:pt x="1" y="125"/>
                      </a:lnTo>
                      <a:lnTo>
                        <a:pt x="0" y="131"/>
                      </a:lnTo>
                      <a:lnTo>
                        <a:pt x="0" y="139"/>
                      </a:lnTo>
                      <a:lnTo>
                        <a:pt x="0" y="146"/>
                      </a:lnTo>
                      <a:lnTo>
                        <a:pt x="1" y="153"/>
                      </a:lnTo>
                      <a:lnTo>
                        <a:pt x="2" y="160"/>
                      </a:lnTo>
                      <a:lnTo>
                        <a:pt x="3" y="167"/>
                      </a:lnTo>
                      <a:lnTo>
                        <a:pt x="5" y="173"/>
                      </a:lnTo>
                      <a:lnTo>
                        <a:pt x="7" y="180"/>
                      </a:lnTo>
                      <a:lnTo>
                        <a:pt x="9" y="186"/>
                      </a:lnTo>
                      <a:lnTo>
                        <a:pt x="12" y="193"/>
                      </a:lnTo>
                      <a:lnTo>
                        <a:pt x="15" y="199"/>
                      </a:lnTo>
                      <a:lnTo>
                        <a:pt x="18" y="205"/>
                      </a:lnTo>
                      <a:lnTo>
                        <a:pt x="22" y="211"/>
                      </a:lnTo>
                      <a:lnTo>
                        <a:pt x="25" y="216"/>
                      </a:lnTo>
                      <a:lnTo>
                        <a:pt x="29" y="222"/>
                      </a:lnTo>
                      <a:lnTo>
                        <a:pt x="34" y="227"/>
                      </a:lnTo>
                      <a:lnTo>
                        <a:pt x="38" y="232"/>
                      </a:lnTo>
                      <a:lnTo>
                        <a:pt x="43" y="237"/>
                      </a:lnTo>
                      <a:lnTo>
                        <a:pt x="53" y="246"/>
                      </a:lnTo>
                      <a:lnTo>
                        <a:pt x="59" y="250"/>
                      </a:lnTo>
                      <a:lnTo>
                        <a:pt x="64" y="254"/>
                      </a:lnTo>
                      <a:lnTo>
                        <a:pt x="70" y="257"/>
                      </a:lnTo>
                      <a:lnTo>
                        <a:pt x="76" y="261"/>
                      </a:lnTo>
                      <a:lnTo>
                        <a:pt x="83" y="264"/>
                      </a:lnTo>
                      <a:lnTo>
                        <a:pt x="89" y="267"/>
                      </a:lnTo>
                      <a:lnTo>
                        <a:pt x="102" y="271"/>
                      </a:lnTo>
                      <a:lnTo>
                        <a:pt x="116" y="275"/>
                      </a:lnTo>
                      <a:lnTo>
                        <a:pt x="124" y="276"/>
                      </a:lnTo>
                      <a:lnTo>
                        <a:pt x="131" y="277"/>
                      </a:lnTo>
                      <a:lnTo>
                        <a:pt x="138" y="277"/>
                      </a:lnTo>
                      <a:lnTo>
                        <a:pt x="146" y="277"/>
                      </a:lnTo>
                      <a:lnTo>
                        <a:pt x="147" y="277"/>
                      </a:lnTo>
                      <a:lnTo>
                        <a:pt x="549" y="277"/>
                      </a:lnTo>
                      <a:lnTo>
                        <a:pt x="947" y="276"/>
                      </a:lnTo>
                    </a:path>
                  </a:pathLst>
                </a:custGeom>
                <a:noFill/>
                <a:ln w="12700" cap="rnd" cmpd="sng">
                  <a:solidFill>
                    <a:srgbClr val="000000"/>
                  </a:solidFill>
                  <a:prstDash val="solid"/>
                  <a:round/>
                  <a:headEnd type="none" w="med" len="med"/>
                  <a:tailEnd type="none" w="med" len="med"/>
                </a:ln>
                <a:effectLst/>
              </p:spPr>
              <p:txBody>
                <a:bodyPr/>
                <a:lstStyle/>
                <a:p>
                  <a:endParaRPr lang="en-US"/>
                </a:p>
              </p:txBody>
            </p:sp>
            <p:sp>
              <p:nvSpPr>
                <p:cNvPr id="123911" name="Freeform 7"/>
                <p:cNvSpPr>
                  <a:spLocks/>
                </p:cNvSpPr>
                <p:nvPr/>
              </p:nvSpPr>
              <p:spPr bwMode="auto">
                <a:xfrm>
                  <a:off x="3440" y="1631"/>
                  <a:ext cx="1279" cy="311"/>
                </a:xfrm>
                <a:custGeom>
                  <a:avLst/>
                  <a:gdLst/>
                  <a:ahLst/>
                  <a:cxnLst>
                    <a:cxn ang="0">
                      <a:pos x="455" y="308"/>
                    </a:cxn>
                    <a:cxn ang="0">
                      <a:pos x="877" y="309"/>
                    </a:cxn>
                    <a:cxn ang="0">
                      <a:pos x="1100" y="310"/>
                    </a:cxn>
                    <a:cxn ang="0">
                      <a:pos x="1119" y="308"/>
                    </a:cxn>
                    <a:cxn ang="0">
                      <a:pos x="1146" y="302"/>
                    </a:cxn>
                    <a:cxn ang="0">
                      <a:pos x="1163" y="298"/>
                    </a:cxn>
                    <a:cxn ang="0">
                      <a:pos x="1180" y="291"/>
                    </a:cxn>
                    <a:cxn ang="0">
                      <a:pos x="1195" y="283"/>
                    </a:cxn>
                    <a:cxn ang="0">
                      <a:pos x="1210" y="274"/>
                    </a:cxn>
                    <a:cxn ang="0">
                      <a:pos x="1223" y="264"/>
                    </a:cxn>
                    <a:cxn ang="0">
                      <a:pos x="1235" y="253"/>
                    </a:cxn>
                    <a:cxn ang="0">
                      <a:pos x="1246" y="241"/>
                    </a:cxn>
                    <a:cxn ang="0">
                      <a:pos x="1255" y="228"/>
                    </a:cxn>
                    <a:cxn ang="0">
                      <a:pos x="1263" y="215"/>
                    </a:cxn>
                    <a:cxn ang="0">
                      <a:pos x="1270" y="201"/>
                    </a:cxn>
                    <a:cxn ang="0">
                      <a:pos x="1274" y="186"/>
                    </a:cxn>
                    <a:cxn ang="0">
                      <a:pos x="1277" y="170"/>
                    </a:cxn>
                    <a:cxn ang="0">
                      <a:pos x="1278" y="155"/>
                    </a:cxn>
                    <a:cxn ang="0">
                      <a:pos x="1277" y="139"/>
                    </a:cxn>
                    <a:cxn ang="0">
                      <a:pos x="1274" y="123"/>
                    </a:cxn>
                    <a:cxn ang="0">
                      <a:pos x="1270" y="108"/>
                    </a:cxn>
                    <a:cxn ang="0">
                      <a:pos x="1263" y="94"/>
                    </a:cxn>
                    <a:cxn ang="0">
                      <a:pos x="1255" y="81"/>
                    </a:cxn>
                    <a:cxn ang="0">
                      <a:pos x="1246" y="68"/>
                    </a:cxn>
                    <a:cxn ang="0">
                      <a:pos x="1235" y="56"/>
                    </a:cxn>
                    <a:cxn ang="0">
                      <a:pos x="1223" y="45"/>
                    </a:cxn>
                    <a:cxn ang="0">
                      <a:pos x="1210" y="35"/>
                    </a:cxn>
                    <a:cxn ang="0">
                      <a:pos x="1195" y="26"/>
                    </a:cxn>
                    <a:cxn ang="0">
                      <a:pos x="1180" y="18"/>
                    </a:cxn>
                    <a:cxn ang="0">
                      <a:pos x="1163" y="12"/>
                    </a:cxn>
                    <a:cxn ang="0">
                      <a:pos x="1146" y="7"/>
                    </a:cxn>
                    <a:cxn ang="0">
                      <a:pos x="1119" y="2"/>
                    </a:cxn>
                    <a:cxn ang="0">
                      <a:pos x="1100" y="0"/>
                    </a:cxn>
                    <a:cxn ang="0">
                      <a:pos x="877" y="0"/>
                    </a:cxn>
                    <a:cxn ang="0">
                      <a:pos x="246" y="1"/>
                    </a:cxn>
                    <a:cxn ang="0">
                      <a:pos x="211" y="112"/>
                    </a:cxn>
                    <a:cxn ang="0">
                      <a:pos x="51" y="112"/>
                    </a:cxn>
                    <a:cxn ang="0">
                      <a:pos x="40" y="112"/>
                    </a:cxn>
                    <a:cxn ang="0">
                      <a:pos x="31" y="115"/>
                    </a:cxn>
                    <a:cxn ang="0">
                      <a:pos x="22" y="118"/>
                    </a:cxn>
                    <a:cxn ang="0">
                      <a:pos x="15" y="123"/>
                    </a:cxn>
                    <a:cxn ang="0">
                      <a:pos x="6" y="132"/>
                    </a:cxn>
                    <a:cxn ang="0">
                      <a:pos x="2" y="139"/>
                    </a:cxn>
                    <a:cxn ang="0">
                      <a:pos x="0" y="147"/>
                    </a:cxn>
                    <a:cxn ang="0">
                      <a:pos x="0" y="155"/>
                    </a:cxn>
                    <a:cxn ang="0">
                      <a:pos x="2" y="162"/>
                    </a:cxn>
                    <a:cxn ang="0">
                      <a:pos x="6" y="169"/>
                    </a:cxn>
                    <a:cxn ang="0">
                      <a:pos x="15" y="178"/>
                    </a:cxn>
                    <a:cxn ang="0">
                      <a:pos x="22" y="183"/>
                    </a:cxn>
                    <a:cxn ang="0">
                      <a:pos x="31" y="186"/>
                    </a:cxn>
                    <a:cxn ang="0">
                      <a:pos x="40" y="188"/>
                    </a:cxn>
                    <a:cxn ang="0">
                      <a:pos x="51" y="189"/>
                    </a:cxn>
                    <a:cxn ang="0">
                      <a:pos x="57" y="189"/>
                    </a:cxn>
                  </a:cxnLst>
                  <a:rect l="0" t="0" r="r" b="b"/>
                  <a:pathLst>
                    <a:path w="1279" h="311">
                      <a:moveTo>
                        <a:pt x="245" y="308"/>
                      </a:moveTo>
                      <a:lnTo>
                        <a:pt x="455" y="308"/>
                      </a:lnTo>
                      <a:lnTo>
                        <a:pt x="666" y="308"/>
                      </a:lnTo>
                      <a:lnTo>
                        <a:pt x="877" y="309"/>
                      </a:lnTo>
                      <a:lnTo>
                        <a:pt x="1090" y="310"/>
                      </a:lnTo>
                      <a:lnTo>
                        <a:pt x="1100" y="310"/>
                      </a:lnTo>
                      <a:lnTo>
                        <a:pt x="1110" y="309"/>
                      </a:lnTo>
                      <a:lnTo>
                        <a:pt x="1119" y="308"/>
                      </a:lnTo>
                      <a:lnTo>
                        <a:pt x="1128" y="306"/>
                      </a:lnTo>
                      <a:lnTo>
                        <a:pt x="1146" y="302"/>
                      </a:lnTo>
                      <a:lnTo>
                        <a:pt x="1155" y="300"/>
                      </a:lnTo>
                      <a:lnTo>
                        <a:pt x="1163" y="298"/>
                      </a:lnTo>
                      <a:lnTo>
                        <a:pt x="1172" y="294"/>
                      </a:lnTo>
                      <a:lnTo>
                        <a:pt x="1180" y="291"/>
                      </a:lnTo>
                      <a:lnTo>
                        <a:pt x="1188" y="287"/>
                      </a:lnTo>
                      <a:lnTo>
                        <a:pt x="1195" y="283"/>
                      </a:lnTo>
                      <a:lnTo>
                        <a:pt x="1202" y="279"/>
                      </a:lnTo>
                      <a:lnTo>
                        <a:pt x="1210" y="274"/>
                      </a:lnTo>
                      <a:lnTo>
                        <a:pt x="1216" y="269"/>
                      </a:lnTo>
                      <a:lnTo>
                        <a:pt x="1223" y="264"/>
                      </a:lnTo>
                      <a:lnTo>
                        <a:pt x="1229" y="259"/>
                      </a:lnTo>
                      <a:lnTo>
                        <a:pt x="1235" y="253"/>
                      </a:lnTo>
                      <a:lnTo>
                        <a:pt x="1241" y="247"/>
                      </a:lnTo>
                      <a:lnTo>
                        <a:pt x="1246" y="241"/>
                      </a:lnTo>
                      <a:lnTo>
                        <a:pt x="1251" y="235"/>
                      </a:lnTo>
                      <a:lnTo>
                        <a:pt x="1255" y="228"/>
                      </a:lnTo>
                      <a:lnTo>
                        <a:pt x="1260" y="222"/>
                      </a:lnTo>
                      <a:lnTo>
                        <a:pt x="1263" y="215"/>
                      </a:lnTo>
                      <a:lnTo>
                        <a:pt x="1267" y="208"/>
                      </a:lnTo>
                      <a:lnTo>
                        <a:pt x="1270" y="201"/>
                      </a:lnTo>
                      <a:lnTo>
                        <a:pt x="1272" y="193"/>
                      </a:lnTo>
                      <a:lnTo>
                        <a:pt x="1274" y="186"/>
                      </a:lnTo>
                      <a:lnTo>
                        <a:pt x="1276" y="178"/>
                      </a:lnTo>
                      <a:lnTo>
                        <a:pt x="1277" y="170"/>
                      </a:lnTo>
                      <a:lnTo>
                        <a:pt x="1278" y="163"/>
                      </a:lnTo>
                      <a:lnTo>
                        <a:pt x="1278" y="155"/>
                      </a:lnTo>
                      <a:lnTo>
                        <a:pt x="1278" y="147"/>
                      </a:lnTo>
                      <a:lnTo>
                        <a:pt x="1277" y="139"/>
                      </a:lnTo>
                      <a:lnTo>
                        <a:pt x="1276" y="131"/>
                      </a:lnTo>
                      <a:lnTo>
                        <a:pt x="1274" y="123"/>
                      </a:lnTo>
                      <a:lnTo>
                        <a:pt x="1272" y="116"/>
                      </a:lnTo>
                      <a:lnTo>
                        <a:pt x="1270" y="108"/>
                      </a:lnTo>
                      <a:lnTo>
                        <a:pt x="1267" y="101"/>
                      </a:lnTo>
                      <a:lnTo>
                        <a:pt x="1263" y="94"/>
                      </a:lnTo>
                      <a:lnTo>
                        <a:pt x="1260" y="88"/>
                      </a:lnTo>
                      <a:lnTo>
                        <a:pt x="1255" y="81"/>
                      </a:lnTo>
                      <a:lnTo>
                        <a:pt x="1251" y="74"/>
                      </a:lnTo>
                      <a:lnTo>
                        <a:pt x="1246" y="68"/>
                      </a:lnTo>
                      <a:lnTo>
                        <a:pt x="1241" y="62"/>
                      </a:lnTo>
                      <a:lnTo>
                        <a:pt x="1235" y="56"/>
                      </a:lnTo>
                      <a:lnTo>
                        <a:pt x="1229" y="50"/>
                      </a:lnTo>
                      <a:lnTo>
                        <a:pt x="1223" y="45"/>
                      </a:lnTo>
                      <a:lnTo>
                        <a:pt x="1216" y="40"/>
                      </a:lnTo>
                      <a:lnTo>
                        <a:pt x="1210" y="35"/>
                      </a:lnTo>
                      <a:lnTo>
                        <a:pt x="1202" y="30"/>
                      </a:lnTo>
                      <a:lnTo>
                        <a:pt x="1195" y="26"/>
                      </a:lnTo>
                      <a:lnTo>
                        <a:pt x="1188" y="22"/>
                      </a:lnTo>
                      <a:lnTo>
                        <a:pt x="1180" y="18"/>
                      </a:lnTo>
                      <a:lnTo>
                        <a:pt x="1172" y="15"/>
                      </a:lnTo>
                      <a:lnTo>
                        <a:pt x="1163" y="12"/>
                      </a:lnTo>
                      <a:lnTo>
                        <a:pt x="1155" y="9"/>
                      </a:lnTo>
                      <a:lnTo>
                        <a:pt x="1146" y="7"/>
                      </a:lnTo>
                      <a:lnTo>
                        <a:pt x="1128" y="3"/>
                      </a:lnTo>
                      <a:lnTo>
                        <a:pt x="1119" y="2"/>
                      </a:lnTo>
                      <a:lnTo>
                        <a:pt x="1110" y="0"/>
                      </a:lnTo>
                      <a:lnTo>
                        <a:pt x="1100" y="0"/>
                      </a:lnTo>
                      <a:lnTo>
                        <a:pt x="1090" y="0"/>
                      </a:lnTo>
                      <a:lnTo>
                        <a:pt x="877" y="0"/>
                      </a:lnTo>
                      <a:lnTo>
                        <a:pt x="666" y="1"/>
                      </a:lnTo>
                      <a:lnTo>
                        <a:pt x="246" y="1"/>
                      </a:lnTo>
                      <a:lnTo>
                        <a:pt x="211" y="1"/>
                      </a:lnTo>
                      <a:lnTo>
                        <a:pt x="211" y="112"/>
                      </a:lnTo>
                      <a:lnTo>
                        <a:pt x="57" y="112"/>
                      </a:lnTo>
                      <a:lnTo>
                        <a:pt x="51" y="112"/>
                      </a:lnTo>
                      <a:lnTo>
                        <a:pt x="46" y="112"/>
                      </a:lnTo>
                      <a:lnTo>
                        <a:pt x="40" y="112"/>
                      </a:lnTo>
                      <a:lnTo>
                        <a:pt x="36" y="114"/>
                      </a:lnTo>
                      <a:lnTo>
                        <a:pt x="31" y="115"/>
                      </a:lnTo>
                      <a:lnTo>
                        <a:pt x="26" y="116"/>
                      </a:lnTo>
                      <a:lnTo>
                        <a:pt x="22" y="118"/>
                      </a:lnTo>
                      <a:lnTo>
                        <a:pt x="18" y="120"/>
                      </a:lnTo>
                      <a:lnTo>
                        <a:pt x="15" y="123"/>
                      </a:lnTo>
                      <a:lnTo>
                        <a:pt x="9" y="129"/>
                      </a:lnTo>
                      <a:lnTo>
                        <a:pt x="6" y="132"/>
                      </a:lnTo>
                      <a:lnTo>
                        <a:pt x="4" y="136"/>
                      </a:lnTo>
                      <a:lnTo>
                        <a:pt x="2" y="139"/>
                      </a:lnTo>
                      <a:lnTo>
                        <a:pt x="1" y="143"/>
                      </a:lnTo>
                      <a:lnTo>
                        <a:pt x="0" y="147"/>
                      </a:lnTo>
                      <a:lnTo>
                        <a:pt x="0" y="150"/>
                      </a:lnTo>
                      <a:lnTo>
                        <a:pt x="0" y="155"/>
                      </a:lnTo>
                      <a:lnTo>
                        <a:pt x="1" y="158"/>
                      </a:lnTo>
                      <a:lnTo>
                        <a:pt x="2" y="162"/>
                      </a:lnTo>
                      <a:lnTo>
                        <a:pt x="4" y="166"/>
                      </a:lnTo>
                      <a:lnTo>
                        <a:pt x="6" y="169"/>
                      </a:lnTo>
                      <a:lnTo>
                        <a:pt x="9" y="172"/>
                      </a:lnTo>
                      <a:lnTo>
                        <a:pt x="15" y="178"/>
                      </a:lnTo>
                      <a:lnTo>
                        <a:pt x="18" y="180"/>
                      </a:lnTo>
                      <a:lnTo>
                        <a:pt x="22" y="183"/>
                      </a:lnTo>
                      <a:lnTo>
                        <a:pt x="26" y="185"/>
                      </a:lnTo>
                      <a:lnTo>
                        <a:pt x="31" y="186"/>
                      </a:lnTo>
                      <a:lnTo>
                        <a:pt x="36" y="188"/>
                      </a:lnTo>
                      <a:lnTo>
                        <a:pt x="40" y="188"/>
                      </a:lnTo>
                      <a:lnTo>
                        <a:pt x="46" y="189"/>
                      </a:lnTo>
                      <a:lnTo>
                        <a:pt x="51" y="189"/>
                      </a:lnTo>
                      <a:lnTo>
                        <a:pt x="54" y="189"/>
                      </a:lnTo>
                      <a:lnTo>
                        <a:pt x="57" y="189"/>
                      </a:lnTo>
                    </a:path>
                  </a:pathLst>
                </a:custGeom>
                <a:noFill/>
                <a:ln w="12700" cap="rnd" cmpd="sng">
                  <a:solidFill>
                    <a:srgbClr val="000000"/>
                  </a:solidFill>
                  <a:prstDash val="solid"/>
                  <a:round/>
                  <a:headEnd type="none" w="med" len="med"/>
                  <a:tailEnd type="none" w="med" len="med"/>
                </a:ln>
                <a:effectLst/>
              </p:spPr>
              <p:txBody>
                <a:bodyPr/>
                <a:lstStyle/>
                <a:p>
                  <a:endParaRPr lang="en-US"/>
                </a:p>
              </p:txBody>
            </p:sp>
            <p:sp>
              <p:nvSpPr>
                <p:cNvPr id="123912" name="Freeform 8"/>
                <p:cNvSpPr>
                  <a:spLocks/>
                </p:cNvSpPr>
                <p:nvPr/>
              </p:nvSpPr>
              <p:spPr bwMode="auto">
                <a:xfrm>
                  <a:off x="3707" y="1653"/>
                  <a:ext cx="987" cy="267"/>
                </a:xfrm>
                <a:custGeom>
                  <a:avLst/>
                  <a:gdLst/>
                  <a:ahLst/>
                  <a:cxnLst>
                    <a:cxn ang="0">
                      <a:pos x="1" y="0"/>
                    </a:cxn>
                    <a:cxn ang="0">
                      <a:pos x="833" y="0"/>
                    </a:cxn>
                    <a:cxn ang="0">
                      <a:pos x="834" y="0"/>
                    </a:cxn>
                    <a:cxn ang="0">
                      <a:pos x="842" y="0"/>
                    </a:cxn>
                    <a:cxn ang="0">
                      <a:pos x="850" y="0"/>
                    </a:cxn>
                    <a:cxn ang="0">
                      <a:pos x="865" y="3"/>
                    </a:cxn>
                    <a:cxn ang="0">
                      <a:pos x="879" y="6"/>
                    </a:cxn>
                    <a:cxn ang="0">
                      <a:pos x="886" y="8"/>
                    </a:cxn>
                    <a:cxn ang="0">
                      <a:pos x="893" y="10"/>
                    </a:cxn>
                    <a:cxn ang="0">
                      <a:pos x="900" y="13"/>
                    </a:cxn>
                    <a:cxn ang="0">
                      <a:pos x="906" y="16"/>
                    </a:cxn>
                    <a:cxn ang="0">
                      <a:pos x="919" y="23"/>
                    </a:cxn>
                    <a:cxn ang="0">
                      <a:pos x="931" y="30"/>
                    </a:cxn>
                    <a:cxn ang="0">
                      <a:pos x="936" y="34"/>
                    </a:cxn>
                    <a:cxn ang="0">
                      <a:pos x="941" y="39"/>
                    </a:cxn>
                    <a:cxn ang="0">
                      <a:pos x="951" y="48"/>
                    </a:cxn>
                    <a:cxn ang="0">
                      <a:pos x="955" y="54"/>
                    </a:cxn>
                    <a:cxn ang="0">
                      <a:pos x="960" y="59"/>
                    </a:cxn>
                    <a:cxn ang="0">
                      <a:pos x="964" y="64"/>
                    </a:cxn>
                    <a:cxn ang="0">
                      <a:pos x="967" y="70"/>
                    </a:cxn>
                    <a:cxn ang="0">
                      <a:pos x="971" y="75"/>
                    </a:cxn>
                    <a:cxn ang="0">
                      <a:pos x="974" y="81"/>
                    </a:cxn>
                    <a:cxn ang="0">
                      <a:pos x="977" y="88"/>
                    </a:cxn>
                    <a:cxn ang="0">
                      <a:pos x="979" y="94"/>
                    </a:cxn>
                    <a:cxn ang="0">
                      <a:pos x="981" y="100"/>
                    </a:cxn>
                    <a:cxn ang="0">
                      <a:pos x="983" y="106"/>
                    </a:cxn>
                    <a:cxn ang="0">
                      <a:pos x="984" y="113"/>
                    </a:cxn>
                    <a:cxn ang="0">
                      <a:pos x="985" y="119"/>
                    </a:cxn>
                    <a:cxn ang="0">
                      <a:pos x="985" y="126"/>
                    </a:cxn>
                    <a:cxn ang="0">
                      <a:pos x="986" y="133"/>
                    </a:cxn>
                    <a:cxn ang="0">
                      <a:pos x="985" y="140"/>
                    </a:cxn>
                    <a:cxn ang="0">
                      <a:pos x="985" y="146"/>
                    </a:cxn>
                    <a:cxn ang="0">
                      <a:pos x="984" y="153"/>
                    </a:cxn>
                    <a:cxn ang="0">
                      <a:pos x="983" y="160"/>
                    </a:cxn>
                    <a:cxn ang="0">
                      <a:pos x="981" y="166"/>
                    </a:cxn>
                    <a:cxn ang="0">
                      <a:pos x="979" y="173"/>
                    </a:cxn>
                    <a:cxn ang="0">
                      <a:pos x="977" y="179"/>
                    </a:cxn>
                    <a:cxn ang="0">
                      <a:pos x="974" y="185"/>
                    </a:cxn>
                    <a:cxn ang="0">
                      <a:pos x="971" y="191"/>
                    </a:cxn>
                    <a:cxn ang="0">
                      <a:pos x="967" y="196"/>
                    </a:cxn>
                    <a:cxn ang="0">
                      <a:pos x="964" y="202"/>
                    </a:cxn>
                    <a:cxn ang="0">
                      <a:pos x="960" y="207"/>
                    </a:cxn>
                    <a:cxn ang="0">
                      <a:pos x="955" y="212"/>
                    </a:cxn>
                    <a:cxn ang="0">
                      <a:pos x="951" y="218"/>
                    </a:cxn>
                    <a:cxn ang="0">
                      <a:pos x="941" y="227"/>
                    </a:cxn>
                    <a:cxn ang="0">
                      <a:pos x="936" y="232"/>
                    </a:cxn>
                    <a:cxn ang="0">
                      <a:pos x="931" y="236"/>
                    </a:cxn>
                    <a:cxn ang="0">
                      <a:pos x="919" y="243"/>
                    </a:cxn>
                    <a:cxn ang="0">
                      <a:pos x="906" y="250"/>
                    </a:cxn>
                    <a:cxn ang="0">
                      <a:pos x="900" y="253"/>
                    </a:cxn>
                    <a:cxn ang="0">
                      <a:pos x="893" y="256"/>
                    </a:cxn>
                    <a:cxn ang="0">
                      <a:pos x="886" y="258"/>
                    </a:cxn>
                    <a:cxn ang="0">
                      <a:pos x="879" y="260"/>
                    </a:cxn>
                    <a:cxn ang="0">
                      <a:pos x="865" y="263"/>
                    </a:cxn>
                    <a:cxn ang="0">
                      <a:pos x="850" y="265"/>
                    </a:cxn>
                    <a:cxn ang="0">
                      <a:pos x="842" y="266"/>
                    </a:cxn>
                    <a:cxn ang="0">
                      <a:pos x="834" y="266"/>
                    </a:cxn>
                    <a:cxn ang="0">
                      <a:pos x="833" y="266"/>
                    </a:cxn>
                    <a:cxn ang="0">
                      <a:pos x="623" y="266"/>
                    </a:cxn>
                    <a:cxn ang="0">
                      <a:pos x="415" y="265"/>
                    </a:cxn>
                    <a:cxn ang="0">
                      <a:pos x="0" y="265"/>
                    </a:cxn>
                  </a:cxnLst>
                  <a:rect l="0" t="0" r="r" b="b"/>
                  <a:pathLst>
                    <a:path w="987" h="267">
                      <a:moveTo>
                        <a:pt x="1" y="0"/>
                      </a:moveTo>
                      <a:lnTo>
                        <a:pt x="833" y="0"/>
                      </a:lnTo>
                      <a:lnTo>
                        <a:pt x="834" y="0"/>
                      </a:lnTo>
                      <a:lnTo>
                        <a:pt x="842" y="0"/>
                      </a:lnTo>
                      <a:lnTo>
                        <a:pt x="850" y="0"/>
                      </a:lnTo>
                      <a:lnTo>
                        <a:pt x="865" y="3"/>
                      </a:lnTo>
                      <a:lnTo>
                        <a:pt x="879" y="6"/>
                      </a:lnTo>
                      <a:lnTo>
                        <a:pt x="886" y="8"/>
                      </a:lnTo>
                      <a:lnTo>
                        <a:pt x="893" y="10"/>
                      </a:lnTo>
                      <a:lnTo>
                        <a:pt x="900" y="13"/>
                      </a:lnTo>
                      <a:lnTo>
                        <a:pt x="906" y="16"/>
                      </a:lnTo>
                      <a:lnTo>
                        <a:pt x="919" y="23"/>
                      </a:lnTo>
                      <a:lnTo>
                        <a:pt x="931" y="30"/>
                      </a:lnTo>
                      <a:lnTo>
                        <a:pt x="936" y="34"/>
                      </a:lnTo>
                      <a:lnTo>
                        <a:pt x="941" y="39"/>
                      </a:lnTo>
                      <a:lnTo>
                        <a:pt x="951" y="48"/>
                      </a:lnTo>
                      <a:lnTo>
                        <a:pt x="955" y="54"/>
                      </a:lnTo>
                      <a:lnTo>
                        <a:pt x="960" y="59"/>
                      </a:lnTo>
                      <a:lnTo>
                        <a:pt x="964" y="64"/>
                      </a:lnTo>
                      <a:lnTo>
                        <a:pt x="967" y="70"/>
                      </a:lnTo>
                      <a:lnTo>
                        <a:pt x="971" y="75"/>
                      </a:lnTo>
                      <a:lnTo>
                        <a:pt x="974" y="81"/>
                      </a:lnTo>
                      <a:lnTo>
                        <a:pt x="977" y="88"/>
                      </a:lnTo>
                      <a:lnTo>
                        <a:pt x="979" y="94"/>
                      </a:lnTo>
                      <a:lnTo>
                        <a:pt x="981" y="100"/>
                      </a:lnTo>
                      <a:lnTo>
                        <a:pt x="983" y="106"/>
                      </a:lnTo>
                      <a:lnTo>
                        <a:pt x="984" y="113"/>
                      </a:lnTo>
                      <a:lnTo>
                        <a:pt x="985" y="119"/>
                      </a:lnTo>
                      <a:lnTo>
                        <a:pt x="985" y="126"/>
                      </a:lnTo>
                      <a:lnTo>
                        <a:pt x="986" y="133"/>
                      </a:lnTo>
                      <a:lnTo>
                        <a:pt x="985" y="140"/>
                      </a:lnTo>
                      <a:lnTo>
                        <a:pt x="985" y="146"/>
                      </a:lnTo>
                      <a:lnTo>
                        <a:pt x="984" y="153"/>
                      </a:lnTo>
                      <a:lnTo>
                        <a:pt x="983" y="160"/>
                      </a:lnTo>
                      <a:lnTo>
                        <a:pt x="981" y="166"/>
                      </a:lnTo>
                      <a:lnTo>
                        <a:pt x="979" y="173"/>
                      </a:lnTo>
                      <a:lnTo>
                        <a:pt x="977" y="179"/>
                      </a:lnTo>
                      <a:lnTo>
                        <a:pt x="974" y="185"/>
                      </a:lnTo>
                      <a:lnTo>
                        <a:pt x="971" y="191"/>
                      </a:lnTo>
                      <a:lnTo>
                        <a:pt x="967" y="196"/>
                      </a:lnTo>
                      <a:lnTo>
                        <a:pt x="964" y="202"/>
                      </a:lnTo>
                      <a:lnTo>
                        <a:pt x="960" y="207"/>
                      </a:lnTo>
                      <a:lnTo>
                        <a:pt x="955" y="212"/>
                      </a:lnTo>
                      <a:lnTo>
                        <a:pt x="951" y="218"/>
                      </a:lnTo>
                      <a:lnTo>
                        <a:pt x="941" y="227"/>
                      </a:lnTo>
                      <a:lnTo>
                        <a:pt x="936" y="232"/>
                      </a:lnTo>
                      <a:lnTo>
                        <a:pt x="931" y="236"/>
                      </a:lnTo>
                      <a:lnTo>
                        <a:pt x="919" y="243"/>
                      </a:lnTo>
                      <a:lnTo>
                        <a:pt x="906" y="250"/>
                      </a:lnTo>
                      <a:lnTo>
                        <a:pt x="900" y="253"/>
                      </a:lnTo>
                      <a:lnTo>
                        <a:pt x="893" y="256"/>
                      </a:lnTo>
                      <a:lnTo>
                        <a:pt x="886" y="258"/>
                      </a:lnTo>
                      <a:lnTo>
                        <a:pt x="879" y="260"/>
                      </a:lnTo>
                      <a:lnTo>
                        <a:pt x="865" y="263"/>
                      </a:lnTo>
                      <a:lnTo>
                        <a:pt x="850" y="265"/>
                      </a:lnTo>
                      <a:lnTo>
                        <a:pt x="842" y="266"/>
                      </a:lnTo>
                      <a:lnTo>
                        <a:pt x="834" y="266"/>
                      </a:lnTo>
                      <a:lnTo>
                        <a:pt x="833" y="266"/>
                      </a:lnTo>
                      <a:lnTo>
                        <a:pt x="623" y="266"/>
                      </a:lnTo>
                      <a:lnTo>
                        <a:pt x="415" y="265"/>
                      </a:lnTo>
                      <a:lnTo>
                        <a:pt x="0" y="265"/>
                      </a:lnTo>
                    </a:path>
                  </a:pathLst>
                </a:custGeom>
                <a:noFill/>
                <a:ln w="12700" cap="rnd" cmpd="sng">
                  <a:solidFill>
                    <a:srgbClr val="000000"/>
                  </a:solidFill>
                  <a:prstDash val="solid"/>
                  <a:round/>
                  <a:headEnd type="none" w="med" len="med"/>
                  <a:tailEnd type="none" w="med" len="med"/>
                </a:ln>
                <a:effectLst/>
              </p:spPr>
              <p:txBody>
                <a:bodyPr/>
                <a:lstStyle/>
                <a:p>
                  <a:endParaRPr lang="en-US"/>
                </a:p>
              </p:txBody>
            </p:sp>
            <p:sp>
              <p:nvSpPr>
                <p:cNvPr id="123913" name="Oval 9"/>
                <p:cNvSpPr>
                  <a:spLocks noChangeArrowheads="1"/>
                </p:cNvSpPr>
                <p:nvPr/>
              </p:nvSpPr>
              <p:spPr bwMode="auto">
                <a:xfrm>
                  <a:off x="2003" y="1749"/>
                  <a:ext cx="40" cy="40"/>
                </a:xfrm>
                <a:prstGeom prst="ellipse">
                  <a:avLst/>
                </a:prstGeom>
                <a:solidFill>
                  <a:srgbClr val="AAAAAA"/>
                </a:solidFill>
                <a:ln w="12700">
                  <a:solidFill>
                    <a:srgbClr val="000000"/>
                  </a:solidFill>
                  <a:round/>
                  <a:headEnd/>
                  <a:tailEnd/>
                </a:ln>
                <a:effectLst/>
              </p:spPr>
              <p:txBody>
                <a:bodyPr wrap="none" anchor="ctr"/>
                <a:lstStyle/>
                <a:p>
                  <a:endParaRPr lang="en-US"/>
                </a:p>
              </p:txBody>
            </p:sp>
            <p:sp>
              <p:nvSpPr>
                <p:cNvPr id="123914" name="Oval 10"/>
                <p:cNvSpPr>
                  <a:spLocks noChangeArrowheads="1"/>
                </p:cNvSpPr>
                <p:nvPr/>
              </p:nvSpPr>
              <p:spPr bwMode="auto">
                <a:xfrm>
                  <a:off x="3456" y="1760"/>
                  <a:ext cx="40" cy="40"/>
                </a:xfrm>
                <a:prstGeom prst="ellipse">
                  <a:avLst/>
                </a:prstGeom>
                <a:solidFill>
                  <a:srgbClr val="AAAAAA"/>
                </a:solidFill>
                <a:ln w="12700">
                  <a:solidFill>
                    <a:srgbClr val="000000"/>
                  </a:solidFill>
                  <a:round/>
                  <a:headEnd/>
                  <a:tailEnd/>
                </a:ln>
                <a:effectLst/>
              </p:spPr>
              <p:txBody>
                <a:bodyPr wrap="none" anchor="ctr"/>
                <a:lstStyle/>
                <a:p>
                  <a:endParaRPr lang="en-US"/>
                </a:p>
              </p:txBody>
            </p:sp>
            <p:sp>
              <p:nvSpPr>
                <p:cNvPr id="123915" name="Freeform 11"/>
                <p:cNvSpPr>
                  <a:spLocks/>
                </p:cNvSpPr>
                <p:nvPr/>
              </p:nvSpPr>
              <p:spPr bwMode="auto">
                <a:xfrm>
                  <a:off x="2647" y="1846"/>
                  <a:ext cx="273" cy="311"/>
                </a:xfrm>
                <a:custGeom>
                  <a:avLst/>
                  <a:gdLst/>
                  <a:ahLst/>
                  <a:cxnLst>
                    <a:cxn ang="0">
                      <a:pos x="0" y="250"/>
                    </a:cxn>
                    <a:cxn ang="0">
                      <a:pos x="0" y="0"/>
                    </a:cxn>
                    <a:cxn ang="0">
                      <a:pos x="272" y="0"/>
                    </a:cxn>
                    <a:cxn ang="0">
                      <a:pos x="272" y="250"/>
                    </a:cxn>
                    <a:cxn ang="0">
                      <a:pos x="0" y="250"/>
                    </a:cxn>
                  </a:cxnLst>
                  <a:rect l="0" t="0" r="r" b="b"/>
                  <a:pathLst>
                    <a:path w="273" h="251">
                      <a:moveTo>
                        <a:pt x="0" y="250"/>
                      </a:moveTo>
                      <a:lnTo>
                        <a:pt x="0" y="0"/>
                      </a:lnTo>
                      <a:lnTo>
                        <a:pt x="272" y="0"/>
                      </a:lnTo>
                      <a:lnTo>
                        <a:pt x="272" y="250"/>
                      </a:lnTo>
                      <a:lnTo>
                        <a:pt x="0" y="250"/>
                      </a:lnTo>
                    </a:path>
                  </a:pathLst>
                </a:custGeom>
                <a:solidFill>
                  <a:srgbClr val="78788C"/>
                </a:solidFill>
                <a:ln w="12700" cap="rnd" cmpd="sng">
                  <a:noFill/>
                  <a:prstDash val="solid"/>
                  <a:round/>
                  <a:headEnd type="none" w="med" len="med"/>
                  <a:tailEnd type="none" w="med" len="med"/>
                </a:ln>
                <a:effectLst/>
              </p:spPr>
              <p:txBody>
                <a:bodyPr/>
                <a:lstStyle/>
                <a:p>
                  <a:endParaRPr lang="en-US"/>
                </a:p>
              </p:txBody>
            </p:sp>
            <p:sp>
              <p:nvSpPr>
                <p:cNvPr id="123922" name="Rectangle 18"/>
                <p:cNvSpPr>
                  <a:spLocks noChangeArrowheads="1"/>
                </p:cNvSpPr>
                <p:nvPr/>
              </p:nvSpPr>
              <p:spPr bwMode="auto">
                <a:xfrm>
                  <a:off x="2151" y="1128"/>
                  <a:ext cx="1558" cy="325"/>
                </a:xfrm>
                <a:prstGeom prst="rect">
                  <a:avLst/>
                </a:prstGeom>
                <a:noFill/>
                <a:ln w="12700">
                  <a:noFill/>
                  <a:miter lim="800000"/>
                  <a:headEnd/>
                  <a:tailEnd/>
                </a:ln>
                <a:effectLst/>
              </p:spPr>
              <p:txBody>
                <a:bodyPr wrap="none" lIns="90488" tIns="44450" rIns="90488" bIns="44450">
                  <a:spAutoFit/>
                </a:bodyPr>
                <a:lstStyle/>
                <a:p>
                  <a:pPr defTabSz="762000" eaLnBrk="0" hangingPunct="0"/>
                  <a:r>
                    <a:rPr lang="en-GB" b="1">
                      <a:solidFill>
                        <a:srgbClr val="CC0000"/>
                      </a:solidFill>
                    </a:rPr>
                    <a:t>axis of rotation</a:t>
                  </a:r>
                </a:p>
              </p:txBody>
            </p:sp>
            <p:sp>
              <p:nvSpPr>
                <p:cNvPr id="123923" name="Line 19"/>
                <p:cNvSpPr>
                  <a:spLocks noChangeShapeType="1"/>
                </p:cNvSpPr>
                <p:nvPr/>
              </p:nvSpPr>
              <p:spPr bwMode="auto">
                <a:xfrm>
                  <a:off x="1811" y="1514"/>
                  <a:ext cx="0" cy="345"/>
                </a:xfrm>
                <a:prstGeom prst="line">
                  <a:avLst/>
                </a:prstGeom>
                <a:noFill/>
                <a:ln w="12700">
                  <a:solidFill>
                    <a:srgbClr val="000000"/>
                  </a:solidFill>
                  <a:round/>
                  <a:headEnd/>
                  <a:tailEnd/>
                </a:ln>
                <a:effectLst/>
              </p:spPr>
              <p:txBody>
                <a:bodyPr/>
                <a:lstStyle/>
                <a:p>
                  <a:endParaRPr lang="en-US"/>
                </a:p>
              </p:txBody>
            </p:sp>
            <p:sp>
              <p:nvSpPr>
                <p:cNvPr id="123924" name="Line 20"/>
                <p:cNvSpPr>
                  <a:spLocks noChangeShapeType="1"/>
                </p:cNvSpPr>
                <p:nvPr/>
              </p:nvSpPr>
              <p:spPr bwMode="auto">
                <a:xfrm>
                  <a:off x="1345" y="1514"/>
                  <a:ext cx="0" cy="345"/>
                </a:xfrm>
                <a:prstGeom prst="line">
                  <a:avLst/>
                </a:prstGeom>
                <a:noFill/>
                <a:ln w="12700">
                  <a:solidFill>
                    <a:srgbClr val="000000"/>
                  </a:solidFill>
                  <a:round/>
                  <a:headEnd/>
                  <a:tailEnd/>
                </a:ln>
                <a:effectLst/>
              </p:spPr>
              <p:txBody>
                <a:bodyPr/>
                <a:lstStyle/>
                <a:p>
                  <a:endParaRPr lang="en-US"/>
                </a:p>
              </p:txBody>
            </p:sp>
            <p:sp>
              <p:nvSpPr>
                <p:cNvPr id="123925" name="Line 21"/>
                <p:cNvSpPr>
                  <a:spLocks noChangeShapeType="1"/>
                </p:cNvSpPr>
                <p:nvPr/>
              </p:nvSpPr>
              <p:spPr bwMode="auto">
                <a:xfrm>
                  <a:off x="882" y="1514"/>
                  <a:ext cx="0" cy="345"/>
                </a:xfrm>
                <a:prstGeom prst="line">
                  <a:avLst/>
                </a:prstGeom>
                <a:noFill/>
                <a:ln w="12700">
                  <a:solidFill>
                    <a:srgbClr val="000000"/>
                  </a:solidFill>
                  <a:round/>
                  <a:headEnd/>
                  <a:tailEnd/>
                </a:ln>
                <a:effectLst/>
              </p:spPr>
              <p:txBody>
                <a:bodyPr/>
                <a:lstStyle/>
                <a:p>
                  <a:endParaRPr lang="en-US"/>
                </a:p>
              </p:txBody>
            </p:sp>
            <p:sp>
              <p:nvSpPr>
                <p:cNvPr id="123926" name="Rectangle 22"/>
                <p:cNvSpPr>
                  <a:spLocks noChangeArrowheads="1"/>
                </p:cNvSpPr>
                <p:nvPr/>
              </p:nvSpPr>
              <p:spPr bwMode="auto">
                <a:xfrm>
                  <a:off x="2200" y="1543"/>
                  <a:ext cx="226" cy="325"/>
                </a:xfrm>
                <a:prstGeom prst="rect">
                  <a:avLst/>
                </a:prstGeom>
                <a:noFill/>
                <a:ln w="12700">
                  <a:noFill/>
                  <a:miter lim="800000"/>
                  <a:headEnd/>
                  <a:tailEnd/>
                </a:ln>
                <a:effectLst/>
              </p:spPr>
              <p:txBody>
                <a:bodyPr wrap="none" lIns="90488" tIns="44450" rIns="90488" bIns="44450">
                  <a:spAutoFit/>
                </a:bodyPr>
                <a:lstStyle/>
                <a:p>
                  <a:pPr defTabSz="762000" eaLnBrk="0" hangingPunct="0"/>
                  <a:r>
                    <a:rPr lang="en-GB" b="1">
                      <a:solidFill>
                        <a:srgbClr val="FFFF00"/>
                      </a:solidFill>
                    </a:rPr>
                    <a:t>a</a:t>
                  </a:r>
                </a:p>
              </p:txBody>
            </p:sp>
            <p:sp>
              <p:nvSpPr>
                <p:cNvPr id="123935" name="Rectangle 31"/>
                <p:cNvSpPr>
                  <a:spLocks noChangeArrowheads="1"/>
                </p:cNvSpPr>
                <p:nvPr/>
              </p:nvSpPr>
              <p:spPr bwMode="auto">
                <a:xfrm>
                  <a:off x="672" y="1196"/>
                  <a:ext cx="492" cy="325"/>
                </a:xfrm>
                <a:prstGeom prst="rect">
                  <a:avLst/>
                </a:prstGeom>
                <a:noFill/>
                <a:ln w="12700">
                  <a:noFill/>
                  <a:miter lim="800000"/>
                  <a:headEnd/>
                  <a:tailEnd/>
                </a:ln>
                <a:effectLst/>
              </p:spPr>
              <p:txBody>
                <a:bodyPr wrap="none" lIns="90488" tIns="44450" rIns="90488" bIns="44450">
                  <a:spAutoFit/>
                </a:bodyPr>
                <a:lstStyle/>
                <a:p>
                  <a:pPr defTabSz="762000" eaLnBrk="0" hangingPunct="0"/>
                  <a:r>
                    <a:rPr lang="en-GB" b="1">
                      <a:solidFill>
                        <a:srgbClr val="CC0000"/>
                      </a:solidFill>
                    </a:rPr>
                    <a:t>r</a:t>
                  </a:r>
                  <a:r>
                    <a:rPr lang="en-GB" b="1" baseline="-25000">
                      <a:solidFill>
                        <a:srgbClr val="CC0000"/>
                      </a:solidFill>
                    </a:rPr>
                    <a:t>max</a:t>
                  </a:r>
                </a:p>
              </p:txBody>
            </p:sp>
            <p:sp>
              <p:nvSpPr>
                <p:cNvPr id="123937" name="Rectangle 33"/>
                <p:cNvSpPr>
                  <a:spLocks noChangeArrowheads="1"/>
                </p:cNvSpPr>
                <p:nvPr/>
              </p:nvSpPr>
              <p:spPr bwMode="auto">
                <a:xfrm>
                  <a:off x="1184" y="1196"/>
                  <a:ext cx="365" cy="325"/>
                </a:xfrm>
                <a:prstGeom prst="rect">
                  <a:avLst/>
                </a:prstGeom>
                <a:noFill/>
                <a:ln w="12700">
                  <a:noFill/>
                  <a:miter lim="800000"/>
                  <a:headEnd/>
                  <a:tailEnd/>
                </a:ln>
                <a:effectLst/>
              </p:spPr>
              <p:txBody>
                <a:bodyPr wrap="none" lIns="90488" tIns="44450" rIns="90488" bIns="44450">
                  <a:spAutoFit/>
                </a:bodyPr>
                <a:lstStyle/>
                <a:p>
                  <a:pPr defTabSz="762000" eaLnBrk="0" hangingPunct="0"/>
                  <a:r>
                    <a:rPr lang="en-GB" b="1">
                      <a:solidFill>
                        <a:srgbClr val="CC0000"/>
                      </a:solidFill>
                    </a:rPr>
                    <a:t>r</a:t>
                  </a:r>
                  <a:r>
                    <a:rPr lang="en-GB" b="1" baseline="-25000">
                      <a:solidFill>
                        <a:srgbClr val="CC0000"/>
                      </a:solidFill>
                    </a:rPr>
                    <a:t>av</a:t>
                  </a:r>
                </a:p>
              </p:txBody>
            </p:sp>
            <p:sp>
              <p:nvSpPr>
                <p:cNvPr id="123939" name="Rectangle 35"/>
                <p:cNvSpPr>
                  <a:spLocks noChangeArrowheads="1"/>
                </p:cNvSpPr>
                <p:nvPr/>
              </p:nvSpPr>
              <p:spPr bwMode="auto">
                <a:xfrm>
                  <a:off x="1596" y="1196"/>
                  <a:ext cx="467" cy="325"/>
                </a:xfrm>
                <a:prstGeom prst="rect">
                  <a:avLst/>
                </a:prstGeom>
                <a:noFill/>
                <a:ln w="12700">
                  <a:noFill/>
                  <a:miter lim="800000"/>
                  <a:headEnd/>
                  <a:tailEnd/>
                </a:ln>
                <a:effectLst/>
              </p:spPr>
              <p:txBody>
                <a:bodyPr wrap="none" lIns="90488" tIns="44450" rIns="90488" bIns="44450">
                  <a:spAutoFit/>
                </a:bodyPr>
                <a:lstStyle/>
                <a:p>
                  <a:pPr defTabSz="762000" eaLnBrk="0" hangingPunct="0"/>
                  <a:r>
                    <a:rPr lang="en-GB" b="1">
                      <a:solidFill>
                        <a:srgbClr val="CC0000"/>
                      </a:solidFill>
                    </a:rPr>
                    <a:t>r</a:t>
                  </a:r>
                  <a:r>
                    <a:rPr lang="en-GB" b="1" baseline="-25000">
                      <a:solidFill>
                        <a:srgbClr val="CC0000"/>
                      </a:solidFill>
                    </a:rPr>
                    <a:t>min</a:t>
                  </a:r>
                </a:p>
              </p:txBody>
            </p:sp>
          </p:grpSp>
          <p:sp>
            <p:nvSpPr>
              <p:cNvPr id="123944" name="Line 40"/>
              <p:cNvSpPr>
                <a:spLocks noChangeShapeType="1"/>
              </p:cNvSpPr>
              <p:nvPr/>
            </p:nvSpPr>
            <p:spPr bwMode="auto">
              <a:xfrm>
                <a:off x="2784" y="1458"/>
                <a:ext cx="0" cy="2244"/>
              </a:xfrm>
              <a:prstGeom prst="line">
                <a:avLst/>
              </a:prstGeom>
              <a:noFill/>
              <a:ln w="38100">
                <a:solidFill>
                  <a:srgbClr val="FFFF00"/>
                </a:solidFill>
                <a:round/>
                <a:headEnd/>
                <a:tailEnd/>
              </a:ln>
              <a:effectLst/>
            </p:spPr>
            <p:txBody>
              <a:bodyPr/>
              <a:lstStyle/>
              <a:p>
                <a:endParaRPr lang="en-US"/>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23906"/>
                                        </p:tgtEl>
                                        <p:attrNameLst>
                                          <p:attrName>style.visibility</p:attrName>
                                        </p:attrNameLst>
                                      </p:cBhvr>
                                      <p:to>
                                        <p:strVal val="visible"/>
                                      </p:to>
                                    </p:set>
                                    <p:animEffect transition="in" filter="checkerboard(across)">
                                      <p:cBhvr>
                                        <p:cTn id="7" dur="500"/>
                                        <p:tgtEl>
                                          <p:spTgt spid="123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6" grpId="0" autoUpdateAnimBg="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1"/>
          <p:cNvPicPr>
            <a:picLocks noChangeAspect="1" noChangeArrowheads="1"/>
          </p:cNvPicPr>
          <p:nvPr/>
        </p:nvPicPr>
        <p:blipFill>
          <a:blip r:embed="rId3">
            <a:lum bright="-25000" contrast="44000"/>
          </a:blip>
          <a:srcRect/>
          <a:stretch>
            <a:fillRect/>
          </a:stretch>
        </p:blipFill>
        <p:spPr bwMode="auto">
          <a:xfrm>
            <a:off x="1600200" y="68826"/>
            <a:ext cx="6362700" cy="65679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5" name="Picture 1"/>
          <p:cNvPicPr>
            <a:picLocks noChangeAspect="1" noChangeArrowheads="1"/>
          </p:cNvPicPr>
          <p:nvPr/>
        </p:nvPicPr>
        <p:blipFill>
          <a:blip r:embed="rId3">
            <a:lum bright="-9000" contrast="43000"/>
          </a:blip>
          <a:srcRect r="17008"/>
          <a:stretch>
            <a:fillRect/>
          </a:stretch>
        </p:blipFill>
        <p:spPr bwMode="auto">
          <a:xfrm>
            <a:off x="228601" y="228599"/>
            <a:ext cx="8249586" cy="621265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9" name="Picture 4"/>
          <p:cNvPicPr>
            <a:picLocks noChangeAspect="1" noChangeArrowheads="1"/>
          </p:cNvPicPr>
          <p:nvPr/>
        </p:nvPicPr>
        <p:blipFill>
          <a:blip r:embed="rId3"/>
          <a:srcRect/>
          <a:stretch>
            <a:fillRect/>
          </a:stretch>
        </p:blipFill>
        <p:spPr bwMode="auto">
          <a:xfrm>
            <a:off x="1066800" y="1295400"/>
            <a:ext cx="7162800" cy="4365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3" name="Picture 4"/>
          <p:cNvPicPr>
            <a:picLocks noChangeAspect="1" noChangeArrowheads="1"/>
          </p:cNvPicPr>
          <p:nvPr/>
        </p:nvPicPr>
        <p:blipFill>
          <a:blip r:embed="rId3"/>
          <a:srcRect/>
          <a:stretch>
            <a:fillRect/>
          </a:stretch>
        </p:blipFill>
        <p:spPr bwMode="auto">
          <a:xfrm>
            <a:off x="1911350" y="274638"/>
            <a:ext cx="5321300" cy="5851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7" name="Picture 4"/>
          <p:cNvPicPr>
            <a:picLocks noChangeAspect="1" noChangeArrowheads="1"/>
          </p:cNvPicPr>
          <p:nvPr/>
        </p:nvPicPr>
        <p:blipFill>
          <a:blip r:embed="rId3"/>
          <a:srcRect/>
          <a:stretch>
            <a:fillRect/>
          </a:stretch>
        </p:blipFill>
        <p:spPr bwMode="auto">
          <a:xfrm>
            <a:off x="762000" y="914400"/>
            <a:ext cx="7772400" cy="3413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4"/>
          <p:cNvSpPr txBox="1">
            <a:spLocks noChangeArrowheads="1"/>
          </p:cNvSpPr>
          <p:nvPr/>
        </p:nvSpPr>
        <p:spPr bwMode="auto">
          <a:xfrm>
            <a:off x="468313" y="404813"/>
            <a:ext cx="3455987" cy="2803525"/>
          </a:xfrm>
          <a:prstGeom prst="rect">
            <a:avLst/>
          </a:prstGeom>
          <a:noFill/>
          <a:ln w="9525">
            <a:noFill/>
            <a:miter lim="800000"/>
            <a:headEnd/>
            <a:tailEnd/>
          </a:ln>
        </p:spPr>
        <p:txBody>
          <a:bodyPr>
            <a:spAutoFit/>
          </a:bodyPr>
          <a:lstStyle/>
          <a:p>
            <a:pPr marL="268288" indent="-268288"/>
            <a:r>
              <a:rPr lang="en-US" altLang="zh-TW" sz="2800" b="1">
                <a:latin typeface="Times New Roman" pitchFamily="18" charset="0"/>
                <a:ea typeface="標楷體" pitchFamily="65" charset="-120"/>
                <a:cs typeface="Arial Unicode MS" pitchFamily="34" charset="-128"/>
              </a:rPr>
              <a:t>CENTRIFUGAL </a:t>
            </a:r>
          </a:p>
          <a:p>
            <a:pPr marL="268288" indent="-268288">
              <a:spcAft>
                <a:spcPct val="50000"/>
              </a:spcAft>
            </a:pPr>
            <a:r>
              <a:rPr lang="en-US" altLang="zh-TW" sz="2800" b="1">
                <a:latin typeface="Times New Roman" pitchFamily="18" charset="0"/>
                <a:ea typeface="標楷體" pitchFamily="65" charset="-120"/>
                <a:cs typeface="Arial Unicode MS" pitchFamily="34" charset="-128"/>
              </a:rPr>
              <a:t>FILTRATION</a:t>
            </a:r>
            <a:endParaRPr lang="en-US" altLang="zh-TW" sz="2800" b="1">
              <a:latin typeface="Times New Roman" pitchFamily="18" charset="0"/>
              <a:ea typeface="標楷體" pitchFamily="65" charset="-120"/>
              <a:cs typeface="Arial Unicode MS" pitchFamily="34" charset="-128"/>
              <a:sym typeface="Wingdings 2" pitchFamily="18" charset="2"/>
            </a:endParaRPr>
          </a:p>
          <a:p>
            <a:pPr marL="268288" indent="-268288">
              <a:spcAft>
                <a:spcPct val="50000"/>
              </a:spcAft>
            </a:pPr>
            <a:r>
              <a:rPr lang="en-US" altLang="zh-TW" sz="2400" b="1">
                <a:solidFill>
                  <a:srgbClr val="0000FF"/>
                </a:solidFill>
                <a:latin typeface="Times New Roman" pitchFamily="18" charset="0"/>
                <a:ea typeface="標楷體" pitchFamily="65" charset="-120"/>
                <a:cs typeface="Arial Unicode MS" pitchFamily="34" charset="-128"/>
              </a:rPr>
              <a:t>*	A combination of a centrifuge and a filter.</a:t>
            </a:r>
          </a:p>
          <a:p>
            <a:pPr marL="268288" indent="-268288">
              <a:spcAft>
                <a:spcPct val="50000"/>
              </a:spcAft>
            </a:pPr>
            <a:r>
              <a:rPr lang="en-US" altLang="zh-TW" sz="2400" b="1">
                <a:latin typeface="Times New Roman" pitchFamily="18" charset="0"/>
                <a:ea typeface="標楷體" pitchFamily="65" charset="-120"/>
                <a:cs typeface="Arial Unicode MS" pitchFamily="34" charset="-128"/>
              </a:rPr>
              <a:t>*	Accumulated solids can be washed.</a:t>
            </a:r>
            <a:endParaRPr lang="zh-TW" altLang="en-US" sz="2400" b="1">
              <a:latin typeface="Times New Roman" pitchFamily="18" charset="0"/>
              <a:ea typeface="標楷體" pitchFamily="65" charset="-120"/>
              <a:cs typeface="Arial Unicode MS" pitchFamily="34" charset="-128"/>
            </a:endParaRPr>
          </a:p>
        </p:txBody>
      </p:sp>
      <p:pic>
        <p:nvPicPr>
          <p:cNvPr id="470017" name="Picture 1"/>
          <p:cNvPicPr>
            <a:picLocks noChangeAspect="1" noChangeArrowheads="1"/>
          </p:cNvPicPr>
          <p:nvPr/>
        </p:nvPicPr>
        <p:blipFill>
          <a:blip r:embed="rId3"/>
          <a:srcRect/>
          <a:stretch>
            <a:fillRect/>
          </a:stretch>
        </p:blipFill>
        <p:spPr bwMode="auto">
          <a:xfrm>
            <a:off x="4038600" y="152400"/>
            <a:ext cx="4933950" cy="6067425"/>
          </a:xfrm>
          <a:prstGeom prst="rect">
            <a:avLst/>
          </a:prstGeom>
          <a:noFill/>
          <a:ln w="9525">
            <a:noFill/>
            <a:miter lim="800000"/>
            <a:headEnd/>
            <a:tailEnd/>
          </a:ln>
          <a:effectLst/>
        </p:spPr>
      </p:pic>
      <p:pic>
        <p:nvPicPr>
          <p:cNvPr id="470018" name="Picture 2"/>
          <p:cNvPicPr>
            <a:picLocks noChangeAspect="1" noChangeArrowheads="1"/>
          </p:cNvPicPr>
          <p:nvPr/>
        </p:nvPicPr>
        <p:blipFill>
          <a:blip r:embed="rId4"/>
          <a:srcRect/>
          <a:stretch>
            <a:fillRect/>
          </a:stretch>
        </p:blipFill>
        <p:spPr bwMode="auto">
          <a:xfrm>
            <a:off x="5029200" y="6248400"/>
            <a:ext cx="3328988" cy="457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szsv"/>
          <p:cNvPicPr>
            <a:picLocks noChangeAspect="1" noChangeArrowheads="1"/>
          </p:cNvPicPr>
          <p:nvPr/>
        </p:nvPicPr>
        <p:blipFill>
          <a:blip r:embed="rId3"/>
          <a:srcRect/>
          <a:stretch>
            <a:fillRect/>
          </a:stretch>
        </p:blipFill>
        <p:spPr bwMode="auto">
          <a:xfrm>
            <a:off x="457200" y="304800"/>
            <a:ext cx="8305800" cy="6229350"/>
          </a:xfrm>
          <a:prstGeom prst="rect">
            <a:avLst/>
          </a:prstGeom>
          <a:solidFill>
            <a:schemeClr val="accent3">
              <a:lumMod val="20000"/>
              <a:lumOff val="80000"/>
            </a:schemeClr>
          </a:solidFill>
          <a:ln w="9525">
            <a:noFill/>
            <a:miter lim="800000"/>
            <a:headEnd/>
            <a:tailEnd/>
          </a:ln>
        </p:spPr>
      </p:pic>
      <p:sp>
        <p:nvSpPr>
          <p:cNvPr id="3" name="Rectangle 2"/>
          <p:cNvSpPr/>
          <p:nvPr/>
        </p:nvSpPr>
        <p:spPr>
          <a:xfrm>
            <a:off x="838200" y="533400"/>
            <a:ext cx="7391400" cy="400110"/>
          </a:xfrm>
          <a:prstGeom prst="rect">
            <a:avLst/>
          </a:prstGeom>
          <a:solidFill>
            <a:schemeClr val="bg1"/>
          </a:solidFill>
        </p:spPr>
        <p:txBody>
          <a:bodyPr wrap="square">
            <a:spAutoFit/>
          </a:bodyPr>
          <a:lstStyle/>
          <a:p>
            <a:r>
              <a:rPr lang="en-US" sz="2000" dirty="0" smtClean="0">
                <a:latin typeface="Arial" pitchFamily="34" charset="0"/>
                <a:cs typeface="Arial" pitchFamily="34" charset="0"/>
              </a:rPr>
              <a:t>A typical relationship between initial suspended solids and ZSV</a:t>
            </a:r>
            <a:endParaRPr lang="en-US"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1" name="Picture 4"/>
          <p:cNvPicPr>
            <a:picLocks noChangeAspect="1" noChangeArrowheads="1"/>
          </p:cNvPicPr>
          <p:nvPr/>
        </p:nvPicPr>
        <p:blipFill>
          <a:blip r:embed="rId3">
            <a:lum bright="6000"/>
          </a:blip>
          <a:srcRect/>
          <a:stretch>
            <a:fillRect/>
          </a:stretch>
        </p:blipFill>
        <p:spPr bwMode="auto">
          <a:xfrm>
            <a:off x="914400" y="304800"/>
            <a:ext cx="7086600" cy="5727700"/>
          </a:xfrm>
          <a:prstGeom prst="rect">
            <a:avLst/>
          </a:prstGeom>
          <a:noFill/>
          <a:ln w="9525">
            <a:noFill/>
            <a:miter lim="800000"/>
            <a:headEnd/>
            <a:tailEnd/>
          </a:ln>
        </p:spPr>
      </p:pic>
      <p:sp>
        <p:nvSpPr>
          <p:cNvPr id="181252" name="Text Box 5"/>
          <p:cNvSpPr txBox="1">
            <a:spLocks noChangeArrowheads="1"/>
          </p:cNvSpPr>
          <p:nvPr/>
        </p:nvSpPr>
        <p:spPr bwMode="auto">
          <a:xfrm>
            <a:off x="838200" y="914400"/>
            <a:ext cx="736600" cy="366713"/>
          </a:xfrm>
          <a:prstGeom prst="rect">
            <a:avLst/>
          </a:prstGeom>
          <a:solidFill>
            <a:schemeClr val="accent1"/>
          </a:solidFill>
          <a:ln w="9525">
            <a:noFill/>
            <a:miter lim="800000"/>
            <a:headEnd/>
            <a:tailEnd/>
          </a:ln>
        </p:spPr>
        <p:txBody>
          <a:bodyPr wrap="none">
            <a:spAutoFit/>
          </a:bodyPr>
          <a:lstStyle/>
          <a:p>
            <a:r>
              <a:rPr lang="en-US">
                <a:latin typeface="Arial" charset="0"/>
              </a:rPr>
              <a:t>Bowl</a:t>
            </a:r>
            <a:r>
              <a:rPr lang="en-US"/>
              <a:t> </a:t>
            </a:r>
          </a:p>
        </p:txBody>
      </p:sp>
      <p:sp>
        <p:nvSpPr>
          <p:cNvPr id="181253" name="Text Box 6"/>
          <p:cNvSpPr txBox="1">
            <a:spLocks noChangeArrowheads="1"/>
          </p:cNvSpPr>
          <p:nvPr/>
        </p:nvSpPr>
        <p:spPr bwMode="auto">
          <a:xfrm>
            <a:off x="5686425" y="5032375"/>
            <a:ext cx="946150" cy="366713"/>
          </a:xfrm>
          <a:prstGeom prst="rect">
            <a:avLst/>
          </a:prstGeom>
          <a:solidFill>
            <a:schemeClr val="accent1"/>
          </a:solidFill>
          <a:ln w="9525">
            <a:noFill/>
            <a:miter lim="800000"/>
            <a:headEnd/>
            <a:tailEnd/>
          </a:ln>
        </p:spPr>
        <p:txBody>
          <a:bodyPr wrap="none">
            <a:spAutoFit/>
          </a:bodyPr>
          <a:lstStyle/>
          <a:p>
            <a:r>
              <a:rPr lang="en-US">
                <a:latin typeface="Arial" charset="0"/>
              </a:rPr>
              <a:t>Basket </a:t>
            </a:r>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p:txBody>
          <a:bodyPr/>
          <a:lstStyle/>
          <a:p>
            <a:pPr eaLnBrk="1" hangingPunct="1">
              <a:defRPr/>
            </a:pPr>
            <a:r>
              <a:rPr lang="en-US" altLang="en-US" smtClean="0"/>
              <a:t>Centrifugal Filtration</a:t>
            </a:r>
          </a:p>
        </p:txBody>
      </p:sp>
      <p:sp>
        <p:nvSpPr>
          <p:cNvPr id="19459" name="Rectangle 2"/>
          <p:cNvSpPr>
            <a:spLocks noGrp="1" noChangeArrowheads="1"/>
          </p:cNvSpPr>
          <p:nvPr>
            <p:ph type="body" idx="1"/>
          </p:nvPr>
        </p:nvSpPr>
        <p:spPr>
          <a:xfrm>
            <a:off x="457200" y="1600200"/>
            <a:ext cx="8229600" cy="2514600"/>
          </a:xfrm>
        </p:spPr>
        <p:txBody>
          <a:bodyPr>
            <a:normAutofit fontScale="70000" lnSpcReduction="20000"/>
          </a:bodyPr>
          <a:lstStyle/>
          <a:p>
            <a:pPr eaLnBrk="1" hangingPunct="1">
              <a:spcBef>
                <a:spcPct val="0"/>
              </a:spcBef>
              <a:buFont typeface="Wingdings 2" charset="2"/>
              <a:buChar char="¨"/>
              <a:defRPr/>
            </a:pPr>
            <a:r>
              <a:rPr lang="en-US" altLang="en-US" dirty="0" smtClean="0"/>
              <a:t>Filtration is achieved by creating a pressure difference across a filter cloth.</a:t>
            </a:r>
          </a:p>
          <a:p>
            <a:pPr eaLnBrk="1" hangingPunct="1">
              <a:buFont typeface="Wingdings 2" charset="2"/>
              <a:buChar char="¨"/>
              <a:defRPr/>
            </a:pPr>
            <a:r>
              <a:rPr lang="en-US" altLang="en-US" dirty="0" smtClean="0"/>
              <a:t>The pressure difference forces the liquid through the cloth while leaving behind a cake (the solid) behind.</a:t>
            </a:r>
          </a:p>
          <a:p>
            <a:pPr eaLnBrk="1" hangingPunct="1">
              <a:buFont typeface="Wingdings 2" charset="2"/>
              <a:buChar char="¨"/>
              <a:defRPr/>
            </a:pPr>
            <a:r>
              <a:rPr lang="en-US" altLang="en-US" dirty="0" smtClean="0"/>
              <a:t>This force is usually done using gravity or a vacuum on the other side of the cloth but centrifugal force can be used as an alternative to creating a pressure difference across the cloth.</a:t>
            </a:r>
          </a:p>
        </p:txBody>
      </p:sp>
      <p:pic>
        <p:nvPicPr>
          <p:cNvPr id="20484" name="Picture 5" descr="http://www.rousselet-robatel.com/images/products/HP-centrif-filtrationlg.jpg"/>
          <p:cNvPicPr>
            <a:picLocks noChangeAspect="1" noChangeArrowheads="1"/>
          </p:cNvPicPr>
          <p:nvPr/>
        </p:nvPicPr>
        <p:blipFill>
          <a:blip r:embed="rId3"/>
          <a:srcRect/>
          <a:stretch>
            <a:fillRect/>
          </a:stretch>
        </p:blipFill>
        <p:spPr bwMode="auto">
          <a:xfrm>
            <a:off x="423716" y="3733800"/>
            <a:ext cx="5275477" cy="2971800"/>
          </a:xfrm>
          <a:prstGeom prst="rect">
            <a:avLst/>
          </a:prstGeom>
          <a:noFill/>
          <a:ln w="9525">
            <a:noFill/>
            <a:miter lim="800000"/>
            <a:headEnd/>
            <a:tailEnd/>
          </a:ln>
        </p:spPr>
      </p:pic>
      <p:pic>
        <p:nvPicPr>
          <p:cNvPr id="20486" name="Picture 7" descr="http://img.medicalexpo.com/images_me/photo-g/laboratory-filtration-centrifuges-84315-6088741.jpg"/>
          <p:cNvPicPr>
            <a:picLocks noChangeAspect="1" noChangeArrowheads="1"/>
          </p:cNvPicPr>
          <p:nvPr/>
        </p:nvPicPr>
        <p:blipFill>
          <a:blip r:embed="rId4"/>
          <a:srcRect/>
          <a:stretch>
            <a:fillRect/>
          </a:stretch>
        </p:blipFill>
        <p:spPr bwMode="auto">
          <a:xfrm>
            <a:off x="5715000" y="4038600"/>
            <a:ext cx="3317875" cy="24876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AutoShape 2"/>
          <p:cNvSpPr>
            <a:spLocks noGrp="1" noChangeArrowheads="1"/>
          </p:cNvSpPr>
          <p:nvPr>
            <p:ph type="title"/>
          </p:nvPr>
        </p:nvSpPr>
        <p:spPr/>
        <p:txBody>
          <a:bodyPr/>
          <a:lstStyle/>
          <a:p>
            <a:r>
              <a:rPr lang="en-US" dirty="0" smtClean="0"/>
              <a:t>Centrifuge</a:t>
            </a:r>
          </a:p>
        </p:txBody>
      </p:sp>
      <p:pic>
        <p:nvPicPr>
          <p:cNvPr id="62469" name="Picture 4" descr="filtering centrifuge"/>
          <p:cNvPicPr>
            <a:picLocks noChangeAspect="1" noChangeArrowheads="1"/>
          </p:cNvPicPr>
          <p:nvPr/>
        </p:nvPicPr>
        <p:blipFill>
          <a:blip r:embed="rId4"/>
          <a:srcRect b="2753"/>
          <a:stretch>
            <a:fillRect/>
          </a:stretch>
        </p:blipFill>
        <p:spPr bwMode="auto">
          <a:xfrm>
            <a:off x="838200" y="1676400"/>
            <a:ext cx="5715000" cy="3902075"/>
          </a:xfrm>
          <a:prstGeom prst="rect">
            <a:avLst/>
          </a:prstGeom>
          <a:noFill/>
          <a:ln w="9525">
            <a:noFill/>
            <a:miter lim="800000"/>
            <a:headEnd/>
            <a:tailEnd/>
          </a:ln>
        </p:spPr>
      </p:pic>
      <p:graphicFrame>
        <p:nvGraphicFramePr>
          <p:cNvPr id="62466" name="Object 5"/>
          <p:cNvGraphicFramePr>
            <a:graphicFrameLocks noChangeAspect="1"/>
          </p:cNvGraphicFramePr>
          <p:nvPr>
            <p:ph idx="1"/>
          </p:nvPr>
        </p:nvGraphicFramePr>
        <p:xfrm>
          <a:off x="2209800" y="5638800"/>
          <a:ext cx="3590925" cy="557213"/>
        </p:xfrm>
        <a:graphic>
          <a:graphicData uri="http://schemas.openxmlformats.org/presentationml/2006/ole">
            <p:oleObj spid="_x0000_s29698" name="Equation" r:id="rId5" imgW="1473120" imgH="228600" progId="Equation.3">
              <p:embed/>
            </p:oleObj>
          </a:graphicData>
        </a:graphic>
      </p:graphicFrame>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p:txBody>
          <a:bodyPr/>
          <a:lstStyle/>
          <a:p>
            <a:pPr eaLnBrk="1" hangingPunct="1">
              <a:defRPr/>
            </a:pPr>
            <a:r>
              <a:rPr lang="en-US" altLang="en-US" smtClean="0"/>
              <a:t>Centrifugal Settling</a:t>
            </a:r>
          </a:p>
        </p:txBody>
      </p:sp>
      <p:sp>
        <p:nvSpPr>
          <p:cNvPr id="15363" name="Rectangle 2"/>
          <p:cNvSpPr>
            <a:spLocks noGrp="1" noChangeArrowheads="1"/>
          </p:cNvSpPr>
          <p:nvPr>
            <p:ph type="body" idx="1"/>
          </p:nvPr>
        </p:nvSpPr>
        <p:spPr/>
        <p:txBody>
          <a:bodyPr>
            <a:normAutofit fontScale="92500" lnSpcReduction="10000"/>
          </a:bodyPr>
          <a:lstStyle/>
          <a:p>
            <a:pPr eaLnBrk="1" hangingPunct="1">
              <a:lnSpc>
                <a:spcPct val="90000"/>
              </a:lnSpc>
              <a:spcBef>
                <a:spcPct val="0"/>
              </a:spcBef>
            </a:pPr>
            <a:r>
              <a:rPr lang="en-US" altLang="en-US" dirty="0" smtClean="0"/>
              <a:t>When the density of particles suspended in a solution is greater than the density of the liquid then settling will occur.</a:t>
            </a:r>
          </a:p>
          <a:p>
            <a:pPr eaLnBrk="1" hangingPunct="1">
              <a:lnSpc>
                <a:spcPct val="90000"/>
              </a:lnSpc>
            </a:pPr>
            <a:r>
              <a:rPr lang="en-US" altLang="en-US" dirty="0" smtClean="0"/>
              <a:t>This does not always happen in a practical length of time, making centrifuges necessary.</a:t>
            </a:r>
          </a:p>
          <a:p>
            <a:pPr eaLnBrk="1" hangingPunct="1">
              <a:lnSpc>
                <a:spcPct val="90000"/>
              </a:lnSpc>
            </a:pPr>
            <a:r>
              <a:rPr lang="en-US" altLang="en-US" dirty="0" smtClean="0"/>
              <a:t>Several forces are important when settling occurs:</a:t>
            </a:r>
          </a:p>
          <a:p>
            <a:pPr marL="876300" lvl="1" indent="-514350" eaLnBrk="1" hangingPunct="1">
              <a:lnSpc>
                <a:spcPct val="90000"/>
              </a:lnSpc>
              <a:buSzPct val="99000"/>
              <a:buFontTx/>
              <a:buAutoNum type="arabicPeriod"/>
            </a:pPr>
            <a:r>
              <a:rPr lang="en-US" altLang="en-US" dirty="0" smtClean="0"/>
              <a:t>Gravitational forces</a:t>
            </a:r>
          </a:p>
          <a:p>
            <a:pPr marL="876300" lvl="1" indent="-514350" eaLnBrk="1" hangingPunct="1">
              <a:lnSpc>
                <a:spcPct val="90000"/>
              </a:lnSpc>
              <a:buSzPct val="99000"/>
              <a:buFontTx/>
              <a:buAutoNum type="arabicPeriod"/>
            </a:pPr>
            <a:r>
              <a:rPr lang="en-US" altLang="en-US" dirty="0" smtClean="0"/>
              <a:t>Buoyancy</a:t>
            </a:r>
          </a:p>
          <a:p>
            <a:pPr marL="876300" lvl="1" indent="-514350" eaLnBrk="1" hangingPunct="1">
              <a:lnSpc>
                <a:spcPct val="90000"/>
              </a:lnSpc>
              <a:buSzPct val="99000"/>
              <a:buFontTx/>
              <a:buAutoNum type="arabicPeriod"/>
            </a:pPr>
            <a:r>
              <a:rPr lang="en-US" altLang="en-US" dirty="0" smtClean="0"/>
              <a:t>Centrifugal force</a:t>
            </a:r>
          </a:p>
          <a:p>
            <a:pPr marL="876300" lvl="1" indent="-514350" eaLnBrk="1" hangingPunct="1">
              <a:lnSpc>
                <a:spcPct val="90000"/>
              </a:lnSpc>
              <a:buSzPct val="99000"/>
              <a:buFontTx/>
              <a:buAutoNum type="arabicPeriod"/>
            </a:pPr>
            <a:r>
              <a:rPr lang="en-US" altLang="en-US" dirty="0" smtClean="0"/>
              <a:t>Particle drag</a:t>
            </a:r>
          </a:p>
        </p:txBody>
      </p:sp>
      <p:pic>
        <p:nvPicPr>
          <p:cNvPr id="15364" name="Picture 3"/>
          <p:cNvPicPr>
            <a:picLocks noChangeAspect="1" noChangeArrowheads="1"/>
          </p:cNvPicPr>
          <p:nvPr/>
        </p:nvPicPr>
        <p:blipFill>
          <a:blip r:embed="rId3"/>
          <a:srcRect l="32174" r="17553"/>
          <a:stretch>
            <a:fillRect/>
          </a:stretch>
        </p:blipFill>
        <p:spPr bwMode="auto">
          <a:xfrm>
            <a:off x="5486400" y="4038600"/>
            <a:ext cx="2930410" cy="2630044"/>
          </a:xfrm>
          <a:prstGeom prst="rect">
            <a:avLst/>
          </a:prstGeom>
          <a:noFill/>
          <a:ln w="12700" cap="rnd">
            <a:noFill/>
            <a:round/>
            <a:headEnd/>
            <a:tailEnd/>
          </a:ln>
        </p:spPr>
      </p:pic>
    </p:spTree>
  </p:cSld>
  <p:clrMapOvr>
    <a:masterClrMapping/>
  </p:clrMapOvr>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AutoShape 2"/>
          <p:cNvSpPr>
            <a:spLocks noGrp="1" noChangeArrowheads="1"/>
          </p:cNvSpPr>
          <p:nvPr>
            <p:ph type="title"/>
          </p:nvPr>
        </p:nvSpPr>
        <p:spPr/>
        <p:txBody>
          <a:bodyPr/>
          <a:lstStyle/>
          <a:p>
            <a:r>
              <a:rPr lang="en-US" dirty="0"/>
              <a:t>Centrifugal separations</a:t>
            </a:r>
            <a:endParaRPr lang="en-US" dirty="0" smtClean="0"/>
          </a:p>
        </p:txBody>
      </p:sp>
      <p:sp>
        <p:nvSpPr>
          <p:cNvPr id="180228" name="Rectangle 3"/>
          <p:cNvSpPr>
            <a:spLocks noGrp="1" noChangeArrowheads="1"/>
          </p:cNvSpPr>
          <p:nvPr>
            <p:ph type="body" idx="1"/>
          </p:nvPr>
        </p:nvSpPr>
        <p:spPr/>
        <p:txBody>
          <a:bodyPr/>
          <a:lstStyle/>
          <a:p>
            <a:pPr eaLnBrk="1" hangingPunct="1">
              <a:lnSpc>
                <a:spcPct val="90000"/>
              </a:lnSpc>
            </a:pPr>
            <a:r>
              <a:rPr lang="en-US" sz="2400" dirty="0" smtClean="0"/>
              <a:t>Used either to thicken or filter suspensions</a:t>
            </a:r>
          </a:p>
          <a:p>
            <a:pPr eaLnBrk="1" hangingPunct="1">
              <a:lnSpc>
                <a:spcPct val="90000"/>
              </a:lnSpc>
            </a:pPr>
            <a:r>
              <a:rPr lang="en-US" sz="2400" dirty="0" smtClean="0"/>
              <a:t>Types:</a:t>
            </a:r>
          </a:p>
          <a:p>
            <a:pPr lvl="1" eaLnBrk="1" hangingPunct="1">
              <a:lnSpc>
                <a:spcPct val="90000"/>
              </a:lnSpc>
            </a:pPr>
            <a:r>
              <a:rPr lang="en-US" sz="2000" dirty="0" smtClean="0"/>
              <a:t>Sedimenting centrifuge</a:t>
            </a:r>
          </a:p>
          <a:p>
            <a:pPr lvl="1" eaLnBrk="1" hangingPunct="1">
              <a:lnSpc>
                <a:spcPct val="90000"/>
              </a:lnSpc>
            </a:pPr>
            <a:r>
              <a:rPr lang="en-US" sz="2000" dirty="0" smtClean="0"/>
              <a:t>Filtering centrifuge</a:t>
            </a:r>
          </a:p>
          <a:p>
            <a:pPr eaLnBrk="1" hangingPunct="1">
              <a:lnSpc>
                <a:spcPct val="90000"/>
              </a:lnSpc>
            </a:pPr>
            <a:r>
              <a:rPr lang="en-US" sz="2400" dirty="0" smtClean="0"/>
              <a:t>Centrifugal force</a:t>
            </a:r>
          </a:p>
          <a:p>
            <a:pPr lvl="1" eaLnBrk="1" hangingPunct="1">
              <a:lnSpc>
                <a:spcPct val="90000"/>
              </a:lnSpc>
            </a:pPr>
            <a:r>
              <a:rPr lang="en-US" sz="2000" dirty="0" smtClean="0"/>
              <a:t>Density (particle and liquid)</a:t>
            </a:r>
          </a:p>
          <a:p>
            <a:pPr lvl="1" eaLnBrk="1" hangingPunct="1">
              <a:lnSpc>
                <a:spcPct val="90000"/>
              </a:lnSpc>
            </a:pPr>
            <a:r>
              <a:rPr lang="en-US" sz="2000" dirty="0" smtClean="0"/>
              <a:t>Particle size</a:t>
            </a:r>
          </a:p>
          <a:p>
            <a:pPr lvl="1" eaLnBrk="1" hangingPunct="1">
              <a:lnSpc>
                <a:spcPct val="90000"/>
              </a:lnSpc>
            </a:pPr>
            <a:r>
              <a:rPr lang="en-US" sz="2000" dirty="0" smtClean="0"/>
              <a:t>Radius</a:t>
            </a:r>
          </a:p>
          <a:p>
            <a:pPr lvl="1" eaLnBrk="1" hangingPunct="1">
              <a:lnSpc>
                <a:spcPct val="90000"/>
              </a:lnSpc>
            </a:pPr>
            <a:r>
              <a:rPr lang="en-US" sz="2000" dirty="0" smtClean="0"/>
              <a:t>Angular speed</a:t>
            </a:r>
          </a:p>
          <a:p>
            <a:pPr lvl="1" eaLnBrk="1" hangingPunct="1">
              <a:lnSpc>
                <a:spcPct val="90000"/>
              </a:lnSpc>
            </a:pPr>
            <a:r>
              <a:rPr lang="en-US" sz="2000" dirty="0" smtClean="0"/>
              <a:t>viscosity</a:t>
            </a:r>
          </a:p>
        </p:txBody>
      </p:sp>
      <p:sp>
        <p:nvSpPr>
          <p:cNvPr id="180230" name="Oval 4"/>
          <p:cNvSpPr>
            <a:spLocks noChangeArrowheads="1"/>
          </p:cNvSpPr>
          <p:nvPr/>
        </p:nvSpPr>
        <p:spPr bwMode="auto">
          <a:xfrm>
            <a:off x="4267200" y="3886200"/>
            <a:ext cx="2133600" cy="2133600"/>
          </a:xfrm>
          <a:prstGeom prst="ellipse">
            <a:avLst/>
          </a:prstGeom>
          <a:noFill/>
          <a:ln w="28575">
            <a:solidFill>
              <a:schemeClr val="tx1"/>
            </a:solidFill>
            <a:prstDash val="sysDot"/>
            <a:round/>
            <a:headEnd/>
            <a:tailEnd/>
          </a:ln>
        </p:spPr>
        <p:txBody>
          <a:bodyPr wrap="none" anchor="ctr"/>
          <a:lstStyle/>
          <a:p>
            <a:endParaRPr lang="en-US"/>
          </a:p>
        </p:txBody>
      </p:sp>
      <p:sp>
        <p:nvSpPr>
          <p:cNvPr id="180231" name="Oval 5"/>
          <p:cNvSpPr>
            <a:spLocks noChangeArrowheads="1"/>
          </p:cNvSpPr>
          <p:nvPr/>
        </p:nvSpPr>
        <p:spPr bwMode="auto">
          <a:xfrm flipV="1">
            <a:off x="6248400" y="4837112"/>
            <a:ext cx="228600" cy="2286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0232" name="Line 6"/>
          <p:cNvSpPr>
            <a:spLocks noChangeShapeType="1"/>
          </p:cNvSpPr>
          <p:nvPr/>
        </p:nvSpPr>
        <p:spPr bwMode="auto">
          <a:xfrm>
            <a:off x="6400800" y="4953000"/>
            <a:ext cx="762000" cy="0"/>
          </a:xfrm>
          <a:prstGeom prst="line">
            <a:avLst/>
          </a:prstGeom>
          <a:noFill/>
          <a:ln w="38100">
            <a:solidFill>
              <a:srgbClr val="FF3300"/>
            </a:solidFill>
            <a:round/>
            <a:headEnd/>
            <a:tailEnd type="triangle" w="med" len="med"/>
          </a:ln>
        </p:spPr>
        <p:txBody>
          <a:bodyPr/>
          <a:lstStyle/>
          <a:p>
            <a:endParaRPr lang="en-US"/>
          </a:p>
        </p:txBody>
      </p:sp>
      <p:sp>
        <p:nvSpPr>
          <p:cNvPr id="180233" name="Line 7"/>
          <p:cNvSpPr>
            <a:spLocks noChangeShapeType="1"/>
          </p:cNvSpPr>
          <p:nvPr/>
        </p:nvSpPr>
        <p:spPr bwMode="auto">
          <a:xfrm flipH="1">
            <a:off x="5791200" y="4953000"/>
            <a:ext cx="457200" cy="0"/>
          </a:xfrm>
          <a:prstGeom prst="line">
            <a:avLst/>
          </a:prstGeom>
          <a:noFill/>
          <a:ln w="38100">
            <a:solidFill>
              <a:srgbClr val="0000FF"/>
            </a:solidFill>
            <a:round/>
            <a:headEnd/>
            <a:tailEnd type="triangle" w="med" len="med"/>
          </a:ln>
        </p:spPr>
        <p:txBody>
          <a:bodyPr/>
          <a:lstStyle/>
          <a:p>
            <a:endParaRPr lang="en-US"/>
          </a:p>
        </p:txBody>
      </p:sp>
      <p:sp>
        <p:nvSpPr>
          <p:cNvPr id="180234" name="Line 8"/>
          <p:cNvSpPr>
            <a:spLocks noChangeShapeType="1"/>
          </p:cNvSpPr>
          <p:nvPr/>
        </p:nvSpPr>
        <p:spPr bwMode="auto">
          <a:xfrm flipH="1">
            <a:off x="6019800" y="4837112"/>
            <a:ext cx="381000" cy="0"/>
          </a:xfrm>
          <a:prstGeom prst="line">
            <a:avLst/>
          </a:prstGeom>
          <a:noFill/>
          <a:ln w="38100">
            <a:solidFill>
              <a:schemeClr val="tx1"/>
            </a:solidFill>
            <a:round/>
            <a:headEnd/>
            <a:tailEnd type="triangle" w="med" len="med"/>
          </a:ln>
        </p:spPr>
        <p:txBody>
          <a:bodyPr/>
          <a:lstStyle/>
          <a:p>
            <a:endParaRPr lang="en-US"/>
          </a:p>
        </p:txBody>
      </p:sp>
      <p:sp>
        <p:nvSpPr>
          <p:cNvPr id="180235" name="Line 9"/>
          <p:cNvSpPr>
            <a:spLocks noChangeShapeType="1"/>
          </p:cNvSpPr>
          <p:nvPr/>
        </p:nvSpPr>
        <p:spPr bwMode="auto">
          <a:xfrm flipH="1">
            <a:off x="6019800" y="5065712"/>
            <a:ext cx="381000" cy="0"/>
          </a:xfrm>
          <a:prstGeom prst="line">
            <a:avLst/>
          </a:prstGeom>
          <a:noFill/>
          <a:ln w="38100">
            <a:solidFill>
              <a:schemeClr val="tx1"/>
            </a:solidFill>
            <a:round/>
            <a:headEnd/>
            <a:tailEnd type="triangle" w="med" len="med"/>
          </a:ln>
        </p:spPr>
        <p:txBody>
          <a:bodyPr/>
          <a:lstStyle/>
          <a:p>
            <a:endParaRPr lang="en-US"/>
          </a:p>
        </p:txBody>
      </p:sp>
      <p:sp>
        <p:nvSpPr>
          <p:cNvPr id="180237" name="Text Box 12"/>
          <p:cNvSpPr txBox="1">
            <a:spLocks noChangeArrowheads="1"/>
          </p:cNvSpPr>
          <p:nvPr/>
        </p:nvSpPr>
        <p:spPr bwMode="auto">
          <a:xfrm>
            <a:off x="7162800" y="4608512"/>
            <a:ext cx="486030" cy="461665"/>
          </a:xfrm>
          <a:prstGeom prst="rect">
            <a:avLst/>
          </a:prstGeom>
          <a:noFill/>
          <a:ln w="9525">
            <a:noFill/>
            <a:miter lim="800000"/>
            <a:headEnd/>
            <a:tailEnd/>
          </a:ln>
        </p:spPr>
        <p:txBody>
          <a:bodyPr wrap="none">
            <a:spAutoFit/>
          </a:bodyPr>
          <a:lstStyle/>
          <a:p>
            <a:r>
              <a:rPr lang="en-US" sz="2400" b="1" dirty="0" err="1">
                <a:solidFill>
                  <a:srgbClr val="FF0000"/>
                </a:solidFill>
                <a:latin typeface="Arial" charset="0"/>
              </a:rPr>
              <a:t>F</a:t>
            </a:r>
            <a:r>
              <a:rPr lang="en-US" sz="2400" b="1" baseline="-25000" dirty="0" err="1">
                <a:solidFill>
                  <a:srgbClr val="FF0000"/>
                </a:solidFill>
                <a:latin typeface="Arial" charset="0"/>
              </a:rPr>
              <a:t>c</a:t>
            </a:r>
            <a:endParaRPr lang="en-US" sz="2400" b="1" dirty="0">
              <a:solidFill>
                <a:srgbClr val="FF0000"/>
              </a:solidFill>
              <a:latin typeface="Arial" charset="0"/>
            </a:endParaRPr>
          </a:p>
        </p:txBody>
      </p:sp>
      <p:sp>
        <p:nvSpPr>
          <p:cNvPr id="15" name="TextBox 14"/>
          <p:cNvSpPr txBox="1"/>
          <p:nvPr/>
        </p:nvSpPr>
        <p:spPr>
          <a:xfrm>
            <a:off x="5791200" y="4267200"/>
            <a:ext cx="500458" cy="523220"/>
          </a:xfrm>
          <a:prstGeom prst="rect">
            <a:avLst/>
          </a:prstGeom>
          <a:noFill/>
        </p:spPr>
        <p:txBody>
          <a:bodyPr wrap="none" rtlCol="0">
            <a:spAutoFit/>
          </a:bodyPr>
          <a:lstStyle/>
          <a:p>
            <a:r>
              <a:rPr lang="en-US" sz="2800" b="1" dirty="0" smtClean="0"/>
              <a:t>F</a:t>
            </a:r>
            <a:r>
              <a:rPr lang="en-US" sz="2800" b="1" baseline="-25000" dirty="0" smtClean="0"/>
              <a:t>D</a:t>
            </a:r>
            <a:endParaRPr lang="en-US" sz="2800" b="1" baseline="-25000" dirty="0"/>
          </a:p>
        </p:txBody>
      </p:sp>
      <p:sp>
        <p:nvSpPr>
          <p:cNvPr id="16" name="TextBox 15"/>
          <p:cNvSpPr txBox="1"/>
          <p:nvPr/>
        </p:nvSpPr>
        <p:spPr>
          <a:xfrm>
            <a:off x="5410200" y="4572000"/>
            <a:ext cx="500458" cy="523220"/>
          </a:xfrm>
          <a:prstGeom prst="rect">
            <a:avLst/>
          </a:prstGeom>
          <a:noFill/>
        </p:spPr>
        <p:txBody>
          <a:bodyPr wrap="none" rtlCol="0">
            <a:spAutoFit/>
          </a:bodyPr>
          <a:lstStyle/>
          <a:p>
            <a:r>
              <a:rPr lang="en-US" sz="2800" b="1" dirty="0" smtClean="0">
                <a:solidFill>
                  <a:srgbClr val="0000FF"/>
                </a:solidFill>
              </a:rPr>
              <a:t>F</a:t>
            </a:r>
            <a:r>
              <a:rPr lang="en-US" sz="2800" b="1" baseline="-25000" dirty="0" smtClean="0">
                <a:solidFill>
                  <a:srgbClr val="0000FF"/>
                </a:solidFill>
              </a:rPr>
              <a:t>B</a:t>
            </a:r>
            <a:endParaRPr lang="en-US" sz="2800" b="1" baseline="-25000" dirty="0">
              <a:solidFill>
                <a:srgbClr val="0000FF"/>
              </a:solidFill>
            </a:endParaRPr>
          </a:p>
        </p:txBody>
      </p:sp>
      <p:cxnSp>
        <p:nvCxnSpPr>
          <p:cNvPr id="20" name="Straight Connector 19"/>
          <p:cNvCxnSpPr>
            <a:endCxn id="180230" idx="3"/>
          </p:cNvCxnSpPr>
          <p:nvPr/>
        </p:nvCxnSpPr>
        <p:spPr>
          <a:xfrm rot="10800000" flipV="1">
            <a:off x="4579660" y="4953002"/>
            <a:ext cx="754341" cy="754340"/>
          </a:xfrm>
          <a:prstGeom prst="line">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23" name="Oval 22"/>
          <p:cNvSpPr/>
          <p:nvPr/>
        </p:nvSpPr>
        <p:spPr>
          <a:xfrm>
            <a:off x="5303520" y="4901184"/>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c 23"/>
          <p:cNvSpPr/>
          <p:nvPr/>
        </p:nvSpPr>
        <p:spPr>
          <a:xfrm rot="17663904">
            <a:off x="4610100" y="4229100"/>
            <a:ext cx="1295400" cy="1219200"/>
          </a:xfrm>
          <a:prstGeom prst="arc">
            <a:avLst>
              <a:gd name="adj1" fmla="val 15562022"/>
              <a:gd name="adj2" fmla="val 21444436"/>
            </a:avLst>
          </a:prstGeom>
          <a:ln w="19050">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5" name="TextBox 24"/>
          <p:cNvSpPr txBox="1"/>
          <p:nvPr/>
        </p:nvSpPr>
        <p:spPr>
          <a:xfrm>
            <a:off x="4876800" y="4191000"/>
            <a:ext cx="396262" cy="461665"/>
          </a:xfrm>
          <a:prstGeom prst="rect">
            <a:avLst/>
          </a:prstGeom>
          <a:noFill/>
        </p:spPr>
        <p:txBody>
          <a:bodyPr wrap="none" rtlCol="0">
            <a:spAutoFit/>
          </a:bodyPr>
          <a:lstStyle/>
          <a:p>
            <a:r>
              <a:rPr lang="en-US" sz="2400" b="1" dirty="0" smtClean="0">
                <a:latin typeface="Symbol" pitchFamily="18" charset="2"/>
                <a:sym typeface="Symbol"/>
              </a:rPr>
              <a:t></a:t>
            </a:r>
            <a:endParaRPr lang="en-US" sz="2400" b="1" dirty="0">
              <a:latin typeface="Symbol" pitchFamily="18" charset="2"/>
            </a:endParaRPr>
          </a:p>
        </p:txBody>
      </p:sp>
      <p:sp>
        <p:nvSpPr>
          <p:cNvPr id="26" name="TextBox 25"/>
          <p:cNvSpPr txBox="1"/>
          <p:nvPr/>
        </p:nvSpPr>
        <p:spPr>
          <a:xfrm>
            <a:off x="4876800" y="5257800"/>
            <a:ext cx="293670" cy="461665"/>
          </a:xfrm>
          <a:prstGeom prst="rect">
            <a:avLst/>
          </a:prstGeom>
          <a:noFill/>
        </p:spPr>
        <p:txBody>
          <a:bodyPr wrap="none" rtlCol="0">
            <a:spAutoFit/>
          </a:bodyPr>
          <a:lstStyle/>
          <a:p>
            <a:r>
              <a:rPr lang="en-US" sz="2400" b="1" dirty="0" smtClean="0"/>
              <a:t>r</a:t>
            </a:r>
            <a:endParaRPr lang="en-US" sz="2400" b="1" dirty="0"/>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fontAlgn="auto">
              <a:spcAft>
                <a:spcPts val="0"/>
              </a:spcAft>
              <a:defRPr/>
            </a:pPr>
            <a:r>
              <a:rPr lang="en-US" dirty="0" smtClean="0"/>
              <a:t>Centrifugal </a:t>
            </a:r>
            <a:r>
              <a:rPr lang="en-US" dirty="0"/>
              <a:t>separation process</a:t>
            </a:r>
            <a:endParaRPr lang="th-TH" dirty="0"/>
          </a:p>
        </p:txBody>
      </p:sp>
      <p:sp>
        <p:nvSpPr>
          <p:cNvPr id="1028" name="Rectangle 3"/>
          <p:cNvSpPr>
            <a:spLocks noGrp="1" noChangeArrowheads="1"/>
          </p:cNvSpPr>
          <p:nvPr>
            <p:ph type="body" idx="1"/>
          </p:nvPr>
        </p:nvSpPr>
        <p:spPr>
          <a:xfrm>
            <a:off x="714375" y="1571625"/>
            <a:ext cx="7772400" cy="5000625"/>
          </a:xfrm>
        </p:spPr>
        <p:txBody>
          <a:bodyPr/>
          <a:lstStyle/>
          <a:p>
            <a:r>
              <a:rPr lang="en-US" dirty="0" smtClean="0">
                <a:cs typeface="LilyUPC" pitchFamily="34" charset="-34"/>
              </a:rPr>
              <a:t>Settling: acceleration from gravity (</a:t>
            </a:r>
            <a:r>
              <a:rPr lang="en-US" dirty="0" err="1" smtClean="0">
                <a:cs typeface="LilyUPC" pitchFamily="34" charset="-34"/>
              </a:rPr>
              <a:t>F</a:t>
            </a:r>
            <a:r>
              <a:rPr lang="en-US" baseline="-25000" dirty="0" err="1" smtClean="0">
                <a:cs typeface="LilyUPC" pitchFamily="34" charset="-34"/>
              </a:rPr>
              <a:t>g</a:t>
            </a:r>
            <a:r>
              <a:rPr lang="en-US" dirty="0" smtClean="0">
                <a:cs typeface="LilyUPC" pitchFamily="34" charset="-34"/>
              </a:rPr>
              <a:t>)</a:t>
            </a:r>
          </a:p>
          <a:p>
            <a:r>
              <a:rPr lang="en-US" dirty="0" smtClean="0">
                <a:cs typeface="LilyUPC" pitchFamily="34" charset="-34"/>
              </a:rPr>
              <a:t>Centrifuge: </a:t>
            </a:r>
          </a:p>
          <a:p>
            <a:pPr lvl="1"/>
            <a:r>
              <a:rPr lang="en-US" dirty="0" smtClean="0">
                <a:cs typeface="LilyUPC" pitchFamily="34" charset="-34"/>
              </a:rPr>
              <a:t>acceleration from centrifugal force</a:t>
            </a:r>
            <a:r>
              <a:rPr lang="th-TH" dirty="0" smtClean="0"/>
              <a:t> </a:t>
            </a:r>
            <a:r>
              <a:rPr lang="en-US" dirty="0" smtClean="0">
                <a:cs typeface="LilyUPC" pitchFamily="34" charset="-34"/>
              </a:rPr>
              <a:t>(</a:t>
            </a:r>
            <a:r>
              <a:rPr lang="en-US" dirty="0" err="1" smtClean="0">
                <a:cs typeface="LilyUPC" pitchFamily="34" charset="-34"/>
              </a:rPr>
              <a:t>F</a:t>
            </a:r>
            <a:r>
              <a:rPr lang="en-US" baseline="-25000" dirty="0" err="1" smtClean="0">
                <a:cs typeface="LilyUPC" pitchFamily="34" charset="-34"/>
              </a:rPr>
              <a:t>c</a:t>
            </a:r>
            <a:r>
              <a:rPr lang="en-US" dirty="0" smtClean="0">
                <a:cs typeface="LilyUPC" pitchFamily="34" charset="-34"/>
              </a:rPr>
              <a:t>)</a:t>
            </a:r>
            <a:endParaRPr lang="th-TH" dirty="0" smtClean="0"/>
          </a:p>
          <a:p>
            <a:pPr lvl="1">
              <a:buNone/>
            </a:pPr>
            <a:endParaRPr lang="en-US" dirty="0" smtClean="0">
              <a:ea typeface="Gulim" pitchFamily="34" charset="-127"/>
              <a:cs typeface="LilyUPC" pitchFamily="34" charset="-34"/>
            </a:endParaRPr>
          </a:p>
          <a:p>
            <a:pPr lvl="1"/>
            <a:endParaRPr lang="en-US" dirty="0" smtClean="0">
              <a:ea typeface="Gulim" pitchFamily="34" charset="-127"/>
              <a:cs typeface="LilyUPC" pitchFamily="34" charset="-34"/>
            </a:endParaRPr>
          </a:p>
          <a:p>
            <a:pPr lvl="2">
              <a:buFont typeface="Wingdings 2" pitchFamily="18" charset="2"/>
              <a:buNone/>
            </a:pPr>
            <a:r>
              <a:rPr lang="en-US" dirty="0" smtClean="0">
                <a:cs typeface="LilyUPC" pitchFamily="34" charset="-34"/>
              </a:rPr>
              <a:t>a</a:t>
            </a:r>
            <a:r>
              <a:rPr lang="en-US" baseline="-25000" dirty="0" smtClean="0">
                <a:cs typeface="LilyUPC" pitchFamily="34" charset="-34"/>
              </a:rPr>
              <a:t>c</a:t>
            </a:r>
            <a:r>
              <a:rPr lang="en-US" dirty="0" smtClean="0">
                <a:cs typeface="LilyUPC" pitchFamily="34" charset="-34"/>
              </a:rPr>
              <a:t> = acceleration from centrifugal force (m/s</a:t>
            </a:r>
            <a:r>
              <a:rPr lang="en-US" baseline="30000" dirty="0" smtClean="0">
                <a:cs typeface="LilyUPC" pitchFamily="34" charset="-34"/>
              </a:rPr>
              <a:t>2</a:t>
            </a:r>
            <a:r>
              <a:rPr lang="en-US" i="1" dirty="0" smtClean="0">
                <a:cs typeface="LilyUPC" pitchFamily="34" charset="-34"/>
              </a:rPr>
              <a:t>) </a:t>
            </a:r>
          </a:p>
          <a:p>
            <a:pPr lvl="2">
              <a:buFont typeface="Wingdings 2" pitchFamily="18" charset="2"/>
              <a:buNone/>
            </a:pPr>
            <a:r>
              <a:rPr lang="en-US" i="1" dirty="0" smtClean="0">
                <a:cs typeface="LilyUPC" pitchFamily="34" charset="-34"/>
              </a:rPr>
              <a:t>r </a:t>
            </a:r>
            <a:r>
              <a:rPr lang="th-TH" i="1" dirty="0" smtClean="0"/>
              <a:t> </a:t>
            </a:r>
            <a:r>
              <a:rPr lang="en-US" i="1" dirty="0" smtClean="0">
                <a:cs typeface="LilyUPC" pitchFamily="34" charset="-34"/>
              </a:rPr>
              <a:t> =  radial distance </a:t>
            </a:r>
            <a:r>
              <a:rPr lang="th-TH" i="1" dirty="0" smtClean="0"/>
              <a:t>(</a:t>
            </a:r>
            <a:r>
              <a:rPr lang="en-US" i="1" dirty="0" smtClean="0">
                <a:cs typeface="LilyUPC" pitchFamily="34" charset="-34"/>
              </a:rPr>
              <a:t>m) </a:t>
            </a:r>
          </a:p>
          <a:p>
            <a:pPr lvl="2">
              <a:buFont typeface="Wingdings 2" pitchFamily="18" charset="2"/>
              <a:buNone/>
            </a:pPr>
            <a:r>
              <a:rPr lang="el-GR" dirty="0" smtClean="0">
                <a:cs typeface="LilyUPC" pitchFamily="34" charset="-34"/>
              </a:rPr>
              <a:t>ω </a:t>
            </a:r>
            <a:r>
              <a:rPr lang="en-US" dirty="0" smtClean="0">
                <a:cs typeface="LilyUPC" pitchFamily="34" charset="-34"/>
              </a:rPr>
              <a:t> =</a:t>
            </a:r>
            <a:r>
              <a:rPr lang="th-TH" dirty="0" smtClean="0"/>
              <a:t> </a:t>
            </a:r>
            <a:r>
              <a:rPr lang="en-US" dirty="0" smtClean="0">
                <a:cs typeface="LilyUPC" pitchFamily="34" charset="-34"/>
              </a:rPr>
              <a:t>angular velocity (</a:t>
            </a:r>
            <a:r>
              <a:rPr lang="en-US" dirty="0" err="1" smtClean="0">
                <a:cs typeface="LilyUPC" pitchFamily="34" charset="-34"/>
              </a:rPr>
              <a:t>rad</a:t>
            </a:r>
            <a:r>
              <a:rPr lang="en-US" dirty="0" smtClean="0">
                <a:cs typeface="LilyUPC" pitchFamily="34" charset="-34"/>
              </a:rPr>
              <a:t>/s) </a:t>
            </a:r>
          </a:p>
          <a:p>
            <a:pPr lvl="1"/>
            <a:endParaRPr lang="th-TH" dirty="0" smtClean="0"/>
          </a:p>
        </p:txBody>
      </p:sp>
      <p:sp>
        <p:nvSpPr>
          <p:cNvPr id="1029" name="Rectangle 5"/>
          <p:cNvSpPr>
            <a:spLocks noChangeArrowheads="1"/>
          </p:cNvSpPr>
          <p:nvPr/>
        </p:nvSpPr>
        <p:spPr bwMode="auto">
          <a:xfrm>
            <a:off x="0" y="3300413"/>
            <a:ext cx="9144000" cy="0"/>
          </a:xfrm>
          <a:prstGeom prst="rect">
            <a:avLst/>
          </a:prstGeom>
          <a:noFill/>
          <a:ln w="12700">
            <a:noFill/>
            <a:miter lim="800000"/>
            <a:headEnd/>
            <a:tailEnd/>
          </a:ln>
        </p:spPr>
        <p:txBody>
          <a:bodyPr wrap="none" anchor="ctr">
            <a:spAutoFit/>
          </a:bodyPr>
          <a:lstStyle/>
          <a:p>
            <a:endParaRPr lang="en-US"/>
          </a:p>
        </p:txBody>
      </p:sp>
      <p:graphicFrame>
        <p:nvGraphicFramePr>
          <p:cNvPr id="1026" name="Object 2"/>
          <p:cNvGraphicFramePr>
            <a:graphicFrameLocks noChangeAspect="1"/>
          </p:cNvGraphicFramePr>
          <p:nvPr/>
        </p:nvGraphicFramePr>
        <p:xfrm>
          <a:off x="2286000" y="3352800"/>
          <a:ext cx="2519362" cy="839787"/>
        </p:xfrm>
        <a:graphic>
          <a:graphicData uri="http://schemas.openxmlformats.org/presentationml/2006/ole">
            <p:oleObj spid="_x0000_s211970" name="Equation" r:id="rId4" imgW="774364" imgH="253890" progId="Equation.3">
              <p:embed/>
            </p:oleObj>
          </a:graphicData>
        </a:graphic>
      </p:graphicFrame>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body" sz="half" idx="1"/>
          </p:nvPr>
        </p:nvSpPr>
        <p:spPr>
          <a:xfrm>
            <a:off x="684213" y="549275"/>
            <a:ext cx="7702550" cy="5688013"/>
          </a:xfrm>
        </p:spPr>
        <p:txBody>
          <a:bodyPr/>
          <a:lstStyle/>
          <a:p>
            <a:pPr>
              <a:lnSpc>
                <a:spcPct val="90000"/>
              </a:lnSpc>
            </a:pPr>
            <a:r>
              <a:rPr lang="th-TH" sz="2800" dirty="0" smtClean="0"/>
              <a:t>The steady-state velocity of particles moving in a streamline flow under the action of an accelerating force</a:t>
            </a:r>
          </a:p>
          <a:p>
            <a:pPr>
              <a:lnSpc>
                <a:spcPct val="90000"/>
              </a:lnSpc>
            </a:pPr>
            <a:endParaRPr lang="th-TH" sz="2800" dirty="0" smtClean="0"/>
          </a:p>
          <a:p>
            <a:pPr>
              <a:lnSpc>
                <a:spcPct val="90000"/>
              </a:lnSpc>
            </a:pPr>
            <a:endParaRPr lang="th-TH" sz="2800" dirty="0" smtClean="0"/>
          </a:p>
          <a:p>
            <a:pPr>
              <a:lnSpc>
                <a:spcPct val="90000"/>
              </a:lnSpc>
            </a:pPr>
            <a:endParaRPr lang="th-TH" sz="2800" dirty="0" smtClean="0"/>
          </a:p>
          <a:p>
            <a:pPr>
              <a:lnSpc>
                <a:spcPct val="90000"/>
              </a:lnSpc>
            </a:pPr>
            <a:endParaRPr lang="th-TH" sz="2800" dirty="0" smtClean="0"/>
          </a:p>
          <a:p>
            <a:pPr>
              <a:lnSpc>
                <a:spcPct val="90000"/>
              </a:lnSpc>
              <a:buFontTx/>
              <a:buNone/>
            </a:pPr>
            <a:endParaRPr lang="en-US" sz="2800" dirty="0" smtClean="0">
              <a:cs typeface="LilyUPC" pitchFamily="34" charset="-34"/>
            </a:endParaRPr>
          </a:p>
          <a:p>
            <a:pPr>
              <a:lnSpc>
                <a:spcPct val="90000"/>
              </a:lnSpc>
              <a:buFontTx/>
              <a:buNone/>
            </a:pPr>
            <a:r>
              <a:rPr lang="en-US" sz="2800" dirty="0" smtClean="0">
                <a:cs typeface="LilyUPC" pitchFamily="34" charset="-34"/>
              </a:rPr>
              <a:t>	Where </a:t>
            </a:r>
            <a:r>
              <a:rPr lang="en-US" sz="2800" dirty="0" err="1" smtClean="0">
                <a:cs typeface="LilyUPC" pitchFamily="34" charset="-34"/>
              </a:rPr>
              <a:t>v</a:t>
            </a:r>
            <a:r>
              <a:rPr lang="en-US" sz="2800" baseline="-25000" dirty="0" err="1" smtClean="0">
                <a:cs typeface="LilyUPC" pitchFamily="34" charset="-34"/>
              </a:rPr>
              <a:t>t</a:t>
            </a:r>
            <a:r>
              <a:rPr lang="en-US" sz="2800" dirty="0" smtClean="0">
                <a:cs typeface="LilyUPC" pitchFamily="34" charset="-34"/>
              </a:rPr>
              <a:t>=terminal velocity of particle; </a:t>
            </a:r>
            <a:r>
              <a:rPr lang="el-GR" sz="2800" dirty="0" smtClean="0">
                <a:cs typeface="Arial" pitchFamily="34" charset="0"/>
              </a:rPr>
              <a:t>ρ</a:t>
            </a:r>
            <a:r>
              <a:rPr lang="en-US" sz="2800" baseline="-25000" dirty="0" smtClean="0">
                <a:cs typeface="Arial" pitchFamily="34" charset="0"/>
              </a:rPr>
              <a:t>s</a:t>
            </a:r>
            <a:r>
              <a:rPr lang="en-US" sz="2800" dirty="0" smtClean="0">
                <a:cs typeface="Arial" pitchFamily="34" charset="0"/>
              </a:rPr>
              <a:t> and </a:t>
            </a:r>
            <a:r>
              <a:rPr lang="el-GR" sz="2800" dirty="0" smtClean="0">
                <a:cs typeface="Arial" pitchFamily="34" charset="0"/>
              </a:rPr>
              <a:t>ρ</a:t>
            </a:r>
            <a:r>
              <a:rPr lang="en-US" sz="2800" baseline="-25000" dirty="0" smtClean="0">
                <a:cs typeface="Arial" pitchFamily="34" charset="0"/>
              </a:rPr>
              <a:t>f</a:t>
            </a:r>
            <a:r>
              <a:rPr lang="en-US" sz="2800" dirty="0" smtClean="0">
                <a:cs typeface="Arial" pitchFamily="34" charset="0"/>
              </a:rPr>
              <a:t> = density of solid and fluid ; r = distance of the particle from center of rotation; </a:t>
            </a:r>
            <a:r>
              <a:rPr lang="en-US" sz="2800" dirty="0" smtClean="0">
                <a:latin typeface="Arial" pitchFamily="34" charset="0"/>
                <a:cs typeface="Arial" pitchFamily="34" charset="0"/>
              </a:rPr>
              <a:t>µ</a:t>
            </a:r>
            <a:r>
              <a:rPr lang="en-US" sz="2800" baseline="-25000" dirty="0" smtClean="0">
                <a:latin typeface="Arial" pitchFamily="34" charset="0"/>
                <a:cs typeface="Arial" pitchFamily="34" charset="0"/>
              </a:rPr>
              <a:t>f</a:t>
            </a:r>
            <a:r>
              <a:rPr lang="en-US" sz="2800" dirty="0" smtClean="0">
                <a:cs typeface="Arial" pitchFamily="34" charset="0"/>
              </a:rPr>
              <a:t> = viscosity of fluid.</a:t>
            </a:r>
            <a:endParaRPr lang="el-GR" sz="2800" dirty="0" smtClean="0">
              <a:cs typeface="Arial" pitchFamily="34" charset="0"/>
            </a:endParaRPr>
          </a:p>
        </p:txBody>
      </p:sp>
      <p:graphicFrame>
        <p:nvGraphicFramePr>
          <p:cNvPr id="3074" name="Object 2"/>
          <p:cNvGraphicFramePr>
            <a:graphicFrameLocks noChangeAspect="1"/>
          </p:cNvGraphicFramePr>
          <p:nvPr>
            <p:ph sz="quarter" idx="2"/>
          </p:nvPr>
        </p:nvGraphicFramePr>
        <p:xfrm>
          <a:off x="1906588" y="1857375"/>
          <a:ext cx="3529012" cy="1108075"/>
        </p:xfrm>
        <a:graphic>
          <a:graphicData uri="http://schemas.openxmlformats.org/presentationml/2006/ole">
            <p:oleObj spid="_x0000_s214018" name="Equation" r:id="rId4" imgW="1536480" imgH="482400" progId="Equation.3">
              <p:embed/>
            </p:oleObj>
          </a:graphicData>
        </a:graphic>
      </p:graphicFrame>
      <p:graphicFrame>
        <p:nvGraphicFramePr>
          <p:cNvPr id="3075" name="Object 3"/>
          <p:cNvGraphicFramePr>
            <a:graphicFrameLocks noChangeAspect="1"/>
          </p:cNvGraphicFramePr>
          <p:nvPr>
            <p:ph sz="quarter" idx="3"/>
          </p:nvPr>
        </p:nvGraphicFramePr>
        <p:xfrm>
          <a:off x="2636838" y="3068638"/>
          <a:ext cx="2932112" cy="1092200"/>
        </p:xfrm>
        <a:graphic>
          <a:graphicData uri="http://schemas.openxmlformats.org/presentationml/2006/ole">
            <p:oleObj spid="_x0000_s214019" name="Equation" r:id="rId5" imgW="1295280" imgH="482400" progId="Equation.3">
              <p:embed/>
            </p:oleObj>
          </a:graphicData>
        </a:graphic>
      </p:graphicFrame>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fontAlgn="auto">
              <a:spcAft>
                <a:spcPts val="0"/>
              </a:spcAft>
              <a:defRPr/>
            </a:pPr>
            <a:r>
              <a:rPr lang="en-US"/>
              <a:t>Centrifugation time</a:t>
            </a:r>
            <a:endParaRPr lang="th-TH"/>
          </a:p>
        </p:txBody>
      </p:sp>
      <p:sp>
        <p:nvSpPr>
          <p:cNvPr id="4100" name="Rectangle 3"/>
          <p:cNvSpPr>
            <a:spLocks noGrp="1" noChangeArrowheads="1"/>
          </p:cNvSpPr>
          <p:nvPr>
            <p:ph type="body" sz="half" idx="1"/>
          </p:nvPr>
        </p:nvSpPr>
        <p:spPr>
          <a:xfrm>
            <a:off x="685800" y="1371600"/>
            <a:ext cx="7694613" cy="4114800"/>
          </a:xfrm>
        </p:spPr>
        <p:txBody>
          <a:bodyPr/>
          <a:lstStyle/>
          <a:p>
            <a:r>
              <a:rPr lang="en-US" sz="2800" dirty="0" smtClean="0">
                <a:cs typeface="LilyUPC" pitchFamily="34" charset="-34"/>
              </a:rPr>
              <a:t>Time taken by the particle to move through the liquid layer is called residence time (</a:t>
            </a:r>
            <a:r>
              <a:rPr lang="en-US" sz="2800" dirty="0" err="1" smtClean="0">
                <a:cs typeface="LilyUPC" pitchFamily="34" charset="-34"/>
              </a:rPr>
              <a:t>t</a:t>
            </a:r>
            <a:r>
              <a:rPr lang="en-US" sz="2800" baseline="-25000" dirty="0" err="1" smtClean="0">
                <a:cs typeface="LilyUPC" pitchFamily="34" charset="-34"/>
              </a:rPr>
              <a:t>r</a:t>
            </a:r>
            <a:r>
              <a:rPr lang="en-US" sz="2800" dirty="0" smtClean="0">
                <a:cs typeface="LilyUPC" pitchFamily="34" charset="-34"/>
              </a:rPr>
              <a:t>).</a:t>
            </a:r>
            <a:endParaRPr lang="th-TH" sz="2800" dirty="0" smtClean="0"/>
          </a:p>
        </p:txBody>
      </p:sp>
      <p:graphicFrame>
        <p:nvGraphicFramePr>
          <p:cNvPr id="4098" name="Object 2"/>
          <p:cNvGraphicFramePr>
            <a:graphicFrameLocks noChangeAspect="1"/>
          </p:cNvGraphicFramePr>
          <p:nvPr/>
        </p:nvGraphicFramePr>
        <p:xfrm>
          <a:off x="3733800" y="2438401"/>
          <a:ext cx="1179005" cy="914399"/>
        </p:xfrm>
        <a:graphic>
          <a:graphicData uri="http://schemas.openxmlformats.org/presentationml/2006/ole">
            <p:oleObj spid="_x0000_s215042" name="สมการ" r:id="rId4" imgW="507960" imgH="393480" progId="Equation.3">
              <p:embed/>
            </p:oleObj>
          </a:graphicData>
        </a:graphic>
      </p:graphicFrame>
      <p:graphicFrame>
        <p:nvGraphicFramePr>
          <p:cNvPr id="215043" name="Object 2"/>
          <p:cNvGraphicFramePr>
            <a:graphicFrameLocks noChangeAspect="1"/>
          </p:cNvGraphicFramePr>
          <p:nvPr/>
        </p:nvGraphicFramePr>
        <p:xfrm>
          <a:off x="2743200" y="3429000"/>
          <a:ext cx="3581400" cy="1321083"/>
        </p:xfrm>
        <a:graphic>
          <a:graphicData uri="http://schemas.openxmlformats.org/presentationml/2006/ole">
            <p:oleObj spid="_x0000_s215043" name="Equation" r:id="rId5" imgW="1307880" imgH="482400" progId="Equation.3">
              <p:embed/>
            </p:oleObj>
          </a:graphicData>
        </a:graphic>
      </p:graphicFrame>
      <p:graphicFrame>
        <p:nvGraphicFramePr>
          <p:cNvPr id="215044" name="Object 3"/>
          <p:cNvGraphicFramePr>
            <a:graphicFrameLocks noChangeAspect="1"/>
          </p:cNvGraphicFramePr>
          <p:nvPr/>
        </p:nvGraphicFramePr>
        <p:xfrm>
          <a:off x="3124200" y="5105400"/>
          <a:ext cx="3429000" cy="1217916"/>
        </p:xfrm>
        <a:graphic>
          <a:graphicData uri="http://schemas.openxmlformats.org/presentationml/2006/ole">
            <p:oleObj spid="_x0000_s215044" name="Equation" r:id="rId6" imgW="1358640" imgH="482400" progId="Equation.3">
              <p:embed/>
            </p:oleObj>
          </a:graphicData>
        </a:graphic>
      </p:graphicFrame>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ph idx="1"/>
          </p:nvPr>
        </p:nvGraphicFramePr>
        <p:xfrm>
          <a:off x="2185988" y="754063"/>
          <a:ext cx="5416550" cy="5416550"/>
        </p:xfrm>
        <a:graphic>
          <a:graphicData uri="http://schemas.openxmlformats.org/presentationml/2006/ole">
            <p:oleObj spid="_x0000_s217090" name="Equation" r:id="rId4" imgW="1688760" imgH="1688760" progId="Equation.3">
              <p:embed/>
            </p:oleObj>
          </a:graphicData>
        </a:graphic>
      </p:graphicFrame>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42910" y="428604"/>
            <a:ext cx="7772400" cy="1143000"/>
          </a:xfrm>
        </p:spPr>
        <p:txBody>
          <a:bodyPr>
            <a:normAutofit fontScale="90000"/>
          </a:bodyPr>
          <a:lstStyle/>
          <a:p>
            <a:pPr fontAlgn="auto">
              <a:spcAft>
                <a:spcPts val="0"/>
              </a:spcAft>
              <a:defRPr/>
            </a:pPr>
            <a:r>
              <a:rPr lang="en-US" sz="4000" dirty="0"/>
              <a:t>Calculation of flow rate for continuous centrifuge</a:t>
            </a:r>
            <a:endParaRPr lang="th-TH" sz="4000" dirty="0"/>
          </a:p>
        </p:txBody>
      </p:sp>
      <p:sp>
        <p:nvSpPr>
          <p:cNvPr id="7172" name="Rectangle 3"/>
          <p:cNvSpPr>
            <a:spLocks noGrp="1" noChangeArrowheads="1"/>
          </p:cNvSpPr>
          <p:nvPr>
            <p:ph type="body" sz="half" idx="1"/>
          </p:nvPr>
        </p:nvSpPr>
        <p:spPr>
          <a:xfrm>
            <a:off x="684213" y="1557338"/>
            <a:ext cx="3814762" cy="4114800"/>
          </a:xfrm>
        </p:spPr>
        <p:txBody>
          <a:bodyPr/>
          <a:lstStyle/>
          <a:p>
            <a:r>
              <a:rPr lang="en-US" sz="2800" smtClean="0">
                <a:cs typeface="LilyUPC" pitchFamily="34" charset="-34"/>
              </a:rPr>
              <a:t>flow rate (Q)</a:t>
            </a:r>
            <a:endParaRPr lang="th-TH" sz="2800" smtClean="0"/>
          </a:p>
        </p:txBody>
      </p:sp>
      <p:graphicFrame>
        <p:nvGraphicFramePr>
          <p:cNvPr id="7170" name="Object 2"/>
          <p:cNvGraphicFramePr>
            <a:graphicFrameLocks noChangeAspect="1"/>
          </p:cNvGraphicFramePr>
          <p:nvPr>
            <p:ph sz="half" idx="2"/>
          </p:nvPr>
        </p:nvGraphicFramePr>
        <p:xfrm>
          <a:off x="685800" y="2286000"/>
          <a:ext cx="4752975" cy="4132262"/>
        </p:xfrm>
        <a:graphic>
          <a:graphicData uri="http://schemas.openxmlformats.org/presentationml/2006/ole">
            <p:oleObj spid="_x0000_s218114" name="Equation" r:id="rId4" imgW="2044440" imgH="1777680" progId="Equation.3">
              <p:embed/>
            </p:oleObj>
          </a:graphicData>
        </a:graphic>
      </p:graphicFrame>
      <p:pic>
        <p:nvPicPr>
          <p:cNvPr id="7173" name="Picture 5" descr="Picture2"/>
          <p:cNvPicPr>
            <a:picLocks noChangeAspect="1" noChangeArrowheads="1"/>
          </p:cNvPicPr>
          <p:nvPr/>
        </p:nvPicPr>
        <p:blipFill>
          <a:blip r:embed="rId5"/>
          <a:srcRect l="22419" r="11962" b="13408"/>
          <a:stretch>
            <a:fillRect/>
          </a:stretch>
        </p:blipFill>
        <p:spPr bwMode="auto">
          <a:xfrm>
            <a:off x="5437362" y="1295400"/>
            <a:ext cx="3491600" cy="39623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28600" y="304800"/>
            <a:ext cx="8458200" cy="6162675"/>
            <a:chOff x="228600" y="304800"/>
            <a:chExt cx="8458200" cy="6162675"/>
          </a:xfrm>
        </p:grpSpPr>
        <p:pic>
          <p:nvPicPr>
            <p:cNvPr id="852993" name="Picture 1"/>
            <p:cNvPicPr>
              <a:picLocks noChangeAspect="1" noChangeArrowheads="1"/>
            </p:cNvPicPr>
            <p:nvPr/>
          </p:nvPicPr>
          <p:blipFill>
            <a:blip r:embed="rId3"/>
            <a:srcRect/>
            <a:stretch>
              <a:fillRect/>
            </a:stretch>
          </p:blipFill>
          <p:spPr bwMode="auto">
            <a:xfrm>
              <a:off x="228600" y="304800"/>
              <a:ext cx="7258050" cy="6162675"/>
            </a:xfrm>
            <a:prstGeom prst="rect">
              <a:avLst/>
            </a:prstGeom>
            <a:noFill/>
            <a:ln w="9525">
              <a:noFill/>
              <a:miter lim="800000"/>
              <a:headEnd/>
              <a:tailEnd/>
            </a:ln>
            <a:effectLst/>
          </p:spPr>
        </p:pic>
        <p:sp>
          <p:nvSpPr>
            <p:cNvPr id="139268" name="Line 5"/>
            <p:cNvSpPr>
              <a:spLocks noChangeShapeType="1"/>
            </p:cNvSpPr>
            <p:nvPr/>
          </p:nvSpPr>
          <p:spPr bwMode="auto">
            <a:xfrm>
              <a:off x="3276600" y="838200"/>
              <a:ext cx="0" cy="4953000"/>
            </a:xfrm>
            <a:prstGeom prst="line">
              <a:avLst/>
            </a:prstGeom>
            <a:noFill/>
            <a:ln w="38100">
              <a:solidFill>
                <a:srgbClr val="0000FF"/>
              </a:solidFill>
              <a:prstDash val="sysDot"/>
              <a:round/>
              <a:headEnd/>
              <a:tailEnd/>
            </a:ln>
          </p:spPr>
          <p:txBody>
            <a:bodyPr/>
            <a:lstStyle/>
            <a:p>
              <a:endParaRPr lang="en-US"/>
            </a:p>
          </p:txBody>
        </p:sp>
        <p:sp>
          <p:nvSpPr>
            <p:cNvPr id="139269" name="AutoShape 6"/>
            <p:cNvSpPr>
              <a:spLocks noChangeArrowheads="1"/>
            </p:cNvSpPr>
            <p:nvPr/>
          </p:nvSpPr>
          <p:spPr bwMode="auto">
            <a:xfrm>
              <a:off x="3962400" y="4724400"/>
              <a:ext cx="609600" cy="533400"/>
            </a:xfrm>
            <a:prstGeom prst="wedgeRoundRectCallout">
              <a:avLst>
                <a:gd name="adj1" fmla="val -163282"/>
                <a:gd name="adj2" fmla="val 156546"/>
                <a:gd name="adj3" fmla="val 16667"/>
              </a:avLst>
            </a:prstGeom>
            <a:solidFill>
              <a:srgbClr val="CCFFCC">
                <a:alpha val="70195"/>
              </a:srgbClr>
            </a:solidFill>
            <a:ln w="9525">
              <a:solidFill>
                <a:schemeClr val="tx1"/>
              </a:solidFill>
              <a:miter lim="800000"/>
              <a:headEnd/>
              <a:tailEnd/>
            </a:ln>
          </p:spPr>
          <p:txBody>
            <a:bodyPr/>
            <a:lstStyle/>
            <a:p>
              <a:pPr algn="ctr"/>
              <a:r>
                <a:rPr lang="en-US">
                  <a:latin typeface="Arial" charset="0"/>
                </a:rPr>
                <a:t>C</a:t>
              </a:r>
              <a:r>
                <a:rPr lang="en-US" baseline="-25000">
                  <a:latin typeface="Arial" charset="0"/>
                </a:rPr>
                <a:t>i</a:t>
              </a:r>
              <a:endParaRPr lang="en-US">
                <a:latin typeface="Arial" charset="0"/>
              </a:endParaRPr>
            </a:p>
          </p:txBody>
        </p:sp>
        <p:sp>
          <p:nvSpPr>
            <p:cNvPr id="6" name="Left Arrow Callout 5"/>
            <p:cNvSpPr/>
            <p:nvPr/>
          </p:nvSpPr>
          <p:spPr>
            <a:xfrm>
              <a:off x="5638800" y="1752600"/>
              <a:ext cx="3048000" cy="2895600"/>
            </a:xfrm>
            <a:prstGeom prst="leftArrowCallout">
              <a:avLst>
                <a:gd name="adj1" fmla="val 9778"/>
                <a:gd name="adj2" fmla="val 10061"/>
                <a:gd name="adj3" fmla="val 15769"/>
                <a:gd name="adj4" fmla="val 40071"/>
              </a:avLst>
            </a:prstGeom>
            <a:noFill/>
            <a:ln>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b="1" dirty="0" smtClean="0">
                  <a:solidFill>
                    <a:schemeClr val="accent6">
                      <a:lumMod val="50000"/>
                    </a:schemeClr>
                  </a:solidFill>
                  <a:latin typeface="Arial" pitchFamily="34" charset="0"/>
                  <a:cs typeface="Arial" pitchFamily="34" charset="0"/>
                </a:rPr>
                <a:t>This is plotted from the previous height of the interface </a:t>
              </a:r>
              <a:r>
                <a:rPr lang="en-US" b="1" dirty="0" err="1" smtClean="0">
                  <a:solidFill>
                    <a:schemeClr val="accent6">
                      <a:lumMod val="50000"/>
                    </a:schemeClr>
                  </a:solidFill>
                  <a:latin typeface="Arial" pitchFamily="34" charset="0"/>
                  <a:cs typeface="Arial" pitchFamily="34" charset="0"/>
                </a:rPr>
                <a:t>vs</a:t>
              </a:r>
              <a:r>
                <a:rPr lang="en-US" b="1" dirty="0" smtClean="0">
                  <a:solidFill>
                    <a:schemeClr val="accent6">
                      <a:lumMod val="50000"/>
                    </a:schemeClr>
                  </a:solidFill>
                  <a:latin typeface="Arial" pitchFamily="34" charset="0"/>
                  <a:cs typeface="Arial" pitchFamily="34" charset="0"/>
                </a:rPr>
                <a:t> time data</a:t>
              </a:r>
              <a:endParaRPr lang="en-US" b="1" dirty="0">
                <a:latin typeface="Arial" pitchFamily="34" charset="0"/>
                <a:cs typeface="Arial" pitchFamily="34" charset="0"/>
              </a:endParaRPr>
            </a:p>
          </p:txBody>
        </p:sp>
      </p:gr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body" idx="1"/>
          </p:nvPr>
        </p:nvSpPr>
        <p:spPr>
          <a:xfrm>
            <a:off x="468313" y="620713"/>
            <a:ext cx="8229600" cy="4865687"/>
          </a:xfrm>
        </p:spPr>
        <p:txBody>
          <a:bodyPr/>
          <a:lstStyle/>
          <a:p>
            <a:r>
              <a:rPr lang="en-US" dirty="0" smtClean="0">
                <a:cs typeface="LilyUPC" pitchFamily="34" charset="-34"/>
              </a:rPr>
              <a:t>r</a:t>
            </a:r>
            <a:r>
              <a:rPr lang="en-US" baseline="-25000" dirty="0" smtClean="0">
                <a:cs typeface="LilyUPC" pitchFamily="34" charset="-34"/>
              </a:rPr>
              <a:t>1</a:t>
            </a:r>
            <a:r>
              <a:rPr lang="en-US" dirty="0" smtClean="0">
                <a:cs typeface="LilyUPC" pitchFamily="34" charset="-34"/>
              </a:rPr>
              <a:t> = inside radius (m)</a:t>
            </a:r>
          </a:p>
          <a:p>
            <a:r>
              <a:rPr lang="en-US" dirty="0" smtClean="0">
                <a:cs typeface="LilyUPC" pitchFamily="34" charset="-34"/>
              </a:rPr>
              <a:t>r</a:t>
            </a:r>
            <a:r>
              <a:rPr lang="en-US" baseline="-25000" dirty="0" smtClean="0">
                <a:cs typeface="LilyUPC" pitchFamily="34" charset="-34"/>
              </a:rPr>
              <a:t>2</a:t>
            </a:r>
            <a:r>
              <a:rPr lang="en-US" dirty="0" smtClean="0">
                <a:cs typeface="LilyUPC" pitchFamily="34" charset="-34"/>
              </a:rPr>
              <a:t> = outside radius (m)</a:t>
            </a:r>
          </a:p>
          <a:p>
            <a:r>
              <a:rPr lang="en-US" dirty="0" smtClean="0">
                <a:cs typeface="LilyUPC" pitchFamily="34" charset="-34"/>
              </a:rPr>
              <a:t>b = height of centrifuge(m)</a:t>
            </a:r>
          </a:p>
          <a:p>
            <a:r>
              <a:rPr lang="en-US" dirty="0" smtClean="0">
                <a:latin typeface="Arial" pitchFamily="34" charset="0"/>
                <a:cs typeface="Arial" pitchFamily="34" charset="0"/>
              </a:rPr>
              <a:t>µ</a:t>
            </a:r>
            <a:r>
              <a:rPr lang="en-US" baseline="-25000" dirty="0" smtClean="0">
                <a:latin typeface="Arial" pitchFamily="34" charset="0"/>
                <a:cs typeface="Arial" pitchFamily="34" charset="0"/>
              </a:rPr>
              <a:t>f</a:t>
            </a:r>
            <a:r>
              <a:rPr lang="en-US" dirty="0" smtClean="0">
                <a:cs typeface="Arial" pitchFamily="34" charset="0"/>
              </a:rPr>
              <a:t> = viscosity (</a:t>
            </a:r>
            <a:r>
              <a:rPr lang="en-US" dirty="0" err="1" smtClean="0">
                <a:cs typeface="Arial" pitchFamily="34" charset="0"/>
              </a:rPr>
              <a:t>Pa.s</a:t>
            </a:r>
            <a:r>
              <a:rPr lang="en-US" dirty="0" smtClean="0">
                <a:cs typeface="Arial" pitchFamily="34" charset="0"/>
              </a:rPr>
              <a:t>)</a:t>
            </a:r>
          </a:p>
          <a:p>
            <a:r>
              <a:rPr lang="el-GR" dirty="0" smtClean="0">
                <a:cs typeface="Arial" pitchFamily="34" charset="0"/>
              </a:rPr>
              <a:t>ω</a:t>
            </a:r>
            <a:r>
              <a:rPr lang="en-US" dirty="0" smtClean="0">
                <a:cs typeface="Arial" pitchFamily="34" charset="0"/>
              </a:rPr>
              <a:t> = </a:t>
            </a:r>
            <a:r>
              <a:rPr lang="en-US" dirty="0" smtClean="0">
                <a:cs typeface="LilyUPC" pitchFamily="34" charset="-34"/>
              </a:rPr>
              <a:t>an angular velocity (</a:t>
            </a:r>
            <a:r>
              <a:rPr lang="en-US" dirty="0" err="1" smtClean="0">
                <a:cs typeface="LilyUPC" pitchFamily="34" charset="-34"/>
              </a:rPr>
              <a:t>rad</a:t>
            </a:r>
            <a:r>
              <a:rPr lang="en-US" dirty="0" smtClean="0">
                <a:cs typeface="LilyUPC" pitchFamily="34" charset="-34"/>
              </a:rPr>
              <a:t> s</a:t>
            </a:r>
            <a:r>
              <a:rPr lang="en-US" baseline="30000" dirty="0" smtClean="0">
                <a:cs typeface="LilyUPC" pitchFamily="34" charset="-34"/>
              </a:rPr>
              <a:t>-1</a:t>
            </a:r>
            <a:r>
              <a:rPr lang="en-US" dirty="0" smtClean="0">
                <a:cs typeface="LilyUPC" pitchFamily="34" charset="-34"/>
              </a:rPr>
              <a:t>)</a:t>
            </a:r>
            <a:endParaRPr lang="th-TH" dirty="0" smtClean="0"/>
          </a:p>
          <a:p>
            <a:r>
              <a:rPr lang="el-GR" dirty="0" smtClean="0">
                <a:cs typeface="Arial" pitchFamily="34" charset="0"/>
              </a:rPr>
              <a:t>ρ</a:t>
            </a:r>
            <a:r>
              <a:rPr lang="en-US" baseline="-25000" dirty="0" smtClean="0">
                <a:cs typeface="Arial" pitchFamily="34" charset="0"/>
              </a:rPr>
              <a:t>p</a:t>
            </a:r>
            <a:r>
              <a:rPr lang="en-US" dirty="0" smtClean="0">
                <a:cs typeface="Arial" pitchFamily="34" charset="0"/>
              </a:rPr>
              <a:t> = density of solid (kg/m</a:t>
            </a:r>
            <a:r>
              <a:rPr lang="en-US" baseline="30000" dirty="0" smtClean="0">
                <a:cs typeface="Arial" pitchFamily="34" charset="0"/>
              </a:rPr>
              <a:t>3</a:t>
            </a:r>
            <a:r>
              <a:rPr lang="en-US" dirty="0" smtClean="0">
                <a:cs typeface="Arial" pitchFamily="34" charset="0"/>
              </a:rPr>
              <a:t>)</a:t>
            </a:r>
          </a:p>
          <a:p>
            <a:r>
              <a:rPr lang="el-GR" dirty="0" smtClean="0">
                <a:cs typeface="Arial" pitchFamily="34" charset="0"/>
              </a:rPr>
              <a:t>ρ</a:t>
            </a:r>
            <a:r>
              <a:rPr lang="en-US" baseline="-25000" dirty="0" smtClean="0">
                <a:cs typeface="Arial" pitchFamily="34" charset="0"/>
              </a:rPr>
              <a:t>f</a:t>
            </a:r>
            <a:r>
              <a:rPr lang="en-US" dirty="0" smtClean="0">
                <a:cs typeface="Arial" pitchFamily="34" charset="0"/>
              </a:rPr>
              <a:t> = density of liquid (kg/m</a:t>
            </a:r>
            <a:r>
              <a:rPr lang="en-US" baseline="30000" dirty="0" smtClean="0">
                <a:cs typeface="Arial" pitchFamily="34" charset="0"/>
              </a:rPr>
              <a:t>3</a:t>
            </a:r>
            <a:r>
              <a:rPr lang="en-US" dirty="0" smtClean="0">
                <a:cs typeface="Arial" pitchFamily="34" charset="0"/>
              </a:rPr>
              <a:t>)</a:t>
            </a:r>
          </a:p>
          <a:p>
            <a:r>
              <a:rPr lang="en-US" dirty="0" err="1" smtClean="0">
                <a:latin typeface="Symbol" pitchFamily="18" charset="2"/>
                <a:cs typeface="Arial" pitchFamily="34" charset="0"/>
              </a:rPr>
              <a:t>f</a:t>
            </a:r>
            <a:r>
              <a:rPr lang="en-US" baseline="-25000" dirty="0" err="1" smtClean="0">
                <a:cs typeface="Arial" pitchFamily="34" charset="0"/>
              </a:rPr>
              <a:t>p</a:t>
            </a:r>
            <a:r>
              <a:rPr lang="en-US" dirty="0" smtClean="0">
                <a:cs typeface="Arial" pitchFamily="34" charset="0"/>
              </a:rPr>
              <a:t>= diameter of particle</a:t>
            </a:r>
            <a:r>
              <a:rPr lang="en-US" dirty="0" smtClean="0">
                <a:cs typeface="LilyUPC" pitchFamily="34" charset="-34"/>
              </a:rPr>
              <a:t>(m)</a:t>
            </a:r>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4"/>
          <p:cNvSpPr txBox="1">
            <a:spLocks noChangeArrowheads="1"/>
          </p:cNvSpPr>
          <p:nvPr/>
        </p:nvSpPr>
        <p:spPr bwMode="auto">
          <a:xfrm>
            <a:off x="611188" y="620713"/>
            <a:ext cx="7848600" cy="519112"/>
          </a:xfrm>
          <a:prstGeom prst="rect">
            <a:avLst/>
          </a:prstGeom>
          <a:noFill/>
          <a:ln w="9525">
            <a:noFill/>
            <a:miter lim="800000"/>
            <a:headEnd/>
            <a:tailEnd/>
          </a:ln>
        </p:spPr>
        <p:txBody>
          <a:bodyPr>
            <a:spAutoFit/>
          </a:bodyPr>
          <a:lstStyle/>
          <a:p>
            <a:pPr>
              <a:spcBef>
                <a:spcPct val="50000"/>
              </a:spcBef>
            </a:pPr>
            <a:r>
              <a:rPr lang="en-US" altLang="zh-TW" sz="2800" b="1">
                <a:solidFill>
                  <a:srgbClr val="0000FF"/>
                </a:solidFill>
                <a:latin typeface="Times New Roman" pitchFamily="18" charset="0"/>
                <a:ea typeface="標楷體" pitchFamily="65" charset="-120"/>
                <a:cs typeface="Arial Unicode MS" pitchFamily="34" charset="-128"/>
              </a:rPr>
              <a:t>Hydrostatic Equilibrium in a Centrifugal Field</a:t>
            </a:r>
            <a:endParaRPr lang="zh-TW" altLang="en-US" sz="2800" b="1">
              <a:solidFill>
                <a:srgbClr val="0000FF"/>
              </a:solidFill>
              <a:latin typeface="Times New Roman" pitchFamily="18" charset="0"/>
              <a:ea typeface="標楷體" pitchFamily="65" charset="-120"/>
              <a:cs typeface="Arial Unicode MS" pitchFamily="34" charset="-128"/>
            </a:endParaRPr>
          </a:p>
        </p:txBody>
      </p:sp>
      <p:sp>
        <p:nvSpPr>
          <p:cNvPr id="72707" name="Text Box 5"/>
          <p:cNvSpPr txBox="1">
            <a:spLocks noChangeArrowheads="1"/>
          </p:cNvSpPr>
          <p:nvPr/>
        </p:nvSpPr>
        <p:spPr bwMode="auto">
          <a:xfrm>
            <a:off x="611188" y="1268413"/>
            <a:ext cx="7993062" cy="1187450"/>
          </a:xfrm>
          <a:prstGeom prst="rect">
            <a:avLst/>
          </a:prstGeom>
          <a:noFill/>
          <a:ln w="9525">
            <a:noFill/>
            <a:miter lim="800000"/>
            <a:headEnd/>
            <a:tailEnd/>
          </a:ln>
        </p:spPr>
        <p:txBody>
          <a:bodyPr>
            <a:spAutoFit/>
          </a:bodyPr>
          <a:lstStyle/>
          <a:p>
            <a:pPr>
              <a:spcBef>
                <a:spcPct val="50000"/>
              </a:spcBef>
            </a:pPr>
            <a:r>
              <a:rPr lang="en-US" altLang="zh-TW" sz="2400" b="1">
                <a:latin typeface="Times New Roman" pitchFamily="18" charset="0"/>
                <a:ea typeface="標楷體" pitchFamily="65" charset="-120"/>
                <a:cs typeface="Arial Unicode MS" pitchFamily="34" charset="-128"/>
              </a:rPr>
              <a:t>In a rotating centrifuge, </a:t>
            </a:r>
            <a:r>
              <a:rPr lang="en-US" altLang="zh-TW" sz="2400" b="1">
                <a:solidFill>
                  <a:srgbClr val="A50021"/>
                </a:solidFill>
                <a:latin typeface="Times New Roman" pitchFamily="18" charset="0"/>
                <a:ea typeface="標楷體" pitchFamily="65" charset="-120"/>
                <a:cs typeface="Arial Unicode MS" pitchFamily="34" charset="-128"/>
              </a:rPr>
              <a:t>a layer of liquid is thrown outward</a:t>
            </a:r>
            <a:r>
              <a:rPr lang="en-US" altLang="zh-TW" sz="2400" b="1">
                <a:latin typeface="Times New Roman" pitchFamily="18" charset="0"/>
                <a:ea typeface="標楷體" pitchFamily="65" charset="-120"/>
                <a:cs typeface="Arial Unicode MS" pitchFamily="34" charset="-128"/>
              </a:rPr>
              <a:t> from the axis of rotation and </a:t>
            </a:r>
            <a:r>
              <a:rPr lang="en-US" altLang="zh-TW" sz="2400" b="1">
                <a:solidFill>
                  <a:srgbClr val="FF0000"/>
                </a:solidFill>
                <a:latin typeface="Times New Roman" pitchFamily="18" charset="0"/>
                <a:ea typeface="標楷體" pitchFamily="65" charset="-120"/>
                <a:cs typeface="Arial Unicode MS" pitchFamily="34" charset="-128"/>
              </a:rPr>
              <a:t>is held against the wall</a:t>
            </a:r>
            <a:r>
              <a:rPr lang="en-US" altLang="zh-TW" sz="2400" b="1">
                <a:latin typeface="Times New Roman" pitchFamily="18" charset="0"/>
                <a:ea typeface="標楷體" pitchFamily="65" charset="-120"/>
                <a:cs typeface="Arial Unicode MS" pitchFamily="34" charset="-128"/>
              </a:rPr>
              <a:t> of the bowl by centrifugal force.</a:t>
            </a:r>
            <a:endParaRPr lang="zh-TW" altLang="en-US" sz="2400" b="1">
              <a:latin typeface="Times New Roman" pitchFamily="18" charset="0"/>
              <a:ea typeface="標楷體" pitchFamily="65" charset="-120"/>
              <a:cs typeface="Arial Unicode MS" pitchFamily="34" charset="-128"/>
            </a:endParaRPr>
          </a:p>
        </p:txBody>
      </p:sp>
      <p:pic>
        <p:nvPicPr>
          <p:cNvPr id="429057" name="Picture 1"/>
          <p:cNvPicPr>
            <a:picLocks noChangeAspect="1" noChangeArrowheads="1"/>
          </p:cNvPicPr>
          <p:nvPr/>
        </p:nvPicPr>
        <p:blipFill>
          <a:blip r:embed="rId3"/>
          <a:srcRect/>
          <a:stretch>
            <a:fillRect/>
          </a:stretch>
        </p:blipFill>
        <p:spPr bwMode="auto">
          <a:xfrm>
            <a:off x="914400" y="2514600"/>
            <a:ext cx="4133850" cy="35337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2" name="Picture 4" descr="Image"/>
          <p:cNvPicPr>
            <a:picLocks noChangeAspect="1" noChangeArrowheads="1"/>
          </p:cNvPicPr>
          <p:nvPr/>
        </p:nvPicPr>
        <p:blipFill>
          <a:blip r:embed="rId4"/>
          <a:srcRect/>
          <a:stretch>
            <a:fillRect/>
          </a:stretch>
        </p:blipFill>
        <p:spPr bwMode="auto">
          <a:xfrm>
            <a:off x="219271" y="685800"/>
            <a:ext cx="3273229" cy="3113088"/>
          </a:xfrm>
          <a:prstGeom prst="rect">
            <a:avLst/>
          </a:prstGeom>
          <a:noFill/>
          <a:ln w="9525">
            <a:noFill/>
            <a:miter lim="800000"/>
            <a:headEnd/>
            <a:tailEnd/>
          </a:ln>
        </p:spPr>
      </p:pic>
      <p:sp>
        <p:nvSpPr>
          <p:cNvPr id="29703" name="Text Box 5"/>
          <p:cNvSpPr txBox="1">
            <a:spLocks noChangeArrowheads="1"/>
          </p:cNvSpPr>
          <p:nvPr/>
        </p:nvSpPr>
        <p:spPr bwMode="auto">
          <a:xfrm>
            <a:off x="3708400" y="836613"/>
            <a:ext cx="5040313" cy="822325"/>
          </a:xfrm>
          <a:prstGeom prst="rect">
            <a:avLst/>
          </a:prstGeom>
          <a:noFill/>
          <a:ln w="9525">
            <a:noFill/>
            <a:miter lim="800000"/>
            <a:headEnd/>
            <a:tailEnd/>
          </a:ln>
        </p:spPr>
        <p:txBody>
          <a:bodyPr>
            <a:spAutoFit/>
          </a:bodyPr>
          <a:lstStyle/>
          <a:p>
            <a:pPr>
              <a:spcBef>
                <a:spcPct val="50000"/>
              </a:spcBef>
            </a:pPr>
            <a:r>
              <a:rPr lang="en-US" altLang="zh-TW" sz="2400" b="1">
                <a:solidFill>
                  <a:schemeClr val="accent2"/>
                </a:solidFill>
                <a:latin typeface="Times New Roman" pitchFamily="18" charset="0"/>
                <a:ea typeface="標楷體" pitchFamily="65" charset="-120"/>
                <a:cs typeface="Arial Unicode MS" pitchFamily="34" charset="-128"/>
              </a:rPr>
              <a:t>Consider a volume element of thickness </a:t>
            </a:r>
            <a:r>
              <a:rPr lang="en-US" altLang="zh-TW" sz="2400" b="1" i="1">
                <a:solidFill>
                  <a:schemeClr val="accent2"/>
                </a:solidFill>
                <a:latin typeface="Times New Roman" pitchFamily="18" charset="0"/>
                <a:ea typeface="標楷體" pitchFamily="65" charset="-120"/>
                <a:cs typeface="Arial Unicode MS" pitchFamily="34" charset="-128"/>
              </a:rPr>
              <a:t>dr</a:t>
            </a:r>
            <a:r>
              <a:rPr lang="en-US" altLang="zh-TW" sz="2400" b="1">
                <a:solidFill>
                  <a:schemeClr val="accent2"/>
                </a:solidFill>
                <a:latin typeface="Times New Roman" pitchFamily="18" charset="0"/>
                <a:ea typeface="標楷體" pitchFamily="65" charset="-120"/>
                <a:cs typeface="Arial Unicode MS" pitchFamily="34" charset="-128"/>
              </a:rPr>
              <a:t> at a radius </a:t>
            </a:r>
            <a:r>
              <a:rPr lang="en-US" altLang="zh-TW" sz="2400" b="1" i="1">
                <a:solidFill>
                  <a:schemeClr val="accent2"/>
                </a:solidFill>
                <a:latin typeface="Times New Roman" pitchFamily="18" charset="0"/>
                <a:ea typeface="標楷體" pitchFamily="65" charset="-120"/>
                <a:cs typeface="Arial Unicode MS" pitchFamily="34" charset="-128"/>
              </a:rPr>
              <a:t>r</a:t>
            </a:r>
            <a:r>
              <a:rPr lang="en-US" altLang="zh-TW" sz="2400" b="1">
                <a:solidFill>
                  <a:schemeClr val="accent2"/>
                </a:solidFill>
                <a:latin typeface="Times New Roman" pitchFamily="18" charset="0"/>
                <a:ea typeface="標楷體" pitchFamily="65" charset="-120"/>
                <a:cs typeface="Arial Unicode MS" pitchFamily="34" charset="-128"/>
              </a:rPr>
              <a:t>,</a:t>
            </a:r>
            <a:endParaRPr lang="zh-TW" altLang="en-US" sz="2400" b="1">
              <a:solidFill>
                <a:schemeClr val="accent2"/>
              </a:solidFill>
              <a:latin typeface="Times New Roman" pitchFamily="18" charset="0"/>
              <a:ea typeface="標楷體" pitchFamily="65" charset="-120"/>
              <a:cs typeface="Arial Unicode MS" pitchFamily="34" charset="-128"/>
            </a:endParaRPr>
          </a:p>
        </p:txBody>
      </p:sp>
      <p:sp>
        <p:nvSpPr>
          <p:cNvPr id="29704" name="Rectangle 7"/>
          <p:cNvSpPr>
            <a:spLocks noChangeArrowheads="1"/>
          </p:cNvSpPr>
          <p:nvPr/>
        </p:nvSpPr>
        <p:spPr bwMode="auto">
          <a:xfrm>
            <a:off x="0" y="3325813"/>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29698" name="Object 6"/>
          <p:cNvGraphicFramePr>
            <a:graphicFrameLocks noChangeAspect="1"/>
          </p:cNvGraphicFramePr>
          <p:nvPr/>
        </p:nvGraphicFramePr>
        <p:xfrm>
          <a:off x="4283075" y="1711325"/>
          <a:ext cx="1657350" cy="414338"/>
        </p:xfrm>
        <a:graphic>
          <a:graphicData uri="http://schemas.openxmlformats.org/presentationml/2006/ole">
            <p:oleObj spid="_x0000_s237570" name="方程式" r:id="rId5" imgW="825500" imgH="203200" progId="Equation.3">
              <p:embed/>
            </p:oleObj>
          </a:graphicData>
        </a:graphic>
      </p:graphicFrame>
      <p:sp>
        <p:nvSpPr>
          <p:cNvPr id="29705" name="Rectangle 9"/>
          <p:cNvSpPr>
            <a:spLocks noChangeArrowheads="1"/>
          </p:cNvSpPr>
          <p:nvPr/>
        </p:nvSpPr>
        <p:spPr bwMode="auto">
          <a:xfrm>
            <a:off x="0" y="3325813"/>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29699" name="Object 8"/>
          <p:cNvGraphicFramePr>
            <a:graphicFrameLocks noChangeAspect="1"/>
          </p:cNvGraphicFramePr>
          <p:nvPr/>
        </p:nvGraphicFramePr>
        <p:xfrm>
          <a:off x="6227763" y="1782763"/>
          <a:ext cx="2160587" cy="427037"/>
        </p:xfrm>
        <a:graphic>
          <a:graphicData uri="http://schemas.openxmlformats.org/presentationml/2006/ole">
            <p:oleObj spid="_x0000_s237571" name="方程式" r:id="rId6" imgW="1040948" imgH="203112" progId="Equation.3">
              <p:embed/>
            </p:oleObj>
          </a:graphicData>
        </a:graphic>
      </p:graphicFrame>
      <p:sp>
        <p:nvSpPr>
          <p:cNvPr id="29706" name="Text Box 10"/>
          <p:cNvSpPr txBox="1">
            <a:spLocks noChangeArrowheads="1"/>
          </p:cNvSpPr>
          <p:nvPr/>
        </p:nvSpPr>
        <p:spPr bwMode="auto">
          <a:xfrm>
            <a:off x="5940425" y="1711325"/>
            <a:ext cx="287338" cy="457200"/>
          </a:xfrm>
          <a:prstGeom prst="rect">
            <a:avLst/>
          </a:prstGeom>
          <a:noFill/>
          <a:ln w="9525">
            <a:noFill/>
            <a:miter lim="800000"/>
            <a:headEnd/>
            <a:tailEnd/>
          </a:ln>
        </p:spPr>
        <p:txBody>
          <a:bodyPr>
            <a:spAutoFit/>
          </a:bodyPr>
          <a:lstStyle/>
          <a:p>
            <a:pPr>
              <a:spcBef>
                <a:spcPct val="50000"/>
              </a:spcBef>
            </a:pPr>
            <a:r>
              <a:rPr lang="en-US" altLang="zh-TW" sz="2400" b="1">
                <a:latin typeface="Times New Roman" pitchFamily="18" charset="0"/>
                <a:ea typeface="標楷體" pitchFamily="65" charset="-120"/>
                <a:cs typeface="Arial Unicode MS" pitchFamily="34" charset="-128"/>
              </a:rPr>
              <a:t>;</a:t>
            </a:r>
          </a:p>
        </p:txBody>
      </p:sp>
      <p:sp>
        <p:nvSpPr>
          <p:cNvPr id="29707" name="Text Box 11"/>
          <p:cNvSpPr txBox="1">
            <a:spLocks noChangeArrowheads="1"/>
          </p:cNvSpPr>
          <p:nvPr/>
        </p:nvSpPr>
        <p:spPr bwMode="auto">
          <a:xfrm>
            <a:off x="3779838" y="2214563"/>
            <a:ext cx="4968875" cy="2209800"/>
          </a:xfrm>
          <a:prstGeom prst="rect">
            <a:avLst/>
          </a:prstGeom>
          <a:noFill/>
          <a:ln w="9525">
            <a:noFill/>
            <a:miter lim="800000"/>
            <a:headEnd/>
            <a:tailEnd/>
          </a:ln>
        </p:spPr>
        <p:txBody>
          <a:bodyPr>
            <a:spAutoFit/>
          </a:bodyPr>
          <a:lstStyle/>
          <a:p>
            <a:pPr>
              <a:spcAft>
                <a:spcPct val="20000"/>
              </a:spcAft>
            </a:pPr>
            <a:r>
              <a:rPr lang="en-US" altLang="zh-TW" sz="2400" b="1" i="1">
                <a:solidFill>
                  <a:srgbClr val="A50021"/>
                </a:solidFill>
                <a:latin typeface="Times New Roman" pitchFamily="18" charset="0"/>
                <a:ea typeface="標楷體" pitchFamily="65" charset="-120"/>
                <a:cs typeface="Arial Unicode MS" pitchFamily="34" charset="-128"/>
              </a:rPr>
              <a:t>dF</a:t>
            </a:r>
            <a:r>
              <a:rPr lang="en-US" altLang="zh-TW" sz="2400" b="1">
                <a:solidFill>
                  <a:srgbClr val="A50021"/>
                </a:solidFill>
                <a:latin typeface="Times New Roman" pitchFamily="18" charset="0"/>
                <a:ea typeface="標楷體" pitchFamily="65" charset="-120"/>
                <a:cs typeface="Arial Unicode MS" pitchFamily="34" charset="-128"/>
              </a:rPr>
              <a:t> = centrifugal force</a:t>
            </a:r>
          </a:p>
          <a:p>
            <a:pPr>
              <a:spcAft>
                <a:spcPct val="20000"/>
              </a:spcAft>
            </a:pPr>
            <a:r>
              <a:rPr lang="en-US" altLang="zh-TW" sz="2400" b="1" i="1">
                <a:latin typeface="Times New Roman" pitchFamily="18" charset="0"/>
                <a:ea typeface="標楷體" pitchFamily="65" charset="-120"/>
                <a:cs typeface="Arial Unicode MS" pitchFamily="34" charset="-128"/>
              </a:rPr>
              <a:t>dm</a:t>
            </a:r>
            <a:r>
              <a:rPr lang="en-US" altLang="zh-TW" sz="2400" b="1">
                <a:latin typeface="Times New Roman" pitchFamily="18" charset="0"/>
                <a:ea typeface="標楷體" pitchFamily="65" charset="-120"/>
                <a:cs typeface="Arial Unicode MS" pitchFamily="34" charset="-128"/>
              </a:rPr>
              <a:t> = mass of liquid in the element </a:t>
            </a:r>
          </a:p>
          <a:p>
            <a:pPr>
              <a:spcAft>
                <a:spcPct val="20000"/>
              </a:spcAft>
            </a:pPr>
            <a:r>
              <a:rPr lang="en-US" altLang="zh-TW" sz="2400" b="1" i="1">
                <a:solidFill>
                  <a:srgbClr val="FF0000"/>
                </a:solidFill>
                <a:latin typeface="Symbol" pitchFamily="18" charset="2"/>
                <a:ea typeface="標楷體" pitchFamily="65" charset="-120"/>
                <a:cs typeface="Arial Unicode MS" pitchFamily="34" charset="-128"/>
              </a:rPr>
              <a:t>w</a:t>
            </a:r>
            <a:r>
              <a:rPr lang="en-US" altLang="zh-TW" sz="2400" b="1" i="1">
                <a:solidFill>
                  <a:srgbClr val="FF0000"/>
                </a:solidFill>
                <a:latin typeface="Times New Roman" pitchFamily="18" charset="0"/>
                <a:ea typeface="標楷體" pitchFamily="65" charset="-120"/>
                <a:cs typeface="Arial Unicode MS" pitchFamily="34" charset="-128"/>
              </a:rPr>
              <a:t> = </a:t>
            </a:r>
            <a:r>
              <a:rPr lang="en-US" altLang="zh-TW" sz="2400" b="1">
                <a:solidFill>
                  <a:srgbClr val="FF0000"/>
                </a:solidFill>
                <a:latin typeface="Times New Roman" pitchFamily="18" charset="0"/>
                <a:ea typeface="標楷體" pitchFamily="65" charset="-120"/>
                <a:cs typeface="Arial Unicode MS" pitchFamily="34" charset="-128"/>
              </a:rPr>
              <a:t>angular velocity</a:t>
            </a:r>
          </a:p>
          <a:p>
            <a:pPr>
              <a:spcAft>
                <a:spcPct val="20000"/>
              </a:spcAft>
            </a:pPr>
            <a:r>
              <a:rPr lang="en-US" altLang="zh-TW" sz="2400" b="1" i="1">
                <a:latin typeface="Symbol" pitchFamily="18" charset="2"/>
                <a:ea typeface="標楷體" pitchFamily="65" charset="-120"/>
                <a:cs typeface="Arial Unicode MS" pitchFamily="34" charset="-128"/>
              </a:rPr>
              <a:t>r</a:t>
            </a:r>
            <a:r>
              <a:rPr lang="en-US" altLang="zh-TW" sz="2400" b="1">
                <a:latin typeface="Times New Roman" pitchFamily="18" charset="0"/>
                <a:ea typeface="標楷體" pitchFamily="65" charset="-120"/>
                <a:cs typeface="Arial Unicode MS" pitchFamily="34" charset="-128"/>
              </a:rPr>
              <a:t> = density of the liquid</a:t>
            </a:r>
          </a:p>
          <a:p>
            <a:pPr>
              <a:spcAft>
                <a:spcPct val="20000"/>
              </a:spcAft>
            </a:pPr>
            <a:r>
              <a:rPr lang="en-US" altLang="zh-TW" sz="2400" b="1" i="1">
                <a:solidFill>
                  <a:srgbClr val="CC00CC"/>
                </a:solidFill>
                <a:latin typeface="Times New Roman" pitchFamily="18" charset="0"/>
                <a:ea typeface="標楷體" pitchFamily="65" charset="-120"/>
                <a:cs typeface="Arial Unicode MS" pitchFamily="34" charset="-128"/>
              </a:rPr>
              <a:t>h</a:t>
            </a:r>
            <a:r>
              <a:rPr lang="en-US" altLang="zh-TW" sz="2400" b="1">
                <a:solidFill>
                  <a:srgbClr val="CC00CC"/>
                </a:solidFill>
                <a:latin typeface="Times New Roman" pitchFamily="18" charset="0"/>
                <a:ea typeface="標楷體" pitchFamily="65" charset="-120"/>
                <a:cs typeface="Arial Unicode MS" pitchFamily="34" charset="-128"/>
              </a:rPr>
              <a:t> = height of the ring</a:t>
            </a:r>
            <a:r>
              <a:rPr lang="en-US" altLang="zh-TW" sz="2400" b="1">
                <a:latin typeface="Times New Roman" pitchFamily="18" charset="0"/>
                <a:ea typeface="標楷體" pitchFamily="65" charset="-120"/>
                <a:cs typeface="Arial Unicode MS" pitchFamily="34" charset="-128"/>
              </a:rPr>
              <a:t> </a:t>
            </a:r>
            <a:endParaRPr lang="zh-TW" altLang="en-US" sz="2400" b="1">
              <a:latin typeface="Times New Roman" pitchFamily="18" charset="0"/>
              <a:ea typeface="標楷體" pitchFamily="65" charset="-120"/>
              <a:cs typeface="Arial Unicode MS" pitchFamily="34" charset="-128"/>
            </a:endParaRPr>
          </a:p>
        </p:txBody>
      </p:sp>
      <p:sp>
        <p:nvSpPr>
          <p:cNvPr id="29708" name="Rectangle 13"/>
          <p:cNvSpPr>
            <a:spLocks noChangeArrowheads="1"/>
          </p:cNvSpPr>
          <p:nvPr/>
        </p:nvSpPr>
        <p:spPr bwMode="auto">
          <a:xfrm>
            <a:off x="0" y="3230563"/>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29700" name="Object 12"/>
          <p:cNvGraphicFramePr>
            <a:graphicFrameLocks noChangeAspect="1"/>
          </p:cNvGraphicFramePr>
          <p:nvPr/>
        </p:nvGraphicFramePr>
        <p:xfrm>
          <a:off x="1403350" y="4519613"/>
          <a:ext cx="5832475" cy="731837"/>
        </p:xfrm>
        <a:graphic>
          <a:graphicData uri="http://schemas.openxmlformats.org/presentationml/2006/ole">
            <p:oleObj spid="_x0000_s237572" name="方程式" r:id="rId7" imgW="3162300" imgH="393700" progId="Equation.3">
              <p:embed/>
            </p:oleObj>
          </a:graphicData>
        </a:graphic>
      </p:graphicFrame>
      <p:sp>
        <p:nvSpPr>
          <p:cNvPr id="29709" name="Text Box 14"/>
          <p:cNvSpPr txBox="1">
            <a:spLocks noChangeArrowheads="1"/>
          </p:cNvSpPr>
          <p:nvPr/>
        </p:nvSpPr>
        <p:spPr bwMode="auto">
          <a:xfrm>
            <a:off x="1187450" y="5589588"/>
            <a:ext cx="2160588" cy="457200"/>
          </a:xfrm>
          <a:prstGeom prst="rect">
            <a:avLst/>
          </a:prstGeom>
          <a:noFill/>
          <a:ln w="9525">
            <a:noFill/>
            <a:miter lim="800000"/>
            <a:headEnd/>
            <a:tailEnd/>
          </a:ln>
        </p:spPr>
        <p:txBody>
          <a:bodyPr>
            <a:spAutoFit/>
          </a:bodyPr>
          <a:lstStyle/>
          <a:p>
            <a:pPr>
              <a:spcBef>
                <a:spcPct val="50000"/>
              </a:spcBef>
            </a:pPr>
            <a:r>
              <a:rPr lang="en-US" altLang="zh-TW" sz="2400" b="1">
                <a:latin typeface="Times New Roman" pitchFamily="18" charset="0"/>
                <a:ea typeface="標楷體" pitchFamily="65" charset="-120"/>
                <a:cs typeface="Arial Unicode MS" pitchFamily="34" charset="-128"/>
              </a:rPr>
              <a:t>Integration  </a:t>
            </a:r>
            <a:r>
              <a:rPr lang="en-US" altLang="zh-TW" sz="2400" b="1">
                <a:latin typeface="Times New Roman" pitchFamily="18" charset="0"/>
                <a:ea typeface="標楷體" pitchFamily="65" charset="-120"/>
                <a:cs typeface="Arial Unicode MS" pitchFamily="34" charset="-128"/>
                <a:sym typeface="Wingdings 3" pitchFamily="18" charset="2"/>
              </a:rPr>
              <a:t></a:t>
            </a:r>
            <a:r>
              <a:rPr lang="en-US" altLang="zh-TW" sz="2400" b="1">
                <a:latin typeface="Times New Roman" pitchFamily="18" charset="0"/>
                <a:ea typeface="標楷體" pitchFamily="65" charset="-120"/>
                <a:cs typeface="Arial Unicode MS" pitchFamily="34" charset="-128"/>
              </a:rPr>
              <a:t> </a:t>
            </a:r>
            <a:endParaRPr lang="zh-TW" altLang="en-US" sz="2400" b="1">
              <a:latin typeface="Times New Roman" pitchFamily="18" charset="0"/>
              <a:ea typeface="標楷體" pitchFamily="65" charset="-120"/>
              <a:cs typeface="Arial Unicode MS" pitchFamily="34" charset="-128"/>
            </a:endParaRPr>
          </a:p>
        </p:txBody>
      </p:sp>
      <p:sp>
        <p:nvSpPr>
          <p:cNvPr id="29710" name="Rectangle 16"/>
          <p:cNvSpPr>
            <a:spLocks noChangeArrowheads="1"/>
          </p:cNvSpPr>
          <p:nvPr/>
        </p:nvSpPr>
        <p:spPr bwMode="auto">
          <a:xfrm>
            <a:off x="0" y="3230563"/>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29701" name="Object 15"/>
          <p:cNvGraphicFramePr>
            <a:graphicFrameLocks noChangeAspect="1"/>
          </p:cNvGraphicFramePr>
          <p:nvPr/>
        </p:nvGraphicFramePr>
        <p:xfrm>
          <a:off x="3348038" y="5456238"/>
          <a:ext cx="3887787" cy="763587"/>
        </p:xfrm>
        <a:graphic>
          <a:graphicData uri="http://schemas.openxmlformats.org/presentationml/2006/ole">
            <p:oleObj spid="_x0000_s237573" name="方程式" r:id="rId8" imgW="2019300" imgH="393700" progId="Equation.3">
              <p:embed/>
            </p:oleObj>
          </a:graphicData>
        </a:graphic>
      </p:graphicFrame>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3"/>
          <p:cNvSpPr txBox="1">
            <a:spLocks noChangeArrowheads="1"/>
          </p:cNvSpPr>
          <p:nvPr/>
        </p:nvSpPr>
        <p:spPr bwMode="auto">
          <a:xfrm>
            <a:off x="1447800" y="457200"/>
            <a:ext cx="3810000" cy="707886"/>
          </a:xfrm>
          <a:prstGeom prst="rect">
            <a:avLst/>
          </a:prstGeom>
          <a:noFill/>
          <a:ln w="9525">
            <a:noFill/>
            <a:miter lim="800000"/>
            <a:headEnd/>
            <a:tailEnd/>
          </a:ln>
        </p:spPr>
        <p:txBody>
          <a:bodyPr wrap="square">
            <a:spAutoFit/>
          </a:bodyPr>
          <a:lstStyle/>
          <a:p>
            <a:pPr marL="533400" indent="-533400">
              <a:spcBef>
                <a:spcPct val="50000"/>
              </a:spcBef>
            </a:pPr>
            <a:r>
              <a:rPr lang="en-US" sz="4000" dirty="0" smtClean="0"/>
              <a:t>Liquid separation</a:t>
            </a:r>
            <a:endParaRPr lang="th-TH" sz="4000" dirty="0"/>
          </a:p>
        </p:txBody>
      </p:sp>
      <p:sp>
        <p:nvSpPr>
          <p:cNvPr id="40963" name="Text Box 4"/>
          <p:cNvSpPr txBox="1">
            <a:spLocks noChangeArrowheads="1"/>
          </p:cNvSpPr>
          <p:nvPr/>
        </p:nvSpPr>
        <p:spPr bwMode="auto">
          <a:xfrm>
            <a:off x="6248400" y="3505200"/>
            <a:ext cx="2362200" cy="461665"/>
          </a:xfrm>
          <a:prstGeom prst="rect">
            <a:avLst/>
          </a:prstGeom>
          <a:solidFill>
            <a:srgbClr val="FFC000"/>
          </a:solidFill>
          <a:ln w="9525">
            <a:noFill/>
            <a:miter lim="800000"/>
            <a:headEnd/>
            <a:tailEnd/>
          </a:ln>
        </p:spPr>
        <p:txBody>
          <a:bodyPr wrap="square">
            <a:spAutoFit/>
          </a:bodyPr>
          <a:lstStyle/>
          <a:p>
            <a:pPr marL="533400" indent="-533400">
              <a:spcBef>
                <a:spcPct val="50000"/>
              </a:spcBef>
              <a:buFont typeface="Wingdings" pitchFamily="2" charset="2"/>
              <a:buChar char="v"/>
            </a:pPr>
            <a:r>
              <a:rPr lang="en-US" sz="2400" b="1" dirty="0" smtClean="0"/>
              <a:t>Neutral </a:t>
            </a:r>
            <a:r>
              <a:rPr lang="en-US" sz="2400" b="1" dirty="0"/>
              <a:t>zone</a:t>
            </a:r>
            <a:r>
              <a:rPr lang="th-TH" dirty="0"/>
              <a:t> </a:t>
            </a:r>
          </a:p>
        </p:txBody>
      </p:sp>
      <p:pic>
        <p:nvPicPr>
          <p:cNvPr id="516097" name="Picture 1"/>
          <p:cNvPicPr>
            <a:picLocks noChangeAspect="1" noChangeArrowheads="1"/>
          </p:cNvPicPr>
          <p:nvPr/>
        </p:nvPicPr>
        <p:blipFill>
          <a:blip r:embed="rId3"/>
          <a:srcRect/>
          <a:stretch>
            <a:fillRect/>
          </a:stretch>
        </p:blipFill>
        <p:spPr bwMode="auto">
          <a:xfrm>
            <a:off x="454018" y="1219201"/>
            <a:ext cx="5455380" cy="5410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idx="1"/>
          </p:nvPr>
        </p:nvSpPr>
        <p:spPr>
          <a:xfrm>
            <a:off x="457200" y="836613"/>
            <a:ext cx="8229600" cy="5688012"/>
          </a:xfrm>
        </p:spPr>
        <p:txBody>
          <a:bodyPr/>
          <a:lstStyle/>
          <a:p>
            <a:pPr algn="ctr">
              <a:buFontTx/>
              <a:buNone/>
            </a:pPr>
            <a:endParaRPr lang="en-US" sz="1800" dirty="0" smtClean="0">
              <a:solidFill>
                <a:srgbClr val="000000"/>
              </a:solidFill>
              <a:cs typeface="LilyUPC" pitchFamily="34" charset="-34"/>
            </a:endParaRPr>
          </a:p>
          <a:p>
            <a:pPr algn="ctr">
              <a:buFontTx/>
              <a:buNone/>
            </a:pPr>
            <a:endParaRPr lang="en-US" sz="3600" dirty="0" smtClean="0">
              <a:solidFill>
                <a:srgbClr val="000000"/>
              </a:solidFill>
            </a:endParaRPr>
          </a:p>
          <a:p>
            <a:pPr algn="ctr">
              <a:buFontTx/>
              <a:buNone/>
            </a:pPr>
            <a:endParaRPr lang="en-US" sz="3600" dirty="0" smtClean="0">
              <a:solidFill>
                <a:srgbClr val="000000"/>
              </a:solidFill>
            </a:endParaRPr>
          </a:p>
          <a:p>
            <a:pPr algn="ctr">
              <a:buFontTx/>
              <a:buNone/>
            </a:pPr>
            <a:r>
              <a:rPr lang="th-TH" sz="3600" dirty="0" smtClean="0">
                <a:solidFill>
                  <a:srgbClr val="000000"/>
                </a:solidFill>
              </a:rPr>
              <a:t>                            </a:t>
            </a:r>
            <a:r>
              <a:rPr lang="pt-BR" sz="2800" dirty="0" smtClean="0">
                <a:solidFill>
                  <a:srgbClr val="000000"/>
                </a:solidFill>
                <a:cs typeface="Tahoma" pitchFamily="34" charset="0"/>
              </a:rPr>
              <a:t>                                      </a:t>
            </a:r>
          </a:p>
          <a:p>
            <a:pPr algn="ctr">
              <a:buFontTx/>
              <a:buNone/>
            </a:pPr>
            <a:r>
              <a:rPr lang="pt-BR" sz="2800" dirty="0" smtClean="0">
                <a:solidFill>
                  <a:srgbClr val="000000"/>
                </a:solidFill>
                <a:cs typeface="Tahoma" pitchFamily="34" charset="0"/>
              </a:rPr>
              <a:t>   </a:t>
            </a:r>
            <a:r>
              <a:rPr lang="en-US" sz="2800" dirty="0" smtClean="0">
                <a:solidFill>
                  <a:srgbClr val="000000"/>
                </a:solidFill>
                <a:cs typeface="LilyUPC" pitchFamily="34" charset="-34"/>
              </a:rPr>
              <a:t>where: </a:t>
            </a:r>
            <a:r>
              <a:rPr lang="en-US" sz="2800" dirty="0" err="1" smtClean="0">
                <a:solidFill>
                  <a:srgbClr val="000000"/>
                </a:solidFill>
                <a:cs typeface="LilyUPC" pitchFamily="34" charset="-34"/>
              </a:rPr>
              <a:t>ρ</a:t>
            </a:r>
            <a:r>
              <a:rPr lang="en-US" sz="2800" baseline="-25000" dirty="0" err="1" smtClean="0">
                <a:solidFill>
                  <a:srgbClr val="000000"/>
                </a:solidFill>
                <a:cs typeface="LilyUPC" pitchFamily="34" charset="-34"/>
              </a:rPr>
              <a:t>A</a:t>
            </a:r>
            <a:r>
              <a:rPr lang="en-US" sz="2800" baseline="-25000" dirty="0" smtClean="0">
                <a:solidFill>
                  <a:srgbClr val="000000"/>
                </a:solidFill>
                <a:cs typeface="LilyUPC" pitchFamily="34" charset="-34"/>
              </a:rPr>
              <a:t> </a:t>
            </a:r>
            <a:r>
              <a:rPr lang="en-US" sz="2800" dirty="0" smtClean="0">
                <a:solidFill>
                  <a:srgbClr val="000000"/>
                </a:solidFill>
                <a:cs typeface="LilyUPC" pitchFamily="34" charset="-34"/>
              </a:rPr>
              <a:t>is the density of the heavier liquid </a:t>
            </a:r>
          </a:p>
          <a:p>
            <a:pPr>
              <a:buFontTx/>
              <a:buNone/>
            </a:pPr>
            <a:r>
              <a:rPr lang="en-US" sz="2800" dirty="0" smtClean="0">
                <a:solidFill>
                  <a:srgbClr val="000000"/>
                </a:solidFill>
                <a:cs typeface="LilyUPC" pitchFamily="34" charset="-34"/>
              </a:rPr>
              <a:t>                  	</a:t>
            </a:r>
            <a:r>
              <a:rPr lang="en-US" sz="2800" dirty="0" err="1" smtClean="0">
                <a:solidFill>
                  <a:srgbClr val="000000"/>
                </a:solidFill>
                <a:cs typeface="LilyUPC" pitchFamily="34" charset="-34"/>
              </a:rPr>
              <a:t>ρ</a:t>
            </a:r>
            <a:r>
              <a:rPr lang="en-US" sz="2800" baseline="-25000" dirty="0" err="1" smtClean="0">
                <a:solidFill>
                  <a:srgbClr val="000000"/>
                </a:solidFill>
                <a:cs typeface="LilyUPC" pitchFamily="34" charset="-34"/>
              </a:rPr>
              <a:t>B</a:t>
            </a:r>
            <a:r>
              <a:rPr lang="en-US" sz="2800" dirty="0" smtClean="0">
                <a:solidFill>
                  <a:srgbClr val="000000"/>
                </a:solidFill>
                <a:cs typeface="LilyUPC" pitchFamily="34" charset="-34"/>
              </a:rPr>
              <a:t> is the density of the lighter liquid</a:t>
            </a:r>
          </a:p>
          <a:p>
            <a:pPr algn="ctr">
              <a:buFontTx/>
              <a:buNone/>
            </a:pPr>
            <a:endParaRPr lang="en-US" sz="2800" dirty="0" smtClean="0">
              <a:solidFill>
                <a:srgbClr val="000000"/>
              </a:solidFill>
              <a:cs typeface="LilyUPC" pitchFamily="34" charset="-34"/>
            </a:endParaRPr>
          </a:p>
          <a:p>
            <a:r>
              <a:rPr lang="en-US" sz="2800" dirty="0" smtClean="0">
                <a:solidFill>
                  <a:srgbClr val="000000"/>
                </a:solidFill>
                <a:cs typeface="LilyUPC" pitchFamily="34" charset="-34"/>
              </a:rPr>
              <a:t>This equation shows that as the discharge radius for the heavier liquid is made smaller, then the radius of the neutral zone must also decrease</a:t>
            </a:r>
            <a:endParaRPr lang="th-TH" sz="2800" dirty="0" smtClean="0">
              <a:solidFill>
                <a:srgbClr val="000000"/>
              </a:solidFill>
            </a:endParaRPr>
          </a:p>
        </p:txBody>
      </p:sp>
      <p:graphicFrame>
        <p:nvGraphicFramePr>
          <p:cNvPr id="514049" name="Object 15"/>
          <p:cNvGraphicFramePr>
            <a:graphicFrameLocks noChangeAspect="1"/>
          </p:cNvGraphicFramePr>
          <p:nvPr/>
        </p:nvGraphicFramePr>
        <p:xfrm>
          <a:off x="1600200" y="914400"/>
          <a:ext cx="5885424" cy="1804988"/>
        </p:xfrm>
        <a:graphic>
          <a:graphicData uri="http://schemas.openxmlformats.org/presentationml/2006/ole">
            <p:oleObj spid="_x0000_s514049" name="Equation" r:id="rId4" imgW="2082600" imgH="634680" progId="Equation.3">
              <p:embed/>
            </p:oleObj>
          </a:graphicData>
        </a:graphic>
      </p:graphicFrame>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fontAlgn="auto">
              <a:spcAft>
                <a:spcPts val="0"/>
              </a:spcAft>
              <a:defRPr/>
            </a:pPr>
            <a:r>
              <a:rPr lang="en-US" b="1"/>
              <a:t>Example 1</a:t>
            </a:r>
            <a:endParaRPr lang="th-TH" b="1"/>
          </a:p>
        </p:txBody>
      </p:sp>
      <p:sp>
        <p:nvSpPr>
          <p:cNvPr id="8198" name="Rectangle 3"/>
          <p:cNvSpPr>
            <a:spLocks noGrp="1" noChangeArrowheads="1"/>
          </p:cNvSpPr>
          <p:nvPr>
            <p:ph type="body" sz="half" idx="1"/>
          </p:nvPr>
        </p:nvSpPr>
        <p:spPr>
          <a:xfrm>
            <a:off x="500063" y="1285875"/>
            <a:ext cx="5122862" cy="4525963"/>
          </a:xfrm>
        </p:spPr>
        <p:txBody>
          <a:bodyPr/>
          <a:lstStyle/>
          <a:p>
            <a:pPr>
              <a:buFontTx/>
              <a:buNone/>
            </a:pPr>
            <a:r>
              <a:rPr lang="en-US" sz="2800" dirty="0" smtClean="0">
                <a:cs typeface="LilyUPC" pitchFamily="34" charset="-34"/>
              </a:rPr>
              <a:t>Find centrifugation time </a:t>
            </a:r>
            <a:r>
              <a:rPr lang="en-US" sz="2800" dirty="0" err="1" smtClean="0">
                <a:cs typeface="LilyUPC" pitchFamily="34" charset="-34"/>
              </a:rPr>
              <a:t>t</a:t>
            </a:r>
            <a:r>
              <a:rPr lang="en-US" sz="2800" baseline="-25000" dirty="0" err="1" smtClean="0">
                <a:cs typeface="LilyUPC" pitchFamily="34" charset="-34"/>
              </a:rPr>
              <a:t>r</a:t>
            </a:r>
            <a:r>
              <a:rPr lang="en-US" sz="2800" dirty="0" smtClean="0">
                <a:cs typeface="LilyUPC" pitchFamily="34" charset="-34"/>
              </a:rPr>
              <a:t> of a particle </a:t>
            </a:r>
            <a:r>
              <a:rPr lang="en-US" sz="2800" dirty="0" smtClean="0">
                <a:latin typeface="Symbol" pitchFamily="18" charset="2"/>
                <a:cs typeface="LilyUPC" pitchFamily="34" charset="-34"/>
              </a:rPr>
              <a:t>f</a:t>
            </a:r>
            <a:r>
              <a:rPr lang="en-US" sz="2800" dirty="0" smtClean="0">
                <a:cs typeface="LilyUPC" pitchFamily="34" charset="-34"/>
              </a:rPr>
              <a:t>=1mm. In a centrifuge</a:t>
            </a:r>
          </a:p>
          <a:p>
            <a:pPr>
              <a:buFontTx/>
              <a:buNone/>
            </a:pPr>
            <a:r>
              <a:rPr lang="en-US" sz="2400" b="1" dirty="0" smtClean="0">
                <a:cs typeface="LilyUPC" pitchFamily="34" charset="-34"/>
              </a:rPr>
              <a:t>Given </a:t>
            </a:r>
            <a:r>
              <a:rPr lang="en-US" sz="2000" dirty="0" smtClean="0">
                <a:cs typeface="LilyUPC" pitchFamily="34" charset="-34"/>
              </a:rPr>
              <a:t> </a:t>
            </a:r>
            <a:endParaRPr lang="th-TH" sz="2000" dirty="0" smtClean="0"/>
          </a:p>
        </p:txBody>
      </p:sp>
      <p:graphicFrame>
        <p:nvGraphicFramePr>
          <p:cNvPr id="8196" name="Object 6"/>
          <p:cNvGraphicFramePr>
            <a:graphicFrameLocks noChangeAspect="1"/>
          </p:cNvGraphicFramePr>
          <p:nvPr>
            <p:ph sz="half" idx="2"/>
          </p:nvPr>
        </p:nvGraphicFramePr>
        <p:xfrm>
          <a:off x="1698625" y="2781300"/>
          <a:ext cx="2944813" cy="3814763"/>
        </p:xfrm>
        <a:graphic>
          <a:graphicData uri="http://schemas.openxmlformats.org/presentationml/2006/ole">
            <p:oleObj spid="_x0000_s219138" name="Equation" r:id="rId4" imgW="1117440" imgH="1447560" progId="Equation.3">
              <p:embed/>
            </p:oleObj>
          </a:graphicData>
        </a:graphic>
      </p:graphicFrame>
      <p:graphicFrame>
        <p:nvGraphicFramePr>
          <p:cNvPr id="8194" name="Object 4"/>
          <p:cNvGraphicFramePr>
            <a:graphicFrameLocks noChangeAspect="1"/>
          </p:cNvGraphicFramePr>
          <p:nvPr/>
        </p:nvGraphicFramePr>
        <p:xfrm>
          <a:off x="4514850" y="3321050"/>
          <a:ext cx="114300" cy="215900"/>
        </p:xfrm>
        <a:graphic>
          <a:graphicData uri="http://schemas.openxmlformats.org/presentationml/2006/ole">
            <p:oleObj spid="_x0000_s219139" name="สมการ" r:id="rId5" imgW="114120" imgH="215640" progId="Equation.3">
              <p:embed/>
            </p:oleObj>
          </a:graphicData>
        </a:graphic>
      </p:graphicFrame>
      <p:graphicFrame>
        <p:nvGraphicFramePr>
          <p:cNvPr id="8195" name="Object 5"/>
          <p:cNvGraphicFramePr>
            <a:graphicFrameLocks noChangeAspect="1"/>
          </p:cNvGraphicFramePr>
          <p:nvPr/>
        </p:nvGraphicFramePr>
        <p:xfrm>
          <a:off x="4514850" y="3321050"/>
          <a:ext cx="114300" cy="215900"/>
        </p:xfrm>
        <a:graphic>
          <a:graphicData uri="http://schemas.openxmlformats.org/presentationml/2006/ole">
            <p:oleObj spid="_x0000_s219140" name="สมการ" r:id="rId6" imgW="114120" imgH="215640" progId="Equation.3">
              <p:embed/>
            </p:oleObj>
          </a:graphicData>
        </a:graphic>
      </p:graphicFrame>
      <p:grpSp>
        <p:nvGrpSpPr>
          <p:cNvPr id="2" name="Group 7"/>
          <p:cNvGrpSpPr>
            <a:grpSpLocks/>
          </p:cNvGrpSpPr>
          <p:nvPr/>
        </p:nvGrpSpPr>
        <p:grpSpPr bwMode="auto">
          <a:xfrm>
            <a:off x="5076825" y="2636838"/>
            <a:ext cx="2232025" cy="1944687"/>
            <a:chOff x="3198" y="1661"/>
            <a:chExt cx="1406" cy="1225"/>
          </a:xfrm>
        </p:grpSpPr>
        <p:sp>
          <p:nvSpPr>
            <p:cNvPr id="8200" name="Rectangle 8"/>
            <p:cNvSpPr>
              <a:spLocks noChangeArrowheads="1"/>
            </p:cNvSpPr>
            <p:nvPr/>
          </p:nvSpPr>
          <p:spPr bwMode="auto">
            <a:xfrm>
              <a:off x="3198" y="1661"/>
              <a:ext cx="1406" cy="1225"/>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01" name="Rectangle 9"/>
            <p:cNvSpPr>
              <a:spLocks noChangeArrowheads="1"/>
            </p:cNvSpPr>
            <p:nvPr/>
          </p:nvSpPr>
          <p:spPr bwMode="auto">
            <a:xfrm>
              <a:off x="3424" y="1661"/>
              <a:ext cx="952" cy="1225"/>
            </a:xfrm>
            <a:prstGeom prst="rect">
              <a:avLst/>
            </a:prstGeom>
            <a:solidFill>
              <a:srgbClr val="FFFFFF"/>
            </a:solidFill>
            <a:ln w="9525">
              <a:solidFill>
                <a:schemeClr val="tx1"/>
              </a:solidFill>
              <a:miter lim="800000"/>
              <a:headEnd/>
              <a:tailEnd/>
            </a:ln>
          </p:spPr>
          <p:txBody>
            <a:bodyPr wrap="none" anchor="ctr"/>
            <a:lstStyle/>
            <a:p>
              <a:endParaRPr lang="en-US"/>
            </a:p>
          </p:txBody>
        </p:sp>
        <p:sp>
          <p:nvSpPr>
            <p:cNvPr id="8202" name="Line 10"/>
            <p:cNvSpPr>
              <a:spLocks noChangeShapeType="1"/>
            </p:cNvSpPr>
            <p:nvPr/>
          </p:nvSpPr>
          <p:spPr bwMode="auto">
            <a:xfrm>
              <a:off x="3878" y="1661"/>
              <a:ext cx="0" cy="1225"/>
            </a:xfrm>
            <a:prstGeom prst="line">
              <a:avLst/>
            </a:prstGeom>
            <a:noFill/>
            <a:ln w="9525">
              <a:solidFill>
                <a:schemeClr val="tx1"/>
              </a:solidFill>
              <a:prstDash val="dash"/>
              <a:round/>
              <a:headEnd/>
              <a:tailEnd/>
            </a:ln>
          </p:spPr>
          <p:txBody>
            <a:bodyPr/>
            <a:lstStyle/>
            <a:p>
              <a:endParaRPr lang="en-US"/>
            </a:p>
          </p:txBody>
        </p:sp>
        <p:sp>
          <p:nvSpPr>
            <p:cNvPr id="8203" name="Line 11"/>
            <p:cNvSpPr>
              <a:spLocks noChangeShapeType="1"/>
            </p:cNvSpPr>
            <p:nvPr/>
          </p:nvSpPr>
          <p:spPr bwMode="auto">
            <a:xfrm>
              <a:off x="3878" y="1933"/>
              <a:ext cx="499" cy="0"/>
            </a:xfrm>
            <a:prstGeom prst="line">
              <a:avLst/>
            </a:prstGeom>
            <a:noFill/>
            <a:ln w="9525">
              <a:solidFill>
                <a:schemeClr val="tx1"/>
              </a:solidFill>
              <a:round/>
              <a:headEnd type="triangle" w="med" len="med"/>
              <a:tailEnd type="triangle" w="med" len="med"/>
            </a:ln>
          </p:spPr>
          <p:txBody>
            <a:bodyPr/>
            <a:lstStyle/>
            <a:p>
              <a:endParaRPr lang="en-US"/>
            </a:p>
          </p:txBody>
        </p:sp>
        <p:sp>
          <p:nvSpPr>
            <p:cNvPr id="8204" name="Text Box 12"/>
            <p:cNvSpPr txBox="1">
              <a:spLocks noChangeArrowheads="1"/>
            </p:cNvSpPr>
            <p:nvPr/>
          </p:nvSpPr>
          <p:spPr bwMode="auto">
            <a:xfrm>
              <a:off x="4105" y="1706"/>
              <a:ext cx="409" cy="231"/>
            </a:xfrm>
            <a:prstGeom prst="rect">
              <a:avLst/>
            </a:prstGeom>
            <a:noFill/>
            <a:ln w="9525">
              <a:noFill/>
              <a:miter lim="800000"/>
              <a:headEnd/>
              <a:tailEnd/>
            </a:ln>
          </p:spPr>
          <p:txBody>
            <a:bodyPr>
              <a:spAutoFit/>
            </a:bodyPr>
            <a:lstStyle/>
            <a:p>
              <a:pPr>
                <a:spcBef>
                  <a:spcPct val="50000"/>
                </a:spcBef>
              </a:pPr>
              <a:r>
                <a:rPr lang="en-US" sz="1800" dirty="0" err="1" smtClean="0"/>
                <a:t>r</a:t>
              </a:r>
              <a:r>
                <a:rPr lang="en-US" sz="1800" baseline="-25000" dirty="0" err="1" smtClean="0"/>
                <a:t>i</a:t>
              </a:r>
              <a:endParaRPr lang="th-TH" sz="1800" dirty="0"/>
            </a:p>
          </p:txBody>
        </p:sp>
        <p:sp>
          <p:nvSpPr>
            <p:cNvPr id="8205" name="Line 13"/>
            <p:cNvSpPr>
              <a:spLocks noChangeShapeType="1"/>
            </p:cNvSpPr>
            <p:nvPr/>
          </p:nvSpPr>
          <p:spPr bwMode="auto">
            <a:xfrm>
              <a:off x="3878" y="2478"/>
              <a:ext cx="726" cy="0"/>
            </a:xfrm>
            <a:prstGeom prst="line">
              <a:avLst/>
            </a:prstGeom>
            <a:noFill/>
            <a:ln w="9525">
              <a:solidFill>
                <a:schemeClr val="tx1"/>
              </a:solidFill>
              <a:round/>
              <a:headEnd type="triangle" w="med" len="med"/>
              <a:tailEnd type="triangle" w="med" len="med"/>
            </a:ln>
          </p:spPr>
          <p:txBody>
            <a:bodyPr/>
            <a:lstStyle/>
            <a:p>
              <a:endParaRPr lang="en-US"/>
            </a:p>
          </p:txBody>
        </p:sp>
        <p:sp>
          <p:nvSpPr>
            <p:cNvPr id="8206" name="Text Box 14"/>
            <p:cNvSpPr txBox="1">
              <a:spLocks noChangeArrowheads="1"/>
            </p:cNvSpPr>
            <p:nvPr/>
          </p:nvSpPr>
          <p:spPr bwMode="auto">
            <a:xfrm>
              <a:off x="4105" y="2251"/>
              <a:ext cx="409" cy="231"/>
            </a:xfrm>
            <a:prstGeom prst="rect">
              <a:avLst/>
            </a:prstGeom>
            <a:noFill/>
            <a:ln w="9525">
              <a:noFill/>
              <a:miter lim="800000"/>
              <a:headEnd/>
              <a:tailEnd/>
            </a:ln>
          </p:spPr>
          <p:txBody>
            <a:bodyPr>
              <a:spAutoFit/>
            </a:bodyPr>
            <a:lstStyle/>
            <a:p>
              <a:pPr>
                <a:spcBef>
                  <a:spcPct val="50000"/>
                </a:spcBef>
              </a:pPr>
              <a:r>
                <a:rPr lang="en-US" sz="1800" dirty="0" err="1" smtClean="0"/>
                <a:t>r</a:t>
              </a:r>
              <a:r>
                <a:rPr lang="en-US" sz="1800" baseline="-25000" dirty="0" err="1" smtClean="0"/>
                <a:t>o</a:t>
              </a:r>
              <a:endParaRPr lang="th-TH" sz="1800" dirty="0"/>
            </a:p>
          </p:txBody>
        </p:sp>
      </p:gr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ph sz="half" idx="1"/>
          </p:nvPr>
        </p:nvGraphicFramePr>
        <p:xfrm>
          <a:off x="2286000" y="1828800"/>
          <a:ext cx="3532187" cy="2906712"/>
        </p:xfrm>
        <a:graphic>
          <a:graphicData uri="http://schemas.openxmlformats.org/presentationml/2006/ole">
            <p:oleObj spid="_x0000_s220162" name="สมการ" r:id="rId4" imgW="1218960" imgH="1002960" progId="Equation.3">
              <p:embed/>
            </p:oleObj>
          </a:graphicData>
        </a:graphic>
      </p:graphicFrame>
      <p:sp>
        <p:nvSpPr>
          <p:cNvPr id="9219" name="Text Box 3"/>
          <p:cNvSpPr txBox="1">
            <a:spLocks noChangeArrowheads="1"/>
          </p:cNvSpPr>
          <p:nvPr/>
        </p:nvSpPr>
        <p:spPr bwMode="auto">
          <a:xfrm>
            <a:off x="900113" y="1052513"/>
            <a:ext cx="2159000" cy="584775"/>
          </a:xfrm>
          <a:prstGeom prst="rect">
            <a:avLst/>
          </a:prstGeom>
          <a:noFill/>
          <a:ln w="9525">
            <a:noFill/>
            <a:miter lim="800000"/>
            <a:headEnd/>
            <a:tailEnd/>
          </a:ln>
        </p:spPr>
        <p:txBody>
          <a:bodyPr>
            <a:spAutoFit/>
          </a:bodyPr>
          <a:lstStyle/>
          <a:p>
            <a:pPr>
              <a:spcBef>
                <a:spcPct val="50000"/>
              </a:spcBef>
            </a:pPr>
            <a:r>
              <a:rPr lang="en-US" sz="3200" u="sng" dirty="0"/>
              <a:t>Find </a:t>
            </a:r>
            <a:r>
              <a:rPr lang="el-GR" sz="3200" u="sng" dirty="0">
                <a:cs typeface="Arial" pitchFamily="34" charset="0"/>
              </a:rPr>
              <a:t>ω</a:t>
            </a:r>
          </a:p>
        </p:txBody>
      </p:sp>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2"/>
          <p:cNvGraphicFramePr>
            <a:graphicFrameLocks noChangeAspect="1"/>
          </p:cNvGraphicFramePr>
          <p:nvPr>
            <p:ph/>
          </p:nvPr>
        </p:nvGraphicFramePr>
        <p:xfrm>
          <a:off x="1403350" y="1227138"/>
          <a:ext cx="6481763" cy="3138487"/>
        </p:xfrm>
        <a:graphic>
          <a:graphicData uri="http://schemas.openxmlformats.org/presentationml/2006/ole">
            <p:oleObj spid="_x0000_s221186" name="Equation" r:id="rId4" imgW="2412720" imgH="1168200" progId="Equation.3">
              <p:embed/>
            </p:oleObj>
          </a:graphicData>
        </a:graphic>
      </p:graphicFrame>
      <p:sp>
        <p:nvSpPr>
          <p:cNvPr id="10243" name="Text Box 3"/>
          <p:cNvSpPr txBox="1">
            <a:spLocks noChangeArrowheads="1"/>
          </p:cNvSpPr>
          <p:nvPr/>
        </p:nvSpPr>
        <p:spPr bwMode="auto">
          <a:xfrm>
            <a:off x="395288" y="388938"/>
            <a:ext cx="4681537" cy="519112"/>
          </a:xfrm>
          <a:prstGeom prst="rect">
            <a:avLst/>
          </a:prstGeom>
          <a:noFill/>
          <a:ln w="9525">
            <a:noFill/>
            <a:miter lim="800000"/>
            <a:headEnd/>
            <a:tailEnd/>
          </a:ln>
        </p:spPr>
        <p:txBody>
          <a:bodyPr>
            <a:spAutoFit/>
          </a:bodyPr>
          <a:lstStyle/>
          <a:p>
            <a:pPr>
              <a:spcBef>
                <a:spcPct val="50000"/>
              </a:spcBef>
            </a:pPr>
            <a:r>
              <a:rPr lang="en-US" b="1" u="sng"/>
              <a:t>Find time</a:t>
            </a:r>
            <a:endParaRPr lang="th-TH" b="1" u="sng"/>
          </a:p>
        </p:txBody>
      </p:sp>
      <p:sp>
        <p:nvSpPr>
          <p:cNvPr id="10244" name="Text Box 4"/>
          <p:cNvSpPr txBox="1">
            <a:spLocks noChangeArrowheads="1"/>
          </p:cNvSpPr>
          <p:nvPr/>
        </p:nvSpPr>
        <p:spPr bwMode="auto">
          <a:xfrm>
            <a:off x="250825" y="5084763"/>
            <a:ext cx="8359775" cy="579437"/>
          </a:xfrm>
          <a:prstGeom prst="rect">
            <a:avLst/>
          </a:prstGeom>
          <a:noFill/>
          <a:ln w="9525">
            <a:noFill/>
            <a:miter lim="800000"/>
            <a:headEnd/>
            <a:tailEnd/>
          </a:ln>
        </p:spPr>
        <p:txBody>
          <a:bodyPr wrap="square">
            <a:spAutoFit/>
          </a:bodyPr>
          <a:lstStyle/>
          <a:p>
            <a:pPr>
              <a:spcBef>
                <a:spcPct val="50000"/>
              </a:spcBef>
            </a:pPr>
            <a:r>
              <a:rPr lang="en-US" sz="3200" dirty="0" err="1"/>
              <a:t>t</a:t>
            </a:r>
            <a:r>
              <a:rPr lang="en-US" sz="3200" baseline="-25000" dirty="0" err="1"/>
              <a:t>r</a:t>
            </a:r>
            <a:r>
              <a:rPr lang="th-TH" sz="3200" dirty="0"/>
              <a:t> </a:t>
            </a:r>
            <a:r>
              <a:rPr lang="en-US" sz="3200" dirty="0"/>
              <a:t>of particle </a:t>
            </a:r>
            <a:r>
              <a:rPr lang="en-US" sz="3200" dirty="0" smtClean="0">
                <a:latin typeface="Symbol" pitchFamily="18" charset="2"/>
              </a:rPr>
              <a:t>f</a:t>
            </a:r>
            <a:r>
              <a:rPr lang="en-US" sz="3200" dirty="0" smtClean="0"/>
              <a:t>=1mm</a:t>
            </a:r>
            <a:r>
              <a:rPr lang="en-US" sz="3200" dirty="0"/>
              <a:t>. in centrifuge≥3.25x10</a:t>
            </a:r>
            <a:r>
              <a:rPr lang="en-US" sz="3200" baseline="30000" dirty="0"/>
              <a:t>-3</a:t>
            </a:r>
            <a:r>
              <a:rPr lang="en-US" sz="3200" dirty="0"/>
              <a:t>sec</a:t>
            </a:r>
            <a:endParaRPr lang="th-TH" sz="3200" dirty="0"/>
          </a:p>
        </p:txBody>
      </p:sp>
      <p:sp>
        <p:nvSpPr>
          <p:cNvPr id="10245" name="Rectangle 5"/>
          <p:cNvSpPr>
            <a:spLocks noChangeArrowheads="1"/>
          </p:cNvSpPr>
          <p:nvPr/>
        </p:nvSpPr>
        <p:spPr bwMode="auto">
          <a:xfrm>
            <a:off x="250825" y="4868863"/>
            <a:ext cx="8713788" cy="1008062"/>
          </a:xfrm>
          <a:prstGeom prst="rect">
            <a:avLst/>
          </a:prstGeom>
          <a:noFill/>
          <a:ln w="53975">
            <a:solidFill>
              <a:srgbClr val="FF66FF"/>
            </a:solidFill>
            <a:miter lim="800000"/>
            <a:headEnd/>
            <a:tailEnd/>
          </a:ln>
        </p:spPr>
        <p:txBody>
          <a:bodyPr wrap="none" anchor="ctr"/>
          <a:lstStyle/>
          <a:p>
            <a:pPr algn="ctr"/>
            <a:endParaRPr lang="en-GB"/>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fontAlgn="auto">
              <a:spcAft>
                <a:spcPts val="0"/>
              </a:spcAft>
              <a:defRPr/>
            </a:pPr>
            <a:r>
              <a:rPr lang="en-US" dirty="0"/>
              <a:t>Example2</a:t>
            </a:r>
            <a:endParaRPr lang="en-GB" dirty="0"/>
          </a:p>
        </p:txBody>
      </p:sp>
      <p:sp>
        <p:nvSpPr>
          <p:cNvPr id="51203" name="Rectangle 3"/>
          <p:cNvSpPr>
            <a:spLocks noGrp="1" noChangeArrowheads="1"/>
          </p:cNvSpPr>
          <p:nvPr>
            <p:ph idx="1"/>
          </p:nvPr>
        </p:nvSpPr>
        <p:spPr/>
        <p:txBody>
          <a:bodyPr/>
          <a:lstStyle/>
          <a:p>
            <a:r>
              <a:rPr lang="en-US" smtClean="0">
                <a:cs typeface="LilyUPC" pitchFamily="34" charset="-34"/>
              </a:rPr>
              <a:t>A bowl centrifuge is used to break an oil-in-water emulsion. Determine the radius of the neutral zone in order to position the feed pipe correctly. (Assume that the density of the continuous phase is 1000 kg/m</a:t>
            </a:r>
            <a:r>
              <a:rPr lang="en-US" baseline="30000" smtClean="0">
                <a:cs typeface="LilyUPC" pitchFamily="34" charset="-34"/>
              </a:rPr>
              <a:t>3 </a:t>
            </a:r>
            <a:r>
              <a:rPr lang="en-US" smtClean="0">
                <a:cs typeface="LilyUPC" pitchFamily="34" charset="-34"/>
              </a:rPr>
              <a:t>and the density of the oil is 870 kg/m</a:t>
            </a:r>
            <a:r>
              <a:rPr lang="en-US" baseline="30000" smtClean="0">
                <a:cs typeface="LilyUPC" pitchFamily="34" charset="-34"/>
              </a:rPr>
              <a:t>3</a:t>
            </a:r>
            <a:r>
              <a:rPr lang="en-US" smtClean="0">
                <a:cs typeface="LilyUPC" pitchFamily="34" charset="-34"/>
              </a:rPr>
              <a:t>. the outlet radius from the centrifuge are 3 cm and 4.5 cm).</a:t>
            </a:r>
            <a:endParaRPr lang="en-GB" baseline="30000" smtClean="0">
              <a:cs typeface="LilyUPC" pitchFamily="34" charset="-34"/>
            </a:endParaRPr>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sz="half" idx="1"/>
          </p:nvPr>
        </p:nvSpPr>
        <p:spPr>
          <a:xfrm>
            <a:off x="785813" y="1143000"/>
            <a:ext cx="4038600" cy="4525963"/>
          </a:xfrm>
        </p:spPr>
        <p:txBody>
          <a:bodyPr/>
          <a:lstStyle/>
          <a:p>
            <a:r>
              <a:rPr lang="en-US" sz="2800" smtClean="0">
                <a:cs typeface="LilyUPC" pitchFamily="34" charset="-34"/>
              </a:rPr>
              <a:t>Solution</a:t>
            </a:r>
          </a:p>
          <a:p>
            <a:pPr>
              <a:buFontTx/>
              <a:buNone/>
            </a:pPr>
            <a:endParaRPr lang="en-GB" sz="2800" smtClean="0">
              <a:cs typeface="LilyUPC" pitchFamily="34" charset="-34"/>
            </a:endParaRPr>
          </a:p>
        </p:txBody>
      </p:sp>
      <p:graphicFrame>
        <p:nvGraphicFramePr>
          <p:cNvPr id="11266" name="Object 4"/>
          <p:cNvGraphicFramePr>
            <a:graphicFrameLocks noChangeAspect="1"/>
          </p:cNvGraphicFramePr>
          <p:nvPr>
            <p:ph sz="half" idx="2"/>
          </p:nvPr>
        </p:nvGraphicFramePr>
        <p:xfrm>
          <a:off x="1709738" y="1773238"/>
          <a:ext cx="5724525" cy="3816350"/>
        </p:xfrm>
        <a:graphic>
          <a:graphicData uri="http://schemas.openxmlformats.org/presentationml/2006/ole">
            <p:oleObj spid="_x0000_s222210" name="สมการ" r:id="rId4" imgW="1981080" imgH="1320480" progId="Equation.3">
              <p:embed/>
            </p:oleObj>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6" name="Rectangle 3"/>
          <p:cNvSpPr>
            <a:spLocks noGrp="1" noChangeArrowheads="1"/>
          </p:cNvSpPr>
          <p:nvPr>
            <p:ph type="body" idx="1"/>
          </p:nvPr>
        </p:nvSpPr>
        <p:spPr>
          <a:xfrm>
            <a:off x="762000" y="1371600"/>
            <a:ext cx="8001000" cy="3724275"/>
          </a:xfrm>
        </p:spPr>
        <p:txBody>
          <a:bodyPr/>
          <a:lstStyle/>
          <a:p>
            <a:pPr eaLnBrk="1" hangingPunct="1"/>
            <a:r>
              <a:rPr lang="en-US" dirty="0" smtClean="0"/>
              <a:t>Shape of the vessel</a:t>
            </a:r>
          </a:p>
          <a:p>
            <a:pPr lvl="1" eaLnBrk="1" hangingPunct="1"/>
            <a:r>
              <a:rPr lang="en-US" dirty="0" smtClean="0"/>
              <a:t>If the walls are vertical and the cross-sectional area does not vary with depth, the shape of the vessel has little effect on the rate of sedimentation.</a:t>
            </a:r>
          </a:p>
        </p:txBody>
      </p:sp>
      <p:pic>
        <p:nvPicPr>
          <p:cNvPr id="855041" name="Picture 1"/>
          <p:cNvPicPr>
            <a:picLocks noChangeAspect="1" noChangeArrowheads="1"/>
          </p:cNvPicPr>
          <p:nvPr/>
        </p:nvPicPr>
        <p:blipFill>
          <a:blip r:embed="rId3">
            <a:duotone>
              <a:prstClr val="black"/>
              <a:schemeClr val="accent3">
                <a:tint val="45000"/>
                <a:satMod val="400000"/>
              </a:schemeClr>
            </a:duotone>
          </a:blip>
          <a:srcRect/>
          <a:stretch>
            <a:fillRect/>
          </a:stretch>
        </p:blipFill>
        <p:spPr bwMode="auto">
          <a:xfrm>
            <a:off x="1828800" y="4114800"/>
            <a:ext cx="5524500" cy="1914525"/>
          </a:xfrm>
          <a:prstGeom prst="rect">
            <a:avLst/>
          </a:prstGeom>
          <a:noFill/>
          <a:ln w="9525">
            <a:noFill/>
            <a:miter lim="800000"/>
            <a:headEnd/>
            <a:tailEnd/>
          </a:ln>
          <a:effectLst/>
        </p:spPr>
      </p:pic>
      <p:sp>
        <p:nvSpPr>
          <p:cNvPr id="6" name="TextBox 5"/>
          <p:cNvSpPr txBox="1"/>
          <p:nvPr/>
        </p:nvSpPr>
        <p:spPr>
          <a:xfrm>
            <a:off x="685800" y="381000"/>
            <a:ext cx="7848600" cy="584775"/>
          </a:xfrm>
          <a:prstGeom prst="rect">
            <a:avLst/>
          </a:prstGeom>
          <a:noFill/>
        </p:spPr>
        <p:txBody>
          <a:bodyPr wrap="square" rtlCol="0">
            <a:spAutoFit/>
          </a:bodyPr>
          <a:lstStyle/>
          <a:p>
            <a:r>
              <a:rPr lang="en-US" sz="3200" b="1" dirty="0" smtClean="0">
                <a:solidFill>
                  <a:srgbClr val="C00000"/>
                </a:solidFill>
                <a:latin typeface="Arial" pitchFamily="34" charset="0"/>
                <a:cs typeface="Arial" pitchFamily="34" charset="0"/>
              </a:rPr>
              <a:t>Effect of shape of the vessel</a:t>
            </a:r>
            <a:endParaRPr lang="en-US" sz="3200" b="1" dirty="0">
              <a:solidFill>
                <a:srgbClr val="C0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468313" y="0"/>
            <a:ext cx="8229600" cy="1143000"/>
          </a:xfrm>
        </p:spPr>
        <p:txBody>
          <a:bodyPr/>
          <a:lstStyle/>
          <a:p>
            <a:pPr fontAlgn="auto">
              <a:spcAft>
                <a:spcPts val="0"/>
              </a:spcAft>
              <a:defRPr/>
            </a:pPr>
            <a:r>
              <a:rPr lang="en-US"/>
              <a:t>Example 3</a:t>
            </a:r>
            <a:endParaRPr lang="en-GB"/>
          </a:p>
        </p:txBody>
      </p:sp>
      <p:sp>
        <p:nvSpPr>
          <p:cNvPr id="52227" name="Rectangle 3"/>
          <p:cNvSpPr>
            <a:spLocks noGrp="1" noChangeArrowheads="1"/>
          </p:cNvSpPr>
          <p:nvPr>
            <p:ph idx="1"/>
          </p:nvPr>
        </p:nvSpPr>
        <p:spPr>
          <a:xfrm>
            <a:off x="500063" y="1214438"/>
            <a:ext cx="8358187" cy="5372100"/>
          </a:xfrm>
        </p:spPr>
        <p:txBody>
          <a:bodyPr/>
          <a:lstStyle/>
          <a:p>
            <a:pPr algn="thaiDist">
              <a:buFontTx/>
              <a:buNone/>
            </a:pPr>
            <a:r>
              <a:rPr lang="en-US" sz="2800" b="1" smtClean="0">
                <a:cs typeface="LilyUPC" pitchFamily="34" charset="-34"/>
              </a:rPr>
              <a:t>Beer with a specific gravity of 1.042 and a viscosity </a:t>
            </a:r>
          </a:p>
          <a:p>
            <a:pPr algn="thaiDist">
              <a:buFontTx/>
              <a:buNone/>
            </a:pPr>
            <a:r>
              <a:rPr lang="en-US" sz="2800" b="1" smtClean="0">
                <a:cs typeface="LilyUPC" pitchFamily="34" charset="-34"/>
              </a:rPr>
              <a:t>of 1.04x10</a:t>
            </a:r>
            <a:r>
              <a:rPr lang="en-US" sz="2800" b="1" baseline="30000" smtClean="0">
                <a:cs typeface="LilyUPC" pitchFamily="34" charset="-34"/>
              </a:rPr>
              <a:t>-3 </a:t>
            </a:r>
            <a:r>
              <a:rPr lang="en-US" sz="2800" b="1" smtClean="0">
                <a:cs typeface="LilyUPC" pitchFamily="34" charset="-34"/>
              </a:rPr>
              <a:t>N s/m</a:t>
            </a:r>
            <a:r>
              <a:rPr lang="en-US" sz="2800" b="1" baseline="30000" smtClean="0">
                <a:cs typeface="LilyUPC" pitchFamily="34" charset="-34"/>
              </a:rPr>
              <a:t>2 </a:t>
            </a:r>
            <a:r>
              <a:rPr lang="en-US" sz="2800" b="1" smtClean="0">
                <a:cs typeface="LilyUPC" pitchFamily="34" charset="-34"/>
              </a:rPr>
              <a:t>contains 1.5% solids which</a:t>
            </a:r>
          </a:p>
          <a:p>
            <a:pPr algn="thaiDist">
              <a:buFontTx/>
              <a:buNone/>
            </a:pPr>
            <a:r>
              <a:rPr lang="en-US" sz="2800" b="1" smtClean="0">
                <a:cs typeface="LilyUPC" pitchFamily="34" charset="-34"/>
              </a:rPr>
              <a:t>have a density of 1160kg/m</a:t>
            </a:r>
            <a:r>
              <a:rPr lang="en-US" sz="2800" b="1" baseline="30000" smtClean="0">
                <a:cs typeface="LilyUPC" pitchFamily="34" charset="-34"/>
              </a:rPr>
              <a:t>3</a:t>
            </a:r>
            <a:r>
              <a:rPr lang="en-US" sz="2800" b="1" smtClean="0">
                <a:cs typeface="LilyUPC" pitchFamily="34" charset="-34"/>
              </a:rPr>
              <a:t>. It is clarified at a rate </a:t>
            </a:r>
          </a:p>
          <a:p>
            <a:pPr algn="thaiDist">
              <a:buFontTx/>
              <a:buNone/>
            </a:pPr>
            <a:r>
              <a:rPr lang="en-US" sz="2800" b="1" smtClean="0">
                <a:cs typeface="LilyUPC" pitchFamily="34" charset="-34"/>
              </a:rPr>
              <a:t>of 240 l/h </a:t>
            </a:r>
            <a:r>
              <a:rPr lang="en-US" sz="2800" b="1" baseline="30000" smtClean="0">
                <a:cs typeface="LilyUPC" pitchFamily="34" charset="-34"/>
              </a:rPr>
              <a:t> </a:t>
            </a:r>
            <a:r>
              <a:rPr lang="en-US" sz="2800" b="1" smtClean="0">
                <a:cs typeface="LilyUPC" pitchFamily="34" charset="-34"/>
              </a:rPr>
              <a:t>in a bowl centrifuge which has and </a:t>
            </a:r>
          </a:p>
          <a:p>
            <a:pPr algn="thaiDist">
              <a:buFontTx/>
              <a:buNone/>
            </a:pPr>
            <a:r>
              <a:rPr lang="en-US" sz="2800" b="1" smtClean="0">
                <a:cs typeface="LilyUPC" pitchFamily="34" charset="-34"/>
              </a:rPr>
              <a:t>operating volume of 0.09 m</a:t>
            </a:r>
            <a:r>
              <a:rPr lang="en-US" sz="2800" b="1" baseline="30000" smtClean="0">
                <a:cs typeface="LilyUPC" pitchFamily="34" charset="-34"/>
              </a:rPr>
              <a:t>3 </a:t>
            </a:r>
            <a:r>
              <a:rPr lang="en-US" sz="2800" b="1" smtClean="0">
                <a:cs typeface="LilyUPC" pitchFamily="34" charset="-34"/>
              </a:rPr>
              <a:t>and a speed of 10000 </a:t>
            </a:r>
          </a:p>
          <a:p>
            <a:pPr algn="thaiDist">
              <a:buFontTx/>
              <a:buNone/>
            </a:pPr>
            <a:r>
              <a:rPr lang="en-US" sz="2800" b="1" smtClean="0">
                <a:cs typeface="LilyUPC" pitchFamily="34" charset="-34"/>
              </a:rPr>
              <a:t>rev/min. The bowl has a diameter of 5.5 cm and is </a:t>
            </a:r>
          </a:p>
          <a:p>
            <a:pPr algn="thaiDist">
              <a:buFontTx/>
              <a:buNone/>
            </a:pPr>
            <a:r>
              <a:rPr lang="en-US" sz="2800" b="1" smtClean="0">
                <a:cs typeface="LilyUPC" pitchFamily="34" charset="-34"/>
              </a:rPr>
              <a:t>fitted with a 4 cm outlet. Calculate the effect on </a:t>
            </a:r>
          </a:p>
          <a:p>
            <a:pPr algn="thaiDist">
              <a:buFontTx/>
              <a:buNone/>
            </a:pPr>
            <a:r>
              <a:rPr lang="en-US" sz="2800" b="1" smtClean="0">
                <a:cs typeface="LilyUPC" pitchFamily="34" charset="-34"/>
              </a:rPr>
              <a:t>feed rate of an increase in bowl speed to 15000 </a:t>
            </a:r>
          </a:p>
          <a:p>
            <a:pPr algn="thaiDist">
              <a:buFontTx/>
              <a:buNone/>
            </a:pPr>
            <a:r>
              <a:rPr lang="en-US" sz="2800" b="1" smtClean="0">
                <a:cs typeface="LilyUPC" pitchFamily="34" charset="-34"/>
              </a:rPr>
              <a:t>rev/min and the minimum particle size that can be </a:t>
            </a:r>
          </a:p>
          <a:p>
            <a:pPr algn="thaiDist">
              <a:buFontTx/>
              <a:buNone/>
            </a:pPr>
            <a:r>
              <a:rPr lang="en-US" sz="2800" b="1" smtClean="0">
                <a:cs typeface="LilyUPC" pitchFamily="34" charset="-34"/>
              </a:rPr>
              <a:t>removed at the higher speed.</a:t>
            </a:r>
            <a:endParaRPr lang="en-GB" sz="2800" b="1" smtClean="0">
              <a:cs typeface="LilyUPC" pitchFamily="34" charset="-34"/>
            </a:endParaRPr>
          </a:p>
        </p:txBody>
      </p: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3"/>
          <p:cNvSpPr>
            <a:spLocks noGrp="1" noChangeArrowheads="1"/>
          </p:cNvSpPr>
          <p:nvPr>
            <p:ph type="body" sz="half" idx="1"/>
          </p:nvPr>
        </p:nvSpPr>
        <p:spPr>
          <a:xfrm>
            <a:off x="457200" y="549275"/>
            <a:ext cx="8002588" cy="5576888"/>
          </a:xfrm>
        </p:spPr>
        <p:txBody>
          <a:bodyPr/>
          <a:lstStyle/>
          <a:p>
            <a:r>
              <a:rPr lang="en-US" sz="2800" smtClean="0">
                <a:cs typeface="LilyUPC" pitchFamily="34" charset="-34"/>
              </a:rPr>
              <a:t>Solution</a:t>
            </a:r>
          </a:p>
          <a:p>
            <a:pPr>
              <a:buFontTx/>
              <a:buNone/>
            </a:pPr>
            <a:r>
              <a:rPr lang="en-US" sz="2800" smtClean="0">
                <a:cs typeface="LilyUPC" pitchFamily="34" charset="-34"/>
              </a:rPr>
              <a:t>     Initial flow rate</a:t>
            </a:r>
          </a:p>
          <a:p>
            <a:pPr>
              <a:buFontTx/>
              <a:buNone/>
            </a:pPr>
            <a:endParaRPr lang="en-US" sz="2800" smtClean="0">
              <a:cs typeface="LilyUPC" pitchFamily="34" charset="-34"/>
            </a:endParaRPr>
          </a:p>
          <a:p>
            <a:pPr>
              <a:buFontTx/>
              <a:buNone/>
            </a:pPr>
            <a:r>
              <a:rPr lang="en-US" sz="2800" smtClean="0">
                <a:cs typeface="LilyUPC" pitchFamily="34" charset="-34"/>
              </a:rPr>
              <a:t>     </a:t>
            </a:r>
          </a:p>
          <a:p>
            <a:pPr>
              <a:buFontTx/>
              <a:buNone/>
            </a:pPr>
            <a:r>
              <a:rPr lang="en-US" sz="2800" smtClean="0">
                <a:cs typeface="LilyUPC" pitchFamily="34" charset="-34"/>
              </a:rPr>
              <a:t>     </a:t>
            </a:r>
          </a:p>
          <a:p>
            <a:pPr>
              <a:buFontTx/>
              <a:buNone/>
            </a:pPr>
            <a:r>
              <a:rPr lang="en-US" sz="2800" smtClean="0">
                <a:cs typeface="LilyUPC" pitchFamily="34" charset="-34"/>
              </a:rPr>
              <a:t>     </a:t>
            </a:r>
          </a:p>
          <a:p>
            <a:pPr>
              <a:buFontTx/>
              <a:buNone/>
            </a:pPr>
            <a:r>
              <a:rPr lang="en-US" sz="2800" smtClean="0">
                <a:cs typeface="LilyUPC" pitchFamily="34" charset="-34"/>
              </a:rPr>
              <a:t>     new flow rate</a:t>
            </a:r>
            <a:endParaRPr lang="en-GB" sz="2800" smtClean="0">
              <a:cs typeface="LilyUPC" pitchFamily="34" charset="-34"/>
            </a:endParaRPr>
          </a:p>
        </p:txBody>
      </p:sp>
      <p:graphicFrame>
        <p:nvGraphicFramePr>
          <p:cNvPr id="12290" name="Object 4"/>
          <p:cNvGraphicFramePr>
            <a:graphicFrameLocks noChangeAspect="1"/>
          </p:cNvGraphicFramePr>
          <p:nvPr>
            <p:ph sz="quarter" idx="2"/>
          </p:nvPr>
        </p:nvGraphicFramePr>
        <p:xfrm>
          <a:off x="2244725" y="1866900"/>
          <a:ext cx="5156200" cy="1192213"/>
        </p:xfrm>
        <a:graphic>
          <a:graphicData uri="http://schemas.openxmlformats.org/presentationml/2006/ole">
            <p:oleObj spid="_x0000_s223234" name="Equation" r:id="rId4" imgW="2031840" imgH="469800" progId="Equation.3">
              <p:embed/>
            </p:oleObj>
          </a:graphicData>
        </a:graphic>
      </p:graphicFrame>
      <p:graphicFrame>
        <p:nvGraphicFramePr>
          <p:cNvPr id="12291" name="Object 7"/>
          <p:cNvGraphicFramePr>
            <a:graphicFrameLocks noChangeAspect="1"/>
          </p:cNvGraphicFramePr>
          <p:nvPr>
            <p:ph sz="quarter" idx="3"/>
          </p:nvPr>
        </p:nvGraphicFramePr>
        <p:xfrm>
          <a:off x="2387600" y="4286250"/>
          <a:ext cx="5303838" cy="1211263"/>
        </p:xfrm>
        <a:graphic>
          <a:graphicData uri="http://schemas.openxmlformats.org/presentationml/2006/ole">
            <p:oleObj spid="_x0000_s223235" name="Equation" r:id="rId5" imgW="2057400" imgH="469800" progId="Equation.3">
              <p:embed/>
            </p:oleObj>
          </a:graphicData>
        </a:graphic>
      </p:graphicFrame>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sz="half" idx="1"/>
          </p:nvPr>
        </p:nvSpPr>
        <p:spPr>
          <a:xfrm>
            <a:off x="395288" y="404813"/>
            <a:ext cx="8280400" cy="5903912"/>
          </a:xfrm>
        </p:spPr>
        <p:txBody>
          <a:bodyPr/>
          <a:lstStyle/>
          <a:p>
            <a:pPr>
              <a:buFontTx/>
              <a:buNone/>
            </a:pPr>
            <a:r>
              <a:rPr lang="en-US" sz="2800" smtClean="0">
                <a:cs typeface="LilyUPC" pitchFamily="34" charset="-34"/>
              </a:rPr>
              <a:t>As all conditions except the bowl speed </a:t>
            </a:r>
          </a:p>
          <a:p>
            <a:pPr>
              <a:buFontTx/>
              <a:buNone/>
            </a:pPr>
            <a:r>
              <a:rPr lang="en-US" sz="2800" smtClean="0">
                <a:cs typeface="LilyUPC" pitchFamily="34" charset="-34"/>
              </a:rPr>
              <a:t>remain the same, </a:t>
            </a:r>
          </a:p>
          <a:p>
            <a:pPr>
              <a:buFontTx/>
              <a:buNone/>
            </a:pPr>
            <a:endParaRPr lang="en-US" sz="2800" smtClean="0">
              <a:cs typeface="LilyUPC" pitchFamily="34" charset="-34"/>
            </a:endParaRPr>
          </a:p>
          <a:p>
            <a:pPr>
              <a:buFontTx/>
              <a:buNone/>
            </a:pPr>
            <a:endParaRPr lang="en-US" sz="2800" smtClean="0">
              <a:cs typeface="LilyUPC" pitchFamily="34" charset="-34"/>
            </a:endParaRPr>
          </a:p>
          <a:p>
            <a:pPr>
              <a:buFontTx/>
              <a:buNone/>
            </a:pPr>
            <a:endParaRPr lang="en-US" sz="2800" smtClean="0">
              <a:cs typeface="LilyUPC" pitchFamily="34" charset="-34"/>
            </a:endParaRPr>
          </a:p>
          <a:p>
            <a:pPr>
              <a:buFontTx/>
              <a:buNone/>
            </a:pPr>
            <a:endParaRPr lang="en-US" sz="2800" smtClean="0">
              <a:cs typeface="LilyUPC" pitchFamily="34" charset="-34"/>
            </a:endParaRPr>
          </a:p>
          <a:p>
            <a:pPr>
              <a:buFontTx/>
              <a:buNone/>
            </a:pPr>
            <a:endParaRPr lang="en-US" sz="2800" smtClean="0">
              <a:cs typeface="LilyUPC" pitchFamily="34" charset="-34"/>
            </a:endParaRPr>
          </a:p>
          <a:p>
            <a:pPr>
              <a:buFontTx/>
              <a:buNone/>
            </a:pPr>
            <a:endParaRPr lang="en-US" sz="2800" smtClean="0">
              <a:cs typeface="LilyUPC" pitchFamily="34" charset="-34"/>
            </a:endParaRPr>
          </a:p>
          <a:p>
            <a:pPr>
              <a:buFontTx/>
              <a:buNone/>
            </a:pPr>
            <a:endParaRPr lang="en-US" sz="2800" smtClean="0">
              <a:cs typeface="LilyUPC" pitchFamily="34" charset="-34"/>
            </a:endParaRPr>
          </a:p>
          <a:p>
            <a:pPr>
              <a:buFontTx/>
              <a:buNone/>
            </a:pPr>
            <a:r>
              <a:rPr lang="en-US" sz="2800" smtClean="0">
                <a:cs typeface="LilyUPC" pitchFamily="34" charset="-34"/>
              </a:rPr>
              <a:t>Therefore,    </a:t>
            </a:r>
          </a:p>
          <a:p>
            <a:pPr>
              <a:buFontTx/>
              <a:buNone/>
            </a:pPr>
            <a:r>
              <a:rPr lang="en-US" sz="2800" smtClean="0">
                <a:cs typeface="LilyUPC" pitchFamily="34" charset="-34"/>
              </a:rPr>
              <a:t>                      </a:t>
            </a:r>
            <a:r>
              <a:rPr lang="en-US" sz="2800" i="1" smtClean="0">
                <a:cs typeface="LilyUPC" pitchFamily="34" charset="-34"/>
              </a:rPr>
              <a:t> Q</a:t>
            </a:r>
            <a:r>
              <a:rPr lang="en-US" sz="2800" i="1" baseline="-25000" smtClean="0">
                <a:cs typeface="LilyUPC" pitchFamily="34" charset="-34"/>
              </a:rPr>
              <a:t>2 </a:t>
            </a:r>
            <a:r>
              <a:rPr lang="en-US" sz="2800" smtClean="0">
                <a:cs typeface="LilyUPC" pitchFamily="34" charset="-34"/>
              </a:rPr>
              <a:t>= 0.15  l/s</a:t>
            </a:r>
            <a:endParaRPr lang="en-US" sz="2800" baseline="30000" smtClean="0">
              <a:cs typeface="LilyUPC" pitchFamily="34" charset="-34"/>
            </a:endParaRPr>
          </a:p>
          <a:p>
            <a:pPr>
              <a:buFontTx/>
              <a:buNone/>
            </a:pPr>
            <a:endParaRPr lang="en-GB" sz="2800" smtClean="0">
              <a:cs typeface="LilyUPC" pitchFamily="34" charset="-34"/>
            </a:endParaRPr>
          </a:p>
        </p:txBody>
      </p:sp>
      <p:graphicFrame>
        <p:nvGraphicFramePr>
          <p:cNvPr id="13314" name="Object 5"/>
          <p:cNvGraphicFramePr>
            <a:graphicFrameLocks noChangeAspect="1"/>
          </p:cNvGraphicFramePr>
          <p:nvPr>
            <p:ph sz="half" idx="2"/>
          </p:nvPr>
        </p:nvGraphicFramePr>
        <p:xfrm>
          <a:off x="2051050" y="1916113"/>
          <a:ext cx="5689600" cy="2709862"/>
        </p:xfrm>
        <a:graphic>
          <a:graphicData uri="http://schemas.openxmlformats.org/presentationml/2006/ole">
            <p:oleObj spid="_x0000_s224258" name="สมการ" r:id="rId4" imgW="2400120" imgH="1143000" progId="Equation.3">
              <p:embed/>
            </p:oleObj>
          </a:graphicData>
        </a:graphic>
      </p:graphicFrame>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fontAlgn="auto">
              <a:spcAft>
                <a:spcPts val="0"/>
              </a:spcAft>
              <a:defRPr/>
            </a:pPr>
            <a:r>
              <a:rPr lang="en-US" sz="4000"/>
              <a:t>To find the minimum particle size </a:t>
            </a:r>
            <a:endParaRPr lang="en-GB" sz="4000"/>
          </a:p>
        </p:txBody>
      </p:sp>
      <p:graphicFrame>
        <p:nvGraphicFramePr>
          <p:cNvPr id="14338" name="Object 3"/>
          <p:cNvGraphicFramePr>
            <a:graphicFrameLocks noChangeAspect="1"/>
          </p:cNvGraphicFramePr>
          <p:nvPr>
            <p:ph idx="1"/>
          </p:nvPr>
        </p:nvGraphicFramePr>
        <p:xfrm>
          <a:off x="576263" y="1773238"/>
          <a:ext cx="8205787" cy="3922712"/>
        </p:xfrm>
        <a:graphic>
          <a:graphicData uri="http://schemas.openxmlformats.org/presentationml/2006/ole">
            <p:oleObj spid="_x0000_s225282" name="Equation" r:id="rId4" imgW="2895480" imgH="1384200" progId="Equation.3">
              <p:embed/>
            </p:oleObj>
          </a:graphicData>
        </a:graphic>
      </p:graphicFrame>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5" name="Picture 4"/>
          <p:cNvPicPr>
            <a:picLocks noChangeAspect="1" noChangeArrowheads="1"/>
          </p:cNvPicPr>
          <p:nvPr/>
        </p:nvPicPr>
        <p:blipFill>
          <a:blip r:embed="rId3">
            <a:lum bright="12000"/>
          </a:blip>
          <a:srcRect/>
          <a:stretch>
            <a:fillRect/>
          </a:stretch>
        </p:blipFill>
        <p:spPr bwMode="auto">
          <a:xfrm>
            <a:off x="304800" y="1143000"/>
            <a:ext cx="8610600" cy="3925888"/>
          </a:xfrm>
          <a:prstGeom prst="rect">
            <a:avLst/>
          </a:prstGeom>
          <a:noFill/>
          <a:ln w="9525">
            <a:noFill/>
            <a:miter lim="800000"/>
            <a:headEnd/>
            <a:tailEnd/>
          </a:ln>
        </p:spPr>
      </p:pic>
      <p:sp>
        <p:nvSpPr>
          <p:cNvPr id="182276" name="Text Box 5"/>
          <p:cNvSpPr txBox="1">
            <a:spLocks noChangeArrowheads="1"/>
          </p:cNvSpPr>
          <p:nvPr/>
        </p:nvSpPr>
        <p:spPr bwMode="auto">
          <a:xfrm>
            <a:off x="669925" y="4837113"/>
            <a:ext cx="946150" cy="366712"/>
          </a:xfrm>
          <a:prstGeom prst="rect">
            <a:avLst/>
          </a:prstGeom>
          <a:solidFill>
            <a:schemeClr val="accent1"/>
          </a:solidFill>
          <a:ln w="9525">
            <a:noFill/>
            <a:miter lim="800000"/>
            <a:headEnd/>
            <a:tailEnd/>
          </a:ln>
        </p:spPr>
        <p:txBody>
          <a:bodyPr wrap="none">
            <a:spAutoFit/>
          </a:bodyPr>
          <a:lstStyle/>
          <a:p>
            <a:r>
              <a:rPr lang="en-US">
                <a:latin typeface="Arial" charset="0"/>
              </a:rPr>
              <a:t>Basket </a:t>
            </a:r>
          </a:p>
        </p:txBody>
      </p: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6"/>
          <p:cNvSpPr>
            <a:spLocks noChangeArrowheads="1"/>
          </p:cNvSpPr>
          <p:nvPr/>
        </p:nvSpPr>
        <p:spPr bwMode="auto">
          <a:xfrm>
            <a:off x="5076825" y="188913"/>
            <a:ext cx="3925888" cy="366712"/>
          </a:xfrm>
          <a:prstGeom prst="rect">
            <a:avLst/>
          </a:prstGeom>
          <a:noFill/>
          <a:ln w="9525">
            <a:noFill/>
            <a:miter lim="800000"/>
            <a:headEnd/>
            <a:tailEnd/>
          </a:ln>
        </p:spPr>
        <p:txBody>
          <a:bodyPr>
            <a:spAutoFit/>
          </a:bodyPr>
          <a:lstStyle/>
          <a:p>
            <a:pPr algn="r"/>
            <a:r>
              <a:rPr lang="en-US" altLang="zh-TW" b="1" i="1">
                <a:latin typeface="Times New Roman" pitchFamily="18" charset="0"/>
                <a:ea typeface="標楷體" pitchFamily="65" charset="-120"/>
                <a:cs typeface="Arial Unicode MS" pitchFamily="34" charset="-128"/>
              </a:rPr>
              <a:t>CENTRIFUGAL FILTRATION (2/8)</a:t>
            </a:r>
            <a:endParaRPr lang="zh-TW" altLang="en-US" b="1" i="1">
              <a:latin typeface="Times New Roman" pitchFamily="18" charset="0"/>
              <a:ea typeface="標楷體" pitchFamily="65" charset="-120"/>
              <a:cs typeface="Arial Unicode MS" pitchFamily="34" charset="-128"/>
            </a:endParaRPr>
          </a:p>
        </p:txBody>
      </p:sp>
      <p:pic>
        <p:nvPicPr>
          <p:cNvPr id="467969" name="Picture 1"/>
          <p:cNvPicPr>
            <a:picLocks noChangeAspect="1" noChangeArrowheads="1"/>
          </p:cNvPicPr>
          <p:nvPr/>
        </p:nvPicPr>
        <p:blipFill>
          <a:blip r:embed="rId3">
            <a:lum bright="-27000" contrast="46000"/>
          </a:blip>
          <a:srcRect/>
          <a:stretch>
            <a:fillRect/>
          </a:stretch>
        </p:blipFill>
        <p:spPr bwMode="auto">
          <a:xfrm>
            <a:off x="304800" y="762000"/>
            <a:ext cx="8439150" cy="53530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5" name="Picture 4"/>
          <p:cNvPicPr>
            <a:picLocks noChangeAspect="1" noChangeArrowheads="1"/>
          </p:cNvPicPr>
          <p:nvPr/>
        </p:nvPicPr>
        <p:blipFill>
          <a:blip r:embed="rId3">
            <a:lum bright="6000"/>
          </a:blip>
          <a:srcRect l="5199" t="2411" r="5231" b="50000"/>
          <a:stretch>
            <a:fillRect/>
          </a:stretch>
        </p:blipFill>
        <p:spPr bwMode="auto">
          <a:xfrm>
            <a:off x="381000" y="381000"/>
            <a:ext cx="8458200" cy="5589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9" name="Picture 4"/>
          <p:cNvPicPr>
            <a:picLocks noChangeAspect="1" noChangeArrowheads="1"/>
          </p:cNvPicPr>
          <p:nvPr/>
        </p:nvPicPr>
        <p:blipFill>
          <a:blip r:embed="rId3">
            <a:lum bright="6000"/>
          </a:blip>
          <a:srcRect l="5199" t="50000" r="5231" b="10129"/>
          <a:stretch>
            <a:fillRect/>
          </a:stretch>
        </p:blipFill>
        <p:spPr bwMode="auto">
          <a:xfrm>
            <a:off x="381000" y="838200"/>
            <a:ext cx="8305800" cy="459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3" name="Picture 4"/>
          <p:cNvPicPr>
            <a:picLocks noChangeAspect="1" noChangeArrowheads="1"/>
          </p:cNvPicPr>
          <p:nvPr/>
        </p:nvPicPr>
        <p:blipFill>
          <a:blip r:embed="rId3">
            <a:lum bright="12000"/>
          </a:blip>
          <a:srcRect l="2727" t="8362" r="5455" b="2438"/>
          <a:stretch>
            <a:fillRect/>
          </a:stretch>
        </p:blipFill>
        <p:spPr bwMode="auto">
          <a:xfrm>
            <a:off x="381000" y="576263"/>
            <a:ext cx="8229600" cy="5214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p:cNvPicPr>
            <a:picLocks noChangeAspect="1" noChangeArrowheads="1"/>
          </p:cNvPicPr>
          <p:nvPr/>
        </p:nvPicPr>
        <p:blipFill>
          <a:blip r:embed="rId3">
            <a:lum bright="-33000" contrast="51000"/>
          </a:blip>
          <a:srcRect/>
          <a:stretch>
            <a:fillRect/>
          </a:stretch>
        </p:blipFill>
        <p:spPr bwMode="auto">
          <a:xfrm>
            <a:off x="1905000" y="196850"/>
            <a:ext cx="5119172" cy="6203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body" idx="1"/>
          </p:nvPr>
        </p:nvSpPr>
        <p:spPr>
          <a:xfrm>
            <a:off x="457200" y="304800"/>
            <a:ext cx="8229600" cy="5791200"/>
          </a:xfrm>
        </p:spPr>
        <p:txBody>
          <a:bodyPr>
            <a:normAutofit lnSpcReduction="10000"/>
          </a:bodyPr>
          <a:lstStyle/>
          <a:p>
            <a:pPr eaLnBrk="1" hangingPunct="1"/>
            <a:r>
              <a:rPr lang="en-US" smtClean="0"/>
              <a:t>Kynch theory of sedimentation</a:t>
            </a:r>
          </a:p>
          <a:p>
            <a:pPr lvl="1" eaLnBrk="1" hangingPunct="1"/>
            <a:r>
              <a:rPr lang="en-US" smtClean="0"/>
              <a:t>Basic assumptions</a:t>
            </a:r>
          </a:p>
          <a:p>
            <a:pPr lvl="2" eaLnBrk="1" hangingPunct="1"/>
            <a:r>
              <a:rPr lang="en-US" smtClean="0"/>
              <a:t>Particle concentration is uniform across any horizontal layer</a:t>
            </a:r>
          </a:p>
          <a:p>
            <a:pPr lvl="2" eaLnBrk="1" hangingPunct="1"/>
            <a:r>
              <a:rPr lang="en-US" smtClean="0"/>
              <a:t>Wall effects can be ignored</a:t>
            </a:r>
          </a:p>
          <a:p>
            <a:pPr lvl="2" eaLnBrk="1" hangingPunct="1"/>
            <a:r>
              <a:rPr lang="en-US" smtClean="0"/>
              <a:t>No differential settling of particles as a result of differences in shape, size, or composition</a:t>
            </a:r>
          </a:p>
          <a:p>
            <a:pPr lvl="2" eaLnBrk="1" hangingPunct="1"/>
            <a:r>
              <a:rPr lang="en-US" smtClean="0"/>
              <a:t>The velocity of particles depends only on the local concentration of particles</a:t>
            </a:r>
          </a:p>
          <a:p>
            <a:pPr lvl="2" eaLnBrk="1" hangingPunct="1"/>
            <a:r>
              <a:rPr lang="en-US" smtClean="0"/>
              <a:t>The initial concentration is either uniform or increases towards the bottom of the suspension</a:t>
            </a:r>
          </a:p>
          <a:p>
            <a:pPr lvl="2" eaLnBrk="1" hangingPunct="1"/>
            <a:r>
              <a:rPr lang="en-US" smtClean="0"/>
              <a:t>The sedimentation velocity tends to zero as the concentration approaches a limiting value corresponding to that of the sediment layer deposited at the bottom of the vessel.  </a:t>
            </a:r>
          </a:p>
        </p:txBody>
      </p:sp>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7" name="Picture 1"/>
          <p:cNvPicPr>
            <a:picLocks noChangeAspect="1" noChangeArrowheads="1"/>
          </p:cNvPicPr>
          <p:nvPr/>
        </p:nvPicPr>
        <p:blipFill>
          <a:blip r:embed="rId3">
            <a:lum bright="-28000" contrast="47000"/>
          </a:blip>
          <a:srcRect/>
          <a:stretch>
            <a:fillRect/>
          </a:stretch>
        </p:blipFill>
        <p:spPr bwMode="auto">
          <a:xfrm>
            <a:off x="0" y="0"/>
            <a:ext cx="9144000" cy="645515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7" name="Picture 4"/>
          <p:cNvPicPr>
            <a:picLocks noChangeAspect="1" noChangeArrowheads="1"/>
          </p:cNvPicPr>
          <p:nvPr/>
        </p:nvPicPr>
        <p:blipFill>
          <a:blip r:embed="rId3"/>
          <a:srcRect l="8432" t="4604" r="29872" b="47063"/>
          <a:stretch>
            <a:fillRect/>
          </a:stretch>
        </p:blipFill>
        <p:spPr bwMode="auto">
          <a:xfrm>
            <a:off x="457200" y="304800"/>
            <a:ext cx="4724400" cy="4019550"/>
          </a:xfrm>
          <a:prstGeom prst="rect">
            <a:avLst/>
          </a:prstGeom>
          <a:noFill/>
          <a:ln w="9525">
            <a:noFill/>
            <a:miter lim="800000"/>
            <a:headEnd/>
            <a:tailEnd/>
          </a:ln>
        </p:spPr>
      </p:pic>
      <p:pic>
        <p:nvPicPr>
          <p:cNvPr id="190468" name="Picture 5"/>
          <p:cNvPicPr>
            <a:picLocks noChangeAspect="1" noChangeArrowheads="1"/>
          </p:cNvPicPr>
          <p:nvPr/>
        </p:nvPicPr>
        <p:blipFill>
          <a:blip r:embed="rId3"/>
          <a:srcRect l="2499" t="58502" r="32724"/>
          <a:stretch>
            <a:fillRect/>
          </a:stretch>
        </p:blipFill>
        <p:spPr bwMode="auto">
          <a:xfrm>
            <a:off x="4114800" y="2803525"/>
            <a:ext cx="4724400" cy="3287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1" name="Picture 4"/>
          <p:cNvPicPr>
            <a:picLocks noChangeAspect="1" noChangeArrowheads="1"/>
          </p:cNvPicPr>
          <p:nvPr/>
        </p:nvPicPr>
        <p:blipFill>
          <a:blip r:embed="rId3">
            <a:lum bright="12000"/>
          </a:blip>
          <a:srcRect/>
          <a:stretch>
            <a:fillRect/>
          </a:stretch>
        </p:blipFill>
        <p:spPr bwMode="auto">
          <a:xfrm>
            <a:off x="1066799" y="228600"/>
            <a:ext cx="6663837" cy="5775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5" name="Picture 4"/>
          <p:cNvPicPr>
            <a:picLocks noChangeAspect="1" noChangeArrowheads="1"/>
          </p:cNvPicPr>
          <p:nvPr/>
        </p:nvPicPr>
        <p:blipFill>
          <a:blip r:embed="rId3"/>
          <a:srcRect/>
          <a:stretch>
            <a:fillRect/>
          </a:stretch>
        </p:blipFill>
        <p:spPr bwMode="auto">
          <a:xfrm>
            <a:off x="1142999" y="0"/>
            <a:ext cx="6333195" cy="6159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9" name="Picture 4"/>
          <p:cNvPicPr>
            <a:picLocks noChangeAspect="1" noChangeArrowheads="1"/>
          </p:cNvPicPr>
          <p:nvPr/>
        </p:nvPicPr>
        <p:blipFill>
          <a:blip r:embed="rId3"/>
          <a:srcRect l="3314" t="4428" r="3868" b="3722"/>
          <a:stretch>
            <a:fillRect/>
          </a:stretch>
        </p:blipFill>
        <p:spPr bwMode="auto">
          <a:xfrm>
            <a:off x="609600" y="457200"/>
            <a:ext cx="7620000"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3" name="Picture 4"/>
          <p:cNvPicPr>
            <a:picLocks noChangeAspect="1" noChangeArrowheads="1"/>
          </p:cNvPicPr>
          <p:nvPr/>
        </p:nvPicPr>
        <p:blipFill>
          <a:blip r:embed="rId3">
            <a:lum bright="12000"/>
          </a:blip>
          <a:srcRect l="5061"/>
          <a:stretch>
            <a:fillRect/>
          </a:stretch>
        </p:blipFill>
        <p:spPr bwMode="auto">
          <a:xfrm>
            <a:off x="381000" y="1219200"/>
            <a:ext cx="8534400" cy="3813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7" name="Picture 4"/>
          <p:cNvPicPr>
            <a:picLocks noChangeAspect="1" noChangeArrowheads="1"/>
          </p:cNvPicPr>
          <p:nvPr/>
        </p:nvPicPr>
        <p:blipFill>
          <a:blip r:embed="rId3"/>
          <a:srcRect l="725"/>
          <a:stretch>
            <a:fillRect/>
          </a:stretch>
        </p:blipFill>
        <p:spPr bwMode="auto">
          <a:xfrm>
            <a:off x="457200" y="762000"/>
            <a:ext cx="8534400" cy="4676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6" name="Text Box 4"/>
          <p:cNvSpPr txBox="1">
            <a:spLocks noChangeArrowheads="1"/>
          </p:cNvSpPr>
          <p:nvPr/>
        </p:nvSpPr>
        <p:spPr bwMode="auto">
          <a:xfrm>
            <a:off x="611188" y="620713"/>
            <a:ext cx="5616575" cy="519112"/>
          </a:xfrm>
          <a:prstGeom prst="rect">
            <a:avLst/>
          </a:prstGeom>
          <a:noFill/>
          <a:ln w="9525">
            <a:noFill/>
            <a:miter lim="800000"/>
            <a:headEnd/>
            <a:tailEnd/>
          </a:ln>
        </p:spPr>
        <p:txBody>
          <a:bodyPr>
            <a:spAutoFit/>
          </a:bodyPr>
          <a:lstStyle/>
          <a:p>
            <a:pPr>
              <a:spcBef>
                <a:spcPct val="50000"/>
              </a:spcBef>
            </a:pPr>
            <a:r>
              <a:rPr lang="en-US" altLang="zh-TW" sz="2800" b="1">
                <a:latin typeface="Times New Roman" pitchFamily="18" charset="0"/>
                <a:ea typeface="標楷體" pitchFamily="65" charset="-120"/>
                <a:cs typeface="Arial Unicode MS" pitchFamily="34" charset="-128"/>
              </a:rPr>
              <a:t>Principles of Centrifugal Filtration</a:t>
            </a:r>
            <a:endParaRPr lang="zh-TW" altLang="en-US" sz="2800" b="1">
              <a:latin typeface="Times New Roman" pitchFamily="18" charset="0"/>
              <a:ea typeface="標楷體" pitchFamily="65" charset="-120"/>
              <a:cs typeface="Arial Unicode MS" pitchFamily="34" charset="-128"/>
            </a:endParaRPr>
          </a:p>
        </p:txBody>
      </p:sp>
      <p:pic>
        <p:nvPicPr>
          <p:cNvPr id="30727" name="Picture 5" descr="Image001"/>
          <p:cNvPicPr>
            <a:picLocks noChangeAspect="1" noChangeArrowheads="1"/>
          </p:cNvPicPr>
          <p:nvPr/>
        </p:nvPicPr>
        <p:blipFill>
          <a:blip r:embed="rId4"/>
          <a:srcRect/>
          <a:stretch>
            <a:fillRect/>
          </a:stretch>
        </p:blipFill>
        <p:spPr bwMode="auto">
          <a:xfrm>
            <a:off x="684213" y="1341438"/>
            <a:ext cx="3694112" cy="3889375"/>
          </a:xfrm>
          <a:prstGeom prst="rect">
            <a:avLst/>
          </a:prstGeom>
          <a:noFill/>
          <a:ln w="9525">
            <a:noFill/>
            <a:miter lim="800000"/>
            <a:headEnd/>
            <a:tailEnd/>
          </a:ln>
        </p:spPr>
      </p:pic>
      <p:sp>
        <p:nvSpPr>
          <p:cNvPr id="30728" name="Text Box 6"/>
          <p:cNvSpPr txBox="1">
            <a:spLocks noChangeArrowheads="1"/>
          </p:cNvSpPr>
          <p:nvPr/>
        </p:nvSpPr>
        <p:spPr bwMode="auto">
          <a:xfrm>
            <a:off x="468313" y="5302250"/>
            <a:ext cx="4032250" cy="1098550"/>
          </a:xfrm>
          <a:prstGeom prst="rect">
            <a:avLst/>
          </a:prstGeom>
          <a:noFill/>
          <a:ln w="9525">
            <a:noFill/>
            <a:miter lim="800000"/>
            <a:headEnd/>
            <a:tailEnd/>
          </a:ln>
        </p:spPr>
        <p:txBody>
          <a:bodyPr>
            <a:spAutoFit/>
          </a:bodyPr>
          <a:lstStyle/>
          <a:p>
            <a:pPr marL="534988" indent="-534988">
              <a:spcAft>
                <a:spcPct val="30000"/>
              </a:spcAft>
            </a:pPr>
            <a:r>
              <a:rPr lang="en-US" altLang="zh-TW" sz="2000" b="1" i="1">
                <a:solidFill>
                  <a:srgbClr val="A50021"/>
                </a:solidFill>
                <a:latin typeface="Times New Roman" pitchFamily="18" charset="0"/>
                <a:ea typeface="標楷體" pitchFamily="65" charset="-120"/>
                <a:cs typeface="Arial Unicode MS" pitchFamily="34" charset="-128"/>
              </a:rPr>
              <a:t>R</a:t>
            </a:r>
            <a:r>
              <a:rPr lang="en-US" altLang="zh-TW" sz="2000" b="1" baseline="-25000">
                <a:solidFill>
                  <a:srgbClr val="A50021"/>
                </a:solidFill>
                <a:latin typeface="Times New Roman" pitchFamily="18" charset="0"/>
                <a:ea typeface="標楷體" pitchFamily="65" charset="-120"/>
                <a:cs typeface="Arial Unicode MS" pitchFamily="34" charset="-128"/>
              </a:rPr>
              <a:t>1</a:t>
            </a:r>
            <a:r>
              <a:rPr lang="en-US" altLang="zh-TW" sz="2000" b="1">
                <a:solidFill>
                  <a:srgbClr val="A50021"/>
                </a:solidFill>
                <a:latin typeface="Times New Roman" pitchFamily="18" charset="0"/>
                <a:ea typeface="標楷體" pitchFamily="65" charset="-120"/>
                <a:cs typeface="Arial Unicode MS" pitchFamily="34" charset="-128"/>
              </a:rPr>
              <a:t> = radius of the surface of feed solution</a:t>
            </a:r>
            <a:endParaRPr lang="en-US" altLang="zh-TW" sz="2000" b="1" i="1">
              <a:solidFill>
                <a:srgbClr val="A50021"/>
              </a:solidFill>
              <a:latin typeface="Times New Roman" pitchFamily="18" charset="0"/>
              <a:ea typeface="標楷體" pitchFamily="65" charset="-120"/>
              <a:cs typeface="Arial Unicode MS" pitchFamily="34" charset="-128"/>
            </a:endParaRPr>
          </a:p>
          <a:p>
            <a:pPr marL="534988" indent="-534988"/>
            <a:r>
              <a:rPr lang="en-US" altLang="zh-TW" sz="2000" b="1" i="1">
                <a:latin typeface="Times New Roman" pitchFamily="18" charset="0"/>
                <a:ea typeface="標楷體" pitchFamily="65" charset="-120"/>
                <a:cs typeface="Arial Unicode MS" pitchFamily="34" charset="-128"/>
              </a:rPr>
              <a:t>R</a:t>
            </a:r>
            <a:r>
              <a:rPr lang="en-US" altLang="zh-TW" sz="2000" b="1" baseline="-25000">
                <a:latin typeface="Times New Roman" pitchFamily="18" charset="0"/>
                <a:ea typeface="標楷體" pitchFamily="65" charset="-120"/>
                <a:cs typeface="Arial Unicode MS" pitchFamily="34" charset="-128"/>
              </a:rPr>
              <a:t>c</a:t>
            </a:r>
            <a:r>
              <a:rPr lang="en-US" altLang="zh-TW" sz="2000" b="1">
                <a:latin typeface="Times New Roman" pitchFamily="18" charset="0"/>
                <a:ea typeface="標楷體" pitchFamily="65" charset="-120"/>
                <a:cs typeface="Arial Unicode MS" pitchFamily="34" charset="-128"/>
              </a:rPr>
              <a:t> = radius of the cake’s interface </a:t>
            </a:r>
            <a:endParaRPr lang="zh-TW" altLang="en-US" sz="2000" b="1">
              <a:latin typeface="Times New Roman" pitchFamily="18" charset="0"/>
              <a:ea typeface="標楷體" pitchFamily="65" charset="-120"/>
              <a:cs typeface="Arial Unicode MS" pitchFamily="34" charset="-128"/>
            </a:endParaRPr>
          </a:p>
        </p:txBody>
      </p:sp>
      <p:sp>
        <p:nvSpPr>
          <p:cNvPr id="30729" name="Text Box 7"/>
          <p:cNvSpPr txBox="1">
            <a:spLocks noChangeArrowheads="1"/>
          </p:cNvSpPr>
          <p:nvPr/>
        </p:nvSpPr>
        <p:spPr bwMode="auto">
          <a:xfrm>
            <a:off x="4572000" y="1341438"/>
            <a:ext cx="1871663" cy="457200"/>
          </a:xfrm>
          <a:prstGeom prst="rect">
            <a:avLst/>
          </a:prstGeom>
          <a:noFill/>
          <a:ln w="9525">
            <a:noFill/>
            <a:miter lim="800000"/>
            <a:headEnd/>
            <a:tailEnd/>
          </a:ln>
        </p:spPr>
        <p:txBody>
          <a:bodyPr>
            <a:spAutoFit/>
          </a:bodyPr>
          <a:lstStyle/>
          <a:p>
            <a:pPr>
              <a:spcBef>
                <a:spcPct val="50000"/>
              </a:spcBef>
            </a:pPr>
            <a:r>
              <a:rPr lang="en-US" altLang="zh-TW" sz="2400" b="1">
                <a:solidFill>
                  <a:srgbClr val="FF0000"/>
                </a:solidFill>
                <a:latin typeface="Times New Roman" pitchFamily="18" charset="0"/>
                <a:ea typeface="標楷體" pitchFamily="65" charset="-120"/>
                <a:cs typeface="Arial Unicode MS" pitchFamily="34" charset="-128"/>
              </a:rPr>
              <a:t>Darcy’s law: </a:t>
            </a:r>
            <a:endParaRPr lang="zh-TW" altLang="en-US" sz="2400" b="1">
              <a:solidFill>
                <a:srgbClr val="FF0000"/>
              </a:solidFill>
              <a:latin typeface="Times New Roman" pitchFamily="18" charset="0"/>
              <a:ea typeface="標楷體" pitchFamily="65" charset="-120"/>
              <a:cs typeface="Arial Unicode MS" pitchFamily="34" charset="-128"/>
            </a:endParaRPr>
          </a:p>
        </p:txBody>
      </p:sp>
      <p:sp>
        <p:nvSpPr>
          <p:cNvPr id="30730" name="Rectangle 9"/>
          <p:cNvSpPr>
            <a:spLocks noChangeArrowheads="1"/>
          </p:cNvSpPr>
          <p:nvPr/>
        </p:nvSpPr>
        <p:spPr bwMode="auto">
          <a:xfrm>
            <a:off x="0" y="3219450"/>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30722" name="Object 8"/>
          <p:cNvGraphicFramePr>
            <a:graphicFrameLocks noChangeAspect="1"/>
          </p:cNvGraphicFramePr>
          <p:nvPr/>
        </p:nvGraphicFramePr>
        <p:xfrm>
          <a:off x="5003800" y="1846263"/>
          <a:ext cx="2808288" cy="755650"/>
        </p:xfrm>
        <a:graphic>
          <a:graphicData uri="http://schemas.openxmlformats.org/presentationml/2006/ole">
            <p:oleObj spid="_x0000_s238594" name="方程式" r:id="rId5" imgW="1562040" imgH="419040" progId="Equation.3">
              <p:embed/>
            </p:oleObj>
          </a:graphicData>
        </a:graphic>
      </p:graphicFrame>
      <p:sp>
        <p:nvSpPr>
          <p:cNvPr id="30731" name="Text Box 10"/>
          <p:cNvSpPr txBox="1">
            <a:spLocks noChangeArrowheads="1"/>
          </p:cNvSpPr>
          <p:nvPr/>
        </p:nvSpPr>
        <p:spPr bwMode="auto">
          <a:xfrm>
            <a:off x="4572000" y="2854325"/>
            <a:ext cx="720725" cy="457200"/>
          </a:xfrm>
          <a:prstGeom prst="rect">
            <a:avLst/>
          </a:prstGeom>
          <a:noFill/>
          <a:ln w="9525">
            <a:noFill/>
            <a:miter lim="800000"/>
            <a:headEnd/>
            <a:tailEnd/>
          </a:ln>
        </p:spPr>
        <p:txBody>
          <a:bodyPr>
            <a:spAutoFit/>
          </a:bodyPr>
          <a:lstStyle/>
          <a:p>
            <a:pPr>
              <a:spcBef>
                <a:spcPct val="50000"/>
              </a:spcBef>
            </a:pPr>
            <a:r>
              <a:rPr lang="en-US" altLang="zh-TW" sz="2400" b="1">
                <a:latin typeface="Times New Roman" pitchFamily="18" charset="0"/>
                <a:ea typeface="標楷體" pitchFamily="65" charset="-120"/>
                <a:cs typeface="Arial Unicode MS" pitchFamily="34" charset="-128"/>
              </a:rPr>
              <a:t>Set</a:t>
            </a:r>
          </a:p>
        </p:txBody>
      </p:sp>
      <p:sp>
        <p:nvSpPr>
          <p:cNvPr id="30732" name="Rectangle 12"/>
          <p:cNvSpPr>
            <a:spLocks noChangeArrowheads="1"/>
          </p:cNvSpPr>
          <p:nvPr/>
        </p:nvSpPr>
        <p:spPr bwMode="auto">
          <a:xfrm>
            <a:off x="0" y="3230563"/>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30723" name="Object 11"/>
          <p:cNvGraphicFramePr>
            <a:graphicFrameLocks noChangeAspect="1"/>
          </p:cNvGraphicFramePr>
          <p:nvPr/>
        </p:nvGraphicFramePr>
        <p:xfrm>
          <a:off x="5230813" y="2709863"/>
          <a:ext cx="984250" cy="749300"/>
        </p:xfrm>
        <a:graphic>
          <a:graphicData uri="http://schemas.openxmlformats.org/presentationml/2006/ole">
            <p:oleObj spid="_x0000_s238595" name="Equation" r:id="rId6" imgW="520560" imgH="393480" progId="Equation.3">
              <p:embed/>
            </p:oleObj>
          </a:graphicData>
        </a:graphic>
      </p:graphicFrame>
      <p:sp>
        <p:nvSpPr>
          <p:cNvPr id="30733" name="Rectangle 14"/>
          <p:cNvSpPr>
            <a:spLocks noChangeArrowheads="1"/>
          </p:cNvSpPr>
          <p:nvPr/>
        </p:nvSpPr>
        <p:spPr bwMode="auto">
          <a:xfrm>
            <a:off x="0" y="3230563"/>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30724" name="Object 13"/>
          <p:cNvGraphicFramePr>
            <a:graphicFrameLocks noChangeAspect="1"/>
          </p:cNvGraphicFramePr>
          <p:nvPr/>
        </p:nvGraphicFramePr>
        <p:xfrm>
          <a:off x="6934200" y="2709863"/>
          <a:ext cx="1395413" cy="728662"/>
        </p:xfrm>
        <a:graphic>
          <a:graphicData uri="http://schemas.openxmlformats.org/presentationml/2006/ole">
            <p:oleObj spid="_x0000_s238596" name="Equation" r:id="rId7" imgW="761760" imgH="393480" progId="Equation.3">
              <p:embed/>
            </p:oleObj>
          </a:graphicData>
        </a:graphic>
      </p:graphicFrame>
      <p:sp>
        <p:nvSpPr>
          <p:cNvPr id="30734" name="Text Box 15"/>
          <p:cNvSpPr txBox="1">
            <a:spLocks noChangeArrowheads="1"/>
          </p:cNvSpPr>
          <p:nvPr/>
        </p:nvSpPr>
        <p:spPr bwMode="auto">
          <a:xfrm>
            <a:off x="6300788" y="2843213"/>
            <a:ext cx="431800" cy="457200"/>
          </a:xfrm>
          <a:prstGeom prst="rect">
            <a:avLst/>
          </a:prstGeom>
          <a:noFill/>
          <a:ln w="9525">
            <a:noFill/>
            <a:miter lim="800000"/>
            <a:headEnd/>
            <a:tailEnd/>
          </a:ln>
        </p:spPr>
        <p:txBody>
          <a:bodyPr>
            <a:spAutoFit/>
          </a:bodyPr>
          <a:lstStyle/>
          <a:p>
            <a:pPr>
              <a:spcBef>
                <a:spcPct val="50000"/>
              </a:spcBef>
            </a:pPr>
            <a:r>
              <a:rPr lang="zh-TW" altLang="en-US" sz="2400" b="1">
                <a:latin typeface="Times New Roman" pitchFamily="18" charset="0"/>
                <a:ea typeface="標楷體" pitchFamily="65" charset="-120"/>
                <a:cs typeface="Arial Unicode MS" pitchFamily="34" charset="-128"/>
                <a:sym typeface="Wingdings 3" pitchFamily="18" charset="2"/>
              </a:rPr>
              <a:t></a:t>
            </a:r>
          </a:p>
        </p:txBody>
      </p:sp>
      <p:sp>
        <p:nvSpPr>
          <p:cNvPr id="30735" name="Text Box 16"/>
          <p:cNvSpPr txBox="1">
            <a:spLocks noChangeArrowheads="1"/>
          </p:cNvSpPr>
          <p:nvPr/>
        </p:nvSpPr>
        <p:spPr bwMode="auto">
          <a:xfrm>
            <a:off x="4572000" y="3646488"/>
            <a:ext cx="4248150" cy="1187450"/>
          </a:xfrm>
          <a:prstGeom prst="rect">
            <a:avLst/>
          </a:prstGeom>
          <a:noFill/>
          <a:ln w="9525">
            <a:noFill/>
            <a:miter lim="800000"/>
            <a:headEnd/>
            <a:tailEnd/>
          </a:ln>
        </p:spPr>
        <p:txBody>
          <a:bodyPr>
            <a:spAutoFit/>
          </a:bodyPr>
          <a:lstStyle/>
          <a:p>
            <a:pPr>
              <a:spcBef>
                <a:spcPct val="50000"/>
              </a:spcBef>
            </a:pPr>
            <a:r>
              <a:rPr lang="en-US" altLang="zh-TW" sz="2400" b="1">
                <a:solidFill>
                  <a:srgbClr val="0000FF"/>
                </a:solidFill>
                <a:latin typeface="Times New Roman" pitchFamily="18" charset="0"/>
                <a:ea typeface="標楷體" pitchFamily="65" charset="-120"/>
                <a:cs typeface="Arial Unicode MS" pitchFamily="34" charset="-128"/>
              </a:rPr>
              <a:t>For centrifugal filtration, the pressure drop varies with the radius,</a:t>
            </a:r>
            <a:r>
              <a:rPr lang="en-US" altLang="zh-TW" sz="2400" b="1">
                <a:latin typeface="Times New Roman" pitchFamily="18" charset="0"/>
                <a:ea typeface="標楷體" pitchFamily="65" charset="-120"/>
                <a:cs typeface="Arial Unicode MS" pitchFamily="34" charset="-128"/>
              </a:rPr>
              <a:t> thus</a:t>
            </a:r>
            <a:r>
              <a:rPr lang="en-US" altLang="zh-TW" sz="2400" b="1">
                <a:solidFill>
                  <a:srgbClr val="0000FF"/>
                </a:solidFill>
                <a:latin typeface="Times New Roman" pitchFamily="18" charset="0"/>
                <a:ea typeface="標楷體" pitchFamily="65" charset="-120"/>
                <a:cs typeface="Arial Unicode MS" pitchFamily="34" charset="-128"/>
              </a:rPr>
              <a:t> </a:t>
            </a:r>
            <a:endParaRPr lang="zh-TW" altLang="en-US" sz="2400" b="1">
              <a:solidFill>
                <a:srgbClr val="0000FF"/>
              </a:solidFill>
              <a:latin typeface="Times New Roman" pitchFamily="18" charset="0"/>
              <a:ea typeface="標楷體" pitchFamily="65" charset="-120"/>
              <a:cs typeface="Arial Unicode MS" pitchFamily="34" charset="-128"/>
            </a:endParaRPr>
          </a:p>
        </p:txBody>
      </p:sp>
      <p:sp>
        <p:nvSpPr>
          <p:cNvPr id="30736" name="Rectangle 18"/>
          <p:cNvSpPr>
            <a:spLocks noChangeArrowheads="1"/>
          </p:cNvSpPr>
          <p:nvPr/>
        </p:nvSpPr>
        <p:spPr bwMode="auto">
          <a:xfrm>
            <a:off x="0" y="3230563"/>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30725" name="Object 17"/>
          <p:cNvGraphicFramePr>
            <a:graphicFrameLocks noChangeAspect="1"/>
          </p:cNvGraphicFramePr>
          <p:nvPr/>
        </p:nvGraphicFramePr>
        <p:xfrm>
          <a:off x="5653088" y="4941888"/>
          <a:ext cx="1652587" cy="768350"/>
        </p:xfrm>
        <a:graphic>
          <a:graphicData uri="http://schemas.openxmlformats.org/presentationml/2006/ole">
            <p:oleObj spid="_x0000_s238597" name="Equation" r:id="rId8" imgW="850680" imgH="393480" progId="Equation.3">
              <p:embed/>
            </p:oleObj>
          </a:graphicData>
        </a:graphic>
      </p:graphicFrame>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2" name="Rectangle 5"/>
          <p:cNvSpPr>
            <a:spLocks noChangeArrowheads="1"/>
          </p:cNvSpPr>
          <p:nvPr/>
        </p:nvSpPr>
        <p:spPr bwMode="auto">
          <a:xfrm>
            <a:off x="0" y="3230563"/>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31746" name="Object 4"/>
          <p:cNvGraphicFramePr>
            <a:graphicFrameLocks noChangeAspect="1"/>
          </p:cNvGraphicFramePr>
          <p:nvPr/>
        </p:nvGraphicFramePr>
        <p:xfrm>
          <a:off x="1903413" y="622300"/>
          <a:ext cx="1520825" cy="706438"/>
        </p:xfrm>
        <a:graphic>
          <a:graphicData uri="http://schemas.openxmlformats.org/presentationml/2006/ole">
            <p:oleObj spid="_x0000_s239618" name="Equation" r:id="rId4" imgW="850680" imgH="393480" progId="Equation.3">
              <p:embed/>
            </p:oleObj>
          </a:graphicData>
        </a:graphic>
      </p:graphicFrame>
      <p:sp>
        <p:nvSpPr>
          <p:cNvPr id="31753" name="Text Box 6"/>
          <p:cNvSpPr txBox="1">
            <a:spLocks noChangeArrowheads="1"/>
          </p:cNvSpPr>
          <p:nvPr/>
        </p:nvSpPr>
        <p:spPr bwMode="auto">
          <a:xfrm>
            <a:off x="611188" y="1412875"/>
            <a:ext cx="6337300" cy="457200"/>
          </a:xfrm>
          <a:prstGeom prst="rect">
            <a:avLst/>
          </a:prstGeom>
          <a:noFill/>
          <a:ln w="9525">
            <a:noFill/>
            <a:miter lim="800000"/>
            <a:headEnd/>
            <a:tailEnd/>
          </a:ln>
        </p:spPr>
        <p:txBody>
          <a:bodyPr>
            <a:spAutoFit/>
          </a:bodyPr>
          <a:lstStyle/>
          <a:p>
            <a:pPr algn="r">
              <a:spcBef>
                <a:spcPct val="50000"/>
              </a:spcBef>
            </a:pPr>
            <a:r>
              <a:rPr lang="en-US" altLang="zh-TW" sz="2400" b="1">
                <a:latin typeface="Times New Roman" pitchFamily="18" charset="0"/>
                <a:ea typeface="標楷體" pitchFamily="65" charset="-120"/>
                <a:cs typeface="Arial Unicode MS" pitchFamily="34" charset="-128"/>
              </a:rPr>
              <a:t>The </a:t>
            </a:r>
            <a:r>
              <a:rPr lang="en-US" altLang="zh-TW" sz="2400" b="1">
                <a:solidFill>
                  <a:srgbClr val="A50021"/>
                </a:solidFill>
                <a:latin typeface="Times New Roman" pitchFamily="18" charset="0"/>
                <a:ea typeface="標楷體" pitchFamily="65" charset="-120"/>
                <a:cs typeface="Arial Unicode MS" pitchFamily="34" charset="-128"/>
              </a:rPr>
              <a:t>total volumetric flow rate</a:t>
            </a:r>
            <a:r>
              <a:rPr lang="en-US" altLang="zh-TW" sz="2400" b="1">
                <a:latin typeface="Times New Roman" pitchFamily="18" charset="0"/>
                <a:ea typeface="標楷體" pitchFamily="65" charset="-120"/>
                <a:cs typeface="Arial Unicode MS" pitchFamily="34" charset="-128"/>
              </a:rPr>
              <a:t>, </a:t>
            </a:r>
            <a:r>
              <a:rPr lang="en-US" altLang="zh-TW" sz="2400" b="1" i="1">
                <a:latin typeface="Times New Roman" pitchFamily="18" charset="0"/>
                <a:ea typeface="標楷體" pitchFamily="65" charset="-120"/>
                <a:cs typeface="Arial Unicode MS" pitchFamily="34" charset="-128"/>
              </a:rPr>
              <a:t>Q</a:t>
            </a:r>
            <a:r>
              <a:rPr lang="en-US" altLang="zh-TW" sz="2400" b="1">
                <a:latin typeface="Times New Roman" pitchFamily="18" charset="0"/>
                <a:ea typeface="標楷體" pitchFamily="65" charset="-120"/>
                <a:cs typeface="Arial Unicode MS" pitchFamily="34" charset="-128"/>
              </a:rPr>
              <a:t> = (2</a:t>
            </a:r>
            <a:r>
              <a:rPr lang="en-US" altLang="zh-TW" sz="2400" b="1" i="1">
                <a:latin typeface="Symbol" pitchFamily="18" charset="2"/>
                <a:ea typeface="標楷體" pitchFamily="65" charset="-120"/>
                <a:cs typeface="Arial Unicode MS" pitchFamily="34" charset="-128"/>
              </a:rPr>
              <a:t>p</a:t>
            </a:r>
            <a:r>
              <a:rPr lang="en-US" altLang="zh-TW" sz="2400" b="1" i="1">
                <a:latin typeface="Times New Roman" pitchFamily="18" charset="0"/>
                <a:ea typeface="標楷體" pitchFamily="65" charset="-120"/>
                <a:cs typeface="Arial Unicode MS" pitchFamily="34" charset="-128"/>
              </a:rPr>
              <a:t>rh</a:t>
            </a:r>
            <a:r>
              <a:rPr lang="en-US" altLang="zh-TW" sz="2400" b="1">
                <a:latin typeface="Times New Roman" pitchFamily="18" charset="0"/>
                <a:ea typeface="標楷體" pitchFamily="65" charset="-120"/>
                <a:cs typeface="Arial Unicode MS" pitchFamily="34" charset="-128"/>
              </a:rPr>
              <a:t>)</a:t>
            </a:r>
            <a:r>
              <a:rPr lang="en-US" altLang="zh-TW" sz="2400" b="1" i="1">
                <a:latin typeface="Times New Roman" pitchFamily="18" charset="0"/>
                <a:ea typeface="標楷體" pitchFamily="65" charset="-120"/>
                <a:cs typeface="Arial Unicode MS" pitchFamily="34" charset="-128"/>
              </a:rPr>
              <a:t>v</a:t>
            </a:r>
            <a:r>
              <a:rPr lang="en-US" altLang="zh-TW" sz="2400" b="1">
                <a:latin typeface="Times New Roman" pitchFamily="18" charset="0"/>
                <a:ea typeface="標楷體" pitchFamily="65" charset="-120"/>
                <a:cs typeface="Arial Unicode MS" pitchFamily="34" charset="-128"/>
              </a:rPr>
              <a:t>; or </a:t>
            </a:r>
            <a:endParaRPr lang="zh-TW" altLang="en-US" sz="2400" b="1">
              <a:latin typeface="Times New Roman" pitchFamily="18" charset="0"/>
              <a:ea typeface="標楷體" pitchFamily="65" charset="-120"/>
              <a:cs typeface="Arial Unicode MS" pitchFamily="34" charset="-128"/>
            </a:endParaRPr>
          </a:p>
        </p:txBody>
      </p:sp>
      <p:sp>
        <p:nvSpPr>
          <p:cNvPr id="31754" name="Rectangle 8"/>
          <p:cNvSpPr>
            <a:spLocks noChangeArrowheads="1"/>
          </p:cNvSpPr>
          <p:nvPr/>
        </p:nvSpPr>
        <p:spPr bwMode="auto">
          <a:xfrm>
            <a:off x="0" y="3230563"/>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31747" name="Object 7"/>
          <p:cNvGraphicFramePr>
            <a:graphicFrameLocks noChangeAspect="1"/>
          </p:cNvGraphicFramePr>
          <p:nvPr/>
        </p:nvGraphicFramePr>
        <p:xfrm>
          <a:off x="6948488" y="1268413"/>
          <a:ext cx="1150937" cy="777875"/>
        </p:xfrm>
        <a:graphic>
          <a:graphicData uri="http://schemas.openxmlformats.org/presentationml/2006/ole">
            <p:oleObj spid="_x0000_s239619" name="方程式" r:id="rId5" imgW="583947" imgH="393529" progId="Equation.3">
              <p:embed/>
            </p:oleObj>
          </a:graphicData>
        </a:graphic>
      </p:graphicFrame>
      <p:sp>
        <p:nvSpPr>
          <p:cNvPr id="31755" name="Text Box 9"/>
          <p:cNvSpPr txBox="1">
            <a:spLocks noChangeArrowheads="1"/>
          </p:cNvSpPr>
          <p:nvPr/>
        </p:nvSpPr>
        <p:spPr bwMode="auto">
          <a:xfrm>
            <a:off x="3851275" y="765175"/>
            <a:ext cx="3241675" cy="457200"/>
          </a:xfrm>
          <a:prstGeom prst="rect">
            <a:avLst/>
          </a:prstGeom>
          <a:noFill/>
          <a:ln w="9525">
            <a:noFill/>
            <a:miter lim="800000"/>
            <a:headEnd/>
            <a:tailEnd/>
          </a:ln>
        </p:spPr>
        <p:txBody>
          <a:bodyPr>
            <a:spAutoFit/>
          </a:bodyPr>
          <a:lstStyle/>
          <a:p>
            <a:pPr>
              <a:spcBef>
                <a:spcPct val="50000"/>
              </a:spcBef>
            </a:pPr>
            <a:r>
              <a:rPr lang="en-US" altLang="zh-TW" sz="2400" b="1">
                <a:solidFill>
                  <a:srgbClr val="FF0000"/>
                </a:solidFill>
                <a:latin typeface="Times New Roman" pitchFamily="18" charset="0"/>
                <a:ea typeface="標楷體" pitchFamily="65" charset="-120"/>
                <a:cs typeface="Arial Unicode MS" pitchFamily="34" charset="-128"/>
              </a:rPr>
              <a:t>(Note: </a:t>
            </a:r>
            <a:r>
              <a:rPr lang="en-US" altLang="zh-TW" sz="2400" b="1" i="1">
                <a:solidFill>
                  <a:srgbClr val="FF0000"/>
                </a:solidFill>
                <a:latin typeface="Times New Roman" pitchFamily="18" charset="0"/>
                <a:ea typeface="標楷體" pitchFamily="65" charset="-120"/>
                <a:cs typeface="Arial Unicode MS" pitchFamily="34" charset="-128"/>
              </a:rPr>
              <a:t>v</a:t>
            </a:r>
            <a:r>
              <a:rPr lang="en-US" altLang="zh-TW" sz="2400" b="1">
                <a:solidFill>
                  <a:srgbClr val="FF0000"/>
                </a:solidFill>
                <a:latin typeface="Times New Roman" pitchFamily="18" charset="0"/>
                <a:ea typeface="標楷體" pitchFamily="65" charset="-120"/>
                <a:cs typeface="Arial Unicode MS" pitchFamily="34" charset="-128"/>
              </a:rPr>
              <a:t> varies with </a:t>
            </a:r>
            <a:r>
              <a:rPr lang="en-US" altLang="zh-TW" sz="2400" b="1" i="1">
                <a:solidFill>
                  <a:srgbClr val="FF0000"/>
                </a:solidFill>
                <a:latin typeface="Times New Roman" pitchFamily="18" charset="0"/>
                <a:ea typeface="標楷體" pitchFamily="65" charset="-120"/>
                <a:cs typeface="Arial Unicode MS" pitchFamily="34" charset="-128"/>
              </a:rPr>
              <a:t>r</a:t>
            </a:r>
            <a:r>
              <a:rPr lang="en-US" altLang="zh-TW" sz="2400" b="1">
                <a:solidFill>
                  <a:srgbClr val="FF0000"/>
                </a:solidFill>
                <a:latin typeface="Times New Roman" pitchFamily="18" charset="0"/>
                <a:ea typeface="標楷體" pitchFamily="65" charset="-120"/>
                <a:cs typeface="Arial Unicode MS" pitchFamily="34" charset="-128"/>
              </a:rPr>
              <a:t>.)</a:t>
            </a:r>
          </a:p>
        </p:txBody>
      </p:sp>
      <p:sp>
        <p:nvSpPr>
          <p:cNvPr id="31756" name="Rectangle 11"/>
          <p:cNvSpPr>
            <a:spLocks noChangeArrowheads="1"/>
          </p:cNvSpPr>
          <p:nvPr/>
        </p:nvSpPr>
        <p:spPr bwMode="auto">
          <a:xfrm>
            <a:off x="0" y="3211513"/>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31748" name="Object 10"/>
          <p:cNvGraphicFramePr>
            <a:graphicFrameLocks noChangeAspect="1"/>
          </p:cNvGraphicFramePr>
          <p:nvPr/>
        </p:nvGraphicFramePr>
        <p:xfrm>
          <a:off x="2025650" y="2133600"/>
          <a:ext cx="2571750" cy="788988"/>
        </p:xfrm>
        <a:graphic>
          <a:graphicData uri="http://schemas.openxmlformats.org/presentationml/2006/ole">
            <p:oleObj spid="_x0000_s239620" name="Equation" r:id="rId6" imgW="1422360" imgH="431640" progId="Equation.3">
              <p:embed/>
            </p:oleObj>
          </a:graphicData>
        </a:graphic>
      </p:graphicFrame>
      <p:sp>
        <p:nvSpPr>
          <p:cNvPr id="31757" name="Text Box 12"/>
          <p:cNvSpPr txBox="1">
            <a:spLocks noChangeArrowheads="1"/>
          </p:cNvSpPr>
          <p:nvPr/>
        </p:nvSpPr>
        <p:spPr bwMode="auto">
          <a:xfrm>
            <a:off x="898525" y="3068638"/>
            <a:ext cx="2232025" cy="457200"/>
          </a:xfrm>
          <a:prstGeom prst="rect">
            <a:avLst/>
          </a:prstGeom>
          <a:noFill/>
          <a:ln w="9525">
            <a:noFill/>
            <a:miter lim="800000"/>
            <a:headEnd/>
            <a:tailEnd/>
          </a:ln>
        </p:spPr>
        <p:txBody>
          <a:bodyPr>
            <a:spAutoFit/>
          </a:bodyPr>
          <a:lstStyle/>
          <a:p>
            <a:pPr>
              <a:spcBef>
                <a:spcPct val="50000"/>
              </a:spcBef>
            </a:pPr>
            <a:r>
              <a:rPr lang="en-US" altLang="zh-TW" sz="2400" b="1">
                <a:latin typeface="Times New Roman" pitchFamily="18" charset="0"/>
                <a:ea typeface="標楷體" pitchFamily="65" charset="-120"/>
                <a:cs typeface="Arial Unicode MS" pitchFamily="34" charset="-128"/>
              </a:rPr>
              <a:t>Integration  </a:t>
            </a:r>
            <a:r>
              <a:rPr lang="en-US" altLang="zh-TW" sz="2400" b="1">
                <a:latin typeface="Times New Roman" pitchFamily="18" charset="0"/>
                <a:ea typeface="標楷體" pitchFamily="65" charset="-120"/>
                <a:cs typeface="Arial Unicode MS" pitchFamily="34" charset="-128"/>
                <a:sym typeface="Wingdings 3" pitchFamily="18" charset="2"/>
              </a:rPr>
              <a:t></a:t>
            </a:r>
            <a:r>
              <a:rPr lang="en-US" altLang="zh-TW" sz="2400" b="1">
                <a:latin typeface="Times New Roman" pitchFamily="18" charset="0"/>
                <a:ea typeface="標楷體" pitchFamily="65" charset="-120"/>
                <a:cs typeface="Arial Unicode MS" pitchFamily="34" charset="-128"/>
              </a:rPr>
              <a:t> </a:t>
            </a:r>
            <a:endParaRPr lang="zh-TW" altLang="en-US" sz="2400" b="1">
              <a:latin typeface="Times New Roman" pitchFamily="18" charset="0"/>
              <a:ea typeface="標楷體" pitchFamily="65" charset="-120"/>
              <a:cs typeface="Arial Unicode MS" pitchFamily="34" charset="-128"/>
            </a:endParaRPr>
          </a:p>
        </p:txBody>
      </p:sp>
      <p:sp>
        <p:nvSpPr>
          <p:cNvPr id="31758" name="Rectangle 14"/>
          <p:cNvSpPr>
            <a:spLocks noChangeArrowheads="1"/>
          </p:cNvSpPr>
          <p:nvPr/>
        </p:nvSpPr>
        <p:spPr bwMode="auto">
          <a:xfrm>
            <a:off x="0" y="3208338"/>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31749" name="Object 13"/>
          <p:cNvGraphicFramePr>
            <a:graphicFrameLocks noChangeAspect="1"/>
          </p:cNvGraphicFramePr>
          <p:nvPr/>
        </p:nvGraphicFramePr>
        <p:xfrm>
          <a:off x="3143250" y="2924175"/>
          <a:ext cx="2927350" cy="842963"/>
        </p:xfrm>
        <a:graphic>
          <a:graphicData uri="http://schemas.openxmlformats.org/presentationml/2006/ole">
            <p:oleObj spid="_x0000_s239621" name="Equation" r:id="rId7" imgW="1536480" imgH="444240" progId="Equation.3">
              <p:embed/>
            </p:oleObj>
          </a:graphicData>
        </a:graphic>
      </p:graphicFrame>
      <p:sp>
        <p:nvSpPr>
          <p:cNvPr id="31759" name="Text Box 15"/>
          <p:cNvSpPr txBox="1">
            <a:spLocks noChangeArrowheads="1"/>
          </p:cNvSpPr>
          <p:nvPr/>
        </p:nvSpPr>
        <p:spPr bwMode="auto">
          <a:xfrm>
            <a:off x="611188" y="4795838"/>
            <a:ext cx="7921625" cy="822325"/>
          </a:xfrm>
          <a:prstGeom prst="rect">
            <a:avLst/>
          </a:prstGeom>
          <a:noFill/>
          <a:ln w="9525">
            <a:noFill/>
            <a:miter lim="800000"/>
            <a:headEnd/>
            <a:tailEnd/>
          </a:ln>
        </p:spPr>
        <p:txBody>
          <a:bodyPr>
            <a:spAutoFit/>
          </a:bodyPr>
          <a:lstStyle/>
          <a:p>
            <a:pPr>
              <a:spcBef>
                <a:spcPct val="50000"/>
              </a:spcBef>
            </a:pPr>
            <a:r>
              <a:rPr lang="en-US" altLang="zh-TW" sz="2400" b="1">
                <a:solidFill>
                  <a:srgbClr val="0000FF"/>
                </a:solidFill>
                <a:latin typeface="Times New Roman" pitchFamily="18" charset="0"/>
                <a:ea typeface="標楷體" pitchFamily="65" charset="-120"/>
                <a:cs typeface="Arial Unicode MS" pitchFamily="34" charset="-128"/>
              </a:rPr>
              <a:t>The pressure drop (</a:t>
            </a:r>
            <a:r>
              <a:rPr lang="en-US" altLang="zh-TW" sz="2400" b="1">
                <a:solidFill>
                  <a:srgbClr val="0000FF"/>
                </a:solidFill>
                <a:latin typeface="Symbol" pitchFamily="18" charset="2"/>
                <a:ea typeface="標楷體" pitchFamily="65" charset="-120"/>
                <a:cs typeface="Arial Unicode MS" pitchFamily="34" charset="-128"/>
              </a:rPr>
              <a:t>-D</a:t>
            </a:r>
            <a:r>
              <a:rPr lang="en-US" altLang="zh-TW" sz="2400" b="1" i="1">
                <a:solidFill>
                  <a:srgbClr val="0000FF"/>
                </a:solidFill>
                <a:latin typeface="Times New Roman" pitchFamily="18" charset="0"/>
                <a:ea typeface="標楷體" pitchFamily="65" charset="-120"/>
                <a:cs typeface="Arial Unicode MS" pitchFamily="34" charset="-128"/>
              </a:rPr>
              <a:t>P</a:t>
            </a:r>
            <a:r>
              <a:rPr lang="en-US" altLang="zh-TW" sz="2400" b="1">
                <a:solidFill>
                  <a:srgbClr val="0000FF"/>
                </a:solidFill>
                <a:latin typeface="Times New Roman" pitchFamily="18" charset="0"/>
                <a:ea typeface="標楷體" pitchFamily="65" charset="-120"/>
                <a:cs typeface="Arial Unicode MS" pitchFamily="34" charset="-128"/>
              </a:rPr>
              <a:t>) is due to the centrifugal force on the liquid.</a:t>
            </a:r>
            <a:endParaRPr lang="zh-TW" altLang="en-US" sz="2400" b="1">
              <a:solidFill>
                <a:srgbClr val="0000FF"/>
              </a:solidFill>
              <a:latin typeface="Times New Roman" pitchFamily="18" charset="0"/>
              <a:ea typeface="標楷體" pitchFamily="65" charset="-120"/>
              <a:cs typeface="Arial Unicode MS" pitchFamily="34" charset="-128"/>
            </a:endParaRPr>
          </a:p>
        </p:txBody>
      </p:sp>
      <p:sp>
        <p:nvSpPr>
          <p:cNvPr id="31760" name="Rectangle 17"/>
          <p:cNvSpPr>
            <a:spLocks noChangeArrowheads="1"/>
          </p:cNvSpPr>
          <p:nvPr/>
        </p:nvSpPr>
        <p:spPr bwMode="auto">
          <a:xfrm>
            <a:off x="0" y="3230563"/>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31750" name="Object 16"/>
          <p:cNvGraphicFramePr>
            <a:graphicFrameLocks noChangeAspect="1"/>
          </p:cNvGraphicFramePr>
          <p:nvPr/>
        </p:nvGraphicFramePr>
        <p:xfrm>
          <a:off x="1116013" y="5732463"/>
          <a:ext cx="3024187" cy="776287"/>
        </p:xfrm>
        <a:graphic>
          <a:graphicData uri="http://schemas.openxmlformats.org/presentationml/2006/ole">
            <p:oleObj spid="_x0000_s239622" name="方程式" r:id="rId8" imgW="1548728" imgH="393529" progId="Equation.3">
              <p:embed/>
            </p:oleObj>
          </a:graphicData>
        </a:graphic>
      </p:graphicFrame>
      <p:sp>
        <p:nvSpPr>
          <p:cNvPr id="31761" name="Rectangle 19"/>
          <p:cNvSpPr>
            <a:spLocks noChangeArrowheads="1"/>
          </p:cNvSpPr>
          <p:nvPr/>
        </p:nvSpPr>
        <p:spPr bwMode="auto">
          <a:xfrm>
            <a:off x="0" y="3200400"/>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31751" name="Object 18"/>
          <p:cNvGraphicFramePr>
            <a:graphicFrameLocks noChangeAspect="1"/>
          </p:cNvGraphicFramePr>
          <p:nvPr/>
        </p:nvGraphicFramePr>
        <p:xfrm>
          <a:off x="4991100" y="5659438"/>
          <a:ext cx="2974975" cy="933450"/>
        </p:xfrm>
        <a:graphic>
          <a:graphicData uri="http://schemas.openxmlformats.org/presentationml/2006/ole">
            <p:oleObj spid="_x0000_s239623" name="Equation" r:id="rId9" imgW="1460160" imgH="457200" progId="Equation.3">
              <p:embed/>
            </p:oleObj>
          </a:graphicData>
        </a:graphic>
      </p:graphicFrame>
      <p:sp>
        <p:nvSpPr>
          <p:cNvPr id="31762" name="Text Box 20"/>
          <p:cNvSpPr txBox="1">
            <a:spLocks noChangeArrowheads="1"/>
          </p:cNvSpPr>
          <p:nvPr/>
        </p:nvSpPr>
        <p:spPr bwMode="auto">
          <a:xfrm>
            <a:off x="4356100" y="5865813"/>
            <a:ext cx="576263" cy="457200"/>
          </a:xfrm>
          <a:prstGeom prst="rect">
            <a:avLst/>
          </a:prstGeom>
          <a:noFill/>
          <a:ln w="9525">
            <a:noFill/>
            <a:miter lim="800000"/>
            <a:headEnd/>
            <a:tailEnd/>
          </a:ln>
        </p:spPr>
        <p:txBody>
          <a:bodyPr>
            <a:spAutoFit/>
          </a:bodyPr>
          <a:lstStyle/>
          <a:p>
            <a:pPr>
              <a:spcBef>
                <a:spcPct val="50000"/>
              </a:spcBef>
            </a:pPr>
            <a:r>
              <a:rPr lang="zh-TW" altLang="en-US" sz="2400" b="1">
                <a:latin typeface="Times New Roman" pitchFamily="18" charset="0"/>
                <a:ea typeface="標楷體" pitchFamily="65" charset="-120"/>
                <a:cs typeface="Arial Unicode MS" pitchFamily="34" charset="-128"/>
                <a:sym typeface="Wingdings 3" pitchFamily="18" charset="2"/>
              </a:rPr>
              <a:t></a:t>
            </a:r>
          </a:p>
        </p:txBody>
      </p:sp>
      <p:sp>
        <p:nvSpPr>
          <p:cNvPr id="31763" name="Text Box 21"/>
          <p:cNvSpPr txBox="1">
            <a:spLocks noChangeArrowheads="1"/>
          </p:cNvSpPr>
          <p:nvPr/>
        </p:nvSpPr>
        <p:spPr bwMode="auto">
          <a:xfrm>
            <a:off x="684213" y="3933825"/>
            <a:ext cx="7993062" cy="822325"/>
          </a:xfrm>
          <a:prstGeom prst="rect">
            <a:avLst/>
          </a:prstGeom>
          <a:noFill/>
          <a:ln w="9525">
            <a:noFill/>
            <a:miter lim="800000"/>
            <a:headEnd/>
            <a:tailEnd/>
          </a:ln>
        </p:spPr>
        <p:txBody>
          <a:bodyPr>
            <a:spAutoFit/>
          </a:bodyPr>
          <a:lstStyle/>
          <a:p>
            <a:pPr marL="268288" indent="-268288">
              <a:spcBef>
                <a:spcPct val="50000"/>
              </a:spcBef>
            </a:pPr>
            <a:r>
              <a:rPr lang="zh-TW" altLang="en-US" sz="2400" b="1">
                <a:latin typeface="Times New Roman" pitchFamily="18" charset="0"/>
                <a:ea typeface="標楷體" pitchFamily="65" charset="-120"/>
                <a:cs typeface="Arial Unicode MS" pitchFamily="34" charset="-128"/>
              </a:rPr>
              <a:t>*	</a:t>
            </a:r>
            <a:r>
              <a:rPr lang="en-US" altLang="zh-TW" sz="2400" b="1">
                <a:latin typeface="Times New Roman" pitchFamily="18" charset="0"/>
                <a:ea typeface="標楷體" pitchFamily="65" charset="-120"/>
                <a:cs typeface="Arial Unicode MS" pitchFamily="34" charset="-128"/>
              </a:rPr>
              <a:t>Note: </a:t>
            </a:r>
            <a:r>
              <a:rPr lang="en-US" altLang="zh-TW" sz="2400" b="1" i="1">
                <a:latin typeface="Times New Roman" pitchFamily="18" charset="0"/>
                <a:ea typeface="標楷體" pitchFamily="65" charset="-120"/>
                <a:cs typeface="Arial Unicode MS" pitchFamily="34" charset="-128"/>
              </a:rPr>
              <a:t>R</a:t>
            </a:r>
            <a:r>
              <a:rPr lang="en-US" altLang="zh-TW" sz="2400" b="1" i="1" baseline="-25000">
                <a:latin typeface="Times New Roman" pitchFamily="18" charset="0"/>
                <a:ea typeface="標楷體" pitchFamily="65" charset="-120"/>
                <a:cs typeface="Arial Unicode MS" pitchFamily="34" charset="-128"/>
              </a:rPr>
              <a:t>c</a:t>
            </a:r>
            <a:r>
              <a:rPr lang="en-US" altLang="zh-TW" sz="2400" b="1" baseline="-25000">
                <a:latin typeface="Times New Roman" pitchFamily="18" charset="0"/>
                <a:ea typeface="標楷體" pitchFamily="65" charset="-120"/>
                <a:cs typeface="Arial Unicode MS" pitchFamily="34" charset="-128"/>
              </a:rPr>
              <a:t> </a:t>
            </a:r>
            <a:r>
              <a:rPr lang="en-US" altLang="zh-TW" sz="2400" b="1">
                <a:latin typeface="Times New Roman" pitchFamily="18" charset="0"/>
                <a:ea typeface="標楷體" pitchFamily="65" charset="-120"/>
                <a:cs typeface="Arial Unicode MS" pitchFamily="34" charset="-128"/>
              </a:rPr>
              <a:t>is a function of time, and so is </a:t>
            </a:r>
            <a:r>
              <a:rPr lang="en-US" altLang="zh-TW" sz="2400" b="1" i="1">
                <a:latin typeface="Times New Roman" pitchFamily="18" charset="0"/>
                <a:ea typeface="標楷體" pitchFamily="65" charset="-120"/>
                <a:cs typeface="Arial Unicode MS" pitchFamily="34" charset="-128"/>
              </a:rPr>
              <a:t>Q</a:t>
            </a:r>
            <a:r>
              <a:rPr lang="en-US" altLang="zh-TW" sz="2400" b="1">
                <a:latin typeface="Times New Roman" pitchFamily="18" charset="0"/>
                <a:ea typeface="標楷體" pitchFamily="65" charset="-120"/>
                <a:cs typeface="Arial Unicode MS" pitchFamily="34" charset="-128"/>
              </a:rPr>
              <a:t>;</a:t>
            </a:r>
            <a:r>
              <a:rPr lang="en-US" altLang="zh-TW" sz="2400" b="1">
                <a:solidFill>
                  <a:srgbClr val="FF0000"/>
                </a:solidFill>
                <a:latin typeface="Times New Roman" pitchFamily="18" charset="0"/>
                <a:ea typeface="標楷體" pitchFamily="65" charset="-120"/>
                <a:cs typeface="Arial Unicode MS" pitchFamily="34" charset="-128"/>
              </a:rPr>
              <a:t> </a:t>
            </a:r>
            <a:r>
              <a:rPr lang="en-US" altLang="zh-TW" sz="2400" b="1">
                <a:latin typeface="Times New Roman" pitchFamily="18" charset="0"/>
                <a:ea typeface="標楷體" pitchFamily="65" charset="-120"/>
                <a:cs typeface="Arial Unicode MS" pitchFamily="34" charset="-128"/>
              </a:rPr>
              <a:t>however,</a:t>
            </a:r>
            <a:r>
              <a:rPr lang="en-US" altLang="zh-TW" sz="2400" b="1">
                <a:solidFill>
                  <a:srgbClr val="CC00CC"/>
                </a:solidFill>
                <a:latin typeface="Times New Roman" pitchFamily="18" charset="0"/>
                <a:ea typeface="標楷體" pitchFamily="65" charset="-120"/>
                <a:cs typeface="Arial Unicode MS" pitchFamily="34" charset="-128"/>
              </a:rPr>
              <a:t> </a:t>
            </a:r>
            <a:r>
              <a:rPr lang="en-US" altLang="zh-TW" sz="2400" b="1" i="1">
                <a:solidFill>
                  <a:srgbClr val="CC00CC"/>
                </a:solidFill>
                <a:latin typeface="Times New Roman" pitchFamily="18" charset="0"/>
                <a:ea typeface="標楷體" pitchFamily="65" charset="-120"/>
                <a:cs typeface="Arial Unicode MS" pitchFamily="34" charset="-128"/>
              </a:rPr>
              <a:t>Q</a:t>
            </a:r>
            <a:r>
              <a:rPr lang="en-US" altLang="zh-TW" sz="2400" b="1">
                <a:solidFill>
                  <a:srgbClr val="CC00CC"/>
                </a:solidFill>
                <a:latin typeface="Times New Roman" pitchFamily="18" charset="0"/>
                <a:ea typeface="標楷體" pitchFamily="65" charset="-120"/>
                <a:cs typeface="Arial Unicode MS" pitchFamily="34" charset="-128"/>
              </a:rPr>
              <a:t> is not a function of </a:t>
            </a:r>
            <a:r>
              <a:rPr lang="en-US" altLang="zh-TW" sz="2400" b="1" i="1">
                <a:solidFill>
                  <a:srgbClr val="CC00CC"/>
                </a:solidFill>
                <a:latin typeface="Times New Roman" pitchFamily="18" charset="0"/>
                <a:ea typeface="標楷體" pitchFamily="65" charset="-120"/>
                <a:cs typeface="Arial Unicode MS" pitchFamily="34" charset="-128"/>
              </a:rPr>
              <a:t>r</a:t>
            </a:r>
            <a:r>
              <a:rPr lang="en-US" altLang="zh-TW" sz="2400" b="1">
                <a:solidFill>
                  <a:srgbClr val="CC00CC"/>
                </a:solidFill>
                <a:latin typeface="Times New Roman" pitchFamily="18" charset="0"/>
                <a:ea typeface="標楷體" pitchFamily="65" charset="-120"/>
                <a:cs typeface="Arial Unicode MS" pitchFamily="34" charset="-128"/>
              </a:rPr>
              <a:t>.</a:t>
            </a:r>
            <a:endParaRPr lang="zh-TW" altLang="en-US" sz="2400" b="1">
              <a:solidFill>
                <a:srgbClr val="CC00CC"/>
              </a:solidFill>
              <a:latin typeface="Times New Roman" pitchFamily="18" charset="0"/>
              <a:ea typeface="標楷體" pitchFamily="65" charset="-120"/>
              <a:cs typeface="Arial Unicode MS" pitchFamily="34" charset="-128"/>
            </a:endParaRPr>
          </a:p>
        </p:txBody>
      </p:sp>
      <p:pic>
        <p:nvPicPr>
          <p:cNvPr id="31764" name="Picture 23" descr="Image001"/>
          <p:cNvPicPr>
            <a:picLocks noChangeAspect="1" noChangeArrowheads="1"/>
          </p:cNvPicPr>
          <p:nvPr/>
        </p:nvPicPr>
        <p:blipFill>
          <a:blip r:embed="rId10"/>
          <a:srcRect/>
          <a:stretch>
            <a:fillRect/>
          </a:stretch>
        </p:blipFill>
        <p:spPr bwMode="auto">
          <a:xfrm>
            <a:off x="6372225" y="2205038"/>
            <a:ext cx="1574800" cy="1655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4" name="Rectangle 5"/>
          <p:cNvSpPr>
            <a:spLocks noChangeArrowheads="1"/>
          </p:cNvSpPr>
          <p:nvPr/>
        </p:nvSpPr>
        <p:spPr bwMode="auto">
          <a:xfrm>
            <a:off x="0" y="3200400"/>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32770" name="Object 4"/>
          <p:cNvGraphicFramePr>
            <a:graphicFrameLocks noChangeAspect="1"/>
          </p:cNvGraphicFramePr>
          <p:nvPr/>
        </p:nvGraphicFramePr>
        <p:xfrm>
          <a:off x="4860925" y="1414463"/>
          <a:ext cx="2592388" cy="842962"/>
        </p:xfrm>
        <a:graphic>
          <a:graphicData uri="http://schemas.openxmlformats.org/presentationml/2006/ole">
            <p:oleObj spid="_x0000_s240642" name="方程式" r:id="rId4" imgW="1409400" imgH="457200" progId="Equation.3">
              <p:embed/>
            </p:oleObj>
          </a:graphicData>
        </a:graphic>
      </p:graphicFrame>
      <p:sp>
        <p:nvSpPr>
          <p:cNvPr id="32775" name="Text Box 7"/>
          <p:cNvSpPr txBox="1">
            <a:spLocks noChangeArrowheads="1"/>
          </p:cNvSpPr>
          <p:nvPr/>
        </p:nvSpPr>
        <p:spPr bwMode="auto">
          <a:xfrm>
            <a:off x="539750" y="2781300"/>
            <a:ext cx="3960813" cy="457200"/>
          </a:xfrm>
          <a:prstGeom prst="rect">
            <a:avLst/>
          </a:prstGeom>
          <a:noFill/>
          <a:ln w="9525">
            <a:noFill/>
            <a:miter lim="800000"/>
            <a:headEnd/>
            <a:tailEnd/>
          </a:ln>
        </p:spPr>
        <p:txBody>
          <a:bodyPr>
            <a:spAutoFit/>
          </a:bodyPr>
          <a:lstStyle/>
          <a:p>
            <a:pPr>
              <a:spcBef>
                <a:spcPct val="50000"/>
              </a:spcBef>
            </a:pPr>
            <a:r>
              <a:rPr lang="en-US" altLang="zh-TW" sz="2400" b="1">
                <a:solidFill>
                  <a:srgbClr val="0000FF"/>
                </a:solidFill>
                <a:latin typeface="Times New Roman" pitchFamily="18" charset="0"/>
                <a:ea typeface="標楷體" pitchFamily="65" charset="-120"/>
                <a:cs typeface="Arial Unicode MS" pitchFamily="34" charset="-128"/>
              </a:rPr>
              <a:t>Mass balance for the solids: </a:t>
            </a:r>
            <a:endParaRPr lang="zh-TW" altLang="en-US" sz="2400" b="1">
              <a:solidFill>
                <a:srgbClr val="0000FF"/>
              </a:solidFill>
              <a:latin typeface="Times New Roman" pitchFamily="18" charset="0"/>
              <a:ea typeface="標楷體" pitchFamily="65" charset="-120"/>
              <a:cs typeface="Arial Unicode MS" pitchFamily="34" charset="-128"/>
            </a:endParaRPr>
          </a:p>
        </p:txBody>
      </p:sp>
      <p:sp>
        <p:nvSpPr>
          <p:cNvPr id="32776" name="Rectangle 9"/>
          <p:cNvSpPr>
            <a:spLocks noChangeArrowheads="1"/>
          </p:cNvSpPr>
          <p:nvPr/>
        </p:nvSpPr>
        <p:spPr bwMode="auto">
          <a:xfrm>
            <a:off x="0" y="3306763"/>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32771" name="Object 8"/>
          <p:cNvGraphicFramePr>
            <a:graphicFrameLocks noChangeAspect="1"/>
          </p:cNvGraphicFramePr>
          <p:nvPr/>
        </p:nvGraphicFramePr>
        <p:xfrm>
          <a:off x="1160463" y="3357563"/>
          <a:ext cx="2719387" cy="492125"/>
        </p:xfrm>
        <a:graphic>
          <a:graphicData uri="http://schemas.openxmlformats.org/presentationml/2006/ole">
            <p:oleObj spid="_x0000_s240643" name="方程式" r:id="rId5" imgW="1346040" imgH="241200" progId="Equation.3">
              <p:embed/>
            </p:oleObj>
          </a:graphicData>
        </a:graphic>
      </p:graphicFrame>
      <p:sp>
        <p:nvSpPr>
          <p:cNvPr id="32777" name="Text Box 10"/>
          <p:cNvSpPr txBox="1">
            <a:spLocks noChangeArrowheads="1"/>
          </p:cNvSpPr>
          <p:nvPr/>
        </p:nvSpPr>
        <p:spPr bwMode="auto">
          <a:xfrm>
            <a:off x="4140200" y="3357563"/>
            <a:ext cx="3673475" cy="457200"/>
          </a:xfrm>
          <a:prstGeom prst="rect">
            <a:avLst/>
          </a:prstGeom>
          <a:noFill/>
          <a:ln w="9525">
            <a:noFill/>
            <a:miter lim="800000"/>
            <a:headEnd/>
            <a:tailEnd/>
          </a:ln>
        </p:spPr>
        <p:txBody>
          <a:bodyPr>
            <a:spAutoFit/>
          </a:bodyPr>
          <a:lstStyle/>
          <a:p>
            <a:pPr>
              <a:spcBef>
                <a:spcPct val="50000"/>
              </a:spcBef>
            </a:pPr>
            <a:r>
              <a:rPr lang="en-US" altLang="zh-TW" sz="2400" b="1">
                <a:solidFill>
                  <a:srgbClr val="FF0000"/>
                </a:solidFill>
                <a:latin typeface="Times New Roman" pitchFamily="18" charset="0"/>
                <a:ea typeface="標楷體" pitchFamily="65" charset="-120"/>
                <a:cs typeface="Arial Unicode MS" pitchFamily="34" charset="-128"/>
              </a:rPr>
              <a:t>(where </a:t>
            </a:r>
            <a:r>
              <a:rPr lang="en-US" altLang="zh-TW" sz="2400" b="1" i="1">
                <a:solidFill>
                  <a:srgbClr val="FF0000"/>
                </a:solidFill>
                <a:latin typeface="Symbol" pitchFamily="18" charset="2"/>
                <a:ea typeface="標楷體" pitchFamily="65" charset="-120"/>
                <a:cs typeface="Arial Unicode MS" pitchFamily="34" charset="-128"/>
              </a:rPr>
              <a:t>r</a:t>
            </a:r>
            <a:r>
              <a:rPr lang="en-US" altLang="zh-TW" sz="2400" b="1" baseline="-25000">
                <a:solidFill>
                  <a:srgbClr val="FF0000"/>
                </a:solidFill>
                <a:latin typeface="Times New Roman" pitchFamily="18" charset="0"/>
                <a:ea typeface="標楷體" pitchFamily="65" charset="-120"/>
                <a:cs typeface="Arial Unicode MS" pitchFamily="34" charset="-128"/>
              </a:rPr>
              <a:t>c</a:t>
            </a:r>
            <a:r>
              <a:rPr lang="en-US" altLang="zh-TW" sz="2400" b="1">
                <a:solidFill>
                  <a:srgbClr val="FF0000"/>
                </a:solidFill>
                <a:latin typeface="Times New Roman" pitchFamily="18" charset="0"/>
                <a:ea typeface="標楷體" pitchFamily="65" charset="-120"/>
                <a:cs typeface="Arial Unicode MS" pitchFamily="34" charset="-128"/>
              </a:rPr>
              <a:t> = cake density) </a:t>
            </a:r>
            <a:endParaRPr lang="zh-TW" altLang="en-US" sz="2400" b="1">
              <a:solidFill>
                <a:srgbClr val="FF0000"/>
              </a:solidFill>
              <a:latin typeface="Times New Roman" pitchFamily="18" charset="0"/>
              <a:ea typeface="標楷體" pitchFamily="65" charset="-120"/>
              <a:cs typeface="Arial Unicode MS" pitchFamily="34" charset="-128"/>
            </a:endParaRPr>
          </a:p>
        </p:txBody>
      </p:sp>
      <p:sp>
        <p:nvSpPr>
          <p:cNvPr id="32778" name="Rectangle 12"/>
          <p:cNvSpPr>
            <a:spLocks noChangeArrowheads="1"/>
          </p:cNvSpPr>
          <p:nvPr/>
        </p:nvSpPr>
        <p:spPr bwMode="auto">
          <a:xfrm>
            <a:off x="0" y="3200400"/>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32772" name="Object 11"/>
          <p:cNvGraphicFramePr>
            <a:graphicFrameLocks noChangeAspect="1"/>
          </p:cNvGraphicFramePr>
          <p:nvPr/>
        </p:nvGraphicFramePr>
        <p:xfrm>
          <a:off x="1012825" y="3981450"/>
          <a:ext cx="5822950" cy="901700"/>
        </p:xfrm>
        <a:graphic>
          <a:graphicData uri="http://schemas.openxmlformats.org/presentationml/2006/ole">
            <p:oleObj spid="_x0000_s240644" name="Equation" r:id="rId6" imgW="2958840" imgH="457200" progId="Equation.3">
              <p:embed/>
            </p:oleObj>
          </a:graphicData>
        </a:graphic>
      </p:graphicFrame>
      <p:sp>
        <p:nvSpPr>
          <p:cNvPr id="32779" name="Rectangle 14"/>
          <p:cNvSpPr>
            <a:spLocks noChangeArrowheads="1"/>
          </p:cNvSpPr>
          <p:nvPr/>
        </p:nvSpPr>
        <p:spPr bwMode="auto">
          <a:xfrm>
            <a:off x="0" y="3200400"/>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32773" name="Object 13"/>
          <p:cNvGraphicFramePr>
            <a:graphicFrameLocks noChangeAspect="1"/>
          </p:cNvGraphicFramePr>
          <p:nvPr/>
        </p:nvGraphicFramePr>
        <p:xfrm>
          <a:off x="1979613" y="5086350"/>
          <a:ext cx="5184775" cy="981075"/>
        </p:xfrm>
        <a:graphic>
          <a:graphicData uri="http://schemas.openxmlformats.org/presentationml/2006/ole">
            <p:oleObj spid="_x0000_s240645" name="方程式" r:id="rId7" imgW="2413000" imgH="457200" progId="Equation.3">
              <p:embed/>
            </p:oleObj>
          </a:graphicData>
        </a:graphic>
      </p:graphicFrame>
      <p:sp>
        <p:nvSpPr>
          <p:cNvPr id="32780" name="Text Box 15"/>
          <p:cNvSpPr txBox="1">
            <a:spLocks noChangeArrowheads="1"/>
          </p:cNvSpPr>
          <p:nvPr/>
        </p:nvSpPr>
        <p:spPr bwMode="auto">
          <a:xfrm>
            <a:off x="1404938" y="5291138"/>
            <a:ext cx="431800" cy="457200"/>
          </a:xfrm>
          <a:prstGeom prst="rect">
            <a:avLst/>
          </a:prstGeom>
          <a:noFill/>
          <a:ln w="9525">
            <a:noFill/>
            <a:miter lim="800000"/>
            <a:headEnd/>
            <a:tailEnd/>
          </a:ln>
        </p:spPr>
        <p:txBody>
          <a:bodyPr>
            <a:spAutoFit/>
          </a:bodyPr>
          <a:lstStyle/>
          <a:p>
            <a:pPr>
              <a:spcBef>
                <a:spcPct val="50000"/>
              </a:spcBef>
            </a:pPr>
            <a:r>
              <a:rPr lang="zh-TW" altLang="en-US" sz="2400" b="1">
                <a:latin typeface="Times New Roman" pitchFamily="18" charset="0"/>
                <a:ea typeface="標楷體" pitchFamily="65" charset="-120"/>
                <a:cs typeface="Arial Unicode MS" pitchFamily="34" charset="-128"/>
                <a:sym typeface="Wingdings 3" pitchFamily="18" charset="2"/>
              </a:rPr>
              <a:t></a:t>
            </a:r>
          </a:p>
        </p:txBody>
      </p:sp>
      <p:sp>
        <p:nvSpPr>
          <p:cNvPr id="32781" name="Text Box 16"/>
          <p:cNvSpPr txBox="1">
            <a:spLocks noChangeArrowheads="1"/>
          </p:cNvSpPr>
          <p:nvPr/>
        </p:nvSpPr>
        <p:spPr bwMode="auto">
          <a:xfrm>
            <a:off x="2628900" y="6165850"/>
            <a:ext cx="3600450" cy="457200"/>
          </a:xfrm>
          <a:prstGeom prst="rect">
            <a:avLst/>
          </a:prstGeom>
          <a:noFill/>
          <a:ln w="9525">
            <a:noFill/>
            <a:miter lim="800000"/>
            <a:headEnd/>
            <a:tailEnd/>
          </a:ln>
        </p:spPr>
        <p:txBody>
          <a:bodyPr>
            <a:spAutoFit/>
          </a:bodyPr>
          <a:lstStyle/>
          <a:p>
            <a:pPr algn="ctr">
              <a:spcBef>
                <a:spcPct val="50000"/>
              </a:spcBef>
            </a:pPr>
            <a:r>
              <a:rPr lang="en-US" altLang="zh-TW" sz="2400" b="1">
                <a:solidFill>
                  <a:srgbClr val="A50021"/>
                </a:solidFill>
                <a:latin typeface="Times New Roman" pitchFamily="18" charset="0"/>
                <a:ea typeface="標楷體" pitchFamily="65" charset="-120"/>
                <a:cs typeface="Arial Unicode MS" pitchFamily="34" charset="-128"/>
              </a:rPr>
              <a:t>I. C.:  </a:t>
            </a:r>
            <a:r>
              <a:rPr lang="en-US" altLang="zh-TW" sz="2400" b="1" i="1">
                <a:solidFill>
                  <a:srgbClr val="A50021"/>
                </a:solidFill>
                <a:latin typeface="Times New Roman" pitchFamily="18" charset="0"/>
                <a:ea typeface="標楷體" pitchFamily="65" charset="-120"/>
                <a:cs typeface="Arial Unicode MS" pitchFamily="34" charset="-128"/>
              </a:rPr>
              <a:t>t</a:t>
            </a:r>
            <a:r>
              <a:rPr lang="en-US" altLang="zh-TW" sz="2400" b="1">
                <a:solidFill>
                  <a:srgbClr val="A50021"/>
                </a:solidFill>
                <a:latin typeface="Times New Roman" pitchFamily="18" charset="0"/>
                <a:ea typeface="標楷體" pitchFamily="65" charset="-120"/>
                <a:cs typeface="Arial Unicode MS" pitchFamily="34" charset="-128"/>
              </a:rPr>
              <a:t> = 0, </a:t>
            </a:r>
            <a:r>
              <a:rPr lang="en-US" altLang="zh-TW" sz="2400" b="1" i="1">
                <a:solidFill>
                  <a:srgbClr val="A50021"/>
                </a:solidFill>
                <a:latin typeface="Times New Roman" pitchFamily="18" charset="0"/>
                <a:ea typeface="標楷體" pitchFamily="65" charset="-120"/>
                <a:cs typeface="Arial Unicode MS" pitchFamily="34" charset="-128"/>
              </a:rPr>
              <a:t>R</a:t>
            </a:r>
            <a:r>
              <a:rPr lang="en-US" altLang="zh-TW" sz="2400" b="1" baseline="-25000">
                <a:solidFill>
                  <a:srgbClr val="A50021"/>
                </a:solidFill>
                <a:latin typeface="Times New Roman" pitchFamily="18" charset="0"/>
                <a:ea typeface="標楷體" pitchFamily="65" charset="-120"/>
                <a:cs typeface="Arial Unicode MS" pitchFamily="34" charset="-128"/>
              </a:rPr>
              <a:t>c</a:t>
            </a:r>
            <a:r>
              <a:rPr lang="en-US" altLang="zh-TW" sz="2400" b="1">
                <a:solidFill>
                  <a:srgbClr val="A50021"/>
                </a:solidFill>
                <a:latin typeface="Times New Roman" pitchFamily="18" charset="0"/>
                <a:ea typeface="標楷體" pitchFamily="65" charset="-120"/>
                <a:cs typeface="Arial Unicode MS" pitchFamily="34" charset="-128"/>
              </a:rPr>
              <a:t> = </a:t>
            </a:r>
            <a:r>
              <a:rPr lang="en-US" altLang="zh-TW" sz="2400" b="1" i="1">
                <a:solidFill>
                  <a:srgbClr val="A50021"/>
                </a:solidFill>
                <a:latin typeface="Times New Roman" pitchFamily="18" charset="0"/>
                <a:ea typeface="標楷體" pitchFamily="65" charset="-120"/>
                <a:cs typeface="Arial Unicode MS" pitchFamily="34" charset="-128"/>
              </a:rPr>
              <a:t>R</a:t>
            </a:r>
            <a:r>
              <a:rPr lang="en-US" altLang="zh-TW" sz="2400" b="1" baseline="-25000">
                <a:solidFill>
                  <a:srgbClr val="A50021"/>
                </a:solidFill>
                <a:latin typeface="Times New Roman" pitchFamily="18" charset="0"/>
                <a:ea typeface="標楷體" pitchFamily="65" charset="-120"/>
                <a:cs typeface="Arial Unicode MS" pitchFamily="34" charset="-128"/>
              </a:rPr>
              <a:t>0</a:t>
            </a:r>
            <a:r>
              <a:rPr lang="en-US" altLang="zh-TW" sz="2400" b="1">
                <a:solidFill>
                  <a:srgbClr val="A50021"/>
                </a:solidFill>
                <a:latin typeface="Times New Roman" pitchFamily="18" charset="0"/>
                <a:ea typeface="標楷體" pitchFamily="65" charset="-120"/>
                <a:cs typeface="Arial Unicode MS" pitchFamily="34" charset="-128"/>
              </a:rPr>
              <a:t> </a:t>
            </a:r>
            <a:endParaRPr lang="zh-TW" altLang="en-US" sz="2400" b="1">
              <a:solidFill>
                <a:srgbClr val="A50021"/>
              </a:solidFill>
              <a:latin typeface="Times New Roman" pitchFamily="18" charset="0"/>
              <a:ea typeface="標楷體" pitchFamily="65" charset="-120"/>
              <a:cs typeface="Arial Unicode MS" pitchFamily="34" charset="-128"/>
            </a:endParaRPr>
          </a:p>
        </p:txBody>
      </p:sp>
      <p:graphicFrame>
        <p:nvGraphicFramePr>
          <p:cNvPr id="57373" name="Group 29"/>
          <p:cNvGraphicFramePr>
            <a:graphicFrameLocks noGrp="1"/>
          </p:cNvGraphicFramePr>
          <p:nvPr/>
        </p:nvGraphicFramePr>
        <p:xfrm>
          <a:off x="4495800" y="1295400"/>
          <a:ext cx="2879725" cy="936625"/>
        </p:xfrm>
        <a:graphic>
          <a:graphicData uri="http://schemas.openxmlformats.org/drawingml/2006/table">
            <a:tbl>
              <a:tblPr/>
              <a:tblGrid>
                <a:gridCol w="2879725"/>
              </a:tblGrid>
              <a:tr h="93662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1" lang="zh-TW" altLang="en-US" sz="2600" b="0" i="0" u="none" strike="noStrike" cap="none" normalizeH="0" baseline="0" dirty="0" smtClean="0">
                        <a:ln>
                          <a:noFill/>
                        </a:ln>
                        <a:solidFill>
                          <a:schemeClr val="tx1"/>
                        </a:solidFill>
                        <a:effectLst/>
                        <a:latin typeface="Arial" pitchFamily="34" charset="0"/>
                        <a:ea typeface="新細明體" pitchFamily="18" charset="-12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32788" name="Picture 30" descr="Image001"/>
          <p:cNvPicPr>
            <a:picLocks noChangeAspect="1" noChangeArrowheads="1"/>
          </p:cNvPicPr>
          <p:nvPr/>
        </p:nvPicPr>
        <p:blipFill>
          <a:blip r:embed="rId8"/>
          <a:srcRect/>
          <a:stretch>
            <a:fillRect/>
          </a:stretch>
        </p:blipFill>
        <p:spPr bwMode="auto">
          <a:xfrm>
            <a:off x="2484438" y="620713"/>
            <a:ext cx="1984375" cy="208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1"/>
          <p:cNvGrpSpPr>
            <a:grpSpLocks/>
          </p:cNvGrpSpPr>
          <p:nvPr/>
        </p:nvGrpSpPr>
        <p:grpSpPr bwMode="auto">
          <a:xfrm>
            <a:off x="4038600" y="609600"/>
            <a:ext cx="1752600" cy="2209800"/>
            <a:chOff x="2544" y="384"/>
            <a:chExt cx="1104" cy="1392"/>
          </a:xfrm>
        </p:grpSpPr>
        <p:sp>
          <p:nvSpPr>
            <p:cNvPr id="36895" name="Line 12"/>
            <p:cNvSpPr>
              <a:spLocks noChangeShapeType="1"/>
            </p:cNvSpPr>
            <p:nvPr/>
          </p:nvSpPr>
          <p:spPr bwMode="auto">
            <a:xfrm>
              <a:off x="2544" y="384"/>
              <a:ext cx="0" cy="1392"/>
            </a:xfrm>
            <a:prstGeom prst="line">
              <a:avLst/>
            </a:prstGeom>
            <a:noFill/>
            <a:ln w="9525">
              <a:solidFill>
                <a:schemeClr val="tx1"/>
              </a:solidFill>
              <a:round/>
              <a:headEnd/>
              <a:tailEnd/>
            </a:ln>
          </p:spPr>
          <p:txBody>
            <a:bodyPr/>
            <a:lstStyle/>
            <a:p>
              <a:endParaRPr lang="en-US"/>
            </a:p>
          </p:txBody>
        </p:sp>
        <p:sp>
          <p:nvSpPr>
            <p:cNvPr id="36896" name="Line 13"/>
            <p:cNvSpPr>
              <a:spLocks noChangeShapeType="1"/>
            </p:cNvSpPr>
            <p:nvPr/>
          </p:nvSpPr>
          <p:spPr bwMode="auto">
            <a:xfrm>
              <a:off x="3648" y="384"/>
              <a:ext cx="0" cy="1392"/>
            </a:xfrm>
            <a:prstGeom prst="line">
              <a:avLst/>
            </a:prstGeom>
            <a:noFill/>
            <a:ln w="9525">
              <a:solidFill>
                <a:schemeClr val="tx1"/>
              </a:solidFill>
              <a:round/>
              <a:headEnd/>
              <a:tailEnd/>
            </a:ln>
          </p:spPr>
          <p:txBody>
            <a:bodyPr/>
            <a:lstStyle/>
            <a:p>
              <a:endParaRPr lang="en-US"/>
            </a:p>
          </p:txBody>
        </p:sp>
        <p:sp>
          <p:nvSpPr>
            <p:cNvPr id="36897" name="Line 14"/>
            <p:cNvSpPr>
              <a:spLocks noChangeShapeType="1"/>
            </p:cNvSpPr>
            <p:nvPr/>
          </p:nvSpPr>
          <p:spPr bwMode="auto">
            <a:xfrm>
              <a:off x="2544" y="1776"/>
              <a:ext cx="1104" cy="0"/>
            </a:xfrm>
            <a:prstGeom prst="line">
              <a:avLst/>
            </a:prstGeom>
            <a:noFill/>
            <a:ln w="9525">
              <a:solidFill>
                <a:schemeClr val="tx1"/>
              </a:solidFill>
              <a:round/>
              <a:headEnd/>
              <a:tailEnd/>
            </a:ln>
          </p:spPr>
          <p:txBody>
            <a:bodyPr/>
            <a:lstStyle/>
            <a:p>
              <a:endParaRPr lang="en-US"/>
            </a:p>
          </p:txBody>
        </p:sp>
        <p:sp>
          <p:nvSpPr>
            <p:cNvPr id="36898" name="Rectangle 15" descr="10%"/>
            <p:cNvSpPr>
              <a:spLocks noChangeArrowheads="1"/>
            </p:cNvSpPr>
            <p:nvPr/>
          </p:nvSpPr>
          <p:spPr bwMode="auto">
            <a:xfrm>
              <a:off x="2544" y="816"/>
              <a:ext cx="1104" cy="864"/>
            </a:xfrm>
            <a:prstGeom prst="rect">
              <a:avLst/>
            </a:prstGeom>
            <a:pattFill prst="pct10">
              <a:fgClr>
                <a:schemeClr val="accent1"/>
              </a:fgClr>
              <a:bgClr>
                <a:schemeClr val="bg1"/>
              </a:bgClr>
            </a:pattFill>
            <a:ln w="9525">
              <a:solidFill>
                <a:schemeClr val="tx1"/>
              </a:solidFill>
              <a:miter lim="800000"/>
              <a:headEnd/>
              <a:tailEnd/>
            </a:ln>
          </p:spPr>
          <p:txBody>
            <a:bodyPr wrap="none" anchor="ctr"/>
            <a:lstStyle/>
            <a:p>
              <a:endParaRPr lang="en-US"/>
            </a:p>
          </p:txBody>
        </p:sp>
        <p:sp>
          <p:nvSpPr>
            <p:cNvPr id="36899" name="Rectangle 16"/>
            <p:cNvSpPr>
              <a:spLocks noChangeArrowheads="1"/>
            </p:cNvSpPr>
            <p:nvPr/>
          </p:nvSpPr>
          <p:spPr bwMode="auto">
            <a:xfrm>
              <a:off x="2544" y="624"/>
              <a:ext cx="1104" cy="192"/>
            </a:xfrm>
            <a:prstGeom prst="rect">
              <a:avLst/>
            </a:prstGeom>
            <a:solidFill>
              <a:srgbClr val="CCFFFF">
                <a:alpha val="45097"/>
              </a:srgbClr>
            </a:solidFill>
            <a:ln w="9525">
              <a:solidFill>
                <a:schemeClr val="tx1"/>
              </a:solidFill>
              <a:miter lim="800000"/>
              <a:headEnd/>
              <a:tailEnd/>
            </a:ln>
          </p:spPr>
          <p:txBody>
            <a:bodyPr wrap="none" anchor="ctr"/>
            <a:lstStyle/>
            <a:p>
              <a:endParaRPr lang="en-US"/>
            </a:p>
          </p:txBody>
        </p:sp>
        <p:sp>
          <p:nvSpPr>
            <p:cNvPr id="36900" name="Rectangle 17" descr="20%"/>
            <p:cNvSpPr>
              <a:spLocks noChangeArrowheads="1"/>
            </p:cNvSpPr>
            <p:nvPr/>
          </p:nvSpPr>
          <p:spPr bwMode="auto">
            <a:xfrm>
              <a:off x="2544" y="1680"/>
              <a:ext cx="1104" cy="96"/>
            </a:xfrm>
            <a:prstGeom prst="rect">
              <a:avLst/>
            </a:prstGeom>
            <a:pattFill prst="pct20">
              <a:fgClr>
                <a:schemeClr val="tx1"/>
              </a:fgClr>
              <a:bgClr>
                <a:schemeClr val="bg1"/>
              </a:bgClr>
            </a:pattFill>
            <a:ln w="9525">
              <a:solidFill>
                <a:schemeClr val="tx1"/>
              </a:solidFill>
              <a:miter lim="800000"/>
              <a:headEnd/>
              <a:tailEnd/>
            </a:ln>
          </p:spPr>
          <p:txBody>
            <a:bodyPr wrap="none" anchor="ctr"/>
            <a:lstStyle/>
            <a:p>
              <a:endParaRPr lang="en-US"/>
            </a:p>
          </p:txBody>
        </p:sp>
      </p:grpSp>
      <p:grpSp>
        <p:nvGrpSpPr>
          <p:cNvPr id="36" name="Group 35"/>
          <p:cNvGrpSpPr/>
          <p:nvPr/>
        </p:nvGrpSpPr>
        <p:grpSpPr>
          <a:xfrm>
            <a:off x="6324600" y="609600"/>
            <a:ext cx="1752600" cy="2209800"/>
            <a:chOff x="6324600" y="609600"/>
            <a:chExt cx="1752600" cy="2209800"/>
          </a:xfrm>
        </p:grpSpPr>
        <p:sp>
          <p:nvSpPr>
            <p:cNvPr id="36889" name="Line 18"/>
            <p:cNvSpPr>
              <a:spLocks noChangeShapeType="1"/>
            </p:cNvSpPr>
            <p:nvPr/>
          </p:nvSpPr>
          <p:spPr bwMode="auto">
            <a:xfrm>
              <a:off x="6324600" y="609600"/>
              <a:ext cx="0" cy="2209800"/>
            </a:xfrm>
            <a:prstGeom prst="line">
              <a:avLst/>
            </a:prstGeom>
            <a:noFill/>
            <a:ln w="9525">
              <a:solidFill>
                <a:schemeClr val="tx1"/>
              </a:solidFill>
              <a:round/>
              <a:headEnd/>
              <a:tailEnd/>
            </a:ln>
          </p:spPr>
          <p:txBody>
            <a:bodyPr/>
            <a:lstStyle/>
            <a:p>
              <a:endParaRPr lang="en-US"/>
            </a:p>
          </p:txBody>
        </p:sp>
        <p:sp>
          <p:nvSpPr>
            <p:cNvPr id="36890" name="Line 19"/>
            <p:cNvSpPr>
              <a:spLocks noChangeShapeType="1"/>
            </p:cNvSpPr>
            <p:nvPr/>
          </p:nvSpPr>
          <p:spPr bwMode="auto">
            <a:xfrm>
              <a:off x="8077200" y="609600"/>
              <a:ext cx="0" cy="2209800"/>
            </a:xfrm>
            <a:prstGeom prst="line">
              <a:avLst/>
            </a:prstGeom>
            <a:noFill/>
            <a:ln w="9525">
              <a:solidFill>
                <a:schemeClr val="tx1"/>
              </a:solidFill>
              <a:round/>
              <a:headEnd/>
              <a:tailEnd/>
            </a:ln>
          </p:spPr>
          <p:txBody>
            <a:bodyPr/>
            <a:lstStyle/>
            <a:p>
              <a:endParaRPr lang="en-US"/>
            </a:p>
          </p:txBody>
        </p:sp>
        <p:sp>
          <p:nvSpPr>
            <p:cNvPr id="36891" name="Line 20"/>
            <p:cNvSpPr>
              <a:spLocks noChangeShapeType="1"/>
            </p:cNvSpPr>
            <p:nvPr/>
          </p:nvSpPr>
          <p:spPr bwMode="auto">
            <a:xfrm>
              <a:off x="6324600" y="2819400"/>
              <a:ext cx="1752600" cy="0"/>
            </a:xfrm>
            <a:prstGeom prst="line">
              <a:avLst/>
            </a:prstGeom>
            <a:noFill/>
            <a:ln w="9525">
              <a:solidFill>
                <a:schemeClr val="tx1"/>
              </a:solidFill>
              <a:round/>
              <a:headEnd/>
              <a:tailEnd/>
            </a:ln>
          </p:spPr>
          <p:txBody>
            <a:bodyPr/>
            <a:lstStyle/>
            <a:p>
              <a:endParaRPr lang="en-US"/>
            </a:p>
          </p:txBody>
        </p:sp>
        <p:sp>
          <p:nvSpPr>
            <p:cNvPr id="36892" name="Rectangle 21" descr="10%"/>
            <p:cNvSpPr>
              <a:spLocks noChangeArrowheads="1"/>
            </p:cNvSpPr>
            <p:nvPr/>
          </p:nvSpPr>
          <p:spPr bwMode="auto">
            <a:xfrm>
              <a:off x="6324600" y="1524000"/>
              <a:ext cx="1752600" cy="762000"/>
            </a:xfrm>
            <a:prstGeom prst="rect">
              <a:avLst/>
            </a:prstGeom>
            <a:pattFill prst="pct10">
              <a:fgClr>
                <a:schemeClr val="accent1"/>
              </a:fgClr>
              <a:bgClr>
                <a:schemeClr val="bg1"/>
              </a:bgClr>
            </a:pattFill>
            <a:ln w="9525">
              <a:solidFill>
                <a:schemeClr val="tx1"/>
              </a:solidFill>
              <a:miter lim="800000"/>
              <a:headEnd/>
              <a:tailEnd/>
            </a:ln>
          </p:spPr>
          <p:txBody>
            <a:bodyPr wrap="none" anchor="ctr"/>
            <a:lstStyle/>
            <a:p>
              <a:endParaRPr lang="en-US"/>
            </a:p>
          </p:txBody>
        </p:sp>
        <p:sp>
          <p:nvSpPr>
            <p:cNvPr id="36893" name="Rectangle 22"/>
            <p:cNvSpPr>
              <a:spLocks noChangeArrowheads="1"/>
            </p:cNvSpPr>
            <p:nvPr/>
          </p:nvSpPr>
          <p:spPr bwMode="auto">
            <a:xfrm>
              <a:off x="6324600" y="990600"/>
              <a:ext cx="1752600" cy="533400"/>
            </a:xfrm>
            <a:prstGeom prst="rect">
              <a:avLst/>
            </a:prstGeom>
            <a:solidFill>
              <a:srgbClr val="CCFFFF">
                <a:alpha val="45097"/>
              </a:srgbClr>
            </a:solidFill>
            <a:ln w="9525">
              <a:solidFill>
                <a:schemeClr val="tx1"/>
              </a:solidFill>
              <a:miter lim="800000"/>
              <a:headEnd/>
              <a:tailEnd/>
            </a:ln>
          </p:spPr>
          <p:txBody>
            <a:bodyPr wrap="none" anchor="ctr"/>
            <a:lstStyle/>
            <a:p>
              <a:endParaRPr lang="en-US"/>
            </a:p>
          </p:txBody>
        </p:sp>
        <p:sp>
          <p:nvSpPr>
            <p:cNvPr id="36894" name="Rectangle 23" descr="20%"/>
            <p:cNvSpPr>
              <a:spLocks noChangeArrowheads="1"/>
            </p:cNvSpPr>
            <p:nvPr/>
          </p:nvSpPr>
          <p:spPr bwMode="auto">
            <a:xfrm>
              <a:off x="6324600" y="2286000"/>
              <a:ext cx="1752600" cy="533400"/>
            </a:xfrm>
            <a:prstGeom prst="rect">
              <a:avLst/>
            </a:prstGeom>
            <a:pattFill prst="pct20">
              <a:fgClr>
                <a:schemeClr val="tx1"/>
              </a:fgClr>
              <a:bgClr>
                <a:schemeClr val="bg1"/>
              </a:bgClr>
            </a:pattFill>
            <a:ln w="9525">
              <a:solidFill>
                <a:schemeClr val="tx1"/>
              </a:solidFill>
              <a:miter lim="800000"/>
              <a:headEnd/>
              <a:tailEnd/>
            </a:ln>
          </p:spPr>
          <p:txBody>
            <a:bodyPr wrap="none" anchor="ctr"/>
            <a:lstStyle/>
            <a:p>
              <a:endParaRPr lang="en-US"/>
            </a:p>
          </p:txBody>
        </p:sp>
      </p:grpSp>
      <p:graphicFrame>
        <p:nvGraphicFramePr>
          <p:cNvPr id="36866" name="Object 37"/>
          <p:cNvGraphicFramePr>
            <a:graphicFrameLocks noChangeAspect="1"/>
          </p:cNvGraphicFramePr>
          <p:nvPr>
            <p:ph sz="quarter" idx="2"/>
          </p:nvPr>
        </p:nvGraphicFramePr>
        <p:xfrm>
          <a:off x="1066800" y="3575050"/>
          <a:ext cx="7162800" cy="2444750"/>
        </p:xfrm>
        <a:graphic>
          <a:graphicData uri="http://schemas.openxmlformats.org/presentationml/2006/ole">
            <p:oleObj spid="_x0000_s4098" name="Equation" r:id="rId4" imgW="3759120" imgH="1282680" progId="Equation.3">
              <p:embed/>
            </p:oleObj>
          </a:graphicData>
        </a:graphic>
      </p:graphicFrame>
      <p:graphicFrame>
        <p:nvGraphicFramePr>
          <p:cNvPr id="36867" name="Object 40"/>
          <p:cNvGraphicFramePr>
            <a:graphicFrameLocks noChangeAspect="1"/>
          </p:cNvGraphicFramePr>
          <p:nvPr>
            <p:ph sz="quarter" idx="3"/>
          </p:nvPr>
        </p:nvGraphicFramePr>
        <p:xfrm>
          <a:off x="1219200" y="2971800"/>
          <a:ext cx="1257300" cy="550863"/>
        </p:xfrm>
        <a:graphic>
          <a:graphicData uri="http://schemas.openxmlformats.org/presentationml/2006/ole">
            <p:oleObj spid="_x0000_s4099" name="Equation" r:id="rId5" imgW="520560" imgH="228600" progId="Equation.3">
              <p:embed/>
            </p:oleObj>
          </a:graphicData>
        </a:graphic>
      </p:graphicFrame>
      <p:grpSp>
        <p:nvGrpSpPr>
          <p:cNvPr id="4" name="Group 53"/>
          <p:cNvGrpSpPr>
            <a:grpSpLocks/>
          </p:cNvGrpSpPr>
          <p:nvPr/>
        </p:nvGrpSpPr>
        <p:grpSpPr bwMode="auto">
          <a:xfrm>
            <a:off x="685800" y="609600"/>
            <a:ext cx="2743200" cy="2209800"/>
            <a:chOff x="432" y="384"/>
            <a:chExt cx="1728" cy="1392"/>
          </a:xfrm>
        </p:grpSpPr>
        <p:sp>
          <p:nvSpPr>
            <p:cNvPr id="36874" name="Line 28"/>
            <p:cNvSpPr>
              <a:spLocks noChangeShapeType="1"/>
            </p:cNvSpPr>
            <p:nvPr/>
          </p:nvSpPr>
          <p:spPr bwMode="auto">
            <a:xfrm flipV="1">
              <a:off x="768" y="1248"/>
              <a:ext cx="0" cy="528"/>
            </a:xfrm>
            <a:prstGeom prst="line">
              <a:avLst/>
            </a:prstGeom>
            <a:noFill/>
            <a:ln w="9525">
              <a:solidFill>
                <a:schemeClr val="tx1"/>
              </a:solidFill>
              <a:round/>
              <a:headEnd/>
              <a:tailEnd type="triangle" w="med" len="med"/>
            </a:ln>
          </p:spPr>
          <p:txBody>
            <a:bodyPr/>
            <a:lstStyle/>
            <a:p>
              <a:endParaRPr lang="en-US"/>
            </a:p>
          </p:txBody>
        </p:sp>
        <p:grpSp>
          <p:nvGrpSpPr>
            <p:cNvPr id="5" name="Group 51"/>
            <p:cNvGrpSpPr>
              <a:grpSpLocks/>
            </p:cNvGrpSpPr>
            <p:nvPr/>
          </p:nvGrpSpPr>
          <p:grpSpPr bwMode="auto">
            <a:xfrm>
              <a:off x="432" y="384"/>
              <a:ext cx="1728" cy="1392"/>
              <a:chOff x="432" y="384"/>
              <a:chExt cx="1728" cy="1392"/>
            </a:xfrm>
          </p:grpSpPr>
          <p:sp>
            <p:nvSpPr>
              <p:cNvPr id="36880" name="Line 4"/>
              <p:cNvSpPr>
                <a:spLocks noChangeShapeType="1"/>
              </p:cNvSpPr>
              <p:nvPr/>
            </p:nvSpPr>
            <p:spPr bwMode="auto">
              <a:xfrm>
                <a:off x="1056" y="384"/>
                <a:ext cx="0" cy="1392"/>
              </a:xfrm>
              <a:prstGeom prst="line">
                <a:avLst/>
              </a:prstGeom>
              <a:noFill/>
              <a:ln w="9525">
                <a:solidFill>
                  <a:schemeClr val="tx1"/>
                </a:solidFill>
                <a:round/>
                <a:headEnd/>
                <a:tailEnd/>
              </a:ln>
            </p:spPr>
            <p:txBody>
              <a:bodyPr/>
              <a:lstStyle/>
              <a:p>
                <a:endParaRPr lang="en-US"/>
              </a:p>
            </p:txBody>
          </p:sp>
          <p:sp>
            <p:nvSpPr>
              <p:cNvPr id="36881" name="Line 6"/>
              <p:cNvSpPr>
                <a:spLocks noChangeShapeType="1"/>
              </p:cNvSpPr>
              <p:nvPr/>
            </p:nvSpPr>
            <p:spPr bwMode="auto">
              <a:xfrm>
                <a:off x="2160" y="384"/>
                <a:ext cx="0" cy="1392"/>
              </a:xfrm>
              <a:prstGeom prst="line">
                <a:avLst/>
              </a:prstGeom>
              <a:noFill/>
              <a:ln w="9525">
                <a:solidFill>
                  <a:schemeClr val="tx1"/>
                </a:solidFill>
                <a:round/>
                <a:headEnd/>
                <a:tailEnd/>
              </a:ln>
            </p:spPr>
            <p:txBody>
              <a:bodyPr/>
              <a:lstStyle/>
              <a:p>
                <a:endParaRPr lang="en-US"/>
              </a:p>
            </p:txBody>
          </p:sp>
          <p:sp>
            <p:nvSpPr>
              <p:cNvPr id="36882" name="Line 7"/>
              <p:cNvSpPr>
                <a:spLocks noChangeShapeType="1"/>
              </p:cNvSpPr>
              <p:nvPr/>
            </p:nvSpPr>
            <p:spPr bwMode="auto">
              <a:xfrm>
                <a:off x="1056" y="1776"/>
                <a:ext cx="1104" cy="0"/>
              </a:xfrm>
              <a:prstGeom prst="line">
                <a:avLst/>
              </a:prstGeom>
              <a:noFill/>
              <a:ln w="9525">
                <a:solidFill>
                  <a:schemeClr val="tx1"/>
                </a:solidFill>
                <a:round/>
                <a:headEnd/>
                <a:tailEnd/>
              </a:ln>
            </p:spPr>
            <p:txBody>
              <a:bodyPr/>
              <a:lstStyle/>
              <a:p>
                <a:endParaRPr lang="en-US"/>
              </a:p>
            </p:txBody>
          </p:sp>
          <p:sp>
            <p:nvSpPr>
              <p:cNvPr id="36883" name="Rectangle 11" descr="10%"/>
              <p:cNvSpPr>
                <a:spLocks noChangeArrowheads="1"/>
              </p:cNvSpPr>
              <p:nvPr/>
            </p:nvSpPr>
            <p:spPr bwMode="auto">
              <a:xfrm>
                <a:off x="1056" y="1104"/>
                <a:ext cx="1104" cy="144"/>
              </a:xfrm>
              <a:prstGeom prst="rect">
                <a:avLst/>
              </a:prstGeom>
              <a:pattFill prst="pct10">
                <a:fgClr>
                  <a:schemeClr val="accent1"/>
                </a:fgClr>
                <a:bgClr>
                  <a:schemeClr val="bg1"/>
                </a:bgClr>
              </a:pattFill>
              <a:ln w="9525">
                <a:solidFill>
                  <a:schemeClr val="tx1"/>
                </a:solidFill>
                <a:miter lim="800000"/>
                <a:headEnd/>
                <a:tailEnd/>
              </a:ln>
            </p:spPr>
            <p:txBody>
              <a:bodyPr wrap="none" anchor="ctr"/>
              <a:lstStyle/>
              <a:p>
                <a:endParaRPr lang="en-US"/>
              </a:p>
            </p:txBody>
          </p:sp>
          <p:sp>
            <p:nvSpPr>
              <p:cNvPr id="36884" name="Line 24"/>
              <p:cNvSpPr>
                <a:spLocks noChangeShapeType="1"/>
              </p:cNvSpPr>
              <p:nvPr/>
            </p:nvSpPr>
            <p:spPr bwMode="auto">
              <a:xfrm>
                <a:off x="720" y="1104"/>
                <a:ext cx="288" cy="0"/>
              </a:xfrm>
              <a:prstGeom prst="line">
                <a:avLst/>
              </a:prstGeom>
              <a:noFill/>
              <a:ln w="9525">
                <a:solidFill>
                  <a:schemeClr val="tx1"/>
                </a:solidFill>
                <a:round/>
                <a:headEnd/>
                <a:tailEnd/>
              </a:ln>
            </p:spPr>
            <p:txBody>
              <a:bodyPr/>
              <a:lstStyle/>
              <a:p>
                <a:endParaRPr lang="en-US"/>
              </a:p>
            </p:txBody>
          </p:sp>
          <p:sp>
            <p:nvSpPr>
              <p:cNvPr id="36885" name="Line 25"/>
              <p:cNvSpPr>
                <a:spLocks noChangeShapeType="1"/>
              </p:cNvSpPr>
              <p:nvPr/>
            </p:nvSpPr>
            <p:spPr bwMode="auto">
              <a:xfrm>
                <a:off x="720" y="1248"/>
                <a:ext cx="288" cy="0"/>
              </a:xfrm>
              <a:prstGeom prst="line">
                <a:avLst/>
              </a:prstGeom>
              <a:noFill/>
              <a:ln w="9525">
                <a:solidFill>
                  <a:schemeClr val="tx1"/>
                </a:solidFill>
                <a:round/>
                <a:headEnd/>
                <a:tailEnd/>
              </a:ln>
            </p:spPr>
            <p:txBody>
              <a:bodyPr/>
              <a:lstStyle/>
              <a:p>
                <a:endParaRPr lang="en-US"/>
              </a:p>
            </p:txBody>
          </p:sp>
          <p:sp>
            <p:nvSpPr>
              <p:cNvPr id="36886" name="Line 26"/>
              <p:cNvSpPr>
                <a:spLocks noChangeShapeType="1"/>
              </p:cNvSpPr>
              <p:nvPr/>
            </p:nvSpPr>
            <p:spPr bwMode="auto">
              <a:xfrm>
                <a:off x="768" y="1104"/>
                <a:ext cx="0" cy="144"/>
              </a:xfrm>
              <a:prstGeom prst="line">
                <a:avLst/>
              </a:prstGeom>
              <a:noFill/>
              <a:ln w="9525">
                <a:solidFill>
                  <a:schemeClr val="tx1"/>
                </a:solidFill>
                <a:round/>
                <a:headEnd/>
                <a:tailEnd/>
              </a:ln>
            </p:spPr>
            <p:txBody>
              <a:bodyPr/>
              <a:lstStyle/>
              <a:p>
                <a:endParaRPr lang="en-US"/>
              </a:p>
            </p:txBody>
          </p:sp>
          <p:sp>
            <p:nvSpPr>
              <p:cNvPr id="36887" name="Line 27"/>
              <p:cNvSpPr>
                <a:spLocks noChangeShapeType="1"/>
              </p:cNvSpPr>
              <p:nvPr/>
            </p:nvSpPr>
            <p:spPr bwMode="auto">
              <a:xfrm>
                <a:off x="768" y="864"/>
                <a:ext cx="0" cy="240"/>
              </a:xfrm>
              <a:prstGeom prst="line">
                <a:avLst/>
              </a:prstGeom>
              <a:noFill/>
              <a:ln w="9525">
                <a:solidFill>
                  <a:schemeClr val="tx1"/>
                </a:solidFill>
                <a:round/>
                <a:headEnd/>
                <a:tailEnd type="triangle" w="med" len="med"/>
              </a:ln>
            </p:spPr>
            <p:txBody>
              <a:bodyPr/>
              <a:lstStyle/>
              <a:p>
                <a:endParaRPr lang="en-US"/>
              </a:p>
            </p:txBody>
          </p:sp>
          <p:sp>
            <p:nvSpPr>
              <p:cNvPr id="36888" name="Text Box 29"/>
              <p:cNvSpPr txBox="1">
                <a:spLocks noChangeArrowheads="1"/>
              </p:cNvSpPr>
              <p:nvPr/>
            </p:nvSpPr>
            <p:spPr bwMode="auto">
              <a:xfrm>
                <a:off x="432" y="1056"/>
                <a:ext cx="300" cy="231"/>
              </a:xfrm>
              <a:prstGeom prst="rect">
                <a:avLst/>
              </a:prstGeom>
              <a:noFill/>
              <a:ln w="9525">
                <a:noFill/>
                <a:miter lim="800000"/>
                <a:headEnd/>
                <a:tailEnd/>
              </a:ln>
            </p:spPr>
            <p:txBody>
              <a:bodyPr wrap="none">
                <a:spAutoFit/>
              </a:bodyPr>
              <a:lstStyle/>
              <a:p>
                <a:pPr algn="l"/>
                <a:r>
                  <a:rPr lang="en-US">
                    <a:latin typeface="Arial" charset="0"/>
                  </a:rPr>
                  <a:t>dH</a:t>
                </a:r>
              </a:p>
            </p:txBody>
          </p:sp>
        </p:grpSp>
        <p:sp>
          <p:nvSpPr>
            <p:cNvPr id="36876" name="Line 33"/>
            <p:cNvSpPr>
              <a:spLocks noChangeShapeType="1"/>
            </p:cNvSpPr>
            <p:nvPr/>
          </p:nvSpPr>
          <p:spPr bwMode="auto">
            <a:xfrm>
              <a:off x="1584" y="816"/>
              <a:ext cx="0" cy="288"/>
            </a:xfrm>
            <a:prstGeom prst="line">
              <a:avLst/>
            </a:prstGeom>
            <a:noFill/>
            <a:ln w="9525">
              <a:solidFill>
                <a:schemeClr val="tx1"/>
              </a:solidFill>
              <a:round/>
              <a:headEnd/>
              <a:tailEnd type="triangle" w="med" len="med"/>
            </a:ln>
          </p:spPr>
          <p:txBody>
            <a:bodyPr/>
            <a:lstStyle/>
            <a:p>
              <a:endParaRPr lang="en-US"/>
            </a:p>
          </p:txBody>
        </p:sp>
        <p:sp>
          <p:nvSpPr>
            <p:cNvPr id="36877" name="Line 34"/>
            <p:cNvSpPr>
              <a:spLocks noChangeShapeType="1"/>
            </p:cNvSpPr>
            <p:nvPr/>
          </p:nvSpPr>
          <p:spPr bwMode="auto">
            <a:xfrm>
              <a:off x="1584" y="1248"/>
              <a:ext cx="0" cy="240"/>
            </a:xfrm>
            <a:prstGeom prst="line">
              <a:avLst/>
            </a:prstGeom>
            <a:noFill/>
            <a:ln w="9525">
              <a:solidFill>
                <a:schemeClr val="tx1"/>
              </a:solidFill>
              <a:round/>
              <a:headEnd/>
              <a:tailEnd type="triangle" w="med" len="med"/>
            </a:ln>
          </p:spPr>
          <p:txBody>
            <a:bodyPr/>
            <a:lstStyle/>
            <a:p>
              <a:endParaRPr lang="en-US"/>
            </a:p>
          </p:txBody>
        </p:sp>
        <p:graphicFrame>
          <p:nvGraphicFramePr>
            <p:cNvPr id="36868" name="Object 35"/>
            <p:cNvGraphicFramePr>
              <a:graphicFrameLocks noChangeAspect="1"/>
            </p:cNvGraphicFramePr>
            <p:nvPr/>
          </p:nvGraphicFramePr>
          <p:xfrm>
            <a:off x="1632" y="1392"/>
            <a:ext cx="177" cy="192"/>
          </p:xfrm>
          <a:graphic>
            <a:graphicData uri="http://schemas.openxmlformats.org/presentationml/2006/ole">
              <p:oleObj spid="_x0000_s4100" name="Equation" r:id="rId6" imgW="152280" imgH="164880" progId="Equation.3">
                <p:embed/>
              </p:oleObj>
            </a:graphicData>
          </a:graphic>
        </p:graphicFrame>
        <p:graphicFrame>
          <p:nvGraphicFramePr>
            <p:cNvPr id="36869" name="Object 46"/>
            <p:cNvGraphicFramePr>
              <a:graphicFrameLocks noChangeAspect="1"/>
            </p:cNvGraphicFramePr>
            <p:nvPr/>
          </p:nvGraphicFramePr>
          <p:xfrm>
            <a:off x="1440" y="528"/>
            <a:ext cx="672" cy="331"/>
          </p:xfrm>
          <a:graphic>
            <a:graphicData uri="http://schemas.openxmlformats.org/presentationml/2006/ole">
              <p:oleObj spid="_x0000_s4101" name="Equation" r:id="rId7" imgW="876240" imgH="431640" progId="Equation.3">
                <p:embed/>
              </p:oleObj>
            </a:graphicData>
          </a:graphic>
        </p:graphicFrame>
        <p:sp>
          <p:nvSpPr>
            <p:cNvPr id="36878" name="Line 48"/>
            <p:cNvSpPr>
              <a:spLocks noChangeShapeType="1"/>
            </p:cNvSpPr>
            <p:nvPr/>
          </p:nvSpPr>
          <p:spPr bwMode="auto">
            <a:xfrm>
              <a:off x="720" y="1776"/>
              <a:ext cx="288" cy="0"/>
            </a:xfrm>
            <a:prstGeom prst="line">
              <a:avLst/>
            </a:prstGeom>
            <a:noFill/>
            <a:ln w="9525">
              <a:solidFill>
                <a:schemeClr val="tx1"/>
              </a:solidFill>
              <a:round/>
              <a:headEnd/>
              <a:tailEnd/>
            </a:ln>
          </p:spPr>
          <p:txBody>
            <a:bodyPr/>
            <a:lstStyle/>
            <a:p>
              <a:endParaRPr lang="en-US"/>
            </a:p>
          </p:txBody>
        </p:sp>
        <p:sp>
          <p:nvSpPr>
            <p:cNvPr id="36879" name="Text Box 52"/>
            <p:cNvSpPr txBox="1">
              <a:spLocks noChangeArrowheads="1"/>
            </p:cNvSpPr>
            <p:nvPr/>
          </p:nvSpPr>
          <p:spPr bwMode="auto">
            <a:xfrm>
              <a:off x="576" y="1440"/>
              <a:ext cx="220" cy="231"/>
            </a:xfrm>
            <a:prstGeom prst="rect">
              <a:avLst/>
            </a:prstGeom>
            <a:noFill/>
            <a:ln w="9525">
              <a:noFill/>
              <a:miter lim="800000"/>
              <a:headEnd/>
              <a:tailEnd/>
            </a:ln>
          </p:spPr>
          <p:txBody>
            <a:bodyPr wrap="none">
              <a:spAutoFit/>
            </a:bodyPr>
            <a:lstStyle/>
            <a:p>
              <a:pPr algn="l"/>
              <a:r>
                <a:rPr lang="en-US">
                  <a:latin typeface="Arial" charset="0"/>
                </a:rPr>
                <a:t>H</a:t>
              </a:r>
            </a:p>
          </p:txBody>
        </p:sp>
      </p:grp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2"/>
          <p:cNvSpPr>
            <a:spLocks noChangeArrowheads="1"/>
          </p:cNvSpPr>
          <p:nvPr/>
        </p:nvSpPr>
        <p:spPr bwMode="auto">
          <a:xfrm>
            <a:off x="0" y="3200400"/>
            <a:ext cx="9144000" cy="0"/>
          </a:xfrm>
          <a:prstGeom prst="rect">
            <a:avLst/>
          </a:prstGeom>
          <a:noFill/>
          <a:ln w="9525">
            <a:noFill/>
            <a:miter lim="800000"/>
            <a:headEnd/>
            <a:tailEnd/>
          </a:ln>
        </p:spPr>
        <p:txBody>
          <a:bodyPr wrap="none" anchor="ctr">
            <a:spAutoFit/>
          </a:bodyPr>
          <a:lstStyle/>
          <a:p>
            <a:endParaRPr lang="zh-TW" altLang="en-US"/>
          </a:p>
        </p:txBody>
      </p:sp>
      <p:sp>
        <p:nvSpPr>
          <p:cNvPr id="33798" name="Rectangle 5"/>
          <p:cNvSpPr>
            <a:spLocks noChangeArrowheads="1"/>
          </p:cNvSpPr>
          <p:nvPr/>
        </p:nvSpPr>
        <p:spPr bwMode="auto">
          <a:xfrm>
            <a:off x="0" y="3306763"/>
            <a:ext cx="9144000" cy="0"/>
          </a:xfrm>
          <a:prstGeom prst="rect">
            <a:avLst/>
          </a:prstGeom>
          <a:noFill/>
          <a:ln w="9525">
            <a:noFill/>
            <a:miter lim="800000"/>
            <a:headEnd/>
            <a:tailEnd/>
          </a:ln>
        </p:spPr>
        <p:txBody>
          <a:bodyPr wrap="none" anchor="ctr">
            <a:spAutoFit/>
          </a:bodyPr>
          <a:lstStyle/>
          <a:p>
            <a:endParaRPr lang="zh-TW" altLang="en-US"/>
          </a:p>
        </p:txBody>
      </p:sp>
      <p:sp>
        <p:nvSpPr>
          <p:cNvPr id="33799" name="Rectangle 8"/>
          <p:cNvSpPr>
            <a:spLocks noChangeArrowheads="1"/>
          </p:cNvSpPr>
          <p:nvPr/>
        </p:nvSpPr>
        <p:spPr bwMode="auto">
          <a:xfrm>
            <a:off x="0" y="3200400"/>
            <a:ext cx="9144000" cy="0"/>
          </a:xfrm>
          <a:prstGeom prst="rect">
            <a:avLst/>
          </a:prstGeom>
          <a:noFill/>
          <a:ln w="9525">
            <a:noFill/>
            <a:miter lim="800000"/>
            <a:headEnd/>
            <a:tailEnd/>
          </a:ln>
        </p:spPr>
        <p:txBody>
          <a:bodyPr wrap="none" anchor="ctr">
            <a:spAutoFit/>
          </a:bodyPr>
          <a:lstStyle/>
          <a:p>
            <a:endParaRPr lang="zh-TW" altLang="en-US"/>
          </a:p>
        </p:txBody>
      </p:sp>
      <p:sp>
        <p:nvSpPr>
          <p:cNvPr id="33800" name="Rectangle 10"/>
          <p:cNvSpPr>
            <a:spLocks noChangeArrowheads="1"/>
          </p:cNvSpPr>
          <p:nvPr/>
        </p:nvSpPr>
        <p:spPr bwMode="auto">
          <a:xfrm>
            <a:off x="0" y="3200400"/>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33794" name="Object 11"/>
          <p:cNvGraphicFramePr>
            <a:graphicFrameLocks noChangeAspect="1"/>
          </p:cNvGraphicFramePr>
          <p:nvPr/>
        </p:nvGraphicFramePr>
        <p:xfrm>
          <a:off x="1619250" y="1125538"/>
          <a:ext cx="4249738" cy="804862"/>
        </p:xfrm>
        <a:graphic>
          <a:graphicData uri="http://schemas.openxmlformats.org/presentationml/2006/ole">
            <p:oleObj spid="_x0000_s241666" name="方程式" r:id="rId4" imgW="2413000" imgH="457200" progId="Equation.3">
              <p:embed/>
            </p:oleObj>
          </a:graphicData>
        </a:graphic>
      </p:graphicFrame>
      <p:sp>
        <p:nvSpPr>
          <p:cNvPr id="33801" name="Text Box 13"/>
          <p:cNvSpPr txBox="1">
            <a:spLocks noChangeArrowheads="1"/>
          </p:cNvSpPr>
          <p:nvPr/>
        </p:nvSpPr>
        <p:spPr bwMode="auto">
          <a:xfrm>
            <a:off x="2195513" y="1989138"/>
            <a:ext cx="3097212" cy="396875"/>
          </a:xfrm>
          <a:prstGeom prst="rect">
            <a:avLst/>
          </a:prstGeom>
          <a:noFill/>
          <a:ln w="9525">
            <a:noFill/>
            <a:miter lim="800000"/>
            <a:headEnd/>
            <a:tailEnd/>
          </a:ln>
        </p:spPr>
        <p:txBody>
          <a:bodyPr>
            <a:spAutoFit/>
          </a:bodyPr>
          <a:lstStyle/>
          <a:p>
            <a:pPr algn="ctr">
              <a:spcBef>
                <a:spcPct val="50000"/>
              </a:spcBef>
            </a:pPr>
            <a:r>
              <a:rPr lang="en-US" altLang="zh-TW" sz="2000" b="1">
                <a:latin typeface="Times New Roman" pitchFamily="18" charset="0"/>
                <a:ea typeface="標楷體" pitchFamily="65" charset="-120"/>
                <a:cs typeface="Arial Unicode MS" pitchFamily="34" charset="-128"/>
              </a:rPr>
              <a:t>I. C.:  </a:t>
            </a:r>
            <a:r>
              <a:rPr lang="en-US" altLang="zh-TW" sz="2000" b="1" i="1">
                <a:latin typeface="Times New Roman" pitchFamily="18" charset="0"/>
                <a:ea typeface="標楷體" pitchFamily="65" charset="-120"/>
                <a:cs typeface="Arial Unicode MS" pitchFamily="34" charset="-128"/>
              </a:rPr>
              <a:t>t</a:t>
            </a:r>
            <a:r>
              <a:rPr lang="en-US" altLang="zh-TW" sz="2000" b="1">
                <a:latin typeface="Times New Roman" pitchFamily="18" charset="0"/>
                <a:ea typeface="標楷體" pitchFamily="65" charset="-120"/>
                <a:cs typeface="Arial Unicode MS" pitchFamily="34" charset="-128"/>
              </a:rPr>
              <a:t> = 0, </a:t>
            </a:r>
            <a:r>
              <a:rPr lang="en-US" altLang="zh-TW" sz="2000" b="1" i="1">
                <a:latin typeface="Times New Roman" pitchFamily="18" charset="0"/>
                <a:ea typeface="標楷體" pitchFamily="65" charset="-120"/>
                <a:cs typeface="Arial Unicode MS" pitchFamily="34" charset="-128"/>
              </a:rPr>
              <a:t>R</a:t>
            </a:r>
            <a:r>
              <a:rPr lang="en-US" altLang="zh-TW" sz="2000" b="1" baseline="-25000">
                <a:latin typeface="Times New Roman" pitchFamily="18" charset="0"/>
                <a:ea typeface="標楷體" pitchFamily="65" charset="-120"/>
                <a:cs typeface="Arial Unicode MS" pitchFamily="34" charset="-128"/>
              </a:rPr>
              <a:t>c</a:t>
            </a:r>
            <a:r>
              <a:rPr lang="en-US" altLang="zh-TW" sz="2000" b="1">
                <a:latin typeface="Times New Roman" pitchFamily="18" charset="0"/>
                <a:ea typeface="標楷體" pitchFamily="65" charset="-120"/>
                <a:cs typeface="Arial Unicode MS" pitchFamily="34" charset="-128"/>
              </a:rPr>
              <a:t> = </a:t>
            </a:r>
            <a:r>
              <a:rPr lang="en-US" altLang="zh-TW" sz="2000" b="1" i="1">
                <a:latin typeface="Times New Roman" pitchFamily="18" charset="0"/>
                <a:ea typeface="標楷體" pitchFamily="65" charset="-120"/>
                <a:cs typeface="Arial Unicode MS" pitchFamily="34" charset="-128"/>
              </a:rPr>
              <a:t>R</a:t>
            </a:r>
            <a:r>
              <a:rPr lang="en-US" altLang="zh-TW" sz="2000" b="1" baseline="-25000">
                <a:latin typeface="Times New Roman" pitchFamily="18" charset="0"/>
                <a:ea typeface="標楷體" pitchFamily="65" charset="-120"/>
                <a:cs typeface="Arial Unicode MS" pitchFamily="34" charset="-128"/>
              </a:rPr>
              <a:t>0</a:t>
            </a:r>
            <a:r>
              <a:rPr lang="en-US" altLang="zh-TW" sz="2000" b="1">
                <a:latin typeface="Times New Roman" pitchFamily="18" charset="0"/>
                <a:ea typeface="標楷體" pitchFamily="65" charset="-120"/>
                <a:cs typeface="Arial Unicode MS" pitchFamily="34" charset="-128"/>
              </a:rPr>
              <a:t> </a:t>
            </a:r>
            <a:endParaRPr lang="zh-TW" altLang="en-US" sz="2000" b="1">
              <a:latin typeface="Times New Roman" pitchFamily="18" charset="0"/>
              <a:ea typeface="標楷體" pitchFamily="65" charset="-120"/>
              <a:cs typeface="Arial Unicode MS" pitchFamily="34" charset="-128"/>
            </a:endParaRPr>
          </a:p>
        </p:txBody>
      </p:sp>
      <p:sp>
        <p:nvSpPr>
          <p:cNvPr id="33802" name="Text Box 14"/>
          <p:cNvSpPr txBox="1">
            <a:spLocks noChangeArrowheads="1"/>
          </p:cNvSpPr>
          <p:nvPr/>
        </p:nvSpPr>
        <p:spPr bwMode="auto">
          <a:xfrm>
            <a:off x="684213" y="2781300"/>
            <a:ext cx="5400675" cy="822325"/>
          </a:xfrm>
          <a:prstGeom prst="rect">
            <a:avLst/>
          </a:prstGeom>
          <a:noFill/>
          <a:ln w="9525">
            <a:noFill/>
            <a:miter lim="800000"/>
            <a:headEnd/>
            <a:tailEnd/>
          </a:ln>
        </p:spPr>
        <p:txBody>
          <a:bodyPr>
            <a:spAutoFit/>
          </a:bodyPr>
          <a:lstStyle/>
          <a:p>
            <a:pPr>
              <a:spcBef>
                <a:spcPct val="50000"/>
              </a:spcBef>
            </a:pPr>
            <a:r>
              <a:rPr lang="en-US" altLang="zh-TW" sz="2400" b="1">
                <a:solidFill>
                  <a:srgbClr val="0000FF"/>
                </a:solidFill>
                <a:latin typeface="Times New Roman" pitchFamily="18" charset="0"/>
                <a:ea typeface="標楷體" pitchFamily="65" charset="-120"/>
                <a:cs typeface="Arial Unicode MS" pitchFamily="34" charset="-128"/>
              </a:rPr>
              <a:t>The integrated expression is complex, and can be approximated as:</a:t>
            </a:r>
            <a:endParaRPr lang="zh-TW" altLang="en-US" sz="2400" b="1">
              <a:solidFill>
                <a:srgbClr val="0000FF"/>
              </a:solidFill>
              <a:latin typeface="Times New Roman" pitchFamily="18" charset="0"/>
              <a:ea typeface="標楷體" pitchFamily="65" charset="-120"/>
              <a:cs typeface="Arial Unicode MS" pitchFamily="34" charset="-128"/>
            </a:endParaRPr>
          </a:p>
        </p:txBody>
      </p:sp>
      <p:sp>
        <p:nvSpPr>
          <p:cNvPr id="33803" name="Rectangle 16"/>
          <p:cNvSpPr>
            <a:spLocks noChangeArrowheads="1"/>
          </p:cNvSpPr>
          <p:nvPr/>
        </p:nvSpPr>
        <p:spPr bwMode="auto">
          <a:xfrm>
            <a:off x="0" y="3151188"/>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33795" name="Object 15"/>
          <p:cNvGraphicFramePr>
            <a:graphicFrameLocks noChangeAspect="1"/>
          </p:cNvGraphicFramePr>
          <p:nvPr/>
        </p:nvGraphicFramePr>
        <p:xfrm>
          <a:off x="1979613" y="3716338"/>
          <a:ext cx="5256212" cy="1058862"/>
        </p:xfrm>
        <a:graphic>
          <a:graphicData uri="http://schemas.openxmlformats.org/presentationml/2006/ole">
            <p:oleObj spid="_x0000_s241667" name="方程式" r:id="rId5" imgW="2755900" imgH="558800" progId="Equation.3">
              <p:embed/>
            </p:oleObj>
          </a:graphicData>
        </a:graphic>
      </p:graphicFrame>
      <p:sp>
        <p:nvSpPr>
          <p:cNvPr id="33804" name="Text Box 17"/>
          <p:cNvSpPr txBox="1">
            <a:spLocks noChangeArrowheads="1"/>
          </p:cNvSpPr>
          <p:nvPr/>
        </p:nvSpPr>
        <p:spPr bwMode="auto">
          <a:xfrm>
            <a:off x="1042988" y="4868863"/>
            <a:ext cx="7272337" cy="822325"/>
          </a:xfrm>
          <a:prstGeom prst="rect">
            <a:avLst/>
          </a:prstGeom>
          <a:noFill/>
          <a:ln w="9525">
            <a:noFill/>
            <a:miter lim="800000"/>
            <a:headEnd/>
            <a:tailEnd/>
          </a:ln>
        </p:spPr>
        <p:txBody>
          <a:bodyPr>
            <a:spAutoFit/>
          </a:bodyPr>
          <a:lstStyle/>
          <a:p>
            <a:pPr marL="357188" indent="-357188">
              <a:spcBef>
                <a:spcPct val="50000"/>
              </a:spcBef>
            </a:pPr>
            <a:r>
              <a:rPr lang="zh-TW" altLang="en-US" sz="2400" b="1">
                <a:latin typeface="Times New Roman" pitchFamily="18" charset="0"/>
                <a:ea typeface="標楷體" pitchFamily="65" charset="-120"/>
                <a:cs typeface="Arial Unicode MS" pitchFamily="34" charset="-128"/>
                <a:sym typeface="Wingdings 2" pitchFamily="18" charset="2"/>
              </a:rPr>
              <a:t></a:t>
            </a:r>
            <a:r>
              <a:rPr lang="zh-TW" altLang="en-US" sz="2400" b="1">
                <a:solidFill>
                  <a:srgbClr val="A50021"/>
                </a:solidFill>
                <a:latin typeface="Times New Roman" pitchFamily="18" charset="0"/>
                <a:ea typeface="標楷體" pitchFamily="65" charset="-120"/>
                <a:cs typeface="Arial Unicode MS" pitchFamily="34" charset="-128"/>
              </a:rPr>
              <a:t> </a:t>
            </a:r>
            <a:r>
              <a:rPr lang="en-US" altLang="zh-TW" sz="2400" b="1">
                <a:latin typeface="Times New Roman" pitchFamily="18" charset="0"/>
                <a:ea typeface="標楷體" pitchFamily="65" charset="-120"/>
                <a:cs typeface="Arial Unicode MS" pitchFamily="34" charset="-128"/>
              </a:rPr>
              <a:t>This is the desired result</a:t>
            </a:r>
            <a:r>
              <a:rPr lang="en-US" altLang="zh-TW" sz="2400" b="1">
                <a:solidFill>
                  <a:srgbClr val="A50021"/>
                </a:solidFill>
                <a:latin typeface="Times New Roman" pitchFamily="18" charset="0"/>
                <a:ea typeface="標楷體" pitchFamily="65" charset="-120"/>
                <a:cs typeface="Arial Unicode MS" pitchFamily="34" charset="-128"/>
              </a:rPr>
              <a:t> to find the time needed </a:t>
            </a:r>
            <a:r>
              <a:rPr lang="en-US" altLang="zh-TW" sz="2400" b="1">
                <a:latin typeface="Times New Roman" pitchFamily="18" charset="0"/>
                <a:ea typeface="標楷體" pitchFamily="65" charset="-120"/>
                <a:cs typeface="Arial Unicode MS" pitchFamily="34" charset="-128"/>
              </a:rPr>
              <a:t>for obtaining</a:t>
            </a:r>
            <a:r>
              <a:rPr lang="en-US" altLang="zh-TW" sz="2400" b="1">
                <a:solidFill>
                  <a:srgbClr val="A50021"/>
                </a:solidFill>
                <a:latin typeface="Times New Roman" pitchFamily="18" charset="0"/>
                <a:ea typeface="標楷體" pitchFamily="65" charset="-120"/>
                <a:cs typeface="Arial Unicode MS" pitchFamily="34" charset="-128"/>
              </a:rPr>
              <a:t> </a:t>
            </a:r>
            <a:r>
              <a:rPr lang="en-US" altLang="zh-TW" sz="2400" b="1">
                <a:solidFill>
                  <a:srgbClr val="FF0000"/>
                </a:solidFill>
                <a:latin typeface="Times New Roman" pitchFamily="18" charset="0"/>
                <a:ea typeface="標楷體" pitchFamily="65" charset="-120"/>
                <a:cs typeface="Arial Unicode MS" pitchFamily="34" charset="-128"/>
              </a:rPr>
              <a:t>a cake of thickness (</a:t>
            </a:r>
            <a:r>
              <a:rPr lang="en-US" altLang="zh-TW" sz="2400" b="1" i="1">
                <a:solidFill>
                  <a:srgbClr val="FF0000"/>
                </a:solidFill>
                <a:latin typeface="Times New Roman" pitchFamily="18" charset="0"/>
                <a:ea typeface="標楷體" pitchFamily="65" charset="-120"/>
                <a:cs typeface="Arial Unicode MS" pitchFamily="34" charset="-128"/>
              </a:rPr>
              <a:t>R</a:t>
            </a:r>
            <a:r>
              <a:rPr lang="en-US" altLang="zh-TW" sz="2400" b="1" baseline="-25000">
                <a:solidFill>
                  <a:srgbClr val="FF0000"/>
                </a:solidFill>
                <a:latin typeface="Times New Roman" pitchFamily="18" charset="0"/>
                <a:ea typeface="標楷體" pitchFamily="65" charset="-120"/>
                <a:cs typeface="Arial Unicode MS" pitchFamily="34" charset="-128"/>
              </a:rPr>
              <a:t>0</a:t>
            </a:r>
            <a:r>
              <a:rPr lang="en-US" altLang="zh-TW" sz="2400" b="1">
                <a:solidFill>
                  <a:srgbClr val="FF0000"/>
                </a:solidFill>
                <a:latin typeface="Times New Roman" pitchFamily="18" charset="0"/>
                <a:ea typeface="標楷體" pitchFamily="65" charset="-120"/>
                <a:cs typeface="Arial Unicode MS" pitchFamily="34" charset="-128"/>
              </a:rPr>
              <a:t> </a:t>
            </a:r>
            <a:r>
              <a:rPr lang="en-US" altLang="zh-TW" sz="2400" b="1">
                <a:solidFill>
                  <a:srgbClr val="FF0000"/>
                </a:solidFill>
                <a:latin typeface="Symbol" pitchFamily="18" charset="2"/>
                <a:ea typeface="標楷體" pitchFamily="65" charset="-120"/>
                <a:cs typeface="Arial Unicode MS" pitchFamily="34" charset="-128"/>
              </a:rPr>
              <a:t>-</a:t>
            </a:r>
            <a:r>
              <a:rPr lang="en-US" altLang="zh-TW" sz="2400" b="1">
                <a:solidFill>
                  <a:srgbClr val="FF0000"/>
                </a:solidFill>
                <a:latin typeface="Times New Roman" pitchFamily="18" charset="0"/>
                <a:ea typeface="標楷體" pitchFamily="65" charset="-120"/>
                <a:cs typeface="Arial Unicode MS" pitchFamily="34" charset="-128"/>
              </a:rPr>
              <a:t> </a:t>
            </a:r>
            <a:r>
              <a:rPr lang="en-US" altLang="zh-TW" sz="2400" b="1" i="1">
                <a:solidFill>
                  <a:srgbClr val="FF0000"/>
                </a:solidFill>
                <a:latin typeface="Times New Roman" pitchFamily="18" charset="0"/>
                <a:ea typeface="標楷體" pitchFamily="65" charset="-120"/>
                <a:cs typeface="Arial Unicode MS" pitchFamily="34" charset="-128"/>
              </a:rPr>
              <a:t>R</a:t>
            </a:r>
            <a:r>
              <a:rPr lang="en-US" altLang="zh-TW" sz="2400" b="1" baseline="-25000">
                <a:solidFill>
                  <a:srgbClr val="FF0000"/>
                </a:solidFill>
                <a:latin typeface="Times New Roman" pitchFamily="18" charset="0"/>
                <a:ea typeface="標楷體" pitchFamily="65" charset="-120"/>
                <a:cs typeface="Arial Unicode MS" pitchFamily="34" charset="-128"/>
              </a:rPr>
              <a:t>c</a:t>
            </a:r>
            <a:r>
              <a:rPr lang="en-US" altLang="zh-TW" sz="2400" b="1">
                <a:solidFill>
                  <a:srgbClr val="FF0000"/>
                </a:solidFill>
                <a:latin typeface="Times New Roman" pitchFamily="18" charset="0"/>
                <a:ea typeface="標楷體" pitchFamily="65" charset="-120"/>
                <a:cs typeface="Arial Unicode MS" pitchFamily="34" charset="-128"/>
              </a:rPr>
              <a:t>).</a:t>
            </a:r>
            <a:endParaRPr lang="zh-TW" altLang="en-US" sz="2400" b="1">
              <a:solidFill>
                <a:srgbClr val="FF0000"/>
              </a:solidFill>
              <a:latin typeface="Times New Roman" pitchFamily="18" charset="0"/>
              <a:ea typeface="標楷體" pitchFamily="65" charset="-120"/>
              <a:cs typeface="Arial Unicode MS" pitchFamily="34" charset="-128"/>
            </a:endParaRPr>
          </a:p>
        </p:txBody>
      </p:sp>
      <p:sp>
        <p:nvSpPr>
          <p:cNvPr id="33805" name="Text Box 19"/>
          <p:cNvSpPr txBox="1">
            <a:spLocks noChangeArrowheads="1"/>
          </p:cNvSpPr>
          <p:nvPr/>
        </p:nvSpPr>
        <p:spPr bwMode="auto">
          <a:xfrm>
            <a:off x="611188" y="5938838"/>
            <a:ext cx="4176712" cy="457200"/>
          </a:xfrm>
          <a:prstGeom prst="rect">
            <a:avLst/>
          </a:prstGeom>
          <a:noFill/>
          <a:ln w="9525">
            <a:noFill/>
            <a:miter lim="800000"/>
            <a:headEnd/>
            <a:tailEnd/>
          </a:ln>
        </p:spPr>
        <p:txBody>
          <a:bodyPr>
            <a:spAutoFit/>
          </a:bodyPr>
          <a:lstStyle/>
          <a:p>
            <a:pPr>
              <a:spcBef>
                <a:spcPct val="50000"/>
              </a:spcBef>
            </a:pPr>
            <a:r>
              <a:rPr lang="en-US" altLang="zh-TW" sz="2400" b="1">
                <a:latin typeface="Times New Roman" pitchFamily="18" charset="0"/>
                <a:ea typeface="標楷體" pitchFamily="65" charset="-120"/>
                <a:cs typeface="Arial Unicode MS" pitchFamily="34" charset="-128"/>
              </a:rPr>
              <a:t>* Recalling that </a:t>
            </a:r>
            <a:r>
              <a:rPr lang="en-US" altLang="zh-TW" sz="2400" b="1">
                <a:solidFill>
                  <a:srgbClr val="CC00CC"/>
                </a:solidFill>
                <a:latin typeface="Times New Roman" pitchFamily="18" charset="0"/>
                <a:ea typeface="標楷體" pitchFamily="65" charset="-120"/>
                <a:cs typeface="Arial Unicode MS" pitchFamily="34" charset="-128"/>
              </a:rPr>
              <a:t>for a flat cake</a:t>
            </a:r>
            <a:r>
              <a:rPr lang="en-US" altLang="zh-TW" sz="2400" b="1">
                <a:latin typeface="Times New Roman" pitchFamily="18" charset="0"/>
                <a:ea typeface="標楷體" pitchFamily="65" charset="-120"/>
                <a:cs typeface="Arial Unicode MS" pitchFamily="34" charset="-128"/>
              </a:rPr>
              <a:t>, </a:t>
            </a:r>
            <a:endParaRPr lang="zh-TW" altLang="en-US" sz="2400" b="1">
              <a:latin typeface="Times New Roman" pitchFamily="18" charset="0"/>
              <a:ea typeface="標楷體" pitchFamily="65" charset="-120"/>
              <a:cs typeface="Arial Unicode MS" pitchFamily="34" charset="-128"/>
            </a:endParaRPr>
          </a:p>
        </p:txBody>
      </p:sp>
      <p:sp>
        <p:nvSpPr>
          <p:cNvPr id="33806" name="Rectangle 21"/>
          <p:cNvSpPr>
            <a:spLocks noChangeArrowheads="1"/>
          </p:cNvSpPr>
          <p:nvPr/>
        </p:nvSpPr>
        <p:spPr bwMode="auto">
          <a:xfrm>
            <a:off x="0" y="3192463"/>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33796" name="Object 20"/>
          <p:cNvGraphicFramePr>
            <a:graphicFrameLocks noChangeAspect="1"/>
          </p:cNvGraphicFramePr>
          <p:nvPr/>
        </p:nvGraphicFramePr>
        <p:xfrm>
          <a:off x="4811713" y="5734050"/>
          <a:ext cx="1752600" cy="908050"/>
        </p:xfrm>
        <a:graphic>
          <a:graphicData uri="http://schemas.openxmlformats.org/presentationml/2006/ole">
            <p:oleObj spid="_x0000_s241668" name="Equation" r:id="rId6" imgW="914400" imgH="469800" progId="Equation.3">
              <p:embed/>
            </p:oleObj>
          </a:graphicData>
        </a:graphic>
      </p:graphicFrame>
      <p:pic>
        <p:nvPicPr>
          <p:cNvPr id="33807" name="Picture 22" descr="Image001"/>
          <p:cNvPicPr>
            <a:picLocks noChangeAspect="1" noChangeArrowheads="1"/>
          </p:cNvPicPr>
          <p:nvPr/>
        </p:nvPicPr>
        <p:blipFill>
          <a:blip r:embed="rId7"/>
          <a:srcRect/>
          <a:stretch>
            <a:fillRect/>
          </a:stretch>
        </p:blipFill>
        <p:spPr bwMode="auto">
          <a:xfrm>
            <a:off x="6224588" y="692150"/>
            <a:ext cx="2190750" cy="2305050"/>
          </a:xfrm>
          <a:prstGeom prst="rect">
            <a:avLst/>
          </a:prstGeom>
          <a:noFill/>
          <a:ln w="9525">
            <a:noFill/>
            <a:miter lim="800000"/>
            <a:headEnd/>
            <a:tailEnd/>
          </a:ln>
        </p:spPr>
      </p:pic>
      <p:graphicFrame>
        <p:nvGraphicFramePr>
          <p:cNvPr id="58401" name="Group 33"/>
          <p:cNvGraphicFramePr>
            <a:graphicFrameLocks noGrp="1"/>
          </p:cNvGraphicFramePr>
          <p:nvPr/>
        </p:nvGraphicFramePr>
        <p:xfrm>
          <a:off x="1524000" y="1052513"/>
          <a:ext cx="4487863" cy="1439863"/>
        </p:xfrm>
        <a:graphic>
          <a:graphicData uri="http://schemas.openxmlformats.org/drawingml/2006/table">
            <a:tbl>
              <a:tblPr/>
              <a:tblGrid>
                <a:gridCol w="4487863"/>
              </a:tblGrid>
              <a:tr h="1439863">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1" lang="zh-TW" altLang="en-US" sz="2600" b="0" i="0" u="none" strike="noStrike" cap="none" normalizeH="0" baseline="0" smtClean="0">
                        <a:ln>
                          <a:noFill/>
                        </a:ln>
                        <a:solidFill>
                          <a:schemeClr val="tx1"/>
                        </a:solidFill>
                        <a:effectLst/>
                        <a:latin typeface="Arial" pitchFamily="34" charset="0"/>
                        <a:ea typeface="新細明體" pitchFamily="18" charset="-12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Text Box 154"/>
          <p:cNvSpPr txBox="1">
            <a:spLocks noChangeArrowheads="1"/>
          </p:cNvSpPr>
          <p:nvPr/>
        </p:nvSpPr>
        <p:spPr bwMode="auto">
          <a:xfrm>
            <a:off x="1905000" y="1143000"/>
            <a:ext cx="2133600" cy="641350"/>
          </a:xfrm>
          <a:prstGeom prst="rect">
            <a:avLst/>
          </a:prstGeom>
          <a:noFill/>
          <a:ln w="9525">
            <a:noFill/>
            <a:miter lim="800000"/>
            <a:headEnd/>
            <a:tailEnd/>
          </a:ln>
        </p:spPr>
        <p:txBody>
          <a:bodyPr>
            <a:spAutoFit/>
          </a:bodyPr>
          <a:lstStyle/>
          <a:p>
            <a:r>
              <a:rPr lang="en-US"/>
              <a:t>Constant Pressure Filtration</a:t>
            </a:r>
          </a:p>
        </p:txBody>
      </p:sp>
      <p:sp>
        <p:nvSpPr>
          <p:cNvPr id="7176" name="Line 155"/>
          <p:cNvSpPr>
            <a:spLocks noChangeShapeType="1"/>
          </p:cNvSpPr>
          <p:nvPr/>
        </p:nvSpPr>
        <p:spPr bwMode="auto">
          <a:xfrm>
            <a:off x="1981200" y="1828800"/>
            <a:ext cx="5943600" cy="0"/>
          </a:xfrm>
          <a:prstGeom prst="line">
            <a:avLst/>
          </a:prstGeom>
          <a:noFill/>
          <a:ln w="38100">
            <a:solidFill>
              <a:schemeClr val="tx1"/>
            </a:solidFill>
            <a:round/>
            <a:headEnd/>
            <a:tailEnd/>
          </a:ln>
        </p:spPr>
        <p:txBody>
          <a:bodyPr/>
          <a:lstStyle/>
          <a:p>
            <a:endParaRPr lang="en-US"/>
          </a:p>
        </p:txBody>
      </p:sp>
      <p:graphicFrame>
        <p:nvGraphicFramePr>
          <p:cNvPr id="7170" name="Object 156"/>
          <p:cNvGraphicFramePr>
            <a:graphicFrameLocks noChangeAspect="1"/>
          </p:cNvGraphicFramePr>
          <p:nvPr/>
        </p:nvGraphicFramePr>
        <p:xfrm>
          <a:off x="1762125" y="1962150"/>
          <a:ext cx="2495550" cy="974725"/>
        </p:xfrm>
        <a:graphic>
          <a:graphicData uri="http://schemas.openxmlformats.org/presentationml/2006/ole">
            <p:oleObj spid="_x0000_s200706" name="Equation" r:id="rId4" imgW="1726920" imgH="672840" progId="Equation.3">
              <p:embed/>
            </p:oleObj>
          </a:graphicData>
        </a:graphic>
      </p:graphicFrame>
      <p:graphicFrame>
        <p:nvGraphicFramePr>
          <p:cNvPr id="7171" name="Object 157"/>
          <p:cNvGraphicFramePr>
            <a:graphicFrameLocks noChangeAspect="1"/>
          </p:cNvGraphicFramePr>
          <p:nvPr/>
        </p:nvGraphicFramePr>
        <p:xfrm>
          <a:off x="5208588" y="1946275"/>
          <a:ext cx="2495550" cy="1009650"/>
        </p:xfrm>
        <a:graphic>
          <a:graphicData uri="http://schemas.openxmlformats.org/presentationml/2006/ole">
            <p:oleObj spid="_x0000_s200707" name="Equation" r:id="rId5" imgW="1726920" imgH="698400" progId="Equation.3">
              <p:embed/>
            </p:oleObj>
          </a:graphicData>
        </a:graphic>
      </p:graphicFrame>
      <p:graphicFrame>
        <p:nvGraphicFramePr>
          <p:cNvPr id="7172" name="Object 158"/>
          <p:cNvGraphicFramePr>
            <a:graphicFrameLocks noChangeAspect="1"/>
          </p:cNvGraphicFramePr>
          <p:nvPr/>
        </p:nvGraphicFramePr>
        <p:xfrm>
          <a:off x="2286000" y="3276600"/>
          <a:ext cx="1376363" cy="331788"/>
        </p:xfrm>
        <a:graphic>
          <a:graphicData uri="http://schemas.openxmlformats.org/presentationml/2006/ole">
            <p:oleObj spid="_x0000_s200708" name="Equation" r:id="rId6" imgW="952200" imgH="228600" progId="Equation.3">
              <p:embed/>
            </p:oleObj>
          </a:graphicData>
        </a:graphic>
      </p:graphicFrame>
      <p:graphicFrame>
        <p:nvGraphicFramePr>
          <p:cNvPr id="7173" name="Object 159"/>
          <p:cNvGraphicFramePr>
            <a:graphicFrameLocks noChangeAspect="1"/>
          </p:cNvGraphicFramePr>
          <p:nvPr/>
        </p:nvGraphicFramePr>
        <p:xfrm>
          <a:off x="6629400" y="3124200"/>
          <a:ext cx="1576388" cy="977900"/>
        </p:xfrm>
        <a:graphic>
          <a:graphicData uri="http://schemas.openxmlformats.org/presentationml/2006/ole">
            <p:oleObj spid="_x0000_s200709" name="Equation" r:id="rId7" imgW="1091880" imgH="672840" progId="Equation.3">
              <p:embed/>
            </p:oleObj>
          </a:graphicData>
        </a:graphic>
      </p:graphicFrame>
      <p:sp>
        <p:nvSpPr>
          <p:cNvPr id="7177" name="Rectangle 160"/>
          <p:cNvSpPr>
            <a:spLocks noChangeArrowheads="1"/>
          </p:cNvSpPr>
          <p:nvPr/>
        </p:nvSpPr>
        <p:spPr bwMode="auto">
          <a:xfrm>
            <a:off x="1905000" y="3962400"/>
            <a:ext cx="1803400" cy="2333625"/>
          </a:xfrm>
          <a:prstGeom prst="rect">
            <a:avLst/>
          </a:prstGeom>
          <a:solidFill>
            <a:schemeClr val="bg1"/>
          </a:solidFill>
          <a:ln w="9525">
            <a:solidFill>
              <a:schemeClr val="tx1"/>
            </a:solidFill>
            <a:miter lim="800000"/>
            <a:headEnd/>
            <a:tailEnd/>
          </a:ln>
        </p:spPr>
        <p:txBody>
          <a:bodyPr wrap="none" anchor="ctr"/>
          <a:lstStyle/>
          <a:p>
            <a:pPr eaLnBrk="0" hangingPunct="0"/>
            <a:endParaRPr lang="en-US"/>
          </a:p>
        </p:txBody>
      </p:sp>
      <p:grpSp>
        <p:nvGrpSpPr>
          <p:cNvPr id="2" name="Group 161"/>
          <p:cNvGrpSpPr>
            <a:grpSpLocks/>
          </p:cNvGrpSpPr>
          <p:nvPr/>
        </p:nvGrpSpPr>
        <p:grpSpPr bwMode="auto">
          <a:xfrm>
            <a:off x="4314825" y="3352800"/>
            <a:ext cx="2728913" cy="3135313"/>
            <a:chOff x="1758" y="2326"/>
            <a:chExt cx="1719" cy="1975"/>
          </a:xfrm>
        </p:grpSpPr>
        <p:sp>
          <p:nvSpPr>
            <p:cNvPr id="7199" name="AutoShape 162"/>
            <p:cNvSpPr>
              <a:spLocks noChangeArrowheads="1"/>
            </p:cNvSpPr>
            <p:nvPr/>
          </p:nvSpPr>
          <p:spPr bwMode="auto">
            <a:xfrm rot="7993204">
              <a:off x="1630" y="2454"/>
              <a:ext cx="1975" cy="171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903 w 21600"/>
                <a:gd name="T13" fmla="*/ 0 h 21600"/>
                <a:gd name="T14" fmla="*/ 19697 w 21600"/>
                <a:gd name="T15" fmla="*/ 7891 h 21600"/>
              </a:gdLst>
              <a:ahLst/>
              <a:cxnLst>
                <a:cxn ang="T8">
                  <a:pos x="T0" y="T1"/>
                </a:cxn>
                <a:cxn ang="T9">
                  <a:pos x="T2" y="T3"/>
                </a:cxn>
                <a:cxn ang="T10">
                  <a:pos x="T4" y="T5"/>
                </a:cxn>
                <a:cxn ang="T11">
                  <a:pos x="T6" y="T7"/>
                </a:cxn>
              </a:cxnLst>
              <a:rect l="T12" t="T13" r="T14" b="T15"/>
              <a:pathLst>
                <a:path w="21600" h="21600">
                  <a:moveTo>
                    <a:pt x="7285" y="7054"/>
                  </a:moveTo>
                  <a:cubicBezTo>
                    <a:pt x="8237" y="6161"/>
                    <a:pt x="9494" y="5663"/>
                    <a:pt x="10800" y="5664"/>
                  </a:cubicBezTo>
                  <a:cubicBezTo>
                    <a:pt x="12105" y="5664"/>
                    <a:pt x="13362" y="6161"/>
                    <a:pt x="14314" y="7054"/>
                  </a:cubicBezTo>
                  <a:lnTo>
                    <a:pt x="18190" y="2924"/>
                  </a:lnTo>
                  <a:cubicBezTo>
                    <a:pt x="16187" y="1045"/>
                    <a:pt x="13545" y="-1"/>
                    <a:pt x="10799" y="0"/>
                  </a:cubicBezTo>
                  <a:cubicBezTo>
                    <a:pt x="8054" y="0"/>
                    <a:pt x="5412" y="1045"/>
                    <a:pt x="3409" y="2924"/>
                  </a:cubicBezTo>
                  <a:close/>
                </a:path>
              </a:pathLst>
            </a:custGeom>
            <a:solidFill>
              <a:schemeClr val="bg1"/>
            </a:solidFill>
            <a:ln w="9525">
              <a:solidFill>
                <a:schemeClr val="tx1"/>
              </a:solidFill>
              <a:miter lim="800000"/>
              <a:headEnd/>
              <a:tailEnd/>
            </a:ln>
          </p:spPr>
          <p:txBody>
            <a:bodyPr wrap="none" anchor="ctr"/>
            <a:lstStyle/>
            <a:p>
              <a:endParaRPr lang="en-US"/>
            </a:p>
          </p:txBody>
        </p:sp>
        <p:sp>
          <p:nvSpPr>
            <p:cNvPr id="7200" name="AutoShape 163"/>
            <p:cNvSpPr>
              <a:spLocks noChangeArrowheads="1"/>
            </p:cNvSpPr>
            <p:nvPr/>
          </p:nvSpPr>
          <p:spPr bwMode="auto">
            <a:xfrm rot="7993204">
              <a:off x="1704" y="2472"/>
              <a:ext cx="1776" cy="16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897 w 21600"/>
                <a:gd name="T13" fmla="*/ 0 h 21600"/>
                <a:gd name="T14" fmla="*/ 19703 w 21600"/>
                <a:gd name="T15" fmla="*/ 7888 h 21600"/>
              </a:gdLst>
              <a:ahLst/>
              <a:cxnLst>
                <a:cxn ang="T8">
                  <a:pos x="T0" y="T1"/>
                </a:cxn>
                <a:cxn ang="T9">
                  <a:pos x="T2" y="T3"/>
                </a:cxn>
                <a:cxn ang="T10">
                  <a:pos x="T4" y="T5"/>
                </a:cxn>
                <a:cxn ang="T11">
                  <a:pos x="T6" y="T7"/>
                </a:cxn>
              </a:cxnLst>
              <a:rect l="T12" t="T13" r="T14" b="T15"/>
              <a:pathLst>
                <a:path w="21600" h="21600">
                  <a:moveTo>
                    <a:pt x="7285" y="7054"/>
                  </a:moveTo>
                  <a:cubicBezTo>
                    <a:pt x="8237" y="6161"/>
                    <a:pt x="9494" y="5663"/>
                    <a:pt x="10800" y="5664"/>
                  </a:cubicBezTo>
                  <a:cubicBezTo>
                    <a:pt x="12105" y="5664"/>
                    <a:pt x="13362" y="6161"/>
                    <a:pt x="14314" y="7054"/>
                  </a:cubicBezTo>
                  <a:lnTo>
                    <a:pt x="18190" y="2924"/>
                  </a:lnTo>
                  <a:cubicBezTo>
                    <a:pt x="16187" y="1045"/>
                    <a:pt x="13545" y="-1"/>
                    <a:pt x="10799" y="0"/>
                  </a:cubicBezTo>
                  <a:cubicBezTo>
                    <a:pt x="8054" y="0"/>
                    <a:pt x="5412" y="1045"/>
                    <a:pt x="3409" y="2924"/>
                  </a:cubicBezTo>
                  <a:close/>
                </a:path>
              </a:pathLst>
            </a:custGeom>
            <a:solidFill>
              <a:schemeClr val="bg1"/>
            </a:solidFill>
            <a:ln w="9525">
              <a:solidFill>
                <a:schemeClr val="tx1"/>
              </a:solidFill>
              <a:miter lim="800000"/>
              <a:headEnd/>
              <a:tailEnd/>
            </a:ln>
          </p:spPr>
          <p:txBody>
            <a:bodyPr wrap="none" anchor="ctr"/>
            <a:lstStyle/>
            <a:p>
              <a:endParaRPr lang="en-US"/>
            </a:p>
          </p:txBody>
        </p:sp>
        <p:sp>
          <p:nvSpPr>
            <p:cNvPr id="7201" name="AutoShape 164"/>
            <p:cNvSpPr>
              <a:spLocks noChangeArrowheads="1"/>
            </p:cNvSpPr>
            <p:nvPr/>
          </p:nvSpPr>
          <p:spPr bwMode="auto">
            <a:xfrm rot="7993204">
              <a:off x="1704" y="2472"/>
              <a:ext cx="1776" cy="16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861 w 21600"/>
                <a:gd name="T13" fmla="*/ 0 h 21600"/>
                <a:gd name="T14" fmla="*/ 19739 w 21600"/>
                <a:gd name="T15" fmla="*/ 6101 h 21600"/>
              </a:gdLst>
              <a:ahLst/>
              <a:cxnLst>
                <a:cxn ang="T8">
                  <a:pos x="T0" y="T1"/>
                </a:cxn>
                <a:cxn ang="T9">
                  <a:pos x="T2" y="T3"/>
                </a:cxn>
                <a:cxn ang="T10">
                  <a:pos x="T4" y="T5"/>
                </a:cxn>
                <a:cxn ang="T11">
                  <a:pos x="T6" y="T7"/>
                </a:cxn>
              </a:cxnLst>
              <a:rect l="T12" t="T13" r="T14" b="T15"/>
              <a:pathLst>
                <a:path w="21600" h="21600">
                  <a:moveTo>
                    <a:pt x="5047" y="4738"/>
                  </a:moveTo>
                  <a:cubicBezTo>
                    <a:pt x="6600" y="3264"/>
                    <a:pt x="8659" y="2442"/>
                    <a:pt x="10800" y="2443"/>
                  </a:cubicBezTo>
                  <a:cubicBezTo>
                    <a:pt x="12940" y="2443"/>
                    <a:pt x="14999" y="3264"/>
                    <a:pt x="16552" y="4738"/>
                  </a:cubicBezTo>
                  <a:lnTo>
                    <a:pt x="18234" y="2966"/>
                  </a:lnTo>
                  <a:cubicBezTo>
                    <a:pt x="16227" y="1061"/>
                    <a:pt x="13566" y="-1"/>
                    <a:pt x="10799" y="0"/>
                  </a:cubicBezTo>
                  <a:cubicBezTo>
                    <a:pt x="8033" y="0"/>
                    <a:pt x="5372" y="1061"/>
                    <a:pt x="3365" y="2966"/>
                  </a:cubicBezTo>
                  <a:close/>
                </a:path>
              </a:pathLst>
            </a:custGeom>
            <a:solidFill>
              <a:schemeClr val="bg1"/>
            </a:solidFill>
            <a:ln w="9525">
              <a:solidFill>
                <a:schemeClr val="tx1"/>
              </a:solidFill>
              <a:miter lim="800000"/>
              <a:headEnd/>
              <a:tailEnd/>
            </a:ln>
          </p:spPr>
          <p:txBody>
            <a:bodyPr wrap="none" anchor="ctr"/>
            <a:lstStyle/>
            <a:p>
              <a:endParaRPr lang="en-US"/>
            </a:p>
          </p:txBody>
        </p:sp>
      </p:grpSp>
      <p:sp>
        <p:nvSpPr>
          <p:cNvPr id="7179" name="Rectangle 165"/>
          <p:cNvSpPr>
            <a:spLocks noChangeArrowheads="1"/>
          </p:cNvSpPr>
          <p:nvPr/>
        </p:nvSpPr>
        <p:spPr bwMode="auto">
          <a:xfrm>
            <a:off x="1905000" y="5527675"/>
            <a:ext cx="1803400" cy="381000"/>
          </a:xfrm>
          <a:prstGeom prst="rect">
            <a:avLst/>
          </a:prstGeom>
          <a:solidFill>
            <a:schemeClr val="bg1"/>
          </a:solidFill>
          <a:ln w="9525">
            <a:solidFill>
              <a:schemeClr val="tx1"/>
            </a:solidFill>
            <a:miter lim="800000"/>
            <a:headEnd/>
            <a:tailEnd/>
          </a:ln>
        </p:spPr>
        <p:txBody>
          <a:bodyPr wrap="none" anchor="ctr"/>
          <a:lstStyle/>
          <a:p>
            <a:pPr eaLnBrk="0" hangingPunct="0"/>
            <a:endParaRPr lang="en-US"/>
          </a:p>
        </p:txBody>
      </p:sp>
      <p:sp>
        <p:nvSpPr>
          <p:cNvPr id="7180" name="Text Box 166"/>
          <p:cNvSpPr txBox="1">
            <a:spLocks noChangeArrowheads="1"/>
          </p:cNvSpPr>
          <p:nvPr/>
        </p:nvSpPr>
        <p:spPr bwMode="auto">
          <a:xfrm>
            <a:off x="3962400" y="6243638"/>
            <a:ext cx="977900" cy="274637"/>
          </a:xfrm>
          <a:prstGeom prst="rect">
            <a:avLst/>
          </a:prstGeom>
          <a:noFill/>
          <a:ln w="9525">
            <a:noFill/>
            <a:miter lim="800000"/>
            <a:headEnd/>
            <a:tailEnd/>
          </a:ln>
        </p:spPr>
        <p:txBody>
          <a:bodyPr wrap="none">
            <a:spAutoFit/>
          </a:bodyPr>
          <a:lstStyle/>
          <a:p>
            <a:r>
              <a:rPr lang="en-US" sz="1200"/>
              <a:t>Filter Media</a:t>
            </a:r>
          </a:p>
        </p:txBody>
      </p:sp>
      <p:sp>
        <p:nvSpPr>
          <p:cNvPr id="7181" name="Line 167"/>
          <p:cNvSpPr>
            <a:spLocks noChangeShapeType="1"/>
          </p:cNvSpPr>
          <p:nvPr/>
        </p:nvSpPr>
        <p:spPr bwMode="auto">
          <a:xfrm>
            <a:off x="3810000" y="5868988"/>
            <a:ext cx="1371600" cy="0"/>
          </a:xfrm>
          <a:prstGeom prst="line">
            <a:avLst/>
          </a:prstGeom>
          <a:noFill/>
          <a:ln w="28575">
            <a:solidFill>
              <a:schemeClr val="tx1"/>
            </a:solidFill>
            <a:round/>
            <a:headEnd type="triangle" w="med" len="med"/>
            <a:tailEnd type="triangle" w="med" len="med"/>
          </a:ln>
        </p:spPr>
        <p:txBody>
          <a:bodyPr/>
          <a:lstStyle/>
          <a:p>
            <a:endParaRPr lang="en-US"/>
          </a:p>
        </p:txBody>
      </p:sp>
      <p:sp>
        <p:nvSpPr>
          <p:cNvPr id="7182" name="Text Box 168"/>
          <p:cNvSpPr txBox="1">
            <a:spLocks noChangeArrowheads="1"/>
          </p:cNvSpPr>
          <p:nvPr/>
        </p:nvSpPr>
        <p:spPr bwMode="auto">
          <a:xfrm>
            <a:off x="3886200" y="5902325"/>
            <a:ext cx="1041400" cy="274638"/>
          </a:xfrm>
          <a:prstGeom prst="rect">
            <a:avLst/>
          </a:prstGeom>
          <a:noFill/>
          <a:ln w="9525">
            <a:noFill/>
            <a:miter lim="800000"/>
            <a:headEnd/>
            <a:tailEnd/>
          </a:ln>
        </p:spPr>
        <p:txBody>
          <a:bodyPr wrap="none">
            <a:spAutoFit/>
          </a:bodyPr>
          <a:lstStyle/>
          <a:p>
            <a:r>
              <a:rPr lang="en-US" sz="1200"/>
              <a:t>Cake + Fluid</a:t>
            </a:r>
          </a:p>
        </p:txBody>
      </p:sp>
      <p:sp>
        <p:nvSpPr>
          <p:cNvPr id="7183" name="Text Box 169"/>
          <p:cNvSpPr txBox="1">
            <a:spLocks noChangeArrowheads="1"/>
          </p:cNvSpPr>
          <p:nvPr/>
        </p:nvSpPr>
        <p:spPr bwMode="auto">
          <a:xfrm>
            <a:off x="4114800" y="5561013"/>
            <a:ext cx="512763" cy="274637"/>
          </a:xfrm>
          <a:prstGeom prst="rect">
            <a:avLst/>
          </a:prstGeom>
          <a:noFill/>
          <a:ln w="9525">
            <a:noFill/>
            <a:miter lim="800000"/>
            <a:headEnd/>
            <a:tailEnd/>
          </a:ln>
        </p:spPr>
        <p:txBody>
          <a:bodyPr wrap="none">
            <a:spAutoFit/>
          </a:bodyPr>
          <a:lstStyle/>
          <a:p>
            <a:r>
              <a:rPr lang="en-US" sz="1200"/>
              <a:t>Fluid</a:t>
            </a:r>
          </a:p>
        </p:txBody>
      </p:sp>
      <p:sp>
        <p:nvSpPr>
          <p:cNvPr id="7184" name="Line 170"/>
          <p:cNvSpPr>
            <a:spLocks noChangeShapeType="1"/>
          </p:cNvSpPr>
          <p:nvPr/>
        </p:nvSpPr>
        <p:spPr bwMode="auto">
          <a:xfrm>
            <a:off x="3810000" y="5527675"/>
            <a:ext cx="1371600" cy="0"/>
          </a:xfrm>
          <a:prstGeom prst="line">
            <a:avLst/>
          </a:prstGeom>
          <a:noFill/>
          <a:ln w="28575">
            <a:solidFill>
              <a:schemeClr val="tx1"/>
            </a:solidFill>
            <a:round/>
            <a:headEnd type="triangle" w="med" len="med"/>
            <a:tailEnd type="triangle" w="med" len="med"/>
          </a:ln>
        </p:spPr>
        <p:txBody>
          <a:bodyPr/>
          <a:lstStyle/>
          <a:p>
            <a:endParaRPr lang="en-US"/>
          </a:p>
        </p:txBody>
      </p:sp>
      <p:sp>
        <p:nvSpPr>
          <p:cNvPr id="7185" name="Line 171"/>
          <p:cNvSpPr>
            <a:spLocks noChangeShapeType="1"/>
          </p:cNvSpPr>
          <p:nvPr/>
        </p:nvSpPr>
        <p:spPr bwMode="auto">
          <a:xfrm>
            <a:off x="3810000" y="6210300"/>
            <a:ext cx="1371600" cy="0"/>
          </a:xfrm>
          <a:prstGeom prst="line">
            <a:avLst/>
          </a:prstGeom>
          <a:noFill/>
          <a:ln w="28575">
            <a:solidFill>
              <a:schemeClr val="tx1"/>
            </a:solidFill>
            <a:round/>
            <a:headEnd type="triangle" w="med" len="med"/>
            <a:tailEnd type="triangle" w="med" len="med"/>
          </a:ln>
        </p:spPr>
        <p:txBody>
          <a:bodyPr/>
          <a:lstStyle/>
          <a:p>
            <a:endParaRPr lang="en-US"/>
          </a:p>
        </p:txBody>
      </p:sp>
      <p:sp>
        <p:nvSpPr>
          <p:cNvPr id="7186" name="Text Box 172"/>
          <p:cNvSpPr txBox="1">
            <a:spLocks noChangeArrowheads="1"/>
          </p:cNvSpPr>
          <p:nvPr/>
        </p:nvSpPr>
        <p:spPr bwMode="auto">
          <a:xfrm>
            <a:off x="5181600" y="5299075"/>
            <a:ext cx="420688" cy="366713"/>
          </a:xfrm>
          <a:prstGeom prst="rect">
            <a:avLst/>
          </a:prstGeom>
          <a:noFill/>
          <a:ln w="9525">
            <a:noFill/>
            <a:miter lim="800000"/>
            <a:headEnd/>
            <a:tailEnd/>
          </a:ln>
        </p:spPr>
        <p:txBody>
          <a:bodyPr wrap="none">
            <a:spAutoFit/>
          </a:bodyPr>
          <a:lstStyle/>
          <a:p>
            <a:r>
              <a:rPr lang="en-US"/>
              <a:t>P</a:t>
            </a:r>
            <a:r>
              <a:rPr lang="en-US" baseline="-25000"/>
              <a:t>3</a:t>
            </a:r>
          </a:p>
        </p:txBody>
      </p:sp>
      <p:sp>
        <p:nvSpPr>
          <p:cNvPr id="7187" name="Text Box 173"/>
          <p:cNvSpPr txBox="1">
            <a:spLocks noChangeArrowheads="1"/>
          </p:cNvSpPr>
          <p:nvPr/>
        </p:nvSpPr>
        <p:spPr bwMode="auto">
          <a:xfrm>
            <a:off x="5181600" y="5680075"/>
            <a:ext cx="412750" cy="366713"/>
          </a:xfrm>
          <a:prstGeom prst="rect">
            <a:avLst/>
          </a:prstGeom>
          <a:noFill/>
          <a:ln w="9525">
            <a:noFill/>
            <a:miter lim="800000"/>
            <a:headEnd/>
            <a:tailEnd/>
          </a:ln>
        </p:spPr>
        <p:txBody>
          <a:bodyPr wrap="none">
            <a:spAutoFit/>
          </a:bodyPr>
          <a:lstStyle/>
          <a:p>
            <a:r>
              <a:rPr lang="en-US"/>
              <a:t>P</a:t>
            </a:r>
            <a:r>
              <a:rPr lang="en-US" baseline="-25000"/>
              <a:t>c</a:t>
            </a:r>
          </a:p>
        </p:txBody>
      </p:sp>
      <p:sp>
        <p:nvSpPr>
          <p:cNvPr id="7188" name="Text Box 174"/>
          <p:cNvSpPr txBox="1">
            <a:spLocks noChangeArrowheads="1"/>
          </p:cNvSpPr>
          <p:nvPr/>
        </p:nvSpPr>
        <p:spPr bwMode="auto">
          <a:xfrm>
            <a:off x="5181600" y="5984875"/>
            <a:ext cx="420688" cy="366713"/>
          </a:xfrm>
          <a:prstGeom prst="rect">
            <a:avLst/>
          </a:prstGeom>
          <a:noFill/>
          <a:ln w="9525">
            <a:noFill/>
            <a:miter lim="800000"/>
            <a:headEnd/>
            <a:tailEnd/>
          </a:ln>
        </p:spPr>
        <p:txBody>
          <a:bodyPr wrap="none">
            <a:spAutoFit/>
          </a:bodyPr>
          <a:lstStyle/>
          <a:p>
            <a:r>
              <a:rPr lang="en-US"/>
              <a:t>P</a:t>
            </a:r>
            <a:r>
              <a:rPr lang="en-US" baseline="-25000"/>
              <a:t>1</a:t>
            </a:r>
          </a:p>
        </p:txBody>
      </p:sp>
      <p:sp>
        <p:nvSpPr>
          <p:cNvPr id="7189" name="Rectangle 175"/>
          <p:cNvSpPr>
            <a:spLocks noChangeArrowheads="1"/>
          </p:cNvSpPr>
          <p:nvPr/>
        </p:nvSpPr>
        <p:spPr bwMode="auto">
          <a:xfrm>
            <a:off x="1905000" y="6213475"/>
            <a:ext cx="1803400" cy="76200"/>
          </a:xfrm>
          <a:prstGeom prst="rect">
            <a:avLst/>
          </a:prstGeom>
          <a:solidFill>
            <a:schemeClr val="bg1"/>
          </a:solidFill>
          <a:ln w="9525">
            <a:solidFill>
              <a:schemeClr val="tx1"/>
            </a:solidFill>
            <a:miter lim="800000"/>
            <a:headEnd/>
            <a:tailEnd/>
          </a:ln>
        </p:spPr>
        <p:txBody>
          <a:bodyPr wrap="none" anchor="ctr"/>
          <a:lstStyle/>
          <a:p>
            <a:pPr eaLnBrk="0" hangingPunct="0"/>
            <a:endParaRPr lang="en-US"/>
          </a:p>
        </p:txBody>
      </p:sp>
      <p:sp>
        <p:nvSpPr>
          <p:cNvPr id="7190" name="Text Box 176"/>
          <p:cNvSpPr txBox="1">
            <a:spLocks noChangeArrowheads="1"/>
          </p:cNvSpPr>
          <p:nvPr/>
        </p:nvSpPr>
        <p:spPr bwMode="auto">
          <a:xfrm>
            <a:off x="5181600" y="6262688"/>
            <a:ext cx="420688" cy="366712"/>
          </a:xfrm>
          <a:prstGeom prst="rect">
            <a:avLst/>
          </a:prstGeom>
          <a:noFill/>
          <a:ln w="9525">
            <a:noFill/>
            <a:miter lim="800000"/>
            <a:headEnd/>
            <a:tailEnd/>
          </a:ln>
        </p:spPr>
        <p:txBody>
          <a:bodyPr wrap="none">
            <a:spAutoFit/>
          </a:bodyPr>
          <a:lstStyle/>
          <a:p>
            <a:r>
              <a:rPr lang="en-US"/>
              <a:t>P</a:t>
            </a:r>
            <a:r>
              <a:rPr lang="en-US" baseline="-25000"/>
              <a:t>o</a:t>
            </a:r>
          </a:p>
        </p:txBody>
      </p:sp>
      <p:graphicFrame>
        <p:nvGraphicFramePr>
          <p:cNvPr id="7174" name="Object 177"/>
          <p:cNvGraphicFramePr>
            <a:graphicFrameLocks noChangeAspect="1"/>
          </p:cNvGraphicFramePr>
          <p:nvPr/>
        </p:nvGraphicFramePr>
        <p:xfrm>
          <a:off x="4800600" y="3124200"/>
          <a:ext cx="1539875" cy="571500"/>
        </p:xfrm>
        <a:graphic>
          <a:graphicData uri="http://schemas.openxmlformats.org/presentationml/2006/ole">
            <p:oleObj spid="_x0000_s200710" name="Equation" r:id="rId8" imgW="1066680" imgH="393480" progId="Equation.3">
              <p:embed/>
            </p:oleObj>
          </a:graphicData>
        </a:graphic>
      </p:graphicFrame>
      <p:sp>
        <p:nvSpPr>
          <p:cNvPr id="7191" name="AutoShape 178"/>
          <p:cNvSpPr>
            <a:spLocks noChangeArrowheads="1"/>
          </p:cNvSpPr>
          <p:nvPr/>
        </p:nvSpPr>
        <p:spPr bwMode="auto">
          <a:xfrm>
            <a:off x="2667000" y="4800600"/>
            <a:ext cx="304800" cy="1447800"/>
          </a:xfrm>
          <a:prstGeom prst="downArrow">
            <a:avLst>
              <a:gd name="adj1" fmla="val 50000"/>
              <a:gd name="adj2" fmla="val 118750"/>
            </a:avLst>
          </a:prstGeom>
          <a:solidFill>
            <a:schemeClr val="accent1"/>
          </a:solidFill>
          <a:ln w="9525">
            <a:solidFill>
              <a:schemeClr val="tx1"/>
            </a:solidFill>
            <a:miter lim="800000"/>
            <a:headEnd/>
            <a:tailEnd/>
          </a:ln>
        </p:spPr>
        <p:txBody>
          <a:bodyPr vert="eaVert" wrap="none" anchor="ctr"/>
          <a:lstStyle/>
          <a:p>
            <a:pPr eaLnBrk="0" hangingPunct="0"/>
            <a:endParaRPr lang="en-US"/>
          </a:p>
        </p:txBody>
      </p:sp>
      <p:sp>
        <p:nvSpPr>
          <p:cNvPr id="7192" name="AutoShape 179"/>
          <p:cNvSpPr>
            <a:spLocks noChangeArrowheads="1"/>
          </p:cNvSpPr>
          <p:nvPr/>
        </p:nvSpPr>
        <p:spPr bwMode="auto">
          <a:xfrm rot="-3300028">
            <a:off x="6019800" y="4572000"/>
            <a:ext cx="304800" cy="1524000"/>
          </a:xfrm>
          <a:prstGeom prst="downArrow">
            <a:avLst>
              <a:gd name="adj1" fmla="val 50000"/>
              <a:gd name="adj2" fmla="val 125000"/>
            </a:avLst>
          </a:prstGeom>
          <a:solidFill>
            <a:schemeClr val="accent1"/>
          </a:solidFill>
          <a:ln w="9525">
            <a:solidFill>
              <a:schemeClr val="tx1"/>
            </a:solidFill>
            <a:miter lim="800000"/>
            <a:headEnd/>
            <a:tailEnd/>
          </a:ln>
        </p:spPr>
        <p:txBody>
          <a:bodyPr vert="eaVert" wrap="none" anchor="ctr"/>
          <a:lstStyle/>
          <a:p>
            <a:pPr eaLnBrk="0" hangingPunct="0"/>
            <a:endParaRPr lang="en-US"/>
          </a:p>
        </p:txBody>
      </p:sp>
      <p:sp>
        <p:nvSpPr>
          <p:cNvPr id="7193" name="Text Box 180"/>
          <p:cNvSpPr txBox="1">
            <a:spLocks noChangeArrowheads="1"/>
          </p:cNvSpPr>
          <p:nvPr/>
        </p:nvSpPr>
        <p:spPr bwMode="auto">
          <a:xfrm>
            <a:off x="6056313" y="4419600"/>
            <a:ext cx="433387" cy="366713"/>
          </a:xfrm>
          <a:prstGeom prst="rect">
            <a:avLst/>
          </a:prstGeom>
          <a:noFill/>
          <a:ln w="9525">
            <a:noFill/>
            <a:miter lim="800000"/>
            <a:headEnd/>
            <a:tailEnd/>
          </a:ln>
        </p:spPr>
        <p:txBody>
          <a:bodyPr wrap="none">
            <a:spAutoFit/>
          </a:bodyPr>
          <a:lstStyle/>
          <a:p>
            <a:r>
              <a:rPr lang="en-US"/>
              <a:t>R</a:t>
            </a:r>
            <a:r>
              <a:rPr lang="en-US" baseline="-25000"/>
              <a:t>3</a:t>
            </a:r>
          </a:p>
        </p:txBody>
      </p:sp>
      <p:sp>
        <p:nvSpPr>
          <p:cNvPr id="7194" name="Text Box 181"/>
          <p:cNvSpPr txBox="1">
            <a:spLocks noChangeArrowheads="1"/>
          </p:cNvSpPr>
          <p:nvPr/>
        </p:nvSpPr>
        <p:spPr bwMode="auto">
          <a:xfrm>
            <a:off x="6424613" y="4419600"/>
            <a:ext cx="425450" cy="366713"/>
          </a:xfrm>
          <a:prstGeom prst="rect">
            <a:avLst/>
          </a:prstGeom>
          <a:noFill/>
          <a:ln w="9525">
            <a:noFill/>
            <a:miter lim="800000"/>
            <a:headEnd/>
            <a:tailEnd/>
          </a:ln>
        </p:spPr>
        <p:txBody>
          <a:bodyPr wrap="none">
            <a:spAutoFit/>
          </a:bodyPr>
          <a:lstStyle/>
          <a:p>
            <a:r>
              <a:rPr lang="en-US"/>
              <a:t>R</a:t>
            </a:r>
            <a:r>
              <a:rPr lang="en-US" baseline="-25000"/>
              <a:t>c</a:t>
            </a:r>
          </a:p>
        </p:txBody>
      </p:sp>
      <p:sp>
        <p:nvSpPr>
          <p:cNvPr id="7195" name="Text Box 182"/>
          <p:cNvSpPr txBox="1">
            <a:spLocks noChangeArrowheads="1"/>
          </p:cNvSpPr>
          <p:nvPr/>
        </p:nvSpPr>
        <p:spPr bwMode="auto">
          <a:xfrm>
            <a:off x="6813550" y="4419600"/>
            <a:ext cx="858838" cy="366713"/>
          </a:xfrm>
          <a:prstGeom prst="rect">
            <a:avLst/>
          </a:prstGeom>
          <a:noFill/>
          <a:ln w="9525">
            <a:noFill/>
            <a:miter lim="800000"/>
            <a:headEnd/>
            <a:tailEnd/>
          </a:ln>
        </p:spPr>
        <p:txBody>
          <a:bodyPr wrap="none">
            <a:spAutoFit/>
          </a:bodyPr>
          <a:lstStyle/>
          <a:p>
            <a:r>
              <a:rPr lang="en-US"/>
              <a:t>R</a:t>
            </a:r>
            <a:r>
              <a:rPr lang="en-US" baseline="-25000"/>
              <a:t>1 </a:t>
            </a:r>
            <a:r>
              <a:rPr lang="en-US"/>
              <a:t>=R</a:t>
            </a:r>
            <a:r>
              <a:rPr lang="en-US" baseline="-25000"/>
              <a:t>o</a:t>
            </a:r>
          </a:p>
        </p:txBody>
      </p:sp>
      <p:sp>
        <p:nvSpPr>
          <p:cNvPr id="7196" name="Rectangle 334"/>
          <p:cNvSpPr>
            <a:spLocks noGrp="1" noChangeArrowheads="1"/>
          </p:cNvSpPr>
          <p:nvPr>
            <p:ph type="title"/>
          </p:nvPr>
        </p:nvSpPr>
        <p:spPr>
          <a:xfrm>
            <a:off x="457200" y="304800"/>
            <a:ext cx="8229600" cy="1143000"/>
          </a:xfrm>
        </p:spPr>
        <p:txBody>
          <a:bodyPr/>
          <a:lstStyle/>
          <a:p>
            <a:r>
              <a:rPr lang="en-US" sz="4000" smtClean="0">
                <a:solidFill>
                  <a:schemeClr val="tx1"/>
                </a:solidFill>
              </a:rPr>
              <a:t>Centrifugal Separations</a:t>
            </a:r>
          </a:p>
        </p:txBody>
      </p:sp>
      <p:sp>
        <p:nvSpPr>
          <p:cNvPr id="7197" name="Line 8"/>
          <p:cNvSpPr>
            <a:spLocks noChangeShapeType="1"/>
          </p:cNvSpPr>
          <p:nvPr/>
        </p:nvSpPr>
        <p:spPr bwMode="auto">
          <a:xfrm>
            <a:off x="4724400" y="1828800"/>
            <a:ext cx="0" cy="3505200"/>
          </a:xfrm>
          <a:prstGeom prst="line">
            <a:avLst/>
          </a:prstGeom>
          <a:noFill/>
          <a:ln w="38100">
            <a:solidFill>
              <a:schemeClr val="tx1"/>
            </a:solidFill>
            <a:round/>
            <a:headEnd/>
            <a:tailEnd/>
          </a:ln>
        </p:spPr>
        <p:txBody>
          <a:bodyPr/>
          <a:lstStyle/>
          <a:p>
            <a:endParaRPr lang="en-US"/>
          </a:p>
        </p:txBody>
      </p:sp>
      <p:sp>
        <p:nvSpPr>
          <p:cNvPr id="7198" name="Text Box 154"/>
          <p:cNvSpPr txBox="1">
            <a:spLocks noChangeArrowheads="1"/>
          </p:cNvSpPr>
          <p:nvPr/>
        </p:nvSpPr>
        <p:spPr bwMode="auto">
          <a:xfrm>
            <a:off x="4800600" y="1371600"/>
            <a:ext cx="2228850" cy="366713"/>
          </a:xfrm>
          <a:prstGeom prst="rect">
            <a:avLst/>
          </a:prstGeom>
          <a:noFill/>
          <a:ln w="9525">
            <a:noFill/>
            <a:miter lim="800000"/>
            <a:headEnd/>
            <a:tailEnd/>
          </a:ln>
        </p:spPr>
        <p:txBody>
          <a:bodyPr wrap="none">
            <a:spAutoFit/>
          </a:bodyPr>
          <a:lstStyle/>
          <a:p>
            <a:r>
              <a:rPr lang="en-US"/>
              <a:t>Centrifugal Filtration</a:t>
            </a:r>
          </a:p>
        </p:txBody>
      </p:sp>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9" name="Line 5"/>
          <p:cNvSpPr>
            <a:spLocks noChangeShapeType="1"/>
          </p:cNvSpPr>
          <p:nvPr/>
        </p:nvSpPr>
        <p:spPr bwMode="auto">
          <a:xfrm>
            <a:off x="1600200" y="1981200"/>
            <a:ext cx="5943600" cy="0"/>
          </a:xfrm>
          <a:prstGeom prst="line">
            <a:avLst/>
          </a:prstGeom>
          <a:noFill/>
          <a:ln w="38100">
            <a:solidFill>
              <a:schemeClr val="tx1"/>
            </a:solidFill>
            <a:round/>
            <a:headEnd/>
            <a:tailEnd/>
          </a:ln>
        </p:spPr>
        <p:txBody>
          <a:bodyPr/>
          <a:lstStyle/>
          <a:p>
            <a:endParaRPr lang="en-US"/>
          </a:p>
        </p:txBody>
      </p:sp>
      <p:graphicFrame>
        <p:nvGraphicFramePr>
          <p:cNvPr id="8194" name="Object 6"/>
          <p:cNvGraphicFramePr>
            <a:graphicFrameLocks noChangeAspect="1"/>
          </p:cNvGraphicFramePr>
          <p:nvPr/>
        </p:nvGraphicFramePr>
        <p:xfrm>
          <a:off x="1381125" y="2057400"/>
          <a:ext cx="2497138" cy="1011238"/>
        </p:xfrm>
        <a:graphic>
          <a:graphicData uri="http://schemas.openxmlformats.org/presentationml/2006/ole">
            <p:oleObj spid="_x0000_s201730" name="Equation" r:id="rId4" imgW="1726920" imgH="698400" progId="Equation.3">
              <p:embed/>
            </p:oleObj>
          </a:graphicData>
        </a:graphic>
      </p:graphicFrame>
      <p:graphicFrame>
        <p:nvGraphicFramePr>
          <p:cNvPr id="8195" name="Object 7"/>
          <p:cNvGraphicFramePr>
            <a:graphicFrameLocks noChangeAspect="1"/>
          </p:cNvGraphicFramePr>
          <p:nvPr/>
        </p:nvGraphicFramePr>
        <p:xfrm>
          <a:off x="4846638" y="2157413"/>
          <a:ext cx="2497137" cy="1009650"/>
        </p:xfrm>
        <a:graphic>
          <a:graphicData uri="http://schemas.openxmlformats.org/presentationml/2006/ole">
            <p:oleObj spid="_x0000_s201731" name="Equation" r:id="rId5" imgW="1726920" imgH="698400" progId="Equation.3">
              <p:embed/>
            </p:oleObj>
          </a:graphicData>
        </a:graphic>
      </p:graphicFrame>
      <p:sp>
        <p:nvSpPr>
          <p:cNvPr id="8200" name="Line 8"/>
          <p:cNvSpPr>
            <a:spLocks noChangeShapeType="1"/>
          </p:cNvSpPr>
          <p:nvPr/>
        </p:nvSpPr>
        <p:spPr bwMode="auto">
          <a:xfrm>
            <a:off x="4419600" y="1981200"/>
            <a:ext cx="0" cy="3657600"/>
          </a:xfrm>
          <a:prstGeom prst="line">
            <a:avLst/>
          </a:prstGeom>
          <a:noFill/>
          <a:ln w="38100">
            <a:solidFill>
              <a:schemeClr val="tx1"/>
            </a:solidFill>
            <a:round/>
            <a:headEnd/>
            <a:tailEnd/>
          </a:ln>
        </p:spPr>
        <p:txBody>
          <a:bodyPr/>
          <a:lstStyle/>
          <a:p>
            <a:endParaRPr lang="en-US"/>
          </a:p>
        </p:txBody>
      </p:sp>
      <p:graphicFrame>
        <p:nvGraphicFramePr>
          <p:cNvPr id="8196" name="Object 9"/>
          <p:cNvGraphicFramePr>
            <a:graphicFrameLocks noChangeAspect="1"/>
          </p:cNvGraphicFramePr>
          <p:nvPr/>
        </p:nvGraphicFramePr>
        <p:xfrm>
          <a:off x="1219200" y="3429000"/>
          <a:ext cx="2349500" cy="349250"/>
        </p:xfrm>
        <a:graphic>
          <a:graphicData uri="http://schemas.openxmlformats.org/presentationml/2006/ole">
            <p:oleObj spid="_x0000_s201732" name="Equation" r:id="rId6" imgW="1625400" imgH="241200" progId="Equation.3">
              <p:embed/>
            </p:oleObj>
          </a:graphicData>
        </a:graphic>
      </p:graphicFrame>
      <p:graphicFrame>
        <p:nvGraphicFramePr>
          <p:cNvPr id="8197" name="Object 10"/>
          <p:cNvGraphicFramePr>
            <a:graphicFrameLocks noChangeAspect="1"/>
          </p:cNvGraphicFramePr>
          <p:nvPr/>
        </p:nvGraphicFramePr>
        <p:xfrm>
          <a:off x="4800600" y="3276600"/>
          <a:ext cx="2460625" cy="625475"/>
        </p:xfrm>
        <a:graphic>
          <a:graphicData uri="http://schemas.openxmlformats.org/presentationml/2006/ole">
            <p:oleObj spid="_x0000_s201733" name="Equation" r:id="rId7" imgW="1701720" imgH="431640" progId="Equation.3">
              <p:embed/>
            </p:oleObj>
          </a:graphicData>
        </a:graphic>
      </p:graphicFrame>
      <p:graphicFrame>
        <p:nvGraphicFramePr>
          <p:cNvPr id="8198" name="Object 15"/>
          <p:cNvGraphicFramePr>
            <a:graphicFrameLocks noChangeAspect="1"/>
          </p:cNvGraphicFramePr>
          <p:nvPr/>
        </p:nvGraphicFramePr>
        <p:xfrm>
          <a:off x="381000" y="4724400"/>
          <a:ext cx="3875088" cy="741363"/>
        </p:xfrm>
        <a:graphic>
          <a:graphicData uri="http://schemas.openxmlformats.org/presentationml/2006/ole">
            <p:oleObj spid="_x0000_s201734" name="Equation" r:id="rId8" imgW="2654280" imgH="507960" progId="Equation.3">
              <p:embed/>
            </p:oleObj>
          </a:graphicData>
        </a:graphic>
      </p:graphicFrame>
      <p:sp>
        <p:nvSpPr>
          <p:cNvPr id="8201" name="Text Box 16"/>
          <p:cNvSpPr txBox="1">
            <a:spLocks noChangeArrowheads="1"/>
          </p:cNvSpPr>
          <p:nvPr/>
        </p:nvSpPr>
        <p:spPr bwMode="auto">
          <a:xfrm>
            <a:off x="4724400" y="4343400"/>
            <a:ext cx="3810000" cy="1465263"/>
          </a:xfrm>
          <a:prstGeom prst="rect">
            <a:avLst/>
          </a:prstGeom>
          <a:noFill/>
          <a:ln w="9525">
            <a:noFill/>
            <a:miter lim="800000"/>
            <a:headEnd/>
            <a:tailEnd/>
          </a:ln>
        </p:spPr>
        <p:txBody>
          <a:bodyPr>
            <a:spAutoFit/>
          </a:bodyPr>
          <a:lstStyle/>
          <a:p>
            <a:r>
              <a:rPr lang="en-US"/>
              <a:t>Driving force and surface area are functions of time, feed profile</a:t>
            </a:r>
          </a:p>
          <a:p>
            <a:endParaRPr lang="en-US"/>
          </a:p>
          <a:p>
            <a:r>
              <a:rPr lang="en-US"/>
              <a:t>Filtration equation can be integrated numerically</a:t>
            </a:r>
          </a:p>
        </p:txBody>
      </p:sp>
      <p:sp>
        <p:nvSpPr>
          <p:cNvPr id="8202" name="Rectangle 14"/>
          <p:cNvSpPr>
            <a:spLocks noGrp="1" noChangeArrowheads="1"/>
          </p:cNvSpPr>
          <p:nvPr>
            <p:ph type="title" idx="4294967295"/>
          </p:nvPr>
        </p:nvSpPr>
        <p:spPr/>
        <p:txBody>
          <a:bodyPr/>
          <a:lstStyle/>
          <a:p>
            <a:r>
              <a:rPr lang="en-US" sz="4000" smtClean="0">
                <a:solidFill>
                  <a:schemeClr val="tx1"/>
                </a:solidFill>
              </a:rPr>
              <a:t>Centrifugal Separations</a:t>
            </a:r>
          </a:p>
        </p:txBody>
      </p:sp>
      <p:sp>
        <p:nvSpPr>
          <p:cNvPr id="8203" name="Text Box 154"/>
          <p:cNvSpPr txBox="1">
            <a:spLocks noChangeArrowheads="1"/>
          </p:cNvSpPr>
          <p:nvPr/>
        </p:nvSpPr>
        <p:spPr bwMode="auto">
          <a:xfrm>
            <a:off x="1600200" y="1295400"/>
            <a:ext cx="2057400" cy="641350"/>
          </a:xfrm>
          <a:prstGeom prst="rect">
            <a:avLst/>
          </a:prstGeom>
          <a:noFill/>
          <a:ln w="9525">
            <a:noFill/>
            <a:miter lim="800000"/>
            <a:headEnd/>
            <a:tailEnd/>
          </a:ln>
        </p:spPr>
        <p:txBody>
          <a:bodyPr>
            <a:spAutoFit/>
          </a:bodyPr>
          <a:lstStyle/>
          <a:p>
            <a:r>
              <a:rPr lang="en-US"/>
              <a:t>Constant Pressure Filtration</a:t>
            </a:r>
          </a:p>
        </p:txBody>
      </p:sp>
      <p:sp>
        <p:nvSpPr>
          <p:cNvPr id="8204" name="Text Box 154"/>
          <p:cNvSpPr txBox="1">
            <a:spLocks noChangeArrowheads="1"/>
          </p:cNvSpPr>
          <p:nvPr/>
        </p:nvSpPr>
        <p:spPr bwMode="auto">
          <a:xfrm>
            <a:off x="4419600" y="1447800"/>
            <a:ext cx="2228850" cy="366713"/>
          </a:xfrm>
          <a:prstGeom prst="rect">
            <a:avLst/>
          </a:prstGeom>
          <a:noFill/>
          <a:ln w="9525">
            <a:noFill/>
            <a:miter lim="800000"/>
            <a:headEnd/>
            <a:tailEnd/>
          </a:ln>
        </p:spPr>
        <p:txBody>
          <a:bodyPr wrap="none">
            <a:spAutoFit/>
          </a:bodyPr>
          <a:lstStyle/>
          <a:p>
            <a:r>
              <a:rPr lang="en-US"/>
              <a:t>Centrifugal Filtration</a:t>
            </a:r>
          </a:p>
        </p:txBody>
      </p:sp>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 Box 4"/>
          <p:cNvSpPr txBox="1">
            <a:spLocks noChangeArrowheads="1"/>
          </p:cNvSpPr>
          <p:nvPr/>
        </p:nvSpPr>
        <p:spPr bwMode="auto">
          <a:xfrm>
            <a:off x="611188" y="260350"/>
            <a:ext cx="7993062" cy="4656138"/>
          </a:xfrm>
          <a:prstGeom prst="rect">
            <a:avLst/>
          </a:prstGeom>
          <a:noFill/>
          <a:ln w="9525">
            <a:noFill/>
            <a:miter lim="800000"/>
            <a:headEnd/>
            <a:tailEnd/>
          </a:ln>
        </p:spPr>
        <p:txBody>
          <a:bodyPr>
            <a:spAutoFit/>
          </a:bodyPr>
          <a:lstStyle/>
          <a:p>
            <a:pPr>
              <a:tabLst>
                <a:tab pos="534988" algn="l"/>
              </a:tabLst>
            </a:pPr>
            <a:r>
              <a:rPr lang="en-US" altLang="zh-TW" sz="2400" b="1">
                <a:latin typeface="Times New Roman" pitchFamily="18" charset="0"/>
                <a:ea typeface="標楷體" pitchFamily="65" charset="-120"/>
                <a:cs typeface="Arial Unicode MS" pitchFamily="34" charset="-128"/>
              </a:rPr>
              <a:t>[Example]  We can filter 250 cm</a:t>
            </a:r>
            <a:r>
              <a:rPr lang="en-US" altLang="zh-TW" sz="2400" b="1" baseline="30000">
                <a:latin typeface="Times New Roman" pitchFamily="18" charset="0"/>
                <a:ea typeface="標楷體" pitchFamily="65" charset="-120"/>
                <a:cs typeface="Arial Unicode MS" pitchFamily="34" charset="-128"/>
              </a:rPr>
              <a:t>3</a:t>
            </a:r>
            <a:r>
              <a:rPr lang="en-US" altLang="zh-TW" sz="2400" b="1">
                <a:latin typeface="Times New Roman" pitchFamily="18" charset="0"/>
                <a:ea typeface="標楷體" pitchFamily="65" charset="-120"/>
                <a:cs typeface="Arial Unicode MS" pitchFamily="34" charset="-128"/>
              </a:rPr>
              <a:t> of a slurry, containing </a:t>
            </a:r>
            <a:r>
              <a:rPr lang="en-US" altLang="zh-TW" sz="2400" b="1">
                <a:solidFill>
                  <a:srgbClr val="CC00CC"/>
                </a:solidFill>
                <a:latin typeface="Times New Roman" pitchFamily="18" charset="0"/>
                <a:ea typeface="標楷體" pitchFamily="65" charset="-120"/>
                <a:cs typeface="Arial Unicode MS" pitchFamily="34" charset="-128"/>
              </a:rPr>
              <a:t>0.016 g progesterone</a:t>
            </a:r>
            <a:r>
              <a:rPr lang="en-US" altLang="zh-TW" sz="2400" b="1">
                <a:latin typeface="Times New Roman" pitchFamily="18" charset="0"/>
                <a:ea typeface="標楷體" pitchFamily="65" charset="-120"/>
                <a:cs typeface="Arial Unicode MS" pitchFamily="34" charset="-128"/>
              </a:rPr>
              <a:t> </a:t>
            </a:r>
            <a:r>
              <a:rPr lang="en-US" altLang="zh-TW" b="1">
                <a:latin typeface="Times New Roman" pitchFamily="18" charset="0"/>
                <a:ea typeface="標楷體" pitchFamily="65" charset="-120"/>
                <a:cs typeface="Arial Unicode MS" pitchFamily="34" charset="-128"/>
              </a:rPr>
              <a:t>(</a:t>
            </a:r>
            <a:r>
              <a:rPr lang="zh-TW" altLang="en-US" b="1">
                <a:latin typeface="Times New Roman" pitchFamily="18" charset="0"/>
                <a:ea typeface="標楷體" pitchFamily="65" charset="-120"/>
                <a:cs typeface="Arial Unicode MS" pitchFamily="34" charset="-128"/>
              </a:rPr>
              <a:t>黃體激素</a:t>
            </a:r>
            <a:r>
              <a:rPr lang="en-US" altLang="zh-TW" b="1">
                <a:latin typeface="Times New Roman" pitchFamily="18" charset="0"/>
                <a:ea typeface="標楷體" pitchFamily="65" charset="-120"/>
                <a:cs typeface="Arial Unicode MS" pitchFamily="34" charset="-128"/>
              </a:rPr>
              <a:t>)</a:t>
            </a:r>
            <a:r>
              <a:rPr lang="en-US" altLang="zh-TW" sz="2400" b="1">
                <a:latin typeface="Times New Roman" pitchFamily="18" charset="0"/>
                <a:ea typeface="標楷體" pitchFamily="65" charset="-120"/>
                <a:cs typeface="Arial Unicode MS" pitchFamily="34" charset="-128"/>
              </a:rPr>
              <a:t> </a:t>
            </a:r>
            <a:r>
              <a:rPr lang="en-US" altLang="zh-TW" sz="2400" b="1">
                <a:solidFill>
                  <a:srgbClr val="CC00CC"/>
                </a:solidFill>
                <a:latin typeface="Times New Roman" pitchFamily="18" charset="0"/>
                <a:ea typeface="標楷體" pitchFamily="65" charset="-120"/>
                <a:cs typeface="Arial Unicode MS" pitchFamily="34" charset="-128"/>
              </a:rPr>
              <a:t>per cm</a:t>
            </a:r>
            <a:r>
              <a:rPr lang="en-US" altLang="zh-TW" sz="2400" b="1" baseline="30000">
                <a:solidFill>
                  <a:srgbClr val="CC00CC"/>
                </a:solidFill>
                <a:latin typeface="Times New Roman" pitchFamily="18" charset="0"/>
                <a:ea typeface="標楷體" pitchFamily="65" charset="-120"/>
                <a:cs typeface="Arial Unicode MS" pitchFamily="34" charset="-128"/>
              </a:rPr>
              <a:t>3</a:t>
            </a:r>
            <a:r>
              <a:rPr lang="en-US" altLang="zh-TW" sz="2400" b="1">
                <a:latin typeface="Times New Roman" pitchFamily="18" charset="0"/>
                <a:ea typeface="標楷體" pitchFamily="65" charset="-120"/>
                <a:cs typeface="Arial Unicode MS" pitchFamily="34" charset="-128"/>
              </a:rPr>
              <a:t>, in 32 min.  Our filter has a surface area of 8.3 cm</a:t>
            </a:r>
            <a:r>
              <a:rPr lang="en-US" altLang="zh-TW" sz="2400" b="1" baseline="30000">
                <a:latin typeface="Times New Roman" pitchFamily="18" charset="0"/>
                <a:ea typeface="標楷體" pitchFamily="65" charset="-120"/>
                <a:cs typeface="Arial Unicode MS" pitchFamily="34" charset="-128"/>
              </a:rPr>
              <a:t>2</a:t>
            </a:r>
            <a:r>
              <a:rPr lang="en-US" altLang="zh-TW" sz="2400" b="1">
                <a:latin typeface="Times New Roman" pitchFamily="18" charset="0"/>
                <a:ea typeface="標楷體" pitchFamily="65" charset="-120"/>
                <a:cs typeface="Arial Unicode MS" pitchFamily="34" charset="-128"/>
              </a:rPr>
              <a:t>, a pressure drop of 1 atm, and a filter medium of negligible resistance.  The solids in the cake have a density of </a:t>
            </a:r>
            <a:r>
              <a:rPr lang="en-US" altLang="zh-TW" sz="2400" b="1">
                <a:solidFill>
                  <a:srgbClr val="CC00CC"/>
                </a:solidFill>
                <a:latin typeface="Times New Roman" pitchFamily="18" charset="0"/>
                <a:ea typeface="標楷體" pitchFamily="65" charset="-120"/>
                <a:cs typeface="Arial Unicode MS" pitchFamily="34" charset="-128"/>
              </a:rPr>
              <a:t>1.09 g/cm</a:t>
            </a:r>
            <a:r>
              <a:rPr lang="en-US" altLang="zh-TW" sz="2400" b="1" baseline="30000">
                <a:solidFill>
                  <a:srgbClr val="CC00CC"/>
                </a:solidFill>
                <a:latin typeface="Times New Roman" pitchFamily="18" charset="0"/>
                <a:ea typeface="標楷體" pitchFamily="65" charset="-120"/>
                <a:cs typeface="Arial Unicode MS" pitchFamily="34" charset="-128"/>
              </a:rPr>
              <a:t>3</a:t>
            </a:r>
            <a:r>
              <a:rPr lang="en-US" altLang="zh-TW" sz="2400" b="1">
                <a:latin typeface="Times New Roman" pitchFamily="18" charset="0"/>
                <a:ea typeface="標楷體" pitchFamily="65" charset="-120"/>
                <a:cs typeface="Arial Unicode MS" pitchFamily="34" charset="-128"/>
              </a:rPr>
              <a:t>, and the slurry density is that of water.</a:t>
            </a:r>
          </a:p>
          <a:p>
            <a:pPr>
              <a:tabLst>
                <a:tab pos="534988" algn="l"/>
              </a:tabLst>
            </a:pPr>
            <a:r>
              <a:rPr lang="en-US" altLang="zh-TW" sz="2400" b="1">
                <a:latin typeface="Times New Roman" pitchFamily="18" charset="0"/>
                <a:ea typeface="標楷體" pitchFamily="65" charset="-120"/>
                <a:cs typeface="Arial Unicode MS" pitchFamily="34" charset="-128"/>
              </a:rPr>
              <a:t>	We want to use this experiment to estimate the time to filter </a:t>
            </a:r>
            <a:r>
              <a:rPr lang="en-US" altLang="zh-TW" sz="2400" b="1">
                <a:solidFill>
                  <a:srgbClr val="0000FF"/>
                </a:solidFill>
                <a:latin typeface="Times New Roman" pitchFamily="18" charset="0"/>
                <a:ea typeface="標楷體" pitchFamily="65" charset="-120"/>
                <a:cs typeface="Arial Unicode MS" pitchFamily="34" charset="-128"/>
              </a:rPr>
              <a:t>1,600 liters</a:t>
            </a:r>
            <a:r>
              <a:rPr lang="en-US" altLang="zh-TW" sz="2400" b="1">
                <a:latin typeface="Times New Roman" pitchFamily="18" charset="0"/>
                <a:ea typeface="標楷體" pitchFamily="65" charset="-120"/>
                <a:cs typeface="Arial Unicode MS" pitchFamily="34" charset="-128"/>
              </a:rPr>
              <a:t> of this slurry through a centrifugal filter.  The filter has a basket of </a:t>
            </a:r>
            <a:r>
              <a:rPr lang="en-US" altLang="zh-TW" sz="2400" b="1">
                <a:solidFill>
                  <a:srgbClr val="0000FF"/>
                </a:solidFill>
                <a:latin typeface="Times New Roman" pitchFamily="18" charset="0"/>
                <a:ea typeface="標楷體" pitchFamily="65" charset="-120"/>
                <a:cs typeface="Arial Unicode MS" pitchFamily="34" charset="-128"/>
              </a:rPr>
              <a:t>51 cm radius</a:t>
            </a:r>
            <a:r>
              <a:rPr lang="en-US" altLang="zh-TW" sz="2400" b="1">
                <a:latin typeface="Times New Roman" pitchFamily="18" charset="0"/>
                <a:ea typeface="標楷體" pitchFamily="65" charset="-120"/>
                <a:cs typeface="Arial Unicode MS" pitchFamily="34" charset="-128"/>
              </a:rPr>
              <a:t> and </a:t>
            </a:r>
            <a:r>
              <a:rPr lang="en-US" altLang="zh-TW" sz="2400" b="1">
                <a:solidFill>
                  <a:srgbClr val="0000FF"/>
                </a:solidFill>
                <a:latin typeface="Times New Roman" pitchFamily="18" charset="0"/>
                <a:ea typeface="標楷體" pitchFamily="65" charset="-120"/>
                <a:cs typeface="Arial Unicode MS" pitchFamily="34" charset="-128"/>
              </a:rPr>
              <a:t>45 cm height</a:t>
            </a:r>
            <a:r>
              <a:rPr lang="en-US" altLang="zh-TW" sz="2400" b="1">
                <a:latin typeface="Times New Roman" pitchFamily="18" charset="0"/>
                <a:ea typeface="標楷體" pitchFamily="65" charset="-120"/>
                <a:cs typeface="Arial Unicode MS" pitchFamily="34" charset="-128"/>
              </a:rPr>
              <a:t>.  It rotates at </a:t>
            </a:r>
            <a:r>
              <a:rPr lang="en-US" altLang="zh-TW" sz="2400" b="1">
                <a:solidFill>
                  <a:srgbClr val="0000FF"/>
                </a:solidFill>
                <a:latin typeface="Times New Roman" pitchFamily="18" charset="0"/>
                <a:ea typeface="標楷體" pitchFamily="65" charset="-120"/>
                <a:cs typeface="Arial Unicode MS" pitchFamily="34" charset="-128"/>
              </a:rPr>
              <a:t>530 rpm</a:t>
            </a:r>
            <a:r>
              <a:rPr lang="en-US" altLang="zh-TW" sz="2400" b="1">
                <a:latin typeface="Times New Roman" pitchFamily="18" charset="0"/>
                <a:ea typeface="標楷體" pitchFamily="65" charset="-120"/>
                <a:cs typeface="Arial Unicode MS" pitchFamily="34" charset="-128"/>
              </a:rPr>
              <a:t>.  When it is spinning, </a:t>
            </a:r>
            <a:r>
              <a:rPr lang="en-US" altLang="zh-TW" sz="2400" b="1">
                <a:solidFill>
                  <a:srgbClr val="0000FF"/>
                </a:solidFill>
                <a:latin typeface="Times New Roman" pitchFamily="18" charset="0"/>
                <a:ea typeface="標楷體" pitchFamily="65" charset="-120"/>
                <a:cs typeface="Arial Unicode MS" pitchFamily="34" charset="-128"/>
              </a:rPr>
              <a:t>the liquid and cake together are</a:t>
            </a:r>
            <a:r>
              <a:rPr lang="en-US" altLang="zh-TW" sz="2400" b="1">
                <a:latin typeface="Times New Roman" pitchFamily="18" charset="0"/>
                <a:ea typeface="標楷體" pitchFamily="65" charset="-120"/>
                <a:cs typeface="Arial Unicode MS" pitchFamily="34" charset="-128"/>
              </a:rPr>
              <a:t> </a:t>
            </a:r>
            <a:r>
              <a:rPr lang="en-US" altLang="zh-TW" sz="2400" b="1">
                <a:solidFill>
                  <a:srgbClr val="0000FF"/>
                </a:solidFill>
                <a:latin typeface="Times New Roman" pitchFamily="18" charset="0"/>
                <a:ea typeface="標楷體" pitchFamily="65" charset="-120"/>
                <a:cs typeface="Arial Unicode MS" pitchFamily="34" charset="-128"/>
              </a:rPr>
              <a:t>5.5 cm thick</a:t>
            </a:r>
            <a:r>
              <a:rPr lang="en-US" altLang="zh-TW" sz="2400" b="1">
                <a:latin typeface="Times New Roman" pitchFamily="18" charset="0"/>
                <a:ea typeface="標楷體" pitchFamily="65" charset="-120"/>
                <a:cs typeface="Arial Unicode MS" pitchFamily="34" charset="-128"/>
              </a:rPr>
              <a:t>.  </a:t>
            </a:r>
            <a:r>
              <a:rPr lang="en-US" altLang="zh-TW" sz="2400" b="1">
                <a:solidFill>
                  <a:srgbClr val="A50021"/>
                </a:solidFill>
                <a:latin typeface="Times New Roman" pitchFamily="18" charset="0"/>
                <a:ea typeface="標楷體" pitchFamily="65" charset="-120"/>
                <a:cs typeface="Arial Unicode MS" pitchFamily="34" charset="-128"/>
              </a:rPr>
              <a:t>How long will this filtration take?</a:t>
            </a:r>
          </a:p>
          <a:p>
            <a:pPr>
              <a:spcBef>
                <a:spcPct val="50000"/>
              </a:spcBef>
              <a:tabLst>
                <a:tab pos="534988" algn="l"/>
              </a:tabLst>
            </a:pPr>
            <a:r>
              <a:rPr lang="en-US" altLang="zh-TW" sz="2400" b="1" i="1">
                <a:latin typeface="Times New Roman" pitchFamily="18" charset="0"/>
                <a:ea typeface="標楷體" pitchFamily="65" charset="-120"/>
                <a:cs typeface="Arial Unicode MS" pitchFamily="34" charset="-128"/>
              </a:rPr>
              <a:t>Solution:</a:t>
            </a:r>
          </a:p>
        </p:txBody>
      </p:sp>
      <p:sp>
        <p:nvSpPr>
          <p:cNvPr id="34820" name="Rectangle 6"/>
          <p:cNvSpPr>
            <a:spLocks noChangeArrowheads="1"/>
          </p:cNvSpPr>
          <p:nvPr/>
        </p:nvSpPr>
        <p:spPr bwMode="auto">
          <a:xfrm>
            <a:off x="0" y="3151188"/>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34818" name="Object 5"/>
          <p:cNvGraphicFramePr>
            <a:graphicFrameLocks noChangeAspect="1"/>
          </p:cNvGraphicFramePr>
          <p:nvPr/>
        </p:nvGraphicFramePr>
        <p:xfrm>
          <a:off x="2700338" y="4652963"/>
          <a:ext cx="5111750" cy="1028700"/>
        </p:xfrm>
        <a:graphic>
          <a:graphicData uri="http://schemas.openxmlformats.org/presentationml/2006/ole">
            <p:oleObj spid="_x0000_s242690" name="方程式" r:id="rId4" imgW="2755900" imgH="558800" progId="Equation.3">
              <p:embed/>
            </p:oleObj>
          </a:graphicData>
        </a:graphic>
      </p:graphicFrame>
      <p:sp>
        <p:nvSpPr>
          <p:cNvPr id="34821" name="Text Box 7"/>
          <p:cNvSpPr txBox="1">
            <a:spLocks noChangeArrowheads="1"/>
          </p:cNvSpPr>
          <p:nvPr/>
        </p:nvSpPr>
        <p:spPr bwMode="auto">
          <a:xfrm>
            <a:off x="3203575" y="5734050"/>
            <a:ext cx="3816350" cy="457200"/>
          </a:xfrm>
          <a:prstGeom prst="rect">
            <a:avLst/>
          </a:prstGeom>
          <a:noFill/>
          <a:ln w="9525">
            <a:noFill/>
            <a:miter lim="800000"/>
            <a:headEnd/>
            <a:tailEnd/>
          </a:ln>
        </p:spPr>
        <p:txBody>
          <a:bodyPr>
            <a:spAutoFit/>
          </a:bodyPr>
          <a:lstStyle/>
          <a:p>
            <a:pPr>
              <a:spcBef>
                <a:spcPct val="50000"/>
              </a:spcBef>
            </a:pPr>
            <a:r>
              <a:rPr lang="zh-TW" altLang="en-US" sz="2400" b="1">
                <a:solidFill>
                  <a:srgbClr val="FF0000"/>
                </a:solidFill>
                <a:latin typeface="Times New Roman" pitchFamily="18" charset="0"/>
                <a:ea typeface="標楷體" pitchFamily="65" charset="-120"/>
                <a:cs typeface="Arial Unicode MS" pitchFamily="34" charset="-128"/>
                <a:sym typeface="Wingdings 2" pitchFamily="18" charset="2"/>
              </a:rPr>
              <a:t> </a:t>
            </a:r>
            <a:r>
              <a:rPr lang="en-US" altLang="zh-TW" sz="2400" b="1">
                <a:solidFill>
                  <a:srgbClr val="FF0000"/>
                </a:solidFill>
                <a:latin typeface="Times New Roman" pitchFamily="18" charset="0"/>
                <a:ea typeface="標楷體" pitchFamily="65" charset="-120"/>
                <a:cs typeface="Arial Unicode MS" pitchFamily="34" charset="-128"/>
                <a:sym typeface="Wingdings 2" pitchFamily="18" charset="2"/>
              </a:rPr>
              <a:t>Need data of </a:t>
            </a:r>
            <a:r>
              <a:rPr lang="en-US" altLang="zh-TW" sz="2400" b="1" i="1">
                <a:solidFill>
                  <a:srgbClr val="FF0000"/>
                </a:solidFill>
                <a:latin typeface="Symbol" pitchFamily="18" charset="2"/>
                <a:ea typeface="標楷體" pitchFamily="65" charset="-120"/>
                <a:cs typeface="Arial Unicode MS" pitchFamily="34" charset="-128"/>
                <a:sym typeface="Wingdings 2" pitchFamily="18" charset="2"/>
              </a:rPr>
              <a:t>ma</a:t>
            </a:r>
            <a:r>
              <a:rPr lang="en-US" altLang="zh-TW" sz="2400" b="1">
                <a:solidFill>
                  <a:srgbClr val="FF0000"/>
                </a:solidFill>
                <a:latin typeface="Times New Roman" pitchFamily="18" charset="0"/>
                <a:ea typeface="標楷體" pitchFamily="65" charset="-120"/>
                <a:cs typeface="Arial Unicode MS" pitchFamily="34" charset="-128"/>
                <a:sym typeface="Wingdings 2" pitchFamily="18" charset="2"/>
              </a:rPr>
              <a:t> and </a:t>
            </a:r>
            <a:r>
              <a:rPr lang="en-US" altLang="zh-TW" sz="2400" b="1" i="1">
                <a:solidFill>
                  <a:srgbClr val="FF0000"/>
                </a:solidFill>
                <a:latin typeface="Times New Roman" pitchFamily="18" charset="0"/>
                <a:ea typeface="標楷體" pitchFamily="65" charset="-120"/>
                <a:cs typeface="Arial Unicode MS" pitchFamily="34" charset="-128"/>
                <a:sym typeface="Wingdings 2" pitchFamily="18" charset="2"/>
              </a:rPr>
              <a:t>R</a:t>
            </a:r>
            <a:r>
              <a:rPr lang="en-US" altLang="zh-TW" sz="2400" b="1" baseline="-25000">
                <a:solidFill>
                  <a:srgbClr val="FF0000"/>
                </a:solidFill>
                <a:latin typeface="Times New Roman" pitchFamily="18" charset="0"/>
                <a:ea typeface="標楷體" pitchFamily="65" charset="-120"/>
                <a:cs typeface="Arial Unicode MS" pitchFamily="34" charset="-128"/>
                <a:sym typeface="Wingdings 2" pitchFamily="18" charset="2"/>
              </a:rPr>
              <a:t>c</a:t>
            </a:r>
            <a:r>
              <a:rPr lang="en-US" altLang="zh-TW" sz="2400" b="1">
                <a:solidFill>
                  <a:srgbClr val="FF0000"/>
                </a:solidFill>
                <a:latin typeface="Times New Roman" pitchFamily="18" charset="0"/>
                <a:ea typeface="標楷體" pitchFamily="65" charset="-120"/>
                <a:cs typeface="Arial Unicode MS" pitchFamily="34" charset="-128"/>
                <a:sym typeface="Wingdings 2" pitchFamily="18" charset="2"/>
              </a:rPr>
              <a:t>.</a:t>
            </a:r>
          </a:p>
        </p:txBody>
      </p:sp>
      <p:pic>
        <p:nvPicPr>
          <p:cNvPr id="34823" name="Picture 9" descr="Image001"/>
          <p:cNvPicPr>
            <a:picLocks noChangeAspect="1" noChangeArrowheads="1"/>
          </p:cNvPicPr>
          <p:nvPr/>
        </p:nvPicPr>
        <p:blipFill>
          <a:blip r:embed="rId5"/>
          <a:srcRect/>
          <a:stretch>
            <a:fillRect/>
          </a:stretch>
        </p:blipFill>
        <p:spPr bwMode="auto">
          <a:xfrm>
            <a:off x="900113" y="4941888"/>
            <a:ext cx="1643062" cy="172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Text Box 2"/>
          <p:cNvSpPr txBox="1">
            <a:spLocks noChangeArrowheads="1"/>
          </p:cNvSpPr>
          <p:nvPr/>
        </p:nvSpPr>
        <p:spPr bwMode="auto">
          <a:xfrm>
            <a:off x="611188" y="547688"/>
            <a:ext cx="7993062" cy="1616075"/>
          </a:xfrm>
          <a:prstGeom prst="rect">
            <a:avLst/>
          </a:prstGeom>
          <a:noFill/>
          <a:ln w="9525">
            <a:noFill/>
            <a:miter lim="800000"/>
            <a:headEnd/>
            <a:tailEnd/>
          </a:ln>
        </p:spPr>
        <p:txBody>
          <a:bodyPr>
            <a:spAutoFit/>
          </a:bodyPr>
          <a:lstStyle/>
          <a:p>
            <a:pPr>
              <a:tabLst>
                <a:tab pos="534988" algn="l"/>
              </a:tabLst>
            </a:pPr>
            <a:r>
              <a:rPr lang="en-US" altLang="zh-TW" sz="2000" b="1">
                <a:latin typeface="Times New Roman" pitchFamily="18" charset="0"/>
                <a:ea typeface="標楷體" pitchFamily="65" charset="-120"/>
                <a:cs typeface="Arial Unicode MS" pitchFamily="34" charset="-128"/>
              </a:rPr>
              <a:t>[Example]  We can filter 250 cm</a:t>
            </a:r>
            <a:r>
              <a:rPr lang="en-US" altLang="zh-TW" sz="2000" b="1" baseline="30000">
                <a:latin typeface="Times New Roman" pitchFamily="18" charset="0"/>
                <a:ea typeface="標楷體" pitchFamily="65" charset="-120"/>
                <a:cs typeface="Arial Unicode MS" pitchFamily="34" charset="-128"/>
              </a:rPr>
              <a:t>3</a:t>
            </a:r>
            <a:r>
              <a:rPr lang="en-US" altLang="zh-TW" sz="2000" b="1">
                <a:latin typeface="Times New Roman" pitchFamily="18" charset="0"/>
                <a:ea typeface="標楷體" pitchFamily="65" charset="-120"/>
                <a:cs typeface="Arial Unicode MS" pitchFamily="34" charset="-128"/>
              </a:rPr>
              <a:t> of a slurry, containing </a:t>
            </a:r>
            <a:r>
              <a:rPr lang="en-US" altLang="zh-TW" sz="2000" b="1">
                <a:solidFill>
                  <a:srgbClr val="0000FF"/>
                </a:solidFill>
                <a:latin typeface="Times New Roman" pitchFamily="18" charset="0"/>
                <a:ea typeface="標楷體" pitchFamily="65" charset="-120"/>
                <a:cs typeface="Arial Unicode MS" pitchFamily="34" charset="-128"/>
              </a:rPr>
              <a:t>0.016 g progesterone</a:t>
            </a:r>
            <a:r>
              <a:rPr lang="en-US" altLang="zh-TW" sz="2000" b="1">
                <a:latin typeface="Times New Roman" pitchFamily="18" charset="0"/>
                <a:ea typeface="標楷體" pitchFamily="65" charset="-120"/>
                <a:cs typeface="Arial Unicode MS" pitchFamily="34" charset="-128"/>
              </a:rPr>
              <a:t> (</a:t>
            </a:r>
            <a:r>
              <a:rPr lang="zh-TW" altLang="en-US" sz="2000" b="1">
                <a:latin typeface="Times New Roman" pitchFamily="18" charset="0"/>
                <a:ea typeface="標楷體" pitchFamily="65" charset="-120"/>
                <a:cs typeface="Arial Unicode MS" pitchFamily="34" charset="-128"/>
              </a:rPr>
              <a:t>黃體激素</a:t>
            </a:r>
            <a:r>
              <a:rPr lang="en-US" altLang="zh-TW" sz="2000" b="1">
                <a:latin typeface="Times New Roman" pitchFamily="18" charset="0"/>
                <a:ea typeface="標楷體" pitchFamily="65" charset="-120"/>
                <a:cs typeface="Arial Unicode MS" pitchFamily="34" charset="-128"/>
              </a:rPr>
              <a:t>) </a:t>
            </a:r>
            <a:r>
              <a:rPr lang="en-US" altLang="zh-TW" sz="2000" b="1">
                <a:solidFill>
                  <a:srgbClr val="0000FF"/>
                </a:solidFill>
                <a:latin typeface="Times New Roman" pitchFamily="18" charset="0"/>
                <a:ea typeface="標楷體" pitchFamily="65" charset="-120"/>
                <a:cs typeface="Arial Unicode MS" pitchFamily="34" charset="-128"/>
              </a:rPr>
              <a:t>per cm</a:t>
            </a:r>
            <a:r>
              <a:rPr lang="en-US" altLang="zh-TW" sz="2000" b="1" baseline="30000">
                <a:solidFill>
                  <a:srgbClr val="0000FF"/>
                </a:solidFill>
                <a:latin typeface="Times New Roman" pitchFamily="18" charset="0"/>
                <a:ea typeface="標楷體" pitchFamily="65" charset="-120"/>
                <a:cs typeface="Arial Unicode MS" pitchFamily="34" charset="-128"/>
              </a:rPr>
              <a:t>3</a:t>
            </a:r>
            <a:r>
              <a:rPr lang="en-US" altLang="zh-TW" sz="2000" b="1">
                <a:latin typeface="Times New Roman" pitchFamily="18" charset="0"/>
                <a:ea typeface="標楷體" pitchFamily="65" charset="-120"/>
                <a:cs typeface="Arial Unicode MS" pitchFamily="34" charset="-128"/>
              </a:rPr>
              <a:t>, in 32 min.  Our filter has a surface area of 8.3 cm</a:t>
            </a:r>
            <a:r>
              <a:rPr lang="en-US" altLang="zh-TW" sz="2000" b="1" baseline="30000">
                <a:latin typeface="Times New Roman" pitchFamily="18" charset="0"/>
                <a:ea typeface="標楷體" pitchFamily="65" charset="-120"/>
                <a:cs typeface="Arial Unicode MS" pitchFamily="34" charset="-128"/>
              </a:rPr>
              <a:t>2</a:t>
            </a:r>
            <a:r>
              <a:rPr lang="en-US" altLang="zh-TW" sz="2000" b="1">
                <a:latin typeface="Times New Roman" pitchFamily="18" charset="0"/>
                <a:ea typeface="標楷體" pitchFamily="65" charset="-120"/>
                <a:cs typeface="Arial Unicode MS" pitchFamily="34" charset="-128"/>
              </a:rPr>
              <a:t>, a pressure drop of 1 atm, and a filter medium of negligible resistance.  The solids in the cake have a density of </a:t>
            </a:r>
            <a:r>
              <a:rPr lang="en-US" altLang="zh-TW" sz="2000" b="1">
                <a:solidFill>
                  <a:srgbClr val="0000FF"/>
                </a:solidFill>
                <a:latin typeface="Times New Roman" pitchFamily="18" charset="0"/>
                <a:ea typeface="標楷體" pitchFamily="65" charset="-120"/>
                <a:cs typeface="Arial Unicode MS" pitchFamily="34" charset="-128"/>
              </a:rPr>
              <a:t>1.09 g/cm</a:t>
            </a:r>
            <a:r>
              <a:rPr lang="en-US" altLang="zh-TW" sz="2000" b="1" baseline="30000">
                <a:solidFill>
                  <a:srgbClr val="0000FF"/>
                </a:solidFill>
                <a:latin typeface="Times New Roman" pitchFamily="18" charset="0"/>
                <a:ea typeface="標楷體" pitchFamily="65" charset="-120"/>
                <a:cs typeface="Arial Unicode MS" pitchFamily="34" charset="-128"/>
              </a:rPr>
              <a:t>3</a:t>
            </a:r>
            <a:r>
              <a:rPr lang="en-US" altLang="zh-TW" sz="2000" b="1">
                <a:latin typeface="Times New Roman" pitchFamily="18" charset="0"/>
                <a:ea typeface="標楷體" pitchFamily="65" charset="-120"/>
                <a:cs typeface="Arial Unicode MS" pitchFamily="34" charset="-128"/>
              </a:rPr>
              <a:t>, and the slurry density is that of water.	</a:t>
            </a:r>
            <a:endParaRPr lang="en-US" altLang="zh-TW" sz="2000" b="1" i="1">
              <a:latin typeface="Times New Roman" pitchFamily="18" charset="0"/>
              <a:ea typeface="標楷體" pitchFamily="65" charset="-120"/>
              <a:cs typeface="Arial Unicode MS" pitchFamily="34" charset="-128"/>
            </a:endParaRPr>
          </a:p>
        </p:txBody>
      </p:sp>
      <p:sp>
        <p:nvSpPr>
          <p:cNvPr id="35846" name="Rectangle 3"/>
          <p:cNvSpPr>
            <a:spLocks noChangeArrowheads="1"/>
          </p:cNvSpPr>
          <p:nvPr/>
        </p:nvSpPr>
        <p:spPr bwMode="auto">
          <a:xfrm>
            <a:off x="0" y="3151188"/>
            <a:ext cx="9144000" cy="0"/>
          </a:xfrm>
          <a:prstGeom prst="rect">
            <a:avLst/>
          </a:prstGeom>
          <a:noFill/>
          <a:ln w="9525">
            <a:noFill/>
            <a:miter lim="800000"/>
            <a:headEnd/>
            <a:tailEnd/>
          </a:ln>
        </p:spPr>
        <p:txBody>
          <a:bodyPr wrap="none" anchor="ctr">
            <a:spAutoFit/>
          </a:bodyPr>
          <a:lstStyle/>
          <a:p>
            <a:endParaRPr lang="zh-TW" altLang="en-US"/>
          </a:p>
        </p:txBody>
      </p:sp>
      <p:sp>
        <p:nvSpPr>
          <p:cNvPr id="35848" name="Text Box 7"/>
          <p:cNvSpPr txBox="1">
            <a:spLocks noChangeArrowheads="1"/>
          </p:cNvSpPr>
          <p:nvPr/>
        </p:nvSpPr>
        <p:spPr bwMode="auto">
          <a:xfrm>
            <a:off x="611188" y="2276475"/>
            <a:ext cx="2592387" cy="457200"/>
          </a:xfrm>
          <a:prstGeom prst="rect">
            <a:avLst/>
          </a:prstGeom>
          <a:noFill/>
          <a:ln w="9525">
            <a:noFill/>
            <a:miter lim="800000"/>
            <a:headEnd/>
            <a:tailEnd/>
          </a:ln>
        </p:spPr>
        <p:txBody>
          <a:bodyPr>
            <a:spAutoFit/>
          </a:bodyPr>
          <a:lstStyle/>
          <a:p>
            <a:pPr>
              <a:spcBef>
                <a:spcPct val="50000"/>
              </a:spcBef>
            </a:pPr>
            <a:r>
              <a:rPr lang="en-US" altLang="zh-TW" sz="2400" b="1" i="1">
                <a:solidFill>
                  <a:srgbClr val="A50021"/>
                </a:solidFill>
                <a:latin typeface="Times New Roman" pitchFamily="18" charset="0"/>
                <a:ea typeface="標楷體" pitchFamily="65" charset="-120"/>
                <a:cs typeface="Arial Unicode MS" pitchFamily="34" charset="-128"/>
              </a:rPr>
              <a:t>Solution (cont’d):</a:t>
            </a:r>
          </a:p>
        </p:txBody>
      </p:sp>
      <p:sp>
        <p:nvSpPr>
          <p:cNvPr id="35849" name="Text Box 8"/>
          <p:cNvSpPr txBox="1">
            <a:spLocks noChangeArrowheads="1"/>
          </p:cNvSpPr>
          <p:nvPr/>
        </p:nvSpPr>
        <p:spPr bwMode="auto">
          <a:xfrm>
            <a:off x="611188" y="2851150"/>
            <a:ext cx="3024187" cy="457200"/>
          </a:xfrm>
          <a:prstGeom prst="rect">
            <a:avLst/>
          </a:prstGeom>
          <a:noFill/>
          <a:ln w="9525">
            <a:noFill/>
            <a:miter lim="800000"/>
            <a:headEnd/>
            <a:tailEnd/>
          </a:ln>
        </p:spPr>
        <p:txBody>
          <a:bodyPr>
            <a:spAutoFit/>
          </a:bodyPr>
          <a:lstStyle/>
          <a:p>
            <a:pPr>
              <a:spcBef>
                <a:spcPct val="50000"/>
              </a:spcBef>
            </a:pPr>
            <a:r>
              <a:rPr lang="en-US" altLang="zh-TW" sz="2400" b="1">
                <a:solidFill>
                  <a:srgbClr val="0000FF"/>
                </a:solidFill>
                <a:latin typeface="Times New Roman" pitchFamily="18" charset="0"/>
                <a:ea typeface="標楷體" pitchFamily="65" charset="-120"/>
                <a:cs typeface="Arial Unicode MS" pitchFamily="34" charset="-128"/>
              </a:rPr>
              <a:t>In the laboratory test, </a:t>
            </a:r>
            <a:endParaRPr lang="zh-TW" altLang="en-US" sz="2400" b="1">
              <a:solidFill>
                <a:srgbClr val="0000FF"/>
              </a:solidFill>
              <a:latin typeface="Times New Roman" pitchFamily="18" charset="0"/>
              <a:ea typeface="標楷體" pitchFamily="65" charset="-120"/>
              <a:cs typeface="Arial Unicode MS" pitchFamily="34" charset="-128"/>
            </a:endParaRPr>
          </a:p>
        </p:txBody>
      </p:sp>
      <p:graphicFrame>
        <p:nvGraphicFramePr>
          <p:cNvPr id="35842" name="Object 9"/>
          <p:cNvGraphicFramePr>
            <a:graphicFrameLocks noChangeAspect="1"/>
          </p:cNvGraphicFramePr>
          <p:nvPr/>
        </p:nvGraphicFramePr>
        <p:xfrm>
          <a:off x="3706813" y="2635250"/>
          <a:ext cx="1728787" cy="838200"/>
        </p:xfrm>
        <a:graphic>
          <a:graphicData uri="http://schemas.openxmlformats.org/presentationml/2006/ole">
            <p:oleObj spid="_x0000_s243714" name="方程式" r:id="rId4" imgW="977900" imgH="469900" progId="Equation.3">
              <p:embed/>
            </p:oleObj>
          </a:graphicData>
        </a:graphic>
      </p:graphicFrame>
      <p:sp>
        <p:nvSpPr>
          <p:cNvPr id="35850" name="Text Box 10"/>
          <p:cNvSpPr txBox="1">
            <a:spLocks noChangeArrowheads="1"/>
          </p:cNvSpPr>
          <p:nvPr/>
        </p:nvSpPr>
        <p:spPr bwMode="auto">
          <a:xfrm>
            <a:off x="825500" y="3571875"/>
            <a:ext cx="5256213" cy="457200"/>
          </a:xfrm>
          <a:prstGeom prst="rect">
            <a:avLst/>
          </a:prstGeom>
          <a:noFill/>
          <a:ln w="9525">
            <a:noFill/>
            <a:miter lim="800000"/>
            <a:headEnd/>
            <a:tailEnd/>
          </a:ln>
        </p:spPr>
        <p:txBody>
          <a:bodyPr>
            <a:spAutoFit/>
          </a:bodyPr>
          <a:lstStyle/>
          <a:p>
            <a:pPr>
              <a:spcAft>
                <a:spcPct val="30000"/>
              </a:spcAft>
            </a:pPr>
            <a:r>
              <a:rPr lang="en-US" altLang="zh-TW" sz="2400" b="1" i="1">
                <a:latin typeface="Times New Roman" pitchFamily="18" charset="0"/>
                <a:ea typeface="標楷體" pitchFamily="65" charset="-120"/>
                <a:cs typeface="Arial Unicode MS" pitchFamily="34" charset="-128"/>
              </a:rPr>
              <a:t>t</a:t>
            </a:r>
            <a:r>
              <a:rPr lang="en-US" altLang="zh-TW" sz="2400" b="1">
                <a:latin typeface="Times New Roman" pitchFamily="18" charset="0"/>
                <a:ea typeface="標楷體" pitchFamily="65" charset="-120"/>
                <a:cs typeface="Arial Unicode MS" pitchFamily="34" charset="-128"/>
              </a:rPr>
              <a:t> = 32 min = 1920 s; </a:t>
            </a:r>
            <a:r>
              <a:rPr lang="en-US" altLang="zh-TW" sz="2400" b="1" i="1">
                <a:latin typeface="Symbol" pitchFamily="18" charset="2"/>
                <a:ea typeface="標楷體" pitchFamily="65" charset="-120"/>
                <a:cs typeface="Arial Unicode MS" pitchFamily="34" charset="-128"/>
              </a:rPr>
              <a:t>r</a:t>
            </a:r>
            <a:r>
              <a:rPr lang="en-US" altLang="zh-TW" sz="2400" b="1" baseline="-25000">
                <a:latin typeface="Times New Roman" pitchFamily="18" charset="0"/>
                <a:ea typeface="標楷體" pitchFamily="65" charset="-120"/>
                <a:cs typeface="Arial Unicode MS" pitchFamily="34" charset="-128"/>
              </a:rPr>
              <a:t>0</a:t>
            </a:r>
            <a:r>
              <a:rPr lang="en-US" altLang="zh-TW" sz="2400" b="1">
                <a:latin typeface="Times New Roman" pitchFamily="18" charset="0"/>
                <a:ea typeface="標楷體" pitchFamily="65" charset="-120"/>
                <a:cs typeface="Arial Unicode MS" pitchFamily="34" charset="-128"/>
              </a:rPr>
              <a:t> = 0.016 g/cm</a:t>
            </a:r>
            <a:r>
              <a:rPr lang="en-US" altLang="zh-TW" sz="2400" b="1" baseline="30000">
                <a:latin typeface="Times New Roman" pitchFamily="18" charset="0"/>
                <a:ea typeface="標楷體" pitchFamily="65" charset="-120"/>
                <a:cs typeface="Arial Unicode MS" pitchFamily="34" charset="-128"/>
              </a:rPr>
              <a:t>3</a:t>
            </a:r>
            <a:endParaRPr lang="zh-TW" altLang="en-US" sz="2400" b="1" baseline="30000">
              <a:latin typeface="Times New Roman" pitchFamily="18" charset="0"/>
              <a:ea typeface="標楷體" pitchFamily="65" charset="-120"/>
              <a:cs typeface="Arial Unicode MS" pitchFamily="34" charset="-128"/>
            </a:endParaRPr>
          </a:p>
        </p:txBody>
      </p:sp>
      <p:graphicFrame>
        <p:nvGraphicFramePr>
          <p:cNvPr id="35843" name="Object 11"/>
          <p:cNvGraphicFramePr>
            <a:graphicFrameLocks noChangeAspect="1"/>
          </p:cNvGraphicFramePr>
          <p:nvPr/>
        </p:nvGraphicFramePr>
        <p:xfrm>
          <a:off x="825500" y="4722813"/>
          <a:ext cx="7200900" cy="841375"/>
        </p:xfrm>
        <a:graphic>
          <a:graphicData uri="http://schemas.openxmlformats.org/presentationml/2006/ole">
            <p:oleObj spid="_x0000_s243715" name="方程式" r:id="rId5" imgW="4102100" imgH="482600" progId="Equation.3">
              <p:embed/>
            </p:oleObj>
          </a:graphicData>
        </a:graphic>
      </p:graphicFrame>
      <p:sp>
        <p:nvSpPr>
          <p:cNvPr id="35851" name="Text Box 12"/>
          <p:cNvSpPr txBox="1">
            <a:spLocks noChangeArrowheads="1"/>
          </p:cNvSpPr>
          <p:nvPr/>
        </p:nvSpPr>
        <p:spPr bwMode="auto">
          <a:xfrm>
            <a:off x="825500" y="4146550"/>
            <a:ext cx="3746500" cy="457200"/>
          </a:xfrm>
          <a:prstGeom prst="rect">
            <a:avLst/>
          </a:prstGeom>
          <a:noFill/>
          <a:ln w="9525">
            <a:noFill/>
            <a:miter lim="800000"/>
            <a:headEnd/>
            <a:tailEnd/>
          </a:ln>
        </p:spPr>
        <p:txBody>
          <a:bodyPr>
            <a:spAutoFit/>
          </a:bodyPr>
          <a:lstStyle/>
          <a:p>
            <a:pPr>
              <a:spcAft>
                <a:spcPct val="30000"/>
              </a:spcAft>
            </a:pPr>
            <a:r>
              <a:rPr lang="en-US" altLang="zh-TW" sz="2400" b="1" i="1">
                <a:latin typeface="Times New Roman" pitchFamily="18" charset="0"/>
                <a:ea typeface="標楷體" pitchFamily="65" charset="-120"/>
                <a:cs typeface="Arial Unicode MS" pitchFamily="34" charset="-128"/>
              </a:rPr>
              <a:t>V</a:t>
            </a:r>
            <a:r>
              <a:rPr lang="en-US" altLang="zh-TW" sz="2400" b="1">
                <a:latin typeface="Times New Roman" pitchFamily="18" charset="0"/>
                <a:ea typeface="標楷體" pitchFamily="65" charset="-120"/>
                <a:cs typeface="Arial Unicode MS" pitchFamily="34" charset="-128"/>
              </a:rPr>
              <a:t> = 250 cm</a:t>
            </a:r>
            <a:r>
              <a:rPr lang="en-US" altLang="zh-TW" sz="2400" b="1" baseline="30000">
                <a:latin typeface="Times New Roman" pitchFamily="18" charset="0"/>
                <a:ea typeface="標楷體" pitchFamily="65" charset="-120"/>
                <a:cs typeface="Arial Unicode MS" pitchFamily="34" charset="-128"/>
              </a:rPr>
              <a:t>3</a:t>
            </a:r>
            <a:r>
              <a:rPr lang="en-US" altLang="zh-TW" sz="2400" b="1">
                <a:latin typeface="Times New Roman" pitchFamily="18" charset="0"/>
                <a:ea typeface="標楷體" pitchFamily="65" charset="-120"/>
                <a:cs typeface="Arial Unicode MS" pitchFamily="34" charset="-128"/>
              </a:rPr>
              <a:t>; </a:t>
            </a:r>
            <a:r>
              <a:rPr lang="en-US" altLang="zh-TW" sz="2400" b="1" i="1">
                <a:latin typeface="Times New Roman" pitchFamily="18" charset="0"/>
                <a:ea typeface="標楷體" pitchFamily="65" charset="-120"/>
                <a:cs typeface="Arial Unicode MS" pitchFamily="34" charset="-128"/>
              </a:rPr>
              <a:t>A</a:t>
            </a:r>
            <a:r>
              <a:rPr lang="en-US" altLang="zh-TW" sz="2400" b="1">
                <a:latin typeface="Times New Roman" pitchFamily="18" charset="0"/>
                <a:ea typeface="標楷體" pitchFamily="65" charset="-120"/>
                <a:cs typeface="Arial Unicode MS" pitchFamily="34" charset="-128"/>
              </a:rPr>
              <a:t> = 8.3 cm</a:t>
            </a:r>
            <a:r>
              <a:rPr lang="en-US" altLang="zh-TW" sz="2400" b="1" baseline="30000">
                <a:latin typeface="Times New Roman" pitchFamily="18" charset="0"/>
                <a:ea typeface="標楷體" pitchFamily="65" charset="-120"/>
                <a:cs typeface="Arial Unicode MS" pitchFamily="34" charset="-128"/>
              </a:rPr>
              <a:t>2</a:t>
            </a:r>
            <a:endParaRPr lang="zh-TW" altLang="en-US" sz="2400" b="1" baseline="30000">
              <a:latin typeface="Times New Roman" pitchFamily="18" charset="0"/>
              <a:ea typeface="標楷體" pitchFamily="65" charset="-120"/>
              <a:cs typeface="Arial Unicode MS" pitchFamily="34" charset="-128"/>
            </a:endParaRPr>
          </a:p>
        </p:txBody>
      </p:sp>
      <p:graphicFrame>
        <p:nvGraphicFramePr>
          <p:cNvPr id="35844" name="Object 13"/>
          <p:cNvGraphicFramePr>
            <a:graphicFrameLocks noChangeAspect="1"/>
          </p:cNvGraphicFramePr>
          <p:nvPr/>
        </p:nvGraphicFramePr>
        <p:xfrm>
          <a:off x="1833563" y="5659438"/>
          <a:ext cx="2879725" cy="777875"/>
        </p:xfrm>
        <a:graphic>
          <a:graphicData uri="http://schemas.openxmlformats.org/presentationml/2006/ole">
            <p:oleObj spid="_x0000_s243716" name="方程式" r:id="rId6" imgW="1777229" imgH="482391" progId="Equation.3">
              <p:embed/>
            </p:oleObj>
          </a:graphicData>
        </a:graphic>
      </p:graphicFrame>
      <p:sp>
        <p:nvSpPr>
          <p:cNvPr id="35852" name="Text Box 14"/>
          <p:cNvSpPr txBox="1">
            <a:spLocks noChangeArrowheads="1"/>
          </p:cNvSpPr>
          <p:nvPr/>
        </p:nvSpPr>
        <p:spPr bwMode="auto">
          <a:xfrm>
            <a:off x="1330325" y="5803900"/>
            <a:ext cx="503238" cy="457200"/>
          </a:xfrm>
          <a:prstGeom prst="rect">
            <a:avLst/>
          </a:prstGeom>
          <a:noFill/>
          <a:ln w="9525">
            <a:noFill/>
            <a:miter lim="800000"/>
            <a:headEnd/>
            <a:tailEnd/>
          </a:ln>
        </p:spPr>
        <p:txBody>
          <a:bodyPr>
            <a:spAutoFit/>
          </a:bodyPr>
          <a:lstStyle/>
          <a:p>
            <a:pPr>
              <a:spcBef>
                <a:spcPct val="50000"/>
              </a:spcBef>
            </a:pPr>
            <a:r>
              <a:rPr lang="zh-TW" altLang="en-US" sz="2400" b="1">
                <a:latin typeface="Times New Roman" pitchFamily="18" charset="0"/>
                <a:ea typeface="標楷體" pitchFamily="65" charset="-120"/>
                <a:cs typeface="Arial Unicode MS" pitchFamily="34" charset="-128"/>
                <a:sym typeface="Wingdings 3" pitchFamily="18" charset="2"/>
              </a:rPr>
              <a:t></a:t>
            </a:r>
          </a:p>
        </p:txBody>
      </p:sp>
      <p:sp>
        <p:nvSpPr>
          <p:cNvPr id="35853" name="Text Box 15"/>
          <p:cNvSpPr txBox="1">
            <a:spLocks noChangeArrowheads="1"/>
          </p:cNvSpPr>
          <p:nvPr/>
        </p:nvSpPr>
        <p:spPr bwMode="auto">
          <a:xfrm>
            <a:off x="4930775" y="5803900"/>
            <a:ext cx="3311525" cy="457200"/>
          </a:xfrm>
          <a:prstGeom prst="rect">
            <a:avLst/>
          </a:prstGeom>
          <a:noFill/>
          <a:ln w="9525">
            <a:noFill/>
            <a:miter lim="800000"/>
            <a:headEnd/>
            <a:tailEnd/>
          </a:ln>
        </p:spPr>
        <p:txBody>
          <a:bodyPr>
            <a:spAutoFit/>
          </a:bodyPr>
          <a:lstStyle/>
          <a:p>
            <a:pPr>
              <a:spcBef>
                <a:spcPct val="50000"/>
              </a:spcBef>
            </a:pPr>
            <a:r>
              <a:rPr lang="zh-TW" altLang="en-US" sz="2400" b="1">
                <a:latin typeface="Times New Roman" pitchFamily="18" charset="0"/>
                <a:ea typeface="標楷體" pitchFamily="65" charset="-120"/>
                <a:cs typeface="Arial Unicode MS" pitchFamily="34" charset="-128"/>
                <a:sym typeface="Wingdings 3" pitchFamily="18" charset="2"/>
              </a:rPr>
              <a:t></a:t>
            </a:r>
            <a:r>
              <a:rPr lang="zh-TW" altLang="en-US" sz="2400" b="1">
                <a:solidFill>
                  <a:srgbClr val="FF0000"/>
                </a:solidFill>
                <a:latin typeface="Times New Roman" pitchFamily="18" charset="0"/>
                <a:ea typeface="標楷體" pitchFamily="65" charset="-120"/>
                <a:cs typeface="Arial Unicode MS" pitchFamily="34" charset="-128"/>
              </a:rPr>
              <a:t> </a:t>
            </a:r>
            <a:r>
              <a:rPr lang="zh-TW" altLang="en-US" sz="2400" b="1">
                <a:solidFill>
                  <a:srgbClr val="FF0000"/>
                </a:solidFill>
                <a:latin typeface="Symbol" pitchFamily="18" charset="2"/>
                <a:ea typeface="標楷體" pitchFamily="65" charset="-120"/>
                <a:cs typeface="Arial Unicode MS" pitchFamily="34" charset="-128"/>
              </a:rPr>
              <a:t> </a:t>
            </a:r>
            <a:r>
              <a:rPr lang="en-US" altLang="zh-TW" sz="2400" b="1" i="1">
                <a:solidFill>
                  <a:srgbClr val="FF0000"/>
                </a:solidFill>
                <a:latin typeface="Symbol" pitchFamily="18" charset="2"/>
                <a:ea typeface="標楷體" pitchFamily="65" charset="-120"/>
                <a:cs typeface="Arial Unicode MS" pitchFamily="34" charset="-128"/>
              </a:rPr>
              <a:t>ma</a:t>
            </a:r>
            <a:r>
              <a:rPr lang="en-US" altLang="zh-TW" sz="2400" b="1">
                <a:solidFill>
                  <a:srgbClr val="FF0000"/>
                </a:solidFill>
                <a:latin typeface="Times New Roman" pitchFamily="18" charset="0"/>
                <a:ea typeface="標楷體" pitchFamily="65" charset="-120"/>
                <a:cs typeface="Arial Unicode MS" pitchFamily="34" charset="-128"/>
              </a:rPr>
              <a:t> = 2.67 </a:t>
            </a:r>
            <a:r>
              <a:rPr lang="en-US" altLang="zh-TW" sz="2400" b="1">
                <a:solidFill>
                  <a:srgbClr val="FF0000"/>
                </a:solidFill>
                <a:latin typeface="Times New Roman" pitchFamily="18" charset="0"/>
                <a:ea typeface="標楷體" pitchFamily="65" charset="-120"/>
                <a:cs typeface="Arial Unicode MS" pitchFamily="34" charset="-128"/>
                <a:sym typeface="Symbol" pitchFamily="18" charset="2"/>
              </a:rPr>
              <a:t></a:t>
            </a:r>
            <a:r>
              <a:rPr lang="en-US" altLang="zh-TW" sz="2400" b="1">
                <a:solidFill>
                  <a:srgbClr val="FF0000"/>
                </a:solidFill>
                <a:latin typeface="Times New Roman" pitchFamily="18" charset="0"/>
                <a:ea typeface="標楷體" pitchFamily="65" charset="-120"/>
                <a:cs typeface="Arial Unicode MS" pitchFamily="34" charset="-128"/>
              </a:rPr>
              <a:t> 10</a:t>
            </a:r>
            <a:r>
              <a:rPr lang="en-US" altLang="zh-TW" sz="2400" b="1" baseline="30000">
                <a:solidFill>
                  <a:srgbClr val="FF0000"/>
                </a:solidFill>
                <a:latin typeface="Times New Roman" pitchFamily="18" charset="0"/>
                <a:ea typeface="標楷體" pitchFamily="65" charset="-120"/>
                <a:cs typeface="Arial Unicode MS" pitchFamily="34" charset="-128"/>
              </a:rPr>
              <a:t>8</a:t>
            </a:r>
            <a:r>
              <a:rPr lang="en-US" altLang="zh-TW" sz="2400" b="1">
                <a:solidFill>
                  <a:srgbClr val="FF0000"/>
                </a:solidFill>
                <a:latin typeface="Times New Roman" pitchFamily="18" charset="0"/>
                <a:ea typeface="標楷體" pitchFamily="65" charset="-120"/>
                <a:cs typeface="Arial Unicode MS" pitchFamily="34" charset="-128"/>
              </a:rPr>
              <a:t> s</a:t>
            </a:r>
            <a:r>
              <a:rPr lang="en-US" altLang="zh-TW" sz="2400" b="1" baseline="30000">
                <a:solidFill>
                  <a:srgbClr val="FF0000"/>
                </a:solidFill>
                <a:latin typeface="Times New Roman" pitchFamily="18" charset="0"/>
                <a:ea typeface="標楷體" pitchFamily="65" charset="-120"/>
                <a:cs typeface="Arial Unicode MS" pitchFamily="34" charset="-128"/>
              </a:rPr>
              <a:t>-1</a:t>
            </a:r>
            <a:r>
              <a:rPr lang="en-US" altLang="zh-TW" sz="2400" b="1">
                <a:solidFill>
                  <a:srgbClr val="FF0000"/>
                </a:solidFill>
                <a:latin typeface="Times New Roman" pitchFamily="18" charset="0"/>
                <a:ea typeface="標楷體" pitchFamily="65" charset="-120"/>
                <a:cs typeface="Arial Unicode MS" pitchFamily="34" charset="-128"/>
              </a:rPr>
              <a:t> </a:t>
            </a:r>
            <a:endParaRPr lang="zh-TW" altLang="en-US" sz="2400" b="1">
              <a:solidFill>
                <a:srgbClr val="FF0000"/>
              </a:solidFill>
              <a:latin typeface="Times New Roman" pitchFamily="18" charset="0"/>
              <a:ea typeface="標楷體" pitchFamily="65" charset="-120"/>
              <a:cs typeface="Arial Unicode MS" pitchFamily="34" charset="-128"/>
            </a:endParaRPr>
          </a:p>
        </p:txBody>
      </p:sp>
      <p:graphicFrame>
        <p:nvGraphicFramePr>
          <p:cNvPr id="82970" name="Group 26"/>
          <p:cNvGraphicFramePr>
            <a:graphicFrameLocks noGrp="1"/>
          </p:cNvGraphicFramePr>
          <p:nvPr/>
        </p:nvGraphicFramePr>
        <p:xfrm>
          <a:off x="611188" y="547688"/>
          <a:ext cx="8064500" cy="1657350"/>
        </p:xfrm>
        <a:graphic>
          <a:graphicData uri="http://schemas.openxmlformats.org/drawingml/2006/table">
            <a:tbl>
              <a:tblPr/>
              <a:tblGrid>
                <a:gridCol w="8064500"/>
              </a:tblGrid>
              <a:tr h="165735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1" lang="zh-TW" altLang="en-US" sz="2600" b="0" i="0" u="none" strike="noStrike" cap="none" normalizeH="0" baseline="0" dirty="0" smtClean="0">
                        <a:ln>
                          <a:noFill/>
                        </a:ln>
                        <a:solidFill>
                          <a:schemeClr val="tx1"/>
                        </a:solidFill>
                        <a:effectLst/>
                        <a:latin typeface="Arial" pitchFamily="34" charset="0"/>
                        <a:ea typeface="新細明體" pitchFamily="18" charset="-12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Text Box 5"/>
          <p:cNvSpPr txBox="1">
            <a:spLocks noChangeArrowheads="1"/>
          </p:cNvSpPr>
          <p:nvPr/>
        </p:nvSpPr>
        <p:spPr bwMode="auto">
          <a:xfrm>
            <a:off x="323850" y="1270000"/>
            <a:ext cx="3744913" cy="457200"/>
          </a:xfrm>
          <a:prstGeom prst="rect">
            <a:avLst/>
          </a:prstGeom>
          <a:noFill/>
          <a:ln w="9525">
            <a:noFill/>
            <a:miter lim="800000"/>
            <a:headEnd/>
            <a:tailEnd/>
          </a:ln>
        </p:spPr>
        <p:txBody>
          <a:bodyPr>
            <a:spAutoFit/>
          </a:bodyPr>
          <a:lstStyle/>
          <a:p>
            <a:pPr>
              <a:spcBef>
                <a:spcPct val="50000"/>
              </a:spcBef>
            </a:pPr>
            <a:r>
              <a:rPr lang="en-US" altLang="zh-TW" sz="2400" b="1">
                <a:solidFill>
                  <a:srgbClr val="0000FF"/>
                </a:solidFill>
                <a:latin typeface="Times New Roman" pitchFamily="18" charset="0"/>
                <a:ea typeface="標楷體" pitchFamily="65" charset="-120"/>
                <a:cs typeface="Arial Unicode MS" pitchFamily="34" charset="-128"/>
              </a:rPr>
              <a:t>Using centrifugal filtration, </a:t>
            </a:r>
            <a:endParaRPr lang="zh-TW" altLang="en-US" sz="2400" b="1">
              <a:solidFill>
                <a:srgbClr val="0000FF"/>
              </a:solidFill>
              <a:latin typeface="Times New Roman" pitchFamily="18" charset="0"/>
              <a:ea typeface="標楷體" pitchFamily="65" charset="-120"/>
              <a:cs typeface="Arial Unicode MS" pitchFamily="34" charset="-128"/>
            </a:endParaRPr>
          </a:p>
        </p:txBody>
      </p:sp>
      <p:sp>
        <p:nvSpPr>
          <p:cNvPr id="36870" name="Rectangle 7"/>
          <p:cNvSpPr>
            <a:spLocks noChangeArrowheads="1"/>
          </p:cNvSpPr>
          <p:nvPr/>
        </p:nvSpPr>
        <p:spPr bwMode="auto">
          <a:xfrm>
            <a:off x="0" y="3151188"/>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36866" name="Object 6"/>
          <p:cNvGraphicFramePr>
            <a:graphicFrameLocks noChangeAspect="1"/>
          </p:cNvGraphicFramePr>
          <p:nvPr/>
        </p:nvGraphicFramePr>
        <p:xfrm>
          <a:off x="3995738" y="1066800"/>
          <a:ext cx="4824412" cy="971550"/>
        </p:xfrm>
        <a:graphic>
          <a:graphicData uri="http://schemas.openxmlformats.org/presentationml/2006/ole">
            <p:oleObj spid="_x0000_s244738" name="方程式" r:id="rId4" imgW="2755900" imgH="558800" progId="Equation.3">
              <p:embed/>
            </p:oleObj>
          </a:graphicData>
        </a:graphic>
      </p:graphicFrame>
      <p:sp>
        <p:nvSpPr>
          <p:cNvPr id="36871" name="Text Box 8"/>
          <p:cNvSpPr txBox="1">
            <a:spLocks noChangeArrowheads="1"/>
          </p:cNvSpPr>
          <p:nvPr/>
        </p:nvSpPr>
        <p:spPr bwMode="auto">
          <a:xfrm>
            <a:off x="1042988" y="2133600"/>
            <a:ext cx="7489825" cy="1406525"/>
          </a:xfrm>
          <a:prstGeom prst="rect">
            <a:avLst/>
          </a:prstGeom>
          <a:noFill/>
          <a:ln w="9525">
            <a:noFill/>
            <a:miter lim="800000"/>
            <a:headEnd/>
            <a:tailEnd/>
          </a:ln>
        </p:spPr>
        <p:txBody>
          <a:bodyPr>
            <a:spAutoFit/>
          </a:bodyPr>
          <a:lstStyle/>
          <a:p>
            <a:pPr>
              <a:spcAft>
                <a:spcPct val="30000"/>
              </a:spcAft>
            </a:pPr>
            <a:r>
              <a:rPr lang="en-US" altLang="zh-TW" sz="2400" b="1" i="1">
                <a:latin typeface="Symbol" pitchFamily="18" charset="2"/>
                <a:ea typeface="標楷體" pitchFamily="65" charset="-120"/>
                <a:cs typeface="Arial Unicode MS" pitchFamily="34" charset="-128"/>
              </a:rPr>
              <a:t>ma</a:t>
            </a:r>
            <a:r>
              <a:rPr lang="en-US" altLang="zh-TW" sz="2400" b="1">
                <a:latin typeface="Times New Roman" pitchFamily="18" charset="0"/>
                <a:ea typeface="標楷體" pitchFamily="65" charset="-120"/>
                <a:cs typeface="Arial Unicode MS" pitchFamily="34" charset="-128"/>
              </a:rPr>
              <a:t> = 2.67 </a:t>
            </a:r>
            <a:r>
              <a:rPr lang="en-US" altLang="zh-TW" sz="2400" b="1">
                <a:latin typeface="Times New Roman" pitchFamily="18" charset="0"/>
                <a:ea typeface="標楷體" pitchFamily="65" charset="-120"/>
                <a:cs typeface="Arial Unicode MS" pitchFamily="34" charset="-128"/>
                <a:sym typeface="Symbol" pitchFamily="18" charset="2"/>
              </a:rPr>
              <a:t></a:t>
            </a:r>
            <a:r>
              <a:rPr lang="en-US" altLang="zh-TW" sz="2400" b="1">
                <a:latin typeface="Times New Roman" pitchFamily="18" charset="0"/>
                <a:ea typeface="標楷體" pitchFamily="65" charset="-120"/>
                <a:cs typeface="Arial Unicode MS" pitchFamily="34" charset="-128"/>
              </a:rPr>
              <a:t> 10</a:t>
            </a:r>
            <a:r>
              <a:rPr lang="en-US" altLang="zh-TW" sz="2400" b="1" baseline="30000">
                <a:latin typeface="Times New Roman" pitchFamily="18" charset="0"/>
                <a:ea typeface="標楷體" pitchFamily="65" charset="-120"/>
                <a:cs typeface="Arial Unicode MS" pitchFamily="34" charset="-128"/>
              </a:rPr>
              <a:t>8</a:t>
            </a:r>
            <a:r>
              <a:rPr lang="en-US" altLang="zh-TW" sz="2400" b="1">
                <a:latin typeface="Times New Roman" pitchFamily="18" charset="0"/>
                <a:ea typeface="標楷體" pitchFamily="65" charset="-120"/>
                <a:cs typeface="Arial Unicode MS" pitchFamily="34" charset="-128"/>
              </a:rPr>
              <a:t> s</a:t>
            </a:r>
            <a:r>
              <a:rPr lang="en-US" altLang="zh-TW" sz="2400" b="1" baseline="30000">
                <a:latin typeface="Times New Roman" pitchFamily="18" charset="0"/>
                <a:ea typeface="標楷體" pitchFamily="65" charset="-120"/>
                <a:cs typeface="Arial Unicode MS" pitchFamily="34" charset="-128"/>
              </a:rPr>
              <a:t>-1</a:t>
            </a:r>
            <a:r>
              <a:rPr lang="en-US" altLang="zh-TW" sz="2400" b="1">
                <a:latin typeface="Times New Roman" pitchFamily="18" charset="0"/>
                <a:ea typeface="標楷體" pitchFamily="65" charset="-120"/>
                <a:cs typeface="Arial Unicode MS" pitchFamily="34" charset="-128"/>
              </a:rPr>
              <a:t> ;  </a:t>
            </a:r>
            <a:r>
              <a:rPr lang="en-US" altLang="zh-TW" sz="2400" b="1" i="1">
                <a:latin typeface="Symbol" pitchFamily="18" charset="2"/>
                <a:ea typeface="標楷體" pitchFamily="65" charset="-120"/>
                <a:cs typeface="Arial Unicode MS" pitchFamily="34" charset="-128"/>
              </a:rPr>
              <a:t>r</a:t>
            </a:r>
            <a:r>
              <a:rPr lang="en-US" altLang="zh-TW" sz="2400" b="1" baseline="-25000">
                <a:latin typeface="Times New Roman" pitchFamily="18" charset="0"/>
                <a:ea typeface="標楷體" pitchFamily="65" charset="-120"/>
                <a:cs typeface="Arial Unicode MS" pitchFamily="34" charset="-128"/>
              </a:rPr>
              <a:t>c</a:t>
            </a:r>
            <a:r>
              <a:rPr lang="en-US" altLang="zh-TW" sz="2400" b="1">
                <a:latin typeface="Times New Roman" pitchFamily="18" charset="0"/>
                <a:ea typeface="標楷體" pitchFamily="65" charset="-120"/>
                <a:cs typeface="Arial Unicode MS" pitchFamily="34" charset="-128"/>
              </a:rPr>
              <a:t> = 1.09 g/cm</a:t>
            </a:r>
            <a:r>
              <a:rPr lang="en-US" altLang="zh-TW" sz="2400" b="1" baseline="30000">
                <a:latin typeface="Times New Roman" pitchFamily="18" charset="0"/>
                <a:ea typeface="標楷體" pitchFamily="65" charset="-120"/>
                <a:cs typeface="Arial Unicode MS" pitchFamily="34" charset="-128"/>
              </a:rPr>
              <a:t>3</a:t>
            </a:r>
            <a:r>
              <a:rPr lang="en-US" altLang="zh-TW" sz="2400" b="1">
                <a:latin typeface="Times New Roman" pitchFamily="18" charset="0"/>
                <a:ea typeface="標楷體" pitchFamily="65" charset="-120"/>
                <a:cs typeface="Arial Unicode MS" pitchFamily="34" charset="-128"/>
              </a:rPr>
              <a:t> ;  </a:t>
            </a:r>
            <a:r>
              <a:rPr lang="en-US" altLang="zh-TW" sz="2400" b="1" i="1">
                <a:latin typeface="Symbol" pitchFamily="18" charset="2"/>
                <a:ea typeface="標楷體" pitchFamily="65" charset="-120"/>
                <a:cs typeface="Arial Unicode MS" pitchFamily="34" charset="-128"/>
              </a:rPr>
              <a:t>r</a:t>
            </a:r>
            <a:r>
              <a:rPr lang="en-US" altLang="zh-TW" sz="2400" b="1">
                <a:latin typeface="Times New Roman" pitchFamily="18" charset="0"/>
                <a:ea typeface="標楷體" pitchFamily="65" charset="-120"/>
                <a:cs typeface="Arial Unicode MS" pitchFamily="34" charset="-128"/>
              </a:rPr>
              <a:t> = 1.0 g/cm</a:t>
            </a:r>
            <a:r>
              <a:rPr lang="en-US" altLang="zh-TW" sz="2400" b="1" baseline="30000">
                <a:latin typeface="Times New Roman" pitchFamily="18" charset="0"/>
                <a:ea typeface="標楷體" pitchFamily="65" charset="-120"/>
                <a:cs typeface="Arial Unicode MS" pitchFamily="34" charset="-128"/>
              </a:rPr>
              <a:t>3</a:t>
            </a:r>
            <a:endParaRPr lang="en-US" altLang="zh-TW" sz="2400" b="1" i="1" baseline="30000">
              <a:latin typeface="Times New Roman" pitchFamily="18" charset="0"/>
              <a:ea typeface="標楷體" pitchFamily="65" charset="-120"/>
              <a:cs typeface="Arial Unicode MS" pitchFamily="34" charset="-128"/>
            </a:endParaRPr>
          </a:p>
          <a:p>
            <a:pPr>
              <a:spcAft>
                <a:spcPct val="30000"/>
              </a:spcAft>
            </a:pPr>
            <a:r>
              <a:rPr lang="en-US" altLang="zh-TW" sz="2400" b="1" i="1">
                <a:latin typeface="Symbol" pitchFamily="18" charset="2"/>
                <a:ea typeface="標楷體" pitchFamily="65" charset="-120"/>
                <a:cs typeface="Arial Unicode MS" pitchFamily="34" charset="-128"/>
              </a:rPr>
              <a:t>w</a:t>
            </a:r>
            <a:r>
              <a:rPr lang="en-US" altLang="zh-TW" sz="2400" b="1">
                <a:latin typeface="Times New Roman" pitchFamily="18" charset="0"/>
                <a:ea typeface="標楷體" pitchFamily="65" charset="-120"/>
                <a:cs typeface="Arial Unicode MS" pitchFamily="34" charset="-128"/>
              </a:rPr>
              <a:t> = 530 rpm = 55.47 s</a:t>
            </a:r>
            <a:r>
              <a:rPr lang="en-US" altLang="zh-TW" sz="2400" b="1" baseline="30000">
                <a:latin typeface="Times New Roman" pitchFamily="18" charset="0"/>
                <a:ea typeface="標楷體" pitchFamily="65" charset="-120"/>
                <a:cs typeface="Arial Unicode MS" pitchFamily="34" charset="-128"/>
              </a:rPr>
              <a:t>-1</a:t>
            </a:r>
            <a:r>
              <a:rPr lang="en-US" altLang="zh-TW" sz="2400" b="1">
                <a:latin typeface="Times New Roman" pitchFamily="18" charset="0"/>
                <a:ea typeface="標楷體" pitchFamily="65" charset="-120"/>
                <a:cs typeface="Arial Unicode MS" pitchFamily="34" charset="-128"/>
              </a:rPr>
              <a:t> ;  </a:t>
            </a:r>
            <a:r>
              <a:rPr lang="en-US" altLang="zh-TW" sz="2400" b="1" i="1">
                <a:latin typeface="Times New Roman" pitchFamily="18" charset="0"/>
                <a:ea typeface="標楷體" pitchFamily="65" charset="-120"/>
                <a:cs typeface="Arial Unicode MS" pitchFamily="34" charset="-128"/>
              </a:rPr>
              <a:t>R</a:t>
            </a:r>
            <a:r>
              <a:rPr lang="en-US" altLang="zh-TW" sz="2400" b="1" baseline="-25000">
                <a:latin typeface="Times New Roman" pitchFamily="18" charset="0"/>
                <a:ea typeface="標楷體" pitchFamily="65" charset="-120"/>
                <a:cs typeface="Arial Unicode MS" pitchFamily="34" charset="-128"/>
              </a:rPr>
              <a:t>0</a:t>
            </a:r>
            <a:r>
              <a:rPr lang="en-US" altLang="zh-TW" sz="2400" b="1">
                <a:latin typeface="Times New Roman" pitchFamily="18" charset="0"/>
                <a:ea typeface="標楷體" pitchFamily="65" charset="-120"/>
                <a:cs typeface="Arial Unicode MS" pitchFamily="34" charset="-128"/>
              </a:rPr>
              <a:t> = 51 cm ;  </a:t>
            </a:r>
          </a:p>
          <a:p>
            <a:pPr>
              <a:spcAft>
                <a:spcPct val="30000"/>
              </a:spcAft>
            </a:pPr>
            <a:r>
              <a:rPr lang="en-US" altLang="zh-TW" sz="2400" b="1" i="1">
                <a:latin typeface="Times New Roman" pitchFamily="18" charset="0"/>
                <a:ea typeface="標楷體" pitchFamily="65" charset="-120"/>
                <a:cs typeface="Arial Unicode MS" pitchFamily="34" charset="-128"/>
              </a:rPr>
              <a:t>R</a:t>
            </a:r>
            <a:r>
              <a:rPr lang="en-US" altLang="zh-TW" sz="2400" b="1" baseline="-25000">
                <a:latin typeface="Times New Roman" pitchFamily="18" charset="0"/>
                <a:ea typeface="標楷體" pitchFamily="65" charset="-120"/>
                <a:cs typeface="Arial Unicode MS" pitchFamily="34" charset="-128"/>
              </a:rPr>
              <a:t>1</a:t>
            </a:r>
            <a:r>
              <a:rPr lang="en-US" altLang="zh-TW" sz="2400" b="1">
                <a:latin typeface="Times New Roman" pitchFamily="18" charset="0"/>
                <a:ea typeface="標楷體" pitchFamily="65" charset="-120"/>
                <a:cs typeface="Arial Unicode MS" pitchFamily="34" charset="-128"/>
              </a:rPr>
              <a:t> = 51 </a:t>
            </a:r>
            <a:r>
              <a:rPr lang="en-US" altLang="zh-TW" sz="2400" b="1">
                <a:latin typeface="Symbol" pitchFamily="18" charset="2"/>
                <a:ea typeface="標楷體" pitchFamily="65" charset="-120"/>
                <a:cs typeface="Arial Unicode MS" pitchFamily="34" charset="-128"/>
              </a:rPr>
              <a:t>-</a:t>
            </a:r>
            <a:r>
              <a:rPr lang="en-US" altLang="zh-TW" sz="2400" b="1">
                <a:latin typeface="Times New Roman" pitchFamily="18" charset="0"/>
                <a:ea typeface="標楷體" pitchFamily="65" charset="-120"/>
                <a:cs typeface="Arial Unicode MS" pitchFamily="34" charset="-128"/>
              </a:rPr>
              <a:t> 5.5 = 45.5 cm</a:t>
            </a:r>
            <a:endParaRPr lang="zh-TW" altLang="en-US" sz="2400" b="1">
              <a:latin typeface="Times New Roman" pitchFamily="18" charset="0"/>
              <a:ea typeface="標楷體" pitchFamily="65" charset="-120"/>
              <a:cs typeface="Arial Unicode MS" pitchFamily="34" charset="-128"/>
            </a:endParaRPr>
          </a:p>
        </p:txBody>
      </p:sp>
      <p:sp>
        <p:nvSpPr>
          <p:cNvPr id="36872" name="Text Box 9"/>
          <p:cNvSpPr txBox="1">
            <a:spLocks noChangeArrowheads="1"/>
          </p:cNvSpPr>
          <p:nvPr/>
        </p:nvSpPr>
        <p:spPr bwMode="auto">
          <a:xfrm>
            <a:off x="827088" y="3717925"/>
            <a:ext cx="3457575" cy="457200"/>
          </a:xfrm>
          <a:prstGeom prst="rect">
            <a:avLst/>
          </a:prstGeom>
          <a:noFill/>
          <a:ln w="9525">
            <a:noFill/>
            <a:miter lim="800000"/>
            <a:headEnd/>
            <a:tailEnd/>
          </a:ln>
        </p:spPr>
        <p:txBody>
          <a:bodyPr>
            <a:spAutoFit/>
          </a:bodyPr>
          <a:lstStyle/>
          <a:p>
            <a:pPr>
              <a:spcBef>
                <a:spcPct val="50000"/>
              </a:spcBef>
            </a:pPr>
            <a:r>
              <a:rPr lang="en-US" altLang="zh-TW" sz="2400" b="1">
                <a:solidFill>
                  <a:srgbClr val="FF0000"/>
                </a:solidFill>
                <a:latin typeface="Times New Roman" pitchFamily="18" charset="0"/>
                <a:ea typeface="標楷體" pitchFamily="65" charset="-120"/>
                <a:cs typeface="Arial Unicode MS" pitchFamily="34" charset="-128"/>
              </a:rPr>
              <a:t>Mass balance for solids: </a:t>
            </a:r>
            <a:endParaRPr lang="zh-TW" altLang="en-US" sz="2400" b="1">
              <a:solidFill>
                <a:srgbClr val="FF0000"/>
              </a:solidFill>
              <a:latin typeface="Times New Roman" pitchFamily="18" charset="0"/>
              <a:ea typeface="標楷體" pitchFamily="65" charset="-120"/>
              <a:cs typeface="Arial Unicode MS" pitchFamily="34" charset="-128"/>
            </a:endParaRPr>
          </a:p>
        </p:txBody>
      </p:sp>
      <p:sp>
        <p:nvSpPr>
          <p:cNvPr id="36873" name="Rectangle 11"/>
          <p:cNvSpPr>
            <a:spLocks noChangeArrowheads="1"/>
          </p:cNvSpPr>
          <p:nvPr/>
        </p:nvSpPr>
        <p:spPr bwMode="auto">
          <a:xfrm>
            <a:off x="0" y="3306763"/>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36867" name="Object 10"/>
          <p:cNvGraphicFramePr>
            <a:graphicFrameLocks noChangeAspect="1"/>
          </p:cNvGraphicFramePr>
          <p:nvPr/>
        </p:nvGraphicFramePr>
        <p:xfrm>
          <a:off x="4284663" y="3717925"/>
          <a:ext cx="2735262" cy="468313"/>
        </p:xfrm>
        <a:graphic>
          <a:graphicData uri="http://schemas.openxmlformats.org/presentationml/2006/ole">
            <p:oleObj spid="_x0000_s244739" name="方程式" r:id="rId5" imgW="1435100" imgH="241300" progId="Equation.3">
              <p:embed/>
            </p:oleObj>
          </a:graphicData>
        </a:graphic>
      </p:graphicFrame>
      <p:sp>
        <p:nvSpPr>
          <p:cNvPr id="36874" name="Text Box 12"/>
          <p:cNvSpPr txBox="1">
            <a:spLocks noChangeArrowheads="1"/>
          </p:cNvSpPr>
          <p:nvPr/>
        </p:nvSpPr>
        <p:spPr bwMode="auto">
          <a:xfrm>
            <a:off x="1258888" y="4294188"/>
            <a:ext cx="7164387" cy="1004887"/>
          </a:xfrm>
          <a:prstGeom prst="rect">
            <a:avLst/>
          </a:prstGeom>
          <a:noFill/>
          <a:ln w="9525">
            <a:noFill/>
            <a:miter lim="800000"/>
            <a:headEnd/>
            <a:tailEnd/>
          </a:ln>
        </p:spPr>
        <p:txBody>
          <a:bodyPr>
            <a:spAutoFit/>
          </a:bodyPr>
          <a:lstStyle/>
          <a:p>
            <a:pPr>
              <a:spcBef>
                <a:spcPct val="50000"/>
              </a:spcBef>
              <a:tabLst>
                <a:tab pos="1160463" algn="l"/>
              </a:tabLst>
            </a:pPr>
            <a:r>
              <a:rPr lang="zh-TW" altLang="en-US" sz="2400" b="1">
                <a:latin typeface="Times New Roman" pitchFamily="18" charset="0"/>
                <a:ea typeface="標楷體" pitchFamily="65" charset="-120"/>
                <a:cs typeface="Arial Unicode MS" pitchFamily="34" charset="-128"/>
                <a:sym typeface="Wingdings 3" pitchFamily="18" charset="2"/>
              </a:rPr>
              <a:t></a:t>
            </a:r>
            <a:r>
              <a:rPr lang="zh-TW" altLang="en-US" sz="2400" b="1">
                <a:latin typeface="Times New Roman" pitchFamily="18" charset="0"/>
                <a:ea typeface="標楷體" pitchFamily="65" charset="-120"/>
                <a:cs typeface="Arial Unicode MS" pitchFamily="34" charset="-128"/>
              </a:rPr>
              <a:t>  </a:t>
            </a:r>
            <a:r>
              <a:rPr lang="en-US" altLang="zh-TW" sz="2400" b="1">
                <a:latin typeface="Times New Roman" pitchFamily="18" charset="0"/>
                <a:ea typeface="標楷體" pitchFamily="65" charset="-120"/>
                <a:cs typeface="Arial Unicode MS" pitchFamily="34" charset="-128"/>
              </a:rPr>
              <a:t>(0.016)(1,600 </a:t>
            </a:r>
            <a:r>
              <a:rPr lang="en-US" altLang="zh-TW" sz="2400" b="1">
                <a:latin typeface="Times New Roman" pitchFamily="18" charset="0"/>
                <a:ea typeface="標楷體" pitchFamily="65" charset="-120"/>
                <a:cs typeface="Arial Unicode MS" pitchFamily="34" charset="-128"/>
                <a:sym typeface="Symbol" pitchFamily="18" charset="2"/>
              </a:rPr>
              <a:t></a:t>
            </a:r>
            <a:r>
              <a:rPr lang="en-US" altLang="zh-TW" sz="2400" b="1">
                <a:latin typeface="Times New Roman" pitchFamily="18" charset="0"/>
                <a:ea typeface="標楷體" pitchFamily="65" charset="-120"/>
                <a:cs typeface="Arial Unicode MS" pitchFamily="34" charset="-128"/>
              </a:rPr>
              <a:t> 10</a:t>
            </a:r>
            <a:r>
              <a:rPr lang="en-US" altLang="zh-TW" sz="2400" b="1" baseline="30000">
                <a:latin typeface="Times New Roman" pitchFamily="18" charset="0"/>
                <a:ea typeface="標楷體" pitchFamily="65" charset="-120"/>
                <a:cs typeface="Arial Unicode MS" pitchFamily="34" charset="-128"/>
              </a:rPr>
              <a:t>3</a:t>
            </a:r>
            <a:r>
              <a:rPr lang="en-US" altLang="zh-TW" sz="2400" b="1">
                <a:latin typeface="Times New Roman" pitchFamily="18" charset="0"/>
                <a:ea typeface="標楷體" pitchFamily="65" charset="-120"/>
                <a:cs typeface="Arial Unicode MS" pitchFamily="34" charset="-128"/>
              </a:rPr>
              <a:t>) = (1.09)</a:t>
            </a:r>
            <a:r>
              <a:rPr lang="en-US" altLang="zh-TW" sz="2400" b="1" i="1">
                <a:latin typeface="Symbol" pitchFamily="18" charset="2"/>
                <a:ea typeface="標楷體" pitchFamily="65" charset="-120"/>
                <a:cs typeface="Arial Unicode MS" pitchFamily="34" charset="-128"/>
              </a:rPr>
              <a:t>p</a:t>
            </a:r>
            <a:r>
              <a:rPr lang="en-US" altLang="zh-TW" sz="2400" b="1">
                <a:latin typeface="Times New Roman" pitchFamily="18" charset="0"/>
                <a:ea typeface="標楷體" pitchFamily="65" charset="-120"/>
                <a:cs typeface="Arial Unicode MS" pitchFamily="34" charset="-128"/>
              </a:rPr>
              <a:t>[(51)</a:t>
            </a:r>
            <a:r>
              <a:rPr lang="en-US" altLang="zh-TW" sz="2400" b="1" baseline="30000">
                <a:latin typeface="Times New Roman" pitchFamily="18" charset="0"/>
                <a:ea typeface="標楷體" pitchFamily="65" charset="-120"/>
                <a:cs typeface="Arial Unicode MS" pitchFamily="34" charset="-128"/>
              </a:rPr>
              <a:t>2</a:t>
            </a:r>
            <a:r>
              <a:rPr lang="en-US" altLang="zh-TW" sz="2400" b="1">
                <a:latin typeface="Times New Roman" pitchFamily="18" charset="0"/>
                <a:ea typeface="標楷體" pitchFamily="65" charset="-120"/>
                <a:cs typeface="Arial Unicode MS" pitchFamily="34" charset="-128"/>
              </a:rPr>
              <a:t> </a:t>
            </a:r>
            <a:r>
              <a:rPr lang="en-US" altLang="zh-TW" sz="2400" b="1">
                <a:latin typeface="Symbol" pitchFamily="18" charset="2"/>
                <a:ea typeface="標楷體" pitchFamily="65" charset="-120"/>
                <a:cs typeface="Arial Unicode MS" pitchFamily="34" charset="-128"/>
              </a:rPr>
              <a:t>-</a:t>
            </a:r>
            <a:r>
              <a:rPr lang="en-US" altLang="zh-TW" sz="2400" b="1">
                <a:latin typeface="Times New Roman" pitchFamily="18" charset="0"/>
                <a:ea typeface="標楷體" pitchFamily="65" charset="-120"/>
                <a:cs typeface="Arial Unicode MS" pitchFamily="34" charset="-128"/>
              </a:rPr>
              <a:t> </a:t>
            </a:r>
            <a:r>
              <a:rPr lang="en-US" altLang="zh-TW" sz="2400" b="1" i="1">
                <a:latin typeface="Times New Roman" pitchFamily="18" charset="0"/>
                <a:ea typeface="標楷體" pitchFamily="65" charset="-120"/>
                <a:cs typeface="Arial Unicode MS" pitchFamily="34" charset="-128"/>
              </a:rPr>
              <a:t>R</a:t>
            </a:r>
            <a:r>
              <a:rPr lang="en-US" altLang="zh-TW" sz="2400" b="1" baseline="-25000">
                <a:latin typeface="Times New Roman" pitchFamily="18" charset="0"/>
                <a:ea typeface="標楷體" pitchFamily="65" charset="-120"/>
                <a:cs typeface="Arial Unicode MS" pitchFamily="34" charset="-128"/>
              </a:rPr>
              <a:t>c</a:t>
            </a:r>
            <a:r>
              <a:rPr lang="en-US" altLang="zh-TW" sz="2400" b="1" baseline="30000">
                <a:latin typeface="Times New Roman" pitchFamily="18" charset="0"/>
                <a:ea typeface="標楷體" pitchFamily="65" charset="-120"/>
                <a:cs typeface="Arial Unicode MS" pitchFamily="34" charset="-128"/>
              </a:rPr>
              <a:t>2</a:t>
            </a:r>
            <a:r>
              <a:rPr lang="en-US" altLang="zh-TW" sz="2400" b="1">
                <a:latin typeface="Times New Roman" pitchFamily="18" charset="0"/>
                <a:ea typeface="標楷體" pitchFamily="65" charset="-120"/>
                <a:cs typeface="Arial Unicode MS" pitchFamily="34" charset="-128"/>
              </a:rPr>
              <a:t>](45)  </a:t>
            </a:r>
          </a:p>
          <a:p>
            <a:pPr>
              <a:spcBef>
                <a:spcPct val="50000"/>
              </a:spcBef>
              <a:tabLst>
                <a:tab pos="1160463" algn="l"/>
              </a:tabLst>
            </a:pPr>
            <a:r>
              <a:rPr lang="en-US" altLang="zh-TW" sz="2400" b="1">
                <a:latin typeface="Times New Roman" pitchFamily="18" charset="0"/>
                <a:ea typeface="標楷體" pitchFamily="65" charset="-120"/>
                <a:cs typeface="Arial Unicode MS" pitchFamily="34" charset="-128"/>
                <a:sym typeface="Wingdings 3" pitchFamily="18" charset="2"/>
              </a:rPr>
              <a:t>	</a:t>
            </a:r>
            <a:r>
              <a:rPr lang="en-US" altLang="zh-TW" sz="2400" b="1">
                <a:solidFill>
                  <a:srgbClr val="CC00CC"/>
                </a:solidFill>
                <a:latin typeface="Times New Roman" pitchFamily="18" charset="0"/>
                <a:ea typeface="標楷體" pitchFamily="65" charset="-120"/>
                <a:cs typeface="Arial Unicode MS" pitchFamily="34" charset="-128"/>
                <a:sym typeface="Wingdings 3" pitchFamily="18" charset="2"/>
              </a:rPr>
              <a:t></a:t>
            </a:r>
            <a:r>
              <a:rPr lang="en-US" altLang="zh-TW" sz="2400" b="1">
                <a:solidFill>
                  <a:srgbClr val="CC00CC"/>
                </a:solidFill>
                <a:latin typeface="Times New Roman" pitchFamily="18" charset="0"/>
                <a:ea typeface="標楷體" pitchFamily="65" charset="-120"/>
                <a:cs typeface="Arial Unicode MS" pitchFamily="34" charset="-128"/>
              </a:rPr>
              <a:t>  </a:t>
            </a:r>
            <a:r>
              <a:rPr lang="en-US" altLang="zh-TW" sz="2400" b="1" i="1">
                <a:solidFill>
                  <a:srgbClr val="CC00CC"/>
                </a:solidFill>
                <a:latin typeface="Times New Roman" pitchFamily="18" charset="0"/>
                <a:ea typeface="標楷體" pitchFamily="65" charset="-120"/>
                <a:cs typeface="Arial Unicode MS" pitchFamily="34" charset="-128"/>
              </a:rPr>
              <a:t>R</a:t>
            </a:r>
            <a:r>
              <a:rPr lang="en-US" altLang="zh-TW" sz="2400" b="1" baseline="-25000">
                <a:solidFill>
                  <a:srgbClr val="CC00CC"/>
                </a:solidFill>
                <a:latin typeface="Times New Roman" pitchFamily="18" charset="0"/>
                <a:ea typeface="標楷體" pitchFamily="65" charset="-120"/>
                <a:cs typeface="Arial Unicode MS" pitchFamily="34" charset="-128"/>
              </a:rPr>
              <a:t>c </a:t>
            </a:r>
            <a:r>
              <a:rPr lang="en-US" altLang="zh-TW" sz="2400" b="1">
                <a:solidFill>
                  <a:srgbClr val="CC00CC"/>
                </a:solidFill>
                <a:latin typeface="Times New Roman" pitchFamily="18" charset="0"/>
                <a:ea typeface="標楷體" pitchFamily="65" charset="-120"/>
                <a:cs typeface="Arial Unicode MS" pitchFamily="34" charset="-128"/>
              </a:rPr>
              <a:t>= 49.3 cm</a:t>
            </a:r>
            <a:endParaRPr lang="zh-TW" altLang="en-US" sz="2400" b="1">
              <a:solidFill>
                <a:srgbClr val="CC00CC"/>
              </a:solidFill>
              <a:latin typeface="Times New Roman" pitchFamily="18" charset="0"/>
              <a:ea typeface="標楷體" pitchFamily="65" charset="-120"/>
              <a:cs typeface="Arial Unicode MS" pitchFamily="34" charset="-128"/>
            </a:endParaRPr>
          </a:p>
        </p:txBody>
      </p:sp>
      <p:sp>
        <p:nvSpPr>
          <p:cNvPr id="36875" name="Rectangle 14"/>
          <p:cNvSpPr>
            <a:spLocks noChangeArrowheads="1"/>
          </p:cNvSpPr>
          <p:nvPr/>
        </p:nvSpPr>
        <p:spPr bwMode="auto">
          <a:xfrm>
            <a:off x="0" y="3162300"/>
            <a:ext cx="9144000" cy="0"/>
          </a:xfrm>
          <a:prstGeom prst="rect">
            <a:avLst/>
          </a:prstGeom>
          <a:noFill/>
          <a:ln w="9525">
            <a:noFill/>
            <a:miter lim="800000"/>
            <a:headEnd/>
            <a:tailEnd/>
          </a:ln>
        </p:spPr>
        <p:txBody>
          <a:bodyPr wrap="none" anchor="ctr">
            <a:spAutoFit/>
          </a:bodyPr>
          <a:lstStyle/>
          <a:p>
            <a:endParaRPr lang="zh-TW" altLang="en-US"/>
          </a:p>
        </p:txBody>
      </p:sp>
      <p:graphicFrame>
        <p:nvGraphicFramePr>
          <p:cNvPr id="36868" name="Object 13"/>
          <p:cNvGraphicFramePr>
            <a:graphicFrameLocks noChangeAspect="1"/>
          </p:cNvGraphicFramePr>
          <p:nvPr/>
        </p:nvGraphicFramePr>
        <p:xfrm>
          <a:off x="900113" y="5373688"/>
          <a:ext cx="7775575" cy="984250"/>
        </p:xfrm>
        <a:graphic>
          <a:graphicData uri="http://schemas.openxmlformats.org/presentationml/2006/ole">
            <p:oleObj spid="_x0000_s244740" name="方程式" r:id="rId6" imgW="4216400" imgH="533400" progId="Equation.3">
              <p:embed/>
            </p:oleObj>
          </a:graphicData>
        </a:graphic>
      </p:graphicFrame>
      <p:sp>
        <p:nvSpPr>
          <p:cNvPr id="36876" name="Text Box 16"/>
          <p:cNvSpPr txBox="1">
            <a:spLocks noChangeArrowheads="1"/>
          </p:cNvSpPr>
          <p:nvPr/>
        </p:nvSpPr>
        <p:spPr bwMode="auto">
          <a:xfrm>
            <a:off x="395288" y="549275"/>
            <a:ext cx="2663825" cy="457200"/>
          </a:xfrm>
          <a:prstGeom prst="rect">
            <a:avLst/>
          </a:prstGeom>
          <a:noFill/>
          <a:ln w="9525">
            <a:noFill/>
            <a:miter lim="800000"/>
            <a:headEnd/>
            <a:tailEnd/>
          </a:ln>
        </p:spPr>
        <p:txBody>
          <a:bodyPr>
            <a:spAutoFit/>
          </a:bodyPr>
          <a:lstStyle/>
          <a:p>
            <a:pPr>
              <a:spcBef>
                <a:spcPct val="50000"/>
              </a:spcBef>
            </a:pPr>
            <a:r>
              <a:rPr lang="en-US" altLang="zh-TW" sz="2400" b="1" i="1">
                <a:solidFill>
                  <a:srgbClr val="A50021"/>
                </a:solidFill>
                <a:latin typeface="Times New Roman" pitchFamily="18" charset="0"/>
                <a:ea typeface="標楷體" pitchFamily="65" charset="-120"/>
                <a:cs typeface="Arial Unicode MS" pitchFamily="34" charset="-128"/>
              </a:rPr>
              <a:t>Solution (cont’d):</a:t>
            </a:r>
          </a:p>
        </p:txBody>
      </p:sp>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1" name="Rectangle 2"/>
          <p:cNvSpPr>
            <a:spLocks noGrp="1" noChangeArrowheads="1"/>
          </p:cNvSpPr>
          <p:nvPr>
            <p:ph type="title"/>
          </p:nvPr>
        </p:nvSpPr>
        <p:spPr>
          <a:xfrm>
            <a:off x="304800" y="152400"/>
            <a:ext cx="8229600" cy="762000"/>
          </a:xfrm>
        </p:spPr>
        <p:txBody>
          <a:bodyPr/>
          <a:lstStyle/>
          <a:p>
            <a:pPr eaLnBrk="1" hangingPunct="1"/>
            <a:r>
              <a:rPr lang="en-US" dirty="0" smtClean="0"/>
              <a:t>Cyclone</a:t>
            </a:r>
          </a:p>
        </p:txBody>
      </p:sp>
      <p:pic>
        <p:nvPicPr>
          <p:cNvPr id="196612" name="Picture 4"/>
          <p:cNvPicPr>
            <a:picLocks noChangeAspect="1" noChangeArrowheads="1"/>
          </p:cNvPicPr>
          <p:nvPr/>
        </p:nvPicPr>
        <p:blipFill>
          <a:blip r:embed="rId3">
            <a:lum bright="6000"/>
          </a:blip>
          <a:srcRect b="2663"/>
          <a:stretch>
            <a:fillRect/>
          </a:stretch>
        </p:blipFill>
        <p:spPr bwMode="auto">
          <a:xfrm>
            <a:off x="609600" y="990600"/>
            <a:ext cx="4491038" cy="5029200"/>
          </a:xfrm>
          <a:prstGeom prst="rect">
            <a:avLst/>
          </a:prstGeom>
          <a:noFill/>
          <a:ln w="9525">
            <a:noFill/>
            <a:miter lim="800000"/>
            <a:headEnd/>
            <a:tailEnd/>
          </a:ln>
        </p:spPr>
      </p:pic>
      <p:pic>
        <p:nvPicPr>
          <p:cNvPr id="196613" name="Picture 5"/>
          <p:cNvPicPr>
            <a:picLocks noChangeAspect="1" noChangeArrowheads="1"/>
          </p:cNvPicPr>
          <p:nvPr/>
        </p:nvPicPr>
        <p:blipFill>
          <a:blip r:embed="rId4">
            <a:lum bright="6000"/>
          </a:blip>
          <a:srcRect/>
          <a:stretch>
            <a:fillRect/>
          </a:stretch>
        </p:blipFill>
        <p:spPr bwMode="auto">
          <a:xfrm>
            <a:off x="5715000" y="1066800"/>
            <a:ext cx="2944488" cy="5394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a:lum bright="-19000" contrast="52000"/>
          </a:blip>
          <a:srcRect/>
          <a:stretch>
            <a:fillRect/>
          </a:stretch>
        </p:blipFill>
        <p:spPr>
          <a:xfrm>
            <a:off x="1143000" y="228600"/>
            <a:ext cx="6877829" cy="6457709"/>
          </a:xfrm>
          <a:prstGeom prst="rect">
            <a:avLst/>
          </a:prstGeom>
          <a:noFill/>
        </p:spPr>
      </p:pic>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p:cNvPicPr>
            <a:picLocks noChangeAspect="1" noChangeArrowheads="1"/>
          </p:cNvPicPr>
          <p:nvPr/>
        </p:nvPicPr>
        <p:blipFill>
          <a:blip r:embed="rId3">
            <a:lum bright="-26000" contrast="80000"/>
          </a:blip>
          <a:srcRect/>
          <a:stretch>
            <a:fillRect/>
          </a:stretch>
        </p:blipFill>
        <p:spPr bwMode="auto">
          <a:xfrm>
            <a:off x="609600" y="1295400"/>
            <a:ext cx="7810500" cy="4829175"/>
          </a:xfrm>
          <a:prstGeom prst="rect">
            <a:avLst/>
          </a:prstGeom>
          <a:noFill/>
          <a:ln w="9525">
            <a:noFill/>
            <a:miter lim="800000"/>
            <a:headEnd/>
            <a:tailEnd/>
          </a:ln>
          <a:effectLst/>
        </p:spPr>
      </p:pic>
      <p:sp>
        <p:nvSpPr>
          <p:cNvPr id="6" name="Title 5"/>
          <p:cNvSpPr>
            <a:spLocks noGrp="1"/>
          </p:cNvSpPr>
          <p:nvPr>
            <p:ph type="title"/>
          </p:nvPr>
        </p:nvSpPr>
        <p:spPr>
          <a:xfrm>
            <a:off x="457200" y="274638"/>
            <a:ext cx="8229600" cy="715962"/>
          </a:xfrm>
        </p:spPr>
        <p:txBody>
          <a:bodyPr>
            <a:normAutofit fontScale="90000"/>
          </a:bodyPr>
          <a:lstStyle/>
          <a:p>
            <a:r>
              <a:rPr lang="en-US" b="1" i="1" dirty="0" smtClean="0"/>
              <a:t>CYCLONES and HYDROCYCLONES</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90" name="Object 4"/>
          <p:cNvGraphicFramePr>
            <a:graphicFrameLocks noChangeAspect="1"/>
          </p:cNvGraphicFramePr>
          <p:nvPr>
            <p:ph sz="half" idx="1"/>
          </p:nvPr>
        </p:nvGraphicFramePr>
        <p:xfrm>
          <a:off x="1981200" y="381000"/>
          <a:ext cx="3124200" cy="922545"/>
        </p:xfrm>
        <a:graphic>
          <a:graphicData uri="http://schemas.openxmlformats.org/presentationml/2006/ole">
            <p:oleObj spid="_x0000_s5122" name="Equation" r:id="rId4" imgW="1333440" imgH="393480" progId="Equation.3">
              <p:embed/>
            </p:oleObj>
          </a:graphicData>
        </a:graphic>
      </p:graphicFrame>
      <p:graphicFrame>
        <p:nvGraphicFramePr>
          <p:cNvPr id="37891" name="Object 7"/>
          <p:cNvGraphicFramePr>
            <a:graphicFrameLocks noChangeAspect="1"/>
          </p:cNvGraphicFramePr>
          <p:nvPr>
            <p:ph sz="quarter" idx="2"/>
          </p:nvPr>
        </p:nvGraphicFramePr>
        <p:xfrm>
          <a:off x="1905000" y="2362200"/>
          <a:ext cx="2971800" cy="1357313"/>
        </p:xfrm>
        <a:graphic>
          <a:graphicData uri="http://schemas.openxmlformats.org/presentationml/2006/ole">
            <p:oleObj spid="_x0000_s5123" name="Equation" r:id="rId5" imgW="1333440" imgH="609480" progId="Equation.3">
              <p:embed/>
            </p:oleObj>
          </a:graphicData>
        </a:graphic>
      </p:graphicFrame>
      <p:sp>
        <p:nvSpPr>
          <p:cNvPr id="37894" name="Text Box 6"/>
          <p:cNvSpPr txBox="1">
            <a:spLocks noChangeArrowheads="1"/>
          </p:cNvSpPr>
          <p:nvPr/>
        </p:nvSpPr>
        <p:spPr bwMode="auto">
          <a:xfrm>
            <a:off x="685800" y="1447800"/>
            <a:ext cx="7870825" cy="701675"/>
          </a:xfrm>
          <a:prstGeom prst="rect">
            <a:avLst/>
          </a:prstGeom>
          <a:noFill/>
          <a:ln w="9525">
            <a:noFill/>
            <a:miter lim="800000"/>
            <a:headEnd/>
            <a:tailEnd/>
          </a:ln>
        </p:spPr>
        <p:txBody>
          <a:bodyPr wrap="none">
            <a:spAutoFit/>
          </a:bodyPr>
          <a:lstStyle/>
          <a:p>
            <a:pPr algn="l"/>
            <a:r>
              <a:rPr lang="en-US" sz="2000">
                <a:latin typeface="Arial" charset="0"/>
              </a:rPr>
              <a:t>In general, the </a:t>
            </a:r>
            <a:r>
              <a:rPr lang="en-US" sz="2000">
                <a:solidFill>
                  <a:srgbClr val="0000FF"/>
                </a:solidFill>
                <a:latin typeface="Arial" charset="0"/>
              </a:rPr>
              <a:t>concentration</a:t>
            </a:r>
            <a:r>
              <a:rPr lang="en-US" sz="2000">
                <a:latin typeface="Arial" charset="0"/>
              </a:rPr>
              <a:t> of particles will be a function of </a:t>
            </a:r>
            <a:r>
              <a:rPr lang="en-US" sz="2000">
                <a:solidFill>
                  <a:srgbClr val="0000FF"/>
                </a:solidFill>
                <a:latin typeface="Arial" charset="0"/>
              </a:rPr>
              <a:t>position</a:t>
            </a:r>
          </a:p>
          <a:p>
            <a:pPr algn="l"/>
            <a:r>
              <a:rPr lang="en-US" sz="2000">
                <a:latin typeface="Arial" charset="0"/>
              </a:rPr>
              <a:t>and </a:t>
            </a:r>
            <a:r>
              <a:rPr lang="en-US" sz="2000">
                <a:solidFill>
                  <a:srgbClr val="0000FF"/>
                </a:solidFill>
                <a:latin typeface="Arial" charset="0"/>
              </a:rPr>
              <a:t>time</a:t>
            </a:r>
            <a:r>
              <a:rPr lang="en-US" sz="2000">
                <a:latin typeface="Arial" charset="0"/>
              </a:rPr>
              <a:t> and thus:</a:t>
            </a:r>
          </a:p>
        </p:txBody>
      </p:sp>
      <p:graphicFrame>
        <p:nvGraphicFramePr>
          <p:cNvPr id="37892" name="Object 10"/>
          <p:cNvGraphicFramePr>
            <a:graphicFrameLocks noChangeAspect="1"/>
          </p:cNvGraphicFramePr>
          <p:nvPr>
            <p:ph sz="quarter" idx="3"/>
          </p:nvPr>
        </p:nvGraphicFramePr>
        <p:xfrm>
          <a:off x="4267200" y="4114800"/>
          <a:ext cx="2979738" cy="1889125"/>
        </p:xfrm>
        <a:graphic>
          <a:graphicData uri="http://schemas.openxmlformats.org/presentationml/2006/ole">
            <p:oleObj spid="_x0000_s5124" name="Equation" r:id="rId6" imgW="1282680" imgH="812520" progId="Equation.3">
              <p:embed/>
            </p:oleObj>
          </a:graphicData>
        </a:graphic>
      </p:graphicFrame>
      <p:sp>
        <p:nvSpPr>
          <p:cNvPr id="37895" name="Text Box 13"/>
          <p:cNvSpPr txBox="1">
            <a:spLocks noChangeArrowheads="1"/>
          </p:cNvSpPr>
          <p:nvPr/>
        </p:nvSpPr>
        <p:spPr bwMode="auto">
          <a:xfrm>
            <a:off x="609600" y="4419600"/>
            <a:ext cx="3257550" cy="396875"/>
          </a:xfrm>
          <a:prstGeom prst="rect">
            <a:avLst/>
          </a:prstGeom>
          <a:noFill/>
          <a:ln w="9525">
            <a:noFill/>
            <a:miter lim="800000"/>
            <a:headEnd/>
            <a:tailEnd/>
          </a:ln>
        </p:spPr>
        <p:txBody>
          <a:bodyPr wrap="none">
            <a:spAutoFit/>
          </a:bodyPr>
          <a:lstStyle/>
          <a:p>
            <a:pPr algn="l"/>
            <a:r>
              <a:rPr lang="en-US" sz="2000">
                <a:latin typeface="Arial" charset="0"/>
              </a:rPr>
              <a:t>For</a:t>
            </a:r>
            <a:r>
              <a:rPr lang="en-US" sz="2000">
                <a:solidFill>
                  <a:srgbClr val="0000FF"/>
                </a:solidFill>
                <a:latin typeface="Arial" charset="0"/>
              </a:rPr>
              <a:t> constant concentration:</a:t>
            </a:r>
          </a:p>
        </p:txBody>
      </p:sp>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p:cNvPicPr>
            <a:picLocks noChangeAspect="1" noChangeArrowheads="1"/>
          </p:cNvPicPr>
          <p:nvPr/>
        </p:nvPicPr>
        <p:blipFill>
          <a:blip r:embed="rId3">
            <a:lum bright="-16000" contrast="64000"/>
          </a:blip>
          <a:srcRect/>
          <a:stretch>
            <a:fillRect/>
          </a:stretch>
        </p:blipFill>
        <p:spPr bwMode="auto">
          <a:xfrm>
            <a:off x="866775" y="485775"/>
            <a:ext cx="7410450" cy="5886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p:cNvPicPr>
            <a:picLocks noChangeAspect="1" noChangeArrowheads="1"/>
          </p:cNvPicPr>
          <p:nvPr/>
        </p:nvPicPr>
        <p:blipFill>
          <a:blip r:embed="rId3">
            <a:lum bright="-22000" contrast="71000"/>
          </a:blip>
          <a:srcRect/>
          <a:stretch>
            <a:fillRect/>
          </a:stretch>
        </p:blipFill>
        <p:spPr bwMode="auto">
          <a:xfrm>
            <a:off x="762000" y="457200"/>
            <a:ext cx="7305675" cy="49720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p:cNvPicPr>
            <a:picLocks noChangeAspect="1" noChangeArrowheads="1"/>
          </p:cNvPicPr>
          <p:nvPr/>
        </p:nvPicPr>
        <p:blipFill>
          <a:blip r:embed="rId3">
            <a:lum bright="-11000" contrast="62000"/>
          </a:blip>
          <a:srcRect/>
          <a:stretch>
            <a:fillRect/>
          </a:stretch>
        </p:blipFill>
        <p:spPr bwMode="auto">
          <a:xfrm>
            <a:off x="590550" y="442913"/>
            <a:ext cx="7962900" cy="59721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p:cNvPicPr>
            <a:picLocks noChangeAspect="1" noChangeArrowheads="1"/>
          </p:cNvPicPr>
          <p:nvPr/>
        </p:nvPicPr>
        <p:blipFill>
          <a:blip r:embed="rId3">
            <a:lum bright="-16000" contrast="67000"/>
          </a:blip>
          <a:srcRect/>
          <a:stretch>
            <a:fillRect/>
          </a:stretch>
        </p:blipFill>
        <p:spPr bwMode="auto">
          <a:xfrm>
            <a:off x="1143000" y="381000"/>
            <a:ext cx="6915150" cy="59912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p:cNvPicPr>
            <a:picLocks noChangeAspect="1" noChangeArrowheads="1"/>
          </p:cNvPicPr>
          <p:nvPr/>
        </p:nvPicPr>
        <p:blipFill>
          <a:blip r:embed="rId3">
            <a:lum bright="-19000" contrast="67000"/>
          </a:blip>
          <a:srcRect/>
          <a:stretch>
            <a:fillRect/>
          </a:stretch>
        </p:blipFill>
        <p:spPr bwMode="auto">
          <a:xfrm>
            <a:off x="990600" y="762000"/>
            <a:ext cx="7162800" cy="5944918"/>
          </a:xfrm>
          <a:prstGeom prst="rect">
            <a:avLst/>
          </a:prstGeom>
          <a:noFill/>
          <a:ln w="9525">
            <a:noFill/>
            <a:miter lim="800000"/>
            <a:headEnd/>
            <a:tailEnd/>
          </a:ln>
          <a:effectLst/>
        </p:spPr>
      </p:pic>
      <p:pic>
        <p:nvPicPr>
          <p:cNvPr id="207875" name="Picture 3"/>
          <p:cNvPicPr>
            <a:picLocks noChangeAspect="1" noChangeArrowheads="1"/>
          </p:cNvPicPr>
          <p:nvPr/>
        </p:nvPicPr>
        <p:blipFill>
          <a:blip r:embed="rId4">
            <a:lum bright="-21000" contrast="82000"/>
          </a:blip>
          <a:srcRect/>
          <a:stretch>
            <a:fillRect/>
          </a:stretch>
        </p:blipFill>
        <p:spPr bwMode="auto">
          <a:xfrm>
            <a:off x="533400" y="0"/>
            <a:ext cx="7629525" cy="7239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p:cNvPicPr>
            <a:picLocks noChangeAspect="1" noChangeArrowheads="1"/>
          </p:cNvPicPr>
          <p:nvPr/>
        </p:nvPicPr>
        <p:blipFill>
          <a:blip r:embed="rId3">
            <a:lum bright="-22000" contrast="72000"/>
          </a:blip>
          <a:srcRect/>
          <a:stretch>
            <a:fillRect/>
          </a:stretch>
        </p:blipFill>
        <p:spPr bwMode="auto">
          <a:xfrm>
            <a:off x="1390650" y="523875"/>
            <a:ext cx="6362700" cy="5810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p:cNvPicPr>
            <a:picLocks noChangeAspect="1" noChangeArrowheads="1"/>
          </p:cNvPicPr>
          <p:nvPr/>
        </p:nvPicPr>
        <p:blipFill>
          <a:blip r:embed="rId3">
            <a:lum bright="-12000" contrast="67000"/>
          </a:blip>
          <a:srcRect/>
          <a:stretch>
            <a:fillRect/>
          </a:stretch>
        </p:blipFill>
        <p:spPr bwMode="auto">
          <a:xfrm>
            <a:off x="2171700" y="538163"/>
            <a:ext cx="4800600" cy="57816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p:cNvPicPr>
            <a:picLocks noChangeAspect="1" noChangeArrowheads="1"/>
          </p:cNvPicPr>
          <p:nvPr/>
        </p:nvPicPr>
        <p:blipFill>
          <a:blip r:embed="rId3">
            <a:lum bright="-17000" contrast="67000"/>
          </a:blip>
          <a:srcRect/>
          <a:stretch>
            <a:fillRect/>
          </a:stretch>
        </p:blipFill>
        <p:spPr bwMode="auto">
          <a:xfrm>
            <a:off x="676098" y="228600"/>
            <a:ext cx="7858302" cy="6455425"/>
          </a:xfrm>
          <a:prstGeom prst="rect">
            <a:avLst/>
          </a:prstGeom>
          <a:noFill/>
          <a:ln w="9525">
            <a:noFill/>
            <a:miter lim="800000"/>
            <a:headEnd/>
            <a:tailEnd/>
          </a:ln>
          <a:effectLst/>
        </p:spPr>
      </p:pic>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5" name="Picture 4"/>
          <p:cNvPicPr>
            <a:picLocks noChangeAspect="1" noChangeArrowheads="1"/>
          </p:cNvPicPr>
          <p:nvPr/>
        </p:nvPicPr>
        <p:blipFill>
          <a:blip r:embed="rId3"/>
          <a:srcRect l="5328" r="5276" b="5194"/>
          <a:stretch>
            <a:fillRect/>
          </a:stretch>
        </p:blipFill>
        <p:spPr bwMode="auto">
          <a:xfrm>
            <a:off x="1447800" y="304800"/>
            <a:ext cx="2892425" cy="5867400"/>
          </a:xfrm>
          <a:prstGeom prst="rect">
            <a:avLst/>
          </a:prstGeom>
          <a:noFill/>
          <a:ln w="9525">
            <a:noFill/>
            <a:miter lim="800000"/>
            <a:headEnd/>
            <a:tailEnd/>
          </a:ln>
        </p:spPr>
      </p:pic>
      <p:pic>
        <p:nvPicPr>
          <p:cNvPr id="197636" name="Picture 5"/>
          <p:cNvPicPr>
            <a:picLocks noChangeAspect="1" noChangeArrowheads="1"/>
          </p:cNvPicPr>
          <p:nvPr/>
        </p:nvPicPr>
        <p:blipFill>
          <a:blip r:embed="rId4">
            <a:lum bright="6000"/>
          </a:blip>
          <a:srcRect l="8511" t="2385" r="10638" b="9344"/>
          <a:stretch>
            <a:fillRect/>
          </a:stretch>
        </p:blipFill>
        <p:spPr bwMode="auto">
          <a:xfrm>
            <a:off x="5572125" y="381000"/>
            <a:ext cx="3205163" cy="5715000"/>
          </a:xfrm>
          <a:prstGeom prst="rect">
            <a:avLst/>
          </a:prstGeom>
          <a:noFill/>
          <a:ln w="9525">
            <a:noFill/>
            <a:miter lim="800000"/>
            <a:headEnd/>
            <a:tailEnd/>
          </a:ln>
        </p:spPr>
      </p:pic>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9" name="Picture 2"/>
          <p:cNvPicPr>
            <a:picLocks noGrp="1" noChangeAspect="1" noChangeArrowheads="1"/>
          </p:cNvPicPr>
          <p:nvPr>
            <p:ph/>
          </p:nvPr>
        </p:nvPicPr>
        <p:blipFill>
          <a:blip r:embed="rId3">
            <a:lum bright="20000" contrast="-14000"/>
          </a:blip>
          <a:srcRect l="5322" t="2596" r="7585" b="19223"/>
          <a:stretch>
            <a:fillRect/>
          </a:stretch>
        </p:blipFill>
        <p:spPr>
          <a:xfrm>
            <a:off x="1752600" y="381000"/>
            <a:ext cx="4613275" cy="5638800"/>
          </a:xfr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Text Box 4"/>
          <p:cNvSpPr txBox="1">
            <a:spLocks noChangeArrowheads="1"/>
          </p:cNvSpPr>
          <p:nvPr/>
        </p:nvSpPr>
        <p:spPr bwMode="auto">
          <a:xfrm>
            <a:off x="838200" y="381000"/>
            <a:ext cx="3930650" cy="366713"/>
          </a:xfrm>
          <a:prstGeom prst="rect">
            <a:avLst/>
          </a:prstGeom>
          <a:noFill/>
          <a:ln w="9525">
            <a:noFill/>
            <a:miter lim="800000"/>
            <a:headEnd/>
            <a:tailEnd/>
          </a:ln>
        </p:spPr>
        <p:txBody>
          <a:bodyPr wrap="none">
            <a:spAutoFit/>
          </a:bodyPr>
          <a:lstStyle/>
          <a:p>
            <a:pPr algn="l"/>
            <a:r>
              <a:rPr lang="en-US">
                <a:latin typeface="Arial" charset="0"/>
              </a:rPr>
              <a:t>Substituting in the previous equation:</a:t>
            </a:r>
          </a:p>
        </p:txBody>
      </p:sp>
      <p:graphicFrame>
        <p:nvGraphicFramePr>
          <p:cNvPr id="38914" name="Object 5"/>
          <p:cNvGraphicFramePr>
            <a:graphicFrameLocks noChangeAspect="1"/>
          </p:cNvGraphicFramePr>
          <p:nvPr>
            <p:ph/>
          </p:nvPr>
        </p:nvGraphicFramePr>
        <p:xfrm>
          <a:off x="1600200" y="1143000"/>
          <a:ext cx="3429000" cy="1690688"/>
        </p:xfrm>
        <a:graphic>
          <a:graphicData uri="http://schemas.openxmlformats.org/presentationml/2006/ole">
            <p:oleObj spid="_x0000_s6146" name="Equation" r:id="rId4" imgW="1701720" imgH="838080" progId="Equation.3">
              <p:embed/>
            </p:oleObj>
          </a:graphicData>
        </a:graphic>
      </p:graphicFrame>
      <p:sp>
        <p:nvSpPr>
          <p:cNvPr id="38917" name="Text Box 7"/>
          <p:cNvSpPr txBox="1">
            <a:spLocks noChangeArrowheads="1"/>
          </p:cNvSpPr>
          <p:nvPr/>
        </p:nvSpPr>
        <p:spPr bwMode="auto">
          <a:xfrm>
            <a:off x="838200" y="3124200"/>
            <a:ext cx="7620000" cy="3108543"/>
          </a:xfrm>
          <a:prstGeom prst="rect">
            <a:avLst/>
          </a:prstGeom>
          <a:noFill/>
          <a:ln w="9525">
            <a:noFill/>
            <a:miter lim="800000"/>
            <a:headEnd/>
            <a:tailEnd/>
          </a:ln>
        </p:spPr>
        <p:txBody>
          <a:bodyPr wrap="square">
            <a:spAutoFit/>
          </a:bodyPr>
          <a:lstStyle/>
          <a:p>
            <a:pPr algn="l"/>
            <a:r>
              <a:rPr lang="en-US" sz="2000" dirty="0">
                <a:latin typeface="Arial" charset="0"/>
              </a:rPr>
              <a:t>Since </a:t>
            </a:r>
            <a:r>
              <a:rPr lang="en-US" sz="2000" dirty="0">
                <a:solidFill>
                  <a:srgbClr val="0000FF"/>
                </a:solidFill>
                <a:latin typeface="Arial" charset="0"/>
              </a:rPr>
              <a:t>concentration</a:t>
            </a:r>
            <a:r>
              <a:rPr lang="en-US" sz="2000" dirty="0">
                <a:latin typeface="Arial" charset="0"/>
              </a:rPr>
              <a:t> is constant,  </a:t>
            </a:r>
            <a:r>
              <a:rPr lang="en-US" sz="2000" dirty="0">
                <a:solidFill>
                  <a:srgbClr val="0000FF"/>
                </a:solidFill>
                <a:latin typeface="Arial" charset="0"/>
              </a:rPr>
              <a:t>d</a:t>
            </a:r>
            <a:r>
              <a:rPr lang="en-US" sz="2000" dirty="0">
                <a:solidFill>
                  <a:srgbClr val="0000FF"/>
                </a:solidFill>
                <a:latin typeface="Arial" charset="0"/>
                <a:sym typeface="Symbol" pitchFamily="18" charset="2"/>
              </a:rPr>
              <a:t>/</a:t>
            </a:r>
            <a:r>
              <a:rPr lang="en-US" sz="2000" dirty="0" err="1">
                <a:solidFill>
                  <a:srgbClr val="0000FF"/>
                </a:solidFill>
                <a:latin typeface="Arial" charset="0"/>
                <a:sym typeface="Symbol" pitchFamily="18" charset="2"/>
              </a:rPr>
              <a:t>dC</a:t>
            </a:r>
            <a:r>
              <a:rPr lang="en-US" sz="2000" dirty="0">
                <a:latin typeface="Arial" charset="0"/>
                <a:sym typeface="Symbol" pitchFamily="18" charset="2"/>
              </a:rPr>
              <a:t> is constant and</a:t>
            </a:r>
          </a:p>
          <a:p>
            <a:pPr algn="l"/>
            <a:r>
              <a:rPr lang="en-US" sz="2000" dirty="0" err="1" smtClean="0">
                <a:solidFill>
                  <a:srgbClr val="0000FF"/>
                </a:solidFill>
                <a:latin typeface="Arial" charset="0"/>
                <a:sym typeface="Symbol" pitchFamily="18" charset="2"/>
              </a:rPr>
              <a:t>v</a:t>
            </a:r>
            <a:r>
              <a:rPr lang="en-US" sz="2000" baseline="-25000" dirty="0" err="1" smtClean="0">
                <a:solidFill>
                  <a:srgbClr val="0000FF"/>
                </a:solidFill>
                <a:latin typeface="Arial" charset="0"/>
                <a:sym typeface="Symbol" pitchFamily="18" charset="2"/>
              </a:rPr>
              <a:t>w</a:t>
            </a:r>
            <a:r>
              <a:rPr lang="en-US" sz="2000" dirty="0">
                <a:solidFill>
                  <a:srgbClr val="0000FF"/>
                </a:solidFill>
                <a:latin typeface="Arial" charset="0"/>
                <a:sym typeface="Symbol" pitchFamily="18" charset="2"/>
              </a:rPr>
              <a:t>(=</a:t>
            </a:r>
            <a:r>
              <a:rPr lang="en-US" sz="2000" dirty="0" err="1">
                <a:solidFill>
                  <a:srgbClr val="0000FF"/>
                </a:solidFill>
                <a:latin typeface="Arial" charset="0"/>
                <a:sym typeface="Symbol" pitchFamily="18" charset="2"/>
              </a:rPr>
              <a:t>dH</a:t>
            </a:r>
            <a:r>
              <a:rPr lang="en-US" sz="2000" dirty="0">
                <a:solidFill>
                  <a:srgbClr val="0000FF"/>
                </a:solidFill>
                <a:latin typeface="Arial" charset="0"/>
                <a:sym typeface="Symbol" pitchFamily="18" charset="2"/>
              </a:rPr>
              <a:t>/</a:t>
            </a:r>
            <a:r>
              <a:rPr lang="en-US" sz="2000" dirty="0" err="1">
                <a:solidFill>
                  <a:srgbClr val="0000FF"/>
                </a:solidFill>
                <a:latin typeface="Arial" charset="0"/>
                <a:sym typeface="Symbol" pitchFamily="18" charset="2"/>
              </a:rPr>
              <a:t>dt</a:t>
            </a:r>
            <a:r>
              <a:rPr lang="en-US" sz="2000" dirty="0">
                <a:solidFill>
                  <a:srgbClr val="0000FF"/>
                </a:solidFill>
                <a:latin typeface="Arial" charset="0"/>
                <a:sym typeface="Symbol" pitchFamily="18" charset="2"/>
              </a:rPr>
              <a:t>)</a:t>
            </a:r>
            <a:r>
              <a:rPr lang="en-US" sz="2000" dirty="0">
                <a:latin typeface="Arial" charset="0"/>
                <a:sym typeface="Symbol" pitchFamily="18" charset="2"/>
              </a:rPr>
              <a:t> is therefore constant for a given concentration</a:t>
            </a:r>
          </a:p>
          <a:p>
            <a:pPr algn="l"/>
            <a:r>
              <a:rPr lang="en-US" sz="2000" dirty="0">
                <a:solidFill>
                  <a:srgbClr val="FF00FF"/>
                </a:solidFill>
                <a:latin typeface="Arial" charset="0"/>
                <a:sym typeface="Symbol" pitchFamily="18" charset="2"/>
              </a:rPr>
              <a:t>(</a:t>
            </a:r>
            <a:r>
              <a:rPr lang="en-US" sz="2000" dirty="0" err="1">
                <a:solidFill>
                  <a:srgbClr val="FF00FF"/>
                </a:solidFill>
                <a:latin typeface="Arial" charset="0"/>
                <a:sym typeface="Symbol" pitchFamily="18" charset="2"/>
              </a:rPr>
              <a:t>v</a:t>
            </a:r>
            <a:r>
              <a:rPr lang="en-US" sz="2000" baseline="-25000" dirty="0" err="1">
                <a:solidFill>
                  <a:srgbClr val="FF00FF"/>
                </a:solidFill>
                <a:latin typeface="Arial" charset="0"/>
                <a:sym typeface="Symbol" pitchFamily="18" charset="2"/>
              </a:rPr>
              <a:t>w</a:t>
            </a:r>
            <a:r>
              <a:rPr lang="en-US" sz="2000" dirty="0">
                <a:solidFill>
                  <a:srgbClr val="FF00FF"/>
                </a:solidFill>
                <a:latin typeface="Arial" charset="0"/>
                <a:sym typeface="Symbol" pitchFamily="18" charset="2"/>
              </a:rPr>
              <a:t> is the propagation velocity of a zone of constant concentration)</a:t>
            </a:r>
          </a:p>
          <a:p>
            <a:pPr algn="l"/>
            <a:endParaRPr lang="en-US" sz="2000" dirty="0">
              <a:latin typeface="Arial" charset="0"/>
              <a:sym typeface="Symbol" pitchFamily="18" charset="2"/>
            </a:endParaRPr>
          </a:p>
          <a:p>
            <a:pPr lvl="1" algn="l"/>
            <a:r>
              <a:rPr lang="en-US" sz="2000" dirty="0">
                <a:latin typeface="Arial" charset="0"/>
                <a:sym typeface="Symbol" pitchFamily="18" charset="2"/>
              </a:rPr>
              <a:t>lines of </a:t>
            </a:r>
            <a:r>
              <a:rPr lang="en-US" sz="2000" dirty="0">
                <a:solidFill>
                  <a:srgbClr val="0000FF"/>
                </a:solidFill>
                <a:latin typeface="Arial" charset="0"/>
                <a:sym typeface="Symbol" pitchFamily="18" charset="2"/>
              </a:rPr>
              <a:t>constant slope</a:t>
            </a:r>
            <a:r>
              <a:rPr lang="en-US" sz="2000" dirty="0">
                <a:latin typeface="Arial" charset="0"/>
                <a:sym typeface="Symbol" pitchFamily="18" charset="2"/>
              </a:rPr>
              <a:t>, on a plot of </a:t>
            </a:r>
            <a:r>
              <a:rPr lang="en-US" sz="2000" dirty="0">
                <a:solidFill>
                  <a:srgbClr val="0000FF"/>
                </a:solidFill>
                <a:latin typeface="Arial" charset="0"/>
                <a:sym typeface="Symbol" pitchFamily="18" charset="2"/>
              </a:rPr>
              <a:t>H</a:t>
            </a:r>
            <a:r>
              <a:rPr lang="en-US" sz="2000" dirty="0">
                <a:latin typeface="Arial" charset="0"/>
                <a:sym typeface="Symbol" pitchFamily="18" charset="2"/>
              </a:rPr>
              <a:t> versus </a:t>
            </a:r>
            <a:r>
              <a:rPr lang="en-US" sz="2000" dirty="0">
                <a:solidFill>
                  <a:srgbClr val="0000FF"/>
                </a:solidFill>
                <a:latin typeface="Arial" charset="0"/>
                <a:sym typeface="Symbol" pitchFamily="18" charset="2"/>
              </a:rPr>
              <a:t>t, </a:t>
            </a:r>
            <a:r>
              <a:rPr lang="en-US" sz="2000" dirty="0">
                <a:latin typeface="Arial" charset="0"/>
                <a:sym typeface="Symbol" pitchFamily="18" charset="2"/>
              </a:rPr>
              <a:t>will refer to </a:t>
            </a:r>
          </a:p>
          <a:p>
            <a:pPr lvl="1" algn="l"/>
            <a:r>
              <a:rPr lang="en-US" sz="2000" dirty="0">
                <a:latin typeface="Arial" charset="0"/>
                <a:sym typeface="Symbol" pitchFamily="18" charset="2"/>
              </a:rPr>
              <a:t>Zones of </a:t>
            </a:r>
            <a:r>
              <a:rPr lang="en-US" sz="2000" dirty="0">
                <a:solidFill>
                  <a:srgbClr val="0000FF"/>
                </a:solidFill>
                <a:latin typeface="Arial" charset="0"/>
                <a:sym typeface="Symbol" pitchFamily="18" charset="2"/>
              </a:rPr>
              <a:t>constant concentration.</a:t>
            </a:r>
          </a:p>
          <a:p>
            <a:pPr lvl="1" algn="l"/>
            <a:endParaRPr lang="en-US" dirty="0">
              <a:latin typeface="Arial" charset="0"/>
              <a:sym typeface="Symbol" pitchFamily="18" charset="2"/>
            </a:endParaRPr>
          </a:p>
          <a:p>
            <a:pPr lvl="1" algn="l"/>
            <a:r>
              <a:rPr lang="en-US" dirty="0">
                <a:latin typeface="Arial" charset="0"/>
                <a:sym typeface="Symbol" pitchFamily="18" charset="2"/>
              </a:rPr>
              <a:t>when </a:t>
            </a:r>
            <a:r>
              <a:rPr lang="en-US" dirty="0">
                <a:solidFill>
                  <a:srgbClr val="0000FF"/>
                </a:solidFill>
                <a:latin typeface="Arial" charset="0"/>
              </a:rPr>
              <a:t>d</a:t>
            </a:r>
            <a:r>
              <a:rPr lang="en-US" dirty="0">
                <a:solidFill>
                  <a:srgbClr val="0000FF"/>
                </a:solidFill>
                <a:latin typeface="Arial" charset="0"/>
                <a:sym typeface="Symbol" pitchFamily="18" charset="2"/>
              </a:rPr>
              <a:t>/</a:t>
            </a:r>
            <a:r>
              <a:rPr lang="en-US" dirty="0" err="1">
                <a:solidFill>
                  <a:srgbClr val="0000FF"/>
                </a:solidFill>
                <a:latin typeface="Arial" charset="0"/>
                <a:sym typeface="Symbol" pitchFamily="18" charset="2"/>
              </a:rPr>
              <a:t>dC</a:t>
            </a:r>
            <a:r>
              <a:rPr lang="en-US" dirty="0">
                <a:latin typeface="Arial" charset="0"/>
                <a:sym typeface="Symbol" pitchFamily="18" charset="2"/>
              </a:rPr>
              <a:t> is </a:t>
            </a:r>
            <a:r>
              <a:rPr lang="en-US" dirty="0">
                <a:solidFill>
                  <a:srgbClr val="0000FF"/>
                </a:solidFill>
                <a:latin typeface="Arial" charset="0"/>
                <a:sym typeface="Symbol" pitchFamily="18" charset="2"/>
              </a:rPr>
              <a:t>negative</a:t>
            </a:r>
            <a:r>
              <a:rPr lang="en-US" dirty="0">
                <a:latin typeface="Arial" charset="0"/>
                <a:sym typeface="Symbol" pitchFamily="18" charset="2"/>
              </a:rPr>
              <a:t> (for </a:t>
            </a:r>
            <a:r>
              <a:rPr lang="en-US" dirty="0">
                <a:solidFill>
                  <a:srgbClr val="0000FF"/>
                </a:solidFill>
                <a:latin typeface="Arial" charset="0"/>
                <a:sym typeface="Symbol" pitchFamily="18" charset="2"/>
              </a:rPr>
              <a:t>C &gt; </a:t>
            </a:r>
            <a:r>
              <a:rPr lang="en-US" dirty="0" err="1">
                <a:solidFill>
                  <a:srgbClr val="0000FF"/>
                </a:solidFill>
                <a:latin typeface="Arial" charset="0"/>
                <a:sym typeface="Symbol" pitchFamily="18" charset="2"/>
              </a:rPr>
              <a:t>C</a:t>
            </a:r>
            <a:r>
              <a:rPr lang="en-US" baseline="-25000" dirty="0" err="1">
                <a:solidFill>
                  <a:srgbClr val="0000FF"/>
                </a:solidFill>
                <a:latin typeface="Arial" charset="0"/>
                <a:sym typeface="Symbol" pitchFamily="18" charset="2"/>
              </a:rPr>
              <a:t>max</a:t>
            </a:r>
            <a:r>
              <a:rPr lang="en-US" dirty="0">
                <a:latin typeface="Arial" charset="0"/>
                <a:sym typeface="Symbol" pitchFamily="18" charset="2"/>
              </a:rPr>
              <a:t>); </a:t>
            </a:r>
            <a:r>
              <a:rPr lang="en-US" dirty="0" err="1">
                <a:solidFill>
                  <a:srgbClr val="0000FF"/>
                </a:solidFill>
                <a:latin typeface="Arial" charset="0"/>
                <a:sym typeface="Symbol" pitchFamily="18" charset="2"/>
              </a:rPr>
              <a:t>v</a:t>
            </a:r>
            <a:r>
              <a:rPr lang="en-US" baseline="-25000" dirty="0" err="1">
                <a:solidFill>
                  <a:srgbClr val="0000FF"/>
                </a:solidFill>
                <a:latin typeface="Arial" charset="0"/>
                <a:sym typeface="Symbol" pitchFamily="18" charset="2"/>
              </a:rPr>
              <a:t>w</a:t>
            </a:r>
            <a:r>
              <a:rPr lang="en-US" dirty="0">
                <a:latin typeface="Arial" charset="0"/>
                <a:sym typeface="Symbol" pitchFamily="18" charset="2"/>
              </a:rPr>
              <a:t> is </a:t>
            </a:r>
            <a:r>
              <a:rPr lang="en-US" dirty="0">
                <a:solidFill>
                  <a:srgbClr val="0000FF"/>
                </a:solidFill>
                <a:latin typeface="Arial" charset="0"/>
                <a:sym typeface="Symbol" pitchFamily="18" charset="2"/>
              </a:rPr>
              <a:t>positive</a:t>
            </a:r>
            <a:r>
              <a:rPr lang="en-US" dirty="0">
                <a:latin typeface="Arial" charset="0"/>
                <a:sym typeface="Symbol" pitchFamily="18" charset="2"/>
              </a:rPr>
              <a:t> and the</a:t>
            </a:r>
          </a:p>
          <a:p>
            <a:pPr lvl="1" algn="l"/>
            <a:r>
              <a:rPr lang="en-US" dirty="0">
                <a:latin typeface="Arial" charset="0"/>
                <a:sym typeface="Symbol" pitchFamily="18" charset="2"/>
              </a:rPr>
              <a:t>wave of constant concentration will propagate </a:t>
            </a:r>
            <a:r>
              <a:rPr lang="en-US" dirty="0">
                <a:solidFill>
                  <a:srgbClr val="0000FF"/>
                </a:solidFill>
                <a:latin typeface="Arial" charset="0"/>
                <a:sym typeface="Symbol" pitchFamily="18" charset="2"/>
              </a:rPr>
              <a:t>upwards</a:t>
            </a:r>
            <a:r>
              <a:rPr lang="en-US" dirty="0">
                <a:latin typeface="Arial" charset="0"/>
                <a:sym typeface="Symbol" pitchFamily="18" charset="2"/>
              </a:rPr>
              <a:t>.</a:t>
            </a:r>
            <a:r>
              <a:rPr lang="en-US" sz="2000" dirty="0">
                <a:latin typeface="Arial" charset="0"/>
                <a:sym typeface="Symbol" pitchFamily="18" charset="2"/>
              </a:rPr>
              <a:t> </a:t>
            </a:r>
          </a:p>
        </p:txBody>
      </p:sp>
      <p:grpSp>
        <p:nvGrpSpPr>
          <p:cNvPr id="16" name="Group 15"/>
          <p:cNvGrpSpPr/>
          <p:nvPr/>
        </p:nvGrpSpPr>
        <p:grpSpPr>
          <a:xfrm>
            <a:off x="5562600" y="304800"/>
            <a:ext cx="2860592" cy="2733675"/>
            <a:chOff x="5562600" y="152400"/>
            <a:chExt cx="2860592" cy="2733675"/>
          </a:xfrm>
        </p:grpSpPr>
        <p:pic>
          <p:nvPicPr>
            <p:cNvPr id="6" name="Picture 1"/>
            <p:cNvPicPr>
              <a:picLocks noChangeAspect="1" noChangeArrowheads="1"/>
            </p:cNvPicPr>
            <p:nvPr/>
          </p:nvPicPr>
          <p:blipFill>
            <a:blip r:embed="rId5" cstate="print"/>
            <a:srcRect/>
            <a:stretch>
              <a:fillRect/>
            </a:stretch>
          </p:blipFill>
          <p:spPr bwMode="auto">
            <a:xfrm>
              <a:off x="5562600" y="457200"/>
              <a:ext cx="2860592" cy="2428875"/>
            </a:xfrm>
            <a:prstGeom prst="rect">
              <a:avLst/>
            </a:prstGeom>
            <a:noFill/>
            <a:ln w="9525">
              <a:noFill/>
              <a:miter lim="800000"/>
              <a:headEnd/>
              <a:tailEnd/>
            </a:ln>
            <a:effectLst/>
          </p:spPr>
        </p:pic>
        <p:cxnSp>
          <p:nvCxnSpPr>
            <p:cNvPr id="11" name="Straight Connector 10"/>
            <p:cNvCxnSpPr/>
            <p:nvPr/>
          </p:nvCxnSpPr>
          <p:spPr>
            <a:xfrm rot="5400000">
              <a:off x="5258594" y="1371600"/>
              <a:ext cx="2437606" cy="794"/>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2" name="Object 11"/>
            <p:cNvGraphicFramePr>
              <a:graphicFrameLocks noChangeAspect="1"/>
            </p:cNvGraphicFramePr>
            <p:nvPr/>
          </p:nvGraphicFramePr>
          <p:xfrm>
            <a:off x="5785465" y="152400"/>
            <a:ext cx="589935" cy="457200"/>
          </p:xfrm>
          <a:graphic>
            <a:graphicData uri="http://schemas.openxmlformats.org/presentationml/2006/ole">
              <p:oleObj spid="_x0000_s6147" name="Equation" r:id="rId6" imgW="507960" imgH="393480" progId="Equation.3">
                <p:embed/>
              </p:oleObj>
            </a:graphicData>
          </a:graphic>
        </p:graphicFrame>
        <p:graphicFrame>
          <p:nvGraphicFramePr>
            <p:cNvPr id="6148" name="Object 4"/>
            <p:cNvGraphicFramePr>
              <a:graphicFrameLocks noChangeAspect="1"/>
            </p:cNvGraphicFramePr>
            <p:nvPr/>
          </p:nvGraphicFramePr>
          <p:xfrm>
            <a:off x="7086600" y="152400"/>
            <a:ext cx="590550" cy="457200"/>
          </p:xfrm>
          <a:graphic>
            <a:graphicData uri="http://schemas.openxmlformats.org/presentationml/2006/ole">
              <p:oleObj spid="_x0000_s6148" name="Equation" r:id="rId7" imgW="507960" imgH="393480" progId="Equation.3">
                <p:embed/>
              </p:oleObj>
            </a:graphicData>
          </a:graphic>
        </p:graphicFrame>
      </p:grpSp>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4" name="Video12-cyclone.mpg">
            <a:hlinkClick r:id="" action="ppaction://media"/>
          </p:cNvPr>
          <p:cNvPicPr>
            <a:picLocks noGrp="1" noRot="1" noChangeAspect="1" noChangeArrowheads="1"/>
          </p:cNvPicPr>
          <p:nvPr>
            <p:ph idx="1"/>
            <a:videoFile r:link="rId1"/>
          </p:nvPr>
        </p:nvPicPr>
        <p:blipFill>
          <a:blip r:embed="rId4"/>
          <a:srcRect/>
          <a:stretch>
            <a:fillRect/>
          </a:stretch>
        </p:blipFill>
        <p:spPr>
          <a:xfrm>
            <a:off x="685800" y="285750"/>
            <a:ext cx="7696200" cy="577215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376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73764"/>
                                        </p:tgtEl>
                                      </p:cBhvr>
                                    </p:cmd>
                                  </p:childTnLst>
                                </p:cTn>
                              </p:par>
                            </p:childTnLst>
                          </p:cTn>
                        </p:par>
                      </p:childTnLst>
                    </p:cTn>
                  </p:par>
                </p:childTnLst>
              </p:cTn>
              <p:nextCondLst>
                <p:cond evt="onClick" delay="0">
                  <p:tgtEl>
                    <p:spTgt spid="373764"/>
                  </p:tgtEl>
                </p:cond>
              </p:nextCondLst>
            </p:seq>
            <p:video>
              <p:cMediaNode>
                <p:cTn id="7" fill="hold" display="0">
                  <p:stCondLst>
                    <p:cond delay="indefinite"/>
                  </p:stCondLst>
                  <p:endCondLst>
                    <p:cond evt="onNext" delay="0">
                      <p:tgtEl>
                        <p:sldTgt/>
                      </p:tgtEl>
                    </p:cond>
                    <p:cond evt="onPrev" delay="0">
                      <p:tgtEl>
                        <p:sldTgt/>
                      </p:tgtEl>
                    </p:cond>
                  </p:endCondLst>
                </p:cTn>
                <p:tgtEl>
                  <p:spTgt spid="373764"/>
                </p:tgtEl>
              </p:cMediaNode>
            </p:video>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7" name="Picture 2"/>
          <p:cNvPicPr>
            <a:picLocks noGrp="1" noChangeAspect="1" noChangeArrowheads="1"/>
          </p:cNvPicPr>
          <p:nvPr>
            <p:ph/>
          </p:nvPr>
        </p:nvPicPr>
        <p:blipFill>
          <a:blip r:embed="rId3"/>
          <a:srcRect b="2353"/>
          <a:stretch>
            <a:fillRect/>
          </a:stretch>
        </p:blipFill>
        <p:spPr>
          <a:xfrm>
            <a:off x="2133600" y="304800"/>
            <a:ext cx="3865563" cy="5791200"/>
          </a:xfrm>
          <a:noFill/>
        </p:spPr>
      </p:pic>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1" name="Picture 2"/>
          <p:cNvPicPr>
            <a:picLocks noGrp="1" noChangeAspect="1" noChangeArrowheads="1"/>
          </p:cNvPicPr>
          <p:nvPr>
            <p:ph/>
          </p:nvPr>
        </p:nvPicPr>
        <p:blipFill>
          <a:blip r:embed="rId3"/>
          <a:srcRect/>
          <a:stretch>
            <a:fillRect/>
          </a:stretch>
        </p:blipFill>
        <p:spPr>
          <a:xfrm>
            <a:off x="828675" y="536575"/>
            <a:ext cx="7340600" cy="5443538"/>
          </a:xfrm>
          <a:noFill/>
        </p:spPr>
      </p:pic>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5" name="Picture 2"/>
          <p:cNvPicPr>
            <a:picLocks noGrp="1" noChangeAspect="1" noChangeArrowheads="1"/>
          </p:cNvPicPr>
          <p:nvPr>
            <p:ph/>
          </p:nvPr>
        </p:nvPicPr>
        <p:blipFill>
          <a:blip r:embed="rId3"/>
          <a:srcRect t="10713"/>
          <a:stretch>
            <a:fillRect/>
          </a:stretch>
        </p:blipFill>
        <p:spPr>
          <a:xfrm>
            <a:off x="457200" y="304800"/>
            <a:ext cx="3062288" cy="5638800"/>
          </a:xfrm>
          <a:noFill/>
        </p:spPr>
      </p:pic>
      <p:pic>
        <p:nvPicPr>
          <p:cNvPr id="202756" name="Picture 3"/>
          <p:cNvPicPr>
            <a:picLocks noChangeAspect="1" noChangeArrowheads="1"/>
          </p:cNvPicPr>
          <p:nvPr/>
        </p:nvPicPr>
        <p:blipFill>
          <a:blip r:embed="rId4"/>
          <a:srcRect l="1834" t="1190" b="3572"/>
          <a:stretch>
            <a:fillRect/>
          </a:stretch>
        </p:blipFill>
        <p:spPr bwMode="auto">
          <a:xfrm>
            <a:off x="4876800" y="304800"/>
            <a:ext cx="3105150"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9" name="Picture 2"/>
          <p:cNvPicPr>
            <a:picLocks noGrp="1" noChangeAspect="1" noChangeArrowheads="1"/>
          </p:cNvPicPr>
          <p:nvPr>
            <p:ph/>
          </p:nvPr>
        </p:nvPicPr>
        <p:blipFill>
          <a:blip r:embed="rId3">
            <a:lum bright="-6000"/>
          </a:blip>
          <a:srcRect l="1570" t="1190" r="3139" b="1266"/>
          <a:stretch>
            <a:fillRect/>
          </a:stretch>
        </p:blipFill>
        <p:spPr>
          <a:xfrm>
            <a:off x="990600" y="304800"/>
            <a:ext cx="3079750" cy="5867400"/>
          </a:xfrm>
          <a:noFill/>
        </p:spPr>
      </p:pic>
      <p:pic>
        <p:nvPicPr>
          <p:cNvPr id="203780" name="Picture 3"/>
          <p:cNvPicPr>
            <a:picLocks noChangeAspect="1" noChangeArrowheads="1"/>
          </p:cNvPicPr>
          <p:nvPr/>
        </p:nvPicPr>
        <p:blipFill>
          <a:blip r:embed="rId4" cstate="print"/>
          <a:srcRect l="3506" t="1299" r="3461" b="2650"/>
          <a:stretch>
            <a:fillRect/>
          </a:stretch>
        </p:blipFill>
        <p:spPr bwMode="auto">
          <a:xfrm>
            <a:off x="4953000" y="304800"/>
            <a:ext cx="3328988"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3" name="Picture 2"/>
          <p:cNvPicPr>
            <a:picLocks noGrp="1" noChangeAspect="1" noChangeArrowheads="1"/>
          </p:cNvPicPr>
          <p:nvPr>
            <p:ph/>
          </p:nvPr>
        </p:nvPicPr>
        <p:blipFill>
          <a:blip r:embed="rId3">
            <a:lum bright="6000"/>
          </a:blip>
          <a:srcRect l="1566" r="6360" b="24069"/>
          <a:stretch>
            <a:fillRect/>
          </a:stretch>
        </p:blipFill>
        <p:spPr>
          <a:xfrm>
            <a:off x="838200" y="304800"/>
            <a:ext cx="7239000" cy="5867400"/>
          </a:xfrm>
          <a:noFill/>
        </p:spPr>
      </p:pic>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400" dirty="0" smtClean="0">
                <a:latin typeface="Calibri" pitchFamily="34" charset="0"/>
              </a:rPr>
              <a:t>Problem</a:t>
            </a:r>
            <a:endParaRPr lang="en-US" sz="4400" dirty="0">
              <a:latin typeface="Calibri" pitchFamily="34" charset="0"/>
            </a:endParaRPr>
          </a:p>
        </p:txBody>
      </p:sp>
      <p:sp>
        <p:nvSpPr>
          <p:cNvPr id="14339" name="Content Placeholder 2"/>
          <p:cNvSpPr>
            <a:spLocks noGrp="1"/>
          </p:cNvSpPr>
          <p:nvPr>
            <p:ph sz="quarter" idx="1"/>
          </p:nvPr>
        </p:nvSpPr>
        <p:spPr>
          <a:xfrm>
            <a:off x="457200" y="1600201"/>
            <a:ext cx="7467600" cy="1142999"/>
          </a:xfrm>
        </p:spPr>
        <p:txBody>
          <a:bodyPr>
            <a:normAutofit fontScale="85000" lnSpcReduction="20000"/>
          </a:bodyPr>
          <a:lstStyle/>
          <a:p>
            <a:r>
              <a:rPr lang="en-US" dirty="0" smtClean="0">
                <a:latin typeface="Calibri" pitchFamily="34" charset="0"/>
              </a:rPr>
              <a:t>A cyclone with a flow rate of 150 m</a:t>
            </a:r>
            <a:r>
              <a:rPr lang="en-US" baseline="30000" dirty="0" smtClean="0">
                <a:latin typeface="Calibri" pitchFamily="34" charset="0"/>
              </a:rPr>
              <a:t>3</a:t>
            </a:r>
            <a:r>
              <a:rPr lang="en-US" dirty="0" smtClean="0">
                <a:latin typeface="Calibri" pitchFamily="34" charset="0"/>
              </a:rPr>
              <a:t>/min has an efficiency of 80%. Estimate the efficiency if the flow rate is doubled.</a:t>
            </a:r>
          </a:p>
        </p:txBody>
      </p:sp>
      <p:sp>
        <p:nvSpPr>
          <p:cNvPr id="4" name="Content Placeholder 2"/>
          <p:cNvSpPr txBox="1">
            <a:spLocks/>
          </p:cNvSpPr>
          <p:nvPr/>
        </p:nvSpPr>
        <p:spPr>
          <a:xfrm>
            <a:off x="533400" y="2895600"/>
            <a:ext cx="7467600" cy="3273425"/>
          </a:xfrm>
          <a:prstGeom prst="rect">
            <a:avLst/>
          </a:prstGeom>
        </p:spPr>
        <p:txBody>
          <a:bodyPr vert="horz" lIns="91440" tIns="45720" rIns="91440" bIns="45720" rtlCol="0">
            <a:normAutofit fontScale="8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1" u="sng" strike="noStrike" kern="1200" cap="none" spc="0" normalizeH="0" baseline="0" noProof="0" dirty="0" smtClean="0">
                <a:ln>
                  <a:noFill/>
                </a:ln>
                <a:solidFill>
                  <a:schemeClr val="tx1"/>
                </a:solidFill>
                <a:effectLst/>
                <a:uLnTx/>
                <a:uFillTx/>
                <a:latin typeface="Calibri" pitchFamily="34" charset="0"/>
                <a:ea typeface="+mn-ea"/>
                <a:cs typeface="+mn-cs"/>
              </a:rPr>
              <a:t>Step 1</a:t>
            </a:r>
            <a:endParaRPr kumimoji="0" lang="en-US" sz="3200" b="0" i="0" u="none" strike="noStrike" kern="1200" cap="none" spc="0" normalizeH="0" baseline="30000" noProof="0" dirty="0" smtClean="0">
              <a:ln>
                <a:noFill/>
              </a:ln>
              <a:solidFill>
                <a:schemeClr val="tx1"/>
              </a:solidFill>
              <a:effectLst/>
              <a:uLnTx/>
              <a:uFillTx/>
              <a:latin typeface="Calibri"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None/>
              <a:tabLst/>
              <a:defRPr/>
            </a:pPr>
            <a:r>
              <a:rPr kumimoji="0" lang="en-US" sz="3200" b="0" i="0" u="none" strike="noStrike" kern="1200" cap="none" spc="0" normalizeH="0" baseline="0" noProof="0" dirty="0" smtClean="0">
                <a:ln>
                  <a:noFill/>
                </a:ln>
                <a:solidFill>
                  <a:schemeClr val="tx1"/>
                </a:solidFill>
                <a:effectLst/>
                <a:uLnTx/>
                <a:uFillTx/>
                <a:latin typeface="Calibri" pitchFamily="34" charset="0"/>
                <a:ea typeface="+mn-ea"/>
                <a:cs typeface="+mn-cs"/>
              </a:rPr>
              <a:t>Q1 = 150 m</a:t>
            </a:r>
            <a:r>
              <a:rPr kumimoji="0" lang="en-US" sz="3200" b="0" i="0" u="none" strike="noStrike" kern="1200" cap="none" spc="0" normalizeH="0" baseline="30000" noProof="0" dirty="0" smtClean="0">
                <a:ln>
                  <a:noFill/>
                </a:ln>
                <a:solidFill>
                  <a:schemeClr val="tx1"/>
                </a:solidFill>
                <a:effectLst/>
                <a:uLnTx/>
                <a:uFillTx/>
                <a:latin typeface="Calibri" pitchFamily="34" charset="0"/>
                <a:ea typeface="+mn-ea"/>
                <a:cs typeface="+mn-cs"/>
              </a:rPr>
              <a:t>3</a:t>
            </a:r>
            <a:r>
              <a:rPr kumimoji="0" lang="en-US" sz="3200" b="0" i="0" u="none" strike="noStrike" kern="1200" cap="none" spc="0" normalizeH="0" baseline="0" noProof="0" dirty="0" smtClean="0">
                <a:ln>
                  <a:noFill/>
                </a:ln>
                <a:solidFill>
                  <a:schemeClr val="tx1"/>
                </a:solidFill>
                <a:effectLst/>
                <a:uLnTx/>
                <a:uFillTx/>
                <a:latin typeface="Calibri" pitchFamily="34" charset="0"/>
                <a:ea typeface="+mn-ea"/>
                <a:cs typeface="+mn-cs"/>
              </a:rPr>
              <a:t>/min</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None/>
              <a:tabLst/>
              <a:defRPr/>
            </a:pPr>
            <a:r>
              <a:rPr kumimoji="0" lang="en-US" sz="3200" b="0" i="0" u="none" strike="noStrike" kern="1200" cap="none" spc="0" normalizeH="0" baseline="0" noProof="0" dirty="0" smtClean="0">
                <a:ln>
                  <a:noFill/>
                </a:ln>
                <a:solidFill>
                  <a:schemeClr val="tx1"/>
                </a:solidFill>
                <a:effectLst/>
                <a:uLnTx/>
                <a:uFillTx/>
                <a:latin typeface="Calibri" pitchFamily="34" charset="0"/>
                <a:ea typeface="+mn-ea"/>
                <a:cs typeface="+mn-cs"/>
              </a:rPr>
              <a:t>Q2 = 300 m</a:t>
            </a:r>
            <a:r>
              <a:rPr kumimoji="0" lang="en-US" sz="3200" b="0" i="0" u="none" strike="noStrike" kern="1200" cap="none" spc="0" normalizeH="0" baseline="30000" noProof="0" dirty="0" smtClean="0">
                <a:ln>
                  <a:noFill/>
                </a:ln>
                <a:solidFill>
                  <a:schemeClr val="tx1"/>
                </a:solidFill>
                <a:effectLst/>
                <a:uLnTx/>
                <a:uFillTx/>
                <a:latin typeface="Calibri" pitchFamily="34" charset="0"/>
                <a:ea typeface="+mn-ea"/>
                <a:cs typeface="+mn-cs"/>
              </a:rPr>
              <a:t>3</a:t>
            </a:r>
            <a:r>
              <a:rPr kumimoji="0" lang="en-US" sz="3200" b="0" i="0" u="none" strike="noStrike" kern="1200" cap="none" spc="0" normalizeH="0" baseline="0" noProof="0" dirty="0" smtClean="0">
                <a:ln>
                  <a:noFill/>
                </a:ln>
                <a:solidFill>
                  <a:schemeClr val="tx1"/>
                </a:solidFill>
                <a:effectLst/>
                <a:uLnTx/>
                <a:uFillTx/>
                <a:latin typeface="Calibri" pitchFamily="34" charset="0"/>
                <a:ea typeface="+mn-ea"/>
                <a:cs typeface="+mn-cs"/>
              </a:rPr>
              <a:t>/min</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None/>
              <a:tabLst/>
              <a:defRPr/>
            </a:pPr>
            <a:r>
              <a:rPr kumimoji="0" lang="en-US" sz="3200" b="0" i="0" u="none" strike="noStrike" kern="1200" cap="none" spc="0" normalizeH="0" baseline="0" noProof="0" dirty="0" smtClean="0">
                <a:ln>
                  <a:noFill/>
                </a:ln>
                <a:solidFill>
                  <a:schemeClr val="tx1"/>
                </a:solidFill>
                <a:effectLst/>
                <a:uLnTx/>
                <a:uFillTx/>
                <a:latin typeface="Calibri" pitchFamily="34" charset="0"/>
                <a:ea typeface="+mn-ea"/>
                <a:cs typeface="+mn-cs"/>
              </a:rPr>
              <a:t>Pt</a:t>
            </a:r>
            <a:r>
              <a:rPr kumimoji="0" lang="en-US" sz="3200" b="0" i="0" u="none" strike="noStrike" kern="1200" cap="none" spc="0" normalizeH="0" baseline="-25000" noProof="0" dirty="0" smtClean="0">
                <a:ln>
                  <a:noFill/>
                </a:ln>
                <a:solidFill>
                  <a:schemeClr val="tx1"/>
                </a:solidFill>
                <a:effectLst/>
                <a:uLnTx/>
                <a:uFillTx/>
                <a:latin typeface="Calibri" pitchFamily="34" charset="0"/>
                <a:ea typeface="+mn-ea"/>
                <a:cs typeface="+mn-cs"/>
              </a:rPr>
              <a:t>1 </a:t>
            </a:r>
            <a:r>
              <a:rPr kumimoji="0" lang="en-US" sz="3200" b="0" i="0" u="none" strike="noStrike" kern="1200" cap="none" spc="0" normalizeH="0" baseline="0" noProof="0" dirty="0" smtClean="0">
                <a:ln>
                  <a:noFill/>
                </a:ln>
                <a:solidFill>
                  <a:schemeClr val="tx1"/>
                </a:solidFill>
                <a:effectLst/>
                <a:uLnTx/>
                <a:uFillTx/>
                <a:latin typeface="Calibri" pitchFamily="34" charset="0"/>
                <a:ea typeface="+mn-ea"/>
                <a:cs typeface="+mn-cs"/>
              </a:rPr>
              <a:t> = 100% - 80% = 20%</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None/>
              <a:tabLst/>
              <a:defRPr/>
            </a:pPr>
            <a:r>
              <a:rPr kumimoji="0" lang="en-US" sz="3200" b="0" i="0" u="none" strike="noStrike" kern="1200" cap="none" spc="0" normalizeH="0" baseline="0" noProof="0" dirty="0" smtClean="0">
                <a:ln>
                  <a:noFill/>
                </a:ln>
                <a:solidFill>
                  <a:schemeClr val="tx1"/>
                </a:solidFill>
                <a:effectLst/>
                <a:uLnTx/>
                <a:uFillTx/>
                <a:latin typeface="Calibri" pitchFamily="34" charset="0"/>
                <a:ea typeface="+mn-ea"/>
                <a:cs typeface="+mn-cs"/>
              </a:rPr>
              <a:t>			</a:t>
            </a:r>
            <a:r>
              <a:rPr kumimoji="0" lang="en-US" sz="2600" b="0" i="0" u="none" strike="noStrike" kern="1200" cap="none" spc="0" normalizeH="0" baseline="0" noProof="0" dirty="0" smtClean="0">
                <a:ln>
                  <a:noFill/>
                </a:ln>
                <a:solidFill>
                  <a:schemeClr val="tx1"/>
                </a:solidFill>
                <a:effectLst/>
                <a:uLnTx/>
                <a:uFillTx/>
                <a:latin typeface="Calibri" pitchFamily="34" charset="0"/>
                <a:ea typeface="+mn-ea"/>
                <a:cs typeface="+mn-cs"/>
              </a:rPr>
              <a:t>Pt</a:t>
            </a:r>
            <a:r>
              <a:rPr kumimoji="0" lang="en-US" sz="2600" b="0" i="0" u="none" strike="noStrike" kern="1200" cap="none" spc="0" normalizeH="0" baseline="-25000" noProof="0" dirty="0" smtClean="0">
                <a:ln>
                  <a:noFill/>
                </a:ln>
                <a:solidFill>
                  <a:schemeClr val="tx1"/>
                </a:solidFill>
                <a:effectLst/>
                <a:uLnTx/>
                <a:uFillTx/>
                <a:latin typeface="Calibri" pitchFamily="34" charset="0"/>
                <a:ea typeface="+mn-ea"/>
                <a:cs typeface="+mn-cs"/>
              </a:rPr>
              <a:t>2</a:t>
            </a:r>
            <a:r>
              <a:rPr kumimoji="0" lang="en-US" sz="2600" b="0" i="0" u="none" strike="noStrike" kern="1200" cap="none" spc="0" normalizeH="0" baseline="0" noProof="0" dirty="0" smtClean="0">
                <a:ln>
                  <a:noFill/>
                </a:ln>
                <a:solidFill>
                  <a:schemeClr val="tx1"/>
                </a:solidFill>
                <a:effectLst/>
                <a:uLnTx/>
                <a:uFillTx/>
                <a:latin typeface="Calibri" pitchFamily="34" charset="0"/>
                <a:ea typeface="+mn-ea"/>
                <a:cs typeface="+mn-cs"/>
              </a:rPr>
              <a:t>/Pt</a:t>
            </a:r>
            <a:r>
              <a:rPr kumimoji="0" lang="en-US" sz="2600" b="0" i="0" u="none" strike="noStrike" kern="1200" cap="none" spc="0" normalizeH="0" baseline="-25000" noProof="0" dirty="0" smtClean="0">
                <a:ln>
                  <a:noFill/>
                </a:ln>
                <a:solidFill>
                  <a:schemeClr val="tx1"/>
                </a:solidFill>
                <a:effectLst/>
                <a:uLnTx/>
                <a:uFillTx/>
                <a:latin typeface="Calibri" pitchFamily="34" charset="0"/>
                <a:ea typeface="+mn-ea"/>
                <a:cs typeface="+mn-cs"/>
              </a:rPr>
              <a:t>1</a:t>
            </a:r>
            <a:r>
              <a:rPr kumimoji="0" lang="en-US" sz="2600" b="0" i="0" u="none" strike="noStrike" kern="1200" cap="none" spc="0" normalizeH="0" baseline="0" noProof="0" dirty="0" smtClean="0">
                <a:ln>
                  <a:noFill/>
                </a:ln>
                <a:solidFill>
                  <a:schemeClr val="tx1"/>
                </a:solidFill>
                <a:effectLst/>
                <a:uLnTx/>
                <a:uFillTx/>
                <a:latin typeface="Calibri" pitchFamily="34" charset="0"/>
                <a:ea typeface="+mn-ea"/>
                <a:cs typeface="+mn-cs"/>
              </a:rPr>
              <a:t> = (Q</a:t>
            </a:r>
            <a:r>
              <a:rPr kumimoji="0" lang="en-US" sz="2600" b="0" i="0" u="none" strike="noStrike" kern="1200" cap="none" spc="0" normalizeH="0" baseline="-25000" noProof="0" dirty="0" smtClean="0">
                <a:ln>
                  <a:noFill/>
                </a:ln>
                <a:solidFill>
                  <a:schemeClr val="tx1"/>
                </a:solidFill>
                <a:effectLst/>
                <a:uLnTx/>
                <a:uFillTx/>
                <a:latin typeface="Calibri" pitchFamily="34" charset="0"/>
                <a:ea typeface="+mn-ea"/>
                <a:cs typeface="+mn-cs"/>
              </a:rPr>
              <a:t>1</a:t>
            </a:r>
            <a:r>
              <a:rPr kumimoji="0" lang="en-US" sz="2600" b="0" i="0" u="none" strike="noStrike" kern="1200" cap="none" spc="0" normalizeH="0" baseline="0" noProof="0" dirty="0" smtClean="0">
                <a:ln>
                  <a:noFill/>
                </a:ln>
                <a:solidFill>
                  <a:schemeClr val="tx1"/>
                </a:solidFill>
                <a:effectLst/>
                <a:uLnTx/>
                <a:uFillTx/>
                <a:latin typeface="Calibri" pitchFamily="34" charset="0"/>
                <a:ea typeface="+mn-ea"/>
                <a:cs typeface="+mn-cs"/>
              </a:rPr>
              <a:t>/Q</a:t>
            </a:r>
            <a:r>
              <a:rPr kumimoji="0" lang="en-US" sz="2600" b="0" i="0" u="none" strike="noStrike" kern="1200" cap="none" spc="0" normalizeH="0" baseline="-25000" noProof="0" dirty="0" smtClean="0">
                <a:ln>
                  <a:noFill/>
                </a:ln>
                <a:solidFill>
                  <a:schemeClr val="tx1"/>
                </a:solidFill>
                <a:effectLst/>
                <a:uLnTx/>
                <a:uFillTx/>
                <a:latin typeface="Calibri" pitchFamily="34" charset="0"/>
                <a:ea typeface="+mn-ea"/>
                <a:cs typeface="+mn-cs"/>
              </a:rPr>
              <a:t>2</a:t>
            </a:r>
            <a:r>
              <a:rPr kumimoji="0" lang="en-US" sz="2600" b="0" i="0" u="none" strike="noStrike" kern="1200" cap="none" spc="0" normalizeH="0" baseline="0" noProof="0" dirty="0" smtClean="0">
                <a:ln>
                  <a:noFill/>
                </a:ln>
                <a:solidFill>
                  <a:schemeClr val="tx1"/>
                </a:solidFill>
                <a:effectLst/>
                <a:uLnTx/>
                <a:uFillTx/>
                <a:latin typeface="Calibri" pitchFamily="34" charset="0"/>
                <a:ea typeface="+mn-ea"/>
                <a:cs typeface="+mn-cs"/>
              </a:rPr>
              <a:t>)</a:t>
            </a:r>
            <a:r>
              <a:rPr kumimoji="0" lang="en-US" sz="2600" b="0" i="0" u="none" strike="noStrike" kern="1200" cap="none" spc="0" normalizeH="0" baseline="30000" noProof="0" dirty="0" smtClean="0">
                <a:ln>
                  <a:noFill/>
                </a:ln>
                <a:solidFill>
                  <a:schemeClr val="tx1"/>
                </a:solidFill>
                <a:effectLst/>
                <a:uLnTx/>
                <a:uFillTx/>
                <a:latin typeface="Calibri" pitchFamily="34" charset="0"/>
                <a:ea typeface="+mn-ea"/>
                <a:cs typeface="+mn-cs"/>
              </a:rPr>
              <a:t>0.5</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None/>
              <a:tabLst/>
              <a:defRPr/>
            </a:pPr>
            <a:r>
              <a:rPr kumimoji="0" lang="en-US" sz="2600" b="0" i="1" u="sng" strike="noStrike" kern="1200" cap="none" spc="0" normalizeH="0" baseline="0" noProof="0" dirty="0" smtClean="0">
                <a:ln>
                  <a:noFill/>
                </a:ln>
                <a:solidFill>
                  <a:schemeClr val="tx1"/>
                </a:solidFill>
                <a:effectLst/>
                <a:uLnTx/>
                <a:uFillTx/>
                <a:latin typeface="Calibri" pitchFamily="34" charset="0"/>
                <a:ea typeface="+mn-ea"/>
                <a:cs typeface="+mn-cs"/>
              </a:rPr>
              <a:t>Step 2</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None/>
              <a:tabLst/>
              <a:defRPr/>
            </a:pPr>
            <a:r>
              <a:rPr kumimoji="0" lang="en-US" sz="2600" b="0" i="0" u="none" strike="noStrike" kern="1200" cap="none" spc="0" normalizeH="0" baseline="0" noProof="0" dirty="0" smtClean="0">
                <a:ln>
                  <a:noFill/>
                </a:ln>
                <a:solidFill>
                  <a:schemeClr val="tx1"/>
                </a:solidFill>
                <a:effectLst/>
                <a:uLnTx/>
                <a:uFillTx/>
                <a:latin typeface="Calibri" pitchFamily="34" charset="0"/>
                <a:ea typeface="+mn-ea"/>
                <a:cs typeface="+mn-cs"/>
              </a:rPr>
              <a:t>Final Efficiency = 1- Pt</a:t>
            </a:r>
            <a:r>
              <a:rPr kumimoji="0" lang="en-US" sz="2600" b="0" i="0" u="none" strike="noStrike" kern="1200" cap="none" spc="0" normalizeH="0" baseline="-25000" noProof="0" dirty="0" smtClean="0">
                <a:ln>
                  <a:noFill/>
                </a:ln>
                <a:solidFill>
                  <a:schemeClr val="tx1"/>
                </a:solidFill>
                <a:effectLst/>
                <a:uLnTx/>
                <a:uFillTx/>
                <a:latin typeface="Calibri" pitchFamily="34" charset="0"/>
                <a:ea typeface="+mn-ea"/>
                <a:cs typeface="+mn-cs"/>
              </a:rPr>
              <a:t>2</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None/>
              <a:tabLst/>
              <a:defRPr/>
            </a:pPr>
            <a:r>
              <a:rPr kumimoji="0" lang="en-US" sz="2600" b="0" i="0" u="none" strike="noStrike" kern="1200" cap="none" spc="0" normalizeH="0" baseline="-25000" noProof="0" dirty="0" smtClean="0">
                <a:ln>
                  <a:noFill/>
                </a:ln>
                <a:solidFill>
                  <a:schemeClr val="tx1"/>
                </a:solidFill>
                <a:effectLst/>
                <a:uLnTx/>
                <a:uFillTx/>
                <a:latin typeface="Calibri" pitchFamily="34" charset="0"/>
                <a:ea typeface="+mn-ea"/>
                <a:cs typeface="+mn-cs"/>
              </a:rPr>
              <a:t>			</a:t>
            </a:r>
            <a:r>
              <a:rPr kumimoji="0" lang="en-US" sz="2600" b="0" i="0" u="none" strike="noStrike" kern="1200" cap="none" spc="0" normalizeH="0" baseline="0" noProof="0" dirty="0" smtClean="0">
                <a:ln>
                  <a:noFill/>
                </a:ln>
                <a:solidFill>
                  <a:schemeClr val="tx1"/>
                </a:solidFill>
                <a:effectLst/>
                <a:uLnTx/>
                <a:uFillTx/>
                <a:latin typeface="Calibri" pitchFamily="34" charset="0"/>
                <a:ea typeface="+mn-ea"/>
                <a:cs typeface="+mn-cs"/>
              </a:rPr>
              <a:t>    = 86%</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3800" dirty="0" smtClean="0">
                <a:latin typeface="Calibri" pitchFamily="34" charset="0"/>
              </a:rPr>
              <a:t>Dimensions of a Standard Cyclone</a:t>
            </a:r>
            <a:endParaRPr lang="en-US" sz="3800" dirty="0">
              <a:latin typeface="Calibri" pitchFamily="34" charset="0"/>
            </a:endParaRPr>
          </a:p>
        </p:txBody>
      </p:sp>
      <p:pic>
        <p:nvPicPr>
          <p:cNvPr id="16387" name="Content Placeholder 3" descr="img022.jpg"/>
          <p:cNvPicPr>
            <a:picLocks noGrp="1" noChangeAspect="1"/>
          </p:cNvPicPr>
          <p:nvPr>
            <p:ph sz="quarter" idx="1"/>
          </p:nvPr>
        </p:nvPicPr>
        <p:blipFill>
          <a:blip r:embed="rId3">
            <a:lum bright="-29000" contrast="53000"/>
          </a:blip>
          <a:srcRect l="31790" t="21889" r="19649" b="20261"/>
          <a:stretch>
            <a:fillRect/>
          </a:stretch>
        </p:blipFill>
        <p:spPr>
          <a:xfrm>
            <a:off x="2743200" y="1492250"/>
            <a:ext cx="3429000" cy="4984750"/>
          </a:xfrm>
        </p:spPr>
      </p:pic>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img021.jpg"/>
          <p:cNvPicPr>
            <a:picLocks noChangeAspect="1"/>
          </p:cNvPicPr>
          <p:nvPr/>
        </p:nvPicPr>
        <p:blipFill>
          <a:blip r:embed="rId3">
            <a:lum bright="-34000" contrast="71000"/>
          </a:blip>
          <a:srcRect l="16928" t="7777" r="3987" b="6667"/>
          <a:stretch>
            <a:fillRect/>
          </a:stretch>
        </p:blipFill>
        <p:spPr bwMode="auto">
          <a:xfrm>
            <a:off x="1676400" y="228600"/>
            <a:ext cx="5638800" cy="6218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sz="4400" dirty="0" smtClean="0">
                <a:latin typeface="Calibri" pitchFamily="34" charset="0"/>
              </a:rPr>
              <a:t>Problem</a:t>
            </a:r>
            <a:endParaRPr lang="en-US" sz="4400" dirty="0">
              <a:latin typeface="Calibri" pitchFamily="34" charset="0"/>
            </a:endParaRPr>
          </a:p>
        </p:txBody>
      </p:sp>
      <p:sp>
        <p:nvSpPr>
          <p:cNvPr id="18435" name="Content Placeholder 3"/>
          <p:cNvSpPr>
            <a:spLocks noGrp="1"/>
          </p:cNvSpPr>
          <p:nvPr>
            <p:ph sz="quarter" idx="1"/>
          </p:nvPr>
        </p:nvSpPr>
        <p:spPr>
          <a:xfrm>
            <a:off x="457200" y="1600200"/>
            <a:ext cx="7467600" cy="5105400"/>
          </a:xfrm>
        </p:spPr>
        <p:txBody>
          <a:bodyPr/>
          <a:lstStyle/>
          <a:p>
            <a:pPr algn="ctr"/>
            <a:r>
              <a:rPr lang="en-US" sz="2200" b="1" smtClean="0">
                <a:latin typeface="Calibri" pitchFamily="34" charset="0"/>
              </a:rPr>
              <a:t>Design of Cyclone</a:t>
            </a:r>
          </a:p>
          <a:p>
            <a:pPr>
              <a:buFont typeface="Wingdings" pitchFamily="2" charset="2"/>
              <a:buNone/>
            </a:pPr>
            <a:r>
              <a:rPr lang="en-US" sz="2200" smtClean="0">
                <a:latin typeface="Calibri" pitchFamily="34" charset="0"/>
              </a:rPr>
              <a:t>Body diameter = 0.75 m</a:t>
            </a:r>
          </a:p>
          <a:p>
            <a:pPr>
              <a:buFont typeface="Wingdings" pitchFamily="2" charset="2"/>
              <a:buNone/>
            </a:pPr>
            <a:r>
              <a:rPr lang="en-US" sz="2200" smtClean="0">
                <a:latin typeface="Calibri" pitchFamily="34" charset="0"/>
              </a:rPr>
              <a:t>Flow rate = 2.75 m</a:t>
            </a:r>
            <a:r>
              <a:rPr lang="en-US" sz="2200" baseline="30000" smtClean="0">
                <a:latin typeface="Calibri" pitchFamily="34" charset="0"/>
              </a:rPr>
              <a:t>3</a:t>
            </a:r>
            <a:r>
              <a:rPr lang="en-US" sz="2200" smtClean="0">
                <a:latin typeface="Calibri" pitchFamily="34" charset="0"/>
              </a:rPr>
              <a:t>/s</a:t>
            </a:r>
          </a:p>
          <a:p>
            <a:pPr>
              <a:buFont typeface="Wingdings" pitchFamily="2" charset="2"/>
              <a:buNone/>
            </a:pPr>
            <a:r>
              <a:rPr lang="el-GR" sz="2200" smtClean="0">
                <a:latin typeface="Calibri" pitchFamily="34" charset="0"/>
              </a:rPr>
              <a:t>ρ</a:t>
            </a:r>
            <a:r>
              <a:rPr lang="en-US" sz="2200" baseline="-25000" smtClean="0">
                <a:latin typeface="Calibri" pitchFamily="34" charset="0"/>
              </a:rPr>
              <a:t>p</a:t>
            </a:r>
            <a:r>
              <a:rPr lang="en-US" sz="2200" smtClean="0">
                <a:latin typeface="Calibri" pitchFamily="34" charset="0"/>
              </a:rPr>
              <a:t> = 1600 kg/m</a:t>
            </a:r>
            <a:r>
              <a:rPr lang="en-US" sz="2200" baseline="30000" smtClean="0">
                <a:latin typeface="Calibri" pitchFamily="34" charset="0"/>
              </a:rPr>
              <a:t>3</a:t>
            </a:r>
          </a:p>
          <a:p>
            <a:pPr>
              <a:buFont typeface="Wingdings" pitchFamily="2" charset="2"/>
              <a:buNone/>
            </a:pPr>
            <a:r>
              <a:rPr lang="el-GR" sz="2200" smtClean="0">
                <a:latin typeface="Calibri" pitchFamily="34" charset="0"/>
              </a:rPr>
              <a:t>ρ</a:t>
            </a:r>
            <a:r>
              <a:rPr lang="en-US" sz="2200" baseline="-25000" smtClean="0">
                <a:latin typeface="Calibri" pitchFamily="34" charset="0"/>
              </a:rPr>
              <a:t>g</a:t>
            </a:r>
            <a:r>
              <a:rPr lang="en-US" sz="2200" smtClean="0">
                <a:latin typeface="Calibri" pitchFamily="34" charset="0"/>
              </a:rPr>
              <a:t> = 1.1 kg/m</a:t>
            </a:r>
            <a:r>
              <a:rPr lang="en-US" sz="2200" baseline="30000" smtClean="0">
                <a:latin typeface="Calibri" pitchFamily="34" charset="0"/>
              </a:rPr>
              <a:t>3</a:t>
            </a:r>
          </a:p>
          <a:p>
            <a:pPr>
              <a:buFont typeface="Wingdings" pitchFamily="2" charset="2"/>
              <a:buNone/>
            </a:pPr>
            <a:r>
              <a:rPr lang="en-US" sz="2200" smtClean="0">
                <a:latin typeface="Calibri" pitchFamily="34" charset="0"/>
              </a:rPr>
              <a:t>µ = 2.5*10-5 kg/m-s</a:t>
            </a:r>
          </a:p>
          <a:p>
            <a:pPr>
              <a:buFont typeface="Wingdings" pitchFamily="2" charset="2"/>
              <a:buNone/>
            </a:pPr>
            <a:r>
              <a:rPr lang="en-US" sz="2000" smtClean="0">
                <a:latin typeface="Calibri" pitchFamily="34" charset="0"/>
              </a:rPr>
              <a:t>High throughput</a:t>
            </a:r>
          </a:p>
          <a:p>
            <a:pPr>
              <a:buFont typeface="Wingdings" pitchFamily="2" charset="2"/>
              <a:buNone/>
            </a:pPr>
            <a:r>
              <a:rPr lang="en-US" sz="2000" smtClean="0">
                <a:latin typeface="Calibri" pitchFamily="34" charset="0"/>
              </a:rPr>
              <a:t>H = 0.8 * body diameter</a:t>
            </a:r>
          </a:p>
          <a:p>
            <a:pPr>
              <a:buFont typeface="Wingdings" pitchFamily="2" charset="2"/>
              <a:buNone/>
            </a:pPr>
            <a:r>
              <a:rPr lang="en-US" sz="2000" smtClean="0">
                <a:latin typeface="Calibri" pitchFamily="34" charset="0"/>
              </a:rPr>
              <a:t>W = 0.35 * body diameter</a:t>
            </a:r>
          </a:p>
          <a:p>
            <a:pPr>
              <a:buFont typeface="Wingdings" pitchFamily="2" charset="2"/>
              <a:buNone/>
            </a:pPr>
            <a:r>
              <a:rPr lang="en-US" sz="2000" smtClean="0">
                <a:latin typeface="Calibri" pitchFamily="34" charset="0"/>
              </a:rPr>
              <a:t>Lb = 1.7 * body diameter</a:t>
            </a:r>
          </a:p>
          <a:p>
            <a:pPr>
              <a:buFont typeface="Wingdings" pitchFamily="2" charset="2"/>
              <a:buNone/>
            </a:pPr>
            <a:r>
              <a:rPr lang="en-US" sz="2000" smtClean="0">
                <a:latin typeface="Calibri" pitchFamily="34" charset="0"/>
              </a:rPr>
              <a:t>Lc = 2.0 * body diameter</a:t>
            </a:r>
          </a:p>
          <a:p>
            <a:pPr>
              <a:buFont typeface="Wingdings" pitchFamily="2" charset="2"/>
              <a:buNone/>
            </a:pPr>
            <a:r>
              <a:rPr lang="en-US" sz="2000" smtClean="0">
                <a:latin typeface="Calibri" pitchFamily="34" charset="0"/>
              </a:rPr>
              <a:t>Calculate the diameter of particle with 50% efficiency</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1" name="Picture 5"/>
          <p:cNvPicPr>
            <a:picLocks noChangeAspect="1" noChangeArrowheads="1"/>
          </p:cNvPicPr>
          <p:nvPr/>
        </p:nvPicPr>
        <p:blipFill>
          <a:blip r:embed="rId3"/>
          <a:srcRect/>
          <a:stretch>
            <a:fillRect/>
          </a:stretch>
        </p:blipFill>
        <p:spPr bwMode="auto">
          <a:xfrm>
            <a:off x="304800" y="533400"/>
            <a:ext cx="8343900" cy="58578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400" dirty="0" smtClean="0">
                <a:latin typeface="Calibri" pitchFamily="34" charset="0"/>
              </a:rPr>
              <a:t>Solution</a:t>
            </a:r>
            <a:endParaRPr lang="en-US" sz="4400" dirty="0">
              <a:latin typeface="Calibri" pitchFamily="34" charset="0"/>
            </a:endParaRPr>
          </a:p>
        </p:txBody>
      </p:sp>
      <p:sp>
        <p:nvSpPr>
          <p:cNvPr id="19459" name="Content Placeholder 3"/>
          <p:cNvSpPr>
            <a:spLocks noGrp="1"/>
          </p:cNvSpPr>
          <p:nvPr>
            <p:ph sz="quarter" idx="1"/>
          </p:nvPr>
        </p:nvSpPr>
        <p:spPr>
          <a:xfrm>
            <a:off x="457200" y="1600200"/>
            <a:ext cx="7543800" cy="4953000"/>
          </a:xfrm>
        </p:spPr>
        <p:txBody>
          <a:bodyPr>
            <a:normAutofit fontScale="85000" lnSpcReduction="20000"/>
          </a:bodyPr>
          <a:lstStyle/>
          <a:p>
            <a:r>
              <a:rPr lang="en-US" i="1" u="sng" dirty="0" smtClean="0">
                <a:latin typeface="Calibri" pitchFamily="34" charset="0"/>
              </a:rPr>
              <a:t>Step 1:</a:t>
            </a:r>
          </a:p>
          <a:p>
            <a:pPr>
              <a:buFont typeface="Wingdings" pitchFamily="2" charset="2"/>
              <a:buNone/>
            </a:pPr>
            <a:r>
              <a:rPr lang="en-US" dirty="0" smtClean="0">
                <a:latin typeface="Calibri" pitchFamily="34" charset="0"/>
              </a:rPr>
              <a:t>Inlet Velocity = Q/A</a:t>
            </a:r>
          </a:p>
          <a:p>
            <a:pPr>
              <a:buFont typeface="Wingdings" pitchFamily="2" charset="2"/>
              <a:buNone/>
            </a:pPr>
            <a:r>
              <a:rPr lang="en-US" dirty="0" smtClean="0">
                <a:latin typeface="Calibri" pitchFamily="34" charset="0"/>
              </a:rPr>
              <a:t>		            = 17.46 m/s</a:t>
            </a:r>
          </a:p>
          <a:p>
            <a:r>
              <a:rPr lang="en-US" i="1" u="sng" dirty="0" smtClean="0">
                <a:latin typeface="Calibri" pitchFamily="34" charset="0"/>
              </a:rPr>
              <a:t>Step 2:</a:t>
            </a:r>
          </a:p>
          <a:p>
            <a:pPr>
              <a:buFont typeface="Wingdings" pitchFamily="2" charset="2"/>
              <a:buNone/>
            </a:pPr>
            <a:r>
              <a:rPr lang="en-US" dirty="0" smtClean="0">
                <a:latin typeface="Calibri" pitchFamily="34" charset="0"/>
              </a:rPr>
              <a:t>Number of effective turns </a:t>
            </a:r>
          </a:p>
          <a:p>
            <a:pPr>
              <a:buFont typeface="Wingdings" pitchFamily="2" charset="2"/>
              <a:buNone/>
            </a:pPr>
            <a:r>
              <a:rPr lang="en-US" dirty="0" smtClean="0">
                <a:latin typeface="Calibri" pitchFamily="34" charset="0"/>
              </a:rPr>
              <a:t>			N</a:t>
            </a:r>
            <a:r>
              <a:rPr lang="en-US" baseline="-25000" dirty="0" smtClean="0">
                <a:latin typeface="Calibri" pitchFamily="34" charset="0"/>
              </a:rPr>
              <a:t>e</a:t>
            </a:r>
            <a:r>
              <a:rPr lang="en-US" dirty="0" smtClean="0">
                <a:latin typeface="Calibri" pitchFamily="34" charset="0"/>
              </a:rPr>
              <a:t> = (L</a:t>
            </a:r>
            <a:r>
              <a:rPr lang="en-US" baseline="-25000" dirty="0" smtClean="0">
                <a:latin typeface="Calibri" pitchFamily="34" charset="0"/>
              </a:rPr>
              <a:t>b</a:t>
            </a:r>
            <a:r>
              <a:rPr lang="en-US" dirty="0" smtClean="0">
                <a:latin typeface="Calibri" pitchFamily="34" charset="0"/>
              </a:rPr>
              <a:t> + </a:t>
            </a:r>
            <a:r>
              <a:rPr lang="en-US" dirty="0" err="1" smtClean="0">
                <a:latin typeface="Calibri" pitchFamily="34" charset="0"/>
              </a:rPr>
              <a:t>L</a:t>
            </a:r>
            <a:r>
              <a:rPr lang="en-US" baseline="-25000" dirty="0" err="1" smtClean="0">
                <a:latin typeface="Calibri" pitchFamily="34" charset="0"/>
              </a:rPr>
              <a:t>c</a:t>
            </a:r>
            <a:r>
              <a:rPr lang="en-US" dirty="0" smtClean="0">
                <a:latin typeface="Calibri" pitchFamily="34" charset="0"/>
              </a:rPr>
              <a:t>/2)/H</a:t>
            </a:r>
          </a:p>
          <a:p>
            <a:pPr>
              <a:buFont typeface="Wingdings" pitchFamily="2" charset="2"/>
              <a:buNone/>
            </a:pPr>
            <a:r>
              <a:rPr lang="en-US" dirty="0" smtClean="0">
                <a:latin typeface="Calibri" pitchFamily="34" charset="0"/>
              </a:rPr>
              <a:t>			 N</a:t>
            </a:r>
            <a:r>
              <a:rPr lang="en-US" baseline="-25000" dirty="0" smtClean="0">
                <a:latin typeface="Calibri" pitchFamily="34" charset="0"/>
              </a:rPr>
              <a:t>e</a:t>
            </a:r>
            <a:r>
              <a:rPr lang="en-US" dirty="0" smtClean="0">
                <a:latin typeface="Calibri" pitchFamily="34" charset="0"/>
              </a:rPr>
              <a:t> = 3.375</a:t>
            </a:r>
          </a:p>
          <a:p>
            <a:r>
              <a:rPr lang="en-US" i="1" u="sng" dirty="0" smtClean="0">
                <a:latin typeface="Calibri" pitchFamily="34" charset="0"/>
              </a:rPr>
              <a:t>Step 3: </a:t>
            </a:r>
            <a:r>
              <a:rPr lang="en-US" dirty="0" smtClean="0">
                <a:latin typeface="Calibri" pitchFamily="34" charset="0"/>
              </a:rPr>
              <a:t>Diameter of particle </a:t>
            </a:r>
          </a:p>
          <a:p>
            <a:pPr>
              <a:buFont typeface="Wingdings" pitchFamily="2" charset="2"/>
              <a:buNone/>
            </a:pPr>
            <a:endParaRPr lang="en-US" dirty="0" smtClean="0">
              <a:latin typeface="Calibri" pitchFamily="34" charset="0"/>
            </a:endParaRPr>
          </a:p>
          <a:p>
            <a:pPr>
              <a:buFont typeface="Wingdings" pitchFamily="2" charset="2"/>
              <a:buNone/>
            </a:pPr>
            <a:r>
              <a:rPr lang="en-US" dirty="0" smtClean="0">
                <a:latin typeface="Calibri" pitchFamily="34" charset="0"/>
              </a:rPr>
              <a:t>			</a:t>
            </a:r>
          </a:p>
          <a:p>
            <a:pPr>
              <a:buFont typeface="Wingdings" pitchFamily="2" charset="2"/>
              <a:buNone/>
            </a:pPr>
            <a:r>
              <a:rPr lang="en-US" dirty="0" smtClean="0">
                <a:latin typeface="Calibri" pitchFamily="34" charset="0"/>
              </a:rPr>
              <a:t>			</a:t>
            </a:r>
            <a:r>
              <a:rPr lang="en-US" dirty="0" err="1" smtClean="0">
                <a:latin typeface="Calibri" pitchFamily="34" charset="0"/>
              </a:rPr>
              <a:t>d</a:t>
            </a:r>
            <a:r>
              <a:rPr lang="en-US" baseline="-25000" dirty="0" err="1" smtClean="0">
                <a:latin typeface="Calibri" pitchFamily="34" charset="0"/>
              </a:rPr>
              <a:t>pc</a:t>
            </a:r>
            <a:r>
              <a:rPr lang="en-US" dirty="0" smtClean="0">
                <a:latin typeface="Calibri" pitchFamily="34" charset="0"/>
              </a:rPr>
              <a:t> = 10 µm</a:t>
            </a:r>
          </a:p>
        </p:txBody>
      </p:sp>
      <p:pic>
        <p:nvPicPr>
          <p:cNvPr id="19460" name="Picture 5" descr="img021.jpg"/>
          <p:cNvPicPr>
            <a:picLocks noChangeAspect="1"/>
          </p:cNvPicPr>
          <p:nvPr/>
        </p:nvPicPr>
        <p:blipFill>
          <a:blip r:embed="rId3">
            <a:lum bright="-25000" contrast="47000"/>
          </a:blip>
          <a:srcRect l="21204" t="26651" r="15742" b="64961"/>
          <a:stretch>
            <a:fillRect/>
          </a:stretch>
        </p:blipFill>
        <p:spPr bwMode="auto">
          <a:xfrm>
            <a:off x="2590800" y="4953000"/>
            <a:ext cx="4495800" cy="609600"/>
          </a:xfrm>
          <a:prstGeom prst="rect">
            <a:avLst/>
          </a:prstGeom>
          <a:noFill/>
          <a:ln w="9525">
            <a:noFill/>
            <a:miter lim="800000"/>
            <a:headEnd/>
            <a:tailEnd/>
          </a:ln>
        </p:spPr>
      </p:pic>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body" idx="1"/>
          </p:nvPr>
        </p:nvSpPr>
        <p:spPr>
          <a:xfrm>
            <a:off x="457200" y="455613"/>
            <a:ext cx="8229600" cy="5942012"/>
          </a:xfrm>
          <a:noFill/>
        </p:spPr>
        <p:txBody>
          <a:bodyPr/>
          <a:lstStyle/>
          <a:p>
            <a:pPr eaLnBrk="1" hangingPunct="1">
              <a:lnSpc>
                <a:spcPct val="90000"/>
              </a:lnSpc>
            </a:pPr>
            <a:r>
              <a:rPr lang="en-US" altLang="en-US" sz="2400" smtClean="0"/>
              <a:t>Consider a particle of diameter x and density </a:t>
            </a:r>
            <a:r>
              <a:rPr lang="en-US" altLang="en-US" sz="2400" smtClean="0">
                <a:latin typeface="Symbol" pitchFamily="18" charset="2"/>
              </a:rPr>
              <a:t>r</a:t>
            </a:r>
            <a:r>
              <a:rPr lang="en-US" altLang="en-US" sz="2400" baseline="-25000" smtClean="0"/>
              <a:t>p</a:t>
            </a:r>
            <a:r>
              <a:rPr lang="en-US" altLang="en-US" sz="2400" smtClean="0"/>
              <a:t> following an orbit of radius r in a gas of density </a:t>
            </a:r>
            <a:r>
              <a:rPr lang="en-US" altLang="en-US" sz="2400" smtClean="0">
                <a:latin typeface="Symbol" pitchFamily="18" charset="2"/>
              </a:rPr>
              <a:t>r</a:t>
            </a:r>
            <a:r>
              <a:rPr lang="en-US" altLang="en-US" sz="2400" baseline="-25000" smtClean="0"/>
              <a:t>f</a:t>
            </a:r>
            <a:r>
              <a:rPr lang="en-US" altLang="en-US" sz="2400" smtClean="0"/>
              <a:t> and viscosity </a:t>
            </a:r>
            <a:r>
              <a:rPr lang="en-US" altLang="en-US" sz="2400" smtClean="0">
                <a:latin typeface="Symbol" pitchFamily="18" charset="2"/>
              </a:rPr>
              <a:t>m</a:t>
            </a:r>
          </a:p>
          <a:p>
            <a:pPr eaLnBrk="1" hangingPunct="1">
              <a:lnSpc>
                <a:spcPct val="90000"/>
              </a:lnSpc>
            </a:pPr>
            <a:r>
              <a:rPr lang="en-US" altLang="en-US" sz="2400" smtClean="0"/>
              <a:t>Let the tangential velocity of the particle be U</a:t>
            </a:r>
            <a:r>
              <a:rPr lang="en-US" altLang="en-US" sz="2400" baseline="-25000" smtClean="0">
                <a:sym typeface="Symbol" pitchFamily="18" charset="2"/>
              </a:rPr>
              <a:t></a:t>
            </a:r>
            <a:r>
              <a:rPr lang="en-US" altLang="en-US" sz="2400" smtClean="0"/>
              <a:t> and the radial inward velocity of the gas be U</a:t>
            </a:r>
            <a:r>
              <a:rPr lang="en-US" altLang="en-US" sz="2400" baseline="-25000" smtClean="0"/>
              <a:t>r</a:t>
            </a:r>
          </a:p>
          <a:p>
            <a:pPr eaLnBrk="1" hangingPunct="1">
              <a:lnSpc>
                <a:spcPct val="90000"/>
              </a:lnSpc>
            </a:pPr>
            <a:r>
              <a:rPr lang="en-US" altLang="en-US" sz="2400" smtClean="0"/>
              <a:t>If we assume that Stokes’ law applies under these conditions then the drag force is given by:</a:t>
            </a:r>
          </a:p>
          <a:p>
            <a:pPr eaLnBrk="1" hangingPunct="1">
              <a:lnSpc>
                <a:spcPct val="90000"/>
              </a:lnSpc>
            </a:pPr>
            <a:endParaRPr lang="en-US" altLang="en-US" sz="2400" smtClean="0"/>
          </a:p>
          <a:p>
            <a:pPr eaLnBrk="1" hangingPunct="1">
              <a:lnSpc>
                <a:spcPct val="90000"/>
              </a:lnSpc>
            </a:pPr>
            <a:r>
              <a:rPr lang="en-US" altLang="en-US" sz="2400" smtClean="0"/>
              <a:t>The centrifugal and buoyancy forces acting on the particle moving with a tangential velocity component U</a:t>
            </a:r>
            <a:r>
              <a:rPr lang="en-US" altLang="en-US" sz="2400" baseline="-25000" smtClean="0">
                <a:sym typeface="Symbol" pitchFamily="18" charset="2"/>
              </a:rPr>
              <a:t></a:t>
            </a:r>
            <a:r>
              <a:rPr lang="en-US" altLang="en-US" sz="2400" smtClean="0"/>
              <a:t> at radius r are,</a:t>
            </a:r>
          </a:p>
          <a:p>
            <a:pPr eaLnBrk="1" hangingPunct="1">
              <a:lnSpc>
                <a:spcPct val="90000"/>
              </a:lnSpc>
            </a:pPr>
            <a:endParaRPr lang="en-US" altLang="en-US" sz="2400" smtClean="0"/>
          </a:p>
          <a:p>
            <a:pPr eaLnBrk="1" hangingPunct="1">
              <a:lnSpc>
                <a:spcPct val="90000"/>
              </a:lnSpc>
            </a:pPr>
            <a:endParaRPr lang="en-US" altLang="en-US" sz="2400" smtClean="0"/>
          </a:p>
          <a:p>
            <a:pPr eaLnBrk="1" hangingPunct="1">
              <a:lnSpc>
                <a:spcPct val="90000"/>
              </a:lnSpc>
            </a:pPr>
            <a:r>
              <a:rPr lang="en-US" altLang="en-US" sz="2400" smtClean="0"/>
              <a:t>Under the action of these forces, the particle moves inwards or outwards until the forces are balanced and the particle assumes its equilibrium orbit</a:t>
            </a:r>
          </a:p>
        </p:txBody>
      </p:sp>
      <p:pic>
        <p:nvPicPr>
          <p:cNvPr id="9219" name="Picture 4"/>
          <p:cNvPicPr>
            <a:picLocks noGrp="1" noChangeAspect="1" noChangeArrowheads="1"/>
          </p:cNvPicPr>
          <p:nvPr>
            <p:ph sz="quarter" idx="4294967295"/>
          </p:nvPr>
        </p:nvPicPr>
        <p:blipFill>
          <a:blip r:embed="rId3"/>
          <a:srcRect/>
          <a:stretch>
            <a:fillRect/>
          </a:stretch>
        </p:blipFill>
        <p:spPr>
          <a:xfrm>
            <a:off x="2741613" y="2743200"/>
            <a:ext cx="1008062" cy="225425"/>
          </a:xfrm>
          <a:noFill/>
        </p:spPr>
      </p:pic>
      <p:pic>
        <p:nvPicPr>
          <p:cNvPr id="9220" name="Picture 7"/>
          <p:cNvPicPr>
            <a:picLocks noGrp="1" noChangeAspect="1" noChangeArrowheads="1"/>
          </p:cNvPicPr>
          <p:nvPr>
            <p:ph sz="quarter" idx="4294967295"/>
          </p:nvPr>
        </p:nvPicPr>
        <p:blipFill>
          <a:blip r:embed="rId4"/>
          <a:srcRect/>
          <a:stretch>
            <a:fillRect/>
          </a:stretch>
        </p:blipFill>
        <p:spPr>
          <a:xfrm>
            <a:off x="2741613" y="4089400"/>
            <a:ext cx="1136650" cy="863600"/>
          </a:xfrm>
          <a:noFill/>
        </p:spPr>
      </p:pic>
      <p:pic>
        <p:nvPicPr>
          <p:cNvPr id="9221" name="Picture 10"/>
          <p:cNvPicPr>
            <a:picLocks noChangeAspect="1" noChangeArrowheads="1"/>
          </p:cNvPicPr>
          <p:nvPr/>
        </p:nvPicPr>
        <p:blipFill>
          <a:blip r:embed="rId5"/>
          <a:srcRect/>
          <a:stretch>
            <a:fillRect/>
          </a:stretch>
        </p:blipFill>
        <p:spPr bwMode="auto">
          <a:xfrm>
            <a:off x="2743200" y="5943600"/>
            <a:ext cx="1023938" cy="233363"/>
          </a:xfrm>
          <a:prstGeom prst="rect">
            <a:avLst/>
          </a:prstGeom>
          <a:noFill/>
          <a:ln w="9525">
            <a:noFill/>
            <a:miter lim="800000"/>
            <a:headEnd/>
            <a:tailEnd/>
          </a:ln>
        </p:spPr>
      </p:pic>
      <p:pic>
        <p:nvPicPr>
          <p:cNvPr id="9222" name="Picture 11"/>
          <p:cNvPicPr>
            <a:picLocks noChangeAspect="1" noChangeArrowheads="1"/>
          </p:cNvPicPr>
          <p:nvPr/>
        </p:nvPicPr>
        <p:blipFill>
          <a:blip r:embed="rId6"/>
          <a:srcRect/>
          <a:stretch>
            <a:fillRect/>
          </a:stretch>
        </p:blipFill>
        <p:spPr bwMode="auto">
          <a:xfrm>
            <a:off x="2743200" y="6248400"/>
            <a:ext cx="1725613" cy="500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1"/>
          </p:nvPr>
        </p:nvSpPr>
        <p:spPr>
          <a:xfrm>
            <a:off x="457200" y="455613"/>
            <a:ext cx="8229600" cy="5942012"/>
          </a:xfrm>
          <a:noFill/>
        </p:spPr>
        <p:txBody>
          <a:bodyPr/>
          <a:lstStyle/>
          <a:p>
            <a:pPr eaLnBrk="1" hangingPunct="1">
              <a:lnSpc>
                <a:spcPct val="80000"/>
              </a:lnSpc>
            </a:pPr>
            <a:r>
              <a:rPr lang="en-US" altLang="en-US" sz="2400" smtClean="0"/>
              <a:t>A relationship between U</a:t>
            </a:r>
            <a:r>
              <a:rPr lang="en-US" altLang="en-US" sz="2400" baseline="-25000" smtClean="0">
                <a:sym typeface="Symbol" pitchFamily="18" charset="2"/>
              </a:rPr>
              <a:t></a:t>
            </a:r>
            <a:r>
              <a:rPr lang="en-US" altLang="en-US" sz="2400" smtClean="0"/>
              <a:t> and the radius r for the vortex in a cyclone is needed</a:t>
            </a:r>
          </a:p>
          <a:p>
            <a:pPr eaLnBrk="1" hangingPunct="1">
              <a:lnSpc>
                <a:spcPct val="80000"/>
              </a:lnSpc>
            </a:pPr>
            <a:r>
              <a:rPr lang="en-US" altLang="en-US" sz="2400" smtClean="0"/>
              <a:t>For a rotating solid body, U</a:t>
            </a:r>
            <a:r>
              <a:rPr lang="en-US" altLang="en-US" sz="2400" baseline="-25000" smtClean="0">
                <a:sym typeface="Symbol" pitchFamily="18" charset="2"/>
              </a:rPr>
              <a:t></a:t>
            </a:r>
            <a:r>
              <a:rPr lang="en-US" altLang="en-US" sz="2400" smtClean="0"/>
              <a:t> = r</a:t>
            </a:r>
            <a:r>
              <a:rPr lang="en-US" altLang="en-US" sz="2400" smtClean="0">
                <a:latin typeface="Symbol" pitchFamily="18" charset="2"/>
              </a:rPr>
              <a:t>w</a:t>
            </a:r>
            <a:r>
              <a:rPr lang="en-US" altLang="en-US" sz="2400" smtClean="0"/>
              <a:t>, where </a:t>
            </a:r>
            <a:r>
              <a:rPr lang="en-US" altLang="en-US" sz="2400" smtClean="0">
                <a:latin typeface="Symbol" pitchFamily="18" charset="2"/>
              </a:rPr>
              <a:t>w</a:t>
            </a:r>
            <a:r>
              <a:rPr lang="en-US" altLang="en-US" sz="2400" smtClean="0"/>
              <a:t> is the angular velocity and for a free vortex U</a:t>
            </a:r>
            <a:r>
              <a:rPr lang="en-US" altLang="en-US" sz="2400" baseline="-25000" smtClean="0">
                <a:sym typeface="Symbol" pitchFamily="18" charset="2"/>
              </a:rPr>
              <a:t></a:t>
            </a:r>
            <a:r>
              <a:rPr lang="en-US" altLang="en-US" sz="2400" smtClean="0">
                <a:sym typeface="Symbol" pitchFamily="18" charset="2"/>
              </a:rPr>
              <a:t>r</a:t>
            </a:r>
            <a:r>
              <a:rPr lang="en-US" altLang="en-US" sz="2400" smtClean="0"/>
              <a:t> = constant</a:t>
            </a:r>
          </a:p>
          <a:p>
            <a:pPr eaLnBrk="1" hangingPunct="1">
              <a:lnSpc>
                <a:spcPct val="80000"/>
              </a:lnSpc>
            </a:pPr>
            <a:r>
              <a:rPr lang="en-US" altLang="en-US" sz="2400" smtClean="0"/>
              <a:t>For the confined vortex inside the cyclone body, it has been found experimentally that the following holds approximately:</a:t>
            </a:r>
          </a:p>
          <a:p>
            <a:pPr eaLnBrk="1" hangingPunct="1">
              <a:lnSpc>
                <a:spcPct val="80000"/>
              </a:lnSpc>
            </a:pPr>
            <a:endParaRPr lang="en-US" altLang="en-US" sz="2400" smtClean="0"/>
          </a:p>
          <a:p>
            <a:pPr eaLnBrk="1" hangingPunct="1">
              <a:lnSpc>
                <a:spcPct val="80000"/>
              </a:lnSpc>
            </a:pPr>
            <a:endParaRPr lang="en-US" altLang="en-US" sz="2400" smtClean="0"/>
          </a:p>
          <a:p>
            <a:pPr eaLnBrk="1" hangingPunct="1">
              <a:lnSpc>
                <a:spcPct val="80000"/>
              </a:lnSpc>
            </a:pPr>
            <a:r>
              <a:rPr lang="en-US" altLang="en-US" sz="2400" smtClean="0"/>
              <a:t>If we also assume uniform flow of gas towards the central outlet,</a:t>
            </a:r>
          </a:p>
          <a:p>
            <a:pPr eaLnBrk="1" hangingPunct="1">
              <a:lnSpc>
                <a:spcPct val="80000"/>
              </a:lnSpc>
            </a:pPr>
            <a:endParaRPr lang="en-US" altLang="en-US" sz="2400" smtClean="0"/>
          </a:p>
          <a:p>
            <a:pPr eaLnBrk="1" hangingPunct="1">
              <a:lnSpc>
                <a:spcPct val="80000"/>
              </a:lnSpc>
            </a:pPr>
            <a:endParaRPr lang="en-US" altLang="en-US" sz="2400" smtClean="0"/>
          </a:p>
          <a:p>
            <a:pPr eaLnBrk="1" hangingPunct="1">
              <a:lnSpc>
                <a:spcPct val="80000"/>
              </a:lnSpc>
            </a:pPr>
            <a:r>
              <a:rPr lang="en-US" altLang="en-US" sz="2400" smtClean="0"/>
              <a:t>Combining,</a:t>
            </a:r>
          </a:p>
          <a:p>
            <a:pPr eaLnBrk="1" hangingPunct="1">
              <a:lnSpc>
                <a:spcPct val="80000"/>
              </a:lnSpc>
            </a:pPr>
            <a:endParaRPr lang="en-US" altLang="en-US" sz="2400" smtClean="0"/>
          </a:p>
          <a:p>
            <a:pPr eaLnBrk="1" hangingPunct="1">
              <a:lnSpc>
                <a:spcPct val="80000"/>
              </a:lnSpc>
            </a:pPr>
            <a:r>
              <a:rPr lang="en-US" altLang="en-US" sz="2400" smtClean="0"/>
              <a:t>Where r is the radius of the equilibrium orbit for a particle of diameter x</a:t>
            </a:r>
          </a:p>
        </p:txBody>
      </p:sp>
      <p:pic>
        <p:nvPicPr>
          <p:cNvPr id="10243" name="Picture 4"/>
          <p:cNvPicPr>
            <a:picLocks noGrp="1" noChangeAspect="1" noChangeArrowheads="1"/>
          </p:cNvPicPr>
          <p:nvPr>
            <p:ph sz="quarter" idx="4294967295"/>
          </p:nvPr>
        </p:nvPicPr>
        <p:blipFill>
          <a:blip r:embed="rId3"/>
          <a:srcRect/>
          <a:stretch>
            <a:fillRect/>
          </a:stretch>
        </p:blipFill>
        <p:spPr>
          <a:xfrm>
            <a:off x="2741613" y="2743200"/>
            <a:ext cx="1371600" cy="282575"/>
          </a:xfrm>
          <a:noFill/>
        </p:spPr>
      </p:pic>
      <p:pic>
        <p:nvPicPr>
          <p:cNvPr id="10244" name="Picture 7"/>
          <p:cNvPicPr>
            <a:picLocks noGrp="1" noChangeAspect="1" noChangeArrowheads="1"/>
          </p:cNvPicPr>
          <p:nvPr>
            <p:ph sz="quarter" idx="4294967295"/>
          </p:nvPr>
        </p:nvPicPr>
        <p:blipFill>
          <a:blip r:embed="rId4"/>
          <a:srcRect/>
          <a:stretch>
            <a:fillRect/>
          </a:stretch>
        </p:blipFill>
        <p:spPr>
          <a:xfrm>
            <a:off x="2743200" y="3124200"/>
            <a:ext cx="1306513" cy="258763"/>
          </a:xfrm>
          <a:noFill/>
        </p:spPr>
      </p:pic>
      <p:pic>
        <p:nvPicPr>
          <p:cNvPr id="10245" name="Picture 10"/>
          <p:cNvPicPr>
            <a:picLocks noChangeAspect="1" noChangeArrowheads="1"/>
          </p:cNvPicPr>
          <p:nvPr/>
        </p:nvPicPr>
        <p:blipFill>
          <a:blip r:embed="rId5"/>
          <a:srcRect/>
          <a:stretch>
            <a:fillRect/>
          </a:stretch>
        </p:blipFill>
        <p:spPr bwMode="auto">
          <a:xfrm>
            <a:off x="2741613" y="4191000"/>
            <a:ext cx="2749550" cy="233363"/>
          </a:xfrm>
          <a:prstGeom prst="rect">
            <a:avLst/>
          </a:prstGeom>
          <a:noFill/>
          <a:ln w="9525">
            <a:noFill/>
            <a:miter lim="800000"/>
            <a:headEnd/>
            <a:tailEnd/>
          </a:ln>
        </p:spPr>
      </p:pic>
      <p:pic>
        <p:nvPicPr>
          <p:cNvPr id="10246" name="Picture 11"/>
          <p:cNvPicPr>
            <a:picLocks noChangeAspect="1" noChangeArrowheads="1"/>
          </p:cNvPicPr>
          <p:nvPr/>
        </p:nvPicPr>
        <p:blipFill>
          <a:blip r:embed="rId6"/>
          <a:srcRect/>
          <a:stretch>
            <a:fillRect/>
          </a:stretch>
        </p:blipFill>
        <p:spPr bwMode="auto">
          <a:xfrm>
            <a:off x="2743200" y="4495800"/>
            <a:ext cx="1081088" cy="241300"/>
          </a:xfrm>
          <a:prstGeom prst="rect">
            <a:avLst/>
          </a:prstGeom>
          <a:noFill/>
          <a:ln w="9525">
            <a:noFill/>
            <a:miter lim="800000"/>
            <a:headEnd/>
            <a:tailEnd/>
          </a:ln>
        </p:spPr>
      </p:pic>
      <p:pic>
        <p:nvPicPr>
          <p:cNvPr id="10247" name="Picture 12"/>
          <p:cNvPicPr>
            <a:picLocks noChangeAspect="1" noChangeArrowheads="1"/>
          </p:cNvPicPr>
          <p:nvPr/>
        </p:nvPicPr>
        <p:blipFill>
          <a:blip r:embed="rId7"/>
          <a:srcRect/>
          <a:stretch>
            <a:fillRect/>
          </a:stretch>
        </p:blipFill>
        <p:spPr bwMode="auto">
          <a:xfrm>
            <a:off x="2743200" y="5029200"/>
            <a:ext cx="1500188" cy="460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a:xfrm>
            <a:off x="457200" y="455613"/>
            <a:ext cx="8229600" cy="5942012"/>
          </a:xfrm>
          <a:noFill/>
        </p:spPr>
        <p:txBody>
          <a:bodyPr/>
          <a:lstStyle/>
          <a:p>
            <a:pPr eaLnBrk="1" hangingPunct="1"/>
            <a:r>
              <a:rPr lang="en-US" altLang="en-US" sz="2000" smtClean="0"/>
              <a:t>If we assume that all particles with an equilibrium orbit radius greater than or equal to the cyclone body radius will be collected,</a:t>
            </a:r>
          </a:p>
          <a:p>
            <a:pPr eaLnBrk="1" hangingPunct="1"/>
            <a:r>
              <a:rPr lang="en-US" altLang="en-US" sz="2000" smtClean="0"/>
              <a:t>Then substituting r = R, we derive the expression below for the critical particle diameter for separation, x</a:t>
            </a:r>
            <a:r>
              <a:rPr lang="en-US" altLang="en-US" sz="2000" baseline="-25000" smtClean="0"/>
              <a:t>crit</a:t>
            </a:r>
            <a:r>
              <a:rPr lang="en-US" altLang="en-US" sz="2000" smtClean="0"/>
              <a:t>:</a:t>
            </a:r>
          </a:p>
          <a:p>
            <a:pPr eaLnBrk="1" hangingPunct="1"/>
            <a:endParaRPr lang="en-US" altLang="en-US" sz="2000" smtClean="0"/>
          </a:p>
          <a:p>
            <a:pPr eaLnBrk="1" hangingPunct="1"/>
            <a:r>
              <a:rPr lang="en-US" altLang="en-US" sz="2000" smtClean="0"/>
              <a:t>Values of the radial and tangential velocity components at the cyclone wall, U</a:t>
            </a:r>
            <a:r>
              <a:rPr lang="en-US" altLang="en-US" sz="2000" baseline="-25000" smtClean="0"/>
              <a:t>R</a:t>
            </a:r>
            <a:r>
              <a:rPr lang="en-US" altLang="en-US" sz="2000" smtClean="0"/>
              <a:t> and U</a:t>
            </a:r>
            <a:r>
              <a:rPr lang="en-US" altLang="en-US" sz="2000" baseline="-25000" smtClean="0">
                <a:sym typeface="Symbol" pitchFamily="18" charset="2"/>
              </a:rPr>
              <a:t></a:t>
            </a:r>
            <a:r>
              <a:rPr lang="en-US" altLang="en-US" sz="2000" baseline="-25000" smtClean="0"/>
              <a:t>R</a:t>
            </a:r>
            <a:r>
              <a:rPr lang="en-US" altLang="en-US" sz="2000" smtClean="0"/>
              <a:t>, may be found from a knowledge of cyclone geometry and gas flow rate</a:t>
            </a:r>
          </a:p>
          <a:p>
            <a:pPr eaLnBrk="1" hangingPunct="1"/>
            <a:r>
              <a:rPr lang="en-US" altLang="en-US" sz="2000" smtClean="0"/>
              <a:t>This analysis predicts an ideal grade efficiency curve</a:t>
            </a:r>
          </a:p>
          <a:p>
            <a:pPr eaLnBrk="1" hangingPunct="1"/>
            <a:r>
              <a:rPr lang="en-US" altLang="en-US" sz="2000" smtClean="0"/>
              <a:t>All particles of diameter x</a:t>
            </a:r>
            <a:r>
              <a:rPr lang="en-US" altLang="en-US" sz="2000" baseline="-25000" smtClean="0"/>
              <a:t>crit</a:t>
            </a:r>
            <a:r>
              <a:rPr lang="en-US" altLang="en-US" sz="2000" smtClean="0"/>
              <a:t> and greater are collected</a:t>
            </a:r>
          </a:p>
          <a:p>
            <a:pPr eaLnBrk="1" hangingPunct="1"/>
            <a:r>
              <a:rPr lang="en-US" altLang="en-US" sz="2000" smtClean="0"/>
              <a:t>All particles of size less than x</a:t>
            </a:r>
            <a:r>
              <a:rPr lang="en-US" altLang="en-US" sz="2000" baseline="-25000" smtClean="0"/>
              <a:t>crit</a:t>
            </a:r>
            <a:r>
              <a:rPr lang="en-US" altLang="en-US" sz="2000" smtClean="0"/>
              <a:t> are not collected</a:t>
            </a:r>
          </a:p>
        </p:txBody>
      </p:sp>
      <p:pic>
        <p:nvPicPr>
          <p:cNvPr id="11267" name="Picture 4"/>
          <p:cNvPicPr>
            <a:picLocks noGrp="1" noChangeAspect="1" noChangeArrowheads="1"/>
          </p:cNvPicPr>
          <p:nvPr>
            <p:ph sz="half" idx="4294967295"/>
          </p:nvPr>
        </p:nvPicPr>
        <p:blipFill>
          <a:blip r:embed="rId3"/>
          <a:srcRect/>
          <a:stretch>
            <a:fillRect/>
          </a:stretch>
        </p:blipFill>
        <p:spPr>
          <a:xfrm>
            <a:off x="2741613" y="1817688"/>
            <a:ext cx="1652587" cy="468312"/>
          </a:xfrm>
          <a:noFill/>
        </p:spPr>
      </p:pic>
      <p:pic>
        <p:nvPicPr>
          <p:cNvPr id="11268" name="Picture 8"/>
          <p:cNvPicPr>
            <a:picLocks noGrp="1" noChangeAspect="1" noChangeArrowheads="1"/>
          </p:cNvPicPr>
          <p:nvPr>
            <p:ph sz="half" idx="4294967295"/>
          </p:nvPr>
        </p:nvPicPr>
        <p:blipFill>
          <a:blip r:embed="rId4"/>
          <a:srcRect/>
          <a:stretch>
            <a:fillRect/>
          </a:stretch>
        </p:blipFill>
        <p:spPr>
          <a:xfrm>
            <a:off x="2741613" y="4216400"/>
            <a:ext cx="3857625" cy="2524125"/>
          </a:xfrm>
          <a:noFill/>
        </p:spPr>
      </p:pic>
    </p:spTree>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a:xfrm>
            <a:off x="457200" y="455613"/>
            <a:ext cx="8229600" cy="5942012"/>
          </a:xfrm>
          <a:noFill/>
        </p:spPr>
        <p:txBody>
          <a:bodyPr/>
          <a:lstStyle/>
          <a:p>
            <a:pPr eaLnBrk="1" hangingPunct="1">
              <a:lnSpc>
                <a:spcPct val="80000"/>
              </a:lnSpc>
            </a:pPr>
            <a:r>
              <a:rPr lang="en-US" altLang="en-US" sz="2400" smtClean="0"/>
              <a:t>In practice, gas velocity fluctuations and particle-particle interactions result in some particles larger than x</a:t>
            </a:r>
            <a:r>
              <a:rPr lang="en-US" altLang="en-US" sz="2400" baseline="-25000" smtClean="0"/>
              <a:t>crit</a:t>
            </a:r>
            <a:r>
              <a:rPr lang="en-US" altLang="en-US" sz="2400" smtClean="0"/>
              <a:t> being lost and some particles smaller than x</a:t>
            </a:r>
            <a:r>
              <a:rPr lang="en-US" altLang="en-US" sz="2400" baseline="-25000" smtClean="0"/>
              <a:t>crit</a:t>
            </a:r>
            <a:r>
              <a:rPr lang="en-US" altLang="en-US" sz="2400" smtClean="0"/>
              <a:t> being collected</a:t>
            </a:r>
          </a:p>
          <a:p>
            <a:pPr eaLnBrk="1" hangingPunct="1">
              <a:lnSpc>
                <a:spcPct val="80000"/>
              </a:lnSpc>
            </a:pPr>
            <a:r>
              <a:rPr lang="en-US" altLang="en-US" sz="2400" smtClean="0"/>
              <a:t>Consequently, the cyclone does not achieve such a sharp cut-off as predicted by the theoretical analysis</a:t>
            </a:r>
          </a:p>
          <a:p>
            <a:pPr eaLnBrk="1" hangingPunct="1">
              <a:lnSpc>
                <a:spcPct val="80000"/>
              </a:lnSpc>
            </a:pPr>
            <a:r>
              <a:rPr lang="en-US" altLang="en-US" sz="2400" smtClean="0"/>
              <a:t>Grade efficiency curve for gas cyclones is usually S-shaped</a:t>
            </a:r>
          </a:p>
          <a:p>
            <a:pPr eaLnBrk="1" hangingPunct="1">
              <a:lnSpc>
                <a:spcPct val="80000"/>
              </a:lnSpc>
            </a:pPr>
            <a:r>
              <a:rPr lang="en-US" altLang="en-US" sz="2400" smtClean="0"/>
              <a:t>Particle size for which the grade efficiency is 50%, x</a:t>
            </a:r>
            <a:r>
              <a:rPr lang="en-US" altLang="en-US" sz="2400" baseline="-25000" smtClean="0"/>
              <a:t>50</a:t>
            </a:r>
            <a:r>
              <a:rPr lang="en-US" altLang="en-US" sz="2400" smtClean="0"/>
              <a:t>, is often used as a single number measurement of the efficiency of the cyclone</a:t>
            </a:r>
          </a:p>
          <a:p>
            <a:pPr eaLnBrk="1" hangingPunct="1">
              <a:lnSpc>
                <a:spcPct val="80000"/>
              </a:lnSpc>
            </a:pPr>
            <a:r>
              <a:rPr lang="en-US" altLang="en-US" sz="2400" smtClean="0"/>
              <a:t>x</a:t>
            </a:r>
            <a:r>
              <a:rPr lang="en-US" altLang="en-US" sz="2400" baseline="-25000" smtClean="0"/>
              <a:t>50</a:t>
            </a:r>
            <a:r>
              <a:rPr lang="en-US" altLang="en-US" sz="2400" smtClean="0"/>
              <a:t> is also known as the equiprobable size since it is that size of particle which as a 50% probability of appearing in the coarse product</a:t>
            </a:r>
          </a:p>
          <a:p>
            <a:pPr eaLnBrk="1" hangingPunct="1">
              <a:lnSpc>
                <a:spcPct val="80000"/>
              </a:lnSpc>
            </a:pPr>
            <a:r>
              <a:rPr lang="en-US" altLang="en-US" sz="2400" smtClean="0"/>
              <a:t>In a large population, 50% of the particles of this size will appear in the coarse product</a:t>
            </a:r>
          </a:p>
          <a:p>
            <a:pPr eaLnBrk="1" hangingPunct="1">
              <a:lnSpc>
                <a:spcPct val="80000"/>
              </a:lnSpc>
            </a:pPr>
            <a:r>
              <a:rPr lang="en-US" altLang="en-US" sz="2400" smtClean="0"/>
              <a:t>x</a:t>
            </a:r>
            <a:r>
              <a:rPr lang="en-US" altLang="en-US" sz="2400" baseline="-25000" smtClean="0"/>
              <a:t>50</a:t>
            </a:r>
            <a:r>
              <a:rPr lang="en-US" altLang="en-US" sz="2400" smtClean="0"/>
              <a:t> is sometimes simply referred to as the cut size of the cyclone</a:t>
            </a:r>
          </a:p>
        </p:txBody>
      </p:sp>
    </p:spTree>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body" idx="1"/>
          </p:nvPr>
        </p:nvSpPr>
        <p:spPr>
          <a:xfrm>
            <a:off x="457200" y="455613"/>
            <a:ext cx="8229600" cy="5942012"/>
          </a:xfrm>
          <a:noFill/>
        </p:spPr>
        <p:txBody>
          <a:bodyPr/>
          <a:lstStyle/>
          <a:p>
            <a:pPr eaLnBrk="1" hangingPunct="1">
              <a:lnSpc>
                <a:spcPct val="90000"/>
              </a:lnSpc>
              <a:buFontTx/>
              <a:buNone/>
            </a:pPr>
            <a:r>
              <a:rPr lang="en-US" altLang="en-US" sz="2400" b="1" smtClean="0"/>
              <a:t>Scale-Up of Cyclones</a:t>
            </a:r>
          </a:p>
          <a:p>
            <a:pPr eaLnBrk="1" hangingPunct="1">
              <a:lnSpc>
                <a:spcPct val="90000"/>
              </a:lnSpc>
            </a:pPr>
            <a:r>
              <a:rPr lang="en-US" altLang="en-US" sz="2400" smtClean="0"/>
              <a:t>Scale-up of cyclones is based on a dimensionless group, the Stokes number</a:t>
            </a:r>
          </a:p>
          <a:p>
            <a:pPr eaLnBrk="1" hangingPunct="1">
              <a:lnSpc>
                <a:spcPct val="90000"/>
              </a:lnSpc>
            </a:pPr>
            <a:r>
              <a:rPr lang="en-US" altLang="en-US" sz="2400" smtClean="0"/>
              <a:t>Characterizes the separation performance of a family of geometrically similar cyclones</a:t>
            </a:r>
          </a:p>
          <a:p>
            <a:pPr eaLnBrk="1" hangingPunct="1">
              <a:lnSpc>
                <a:spcPct val="90000"/>
              </a:lnSpc>
            </a:pPr>
            <a:r>
              <a:rPr lang="en-US" altLang="en-US" sz="2400" smtClean="0"/>
              <a:t>Stokes number Stk</a:t>
            </a:r>
            <a:r>
              <a:rPr lang="en-US" altLang="en-US" sz="2400" baseline="-25000" smtClean="0"/>
              <a:t>50</a:t>
            </a:r>
            <a:r>
              <a:rPr lang="en-US" altLang="en-US" sz="2400" smtClean="0"/>
              <a:t> is defined as:</a:t>
            </a:r>
          </a:p>
          <a:p>
            <a:pPr eaLnBrk="1" hangingPunct="1">
              <a:lnSpc>
                <a:spcPct val="90000"/>
              </a:lnSpc>
            </a:pPr>
            <a:endParaRPr lang="en-US" altLang="en-US" sz="2400" smtClean="0"/>
          </a:p>
          <a:p>
            <a:pPr eaLnBrk="1" hangingPunct="1">
              <a:lnSpc>
                <a:spcPct val="90000"/>
              </a:lnSpc>
            </a:pPr>
            <a:r>
              <a:rPr lang="en-US" altLang="en-US" sz="2400" smtClean="0"/>
              <a:t>Where </a:t>
            </a:r>
            <a:r>
              <a:rPr lang="en-US" altLang="en-US" sz="2400" smtClean="0">
                <a:latin typeface="Symbol" pitchFamily="18" charset="2"/>
              </a:rPr>
              <a:t>m</a:t>
            </a:r>
            <a:r>
              <a:rPr lang="en-US" altLang="en-US" sz="2400" smtClean="0"/>
              <a:t> is gas viscosity, </a:t>
            </a:r>
            <a:r>
              <a:rPr lang="en-US" altLang="en-US" sz="2400" smtClean="0">
                <a:latin typeface="Symbol" pitchFamily="18" charset="2"/>
              </a:rPr>
              <a:t>r</a:t>
            </a:r>
            <a:r>
              <a:rPr lang="en-US" altLang="en-US" sz="2400" baseline="-25000" smtClean="0"/>
              <a:t>p</a:t>
            </a:r>
            <a:r>
              <a:rPr lang="en-US" altLang="en-US" sz="2400" smtClean="0"/>
              <a:t> is solids density, v is the characteristic velocity and D is the diameter of the cyclone body</a:t>
            </a:r>
          </a:p>
          <a:p>
            <a:pPr eaLnBrk="1" hangingPunct="1">
              <a:lnSpc>
                <a:spcPct val="90000"/>
              </a:lnSpc>
            </a:pPr>
            <a:r>
              <a:rPr lang="en-US" altLang="en-US" sz="2400" smtClean="0"/>
              <a:t>Physical significance of the Stokes number is that it is a ratio of the centrifugal force (less buoyancy) to the drag force, both acting on a particle of size x</a:t>
            </a:r>
            <a:r>
              <a:rPr lang="en-US" altLang="en-US" sz="2400" baseline="-25000" smtClean="0"/>
              <a:t>50</a:t>
            </a:r>
          </a:p>
          <a:p>
            <a:pPr eaLnBrk="1" hangingPunct="1">
              <a:lnSpc>
                <a:spcPct val="90000"/>
              </a:lnSpc>
            </a:pPr>
            <a:r>
              <a:rPr lang="en-US" altLang="en-US" sz="2400" smtClean="0"/>
              <a:t>For large industrial cyclones the Stokes number, like the Euler number, is independent of Reynolds number</a:t>
            </a:r>
          </a:p>
        </p:txBody>
      </p:sp>
      <p:pic>
        <p:nvPicPr>
          <p:cNvPr id="13315" name="Picture 4"/>
          <p:cNvPicPr>
            <a:picLocks noGrp="1" noChangeAspect="1" noChangeArrowheads="1"/>
          </p:cNvPicPr>
          <p:nvPr>
            <p:ph sz="half" idx="4294967295"/>
          </p:nvPr>
        </p:nvPicPr>
        <p:blipFill>
          <a:blip r:embed="rId3"/>
          <a:srcRect/>
          <a:stretch>
            <a:fillRect/>
          </a:stretch>
        </p:blipFill>
        <p:spPr>
          <a:xfrm>
            <a:off x="2741613" y="2724150"/>
            <a:ext cx="1096962" cy="476250"/>
          </a:xfrm>
          <a:noFill/>
        </p:spPr>
      </p:pic>
    </p:spTree>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body" idx="1"/>
          </p:nvPr>
        </p:nvSpPr>
        <p:spPr>
          <a:xfrm>
            <a:off x="457200" y="455613"/>
            <a:ext cx="8229600" cy="5942012"/>
          </a:xfrm>
          <a:noFill/>
        </p:spPr>
        <p:txBody>
          <a:bodyPr/>
          <a:lstStyle/>
          <a:p>
            <a:pPr eaLnBrk="1" hangingPunct="1">
              <a:lnSpc>
                <a:spcPct val="90000"/>
              </a:lnSpc>
              <a:buFontTx/>
              <a:buNone/>
            </a:pPr>
            <a:r>
              <a:rPr lang="en-US" altLang="en-US" sz="2400" b="1" smtClean="0"/>
              <a:t>Range of Operation</a:t>
            </a:r>
          </a:p>
          <a:p>
            <a:pPr eaLnBrk="1" hangingPunct="1">
              <a:lnSpc>
                <a:spcPct val="90000"/>
              </a:lnSpc>
            </a:pPr>
            <a:r>
              <a:rPr lang="en-US" altLang="en-US" sz="2400" smtClean="0"/>
              <a:t>For a particular cyclone and inlet particle concentration, total efficiency of separation and pressure drop vary with gas flow rate as follows:</a:t>
            </a:r>
          </a:p>
          <a:p>
            <a:pPr eaLnBrk="1" hangingPunct="1">
              <a:lnSpc>
                <a:spcPct val="90000"/>
              </a:lnSpc>
            </a:pPr>
            <a:endParaRPr lang="en-US" altLang="en-US" sz="2400" smtClean="0"/>
          </a:p>
          <a:p>
            <a:pPr eaLnBrk="1" hangingPunct="1">
              <a:lnSpc>
                <a:spcPct val="90000"/>
              </a:lnSpc>
            </a:pPr>
            <a:endParaRPr lang="en-US" altLang="en-US" sz="2400" smtClean="0"/>
          </a:p>
          <a:p>
            <a:pPr eaLnBrk="1" hangingPunct="1">
              <a:lnSpc>
                <a:spcPct val="90000"/>
              </a:lnSpc>
            </a:pPr>
            <a:endParaRPr lang="en-US" altLang="en-US" sz="2400" smtClean="0"/>
          </a:p>
          <a:p>
            <a:pPr eaLnBrk="1" hangingPunct="1">
              <a:lnSpc>
                <a:spcPct val="90000"/>
              </a:lnSpc>
            </a:pPr>
            <a:endParaRPr lang="en-US" altLang="en-US" sz="2400" smtClean="0"/>
          </a:p>
          <a:p>
            <a:pPr eaLnBrk="1" hangingPunct="1">
              <a:lnSpc>
                <a:spcPct val="90000"/>
              </a:lnSpc>
            </a:pPr>
            <a:endParaRPr lang="en-US" altLang="en-US" sz="2400" smtClean="0"/>
          </a:p>
          <a:p>
            <a:pPr eaLnBrk="1" hangingPunct="1">
              <a:lnSpc>
                <a:spcPct val="90000"/>
              </a:lnSpc>
            </a:pPr>
            <a:endParaRPr lang="en-US" altLang="en-US" sz="2400" smtClean="0"/>
          </a:p>
          <a:p>
            <a:pPr eaLnBrk="1" hangingPunct="1">
              <a:lnSpc>
                <a:spcPct val="90000"/>
              </a:lnSpc>
            </a:pPr>
            <a:r>
              <a:rPr lang="en-US" altLang="en-US" sz="2400" smtClean="0"/>
              <a:t>Theory predicts that efficiency increases with increasing gas flow rate</a:t>
            </a:r>
          </a:p>
          <a:p>
            <a:pPr eaLnBrk="1" hangingPunct="1">
              <a:lnSpc>
                <a:spcPct val="90000"/>
              </a:lnSpc>
            </a:pPr>
            <a:r>
              <a:rPr lang="en-US" altLang="en-US" sz="2400" smtClean="0"/>
              <a:t>In practice, total efficiency curve falls away at high flow rates because re-entrainment of separated solids increases with increased turbulence at high velocities</a:t>
            </a:r>
          </a:p>
        </p:txBody>
      </p:sp>
      <p:pic>
        <p:nvPicPr>
          <p:cNvPr id="14339" name="Picture 4"/>
          <p:cNvPicPr>
            <a:picLocks noGrp="1" noChangeAspect="1" noChangeArrowheads="1"/>
          </p:cNvPicPr>
          <p:nvPr>
            <p:ph sz="half" idx="4294967295"/>
          </p:nvPr>
        </p:nvPicPr>
        <p:blipFill>
          <a:blip r:embed="rId3"/>
          <a:srcRect/>
          <a:stretch>
            <a:fillRect/>
          </a:stretch>
        </p:blipFill>
        <p:spPr>
          <a:xfrm>
            <a:off x="2741613" y="1905000"/>
            <a:ext cx="4038600" cy="2438400"/>
          </a:xfrm>
          <a:noFill/>
        </p:spPr>
      </p:pic>
    </p:spTree>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body" idx="1"/>
          </p:nvPr>
        </p:nvSpPr>
        <p:spPr>
          <a:xfrm>
            <a:off x="457200" y="455613"/>
            <a:ext cx="8229600" cy="5942012"/>
          </a:xfrm>
          <a:noFill/>
        </p:spPr>
        <p:txBody>
          <a:bodyPr/>
          <a:lstStyle/>
          <a:p>
            <a:pPr eaLnBrk="1" hangingPunct="1">
              <a:lnSpc>
                <a:spcPct val="80000"/>
              </a:lnSpc>
            </a:pPr>
            <a:r>
              <a:rPr lang="en-US" altLang="en-US" sz="2400" smtClean="0"/>
              <a:t>Optimum operation is achieved somewhere between points A and B, where maximum total separation efficiency is achieved with reasonable pressure loss</a:t>
            </a:r>
          </a:p>
          <a:p>
            <a:pPr eaLnBrk="1" hangingPunct="1">
              <a:lnSpc>
                <a:spcPct val="80000"/>
              </a:lnSpc>
            </a:pPr>
            <a:r>
              <a:rPr lang="en-US" altLang="en-US" sz="2400" smtClean="0"/>
              <a:t>Position of point B changes only slightly for different dusts</a:t>
            </a:r>
          </a:p>
          <a:p>
            <a:pPr eaLnBrk="1" hangingPunct="1">
              <a:lnSpc>
                <a:spcPct val="80000"/>
              </a:lnSpc>
            </a:pPr>
            <a:r>
              <a:rPr lang="en-US" altLang="en-US" sz="2400" smtClean="0"/>
              <a:t>Correctly designed and operated cyclones should operate at pressure drops within a recommended range</a:t>
            </a:r>
          </a:p>
          <a:p>
            <a:pPr eaLnBrk="1" hangingPunct="1">
              <a:lnSpc>
                <a:spcPct val="80000"/>
              </a:lnSpc>
            </a:pPr>
            <a:r>
              <a:rPr lang="en-US" altLang="en-US" sz="2400" smtClean="0"/>
              <a:t>For most cyclone designs operated at ambient conditions, this is between 500 to 1500 Pa</a:t>
            </a:r>
          </a:p>
          <a:p>
            <a:pPr eaLnBrk="1" hangingPunct="1">
              <a:lnSpc>
                <a:spcPct val="80000"/>
              </a:lnSpc>
            </a:pPr>
            <a:r>
              <a:rPr lang="en-US" altLang="en-US" sz="2400" smtClean="0"/>
              <a:t>Within this range, total separation efficiency E</a:t>
            </a:r>
            <a:r>
              <a:rPr lang="en-US" altLang="en-US" sz="2400" baseline="-25000" smtClean="0"/>
              <a:t>T</a:t>
            </a:r>
            <a:r>
              <a:rPr lang="en-US" altLang="en-US" sz="2400" smtClean="0"/>
              <a:t> increases with applied pressure drop</a:t>
            </a:r>
          </a:p>
          <a:p>
            <a:pPr eaLnBrk="1" hangingPunct="1">
              <a:lnSpc>
                <a:spcPct val="80000"/>
              </a:lnSpc>
            </a:pPr>
            <a:r>
              <a:rPr lang="en-US" altLang="en-US" sz="2400" smtClean="0"/>
              <a:t>Above the top limit the total efficiency no longer increases with increasing pressure drop and it may actually decline due to re-entrainment of dust from the dust outlet orifice</a:t>
            </a:r>
          </a:p>
          <a:p>
            <a:pPr eaLnBrk="1" hangingPunct="1">
              <a:lnSpc>
                <a:spcPct val="80000"/>
              </a:lnSpc>
            </a:pPr>
            <a:r>
              <a:rPr lang="en-US" altLang="en-US" sz="2400" smtClean="0"/>
              <a:t>It is therefore wasteful of energy to operate cyclones above the limit</a:t>
            </a:r>
          </a:p>
        </p:txBody>
      </p:sp>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3"/>
          <a:srcRect/>
          <a:stretch>
            <a:fillRect/>
          </a:stretch>
        </p:blipFill>
        <p:spPr bwMode="auto">
          <a:xfrm>
            <a:off x="1370013" y="36513"/>
            <a:ext cx="5621337" cy="4459287"/>
          </a:xfrm>
          <a:prstGeom prst="rect">
            <a:avLst/>
          </a:prstGeom>
          <a:noFill/>
          <a:ln w="9525">
            <a:noFill/>
            <a:miter lim="800000"/>
            <a:headEnd/>
            <a:tailEnd/>
          </a:ln>
        </p:spPr>
      </p:pic>
      <p:pic>
        <p:nvPicPr>
          <p:cNvPr id="16387" name="Picture 5"/>
          <p:cNvPicPr>
            <a:picLocks noChangeAspect="1" noChangeArrowheads="1"/>
          </p:cNvPicPr>
          <p:nvPr/>
        </p:nvPicPr>
        <p:blipFill>
          <a:blip r:embed="rId4"/>
          <a:srcRect/>
          <a:stretch>
            <a:fillRect/>
          </a:stretch>
        </p:blipFill>
        <p:spPr bwMode="auto">
          <a:xfrm>
            <a:off x="1371600" y="4495800"/>
            <a:ext cx="5530850" cy="2359025"/>
          </a:xfrm>
          <a:prstGeom prst="rect">
            <a:avLst/>
          </a:prstGeom>
          <a:noFill/>
          <a:ln w="9525">
            <a:noFill/>
            <a:miter lim="800000"/>
            <a:headEnd/>
            <a:tailEnd/>
          </a:ln>
        </p:spPr>
      </p:pic>
      <p:pic>
        <p:nvPicPr>
          <p:cNvPr id="16388" name="Picture 4"/>
          <p:cNvPicPr>
            <a:picLocks noChangeAspect="1" noChangeArrowheads="1"/>
          </p:cNvPicPr>
          <p:nvPr/>
        </p:nvPicPr>
        <p:blipFill>
          <a:blip r:embed="rId5"/>
          <a:srcRect/>
          <a:stretch>
            <a:fillRect/>
          </a:stretch>
        </p:blipFill>
        <p:spPr bwMode="auto">
          <a:xfrm>
            <a:off x="5791200" y="3200400"/>
            <a:ext cx="1096963" cy="476250"/>
          </a:xfrm>
          <a:prstGeom prst="rect">
            <a:avLst/>
          </a:prstGeom>
          <a:noFill/>
          <a:ln w="9525">
            <a:noFill/>
            <a:miter lim="800000"/>
            <a:headEnd/>
            <a:tailEnd/>
          </a:ln>
        </p:spPr>
      </p:pic>
      <p:pic>
        <p:nvPicPr>
          <p:cNvPr id="16389" name="Picture 4"/>
          <p:cNvPicPr>
            <a:picLocks noChangeAspect="1" noChangeArrowheads="1"/>
          </p:cNvPicPr>
          <p:nvPr/>
        </p:nvPicPr>
        <p:blipFill>
          <a:blip r:embed="rId6"/>
          <a:srcRect/>
          <a:stretch>
            <a:fillRect/>
          </a:stretch>
        </p:blipFill>
        <p:spPr bwMode="auto">
          <a:xfrm>
            <a:off x="5486400" y="2514600"/>
            <a:ext cx="1322388" cy="258763"/>
          </a:xfrm>
          <a:prstGeom prst="rect">
            <a:avLst/>
          </a:prstGeom>
          <a:noFill/>
          <a:ln w="9525">
            <a:noFill/>
            <a:miter lim="800000"/>
            <a:headEnd/>
            <a:tailEnd/>
          </a:ln>
        </p:spPr>
      </p:pic>
      <p:pic>
        <p:nvPicPr>
          <p:cNvPr id="16390" name="Picture 7"/>
          <p:cNvPicPr>
            <a:picLocks noChangeAspect="1" noChangeArrowheads="1"/>
          </p:cNvPicPr>
          <p:nvPr/>
        </p:nvPicPr>
        <p:blipFill>
          <a:blip r:embed="rId7"/>
          <a:srcRect/>
          <a:stretch>
            <a:fillRect/>
          </a:stretch>
        </p:blipFill>
        <p:spPr bwMode="auto">
          <a:xfrm>
            <a:off x="5562600" y="2895600"/>
            <a:ext cx="1008063" cy="258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p:cNvPicPr>
            <a:picLocks noChangeAspect="1" noChangeArrowheads="1"/>
          </p:cNvPicPr>
          <p:nvPr/>
        </p:nvPicPr>
        <p:blipFill>
          <a:blip r:embed="rId3"/>
          <a:srcRect/>
          <a:stretch>
            <a:fillRect/>
          </a:stretch>
        </p:blipFill>
        <p:spPr bwMode="auto">
          <a:xfrm>
            <a:off x="1370013" y="228600"/>
            <a:ext cx="6088062" cy="4032250"/>
          </a:xfrm>
          <a:prstGeom prst="rect">
            <a:avLst/>
          </a:prstGeom>
          <a:noFill/>
          <a:ln w="9525">
            <a:noFill/>
            <a:miter lim="800000"/>
            <a:headEnd/>
            <a:tailEnd/>
          </a:ln>
        </p:spPr>
      </p:pic>
      <p:pic>
        <p:nvPicPr>
          <p:cNvPr id="17411" name="Picture 6"/>
          <p:cNvPicPr>
            <a:picLocks noChangeAspect="1" noChangeArrowheads="1"/>
          </p:cNvPicPr>
          <p:nvPr/>
        </p:nvPicPr>
        <p:blipFill>
          <a:blip r:embed="rId4"/>
          <a:srcRect/>
          <a:stretch>
            <a:fillRect/>
          </a:stretch>
        </p:blipFill>
        <p:spPr bwMode="auto">
          <a:xfrm>
            <a:off x="1371600" y="4267200"/>
            <a:ext cx="6088063" cy="2274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AutoShape 2"/>
          <p:cNvSpPr>
            <a:spLocks noGrp="1" noChangeArrowheads="1"/>
          </p:cNvSpPr>
          <p:nvPr>
            <p:ph type="title"/>
          </p:nvPr>
        </p:nvSpPr>
        <p:spPr>
          <a:xfrm>
            <a:off x="457200" y="274638"/>
            <a:ext cx="8229600" cy="868362"/>
          </a:xfrm>
        </p:spPr>
        <p:txBody>
          <a:bodyPr/>
          <a:lstStyle/>
          <a:p>
            <a:pPr eaLnBrk="1" hangingPunct="1"/>
            <a:r>
              <a:rPr lang="en-US" dirty="0" smtClean="0"/>
              <a:t>MUO (Sedimentation)</a:t>
            </a:r>
          </a:p>
        </p:txBody>
      </p:sp>
      <p:sp>
        <p:nvSpPr>
          <p:cNvPr id="144388" name="Rectangle 3"/>
          <p:cNvSpPr>
            <a:spLocks noGrp="1" noChangeArrowheads="1"/>
          </p:cNvSpPr>
          <p:nvPr>
            <p:ph type="body" idx="1"/>
          </p:nvPr>
        </p:nvSpPr>
        <p:spPr>
          <a:xfrm>
            <a:off x="838200" y="1676400"/>
            <a:ext cx="8001000" cy="4410075"/>
          </a:xfrm>
        </p:spPr>
        <p:txBody>
          <a:bodyPr>
            <a:normAutofit fontScale="92500" lnSpcReduction="10000"/>
          </a:bodyPr>
          <a:lstStyle/>
          <a:p>
            <a:pPr eaLnBrk="1" hangingPunct="1"/>
            <a:r>
              <a:rPr lang="en-US" sz="2400" dirty="0" smtClean="0"/>
              <a:t>Line </a:t>
            </a:r>
            <a:r>
              <a:rPr lang="en-US" sz="2400" dirty="0" smtClean="0">
                <a:solidFill>
                  <a:srgbClr val="0000FF"/>
                </a:solidFill>
              </a:rPr>
              <a:t>KP</a:t>
            </a:r>
            <a:r>
              <a:rPr lang="en-US" sz="2400" dirty="0" smtClean="0"/>
              <a:t> refers to the propagation of a wave corresponding to the initial uniform composition from an initial position </a:t>
            </a:r>
            <a:r>
              <a:rPr lang="en-US" sz="2400" dirty="0" smtClean="0">
                <a:solidFill>
                  <a:srgbClr val="0000FF"/>
                </a:solidFill>
              </a:rPr>
              <a:t>K</a:t>
            </a:r>
            <a:r>
              <a:rPr lang="en-US" sz="2400" dirty="0" smtClean="0"/>
              <a:t> in the suspension.</a:t>
            </a:r>
          </a:p>
          <a:p>
            <a:pPr eaLnBrk="1" hangingPunct="1"/>
            <a:endParaRPr lang="en-US" sz="2400" dirty="0" smtClean="0"/>
          </a:p>
          <a:p>
            <a:pPr eaLnBrk="1" hangingPunct="1"/>
            <a:endParaRPr lang="en-US" sz="2400" dirty="0" smtClean="0"/>
          </a:p>
          <a:p>
            <a:pPr eaLnBrk="1" hangingPunct="1"/>
            <a:r>
              <a:rPr lang="en-US" sz="2400" dirty="0" smtClean="0"/>
              <a:t>Line </a:t>
            </a:r>
            <a:r>
              <a:rPr lang="en-US" sz="2400" dirty="0" smtClean="0">
                <a:solidFill>
                  <a:srgbClr val="0000FF"/>
                </a:solidFill>
              </a:rPr>
              <a:t>KP</a:t>
            </a:r>
            <a:r>
              <a:rPr lang="en-US" sz="2400" dirty="0" smtClean="0"/>
              <a:t> terminates on the curve </a:t>
            </a:r>
            <a:r>
              <a:rPr lang="en-US" sz="2400" dirty="0" smtClean="0">
                <a:solidFill>
                  <a:srgbClr val="0000FF"/>
                </a:solidFill>
              </a:rPr>
              <a:t>ABDC</a:t>
            </a:r>
            <a:r>
              <a:rPr lang="en-US" sz="2400" dirty="0" smtClean="0"/>
              <a:t> at </a:t>
            </a:r>
            <a:r>
              <a:rPr lang="en-US" sz="2400" dirty="0" smtClean="0">
                <a:solidFill>
                  <a:srgbClr val="0000FF"/>
                </a:solidFill>
              </a:rPr>
              <a:t>P</a:t>
            </a:r>
            <a:r>
              <a:rPr lang="en-US" sz="2400" dirty="0" smtClean="0"/>
              <a:t> which is the position of the top interface of the suspension at time </a:t>
            </a:r>
            <a:r>
              <a:rPr lang="en-US" sz="2400" dirty="0" smtClean="0">
                <a:solidFill>
                  <a:srgbClr val="0000FF"/>
                </a:solidFill>
              </a:rPr>
              <a:t>t</a:t>
            </a:r>
            <a:r>
              <a:rPr lang="en-US" sz="2400" dirty="0" smtClean="0"/>
              <a:t>.</a:t>
            </a:r>
          </a:p>
          <a:p>
            <a:pPr eaLnBrk="1" hangingPunct="1"/>
            <a:endParaRPr lang="en-US" sz="2400" dirty="0" smtClean="0"/>
          </a:p>
          <a:p>
            <a:pPr eaLnBrk="1" hangingPunct="1"/>
            <a:endParaRPr lang="en-US" sz="2400" dirty="0" smtClean="0"/>
          </a:p>
          <a:p>
            <a:pPr eaLnBrk="1" hangingPunct="1"/>
            <a:r>
              <a:rPr lang="en-US" sz="2400" dirty="0" smtClean="0"/>
              <a:t>In the upward propagation of a wave of the constant composition at a velocity </a:t>
            </a:r>
            <a:r>
              <a:rPr lang="en-US" sz="2400" dirty="0" err="1" smtClean="0">
                <a:solidFill>
                  <a:srgbClr val="0000FF"/>
                </a:solidFill>
              </a:rPr>
              <a:t>v</a:t>
            </a:r>
            <a:r>
              <a:rPr lang="en-US" sz="2400" baseline="-25000" dirty="0" err="1" smtClean="0">
                <a:solidFill>
                  <a:srgbClr val="0000FF"/>
                </a:solidFill>
              </a:rPr>
              <a:t>w</a:t>
            </a:r>
            <a:r>
              <a:rPr lang="en-US" sz="2400" dirty="0" smtClean="0">
                <a:solidFill>
                  <a:srgbClr val="0000FF"/>
                </a:solidFill>
              </a:rPr>
              <a:t>(=</a:t>
            </a:r>
            <a:r>
              <a:rPr lang="en-US" sz="2400" dirty="0" err="1" smtClean="0">
                <a:solidFill>
                  <a:srgbClr val="0000FF"/>
                </a:solidFill>
              </a:rPr>
              <a:t>dH</a:t>
            </a:r>
            <a:r>
              <a:rPr lang="en-US" sz="2400" dirty="0" smtClean="0">
                <a:solidFill>
                  <a:srgbClr val="0000FF"/>
                </a:solidFill>
              </a:rPr>
              <a:t>/</a:t>
            </a:r>
            <a:r>
              <a:rPr lang="en-US" sz="2400" dirty="0" err="1" smtClean="0">
                <a:solidFill>
                  <a:srgbClr val="0000FF"/>
                </a:solidFill>
              </a:rPr>
              <a:t>dt</a:t>
            </a:r>
            <a:r>
              <a:rPr lang="en-US" sz="2400" dirty="0" smtClean="0">
                <a:solidFill>
                  <a:srgbClr val="0000FF"/>
                </a:solidFill>
              </a:rPr>
              <a:t>),</a:t>
            </a:r>
            <a:r>
              <a:rPr lang="en-US" sz="2400" dirty="0" smtClean="0"/>
              <a:t> particles are falling at a sedimentation velocity </a:t>
            </a:r>
            <a:r>
              <a:rPr lang="en-US" sz="2400" dirty="0" smtClean="0">
                <a:solidFill>
                  <a:srgbClr val="0000FF"/>
                </a:solidFill>
              </a:rPr>
              <a:t>v</a:t>
            </a:r>
            <a:r>
              <a:rPr lang="en-US" sz="2400" baseline="-25000" dirty="0" smtClean="0">
                <a:solidFill>
                  <a:srgbClr val="0000FF"/>
                </a:solidFill>
              </a:rPr>
              <a:t>c</a:t>
            </a:r>
            <a:r>
              <a:rPr lang="en-US" sz="2400" dirty="0" smtClean="0"/>
              <a:t>. </a:t>
            </a:r>
          </a:p>
        </p:txBody>
      </p:sp>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3"/>
          <a:srcRect/>
          <a:stretch>
            <a:fillRect/>
          </a:stretch>
        </p:blipFill>
        <p:spPr bwMode="auto">
          <a:xfrm>
            <a:off x="1370013" y="912813"/>
            <a:ext cx="6200775" cy="4710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3"/>
          <a:srcRect/>
          <a:stretch>
            <a:fillRect/>
          </a:stretch>
        </p:blipFill>
        <p:spPr bwMode="auto">
          <a:xfrm>
            <a:off x="1370013" y="912813"/>
            <a:ext cx="6153150" cy="4579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noChangeArrowheads="1"/>
          </p:cNvPicPr>
          <p:nvPr/>
        </p:nvPicPr>
        <p:blipFill>
          <a:blip r:embed="rId3"/>
          <a:srcRect/>
          <a:stretch>
            <a:fillRect/>
          </a:stretch>
        </p:blipFill>
        <p:spPr bwMode="auto">
          <a:xfrm>
            <a:off x="1370013" y="228600"/>
            <a:ext cx="5502275" cy="3411538"/>
          </a:xfrm>
          <a:prstGeom prst="rect">
            <a:avLst/>
          </a:prstGeom>
          <a:noFill/>
          <a:ln w="9525">
            <a:noFill/>
            <a:miter lim="800000"/>
            <a:headEnd/>
            <a:tailEnd/>
          </a:ln>
        </p:spPr>
      </p:pic>
      <p:pic>
        <p:nvPicPr>
          <p:cNvPr id="20483" name="Picture 5"/>
          <p:cNvPicPr>
            <a:picLocks noChangeAspect="1" noChangeArrowheads="1"/>
          </p:cNvPicPr>
          <p:nvPr/>
        </p:nvPicPr>
        <p:blipFill>
          <a:blip r:embed="rId4"/>
          <a:srcRect/>
          <a:stretch>
            <a:fillRect/>
          </a:stretch>
        </p:blipFill>
        <p:spPr bwMode="auto">
          <a:xfrm>
            <a:off x="1370013" y="3644900"/>
            <a:ext cx="5621337" cy="2908300"/>
          </a:xfrm>
          <a:prstGeom prst="rect">
            <a:avLst/>
          </a:prstGeom>
          <a:noFill/>
          <a:ln w="9525">
            <a:noFill/>
            <a:miter lim="800000"/>
            <a:headEnd/>
            <a:tailEnd/>
          </a:ln>
        </p:spPr>
      </p:pic>
      <p:pic>
        <p:nvPicPr>
          <p:cNvPr id="20484" name="Picture 4"/>
          <p:cNvPicPr>
            <a:picLocks noChangeAspect="1" noChangeArrowheads="1"/>
          </p:cNvPicPr>
          <p:nvPr/>
        </p:nvPicPr>
        <p:blipFill>
          <a:blip r:embed="rId5"/>
          <a:srcRect/>
          <a:stretch>
            <a:fillRect/>
          </a:stretch>
        </p:blipFill>
        <p:spPr bwMode="auto">
          <a:xfrm>
            <a:off x="5638800" y="609600"/>
            <a:ext cx="1322388" cy="258763"/>
          </a:xfrm>
          <a:prstGeom prst="rect">
            <a:avLst/>
          </a:prstGeom>
          <a:noFill/>
          <a:ln w="9525">
            <a:noFill/>
            <a:miter lim="800000"/>
            <a:headEnd/>
            <a:tailEnd/>
          </a:ln>
        </p:spPr>
      </p:pic>
      <p:pic>
        <p:nvPicPr>
          <p:cNvPr id="20485" name="Picture 7"/>
          <p:cNvPicPr>
            <a:picLocks noChangeAspect="1" noChangeArrowheads="1"/>
          </p:cNvPicPr>
          <p:nvPr/>
        </p:nvPicPr>
        <p:blipFill>
          <a:blip r:embed="rId6"/>
          <a:srcRect/>
          <a:stretch>
            <a:fillRect/>
          </a:stretch>
        </p:blipFill>
        <p:spPr bwMode="auto">
          <a:xfrm>
            <a:off x="5562600" y="1676400"/>
            <a:ext cx="1008063" cy="258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7" name="AutoShape 2"/>
          <p:cNvSpPr>
            <a:spLocks noGrp="1" noChangeArrowheads="1"/>
          </p:cNvSpPr>
          <p:nvPr>
            <p:ph type="title"/>
          </p:nvPr>
        </p:nvSpPr>
        <p:spPr/>
        <p:txBody>
          <a:bodyPr/>
          <a:lstStyle/>
          <a:p>
            <a:pPr eaLnBrk="1" hangingPunct="1"/>
            <a:r>
              <a:rPr lang="en-US" smtClean="0"/>
              <a:t>Trommel </a:t>
            </a:r>
          </a:p>
        </p:txBody>
      </p:sp>
      <p:pic>
        <p:nvPicPr>
          <p:cNvPr id="205828" name="Picture 4"/>
          <p:cNvPicPr>
            <a:picLocks noChangeAspect="1" noChangeArrowheads="1"/>
          </p:cNvPicPr>
          <p:nvPr/>
        </p:nvPicPr>
        <p:blipFill>
          <a:blip r:embed="rId3">
            <a:lum bright="6000"/>
          </a:blip>
          <a:srcRect/>
          <a:stretch>
            <a:fillRect/>
          </a:stretch>
        </p:blipFill>
        <p:spPr bwMode="auto">
          <a:xfrm>
            <a:off x="990600" y="2752725"/>
            <a:ext cx="7696200" cy="2995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9"/>
          <p:cNvSpPr>
            <a:spLocks noGrp="1" noChangeArrowheads="1"/>
          </p:cNvSpPr>
          <p:nvPr>
            <p:ph type="title"/>
          </p:nvPr>
        </p:nvSpPr>
        <p:spPr/>
        <p:txBody>
          <a:bodyPr/>
          <a:lstStyle/>
          <a:p>
            <a:r>
              <a:rPr lang="en-US" smtClean="0">
                <a:solidFill>
                  <a:schemeClr val="tx1"/>
                </a:solidFill>
              </a:rPr>
              <a:t>Cake Compressibility</a:t>
            </a:r>
            <a:endParaRPr lang="en-US" b="1" smtClean="0">
              <a:solidFill>
                <a:schemeClr val="tx1"/>
              </a:solidFill>
            </a:endParaRPr>
          </a:p>
        </p:txBody>
      </p:sp>
      <p:grpSp>
        <p:nvGrpSpPr>
          <p:cNvPr id="2" name="Group 31"/>
          <p:cNvGrpSpPr>
            <a:grpSpLocks/>
          </p:cNvGrpSpPr>
          <p:nvPr/>
        </p:nvGrpSpPr>
        <p:grpSpPr bwMode="auto">
          <a:xfrm>
            <a:off x="1905000" y="2209800"/>
            <a:ext cx="4965700" cy="3200400"/>
            <a:chOff x="1295400" y="3657600"/>
            <a:chExt cx="4965979" cy="3200400"/>
          </a:xfrm>
        </p:grpSpPr>
        <p:sp>
          <p:nvSpPr>
            <p:cNvPr id="33797" name="Line 4"/>
            <p:cNvSpPr>
              <a:spLocks noChangeShapeType="1"/>
            </p:cNvSpPr>
            <p:nvPr/>
          </p:nvSpPr>
          <p:spPr bwMode="auto">
            <a:xfrm flipV="1">
              <a:off x="1739621" y="3745468"/>
              <a:ext cx="0" cy="2667000"/>
            </a:xfrm>
            <a:prstGeom prst="line">
              <a:avLst/>
            </a:prstGeom>
            <a:noFill/>
            <a:ln w="57150">
              <a:solidFill>
                <a:schemeClr val="tx1"/>
              </a:solidFill>
              <a:round/>
              <a:headEnd/>
              <a:tailEnd/>
            </a:ln>
          </p:spPr>
          <p:txBody>
            <a:bodyPr/>
            <a:lstStyle/>
            <a:p>
              <a:endParaRPr lang="en-US"/>
            </a:p>
          </p:txBody>
        </p:sp>
        <p:sp>
          <p:nvSpPr>
            <p:cNvPr id="33798" name="Line 5"/>
            <p:cNvSpPr>
              <a:spLocks noChangeShapeType="1"/>
            </p:cNvSpPr>
            <p:nvPr/>
          </p:nvSpPr>
          <p:spPr bwMode="auto">
            <a:xfrm>
              <a:off x="1739621" y="6412468"/>
              <a:ext cx="3657600" cy="0"/>
            </a:xfrm>
            <a:prstGeom prst="line">
              <a:avLst/>
            </a:prstGeom>
            <a:noFill/>
            <a:ln w="57150">
              <a:solidFill>
                <a:schemeClr val="tx1"/>
              </a:solidFill>
              <a:round/>
              <a:headEnd/>
              <a:tailEnd/>
            </a:ln>
          </p:spPr>
          <p:txBody>
            <a:bodyPr/>
            <a:lstStyle/>
            <a:p>
              <a:endParaRPr lang="en-US"/>
            </a:p>
          </p:txBody>
        </p:sp>
        <p:sp>
          <p:nvSpPr>
            <p:cNvPr id="33799" name="Text Box 6"/>
            <p:cNvSpPr txBox="1">
              <a:spLocks noChangeArrowheads="1"/>
            </p:cNvSpPr>
            <p:nvPr/>
          </p:nvSpPr>
          <p:spPr bwMode="auto">
            <a:xfrm>
              <a:off x="3492221" y="6488668"/>
              <a:ext cx="338554" cy="369332"/>
            </a:xfrm>
            <a:prstGeom prst="rect">
              <a:avLst/>
            </a:prstGeom>
            <a:noFill/>
            <a:ln w="9525">
              <a:noFill/>
              <a:miter lim="800000"/>
              <a:headEnd/>
              <a:tailEnd/>
            </a:ln>
          </p:spPr>
          <p:txBody>
            <a:bodyPr wrap="none">
              <a:spAutoFit/>
            </a:bodyPr>
            <a:lstStyle/>
            <a:p>
              <a:r>
                <a:rPr lang="en-US" b="1"/>
                <a:t>V</a:t>
              </a:r>
            </a:p>
          </p:txBody>
        </p:sp>
        <p:sp>
          <p:nvSpPr>
            <p:cNvPr id="33800" name="Text Box 7"/>
            <p:cNvSpPr txBox="1">
              <a:spLocks noChangeArrowheads="1"/>
            </p:cNvSpPr>
            <p:nvPr/>
          </p:nvSpPr>
          <p:spPr bwMode="auto">
            <a:xfrm rot="-5400000">
              <a:off x="1176136" y="5316577"/>
              <a:ext cx="607859" cy="369332"/>
            </a:xfrm>
            <a:prstGeom prst="rect">
              <a:avLst/>
            </a:prstGeom>
            <a:noFill/>
            <a:ln w="9525">
              <a:noFill/>
              <a:miter lim="800000"/>
              <a:headEnd/>
              <a:tailEnd/>
            </a:ln>
          </p:spPr>
          <p:txBody>
            <a:bodyPr wrap="none">
              <a:spAutoFit/>
            </a:bodyPr>
            <a:lstStyle/>
            <a:p>
              <a:r>
                <a:rPr lang="en-US" b="1"/>
                <a:t>t / V</a:t>
              </a:r>
            </a:p>
          </p:txBody>
        </p:sp>
        <p:sp>
          <p:nvSpPr>
            <p:cNvPr id="33801" name="Line 8"/>
            <p:cNvSpPr>
              <a:spLocks noChangeShapeType="1"/>
            </p:cNvSpPr>
            <p:nvPr/>
          </p:nvSpPr>
          <p:spPr bwMode="auto">
            <a:xfrm flipV="1">
              <a:off x="1752599" y="4736068"/>
              <a:ext cx="3263621" cy="826532"/>
            </a:xfrm>
            <a:prstGeom prst="line">
              <a:avLst/>
            </a:prstGeom>
            <a:noFill/>
            <a:ln w="38100">
              <a:solidFill>
                <a:schemeClr val="tx1"/>
              </a:solidFill>
              <a:round/>
              <a:headEnd/>
              <a:tailEnd/>
            </a:ln>
          </p:spPr>
          <p:txBody>
            <a:bodyPr/>
            <a:lstStyle/>
            <a:p>
              <a:endParaRPr lang="en-US"/>
            </a:p>
          </p:txBody>
        </p:sp>
        <p:sp>
          <p:nvSpPr>
            <p:cNvPr id="33802" name="Line 8"/>
            <p:cNvSpPr>
              <a:spLocks noChangeShapeType="1"/>
            </p:cNvSpPr>
            <p:nvPr/>
          </p:nvSpPr>
          <p:spPr bwMode="auto">
            <a:xfrm flipV="1">
              <a:off x="1739621" y="4278868"/>
              <a:ext cx="3276600" cy="1295400"/>
            </a:xfrm>
            <a:prstGeom prst="line">
              <a:avLst/>
            </a:prstGeom>
            <a:noFill/>
            <a:ln w="38100">
              <a:solidFill>
                <a:schemeClr val="tx1"/>
              </a:solidFill>
              <a:round/>
              <a:headEnd/>
              <a:tailEnd/>
            </a:ln>
          </p:spPr>
          <p:txBody>
            <a:bodyPr/>
            <a:lstStyle/>
            <a:p>
              <a:endParaRPr lang="en-US"/>
            </a:p>
          </p:txBody>
        </p:sp>
        <p:sp>
          <p:nvSpPr>
            <p:cNvPr id="33803" name="Line 8"/>
            <p:cNvSpPr>
              <a:spLocks noChangeShapeType="1"/>
            </p:cNvSpPr>
            <p:nvPr/>
          </p:nvSpPr>
          <p:spPr bwMode="auto">
            <a:xfrm flipV="1">
              <a:off x="1752600" y="3821668"/>
              <a:ext cx="3263621" cy="1740932"/>
            </a:xfrm>
            <a:prstGeom prst="line">
              <a:avLst/>
            </a:prstGeom>
            <a:noFill/>
            <a:ln w="38100">
              <a:solidFill>
                <a:schemeClr val="tx1"/>
              </a:solidFill>
              <a:round/>
              <a:headEnd/>
              <a:tailEnd/>
            </a:ln>
          </p:spPr>
          <p:txBody>
            <a:bodyPr/>
            <a:lstStyle/>
            <a:p>
              <a:endParaRPr lang="en-US"/>
            </a:p>
          </p:txBody>
        </p:sp>
        <p:sp>
          <p:nvSpPr>
            <p:cNvPr id="33804" name="TextBox 21"/>
            <p:cNvSpPr txBox="1">
              <a:spLocks noChangeArrowheads="1"/>
            </p:cNvSpPr>
            <p:nvPr/>
          </p:nvSpPr>
          <p:spPr bwMode="auto">
            <a:xfrm>
              <a:off x="5321021" y="4507468"/>
              <a:ext cx="927379" cy="369332"/>
            </a:xfrm>
            <a:prstGeom prst="rect">
              <a:avLst/>
            </a:prstGeom>
            <a:noFill/>
            <a:ln w="9525">
              <a:noFill/>
              <a:miter lim="800000"/>
              <a:headEnd/>
              <a:tailEnd/>
            </a:ln>
          </p:spPr>
          <p:txBody>
            <a:bodyPr>
              <a:spAutoFit/>
            </a:bodyPr>
            <a:lstStyle/>
            <a:p>
              <a:r>
                <a:rPr lang="en-US"/>
                <a:t>ΔP</a:t>
              </a:r>
              <a:r>
                <a:rPr lang="en-US" baseline="-25000"/>
                <a:t>1</a:t>
              </a:r>
              <a:r>
                <a:rPr lang="en-US"/>
                <a:t>, </a:t>
              </a:r>
              <a:r>
                <a:rPr lang="el-GR"/>
                <a:t>α</a:t>
              </a:r>
              <a:r>
                <a:rPr lang="en-US" baseline="-25000"/>
                <a:t>1</a:t>
              </a:r>
            </a:p>
          </p:txBody>
        </p:sp>
        <p:sp>
          <p:nvSpPr>
            <p:cNvPr id="33805" name="TextBox 28"/>
            <p:cNvSpPr txBox="1">
              <a:spLocks noChangeArrowheads="1"/>
            </p:cNvSpPr>
            <p:nvPr/>
          </p:nvSpPr>
          <p:spPr bwMode="auto">
            <a:xfrm>
              <a:off x="5334000" y="4114800"/>
              <a:ext cx="927379" cy="369332"/>
            </a:xfrm>
            <a:prstGeom prst="rect">
              <a:avLst/>
            </a:prstGeom>
            <a:noFill/>
            <a:ln w="9525">
              <a:noFill/>
              <a:miter lim="800000"/>
              <a:headEnd/>
              <a:tailEnd/>
            </a:ln>
          </p:spPr>
          <p:txBody>
            <a:bodyPr>
              <a:spAutoFit/>
            </a:bodyPr>
            <a:lstStyle/>
            <a:p>
              <a:r>
                <a:rPr lang="en-US"/>
                <a:t>ΔP</a:t>
              </a:r>
              <a:r>
                <a:rPr lang="en-US" baseline="-25000"/>
                <a:t>2</a:t>
              </a:r>
              <a:r>
                <a:rPr lang="en-US"/>
                <a:t>, </a:t>
              </a:r>
              <a:r>
                <a:rPr lang="el-GR"/>
                <a:t>α</a:t>
              </a:r>
              <a:r>
                <a:rPr lang="en-US" baseline="-25000"/>
                <a:t>2</a:t>
              </a:r>
            </a:p>
          </p:txBody>
        </p:sp>
        <p:sp>
          <p:nvSpPr>
            <p:cNvPr id="33806" name="TextBox 29"/>
            <p:cNvSpPr txBox="1">
              <a:spLocks noChangeArrowheads="1"/>
            </p:cNvSpPr>
            <p:nvPr/>
          </p:nvSpPr>
          <p:spPr bwMode="auto">
            <a:xfrm>
              <a:off x="5334000" y="3657600"/>
              <a:ext cx="927379" cy="369332"/>
            </a:xfrm>
            <a:prstGeom prst="rect">
              <a:avLst/>
            </a:prstGeom>
            <a:noFill/>
            <a:ln w="9525">
              <a:noFill/>
              <a:miter lim="800000"/>
              <a:headEnd/>
              <a:tailEnd/>
            </a:ln>
          </p:spPr>
          <p:txBody>
            <a:bodyPr>
              <a:spAutoFit/>
            </a:bodyPr>
            <a:lstStyle/>
            <a:p>
              <a:r>
                <a:rPr lang="en-US"/>
                <a:t>ΔP</a:t>
              </a:r>
              <a:r>
                <a:rPr lang="en-US" baseline="-25000"/>
                <a:t>3</a:t>
              </a:r>
              <a:r>
                <a:rPr lang="en-US"/>
                <a:t>, </a:t>
              </a:r>
              <a:r>
                <a:rPr lang="el-GR"/>
                <a:t>α</a:t>
              </a:r>
              <a:r>
                <a:rPr lang="en-US" baseline="-25000"/>
                <a:t>3</a:t>
              </a:r>
            </a:p>
          </p:txBody>
        </p:sp>
      </p:grpSp>
      <p:sp>
        <p:nvSpPr>
          <p:cNvPr id="33796" name="Text Box 6"/>
          <p:cNvSpPr txBox="1">
            <a:spLocks noChangeArrowheads="1"/>
          </p:cNvSpPr>
          <p:nvPr/>
        </p:nvSpPr>
        <p:spPr bwMode="auto">
          <a:xfrm>
            <a:off x="1371600" y="6096000"/>
            <a:ext cx="7243763" cy="457200"/>
          </a:xfrm>
          <a:prstGeom prst="rect">
            <a:avLst/>
          </a:prstGeom>
          <a:noFill/>
          <a:ln w="9525">
            <a:noFill/>
            <a:miter lim="800000"/>
            <a:headEnd/>
            <a:tailEnd/>
          </a:ln>
        </p:spPr>
        <p:txBody>
          <a:bodyPr>
            <a:spAutoFit/>
          </a:bodyPr>
          <a:lstStyle/>
          <a:p>
            <a:r>
              <a:rPr lang="en-US" sz="2400"/>
              <a:t>Compressible solids - </a:t>
            </a:r>
            <a:r>
              <a:rPr lang="en-US" sz="2400">
                <a:latin typeface="Symbol" pitchFamily="18" charset="2"/>
              </a:rPr>
              <a:t>a</a:t>
            </a:r>
            <a:r>
              <a:rPr lang="en-US" sz="2400"/>
              <a:t> varies with pressure</a:t>
            </a:r>
            <a:endParaRPr lang="en-US" sz="2400" b="1"/>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04800" y="1371600"/>
            <a:ext cx="8534400" cy="4832092"/>
          </a:xfrm>
          <a:prstGeom prst="rect">
            <a:avLst/>
          </a:prstGeom>
          <a:noFill/>
          <a:ln w="9525">
            <a:noFill/>
            <a:miter lim="800000"/>
            <a:headEnd/>
            <a:tailEnd/>
          </a:ln>
        </p:spPr>
        <p:txBody>
          <a:bodyPr wrap="square">
            <a:spAutoFit/>
          </a:bodyPr>
          <a:lstStyle/>
          <a:p>
            <a:pPr>
              <a:buFont typeface="Wingdings" pitchFamily="2" charset="2"/>
              <a:buChar char="q"/>
            </a:pPr>
            <a:r>
              <a:rPr lang="en-US" sz="2800" dirty="0">
                <a:latin typeface="+mj-lt"/>
              </a:rPr>
              <a:t>“</a:t>
            </a:r>
            <a:r>
              <a:rPr lang="en-US" sz="2800" dirty="0" err="1">
                <a:latin typeface="+mj-lt"/>
              </a:rPr>
              <a:t>Settleable</a:t>
            </a:r>
            <a:r>
              <a:rPr lang="en-US" sz="2800" dirty="0">
                <a:latin typeface="+mj-lt"/>
              </a:rPr>
              <a:t>” doesn’t necessarily mean that these particles will settle easily  by gravity. In many cases they must be coaxed out of suspension or “solution” by the addition of chemicals or increased gravity (centrifugation or filtration</a:t>
            </a:r>
            <a:r>
              <a:rPr lang="en-US" sz="2800" dirty="0" smtClean="0">
                <a:latin typeface="+mj-lt"/>
              </a:rPr>
              <a:t>).</a:t>
            </a:r>
          </a:p>
          <a:p>
            <a:pPr>
              <a:buFont typeface="Wingdings" pitchFamily="2" charset="2"/>
              <a:buChar char="q"/>
            </a:pPr>
            <a:endParaRPr lang="en-US" sz="2800" dirty="0" smtClean="0">
              <a:latin typeface="+mj-lt"/>
            </a:endParaRPr>
          </a:p>
          <a:p>
            <a:pPr>
              <a:buFont typeface="Wingdings" pitchFamily="2" charset="2"/>
              <a:buChar char="q"/>
            </a:pPr>
            <a:r>
              <a:rPr lang="en-US" sz="2800" dirty="0" smtClean="0">
                <a:latin typeface="+mj-lt"/>
              </a:rPr>
              <a:t>Because </a:t>
            </a:r>
            <a:r>
              <a:rPr lang="en-US" sz="2800" dirty="0">
                <a:latin typeface="+mj-lt"/>
              </a:rPr>
              <a:t>of the high volumetric flow rates associated with water and wastewater treatment systems, gravity sedimentation is the only practical, economical method to remove these solids. i.e., processes such as centrifugation are not economical, in most cases.	</a:t>
            </a:r>
          </a:p>
        </p:txBody>
      </p:sp>
      <p:sp>
        <p:nvSpPr>
          <p:cNvPr id="3" name="Title 1"/>
          <p:cNvSpPr txBox="1">
            <a:spLocks/>
          </p:cNvSpPr>
          <p:nvPr/>
        </p:nvSpPr>
        <p:spPr>
          <a:xfrm>
            <a:off x="457200" y="274638"/>
            <a:ext cx="8229600" cy="792162"/>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Sedimentation</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1" name="AutoShape 2"/>
          <p:cNvSpPr>
            <a:spLocks noGrp="1" noChangeArrowheads="1"/>
          </p:cNvSpPr>
          <p:nvPr>
            <p:ph type="title"/>
          </p:nvPr>
        </p:nvSpPr>
        <p:spPr>
          <a:xfrm>
            <a:off x="457200" y="277813"/>
            <a:ext cx="8229600" cy="865187"/>
          </a:xfrm>
        </p:spPr>
        <p:txBody>
          <a:bodyPr/>
          <a:lstStyle/>
          <a:p>
            <a:pPr eaLnBrk="1" hangingPunct="1"/>
            <a:r>
              <a:rPr lang="en-US" dirty="0" smtClean="0"/>
              <a:t>MUO (Sedimentation)</a:t>
            </a:r>
          </a:p>
        </p:txBody>
      </p:sp>
      <p:sp>
        <p:nvSpPr>
          <p:cNvPr id="39942" name="Rectangle 3"/>
          <p:cNvSpPr>
            <a:spLocks noGrp="1" noChangeArrowheads="1"/>
          </p:cNvSpPr>
          <p:nvPr>
            <p:ph type="body" sz="half" idx="1"/>
          </p:nvPr>
        </p:nvSpPr>
        <p:spPr>
          <a:xfrm>
            <a:off x="762000" y="1447800"/>
            <a:ext cx="7848600" cy="3724275"/>
          </a:xfrm>
        </p:spPr>
        <p:txBody>
          <a:bodyPr/>
          <a:lstStyle/>
          <a:p>
            <a:pPr eaLnBrk="1" hangingPunct="1"/>
            <a:r>
              <a:rPr lang="en-US" sz="2400" dirty="0" smtClean="0"/>
              <a:t>The total volume of particles passing per unit area through the plane in time t is given by:</a:t>
            </a:r>
          </a:p>
          <a:p>
            <a:pPr eaLnBrk="1" hangingPunct="1"/>
            <a:endParaRPr lang="en-US" sz="2400" dirty="0" smtClean="0"/>
          </a:p>
          <a:p>
            <a:pPr eaLnBrk="1" hangingPunct="1"/>
            <a:endParaRPr lang="en-US" sz="2400" dirty="0" smtClean="0"/>
          </a:p>
          <a:p>
            <a:pPr eaLnBrk="1" hangingPunct="1"/>
            <a:endParaRPr lang="en-US" sz="2400" dirty="0" smtClean="0"/>
          </a:p>
          <a:p>
            <a:pPr eaLnBrk="1" hangingPunct="1"/>
            <a:r>
              <a:rPr lang="en-US" sz="2400" dirty="0" smtClean="0"/>
              <a:t>Since </a:t>
            </a:r>
            <a:r>
              <a:rPr lang="en-US" sz="2400" dirty="0" smtClean="0">
                <a:solidFill>
                  <a:srgbClr val="0000FF"/>
                </a:solidFill>
              </a:rPr>
              <a:t>P</a:t>
            </a:r>
            <a:r>
              <a:rPr lang="en-US" sz="2400" dirty="0" smtClean="0"/>
              <a:t> corresponds to the surface of the suspension, </a:t>
            </a:r>
            <a:r>
              <a:rPr lang="en-US" sz="2400" dirty="0" smtClean="0">
                <a:solidFill>
                  <a:srgbClr val="0000FF"/>
                </a:solidFill>
              </a:rPr>
              <a:t>V</a:t>
            </a:r>
            <a:r>
              <a:rPr lang="en-US" sz="2400" dirty="0" smtClean="0"/>
              <a:t> must be equal to the total volume of particles which was originally above the level indicated by </a:t>
            </a:r>
            <a:r>
              <a:rPr lang="en-US" sz="2400" dirty="0" smtClean="0">
                <a:solidFill>
                  <a:srgbClr val="0000FF"/>
                </a:solidFill>
              </a:rPr>
              <a:t>K</a:t>
            </a:r>
            <a:r>
              <a:rPr lang="en-US" sz="2400" dirty="0" smtClean="0"/>
              <a:t>.</a:t>
            </a:r>
          </a:p>
        </p:txBody>
      </p:sp>
      <p:graphicFrame>
        <p:nvGraphicFramePr>
          <p:cNvPr id="39938" name="Object 4"/>
          <p:cNvGraphicFramePr>
            <a:graphicFrameLocks noChangeAspect="1"/>
          </p:cNvGraphicFramePr>
          <p:nvPr>
            <p:ph sz="quarter" idx="2"/>
          </p:nvPr>
        </p:nvGraphicFramePr>
        <p:xfrm>
          <a:off x="2514600" y="2743200"/>
          <a:ext cx="2663825" cy="592138"/>
        </p:xfrm>
        <a:graphic>
          <a:graphicData uri="http://schemas.openxmlformats.org/presentationml/2006/ole">
            <p:oleObj spid="_x0000_s7170" name="Equation" r:id="rId4" imgW="1028520" imgH="228600" progId="Equation.3">
              <p:embed/>
            </p:oleObj>
          </a:graphicData>
        </a:graphic>
      </p:graphicFrame>
      <p:graphicFrame>
        <p:nvGraphicFramePr>
          <p:cNvPr id="39939" name="Object 6"/>
          <p:cNvGraphicFramePr>
            <a:graphicFrameLocks noChangeAspect="1"/>
          </p:cNvGraphicFramePr>
          <p:nvPr>
            <p:ph sz="quarter" idx="3"/>
          </p:nvPr>
        </p:nvGraphicFramePr>
        <p:xfrm>
          <a:off x="2057400" y="5105400"/>
          <a:ext cx="4343400" cy="946150"/>
        </p:xfrm>
        <a:graphic>
          <a:graphicData uri="http://schemas.openxmlformats.org/presentationml/2006/ole">
            <p:oleObj spid="_x0000_s7171" name="Equation" r:id="rId5" imgW="1904760" imgH="457200" progId="Equation.3">
              <p:embed/>
            </p:oleObj>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AutoShape 2"/>
          <p:cNvSpPr>
            <a:spLocks noGrp="1" noChangeArrowheads="1"/>
          </p:cNvSpPr>
          <p:nvPr>
            <p:ph type="title"/>
          </p:nvPr>
        </p:nvSpPr>
        <p:spPr/>
        <p:txBody>
          <a:bodyPr/>
          <a:lstStyle/>
          <a:p>
            <a:pPr eaLnBrk="1" hangingPunct="1"/>
            <a:r>
              <a:rPr lang="en-US" smtClean="0"/>
              <a:t>MUO (Sedimentation)</a:t>
            </a:r>
          </a:p>
        </p:txBody>
      </p:sp>
      <p:sp>
        <p:nvSpPr>
          <p:cNvPr id="145412" name="Rectangle 3"/>
          <p:cNvSpPr>
            <a:spLocks noGrp="1" noChangeArrowheads="1"/>
          </p:cNvSpPr>
          <p:nvPr>
            <p:ph type="body" idx="1"/>
          </p:nvPr>
        </p:nvSpPr>
        <p:spPr>
          <a:xfrm>
            <a:off x="838200" y="1676400"/>
            <a:ext cx="7924800" cy="4343400"/>
          </a:xfrm>
        </p:spPr>
        <p:txBody>
          <a:bodyPr>
            <a:normAutofit/>
          </a:bodyPr>
          <a:lstStyle/>
          <a:p>
            <a:pPr eaLnBrk="1" hangingPunct="1">
              <a:lnSpc>
                <a:spcPct val="80000"/>
              </a:lnSpc>
            </a:pPr>
            <a:r>
              <a:rPr lang="en-US" sz="2400" dirty="0" smtClean="0"/>
              <a:t>Line </a:t>
            </a:r>
            <a:r>
              <a:rPr lang="en-US" sz="2400" dirty="0" smtClean="0">
                <a:solidFill>
                  <a:srgbClr val="0000FF"/>
                </a:solidFill>
              </a:rPr>
              <a:t>APB</a:t>
            </a:r>
            <a:r>
              <a:rPr lang="en-US" sz="2400" dirty="0" smtClean="0"/>
              <a:t> is straight line with slope </a:t>
            </a:r>
            <a:r>
              <a:rPr lang="en-US" sz="2400" dirty="0" smtClean="0">
                <a:solidFill>
                  <a:srgbClr val="0000FF"/>
                </a:solidFill>
              </a:rPr>
              <a:t>(-</a:t>
            </a:r>
            <a:r>
              <a:rPr lang="en-US" sz="2400" dirty="0" err="1" smtClean="0">
                <a:solidFill>
                  <a:srgbClr val="0000FF"/>
                </a:solidFill>
              </a:rPr>
              <a:t>dH</a:t>
            </a:r>
            <a:r>
              <a:rPr lang="en-US" sz="2400" dirty="0" smtClean="0">
                <a:solidFill>
                  <a:srgbClr val="0000FF"/>
                </a:solidFill>
              </a:rPr>
              <a:t>/</a:t>
            </a:r>
            <a:r>
              <a:rPr lang="en-US" sz="2400" dirty="0" err="1" smtClean="0">
                <a:solidFill>
                  <a:srgbClr val="0000FF"/>
                </a:solidFill>
              </a:rPr>
              <a:t>dt</a:t>
            </a:r>
            <a:r>
              <a:rPr lang="en-US" sz="2400" dirty="0" smtClean="0">
                <a:solidFill>
                  <a:srgbClr val="0000FF"/>
                </a:solidFill>
              </a:rPr>
              <a:t>)</a:t>
            </a:r>
            <a:r>
              <a:rPr lang="en-US" sz="2400" dirty="0" smtClean="0"/>
              <a:t> equal to </a:t>
            </a:r>
            <a:r>
              <a:rPr lang="en-US" sz="2400" dirty="0" smtClean="0">
                <a:solidFill>
                  <a:srgbClr val="0000FF"/>
                </a:solidFill>
              </a:rPr>
              <a:t>v</a:t>
            </a:r>
            <a:r>
              <a:rPr lang="en-US" sz="2400" baseline="-25000" dirty="0" smtClean="0">
                <a:solidFill>
                  <a:srgbClr val="0000FF"/>
                </a:solidFill>
              </a:rPr>
              <a:t>c</a:t>
            </a:r>
            <a:r>
              <a:rPr lang="en-US" sz="2400" dirty="0" smtClean="0"/>
              <a:t>.</a:t>
            </a:r>
          </a:p>
          <a:p>
            <a:pPr eaLnBrk="1" hangingPunct="1">
              <a:lnSpc>
                <a:spcPct val="80000"/>
              </a:lnSpc>
            </a:pPr>
            <a:endParaRPr lang="en-US" sz="2400" dirty="0" smtClean="0"/>
          </a:p>
          <a:p>
            <a:pPr eaLnBrk="1" hangingPunct="1">
              <a:lnSpc>
                <a:spcPct val="80000"/>
              </a:lnSpc>
              <a:buFont typeface="Wingdings" pitchFamily="2" charset="2"/>
              <a:buNone/>
            </a:pPr>
            <a:endParaRPr lang="en-US" sz="2400" dirty="0" smtClean="0"/>
          </a:p>
          <a:p>
            <a:pPr eaLnBrk="1" hangingPunct="1">
              <a:lnSpc>
                <a:spcPct val="80000"/>
              </a:lnSpc>
            </a:pPr>
            <a:r>
              <a:rPr lang="en-US" sz="2400" dirty="0" smtClean="0"/>
              <a:t>After point </a:t>
            </a:r>
            <a:r>
              <a:rPr lang="en-US" sz="2400" dirty="0" smtClean="0">
                <a:solidFill>
                  <a:srgbClr val="0000FF"/>
                </a:solidFill>
              </a:rPr>
              <a:t>B</a:t>
            </a:r>
            <a:r>
              <a:rPr lang="en-US" sz="2400" dirty="0" smtClean="0"/>
              <a:t>, the sedimentation curve has a decreasing negative slope, reflecting the increasing concentration of solids at the interface.</a:t>
            </a:r>
          </a:p>
          <a:p>
            <a:pPr eaLnBrk="1" hangingPunct="1">
              <a:lnSpc>
                <a:spcPct val="80000"/>
              </a:lnSpc>
            </a:pPr>
            <a:endParaRPr lang="en-US" sz="2400" dirty="0" smtClean="0"/>
          </a:p>
          <a:p>
            <a:pPr eaLnBrk="1" hangingPunct="1">
              <a:lnSpc>
                <a:spcPct val="80000"/>
              </a:lnSpc>
              <a:buFont typeface="Wingdings" pitchFamily="2" charset="2"/>
              <a:buNone/>
            </a:pPr>
            <a:endParaRPr lang="en-US" sz="2400" dirty="0" smtClean="0"/>
          </a:p>
          <a:p>
            <a:pPr eaLnBrk="1" hangingPunct="1">
              <a:lnSpc>
                <a:spcPct val="80000"/>
              </a:lnSpc>
            </a:pPr>
            <a:r>
              <a:rPr lang="en-US" sz="2400" dirty="0" smtClean="0"/>
              <a:t>Line </a:t>
            </a:r>
            <a:r>
              <a:rPr lang="en-US" sz="2400" dirty="0" smtClean="0">
                <a:solidFill>
                  <a:srgbClr val="0000FF"/>
                </a:solidFill>
              </a:rPr>
              <a:t>OD</a:t>
            </a:r>
            <a:r>
              <a:rPr lang="en-US" sz="2400" dirty="0" smtClean="0"/>
              <a:t> corresponds to the propagation of a wave at a velocity </a:t>
            </a:r>
            <a:r>
              <a:rPr lang="en-US" sz="2400" dirty="0" err="1" smtClean="0">
                <a:solidFill>
                  <a:srgbClr val="0000FF"/>
                </a:solidFill>
              </a:rPr>
              <a:t>v</a:t>
            </a:r>
            <a:r>
              <a:rPr lang="en-US" sz="2400" baseline="-25000" dirty="0" err="1" smtClean="0">
                <a:solidFill>
                  <a:srgbClr val="0000FF"/>
                </a:solidFill>
              </a:rPr>
              <a:t>w</a:t>
            </a:r>
            <a:r>
              <a:rPr lang="en-US" sz="2400" dirty="0" smtClean="0"/>
              <a:t>, from the bottom of the suspension. Thus when the wave reaches the interface , point </a:t>
            </a:r>
            <a:r>
              <a:rPr lang="en-US" sz="2400" dirty="0" smtClean="0">
                <a:solidFill>
                  <a:srgbClr val="0000FF"/>
                </a:solidFill>
              </a:rPr>
              <a:t>D</a:t>
            </a:r>
            <a:r>
              <a:rPr lang="en-US" sz="2400" dirty="0" smtClean="0"/>
              <a:t>, all the particles in the suspension must have passed through the plane of the wave.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Text Box 7"/>
          <p:cNvSpPr txBox="1">
            <a:spLocks noChangeArrowheads="1"/>
          </p:cNvSpPr>
          <p:nvPr/>
        </p:nvSpPr>
        <p:spPr bwMode="auto">
          <a:xfrm>
            <a:off x="609600" y="5486400"/>
            <a:ext cx="7524750" cy="915988"/>
          </a:xfrm>
          <a:prstGeom prst="rect">
            <a:avLst/>
          </a:prstGeom>
          <a:noFill/>
          <a:ln w="9525">
            <a:noFill/>
            <a:miter lim="800000"/>
            <a:headEnd/>
            <a:tailEnd/>
          </a:ln>
        </p:spPr>
        <p:txBody>
          <a:bodyPr wrap="none">
            <a:spAutoFit/>
          </a:bodyPr>
          <a:lstStyle/>
          <a:p>
            <a:pPr algn="l"/>
            <a:r>
              <a:rPr lang="en-US" dirty="0">
                <a:solidFill>
                  <a:srgbClr val="0000FF"/>
                </a:solidFill>
                <a:latin typeface="Arial" charset="0"/>
              </a:rPr>
              <a:t>Thus, by drawing the tangent at a series of points on the curve BDC and</a:t>
            </a:r>
          </a:p>
          <a:p>
            <a:pPr algn="l"/>
            <a:r>
              <a:rPr lang="en-US" dirty="0">
                <a:solidFill>
                  <a:srgbClr val="0000FF"/>
                </a:solidFill>
                <a:latin typeface="Arial" charset="0"/>
              </a:rPr>
              <a:t>measuring the corresponding slope –v</a:t>
            </a:r>
            <a:r>
              <a:rPr lang="en-US" baseline="-25000" dirty="0">
                <a:solidFill>
                  <a:srgbClr val="0000FF"/>
                </a:solidFill>
                <a:latin typeface="Arial" charset="0"/>
              </a:rPr>
              <a:t>c</a:t>
            </a:r>
            <a:r>
              <a:rPr lang="en-US" dirty="0">
                <a:solidFill>
                  <a:srgbClr val="0000FF"/>
                </a:solidFill>
                <a:latin typeface="Arial" charset="0"/>
              </a:rPr>
              <a:t> and intercept OT, it is possible to</a:t>
            </a:r>
          </a:p>
          <a:p>
            <a:pPr algn="l"/>
            <a:r>
              <a:rPr lang="en-US" dirty="0">
                <a:solidFill>
                  <a:srgbClr val="0000FF"/>
                </a:solidFill>
                <a:latin typeface="Arial" charset="0"/>
              </a:rPr>
              <a:t>establish the solids flux </a:t>
            </a:r>
            <a:r>
              <a:rPr lang="en-US" dirty="0">
                <a:solidFill>
                  <a:srgbClr val="0000FF"/>
                </a:solidFill>
                <a:latin typeface="Arial" charset="0"/>
                <a:sym typeface="Symbol" pitchFamily="18" charset="2"/>
              </a:rPr>
              <a:t> for any concentration C (</a:t>
            </a:r>
            <a:r>
              <a:rPr lang="en-US" dirty="0" err="1">
                <a:solidFill>
                  <a:srgbClr val="0000FF"/>
                </a:solidFill>
                <a:latin typeface="Arial" charset="0"/>
                <a:sym typeface="Symbol" pitchFamily="18" charset="2"/>
              </a:rPr>
              <a:t>C</a:t>
            </a:r>
            <a:r>
              <a:rPr lang="en-US" baseline="-25000" dirty="0" err="1">
                <a:solidFill>
                  <a:srgbClr val="0000FF"/>
                </a:solidFill>
                <a:latin typeface="Arial" charset="0"/>
                <a:sym typeface="Symbol" pitchFamily="18" charset="2"/>
              </a:rPr>
              <a:t>i</a:t>
            </a:r>
            <a:r>
              <a:rPr lang="en-US" dirty="0">
                <a:solidFill>
                  <a:srgbClr val="0000FF"/>
                </a:solidFill>
                <a:latin typeface="Arial" charset="0"/>
                <a:sym typeface="Symbol" pitchFamily="18" charset="2"/>
              </a:rPr>
              <a:t> &lt; C &lt; </a:t>
            </a:r>
            <a:r>
              <a:rPr lang="en-US" dirty="0" err="1">
                <a:solidFill>
                  <a:srgbClr val="0000FF"/>
                </a:solidFill>
                <a:latin typeface="Arial" charset="0"/>
                <a:sym typeface="Symbol" pitchFamily="18" charset="2"/>
              </a:rPr>
              <a:t>C</a:t>
            </a:r>
            <a:r>
              <a:rPr lang="en-US" baseline="-25000" dirty="0" err="1">
                <a:solidFill>
                  <a:srgbClr val="0000FF"/>
                </a:solidFill>
                <a:latin typeface="Arial" charset="0"/>
                <a:sym typeface="Symbol" pitchFamily="18" charset="2"/>
              </a:rPr>
              <a:t>max</a:t>
            </a:r>
            <a:r>
              <a:rPr lang="en-US" dirty="0">
                <a:solidFill>
                  <a:srgbClr val="0000FF"/>
                </a:solidFill>
                <a:latin typeface="Arial" charset="0"/>
                <a:sym typeface="Symbol" pitchFamily="18" charset="2"/>
              </a:rPr>
              <a:t>).</a:t>
            </a:r>
            <a:r>
              <a:rPr lang="en-US" dirty="0">
                <a:latin typeface="Arial" charset="0"/>
              </a:rPr>
              <a:t> </a:t>
            </a:r>
          </a:p>
        </p:txBody>
      </p:sp>
      <p:pic>
        <p:nvPicPr>
          <p:cNvPr id="8195" name="Picture 3"/>
          <p:cNvPicPr>
            <a:picLocks noChangeAspect="1" noChangeArrowheads="1"/>
          </p:cNvPicPr>
          <p:nvPr/>
        </p:nvPicPr>
        <p:blipFill>
          <a:blip r:embed="rId3"/>
          <a:srcRect/>
          <a:stretch>
            <a:fillRect/>
          </a:stretch>
        </p:blipFill>
        <p:spPr bwMode="auto">
          <a:xfrm>
            <a:off x="533400" y="228600"/>
            <a:ext cx="7781925" cy="52197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3"/>
          <p:cNvSpPr>
            <a:spLocks noGrp="1" noChangeArrowheads="1"/>
          </p:cNvSpPr>
          <p:nvPr>
            <p:ph type="body" idx="1"/>
          </p:nvPr>
        </p:nvSpPr>
        <p:spPr>
          <a:xfrm>
            <a:off x="381000" y="228600"/>
            <a:ext cx="8534400" cy="6400800"/>
          </a:xfrm>
        </p:spPr>
        <p:txBody>
          <a:bodyPr/>
          <a:lstStyle/>
          <a:p>
            <a:pPr eaLnBrk="1" hangingPunct="1"/>
            <a:r>
              <a:rPr lang="en-US" dirty="0" smtClean="0">
                <a:solidFill>
                  <a:srgbClr val="0000FF"/>
                </a:solidFill>
              </a:rPr>
              <a:t>Thickener</a:t>
            </a:r>
          </a:p>
          <a:p>
            <a:pPr lvl="1" eaLnBrk="1" hangingPunct="1"/>
            <a:r>
              <a:rPr lang="en-US" dirty="0" smtClean="0"/>
              <a:t>The</a:t>
            </a:r>
            <a:r>
              <a:rPr lang="en-US" dirty="0" smtClean="0">
                <a:solidFill>
                  <a:srgbClr val="0000FF"/>
                </a:solidFill>
              </a:rPr>
              <a:t> thickener</a:t>
            </a:r>
            <a:r>
              <a:rPr lang="en-US" dirty="0" smtClean="0"/>
              <a:t> is the industrial plant in which the concentration of a suspension is increased by sedimentation, with the formation of a clear liquid.</a:t>
            </a:r>
          </a:p>
          <a:p>
            <a:pPr lvl="1" eaLnBrk="1" hangingPunct="1"/>
            <a:endParaRPr lang="en-US" dirty="0" smtClean="0"/>
          </a:p>
          <a:p>
            <a:pPr lvl="1" eaLnBrk="1" hangingPunct="1"/>
            <a:r>
              <a:rPr lang="en-US" dirty="0" smtClean="0"/>
              <a:t>The </a:t>
            </a:r>
            <a:r>
              <a:rPr lang="en-US" dirty="0" smtClean="0">
                <a:solidFill>
                  <a:srgbClr val="0000FF"/>
                </a:solidFill>
              </a:rPr>
              <a:t>thickener</a:t>
            </a:r>
            <a:r>
              <a:rPr lang="en-US" dirty="0" smtClean="0"/>
              <a:t> has</a:t>
            </a:r>
            <a:r>
              <a:rPr lang="en-US" dirty="0" smtClean="0">
                <a:solidFill>
                  <a:srgbClr val="0000FF"/>
                </a:solidFill>
              </a:rPr>
              <a:t> twofold</a:t>
            </a:r>
            <a:r>
              <a:rPr lang="en-US" dirty="0" smtClean="0"/>
              <a:t> function:</a:t>
            </a:r>
          </a:p>
          <a:p>
            <a:pPr marL="1371600" lvl="2" indent="-457200" eaLnBrk="1" hangingPunct="1">
              <a:buFont typeface="+mj-lt"/>
              <a:buAutoNum type="arabicPeriod"/>
            </a:pPr>
            <a:r>
              <a:rPr lang="en-US" dirty="0" smtClean="0">
                <a:solidFill>
                  <a:srgbClr val="FF0000"/>
                </a:solidFill>
              </a:rPr>
              <a:t>Must produce a clarified liquid, therefore upward velocity of the liquid must at all times be less than the settling velocity of the particles.</a:t>
            </a:r>
          </a:p>
          <a:p>
            <a:pPr lvl="3" eaLnBrk="1" hangingPunct="1">
              <a:buFont typeface="Symbol" pitchFamily="18" charset="2"/>
              <a:buChar char="Þ"/>
            </a:pPr>
            <a:r>
              <a:rPr lang="en-US" dirty="0" smtClean="0">
                <a:solidFill>
                  <a:srgbClr val="660033"/>
                </a:solidFill>
              </a:rPr>
              <a:t>Thus, for a given throughput, the clarifying capacity is determined by the diameter of the tank  </a:t>
            </a:r>
          </a:p>
          <a:p>
            <a:pPr marL="1371600" lvl="2" indent="-457200" eaLnBrk="1" hangingPunct="1">
              <a:buFont typeface="+mj-lt"/>
              <a:buAutoNum type="arabicPeriod"/>
            </a:pPr>
            <a:r>
              <a:rPr lang="en-US" dirty="0" smtClean="0">
                <a:solidFill>
                  <a:srgbClr val="FF0000"/>
                </a:solidFill>
              </a:rPr>
              <a:t>It is required to produce a given degree of thickening of the suspension.</a:t>
            </a:r>
          </a:p>
          <a:p>
            <a:pPr lvl="3" eaLnBrk="1" hangingPunct="1">
              <a:buFont typeface="Symbol" pitchFamily="18" charset="2"/>
              <a:buChar char="Þ"/>
            </a:pPr>
            <a:r>
              <a:rPr lang="en-US" dirty="0" smtClean="0">
                <a:solidFill>
                  <a:srgbClr val="660033"/>
                </a:solidFill>
              </a:rPr>
              <a:t>This is controlled by the residence time of particles in the tank, and hence by the depth below the feed inlet.</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9" name="Picture 3"/>
          <p:cNvPicPr>
            <a:picLocks noChangeAspect="1" noChangeArrowheads="1"/>
          </p:cNvPicPr>
          <p:nvPr/>
        </p:nvPicPr>
        <p:blipFill>
          <a:blip r:embed="rId3"/>
          <a:srcRect/>
          <a:stretch>
            <a:fillRect/>
          </a:stretch>
        </p:blipFill>
        <p:spPr bwMode="auto">
          <a:xfrm>
            <a:off x="228600" y="1600200"/>
            <a:ext cx="6115050" cy="4505325"/>
          </a:xfrm>
          <a:prstGeom prst="rect">
            <a:avLst/>
          </a:prstGeom>
          <a:noFill/>
          <a:ln w="9525">
            <a:noFill/>
            <a:miter lim="800000"/>
            <a:headEnd/>
            <a:tailEnd/>
          </a:ln>
          <a:effectLst/>
        </p:spPr>
      </p:pic>
      <p:sp>
        <p:nvSpPr>
          <p:cNvPr id="147459" name="Rectangle 3"/>
          <p:cNvSpPr>
            <a:spLocks noGrp="1" noChangeArrowheads="1"/>
          </p:cNvSpPr>
          <p:nvPr>
            <p:ph type="body" idx="1"/>
          </p:nvPr>
        </p:nvSpPr>
        <p:spPr>
          <a:xfrm>
            <a:off x="381000" y="228600"/>
            <a:ext cx="8534400" cy="1447800"/>
          </a:xfrm>
        </p:spPr>
        <p:txBody>
          <a:bodyPr/>
          <a:lstStyle/>
          <a:p>
            <a:pPr eaLnBrk="1" hangingPunct="1">
              <a:lnSpc>
                <a:spcPct val="90000"/>
              </a:lnSpc>
              <a:buFont typeface="Wingdings" pitchFamily="2" charset="2"/>
              <a:buChar char="q"/>
            </a:pPr>
            <a:r>
              <a:rPr lang="en-US" sz="2400" dirty="0" smtClean="0"/>
              <a:t>In a continuous thickener, the area required for thickening must be such that the total solids flux (volumetric flow rate per unit area) at any level does not exceed the rate at which the solids can be transmitted downwards. </a:t>
            </a:r>
          </a:p>
        </p:txBody>
      </p:sp>
      <p:sp>
        <p:nvSpPr>
          <p:cNvPr id="147465" name="Text Box 13"/>
          <p:cNvSpPr txBox="1">
            <a:spLocks noChangeArrowheads="1"/>
          </p:cNvSpPr>
          <p:nvPr/>
        </p:nvSpPr>
        <p:spPr bwMode="auto">
          <a:xfrm>
            <a:off x="5486400" y="3124200"/>
            <a:ext cx="3429000" cy="1568450"/>
          </a:xfrm>
          <a:prstGeom prst="rect">
            <a:avLst/>
          </a:prstGeom>
          <a:solidFill>
            <a:srgbClr val="FFFF66"/>
          </a:solidFill>
          <a:ln w="9525">
            <a:solidFill>
              <a:srgbClr val="FFFF66"/>
            </a:solidFill>
            <a:miter lim="800000"/>
            <a:headEnd/>
            <a:tailEnd/>
          </a:ln>
        </p:spPr>
        <p:txBody>
          <a:bodyPr>
            <a:spAutoFit/>
          </a:bodyPr>
          <a:lstStyle/>
          <a:p>
            <a:pPr algn="l"/>
            <a:r>
              <a:rPr lang="en-US" sz="1600" b="1">
                <a:solidFill>
                  <a:srgbClr val="0000FF"/>
                </a:solidFill>
                <a:latin typeface="Arial" charset="0"/>
              </a:rPr>
              <a:t>Q</a:t>
            </a:r>
            <a:r>
              <a:rPr lang="en-US" sz="1600" b="1" baseline="-25000">
                <a:solidFill>
                  <a:srgbClr val="0000FF"/>
                </a:solidFill>
                <a:latin typeface="Arial" charset="0"/>
              </a:rPr>
              <a:t>o</a:t>
            </a:r>
            <a:r>
              <a:rPr lang="en-US" sz="1600" b="1">
                <a:latin typeface="Arial" charset="0"/>
              </a:rPr>
              <a:t>............is the volumetric feed</a:t>
            </a:r>
          </a:p>
          <a:p>
            <a:pPr algn="l"/>
            <a:r>
              <a:rPr lang="en-US" sz="1600" b="1">
                <a:latin typeface="Arial" charset="0"/>
              </a:rPr>
              <a:t> 	rate of the suspension</a:t>
            </a:r>
          </a:p>
          <a:p>
            <a:pPr algn="l"/>
            <a:r>
              <a:rPr lang="en-US" sz="1600" b="1">
                <a:solidFill>
                  <a:srgbClr val="0000FF"/>
                </a:solidFill>
                <a:latin typeface="Arial" charset="0"/>
              </a:rPr>
              <a:t>A</a:t>
            </a:r>
            <a:r>
              <a:rPr lang="en-US" sz="1600" b="1">
                <a:latin typeface="Arial" charset="0"/>
              </a:rPr>
              <a:t>…………is area of the thickener</a:t>
            </a:r>
          </a:p>
          <a:p>
            <a:pPr algn="l"/>
            <a:r>
              <a:rPr lang="en-US" sz="1600" b="1">
                <a:solidFill>
                  <a:srgbClr val="0000FF"/>
                </a:solidFill>
                <a:latin typeface="Arial" charset="0"/>
              </a:rPr>
              <a:t>C</a:t>
            </a:r>
            <a:r>
              <a:rPr lang="en-US" sz="1600" b="1" baseline="-25000">
                <a:solidFill>
                  <a:srgbClr val="0000FF"/>
                </a:solidFill>
                <a:latin typeface="Arial" charset="0"/>
              </a:rPr>
              <a:t>o</a:t>
            </a:r>
            <a:r>
              <a:rPr lang="en-US" sz="1600" b="1">
                <a:latin typeface="Arial" charset="0"/>
              </a:rPr>
              <a:t>………..is the volumetric </a:t>
            </a:r>
          </a:p>
          <a:p>
            <a:pPr algn="l"/>
            <a:r>
              <a:rPr lang="en-US" sz="1600" b="1">
                <a:latin typeface="Arial" charset="0"/>
              </a:rPr>
              <a:t>	concentration of solids 	in the feed</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Rectangle 3"/>
          <p:cNvSpPr>
            <a:spLocks noGrp="1" noChangeArrowheads="1"/>
          </p:cNvSpPr>
          <p:nvPr>
            <p:ph type="body" sz="half" idx="1"/>
          </p:nvPr>
        </p:nvSpPr>
        <p:spPr>
          <a:xfrm>
            <a:off x="381000" y="228600"/>
            <a:ext cx="8610600" cy="5902325"/>
          </a:xfrm>
        </p:spPr>
        <p:txBody>
          <a:bodyPr/>
          <a:lstStyle/>
          <a:p>
            <a:pPr marL="495300" indent="-495300" eaLnBrk="1" hangingPunct="1"/>
            <a:r>
              <a:rPr lang="en-US" sz="2600" smtClean="0"/>
              <a:t>The solids flux leaving in the underflow must be equal to the volumetric rate per unit area at which solids are fed to the container.</a:t>
            </a:r>
          </a:p>
          <a:p>
            <a:pPr marL="495300" indent="-495300" eaLnBrk="1" hangingPunct="1"/>
            <a:endParaRPr lang="en-US" sz="2600" smtClean="0"/>
          </a:p>
          <a:p>
            <a:pPr marL="495300" indent="-495300" eaLnBrk="1" hangingPunct="1"/>
            <a:r>
              <a:rPr lang="en-US" sz="2600" smtClean="0"/>
              <a:t>At any </a:t>
            </a:r>
            <a:r>
              <a:rPr lang="en-US" sz="2600" smtClean="0">
                <a:solidFill>
                  <a:srgbClr val="0000FF"/>
                </a:solidFill>
              </a:rPr>
              <a:t>horizontal plane</a:t>
            </a:r>
            <a:r>
              <a:rPr lang="en-US" sz="2600" smtClean="0"/>
              <a:t> in a continuous thickener operating under steady-state conditions, the total flux of solids </a:t>
            </a:r>
            <a:r>
              <a:rPr lang="en-US" sz="2600" smtClean="0">
                <a:sym typeface="Symbol" pitchFamily="18" charset="2"/>
              </a:rPr>
              <a:t></a:t>
            </a:r>
            <a:r>
              <a:rPr lang="en-US" sz="2600" baseline="-25000" smtClean="0">
                <a:sym typeface="Symbol" pitchFamily="18" charset="2"/>
              </a:rPr>
              <a:t>T</a:t>
            </a:r>
            <a:r>
              <a:rPr lang="en-US" sz="2600" smtClean="0">
                <a:sym typeface="Symbol" pitchFamily="18" charset="2"/>
              </a:rPr>
              <a:t> is made up of two components:</a:t>
            </a:r>
          </a:p>
          <a:p>
            <a:pPr marL="1052513" lvl="2" indent="-381000" eaLnBrk="1" hangingPunct="1">
              <a:buFont typeface="Wingdings" pitchFamily="2" charset="2"/>
              <a:buAutoNum type="arabicPeriod"/>
            </a:pPr>
            <a:endParaRPr lang="en-US" sz="2000" smtClean="0">
              <a:sym typeface="Symbol" pitchFamily="18" charset="2"/>
            </a:endParaRPr>
          </a:p>
          <a:p>
            <a:pPr marL="1052513" lvl="2" indent="-381000" eaLnBrk="1" hangingPunct="1">
              <a:buFont typeface="Wingdings" pitchFamily="2" charset="2"/>
              <a:buAutoNum type="arabicPeriod"/>
            </a:pPr>
            <a:r>
              <a:rPr lang="en-US" sz="2000" smtClean="0">
                <a:sym typeface="Symbol" pitchFamily="18" charset="2"/>
              </a:rPr>
              <a:t>Sedimentation of solids in the liquid – as measured in batch sedimentation</a:t>
            </a:r>
          </a:p>
          <a:p>
            <a:pPr marL="1052513" lvl="2" indent="-381000" eaLnBrk="1" hangingPunct="1">
              <a:buFont typeface="Wingdings" pitchFamily="2" charset="2"/>
              <a:buNone/>
            </a:pPr>
            <a:endParaRPr lang="en-US" sz="2000" smtClean="0">
              <a:sym typeface="Symbol" pitchFamily="18" charset="2"/>
            </a:endParaRPr>
          </a:p>
          <a:p>
            <a:pPr marL="1052513" lvl="2" indent="-381000" eaLnBrk="1" hangingPunct="1">
              <a:buFont typeface="Wingdings" pitchFamily="2" charset="2"/>
              <a:buAutoNum type="arabicPeriod" startAt="2"/>
            </a:pPr>
            <a:r>
              <a:rPr lang="en-US" sz="2000" smtClean="0">
                <a:sym typeface="Symbol" pitchFamily="18" charset="2"/>
              </a:rPr>
              <a:t>That arising from the bulk downward flow of the suspension which is drawn off as underflow from the base of the thickener</a:t>
            </a:r>
            <a:endParaRPr lang="en-US" sz="2000" smtClean="0"/>
          </a:p>
        </p:txBody>
      </p:sp>
      <p:graphicFrame>
        <p:nvGraphicFramePr>
          <p:cNvPr id="41986" name="Object 4"/>
          <p:cNvGraphicFramePr>
            <a:graphicFrameLocks noChangeAspect="1"/>
          </p:cNvGraphicFramePr>
          <p:nvPr>
            <p:ph sz="quarter" idx="2"/>
          </p:nvPr>
        </p:nvGraphicFramePr>
        <p:xfrm>
          <a:off x="4114800" y="1143000"/>
          <a:ext cx="2984500" cy="896938"/>
        </p:xfrm>
        <a:graphic>
          <a:graphicData uri="http://schemas.openxmlformats.org/presentationml/2006/ole">
            <p:oleObj spid="_x0000_s9218" name="Equation" r:id="rId4" imgW="1307880" imgH="393480" progId="Equation.3">
              <p:embed/>
            </p:oleObj>
          </a:graphicData>
        </a:graphic>
      </p:graphicFrame>
      <p:graphicFrame>
        <p:nvGraphicFramePr>
          <p:cNvPr id="41987" name="Object 7"/>
          <p:cNvGraphicFramePr>
            <a:graphicFrameLocks noChangeAspect="1"/>
          </p:cNvGraphicFramePr>
          <p:nvPr>
            <p:ph sz="quarter" idx="3"/>
          </p:nvPr>
        </p:nvGraphicFramePr>
        <p:xfrm>
          <a:off x="3886200" y="3943350"/>
          <a:ext cx="1917700" cy="719138"/>
        </p:xfrm>
        <a:graphic>
          <a:graphicData uri="http://schemas.openxmlformats.org/presentationml/2006/ole">
            <p:oleObj spid="_x0000_s9219" name="Equation" r:id="rId5" imgW="609480" imgH="228600" progId="Equation.3">
              <p:embed/>
            </p:oleObj>
          </a:graphicData>
        </a:graphic>
      </p:graphicFrame>
      <p:graphicFrame>
        <p:nvGraphicFramePr>
          <p:cNvPr id="41988" name="Object 10"/>
          <p:cNvGraphicFramePr>
            <a:graphicFrameLocks noChangeAspect="1"/>
          </p:cNvGraphicFramePr>
          <p:nvPr/>
        </p:nvGraphicFramePr>
        <p:xfrm>
          <a:off x="3886200" y="5310188"/>
          <a:ext cx="2133600" cy="723900"/>
        </p:xfrm>
        <a:graphic>
          <a:graphicData uri="http://schemas.openxmlformats.org/presentationml/2006/ole">
            <p:oleObj spid="_x0000_s9220" name="Equation" r:id="rId6" imgW="672840" imgH="228600" progId="Equation.3">
              <p:embed/>
            </p:oleObj>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7" name="Picture 7"/>
          <p:cNvPicPr>
            <a:picLocks noChangeAspect="1" noChangeArrowheads="1"/>
          </p:cNvPicPr>
          <p:nvPr/>
        </p:nvPicPr>
        <p:blipFill>
          <a:blip r:embed="rId4"/>
          <a:srcRect/>
          <a:stretch>
            <a:fillRect/>
          </a:stretch>
        </p:blipFill>
        <p:spPr bwMode="auto">
          <a:xfrm>
            <a:off x="225668" y="837210"/>
            <a:ext cx="8689732" cy="5868390"/>
          </a:xfrm>
          <a:prstGeom prst="rect">
            <a:avLst/>
          </a:prstGeom>
          <a:noFill/>
          <a:ln w="9525">
            <a:noFill/>
            <a:miter lim="800000"/>
            <a:headEnd/>
            <a:tailEnd/>
          </a:ln>
          <a:effectLst/>
        </p:spPr>
      </p:pic>
      <p:graphicFrame>
        <p:nvGraphicFramePr>
          <p:cNvPr id="43010" name="Object 5"/>
          <p:cNvGraphicFramePr>
            <a:graphicFrameLocks noChangeAspect="1"/>
          </p:cNvGraphicFramePr>
          <p:nvPr/>
        </p:nvGraphicFramePr>
        <p:xfrm>
          <a:off x="304800" y="152400"/>
          <a:ext cx="3657600" cy="801688"/>
        </p:xfrm>
        <a:graphic>
          <a:graphicData uri="http://schemas.openxmlformats.org/presentationml/2006/ole">
            <p:oleObj spid="_x0000_s10242" name="Equation" r:id="rId5" imgW="1968480" imgH="431640" progId="Equation.3">
              <p:embed/>
            </p:oleObj>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Rectangle 3"/>
          <p:cNvSpPr>
            <a:spLocks noGrp="1" noChangeArrowheads="1"/>
          </p:cNvSpPr>
          <p:nvPr>
            <p:ph type="body" sz="half" idx="1"/>
          </p:nvPr>
        </p:nvSpPr>
        <p:spPr>
          <a:xfrm>
            <a:off x="381000" y="228600"/>
            <a:ext cx="8534400" cy="4530725"/>
          </a:xfrm>
        </p:spPr>
        <p:txBody>
          <a:bodyPr/>
          <a:lstStyle/>
          <a:p>
            <a:pPr eaLnBrk="1" hangingPunct="1"/>
            <a:r>
              <a:rPr lang="en-US" sz="2600" smtClean="0"/>
              <a:t>For all concentrations exceeding </a:t>
            </a:r>
            <a:r>
              <a:rPr lang="en-US" sz="2600" smtClean="0">
                <a:solidFill>
                  <a:srgbClr val="0000FF"/>
                </a:solidFill>
              </a:rPr>
              <a:t>C</a:t>
            </a:r>
            <a:r>
              <a:rPr lang="en-US" sz="2600" baseline="-25000" smtClean="0">
                <a:solidFill>
                  <a:srgbClr val="0000FF"/>
                </a:solidFill>
              </a:rPr>
              <a:t>M</a:t>
            </a:r>
            <a:r>
              <a:rPr lang="en-US" sz="2600" smtClean="0"/>
              <a:t>, </a:t>
            </a:r>
            <a:r>
              <a:rPr lang="en-US" sz="2600" smtClean="0">
                <a:solidFill>
                  <a:srgbClr val="0000FF"/>
                </a:solidFill>
                <a:sym typeface="Symbol" pitchFamily="18" charset="2"/>
              </a:rPr>
              <a:t></a:t>
            </a:r>
            <a:r>
              <a:rPr lang="en-US" sz="2600" baseline="-25000" smtClean="0">
                <a:solidFill>
                  <a:srgbClr val="0000FF"/>
                </a:solidFill>
                <a:sym typeface="Symbol" pitchFamily="18" charset="2"/>
              </a:rPr>
              <a:t>TL</a:t>
            </a:r>
            <a:r>
              <a:rPr lang="en-US" sz="2600" smtClean="0">
                <a:sym typeface="Symbol" pitchFamily="18" charset="2"/>
              </a:rPr>
              <a:t> is the parameter which determines  the capacity of the thickener operating at </a:t>
            </a:r>
            <a:r>
              <a:rPr lang="en-US" sz="2600" smtClean="0">
                <a:solidFill>
                  <a:srgbClr val="0000FF"/>
                </a:solidFill>
                <a:sym typeface="Symbol" pitchFamily="18" charset="2"/>
              </a:rPr>
              <a:t>v</a:t>
            </a:r>
            <a:r>
              <a:rPr lang="en-US" sz="2600" baseline="-25000" smtClean="0">
                <a:solidFill>
                  <a:srgbClr val="0000FF"/>
                </a:solidFill>
                <a:sym typeface="Symbol" pitchFamily="18" charset="2"/>
              </a:rPr>
              <a:t>u</a:t>
            </a:r>
            <a:r>
              <a:rPr lang="en-US" sz="2600" smtClean="0">
                <a:sym typeface="Symbol" pitchFamily="18" charset="2"/>
              </a:rPr>
              <a:t>.</a:t>
            </a:r>
          </a:p>
          <a:p>
            <a:pPr eaLnBrk="1" hangingPunct="1"/>
            <a:r>
              <a:rPr lang="en-US" sz="2600" smtClean="0">
                <a:sym typeface="Symbol" pitchFamily="18" charset="2"/>
              </a:rPr>
              <a:t>Thus the required area of the thickener is calculated based on </a:t>
            </a:r>
            <a:r>
              <a:rPr lang="en-US" sz="2600" smtClean="0">
                <a:solidFill>
                  <a:srgbClr val="0000FF"/>
                </a:solidFill>
                <a:sym typeface="Symbol" pitchFamily="18" charset="2"/>
              </a:rPr>
              <a:t></a:t>
            </a:r>
            <a:r>
              <a:rPr lang="en-US" sz="2600" baseline="-25000" smtClean="0">
                <a:solidFill>
                  <a:srgbClr val="0000FF"/>
                </a:solidFill>
                <a:sym typeface="Symbol" pitchFamily="18" charset="2"/>
              </a:rPr>
              <a:t>TL</a:t>
            </a:r>
            <a:r>
              <a:rPr lang="en-US" sz="2600" smtClean="0">
                <a:solidFill>
                  <a:srgbClr val="0000FF"/>
                </a:solidFill>
                <a:sym typeface="Symbol" pitchFamily="18" charset="2"/>
              </a:rPr>
              <a:t>.</a:t>
            </a:r>
            <a:r>
              <a:rPr lang="en-US" sz="2600" smtClean="0">
                <a:sym typeface="Symbol" pitchFamily="18" charset="2"/>
              </a:rPr>
              <a:t> </a:t>
            </a:r>
          </a:p>
        </p:txBody>
      </p:sp>
      <p:graphicFrame>
        <p:nvGraphicFramePr>
          <p:cNvPr id="44034" name="Object 4"/>
          <p:cNvGraphicFramePr>
            <a:graphicFrameLocks noChangeAspect="1"/>
          </p:cNvGraphicFramePr>
          <p:nvPr>
            <p:ph sz="quarter" idx="2"/>
          </p:nvPr>
        </p:nvGraphicFramePr>
        <p:xfrm>
          <a:off x="3276600" y="2362200"/>
          <a:ext cx="1638300" cy="977900"/>
        </p:xfrm>
        <a:graphic>
          <a:graphicData uri="http://schemas.openxmlformats.org/presentationml/2006/ole">
            <p:oleObj spid="_x0000_s11266" name="Equation" r:id="rId4" imgW="723600" imgH="431640" progId="Equation.3">
              <p:embed/>
            </p:oleObj>
          </a:graphicData>
        </a:graphic>
      </p:graphicFrame>
      <p:graphicFrame>
        <p:nvGraphicFramePr>
          <p:cNvPr id="44035" name="Object 7"/>
          <p:cNvGraphicFramePr>
            <a:graphicFrameLocks noChangeAspect="1"/>
          </p:cNvGraphicFramePr>
          <p:nvPr>
            <p:ph sz="quarter" idx="3"/>
          </p:nvPr>
        </p:nvGraphicFramePr>
        <p:xfrm>
          <a:off x="1219200" y="3419475"/>
          <a:ext cx="6400800" cy="2709863"/>
        </p:xfrm>
        <a:graphic>
          <a:graphicData uri="http://schemas.openxmlformats.org/presentationml/2006/ole">
            <p:oleObj spid="_x0000_s11267" name="Equation" r:id="rId5" imgW="2997000" imgH="1269720" progId="Equation.3">
              <p:embed/>
            </p:oleObj>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a:grpSpLocks/>
          </p:cNvGrpSpPr>
          <p:nvPr/>
        </p:nvGrpSpPr>
        <p:grpSpPr bwMode="auto">
          <a:xfrm>
            <a:off x="381000" y="1676400"/>
            <a:ext cx="7677150" cy="915988"/>
            <a:chOff x="288" y="1056"/>
            <a:chExt cx="4836" cy="577"/>
          </a:xfrm>
        </p:grpSpPr>
        <p:sp>
          <p:nvSpPr>
            <p:cNvPr id="45065" name="Text Box 9"/>
            <p:cNvSpPr txBox="1">
              <a:spLocks noChangeArrowheads="1"/>
            </p:cNvSpPr>
            <p:nvPr/>
          </p:nvSpPr>
          <p:spPr bwMode="auto">
            <a:xfrm>
              <a:off x="528" y="1056"/>
              <a:ext cx="4596" cy="577"/>
            </a:xfrm>
            <a:prstGeom prst="rect">
              <a:avLst/>
            </a:prstGeom>
            <a:noFill/>
            <a:ln w="9525">
              <a:noFill/>
              <a:miter lim="800000"/>
              <a:headEnd/>
              <a:tailEnd/>
            </a:ln>
          </p:spPr>
          <p:txBody>
            <a:bodyPr>
              <a:spAutoFit/>
            </a:bodyPr>
            <a:lstStyle/>
            <a:p>
              <a:pPr algn="l"/>
              <a:r>
                <a:rPr lang="en-US">
                  <a:latin typeface="Arial" charset="0"/>
                </a:rPr>
                <a:t>Thus, in order to determine both </a:t>
              </a:r>
              <a:r>
                <a:rPr lang="en-US">
                  <a:solidFill>
                    <a:srgbClr val="0000FF"/>
                  </a:solidFill>
                  <a:latin typeface="Arial" charset="0"/>
                </a:rPr>
                <a:t>C</a:t>
              </a:r>
              <a:r>
                <a:rPr lang="en-US" baseline="-25000">
                  <a:solidFill>
                    <a:srgbClr val="0000FF"/>
                  </a:solidFill>
                  <a:latin typeface="Arial" charset="0"/>
                </a:rPr>
                <a:t>L</a:t>
              </a:r>
              <a:r>
                <a:rPr lang="en-US">
                  <a:latin typeface="Arial" charset="0"/>
                </a:rPr>
                <a:t> and </a:t>
              </a:r>
              <a:r>
                <a:rPr lang="en-US">
                  <a:solidFill>
                    <a:srgbClr val="0000FF"/>
                  </a:solidFill>
                  <a:latin typeface="Arial" charset="0"/>
                  <a:sym typeface="Symbol" pitchFamily="18" charset="2"/>
                </a:rPr>
                <a:t></a:t>
              </a:r>
              <a:r>
                <a:rPr lang="en-US" baseline="-25000">
                  <a:solidFill>
                    <a:srgbClr val="0000FF"/>
                  </a:solidFill>
                  <a:latin typeface="Arial" charset="0"/>
                  <a:sym typeface="Symbol" pitchFamily="18" charset="2"/>
                </a:rPr>
                <a:t>TL</a:t>
              </a:r>
              <a:r>
                <a:rPr lang="en-US">
                  <a:latin typeface="Arial" charset="0"/>
                  <a:sym typeface="Symbol" pitchFamily="18" charset="2"/>
                </a:rPr>
                <a:t>, it is not necessary to plot </a:t>
              </a:r>
            </a:p>
            <a:p>
              <a:pPr algn="l"/>
              <a:r>
                <a:rPr lang="en-US">
                  <a:latin typeface="Arial" charset="0"/>
                  <a:sym typeface="Symbol" pitchFamily="18" charset="2"/>
                </a:rPr>
                <a:t>the total flux curve (</a:t>
              </a:r>
              <a:r>
                <a:rPr lang="en-US">
                  <a:solidFill>
                    <a:srgbClr val="0000FF"/>
                  </a:solidFill>
                  <a:latin typeface="Arial" charset="0"/>
                  <a:sym typeface="Symbol" pitchFamily="18" charset="2"/>
                </a:rPr>
                <a:t></a:t>
              </a:r>
              <a:r>
                <a:rPr lang="en-US" baseline="-25000">
                  <a:solidFill>
                    <a:srgbClr val="0000FF"/>
                  </a:solidFill>
                  <a:latin typeface="Arial" charset="0"/>
                  <a:sym typeface="Symbol" pitchFamily="18" charset="2"/>
                </a:rPr>
                <a:t>T</a:t>
              </a:r>
              <a:r>
                <a:rPr lang="en-US">
                  <a:latin typeface="Arial" charset="0"/>
                  <a:sym typeface="Symbol" pitchFamily="18" charset="2"/>
                </a:rPr>
                <a:t>), but only to draw the tangent to the batch sedimentation (</a:t>
              </a:r>
              <a:r>
                <a:rPr lang="en-US">
                  <a:solidFill>
                    <a:srgbClr val="0000FF"/>
                  </a:solidFill>
                  <a:latin typeface="Arial" charset="0"/>
                  <a:sym typeface="Symbol" pitchFamily="18" charset="2"/>
                </a:rPr>
                <a:t></a:t>
              </a:r>
              <a:r>
                <a:rPr lang="en-US">
                  <a:latin typeface="Arial" charset="0"/>
                  <a:sym typeface="Symbol" pitchFamily="18" charset="2"/>
                </a:rPr>
                <a:t>) curve.</a:t>
              </a:r>
            </a:p>
          </p:txBody>
        </p:sp>
        <p:sp>
          <p:nvSpPr>
            <p:cNvPr id="45066" name="Text Box 10"/>
            <p:cNvSpPr txBox="1">
              <a:spLocks noChangeArrowheads="1"/>
            </p:cNvSpPr>
            <p:nvPr/>
          </p:nvSpPr>
          <p:spPr bwMode="auto">
            <a:xfrm>
              <a:off x="288" y="1056"/>
              <a:ext cx="224" cy="231"/>
            </a:xfrm>
            <a:prstGeom prst="rect">
              <a:avLst/>
            </a:prstGeom>
            <a:noFill/>
            <a:ln w="9525">
              <a:noFill/>
              <a:miter lim="800000"/>
              <a:headEnd/>
              <a:tailEnd/>
            </a:ln>
          </p:spPr>
          <p:txBody>
            <a:bodyPr wrap="none">
              <a:spAutoFit/>
            </a:bodyPr>
            <a:lstStyle/>
            <a:p>
              <a:pPr algn="l">
                <a:buFont typeface="Wingdings" pitchFamily="2" charset="2"/>
                <a:buNone/>
              </a:pPr>
              <a:r>
                <a:rPr lang="en-US">
                  <a:latin typeface="Arial" charset="0"/>
                  <a:sym typeface="Symbol" pitchFamily="18" charset="2"/>
                </a:rPr>
                <a:t></a:t>
              </a:r>
            </a:p>
          </p:txBody>
        </p:sp>
      </p:grpSp>
      <p:grpSp>
        <p:nvGrpSpPr>
          <p:cNvPr id="3" name="Group 13"/>
          <p:cNvGrpSpPr>
            <a:grpSpLocks/>
          </p:cNvGrpSpPr>
          <p:nvPr/>
        </p:nvGrpSpPr>
        <p:grpSpPr bwMode="auto">
          <a:xfrm>
            <a:off x="381000" y="228600"/>
            <a:ext cx="7651750" cy="1190625"/>
            <a:chOff x="240" y="144"/>
            <a:chExt cx="4820" cy="750"/>
          </a:xfrm>
        </p:grpSpPr>
        <p:sp>
          <p:nvSpPr>
            <p:cNvPr id="45063" name="Text Box 7"/>
            <p:cNvSpPr txBox="1">
              <a:spLocks noChangeArrowheads="1"/>
            </p:cNvSpPr>
            <p:nvPr/>
          </p:nvSpPr>
          <p:spPr bwMode="auto">
            <a:xfrm>
              <a:off x="528" y="144"/>
              <a:ext cx="4532" cy="750"/>
            </a:xfrm>
            <a:prstGeom prst="rect">
              <a:avLst/>
            </a:prstGeom>
            <a:solidFill>
              <a:srgbClr val="CCFFFF">
                <a:alpha val="30196"/>
              </a:srgbClr>
            </a:solidFill>
            <a:ln w="9525">
              <a:noFill/>
              <a:miter lim="800000"/>
              <a:headEnd/>
              <a:tailEnd/>
            </a:ln>
          </p:spPr>
          <p:txBody>
            <a:bodyPr>
              <a:spAutoFit/>
            </a:bodyPr>
            <a:lstStyle/>
            <a:p>
              <a:pPr algn="l"/>
              <a:r>
                <a:rPr lang="en-US">
                  <a:latin typeface="Arial" charset="0"/>
                </a:rPr>
                <a:t>If a tangent is drawn from the point on the abscissa corresponding </a:t>
              </a:r>
            </a:p>
            <a:p>
              <a:pPr algn="l"/>
              <a:r>
                <a:rPr lang="en-US">
                  <a:latin typeface="Arial" charset="0"/>
                </a:rPr>
                <a:t>to the required underflow concentration </a:t>
              </a:r>
              <a:r>
                <a:rPr lang="en-US">
                  <a:solidFill>
                    <a:srgbClr val="0000FF"/>
                  </a:solidFill>
                  <a:latin typeface="Arial" charset="0"/>
                </a:rPr>
                <a:t>C</a:t>
              </a:r>
              <a:r>
                <a:rPr lang="en-US" baseline="-25000">
                  <a:solidFill>
                    <a:srgbClr val="0000FF"/>
                  </a:solidFill>
                  <a:latin typeface="Arial" charset="0"/>
                </a:rPr>
                <a:t>u</a:t>
              </a:r>
              <a:r>
                <a:rPr lang="en-US">
                  <a:latin typeface="Arial" charset="0"/>
                </a:rPr>
                <a:t>, it will meet the </a:t>
              </a:r>
              <a:r>
                <a:rPr lang="en-US">
                  <a:solidFill>
                    <a:srgbClr val="0000FF"/>
                  </a:solidFill>
                  <a:latin typeface="Arial" charset="0"/>
                  <a:sym typeface="Symbol" pitchFamily="18" charset="2"/>
                </a:rPr>
                <a:t></a:t>
              </a:r>
              <a:r>
                <a:rPr lang="en-US">
                  <a:latin typeface="Arial" charset="0"/>
                  <a:sym typeface="Symbol" pitchFamily="18" charset="2"/>
                </a:rPr>
                <a:t> curve at </a:t>
              </a:r>
            </a:p>
            <a:p>
              <a:pPr algn="l"/>
              <a:r>
                <a:rPr lang="en-US">
                  <a:latin typeface="Arial" charset="0"/>
                  <a:sym typeface="Symbol" pitchFamily="18" charset="2"/>
                </a:rPr>
                <a:t>a concentration value </a:t>
              </a:r>
              <a:r>
                <a:rPr lang="en-US">
                  <a:solidFill>
                    <a:srgbClr val="0000FF"/>
                  </a:solidFill>
                  <a:latin typeface="Arial" charset="0"/>
                  <a:sym typeface="Symbol" pitchFamily="18" charset="2"/>
                </a:rPr>
                <a:t>C</a:t>
              </a:r>
              <a:r>
                <a:rPr lang="en-US" baseline="-25000">
                  <a:solidFill>
                    <a:srgbClr val="0000FF"/>
                  </a:solidFill>
                  <a:latin typeface="Arial" charset="0"/>
                  <a:sym typeface="Symbol" pitchFamily="18" charset="2"/>
                </a:rPr>
                <a:t>L</a:t>
              </a:r>
              <a:r>
                <a:rPr lang="en-US">
                  <a:latin typeface="Arial" charset="0"/>
                  <a:sym typeface="Symbol" pitchFamily="18" charset="2"/>
                </a:rPr>
                <a:t> at which </a:t>
              </a:r>
              <a:r>
                <a:rPr lang="en-US">
                  <a:solidFill>
                    <a:srgbClr val="0000FF"/>
                  </a:solidFill>
                  <a:latin typeface="Arial" charset="0"/>
                  <a:sym typeface="Symbol" pitchFamily="18" charset="2"/>
                </a:rPr>
                <a:t></a:t>
              </a:r>
              <a:r>
                <a:rPr lang="en-US" baseline="-25000">
                  <a:solidFill>
                    <a:srgbClr val="0000FF"/>
                  </a:solidFill>
                  <a:latin typeface="Arial" charset="0"/>
                  <a:sym typeface="Symbol" pitchFamily="18" charset="2"/>
                </a:rPr>
                <a:t>T</a:t>
              </a:r>
              <a:r>
                <a:rPr lang="en-US">
                  <a:latin typeface="Arial" charset="0"/>
                  <a:sym typeface="Symbol" pitchFamily="18" charset="2"/>
                </a:rPr>
                <a:t> has the minimum value </a:t>
              </a:r>
              <a:r>
                <a:rPr lang="en-US">
                  <a:solidFill>
                    <a:srgbClr val="0000FF"/>
                  </a:solidFill>
                  <a:latin typeface="Arial" charset="0"/>
                  <a:sym typeface="Symbol" pitchFamily="18" charset="2"/>
                </a:rPr>
                <a:t></a:t>
              </a:r>
              <a:r>
                <a:rPr lang="en-US" baseline="-25000">
                  <a:solidFill>
                    <a:srgbClr val="0000FF"/>
                  </a:solidFill>
                  <a:latin typeface="Arial" charset="0"/>
                  <a:sym typeface="Symbol" pitchFamily="18" charset="2"/>
                </a:rPr>
                <a:t>TL</a:t>
              </a:r>
              <a:r>
                <a:rPr lang="en-US">
                  <a:solidFill>
                    <a:srgbClr val="0000FF"/>
                  </a:solidFill>
                  <a:latin typeface="Arial" charset="0"/>
                  <a:sym typeface="Symbol" pitchFamily="18" charset="2"/>
                </a:rPr>
                <a:t> </a:t>
              </a:r>
              <a:r>
                <a:rPr lang="en-US">
                  <a:latin typeface="Arial" charset="0"/>
                  <a:sym typeface="Symbol" pitchFamily="18" charset="2"/>
                </a:rPr>
                <a:t>and</a:t>
              </a:r>
            </a:p>
            <a:p>
              <a:pPr algn="l"/>
              <a:r>
                <a:rPr lang="en-US">
                  <a:latin typeface="Arial" charset="0"/>
                  <a:sym typeface="Symbol" pitchFamily="18" charset="2"/>
                </a:rPr>
                <a:t>will intersect the ordinate axis at a value equal to</a:t>
              </a:r>
              <a:r>
                <a:rPr lang="en-US">
                  <a:solidFill>
                    <a:srgbClr val="0000FF"/>
                  </a:solidFill>
                  <a:latin typeface="Arial" charset="0"/>
                  <a:sym typeface="Symbol" pitchFamily="18" charset="2"/>
                </a:rPr>
                <a:t> </a:t>
              </a:r>
              <a:r>
                <a:rPr lang="en-US" baseline="-25000">
                  <a:solidFill>
                    <a:srgbClr val="0000FF"/>
                  </a:solidFill>
                  <a:latin typeface="Arial" charset="0"/>
                  <a:sym typeface="Symbol" pitchFamily="18" charset="2"/>
                </a:rPr>
                <a:t>TL</a:t>
              </a:r>
              <a:r>
                <a:rPr lang="en-US">
                  <a:latin typeface="Arial" charset="0"/>
                </a:rPr>
                <a:t> </a:t>
              </a:r>
            </a:p>
          </p:txBody>
        </p:sp>
        <p:sp>
          <p:nvSpPr>
            <p:cNvPr id="45064" name="Text Box 12"/>
            <p:cNvSpPr txBox="1">
              <a:spLocks noChangeArrowheads="1"/>
            </p:cNvSpPr>
            <p:nvPr/>
          </p:nvSpPr>
          <p:spPr bwMode="auto">
            <a:xfrm>
              <a:off x="240" y="144"/>
              <a:ext cx="224" cy="231"/>
            </a:xfrm>
            <a:prstGeom prst="rect">
              <a:avLst/>
            </a:prstGeom>
            <a:noFill/>
            <a:ln w="9525">
              <a:noFill/>
              <a:miter lim="800000"/>
              <a:headEnd/>
              <a:tailEnd/>
            </a:ln>
          </p:spPr>
          <p:txBody>
            <a:bodyPr wrap="none">
              <a:spAutoFit/>
            </a:bodyPr>
            <a:lstStyle/>
            <a:p>
              <a:pPr algn="l"/>
              <a:r>
                <a:rPr lang="en-US">
                  <a:latin typeface="Arial" charset="0"/>
                  <a:sym typeface="Symbol" pitchFamily="18" charset="2"/>
                </a:rPr>
                <a:t></a:t>
              </a:r>
            </a:p>
          </p:txBody>
        </p:sp>
      </p:grpSp>
      <p:sp>
        <p:nvSpPr>
          <p:cNvPr id="45062" name="Text Box 17"/>
          <p:cNvSpPr txBox="1">
            <a:spLocks noChangeArrowheads="1"/>
          </p:cNvSpPr>
          <p:nvPr/>
        </p:nvSpPr>
        <p:spPr bwMode="auto">
          <a:xfrm>
            <a:off x="746125" y="3081338"/>
            <a:ext cx="4297363" cy="366712"/>
          </a:xfrm>
          <a:prstGeom prst="rect">
            <a:avLst/>
          </a:prstGeom>
          <a:noFill/>
          <a:ln w="9525">
            <a:noFill/>
            <a:miter lim="800000"/>
            <a:headEnd/>
            <a:tailEnd/>
          </a:ln>
        </p:spPr>
        <p:txBody>
          <a:bodyPr wrap="none">
            <a:spAutoFit/>
          </a:bodyPr>
          <a:lstStyle/>
          <a:p>
            <a:pPr algn="l"/>
            <a:r>
              <a:rPr lang="en-US">
                <a:latin typeface="Arial" charset="0"/>
              </a:rPr>
              <a:t>From the geometry of the </a:t>
            </a:r>
            <a:r>
              <a:rPr lang="en-US">
                <a:latin typeface="Arial" charset="0"/>
                <a:sym typeface="Symbol" pitchFamily="18" charset="2"/>
              </a:rPr>
              <a:t> = f (C) curve</a:t>
            </a:r>
          </a:p>
        </p:txBody>
      </p:sp>
      <p:graphicFrame>
        <p:nvGraphicFramePr>
          <p:cNvPr id="45058" name="Object 18"/>
          <p:cNvGraphicFramePr>
            <a:graphicFrameLocks noChangeAspect="1"/>
          </p:cNvGraphicFramePr>
          <p:nvPr>
            <p:ph/>
          </p:nvPr>
        </p:nvGraphicFramePr>
        <p:xfrm>
          <a:off x="1219200" y="3679824"/>
          <a:ext cx="7332804" cy="2644775"/>
        </p:xfrm>
        <a:graphic>
          <a:graphicData uri="http://schemas.openxmlformats.org/presentationml/2006/ole">
            <p:oleObj spid="_x0000_s12290" name="Equation" r:id="rId4" imgW="3238200" imgH="1168200" progId="Equation.3">
              <p:embed/>
            </p:oleObj>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3"/>
          <p:cNvSpPr>
            <a:spLocks noGrp="1" noChangeArrowheads="1"/>
          </p:cNvSpPr>
          <p:nvPr>
            <p:ph type="body" sz="half" idx="1"/>
          </p:nvPr>
        </p:nvSpPr>
        <p:spPr>
          <a:xfrm>
            <a:off x="381000" y="152400"/>
            <a:ext cx="8382000" cy="6477000"/>
          </a:xfrm>
        </p:spPr>
        <p:txBody>
          <a:bodyPr>
            <a:normAutofit lnSpcReduction="10000"/>
          </a:bodyPr>
          <a:lstStyle/>
          <a:p>
            <a:pPr eaLnBrk="1" hangingPunct="1">
              <a:lnSpc>
                <a:spcPct val="90000"/>
              </a:lnSpc>
            </a:pPr>
            <a:r>
              <a:rPr lang="en-US" sz="2200" dirty="0" smtClean="0"/>
              <a:t>Thus, the minimum necessary area of the thickener may be obtained from the maximum value of:</a:t>
            </a:r>
          </a:p>
          <a:p>
            <a:pPr eaLnBrk="1" hangingPunct="1">
              <a:lnSpc>
                <a:spcPct val="90000"/>
              </a:lnSpc>
            </a:pPr>
            <a:endParaRPr lang="en-US" sz="2200" dirty="0" smtClean="0"/>
          </a:p>
          <a:p>
            <a:pPr eaLnBrk="1" hangingPunct="1">
              <a:lnSpc>
                <a:spcPct val="90000"/>
              </a:lnSpc>
            </a:pPr>
            <a:endParaRPr lang="en-US" sz="2200" dirty="0" smtClean="0"/>
          </a:p>
          <a:p>
            <a:pPr eaLnBrk="1" hangingPunct="1">
              <a:lnSpc>
                <a:spcPct val="90000"/>
              </a:lnSpc>
            </a:pPr>
            <a:endParaRPr lang="en-US" sz="2200" dirty="0" smtClean="0"/>
          </a:p>
          <a:p>
            <a:pPr eaLnBrk="1" hangingPunct="1">
              <a:lnSpc>
                <a:spcPct val="90000"/>
              </a:lnSpc>
            </a:pPr>
            <a:endParaRPr lang="en-US" sz="2200" dirty="0" smtClean="0"/>
          </a:p>
          <a:p>
            <a:pPr eaLnBrk="1" hangingPunct="1">
              <a:lnSpc>
                <a:spcPct val="90000"/>
              </a:lnSpc>
            </a:pPr>
            <a:endParaRPr lang="en-US" sz="2200" dirty="0" smtClean="0"/>
          </a:p>
          <a:p>
            <a:pPr eaLnBrk="1" hangingPunct="1">
              <a:lnSpc>
                <a:spcPct val="90000"/>
              </a:lnSpc>
            </a:pPr>
            <a:endParaRPr lang="en-US" sz="2200" dirty="0" smtClean="0"/>
          </a:p>
          <a:p>
            <a:pPr eaLnBrk="1" hangingPunct="1">
              <a:lnSpc>
                <a:spcPct val="90000"/>
              </a:lnSpc>
            </a:pPr>
            <a:endParaRPr lang="en-US" sz="2200" dirty="0" smtClean="0"/>
          </a:p>
          <a:p>
            <a:pPr eaLnBrk="1" hangingPunct="1">
              <a:lnSpc>
                <a:spcPct val="90000"/>
              </a:lnSpc>
            </a:pPr>
            <a:endParaRPr lang="en-US" sz="2200" dirty="0" smtClean="0"/>
          </a:p>
          <a:p>
            <a:pPr eaLnBrk="1" hangingPunct="1">
              <a:lnSpc>
                <a:spcPct val="90000"/>
              </a:lnSpc>
            </a:pPr>
            <a:endParaRPr lang="en-US" sz="2200" dirty="0" smtClean="0"/>
          </a:p>
          <a:p>
            <a:pPr eaLnBrk="1" hangingPunct="1">
              <a:lnSpc>
                <a:spcPct val="90000"/>
              </a:lnSpc>
            </a:pPr>
            <a:endParaRPr lang="en-US" sz="2200" dirty="0" smtClean="0"/>
          </a:p>
          <a:p>
            <a:pPr eaLnBrk="1" hangingPunct="1">
              <a:lnSpc>
                <a:spcPct val="90000"/>
              </a:lnSpc>
            </a:pPr>
            <a:endParaRPr lang="en-US" sz="2200" dirty="0" smtClean="0"/>
          </a:p>
          <a:p>
            <a:pPr eaLnBrk="1" hangingPunct="1">
              <a:lnSpc>
                <a:spcPct val="90000"/>
              </a:lnSpc>
            </a:pPr>
            <a:endParaRPr lang="en-US" sz="2200" dirty="0" smtClean="0"/>
          </a:p>
          <a:p>
            <a:pPr eaLnBrk="1" hangingPunct="1">
              <a:lnSpc>
                <a:spcPct val="90000"/>
              </a:lnSpc>
            </a:pPr>
            <a:endParaRPr lang="en-US" sz="2200" dirty="0" smtClean="0"/>
          </a:p>
          <a:p>
            <a:pPr eaLnBrk="1" hangingPunct="1">
              <a:lnSpc>
                <a:spcPct val="90000"/>
              </a:lnSpc>
            </a:pPr>
            <a:endParaRPr lang="en-US" sz="2200" dirty="0" smtClean="0"/>
          </a:p>
          <a:p>
            <a:pPr eaLnBrk="1" hangingPunct="1">
              <a:lnSpc>
                <a:spcPct val="90000"/>
              </a:lnSpc>
            </a:pPr>
            <a:r>
              <a:rPr lang="en-US" sz="2200" dirty="0" smtClean="0"/>
              <a:t>Overflow:</a:t>
            </a:r>
          </a:p>
          <a:p>
            <a:pPr lvl="1" eaLnBrk="1" hangingPunct="1">
              <a:lnSpc>
                <a:spcPct val="90000"/>
              </a:lnSpc>
            </a:pPr>
            <a:r>
              <a:rPr lang="en-US" sz="2200" dirty="0" smtClean="0"/>
              <a:t>The liquid flow rate in the overflow (Q’) is the difference between that in the feed and in the underflow.</a:t>
            </a:r>
          </a:p>
          <a:p>
            <a:pPr eaLnBrk="1" hangingPunct="1">
              <a:lnSpc>
                <a:spcPct val="90000"/>
              </a:lnSpc>
              <a:buFont typeface="Wingdings" pitchFamily="2" charset="2"/>
              <a:buNone/>
            </a:pPr>
            <a:endParaRPr lang="en-US" sz="2200" dirty="0" smtClean="0"/>
          </a:p>
        </p:txBody>
      </p:sp>
      <p:graphicFrame>
        <p:nvGraphicFramePr>
          <p:cNvPr id="13315" name="Object 8"/>
          <p:cNvGraphicFramePr>
            <a:graphicFrameLocks noChangeAspect="1"/>
          </p:cNvGraphicFramePr>
          <p:nvPr/>
        </p:nvGraphicFramePr>
        <p:xfrm>
          <a:off x="1066800" y="2362200"/>
          <a:ext cx="4252377" cy="1219200"/>
        </p:xfrm>
        <a:graphic>
          <a:graphicData uri="http://schemas.openxmlformats.org/presentationml/2006/ole">
            <p:oleObj spid="_x0000_s13315" name="Equation" r:id="rId4" imgW="1726920" imgH="495000" progId="Equation.3">
              <p:embed/>
            </p:oleObj>
          </a:graphicData>
        </a:graphic>
      </p:graphicFrame>
      <p:graphicFrame>
        <p:nvGraphicFramePr>
          <p:cNvPr id="13317" name="Object 8"/>
          <p:cNvGraphicFramePr>
            <a:graphicFrameLocks noChangeAspect="1"/>
          </p:cNvGraphicFramePr>
          <p:nvPr/>
        </p:nvGraphicFramePr>
        <p:xfrm>
          <a:off x="1524000" y="914400"/>
          <a:ext cx="1981200" cy="1329568"/>
        </p:xfrm>
        <a:graphic>
          <a:graphicData uri="http://schemas.openxmlformats.org/presentationml/2006/ole">
            <p:oleObj spid="_x0000_s13317" name="Equation" r:id="rId5" imgW="736560" imgH="495000" progId="Equation.3">
              <p:embed/>
            </p:oleObj>
          </a:graphicData>
        </a:graphic>
      </p:graphicFrame>
      <p:graphicFrame>
        <p:nvGraphicFramePr>
          <p:cNvPr id="13318" name="Object 8"/>
          <p:cNvGraphicFramePr>
            <a:graphicFrameLocks noChangeAspect="1"/>
          </p:cNvGraphicFramePr>
          <p:nvPr/>
        </p:nvGraphicFramePr>
        <p:xfrm>
          <a:off x="1600200" y="4190999"/>
          <a:ext cx="3962400" cy="1331593"/>
        </p:xfrm>
        <a:graphic>
          <a:graphicData uri="http://schemas.openxmlformats.org/presentationml/2006/ole">
            <p:oleObj spid="_x0000_s13318" name="Equation" r:id="rId6" imgW="1473120" imgH="495000" progId="Equation.3">
              <p:embed/>
            </p:oleObj>
          </a:graphicData>
        </a:graphic>
      </p:graphicFrame>
      <p:graphicFrame>
        <p:nvGraphicFramePr>
          <p:cNvPr id="13319" name="Object 8"/>
          <p:cNvGraphicFramePr>
            <a:graphicFrameLocks noChangeAspect="1"/>
          </p:cNvGraphicFramePr>
          <p:nvPr/>
        </p:nvGraphicFramePr>
        <p:xfrm>
          <a:off x="1295400" y="3733800"/>
          <a:ext cx="7688263" cy="428625"/>
        </p:xfrm>
        <a:graphic>
          <a:graphicData uri="http://schemas.openxmlformats.org/presentationml/2006/ole">
            <p:oleObj spid="_x0000_s13319" name="Equation" r:id="rId7" imgW="3644640" imgH="203040" progId="Equation.3">
              <p:embed/>
            </p:oleObj>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295400"/>
            <a:ext cx="7848600" cy="3046988"/>
          </a:xfrm>
          <a:prstGeom prst="rect">
            <a:avLst/>
          </a:prstGeom>
        </p:spPr>
        <p:txBody>
          <a:bodyPr wrap="square">
            <a:spAutoFit/>
          </a:bodyPr>
          <a:lstStyle/>
          <a:p>
            <a:r>
              <a:rPr lang="en-US" sz="3200" b="1" dirty="0" smtClean="0">
                <a:latin typeface="+mj-lt"/>
              </a:rPr>
              <a:t>Goals of gravity sedimentation:</a:t>
            </a:r>
          </a:p>
          <a:p>
            <a:endParaRPr lang="en-US" sz="3200" dirty="0" smtClean="0">
              <a:latin typeface="+mj-lt"/>
            </a:endParaRPr>
          </a:p>
          <a:p>
            <a:r>
              <a:rPr lang="en-US" sz="3200" dirty="0" smtClean="0">
                <a:solidFill>
                  <a:srgbClr val="FF0000"/>
                </a:solidFill>
                <a:latin typeface="+mj-lt"/>
              </a:rPr>
              <a:t>1)	Produce a clarified (free of suspended solids)      effluent.</a:t>
            </a:r>
            <a:endParaRPr lang="en-US" sz="3200" dirty="0" smtClean="0">
              <a:latin typeface="+mj-lt"/>
            </a:endParaRPr>
          </a:p>
          <a:p>
            <a:r>
              <a:rPr lang="en-US" sz="3200" dirty="0" smtClean="0">
                <a:solidFill>
                  <a:srgbClr val="FF0000"/>
                </a:solidFill>
                <a:latin typeface="+mj-lt"/>
              </a:rPr>
              <a:t>2)	Produce a highly concentrated solid sludge stream.</a:t>
            </a:r>
            <a:endParaRPr lang="en-US" sz="3200" dirty="0">
              <a:latin typeface="+mj-lt"/>
            </a:endParaRPr>
          </a:p>
        </p:txBody>
      </p:sp>
      <p:sp>
        <p:nvSpPr>
          <p:cNvPr id="3" name="Title 1"/>
          <p:cNvSpPr txBox="1">
            <a:spLocks/>
          </p:cNvSpPr>
          <p:nvPr/>
        </p:nvSpPr>
        <p:spPr>
          <a:xfrm>
            <a:off x="457200" y="274638"/>
            <a:ext cx="8229600" cy="792162"/>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Sedimentation</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Rectangle 3"/>
          <p:cNvSpPr/>
          <p:nvPr/>
        </p:nvSpPr>
        <p:spPr>
          <a:xfrm>
            <a:off x="609600" y="4724400"/>
            <a:ext cx="7924800" cy="1077218"/>
          </a:xfrm>
          <a:prstGeom prst="rect">
            <a:avLst/>
          </a:prstGeom>
          <a:ln w="28575">
            <a:solidFill>
              <a:srgbClr val="FF0000"/>
            </a:solidFill>
            <a:prstDash val="sysDash"/>
          </a:ln>
        </p:spPr>
        <p:txBody>
          <a:bodyPr wrap="square">
            <a:spAutoFit/>
          </a:bodyPr>
          <a:lstStyle/>
          <a:p>
            <a:r>
              <a:rPr lang="en-US" sz="3200" dirty="0" smtClean="0">
                <a:latin typeface="+mj-lt"/>
                <a:cs typeface="Arial" pitchFamily="34" charset="0"/>
              </a:rPr>
              <a:t>Two important functions of sedimentation tanks are : </a:t>
            </a:r>
            <a:r>
              <a:rPr lang="en-US" sz="3200" u="sng" dirty="0" smtClean="0">
                <a:latin typeface="+mj-lt"/>
                <a:cs typeface="Arial" pitchFamily="34" charset="0"/>
              </a:rPr>
              <a:t>clarification</a:t>
            </a:r>
            <a:r>
              <a:rPr lang="en-US" sz="3200" dirty="0" smtClean="0">
                <a:latin typeface="+mj-lt"/>
                <a:cs typeface="Arial" pitchFamily="34" charset="0"/>
              </a:rPr>
              <a:t> and </a:t>
            </a:r>
            <a:r>
              <a:rPr lang="en-US" sz="3200" u="sng" dirty="0" smtClean="0">
                <a:latin typeface="+mj-lt"/>
                <a:cs typeface="Arial" pitchFamily="34" charset="0"/>
              </a:rPr>
              <a:t>thickening.</a:t>
            </a:r>
            <a:endParaRPr lang="en-US" sz="3200" u="sng" dirty="0">
              <a:latin typeface="+mj-lt"/>
              <a:cs typeface="Arial"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106" name="Object 4"/>
          <p:cNvGraphicFramePr>
            <a:graphicFrameLocks noChangeAspect="1"/>
          </p:cNvGraphicFramePr>
          <p:nvPr>
            <p:ph sz="half" idx="1"/>
          </p:nvPr>
        </p:nvGraphicFramePr>
        <p:xfrm>
          <a:off x="2133600" y="2819400"/>
          <a:ext cx="4800600" cy="893763"/>
        </p:xfrm>
        <a:graphic>
          <a:graphicData uri="http://schemas.openxmlformats.org/presentationml/2006/ole">
            <p:oleObj spid="_x0000_s14338" name="Equation" r:id="rId4" imgW="2590560" imgH="482400" progId="Equation.3">
              <p:embed/>
            </p:oleObj>
          </a:graphicData>
        </a:graphic>
      </p:graphicFrame>
      <p:graphicFrame>
        <p:nvGraphicFramePr>
          <p:cNvPr id="47107" name="Object 11"/>
          <p:cNvGraphicFramePr>
            <a:graphicFrameLocks noChangeAspect="1"/>
          </p:cNvGraphicFramePr>
          <p:nvPr>
            <p:ph sz="quarter" idx="2"/>
          </p:nvPr>
        </p:nvGraphicFramePr>
        <p:xfrm>
          <a:off x="2209800" y="304800"/>
          <a:ext cx="3949700" cy="1276350"/>
        </p:xfrm>
        <a:graphic>
          <a:graphicData uri="http://schemas.openxmlformats.org/presentationml/2006/ole">
            <p:oleObj spid="_x0000_s14339" name="Equation" r:id="rId5" imgW="2044440" imgH="660240" progId="Equation.3">
              <p:embed/>
            </p:oleObj>
          </a:graphicData>
        </a:graphic>
      </p:graphicFrame>
      <p:grpSp>
        <p:nvGrpSpPr>
          <p:cNvPr id="2" name="Group 9"/>
          <p:cNvGrpSpPr>
            <a:grpSpLocks/>
          </p:cNvGrpSpPr>
          <p:nvPr/>
        </p:nvGrpSpPr>
        <p:grpSpPr bwMode="auto">
          <a:xfrm>
            <a:off x="457200" y="1524000"/>
            <a:ext cx="7318375" cy="915988"/>
            <a:chOff x="336" y="1847"/>
            <a:chExt cx="4610" cy="577"/>
          </a:xfrm>
        </p:grpSpPr>
        <p:sp>
          <p:nvSpPr>
            <p:cNvPr id="47118" name="Text Box 7"/>
            <p:cNvSpPr txBox="1">
              <a:spLocks noChangeArrowheads="1"/>
            </p:cNvSpPr>
            <p:nvPr/>
          </p:nvSpPr>
          <p:spPr bwMode="auto">
            <a:xfrm>
              <a:off x="566" y="1847"/>
              <a:ext cx="4380" cy="577"/>
            </a:xfrm>
            <a:prstGeom prst="rect">
              <a:avLst/>
            </a:prstGeom>
            <a:noFill/>
            <a:ln w="9525">
              <a:noFill/>
              <a:miter lim="800000"/>
              <a:headEnd/>
              <a:tailEnd/>
            </a:ln>
          </p:spPr>
          <p:txBody>
            <a:bodyPr>
              <a:spAutoFit/>
            </a:bodyPr>
            <a:lstStyle/>
            <a:p>
              <a:pPr algn="l"/>
              <a:r>
                <a:rPr lang="en-US" dirty="0">
                  <a:latin typeface="Arial" charset="0"/>
                </a:rPr>
                <a:t>At any depth below the feed point, the upward velocity of the liquid </a:t>
              </a:r>
            </a:p>
            <a:p>
              <a:pPr algn="l"/>
              <a:r>
                <a:rPr lang="en-US" dirty="0">
                  <a:latin typeface="Arial" charset="0"/>
                </a:rPr>
                <a:t>must not exceed the settling velocity of the particles </a:t>
              </a:r>
              <a:r>
                <a:rPr lang="en-US" dirty="0">
                  <a:solidFill>
                    <a:srgbClr val="0000FF"/>
                  </a:solidFill>
                  <a:latin typeface="Arial" charset="0"/>
                </a:rPr>
                <a:t>v</a:t>
              </a:r>
              <a:r>
                <a:rPr lang="en-US" baseline="-25000" dirty="0">
                  <a:solidFill>
                    <a:srgbClr val="0000FF"/>
                  </a:solidFill>
                  <a:latin typeface="Arial" charset="0"/>
                </a:rPr>
                <a:t>c</a:t>
              </a:r>
              <a:r>
                <a:rPr lang="en-US" dirty="0">
                  <a:latin typeface="Arial" charset="0"/>
                </a:rPr>
                <a:t> where the </a:t>
              </a:r>
            </a:p>
            <a:p>
              <a:pPr algn="l"/>
              <a:r>
                <a:rPr lang="en-US" dirty="0">
                  <a:latin typeface="Arial" charset="0"/>
                </a:rPr>
                <a:t>concentration is </a:t>
              </a:r>
              <a:r>
                <a:rPr lang="en-US" dirty="0">
                  <a:solidFill>
                    <a:srgbClr val="0000FF"/>
                  </a:solidFill>
                  <a:latin typeface="Arial" charset="0"/>
                </a:rPr>
                <a:t>C</a:t>
              </a:r>
            </a:p>
          </p:txBody>
        </p:sp>
        <p:sp>
          <p:nvSpPr>
            <p:cNvPr id="47119" name="Text Box 8"/>
            <p:cNvSpPr txBox="1">
              <a:spLocks noChangeArrowheads="1"/>
            </p:cNvSpPr>
            <p:nvPr/>
          </p:nvSpPr>
          <p:spPr bwMode="auto">
            <a:xfrm>
              <a:off x="336" y="1872"/>
              <a:ext cx="224" cy="231"/>
            </a:xfrm>
            <a:prstGeom prst="rect">
              <a:avLst/>
            </a:prstGeom>
            <a:noFill/>
            <a:ln w="9525">
              <a:noFill/>
              <a:miter lim="800000"/>
              <a:headEnd/>
              <a:tailEnd/>
            </a:ln>
          </p:spPr>
          <p:txBody>
            <a:bodyPr wrap="none">
              <a:spAutoFit/>
            </a:bodyPr>
            <a:lstStyle/>
            <a:p>
              <a:pPr algn="l"/>
              <a:r>
                <a:rPr lang="en-US">
                  <a:latin typeface="Arial" charset="0"/>
                  <a:sym typeface="Symbol" pitchFamily="18" charset="2"/>
                </a:rPr>
                <a:t></a:t>
              </a:r>
            </a:p>
          </p:txBody>
        </p:sp>
      </p:grpSp>
      <p:sp>
        <p:nvSpPr>
          <p:cNvPr id="47111" name="Text Box 10"/>
          <p:cNvSpPr txBox="1">
            <a:spLocks noChangeArrowheads="1"/>
          </p:cNvSpPr>
          <p:nvPr/>
        </p:nvSpPr>
        <p:spPr bwMode="auto">
          <a:xfrm>
            <a:off x="762000" y="2438400"/>
            <a:ext cx="2851150" cy="366713"/>
          </a:xfrm>
          <a:prstGeom prst="rect">
            <a:avLst/>
          </a:prstGeom>
          <a:noFill/>
          <a:ln w="9525">
            <a:noFill/>
            <a:miter lim="800000"/>
            <a:headEnd/>
            <a:tailEnd/>
          </a:ln>
        </p:spPr>
        <p:txBody>
          <a:bodyPr wrap="none">
            <a:spAutoFit/>
          </a:bodyPr>
          <a:lstStyle/>
          <a:p>
            <a:pPr algn="l"/>
            <a:r>
              <a:rPr lang="en-US">
                <a:latin typeface="Arial" charset="0"/>
              </a:rPr>
              <a:t>Thus the required area is: </a:t>
            </a:r>
          </a:p>
        </p:txBody>
      </p:sp>
      <p:grpSp>
        <p:nvGrpSpPr>
          <p:cNvPr id="3" name="Group 18"/>
          <p:cNvGrpSpPr>
            <a:grpSpLocks/>
          </p:cNvGrpSpPr>
          <p:nvPr/>
        </p:nvGrpSpPr>
        <p:grpSpPr bwMode="auto">
          <a:xfrm>
            <a:off x="457200" y="3657600"/>
            <a:ext cx="7359650" cy="641350"/>
            <a:chOff x="240" y="2304"/>
            <a:chExt cx="4636" cy="404"/>
          </a:xfrm>
        </p:grpSpPr>
        <p:sp>
          <p:nvSpPr>
            <p:cNvPr id="47116" name="Text Box 14"/>
            <p:cNvSpPr txBox="1">
              <a:spLocks noChangeArrowheads="1"/>
            </p:cNvSpPr>
            <p:nvPr/>
          </p:nvSpPr>
          <p:spPr bwMode="auto">
            <a:xfrm>
              <a:off x="480" y="2304"/>
              <a:ext cx="4396" cy="404"/>
            </a:xfrm>
            <a:prstGeom prst="rect">
              <a:avLst/>
            </a:prstGeom>
            <a:noFill/>
            <a:ln w="9525">
              <a:noFill/>
              <a:miter lim="800000"/>
              <a:headEnd/>
              <a:tailEnd/>
            </a:ln>
          </p:spPr>
          <p:txBody>
            <a:bodyPr wrap="none">
              <a:spAutoFit/>
            </a:bodyPr>
            <a:lstStyle/>
            <a:p>
              <a:pPr algn="l"/>
              <a:r>
                <a:rPr lang="en-US">
                  <a:latin typeface="Arial" charset="0"/>
                </a:rPr>
                <a:t>It is therefore necessary to calculate the maximum value of </a:t>
              </a:r>
              <a:r>
                <a:rPr lang="en-US">
                  <a:solidFill>
                    <a:srgbClr val="0000FF"/>
                  </a:solidFill>
                  <a:latin typeface="Arial" charset="0"/>
                </a:rPr>
                <a:t>A</a:t>
              </a:r>
              <a:r>
                <a:rPr lang="en-US">
                  <a:latin typeface="Arial" charset="0"/>
                </a:rPr>
                <a:t> for all</a:t>
              </a:r>
            </a:p>
            <a:p>
              <a:pPr algn="l"/>
              <a:r>
                <a:rPr lang="en-US">
                  <a:latin typeface="Arial" charset="0"/>
                </a:rPr>
                <a:t>the values of </a:t>
              </a:r>
              <a:r>
                <a:rPr lang="en-US">
                  <a:solidFill>
                    <a:srgbClr val="0000FF"/>
                  </a:solidFill>
                  <a:latin typeface="Arial" charset="0"/>
                </a:rPr>
                <a:t>C</a:t>
              </a:r>
              <a:r>
                <a:rPr lang="en-US">
                  <a:latin typeface="Arial" charset="0"/>
                </a:rPr>
                <a:t> which may be encountered.</a:t>
              </a:r>
            </a:p>
          </p:txBody>
        </p:sp>
        <p:sp>
          <p:nvSpPr>
            <p:cNvPr id="47117" name="Text Box 16"/>
            <p:cNvSpPr txBox="1">
              <a:spLocks noChangeArrowheads="1"/>
            </p:cNvSpPr>
            <p:nvPr/>
          </p:nvSpPr>
          <p:spPr bwMode="auto">
            <a:xfrm>
              <a:off x="240" y="2304"/>
              <a:ext cx="224" cy="231"/>
            </a:xfrm>
            <a:prstGeom prst="rect">
              <a:avLst/>
            </a:prstGeom>
            <a:noFill/>
            <a:ln w="9525">
              <a:noFill/>
              <a:miter lim="800000"/>
              <a:headEnd/>
              <a:tailEnd/>
            </a:ln>
          </p:spPr>
          <p:txBody>
            <a:bodyPr wrap="none">
              <a:spAutoFit/>
            </a:bodyPr>
            <a:lstStyle/>
            <a:p>
              <a:pPr algn="l"/>
              <a:r>
                <a:rPr lang="en-US">
                  <a:latin typeface="Arial" charset="0"/>
                  <a:sym typeface="Symbol" pitchFamily="18" charset="2"/>
                </a:rPr>
                <a:t></a:t>
              </a:r>
            </a:p>
          </p:txBody>
        </p:sp>
      </p:grpSp>
      <p:grpSp>
        <p:nvGrpSpPr>
          <p:cNvPr id="4" name="Group 19"/>
          <p:cNvGrpSpPr>
            <a:grpSpLocks/>
          </p:cNvGrpSpPr>
          <p:nvPr/>
        </p:nvGrpSpPr>
        <p:grpSpPr bwMode="auto">
          <a:xfrm>
            <a:off x="381000" y="4419600"/>
            <a:ext cx="7816850" cy="641350"/>
            <a:chOff x="240" y="2832"/>
            <a:chExt cx="4924" cy="404"/>
          </a:xfrm>
        </p:grpSpPr>
        <p:sp>
          <p:nvSpPr>
            <p:cNvPr id="47114" name="Text Box 15"/>
            <p:cNvSpPr txBox="1">
              <a:spLocks noChangeArrowheads="1"/>
            </p:cNvSpPr>
            <p:nvPr/>
          </p:nvSpPr>
          <p:spPr bwMode="auto">
            <a:xfrm>
              <a:off x="480" y="2832"/>
              <a:ext cx="4684" cy="404"/>
            </a:xfrm>
            <a:prstGeom prst="rect">
              <a:avLst/>
            </a:prstGeom>
            <a:noFill/>
            <a:ln w="9525">
              <a:noFill/>
              <a:miter lim="800000"/>
              <a:headEnd/>
              <a:tailEnd/>
            </a:ln>
          </p:spPr>
          <p:txBody>
            <a:bodyPr wrap="none">
              <a:spAutoFit/>
            </a:bodyPr>
            <a:lstStyle/>
            <a:p>
              <a:pPr algn="l"/>
              <a:r>
                <a:rPr lang="en-US">
                  <a:latin typeface="Arial" charset="0"/>
                </a:rPr>
                <a:t>Equation (</a:t>
              </a:r>
              <a:r>
                <a:rPr lang="en-US">
                  <a:solidFill>
                    <a:srgbClr val="0000FF"/>
                  </a:solidFill>
                  <a:latin typeface="Arial" charset="0"/>
                  <a:sym typeface="Symbol" pitchFamily="18" charset="2"/>
                </a:rPr>
                <a:t></a:t>
              </a:r>
              <a:r>
                <a:rPr lang="en-US">
                  <a:latin typeface="Arial" charset="0"/>
                  <a:sym typeface="Symbol" pitchFamily="18" charset="2"/>
                </a:rPr>
                <a:t>) can be rewritten in terms of the mass ratio of liquid to solid </a:t>
              </a:r>
            </a:p>
            <a:p>
              <a:pPr algn="l"/>
              <a:r>
                <a:rPr lang="en-US">
                  <a:latin typeface="Arial" charset="0"/>
                  <a:sym typeface="Symbol" pitchFamily="18" charset="2"/>
                </a:rPr>
                <a:t>in the feed (</a:t>
              </a:r>
              <a:r>
                <a:rPr lang="en-US">
                  <a:solidFill>
                    <a:srgbClr val="0000FF"/>
                  </a:solidFill>
                  <a:latin typeface="Arial" charset="0"/>
                  <a:sym typeface="Symbol" pitchFamily="18" charset="2"/>
                </a:rPr>
                <a:t>Y</a:t>
              </a:r>
              <a:r>
                <a:rPr lang="en-US">
                  <a:latin typeface="Arial" charset="0"/>
                  <a:sym typeface="Symbol" pitchFamily="18" charset="2"/>
                </a:rPr>
                <a:t>) and in the underflow (</a:t>
              </a:r>
              <a:r>
                <a:rPr lang="en-US">
                  <a:solidFill>
                    <a:srgbClr val="0000FF"/>
                  </a:solidFill>
                  <a:latin typeface="Arial" charset="0"/>
                  <a:sym typeface="Symbol" pitchFamily="18" charset="2"/>
                </a:rPr>
                <a:t>U</a:t>
              </a:r>
              <a:r>
                <a:rPr lang="en-US">
                  <a:latin typeface="Arial" charset="0"/>
                  <a:sym typeface="Symbol" pitchFamily="18" charset="2"/>
                </a:rPr>
                <a:t>):</a:t>
              </a:r>
            </a:p>
          </p:txBody>
        </p:sp>
        <p:sp>
          <p:nvSpPr>
            <p:cNvPr id="47115" name="Text Box 17"/>
            <p:cNvSpPr txBox="1">
              <a:spLocks noChangeArrowheads="1"/>
            </p:cNvSpPr>
            <p:nvPr/>
          </p:nvSpPr>
          <p:spPr bwMode="auto">
            <a:xfrm>
              <a:off x="240" y="2832"/>
              <a:ext cx="224" cy="231"/>
            </a:xfrm>
            <a:prstGeom prst="rect">
              <a:avLst/>
            </a:prstGeom>
            <a:noFill/>
            <a:ln w="9525">
              <a:noFill/>
              <a:miter lim="800000"/>
              <a:headEnd/>
              <a:tailEnd/>
            </a:ln>
          </p:spPr>
          <p:txBody>
            <a:bodyPr wrap="none">
              <a:spAutoFit/>
            </a:bodyPr>
            <a:lstStyle/>
            <a:p>
              <a:pPr algn="l"/>
              <a:r>
                <a:rPr lang="en-US">
                  <a:latin typeface="Arial" charset="0"/>
                  <a:sym typeface="Symbol" pitchFamily="18" charset="2"/>
                </a:rPr>
                <a:t></a:t>
              </a:r>
            </a:p>
          </p:txBody>
        </p:sp>
      </p:grpSp>
      <p:graphicFrame>
        <p:nvGraphicFramePr>
          <p:cNvPr id="47108" name="Object 20"/>
          <p:cNvGraphicFramePr>
            <a:graphicFrameLocks noChangeAspect="1"/>
          </p:cNvGraphicFramePr>
          <p:nvPr>
            <p:ph sz="quarter" idx="3"/>
          </p:nvPr>
        </p:nvGraphicFramePr>
        <p:xfrm>
          <a:off x="1489075" y="5130800"/>
          <a:ext cx="5238750" cy="892175"/>
        </p:xfrm>
        <a:graphic>
          <a:graphicData uri="http://schemas.openxmlformats.org/presentationml/2006/ole">
            <p:oleObj spid="_x0000_s14340" name="Equation" r:id="rId6" imgW="2831760" imgH="482400" progId="Equation.3">
              <p:embed/>
            </p:oleObj>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Object 3"/>
          <p:cNvGraphicFramePr>
            <a:graphicFrameLocks noChangeAspect="1"/>
          </p:cNvGraphicFramePr>
          <p:nvPr>
            <p:ph idx="1"/>
          </p:nvPr>
        </p:nvGraphicFramePr>
        <p:xfrm>
          <a:off x="1149350" y="323850"/>
          <a:ext cx="5956300" cy="2046288"/>
        </p:xfrm>
        <a:graphic>
          <a:graphicData uri="http://schemas.openxmlformats.org/presentationml/2006/ole">
            <p:oleObj spid="_x0000_s15362" name="Equation" r:id="rId4" imgW="2882880" imgH="990360" progId="Equation.3">
              <p:embed/>
            </p:oleObj>
          </a:graphicData>
        </a:graphic>
      </p:graphicFrame>
      <p:grpSp>
        <p:nvGrpSpPr>
          <p:cNvPr id="2" name="Group 6"/>
          <p:cNvGrpSpPr>
            <a:grpSpLocks/>
          </p:cNvGrpSpPr>
          <p:nvPr/>
        </p:nvGrpSpPr>
        <p:grpSpPr bwMode="auto">
          <a:xfrm>
            <a:off x="381000" y="2514600"/>
            <a:ext cx="7696200" cy="915988"/>
            <a:chOff x="336" y="1847"/>
            <a:chExt cx="4610" cy="577"/>
          </a:xfrm>
        </p:grpSpPr>
        <p:sp>
          <p:nvSpPr>
            <p:cNvPr id="48133" name="Text Box 7"/>
            <p:cNvSpPr txBox="1">
              <a:spLocks noChangeArrowheads="1"/>
            </p:cNvSpPr>
            <p:nvPr/>
          </p:nvSpPr>
          <p:spPr bwMode="auto">
            <a:xfrm>
              <a:off x="566" y="1847"/>
              <a:ext cx="4380" cy="577"/>
            </a:xfrm>
            <a:prstGeom prst="rect">
              <a:avLst/>
            </a:prstGeom>
            <a:noFill/>
            <a:ln w="9525">
              <a:noFill/>
              <a:miter lim="800000"/>
              <a:headEnd/>
              <a:tailEnd/>
            </a:ln>
          </p:spPr>
          <p:txBody>
            <a:bodyPr>
              <a:spAutoFit/>
            </a:bodyPr>
            <a:lstStyle/>
            <a:p>
              <a:pPr algn="l"/>
              <a:r>
                <a:rPr lang="en-US">
                  <a:latin typeface="Arial" charset="0"/>
                </a:rPr>
                <a:t>The values of </a:t>
              </a:r>
              <a:r>
                <a:rPr lang="en-US">
                  <a:solidFill>
                    <a:srgbClr val="0000FF"/>
                  </a:solidFill>
                  <a:latin typeface="Arial" charset="0"/>
                </a:rPr>
                <a:t>A</a:t>
              </a:r>
              <a:r>
                <a:rPr lang="en-US">
                  <a:latin typeface="Arial" charset="0"/>
                </a:rPr>
                <a:t> should be calculated for the whole range of concentrations present in the thickener, and the design should be based on the maximum value so obtained.</a:t>
              </a:r>
              <a:endParaRPr lang="en-US">
                <a:solidFill>
                  <a:srgbClr val="0000FF"/>
                </a:solidFill>
                <a:latin typeface="Arial" charset="0"/>
              </a:endParaRPr>
            </a:p>
          </p:txBody>
        </p:sp>
        <p:sp>
          <p:nvSpPr>
            <p:cNvPr id="48134" name="Text Box 8"/>
            <p:cNvSpPr txBox="1">
              <a:spLocks noChangeArrowheads="1"/>
            </p:cNvSpPr>
            <p:nvPr/>
          </p:nvSpPr>
          <p:spPr bwMode="auto">
            <a:xfrm>
              <a:off x="336" y="1872"/>
              <a:ext cx="213" cy="231"/>
            </a:xfrm>
            <a:prstGeom prst="rect">
              <a:avLst/>
            </a:prstGeom>
            <a:noFill/>
            <a:ln w="9525">
              <a:noFill/>
              <a:miter lim="800000"/>
              <a:headEnd/>
              <a:tailEnd/>
            </a:ln>
          </p:spPr>
          <p:txBody>
            <a:bodyPr wrap="none">
              <a:spAutoFit/>
            </a:bodyPr>
            <a:lstStyle/>
            <a:p>
              <a:pPr algn="l"/>
              <a:r>
                <a:rPr lang="en-US">
                  <a:latin typeface="Arial" charset="0"/>
                  <a:sym typeface="Symbol" pitchFamily="18" charset="2"/>
                </a:rPr>
                <a:t></a:t>
              </a:r>
            </a:p>
          </p:txBody>
        </p:sp>
      </p:grpSp>
      <p:sp>
        <p:nvSpPr>
          <p:cNvPr id="7" name="Rectangle 3" descr="Rectangle: Click to edit Master text styles&#10;Second level&#10;Third level&#10;Fourth level&#10;Fifth level"/>
          <p:cNvSpPr txBox="1">
            <a:spLocks noChangeArrowheads="1"/>
          </p:cNvSpPr>
          <p:nvPr/>
        </p:nvSpPr>
        <p:spPr>
          <a:xfrm>
            <a:off x="457200" y="3733801"/>
            <a:ext cx="6934200" cy="2590800"/>
          </a:xfrm>
          <a:prstGeom prst="rect">
            <a:avLst/>
          </a:prstGeom>
        </p:spPr>
        <p:txBody>
          <a:bodyPr vert="horz" lIns="91440" tIns="45720" rIns="91440" bIns="45720" rtlCol="0">
            <a:normAutofit/>
          </a:bodyPr>
          <a:lstStyle/>
          <a:p>
            <a:pPr marL="800100" lvl="1" indent="-342900">
              <a:spcBef>
                <a:spcPct val="20000"/>
              </a:spcBef>
            </a:pPr>
            <a:r>
              <a:rPr kumimoji="0" lang="en-IE"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where 	A = area (m</a:t>
            </a:r>
            <a:r>
              <a:rPr kumimoji="0" lang="en-IE" sz="2000" b="0" i="0" u="none" strike="noStrike" kern="1200" cap="none" spc="0" normalizeH="0" baseline="30000" noProof="0" dirty="0" smtClean="0">
                <a:ln>
                  <a:noFill/>
                </a:ln>
                <a:solidFill>
                  <a:schemeClr val="tx1"/>
                </a:solidFill>
                <a:effectLst/>
                <a:uLnTx/>
                <a:uFillTx/>
                <a:latin typeface="Arial" pitchFamily="34" charset="0"/>
                <a:cs typeface="Arial" pitchFamily="34" charset="0"/>
              </a:rPr>
              <a:t>2</a:t>
            </a:r>
            <a:r>
              <a:rPr kumimoji="0" lang="en-IE"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a:t>
            </a:r>
            <a:br>
              <a:rPr kumimoji="0" lang="en-IE" sz="2000" b="0" i="0" u="none" strike="noStrike" kern="1200" cap="none" spc="0" normalizeH="0" baseline="0" noProof="0" dirty="0" smtClean="0">
                <a:ln>
                  <a:noFill/>
                </a:ln>
                <a:solidFill>
                  <a:schemeClr val="tx1"/>
                </a:solidFill>
                <a:effectLst/>
                <a:uLnTx/>
                <a:uFillTx/>
                <a:latin typeface="Arial" pitchFamily="34" charset="0"/>
                <a:cs typeface="Arial" pitchFamily="34" charset="0"/>
              </a:rPr>
            </a:br>
            <a:r>
              <a:rPr kumimoji="0" lang="en-IE"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		Q</a:t>
            </a:r>
            <a:r>
              <a:rPr kumimoji="0" lang="en-IE" sz="2000" b="0" i="0" u="none" strike="noStrike" kern="1200" cap="none" spc="0" normalizeH="0" baseline="-25000" noProof="0" dirty="0" smtClean="0">
                <a:ln>
                  <a:noFill/>
                </a:ln>
                <a:solidFill>
                  <a:schemeClr val="tx1"/>
                </a:solidFill>
                <a:effectLst/>
                <a:uLnTx/>
                <a:uFillTx/>
                <a:latin typeface="Arial" pitchFamily="34" charset="0"/>
                <a:cs typeface="Arial" pitchFamily="34" charset="0"/>
              </a:rPr>
              <a:t>0</a:t>
            </a:r>
            <a:r>
              <a:rPr kumimoji="0" lang="en-IE"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 = feed rate of suspension (m</a:t>
            </a:r>
            <a:r>
              <a:rPr kumimoji="0" lang="en-IE" sz="2000" b="0" i="0" u="none" strike="noStrike" kern="1200" cap="none" spc="0" normalizeH="0" baseline="30000" noProof="0" dirty="0" smtClean="0">
                <a:ln>
                  <a:noFill/>
                </a:ln>
                <a:solidFill>
                  <a:schemeClr val="tx1"/>
                </a:solidFill>
                <a:effectLst/>
                <a:uLnTx/>
                <a:uFillTx/>
                <a:latin typeface="Arial" pitchFamily="34" charset="0"/>
                <a:cs typeface="Arial" pitchFamily="34" charset="0"/>
              </a:rPr>
              <a:t>3</a:t>
            </a:r>
            <a:r>
              <a:rPr kumimoji="0" lang="en-IE"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/s)</a:t>
            </a:r>
            <a:br>
              <a:rPr kumimoji="0" lang="en-IE" sz="2000" b="0" i="0" u="none" strike="noStrike" kern="1200" cap="none" spc="0" normalizeH="0" baseline="0" noProof="0" dirty="0" smtClean="0">
                <a:ln>
                  <a:noFill/>
                </a:ln>
                <a:solidFill>
                  <a:schemeClr val="tx1"/>
                </a:solidFill>
                <a:effectLst/>
                <a:uLnTx/>
                <a:uFillTx/>
                <a:latin typeface="Arial" pitchFamily="34" charset="0"/>
                <a:cs typeface="Arial" pitchFamily="34" charset="0"/>
              </a:rPr>
            </a:br>
            <a:r>
              <a:rPr kumimoji="0" lang="en-IE"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		Y = mass ratio liquid to solid in feed</a:t>
            </a:r>
            <a:br>
              <a:rPr kumimoji="0" lang="en-IE" sz="2000" b="0" i="0" u="none" strike="noStrike" kern="1200" cap="none" spc="0" normalizeH="0" baseline="0" noProof="0" dirty="0" smtClean="0">
                <a:ln>
                  <a:noFill/>
                </a:ln>
                <a:solidFill>
                  <a:schemeClr val="tx1"/>
                </a:solidFill>
                <a:effectLst/>
                <a:uLnTx/>
                <a:uFillTx/>
                <a:latin typeface="Arial" pitchFamily="34" charset="0"/>
                <a:cs typeface="Arial" pitchFamily="34" charset="0"/>
              </a:rPr>
            </a:br>
            <a:r>
              <a:rPr kumimoji="0" lang="en-IE"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		U = mass ratio liquid to solid in underflow</a:t>
            </a:r>
            <a:br>
              <a:rPr kumimoji="0" lang="en-IE" sz="2000" b="0" i="0" u="none" strike="noStrike" kern="1200" cap="none" spc="0" normalizeH="0" baseline="0" noProof="0" dirty="0" smtClean="0">
                <a:ln>
                  <a:noFill/>
                </a:ln>
                <a:solidFill>
                  <a:schemeClr val="tx1"/>
                </a:solidFill>
                <a:effectLst/>
                <a:uLnTx/>
                <a:uFillTx/>
                <a:latin typeface="Arial" pitchFamily="34" charset="0"/>
                <a:cs typeface="Arial" pitchFamily="34" charset="0"/>
              </a:rPr>
            </a:br>
            <a:r>
              <a:rPr kumimoji="0" lang="en-IE"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		C = particle volume fraction (1-</a:t>
            </a:r>
            <a:r>
              <a:rPr kumimoji="0" lang="el-GR"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ε</a:t>
            </a:r>
            <a:r>
              <a:rPr kumimoji="0" lang="en-IE"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a:t>
            </a:r>
            <a:br>
              <a:rPr kumimoji="0" lang="en-IE" sz="2000" b="0" i="0" u="none" strike="noStrike" kern="1200" cap="none" spc="0" normalizeH="0" baseline="0" noProof="0" dirty="0" smtClean="0">
                <a:ln>
                  <a:noFill/>
                </a:ln>
                <a:solidFill>
                  <a:schemeClr val="tx1"/>
                </a:solidFill>
                <a:effectLst/>
                <a:uLnTx/>
                <a:uFillTx/>
                <a:latin typeface="Arial" pitchFamily="34" charset="0"/>
                <a:cs typeface="Arial" pitchFamily="34" charset="0"/>
              </a:rPr>
            </a:br>
            <a:r>
              <a:rPr kumimoji="0" lang="en-IE"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l-GR"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ρ</a:t>
            </a:r>
            <a:r>
              <a:rPr kumimoji="0" lang="en-IE" sz="2000" b="0" i="0" u="none" strike="noStrike" kern="1200" cap="none" spc="0" normalizeH="0" baseline="-25000" noProof="0" dirty="0" smtClean="0">
                <a:ln>
                  <a:noFill/>
                </a:ln>
                <a:solidFill>
                  <a:schemeClr val="tx1"/>
                </a:solidFill>
                <a:effectLst/>
                <a:uLnTx/>
                <a:uFillTx/>
                <a:latin typeface="Arial" pitchFamily="34" charset="0"/>
                <a:cs typeface="Arial" pitchFamily="34" charset="0"/>
              </a:rPr>
              <a:t>s</a:t>
            </a:r>
            <a:r>
              <a:rPr kumimoji="0" lang="en-IE"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 = density of solid (kg/m</a:t>
            </a:r>
            <a:r>
              <a:rPr kumimoji="0" lang="en-IE" sz="2000" b="0" i="0" u="none" strike="noStrike" kern="1200" cap="none" spc="0" normalizeH="0" baseline="30000" noProof="0" dirty="0" smtClean="0">
                <a:ln>
                  <a:noFill/>
                </a:ln>
                <a:solidFill>
                  <a:schemeClr val="tx1"/>
                </a:solidFill>
                <a:effectLst/>
                <a:uLnTx/>
                <a:uFillTx/>
                <a:latin typeface="Arial" pitchFamily="34" charset="0"/>
                <a:cs typeface="Arial" pitchFamily="34" charset="0"/>
              </a:rPr>
              <a:t>3</a:t>
            </a:r>
            <a:r>
              <a:rPr kumimoji="0" lang="en-IE"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a:t>
            </a:r>
            <a:br>
              <a:rPr kumimoji="0" lang="en-IE" sz="2000" b="0" i="0" u="none" strike="noStrike" kern="1200" cap="none" spc="0" normalizeH="0" baseline="0" noProof="0" dirty="0" smtClean="0">
                <a:ln>
                  <a:noFill/>
                </a:ln>
                <a:solidFill>
                  <a:schemeClr val="tx1"/>
                </a:solidFill>
                <a:effectLst/>
                <a:uLnTx/>
                <a:uFillTx/>
                <a:latin typeface="Arial" pitchFamily="34" charset="0"/>
                <a:cs typeface="Arial" pitchFamily="34" charset="0"/>
              </a:rPr>
            </a:br>
            <a:r>
              <a:rPr kumimoji="0" lang="en-IE"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IE" sz="20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v</a:t>
            </a:r>
            <a:r>
              <a:rPr kumimoji="0" lang="en-IE" sz="2000" b="0" i="0" u="none" strike="noStrike" kern="1200" cap="none" spc="0" normalizeH="0" baseline="-25000" noProof="0" dirty="0" err="1" smtClean="0">
                <a:ln>
                  <a:noFill/>
                </a:ln>
                <a:solidFill>
                  <a:schemeClr val="tx1"/>
                </a:solidFill>
                <a:effectLst/>
                <a:uLnTx/>
                <a:uFillTx/>
                <a:latin typeface="Arial" pitchFamily="34" charset="0"/>
                <a:cs typeface="Arial" pitchFamily="34" charset="0"/>
              </a:rPr>
              <a:t>c</a:t>
            </a:r>
            <a:r>
              <a:rPr kumimoji="0" lang="en-IE"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 = terminal velocity at conc. C (m/s)</a:t>
            </a:r>
            <a:br>
              <a:rPr kumimoji="0" lang="en-IE" sz="2000" b="0" i="0" u="none" strike="noStrike" kern="1200" cap="none" spc="0" normalizeH="0" baseline="0" noProof="0" dirty="0" smtClean="0">
                <a:ln>
                  <a:noFill/>
                </a:ln>
                <a:solidFill>
                  <a:schemeClr val="tx1"/>
                </a:solidFill>
                <a:effectLst/>
                <a:uLnTx/>
                <a:uFillTx/>
                <a:latin typeface="Arial" pitchFamily="34" charset="0"/>
                <a:cs typeface="Arial" pitchFamily="34" charset="0"/>
              </a:rPr>
            </a:br>
            <a:r>
              <a:rPr kumimoji="0" lang="en-IE"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l-GR"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ρ</a:t>
            </a:r>
            <a:r>
              <a:rPr kumimoji="0" lang="en-IE" sz="2000" b="0" i="0" u="none" strike="noStrike" kern="1200" cap="none" spc="0" normalizeH="0" baseline="-25000" noProof="0" dirty="0" smtClean="0">
                <a:ln>
                  <a:noFill/>
                </a:ln>
                <a:solidFill>
                  <a:schemeClr val="tx1"/>
                </a:solidFill>
                <a:effectLst/>
                <a:uLnTx/>
                <a:uFillTx/>
                <a:latin typeface="Arial" pitchFamily="34" charset="0"/>
                <a:cs typeface="Arial" pitchFamily="34" charset="0"/>
              </a:rPr>
              <a:t>f</a:t>
            </a:r>
            <a:r>
              <a:rPr kumimoji="0" lang="en-IE"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 = density of liquid (kg/m</a:t>
            </a:r>
            <a:r>
              <a:rPr kumimoji="0" lang="en-IE" sz="2000" b="0" i="0" u="none" strike="noStrike" kern="1200" cap="none" spc="0" normalizeH="0" baseline="30000" noProof="0" dirty="0" smtClean="0">
                <a:ln>
                  <a:noFill/>
                </a:ln>
                <a:solidFill>
                  <a:schemeClr val="tx1"/>
                </a:solidFill>
                <a:effectLst/>
                <a:uLnTx/>
                <a:uFillTx/>
                <a:latin typeface="Arial" pitchFamily="34" charset="0"/>
                <a:cs typeface="Arial" pitchFamily="34" charset="0"/>
              </a:rPr>
              <a:t>3</a:t>
            </a:r>
            <a:r>
              <a:rPr kumimoji="0" lang="en-IE"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a:t>
            </a:r>
            <a:endParaRPr kumimoji="0" lang="el-GR" sz="2000" b="0" i="0" u="none" strike="noStrike" kern="1200" cap="none" spc="0" normalizeH="0" baseline="0" noProof="0" dirty="0">
              <a:ln>
                <a:noFill/>
              </a:ln>
              <a:solidFill>
                <a:schemeClr val="tx1"/>
              </a:solidFill>
              <a:effectLst/>
              <a:uLnTx/>
              <a:uFillTx/>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457200"/>
            <a:ext cx="8610600" cy="1508105"/>
          </a:xfrm>
          <a:prstGeom prst="rect">
            <a:avLst/>
          </a:prstGeom>
        </p:spPr>
        <p:txBody>
          <a:bodyPr wrap="square">
            <a:spAutoFit/>
          </a:bodyPr>
          <a:lstStyle/>
          <a:p>
            <a:pPr marL="609600" indent="-609600">
              <a:spcBef>
                <a:spcPct val="20000"/>
              </a:spcBef>
              <a:buClr>
                <a:schemeClr val="tx1"/>
              </a:buClr>
            </a:pPr>
            <a:r>
              <a:rPr lang="en-US" sz="2000" b="1" dirty="0" smtClean="0">
                <a:solidFill>
                  <a:srgbClr val="FF0000"/>
                </a:solidFill>
                <a:latin typeface="Arial" charset="0"/>
              </a:rPr>
              <a:t>Example1</a:t>
            </a:r>
            <a:r>
              <a:rPr lang="en-US" sz="2000" b="1" dirty="0" smtClean="0">
                <a:latin typeface="Arial" charset="0"/>
              </a:rPr>
              <a:t>: A slurry containing 5kg of water per kg of solids is to be </a:t>
            </a:r>
          </a:p>
          <a:p>
            <a:pPr marL="609600" indent="-609600">
              <a:spcBef>
                <a:spcPct val="20000"/>
              </a:spcBef>
              <a:buClr>
                <a:schemeClr val="tx1"/>
              </a:buClr>
            </a:pPr>
            <a:r>
              <a:rPr lang="en-US" sz="2000" b="1" dirty="0" smtClean="0">
                <a:latin typeface="Arial" charset="0"/>
              </a:rPr>
              <a:t>thickened to a sludge containing 1.5kg of water per kg of solids in a </a:t>
            </a:r>
          </a:p>
          <a:p>
            <a:pPr marL="609600" indent="-609600">
              <a:spcBef>
                <a:spcPct val="20000"/>
              </a:spcBef>
              <a:buClr>
                <a:schemeClr val="tx1"/>
              </a:buClr>
            </a:pPr>
            <a:r>
              <a:rPr lang="en-US" sz="2000" b="1" dirty="0" smtClean="0">
                <a:latin typeface="Arial" charset="0"/>
              </a:rPr>
              <a:t>continuous operation. Laboratory tests using five different </a:t>
            </a:r>
          </a:p>
          <a:p>
            <a:pPr marL="609600" indent="-609600">
              <a:spcBef>
                <a:spcPct val="20000"/>
              </a:spcBef>
              <a:buClr>
                <a:schemeClr val="tx1"/>
              </a:buClr>
            </a:pPr>
            <a:r>
              <a:rPr lang="en-US" sz="2000" b="1" dirty="0" smtClean="0">
                <a:latin typeface="Arial" charset="0"/>
              </a:rPr>
              <a:t>concentrations of the slurry yielded the following results:</a:t>
            </a:r>
            <a:endParaRPr lang="en-US" sz="2000" b="1" dirty="0">
              <a:latin typeface="Arial" charset="0"/>
            </a:endParaRPr>
          </a:p>
        </p:txBody>
      </p:sp>
      <p:graphicFrame>
        <p:nvGraphicFramePr>
          <p:cNvPr id="5" name="Group 40"/>
          <p:cNvGraphicFramePr>
            <a:graphicFrameLocks noGrp="1"/>
          </p:cNvGraphicFramePr>
          <p:nvPr/>
        </p:nvGraphicFramePr>
        <p:xfrm>
          <a:off x="914400" y="2438400"/>
          <a:ext cx="7620000" cy="731520"/>
        </p:xfrm>
        <a:graphic>
          <a:graphicData uri="http://schemas.openxmlformats.org/drawingml/2006/table">
            <a:tbl>
              <a:tblPr/>
              <a:tblGrid>
                <a:gridCol w="3581400"/>
                <a:gridCol w="4038600"/>
              </a:tblGrid>
              <a:tr h="342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Concentration (kg water/kg solid)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5.0     4.2      3.7         3.1         2.5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Rate of sedimentation (mm/s)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0.20   0.12    0.094     0.070     0.050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 name="Rectangle 5"/>
          <p:cNvSpPr/>
          <p:nvPr/>
        </p:nvSpPr>
        <p:spPr>
          <a:xfrm>
            <a:off x="381000" y="3733800"/>
            <a:ext cx="7162800" cy="769441"/>
          </a:xfrm>
          <a:prstGeom prst="rect">
            <a:avLst/>
          </a:prstGeom>
        </p:spPr>
        <p:txBody>
          <a:bodyPr wrap="square">
            <a:spAutoFit/>
          </a:bodyPr>
          <a:lstStyle/>
          <a:p>
            <a:pPr marL="514350" indent="-514350">
              <a:spcBef>
                <a:spcPct val="20000"/>
              </a:spcBef>
              <a:buClr>
                <a:schemeClr val="tx1"/>
              </a:buClr>
            </a:pPr>
            <a:r>
              <a:rPr lang="en-US" sz="2000" b="1" dirty="0" smtClean="0">
                <a:latin typeface="Arial" charset="0"/>
              </a:rPr>
              <a:t>Calculate the minimum area of the thickener to effect the </a:t>
            </a:r>
          </a:p>
          <a:p>
            <a:pPr marL="514350" indent="-514350">
              <a:spcBef>
                <a:spcPct val="20000"/>
              </a:spcBef>
              <a:buClr>
                <a:schemeClr val="tx1"/>
              </a:buClr>
            </a:pPr>
            <a:r>
              <a:rPr lang="en-US" sz="2000" b="1" dirty="0" smtClean="0">
                <a:latin typeface="Arial" charset="0"/>
              </a:rPr>
              <a:t>separation of 1.33 kg of solids per second.</a:t>
            </a:r>
            <a:endParaRPr lang="en-US" sz="2000" b="1" dirty="0">
              <a:latin typeface="Arial"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8149" name="Picture 5"/>
          <p:cNvPicPr>
            <a:picLocks noChangeAspect="1" noChangeArrowheads="1"/>
          </p:cNvPicPr>
          <p:nvPr/>
        </p:nvPicPr>
        <p:blipFill>
          <a:blip r:embed="rId3"/>
          <a:srcRect/>
          <a:stretch>
            <a:fillRect/>
          </a:stretch>
        </p:blipFill>
        <p:spPr bwMode="auto">
          <a:xfrm>
            <a:off x="457200" y="228600"/>
            <a:ext cx="8096250" cy="62198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5" name="Picture 6"/>
          <p:cNvPicPr>
            <a:picLocks noChangeAspect="1" noChangeArrowheads="1"/>
          </p:cNvPicPr>
          <p:nvPr/>
        </p:nvPicPr>
        <p:blipFill>
          <a:blip r:embed="rId3"/>
          <a:srcRect l="6741" t="1640" r="4494" b="2521"/>
          <a:stretch>
            <a:fillRect/>
          </a:stretch>
        </p:blipFill>
        <p:spPr bwMode="auto">
          <a:xfrm>
            <a:off x="1981200" y="2514600"/>
            <a:ext cx="5867400" cy="4131039"/>
          </a:xfrm>
          <a:prstGeom prst="rect">
            <a:avLst/>
          </a:prstGeom>
          <a:noFill/>
          <a:ln w="9525">
            <a:noFill/>
            <a:miter lim="800000"/>
            <a:headEnd/>
            <a:tailEnd/>
          </a:ln>
        </p:spPr>
      </p:pic>
      <p:sp>
        <p:nvSpPr>
          <p:cNvPr id="5" name="Rectangle 4"/>
          <p:cNvSpPr/>
          <p:nvPr/>
        </p:nvSpPr>
        <p:spPr>
          <a:xfrm>
            <a:off x="304800" y="228600"/>
            <a:ext cx="8534400" cy="2246769"/>
          </a:xfrm>
          <a:prstGeom prst="rect">
            <a:avLst/>
          </a:prstGeom>
        </p:spPr>
        <p:txBody>
          <a:bodyPr wrap="square">
            <a:spAutoFit/>
          </a:bodyPr>
          <a:lstStyle/>
          <a:p>
            <a:r>
              <a:rPr lang="en-US" sz="2000" b="1" dirty="0" smtClean="0">
                <a:solidFill>
                  <a:srgbClr val="FF0000"/>
                </a:solidFill>
                <a:latin typeface="Arial" charset="0"/>
              </a:rPr>
              <a:t>Example2</a:t>
            </a:r>
            <a:r>
              <a:rPr lang="en-US" sz="2000" b="1" dirty="0" smtClean="0">
                <a:latin typeface="Arial" charset="0"/>
              </a:rPr>
              <a:t>: </a:t>
            </a:r>
            <a:r>
              <a:rPr lang="en-US" sz="2000" b="1" dirty="0" smtClean="0">
                <a:latin typeface="Arial" pitchFamily="34" charset="0"/>
                <a:cs typeface="Arial" pitchFamily="34" charset="0"/>
              </a:rPr>
              <a:t>A batch test on the sedimentation of a slurry containing 200 kg solids/m</a:t>
            </a:r>
            <a:r>
              <a:rPr lang="en-US" sz="2000" b="1" baseline="30000" dirty="0" smtClean="0">
                <a:latin typeface="Arial" pitchFamily="34" charset="0"/>
                <a:cs typeface="Arial" pitchFamily="34" charset="0"/>
              </a:rPr>
              <a:t>3</a:t>
            </a:r>
            <a:r>
              <a:rPr lang="en-US" sz="2000" b="1" dirty="0" smtClean="0">
                <a:latin typeface="Arial" pitchFamily="34" charset="0"/>
                <a:cs typeface="Arial" pitchFamily="34" charset="0"/>
              </a:rPr>
              <a:t> gave the results shown in the figure for the position of the interface between slurry and clear liquid as a function of time.</a:t>
            </a:r>
          </a:p>
          <a:p>
            <a:r>
              <a:rPr lang="en-US" sz="2000" b="1" dirty="0" smtClean="0">
                <a:latin typeface="Arial" pitchFamily="34" charset="0"/>
                <a:cs typeface="Arial" pitchFamily="34" charset="0"/>
              </a:rPr>
              <a:t>Using the </a:t>
            </a:r>
            <a:r>
              <a:rPr lang="en-US" sz="2000" b="1" dirty="0" err="1" smtClean="0">
                <a:latin typeface="Arial" pitchFamily="34" charset="0"/>
                <a:cs typeface="Arial" pitchFamily="34" charset="0"/>
              </a:rPr>
              <a:t>Kynch</a:t>
            </a:r>
            <a:r>
              <a:rPr lang="en-US" sz="2000" b="1" dirty="0" smtClean="0">
                <a:latin typeface="Arial" pitchFamily="34" charset="0"/>
                <a:cs typeface="Arial" pitchFamily="34" charset="0"/>
              </a:rPr>
              <a:t> theory, tabulate the sedimentation velocity and solids flux due to sedimentation as a function of concentration. What area of tank will be required to give an underflow concentration of 1200 kg/m</a:t>
            </a:r>
            <a:r>
              <a:rPr lang="en-US" sz="2000" b="1" baseline="30000" dirty="0" smtClean="0">
                <a:latin typeface="Arial" pitchFamily="34" charset="0"/>
                <a:cs typeface="Arial" pitchFamily="34" charset="0"/>
              </a:rPr>
              <a:t>3</a:t>
            </a:r>
            <a:r>
              <a:rPr lang="en-US" sz="2000" b="1" dirty="0" smtClean="0">
                <a:latin typeface="Arial" pitchFamily="34" charset="0"/>
                <a:cs typeface="Arial" pitchFamily="34" charset="0"/>
              </a:rPr>
              <a:t> for a feed rate of 2 m</a:t>
            </a:r>
            <a:r>
              <a:rPr lang="en-US" sz="2000" b="1" baseline="30000" dirty="0" smtClean="0">
                <a:latin typeface="Arial" pitchFamily="34" charset="0"/>
                <a:cs typeface="Arial" pitchFamily="34" charset="0"/>
              </a:rPr>
              <a:t>3</a:t>
            </a:r>
            <a:r>
              <a:rPr lang="en-US" sz="2000" b="1" dirty="0" smtClean="0">
                <a:latin typeface="Arial" pitchFamily="34" charset="0"/>
                <a:cs typeface="Arial" pitchFamily="34" charset="0"/>
              </a:rPr>
              <a:t>/min of slurry?</a:t>
            </a:r>
            <a:endParaRPr lang="en-US"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838200"/>
            <a:ext cx="8458200" cy="1477328"/>
          </a:xfrm>
          <a:prstGeom prst="rect">
            <a:avLst/>
          </a:prstGeom>
        </p:spPr>
        <p:txBody>
          <a:bodyPr wrap="square">
            <a:spAutoFit/>
          </a:bodyPr>
          <a:lstStyle/>
          <a:p>
            <a:r>
              <a:rPr lang="en-US" dirty="0" smtClean="0">
                <a:latin typeface="Arial" pitchFamily="34" charset="0"/>
                <a:cs typeface="Arial" pitchFamily="34" charset="0"/>
              </a:rPr>
              <a:t>On the diagram the height </a:t>
            </a:r>
            <a:r>
              <a:rPr lang="en-US" i="1" dirty="0" smtClean="0">
                <a:latin typeface="Arial" pitchFamily="34" charset="0"/>
                <a:cs typeface="Arial" pitchFamily="34" charset="0"/>
              </a:rPr>
              <a:t>H above the base is plotted against time. The initial height is given by </a:t>
            </a:r>
            <a:r>
              <a:rPr lang="en-US" dirty="0" smtClean="0">
                <a:latin typeface="Arial" pitchFamily="34" charset="0"/>
                <a:cs typeface="Arial" pitchFamily="34" charset="0"/>
              </a:rPr>
              <a:t>OA (90 cm) and the initial constant slope of the curve gives the sedimentation velocity </a:t>
            </a:r>
            <a:r>
              <a:rPr lang="en-US" i="1" dirty="0" smtClean="0">
                <a:latin typeface="Arial" pitchFamily="34" charset="0"/>
                <a:cs typeface="Arial" pitchFamily="34" charset="0"/>
              </a:rPr>
              <a:t>(</a:t>
            </a:r>
            <a:r>
              <a:rPr lang="en-US" i="1" dirty="0" err="1" smtClean="0">
                <a:latin typeface="Arial" pitchFamily="34" charset="0"/>
                <a:cs typeface="Arial" pitchFamily="34" charset="0"/>
              </a:rPr>
              <a:t>u</a:t>
            </a:r>
            <a:r>
              <a:rPr lang="en-US" i="1" baseline="-25000" dirty="0" err="1" smtClean="0">
                <a:latin typeface="Arial" pitchFamily="34" charset="0"/>
                <a:cs typeface="Arial" pitchFamily="34" charset="0"/>
              </a:rPr>
              <a:t>c</a:t>
            </a:r>
            <a:r>
              <a:rPr lang="en-US" i="1" dirty="0" smtClean="0">
                <a:latin typeface="Arial" pitchFamily="34" charset="0"/>
                <a:cs typeface="Arial" pitchFamily="34" charset="0"/>
              </a:rPr>
              <a:t>)</a:t>
            </a:r>
            <a:r>
              <a:rPr lang="en-US" i="1" baseline="-25000" dirty="0" smtClean="0">
                <a:latin typeface="Arial" pitchFamily="34" charset="0"/>
                <a:cs typeface="Arial" pitchFamily="34" charset="0"/>
              </a:rPr>
              <a:t>0</a:t>
            </a:r>
            <a:r>
              <a:rPr lang="en-US" i="1" dirty="0" smtClean="0">
                <a:latin typeface="Arial" pitchFamily="34" charset="0"/>
                <a:cs typeface="Arial" pitchFamily="34" charset="0"/>
              </a:rPr>
              <a:t> for a </a:t>
            </a:r>
            <a:r>
              <a:rPr lang="en-US" dirty="0" smtClean="0">
                <a:latin typeface="Arial" pitchFamily="34" charset="0"/>
                <a:cs typeface="Arial" pitchFamily="34" charset="0"/>
              </a:rPr>
              <a:t>concentration of 200 kg/m</a:t>
            </a:r>
            <a:r>
              <a:rPr lang="en-US" baseline="30000" dirty="0" smtClean="0">
                <a:latin typeface="Arial" pitchFamily="34" charset="0"/>
                <a:cs typeface="Arial" pitchFamily="34" charset="0"/>
              </a:rPr>
              <a:t>3</a:t>
            </a:r>
            <a:r>
              <a:rPr lang="en-US" dirty="0" smtClean="0">
                <a:latin typeface="Arial" pitchFamily="34" charset="0"/>
                <a:cs typeface="Arial" pitchFamily="34" charset="0"/>
              </a:rPr>
              <a:t> </a:t>
            </a:r>
            <a:r>
              <a:rPr lang="en-US" i="1" dirty="0" smtClean="0">
                <a:latin typeface="Arial" pitchFamily="34" charset="0"/>
                <a:cs typeface="Arial" pitchFamily="34" charset="0"/>
              </a:rPr>
              <a:t>(c</a:t>
            </a:r>
            <a:r>
              <a:rPr lang="en-US" i="1" baseline="-25000" dirty="0" smtClean="0">
                <a:latin typeface="Arial" pitchFamily="34" charset="0"/>
                <a:cs typeface="Arial" pitchFamily="34" charset="0"/>
              </a:rPr>
              <a:t>0</a:t>
            </a:r>
            <a:r>
              <a:rPr lang="en-US" i="1" dirty="0" smtClean="0">
                <a:latin typeface="Arial" pitchFamily="34" charset="0"/>
                <a:cs typeface="Arial" pitchFamily="34" charset="0"/>
              </a:rPr>
              <a:t>).</a:t>
            </a:r>
          </a:p>
          <a:p>
            <a:r>
              <a:rPr lang="en-US" dirty="0" smtClean="0">
                <a:latin typeface="Arial" pitchFamily="34" charset="0"/>
                <a:cs typeface="Arial" pitchFamily="34" charset="0"/>
              </a:rPr>
              <a:t>For some other height, such as OT (60 cm), the slope of the tangent gives the sedimentation velocity </a:t>
            </a:r>
            <a:r>
              <a:rPr lang="en-US" i="1" dirty="0" err="1" smtClean="0">
                <a:latin typeface="Arial" pitchFamily="34" charset="0"/>
                <a:cs typeface="Arial" pitchFamily="34" charset="0"/>
              </a:rPr>
              <a:t>u</a:t>
            </a:r>
            <a:r>
              <a:rPr lang="en-US" i="1" baseline="-25000" dirty="0" err="1" smtClean="0">
                <a:latin typeface="Arial" pitchFamily="34" charset="0"/>
                <a:cs typeface="Arial" pitchFamily="34" charset="0"/>
              </a:rPr>
              <a:t>c</a:t>
            </a:r>
            <a:r>
              <a:rPr lang="en-US" i="1" dirty="0" smtClean="0">
                <a:latin typeface="Arial" pitchFamily="34" charset="0"/>
                <a:cs typeface="Arial" pitchFamily="34" charset="0"/>
              </a:rPr>
              <a:t> for a concentration of:</a:t>
            </a:r>
            <a:endParaRPr lang="en-US" dirty="0">
              <a:latin typeface="Arial" pitchFamily="34" charset="0"/>
              <a:cs typeface="Arial" pitchFamily="34" charset="0"/>
            </a:endParaRPr>
          </a:p>
        </p:txBody>
      </p:sp>
      <p:sp>
        <p:nvSpPr>
          <p:cNvPr id="5" name="Rectangle 4"/>
          <p:cNvSpPr/>
          <p:nvPr/>
        </p:nvSpPr>
        <p:spPr>
          <a:xfrm>
            <a:off x="304800" y="3505200"/>
            <a:ext cx="8458200" cy="923330"/>
          </a:xfrm>
          <a:prstGeom prst="rect">
            <a:avLst/>
          </a:prstGeom>
        </p:spPr>
        <p:txBody>
          <a:bodyPr wrap="square">
            <a:spAutoFit/>
          </a:bodyPr>
          <a:lstStyle/>
          <a:p>
            <a:r>
              <a:rPr lang="en-US" dirty="0" smtClean="0">
                <a:latin typeface="Arial" pitchFamily="34" charset="0"/>
                <a:cs typeface="Arial" pitchFamily="34" charset="0"/>
              </a:rPr>
              <a:t>Thus, for each height, the corresponding concentration may be calculated and the slope of the tangent measured to give the sedimentation velocity. The solids flux in kg/m</a:t>
            </a:r>
            <a:r>
              <a:rPr lang="en-US" baseline="30000" dirty="0" smtClean="0">
                <a:latin typeface="Arial" pitchFamily="34" charset="0"/>
                <a:cs typeface="Arial" pitchFamily="34" charset="0"/>
              </a:rPr>
              <a:t>2</a:t>
            </a:r>
            <a:r>
              <a:rPr lang="en-US" dirty="0" smtClean="0">
                <a:latin typeface="Arial" pitchFamily="34" charset="0"/>
                <a:cs typeface="Arial" pitchFamily="34" charset="0"/>
              </a:rPr>
              <a:t>s is then:</a:t>
            </a:r>
            <a:endParaRPr lang="en-US" dirty="0">
              <a:latin typeface="Arial" pitchFamily="34" charset="0"/>
              <a:cs typeface="Arial" pitchFamily="34" charset="0"/>
            </a:endParaRPr>
          </a:p>
        </p:txBody>
      </p:sp>
      <p:graphicFrame>
        <p:nvGraphicFramePr>
          <p:cNvPr id="6" name="Object 5"/>
          <p:cNvGraphicFramePr>
            <a:graphicFrameLocks noChangeAspect="1"/>
          </p:cNvGraphicFramePr>
          <p:nvPr/>
        </p:nvGraphicFramePr>
        <p:xfrm>
          <a:off x="2057400" y="2514600"/>
          <a:ext cx="3276601" cy="700515"/>
        </p:xfrm>
        <a:graphic>
          <a:graphicData uri="http://schemas.openxmlformats.org/presentationml/2006/ole">
            <p:oleObj spid="_x0000_s921601" name="Equation" r:id="rId4" imgW="1841400" imgH="393480" progId="Equation.3">
              <p:embed/>
            </p:oleObj>
          </a:graphicData>
        </a:graphic>
      </p:graphicFrame>
      <p:graphicFrame>
        <p:nvGraphicFramePr>
          <p:cNvPr id="921602" name="Object 2"/>
          <p:cNvGraphicFramePr>
            <a:graphicFrameLocks noChangeAspect="1"/>
          </p:cNvGraphicFramePr>
          <p:nvPr/>
        </p:nvGraphicFramePr>
        <p:xfrm>
          <a:off x="2133600" y="4495800"/>
          <a:ext cx="3638550" cy="700088"/>
        </p:xfrm>
        <a:graphic>
          <a:graphicData uri="http://schemas.openxmlformats.org/presentationml/2006/ole">
            <p:oleObj spid="_x0000_s921602" name="Equation" r:id="rId5" imgW="2044440" imgH="393480" progId="Equation.3">
              <p:embed/>
            </p:oleObj>
          </a:graphicData>
        </a:graphic>
      </p:graphicFrame>
      <p:sp>
        <p:nvSpPr>
          <p:cNvPr id="8" name="Rectangle 7"/>
          <p:cNvSpPr/>
          <p:nvPr/>
        </p:nvSpPr>
        <p:spPr>
          <a:xfrm>
            <a:off x="304800" y="228600"/>
            <a:ext cx="1210588" cy="400110"/>
          </a:xfrm>
          <a:prstGeom prst="rect">
            <a:avLst/>
          </a:prstGeom>
        </p:spPr>
        <p:txBody>
          <a:bodyPr wrap="none">
            <a:spAutoFit/>
          </a:bodyPr>
          <a:lstStyle/>
          <a:p>
            <a:r>
              <a:rPr lang="en-US" sz="2000" b="1" dirty="0" smtClean="0">
                <a:latin typeface="Arial" pitchFamily="34" charset="0"/>
                <a:cs typeface="Arial" pitchFamily="34" charset="0"/>
              </a:rPr>
              <a:t>Solution</a:t>
            </a:r>
            <a:endParaRPr lang="en-US"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381000" y="609600"/>
            <a:ext cx="8485792" cy="5791200"/>
            <a:chOff x="381000" y="609600"/>
            <a:chExt cx="8485792" cy="5791200"/>
          </a:xfrm>
        </p:grpSpPr>
        <p:pic>
          <p:nvPicPr>
            <p:cNvPr id="919553" name="Picture 1"/>
            <p:cNvPicPr>
              <a:picLocks noChangeAspect="1" noChangeArrowheads="1"/>
            </p:cNvPicPr>
            <p:nvPr/>
          </p:nvPicPr>
          <p:blipFill>
            <a:blip r:embed="rId3"/>
            <a:srcRect/>
            <a:stretch>
              <a:fillRect/>
            </a:stretch>
          </p:blipFill>
          <p:spPr bwMode="auto">
            <a:xfrm>
              <a:off x="381000" y="609600"/>
              <a:ext cx="8485792" cy="5791200"/>
            </a:xfrm>
            <a:prstGeom prst="rect">
              <a:avLst/>
            </a:prstGeom>
            <a:noFill/>
            <a:ln w="9525">
              <a:noFill/>
              <a:miter lim="800000"/>
              <a:headEnd/>
              <a:tailEnd/>
            </a:ln>
            <a:effectLst/>
          </p:spPr>
        </p:pic>
        <p:grpSp>
          <p:nvGrpSpPr>
            <p:cNvPr id="19" name="Group 18"/>
            <p:cNvGrpSpPr/>
            <p:nvPr/>
          </p:nvGrpSpPr>
          <p:grpSpPr>
            <a:xfrm>
              <a:off x="3962400" y="1143000"/>
              <a:ext cx="4495800" cy="990600"/>
              <a:chOff x="3962400" y="1143000"/>
              <a:chExt cx="4495800" cy="990600"/>
            </a:xfrm>
          </p:grpSpPr>
          <p:sp>
            <p:nvSpPr>
              <p:cNvPr id="17" name="TextBox 16"/>
              <p:cNvSpPr txBox="1"/>
              <p:nvPr/>
            </p:nvSpPr>
            <p:spPr>
              <a:xfrm>
                <a:off x="4191001" y="1295400"/>
                <a:ext cx="4114800" cy="646331"/>
              </a:xfrm>
              <a:prstGeom prst="rect">
                <a:avLst/>
              </a:prstGeom>
              <a:noFill/>
            </p:spPr>
            <p:txBody>
              <a:bodyPr wrap="square" rtlCol="0">
                <a:spAutoFit/>
              </a:bodyPr>
              <a:lstStyle/>
              <a:p>
                <a:r>
                  <a:rPr lang="en-US" dirty="0" smtClean="0">
                    <a:latin typeface="Arial" pitchFamily="34" charset="0"/>
                    <a:cs typeface="Arial" pitchFamily="34" charset="0"/>
                  </a:rPr>
                  <a:t>Slope calculation: to estimate the </a:t>
                </a:r>
              </a:p>
              <a:p>
                <a:r>
                  <a:rPr lang="en-US" dirty="0" smtClean="0">
                    <a:latin typeface="Arial" pitchFamily="34" charset="0"/>
                    <a:cs typeface="Arial" pitchFamily="34" charset="0"/>
                  </a:rPr>
                  <a:t>settling velocity for each concentration </a:t>
                </a:r>
                <a:endParaRPr lang="en-US" dirty="0">
                  <a:latin typeface="Arial" pitchFamily="34" charset="0"/>
                  <a:cs typeface="Arial" pitchFamily="34" charset="0"/>
                </a:endParaRPr>
              </a:p>
            </p:txBody>
          </p:sp>
          <p:sp>
            <p:nvSpPr>
              <p:cNvPr id="18" name="Rounded Rectangle 17"/>
              <p:cNvSpPr/>
              <p:nvPr/>
            </p:nvSpPr>
            <p:spPr>
              <a:xfrm>
                <a:off x="3962400" y="1143000"/>
                <a:ext cx="4495800" cy="990600"/>
              </a:xfrm>
              <a:prstGeom prst="roundRect">
                <a:avLst>
                  <a:gd name="adj" fmla="val 50000"/>
                </a:avLst>
              </a:prstGeom>
              <a:no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nvGraphicFramePr>
        <p:xfrm>
          <a:off x="1457325" y="4572000"/>
          <a:ext cx="5846763" cy="2095500"/>
        </p:xfrm>
        <a:graphic>
          <a:graphicData uri="http://schemas.openxmlformats.org/presentationml/2006/ole">
            <p:oleObj spid="_x0000_s917505" name="Equation" r:id="rId4" imgW="3543120" imgH="1269720" progId="Equation.3">
              <p:embed/>
            </p:oleObj>
          </a:graphicData>
        </a:graphic>
      </p:graphicFrame>
      <p:pic>
        <p:nvPicPr>
          <p:cNvPr id="917510" name="Picture 6"/>
          <p:cNvPicPr>
            <a:picLocks noChangeAspect="1" noChangeArrowheads="1"/>
          </p:cNvPicPr>
          <p:nvPr/>
        </p:nvPicPr>
        <p:blipFill>
          <a:blip r:embed="rId5"/>
          <a:srcRect/>
          <a:stretch>
            <a:fillRect/>
          </a:stretch>
        </p:blipFill>
        <p:spPr bwMode="auto">
          <a:xfrm>
            <a:off x="533399" y="152400"/>
            <a:ext cx="7990795" cy="4419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3"/>
          <p:cNvSpPr>
            <a:spLocks noGrp="1" noChangeArrowheads="1"/>
          </p:cNvSpPr>
          <p:nvPr>
            <p:ph type="body" idx="1"/>
          </p:nvPr>
        </p:nvSpPr>
        <p:spPr>
          <a:xfrm>
            <a:off x="457200" y="304800"/>
            <a:ext cx="8382000" cy="5791200"/>
          </a:xfrm>
        </p:spPr>
        <p:txBody>
          <a:bodyPr/>
          <a:lstStyle/>
          <a:p>
            <a:pPr eaLnBrk="1" hangingPunct="1">
              <a:lnSpc>
                <a:spcPct val="90000"/>
              </a:lnSpc>
            </a:pPr>
            <a:r>
              <a:rPr lang="en-US" smtClean="0"/>
              <a:t>Sedimentation</a:t>
            </a:r>
          </a:p>
          <a:p>
            <a:pPr lvl="1" eaLnBrk="1" hangingPunct="1">
              <a:lnSpc>
                <a:spcPct val="90000"/>
              </a:lnSpc>
            </a:pPr>
            <a:r>
              <a:rPr lang="en-US" smtClean="0"/>
              <a:t>Thickening or clarifying</a:t>
            </a:r>
          </a:p>
          <a:p>
            <a:pPr lvl="1" eaLnBrk="1" hangingPunct="1">
              <a:lnSpc>
                <a:spcPct val="90000"/>
              </a:lnSpc>
            </a:pPr>
            <a:r>
              <a:rPr lang="en-US" smtClean="0"/>
              <a:t>Small particles tends to have very slow settling velocity</a:t>
            </a:r>
          </a:p>
          <a:p>
            <a:pPr lvl="2" eaLnBrk="1" hangingPunct="1">
              <a:lnSpc>
                <a:spcPct val="90000"/>
              </a:lnSpc>
            </a:pPr>
            <a:r>
              <a:rPr lang="en-US" smtClean="0"/>
              <a:t>The settling velocity can be increased by</a:t>
            </a:r>
          </a:p>
          <a:p>
            <a:pPr lvl="3" eaLnBrk="1" hangingPunct="1">
              <a:lnSpc>
                <a:spcPct val="90000"/>
              </a:lnSpc>
            </a:pPr>
            <a:r>
              <a:rPr lang="en-US" smtClean="0"/>
              <a:t>Flocculation or coagulation</a:t>
            </a:r>
          </a:p>
          <a:p>
            <a:pPr lvl="4" eaLnBrk="1" hangingPunct="1">
              <a:lnSpc>
                <a:spcPct val="90000"/>
              </a:lnSpc>
            </a:pPr>
            <a:r>
              <a:rPr lang="en-US" smtClean="0"/>
              <a:t>By changing PH</a:t>
            </a:r>
          </a:p>
          <a:p>
            <a:pPr lvl="4" eaLnBrk="1" hangingPunct="1">
              <a:lnSpc>
                <a:spcPct val="90000"/>
              </a:lnSpc>
            </a:pPr>
            <a:r>
              <a:rPr lang="en-US" smtClean="0"/>
              <a:t>By stirring</a:t>
            </a:r>
          </a:p>
          <a:p>
            <a:pPr lvl="4" eaLnBrk="1" hangingPunct="1">
              <a:lnSpc>
                <a:spcPct val="90000"/>
              </a:lnSpc>
            </a:pPr>
            <a:r>
              <a:rPr lang="en-US" smtClean="0"/>
              <a:t>By heating</a:t>
            </a:r>
          </a:p>
          <a:p>
            <a:pPr lvl="4" eaLnBrk="1" hangingPunct="1">
              <a:lnSpc>
                <a:spcPct val="90000"/>
              </a:lnSpc>
            </a:pPr>
            <a:r>
              <a:rPr lang="en-US" smtClean="0"/>
              <a:t>By addition of flocculants (lime, Al- or Fe-sulphate or polyelectrolyte)</a:t>
            </a:r>
          </a:p>
          <a:p>
            <a:pPr lvl="3" eaLnBrk="1" hangingPunct="1">
              <a:lnSpc>
                <a:spcPct val="90000"/>
              </a:lnSpc>
            </a:pPr>
            <a:r>
              <a:rPr lang="en-US" smtClean="0"/>
              <a:t> reducing the viscosity</a:t>
            </a:r>
          </a:p>
          <a:p>
            <a:pPr lvl="4" eaLnBrk="1" hangingPunct="1">
              <a:lnSpc>
                <a:spcPct val="90000"/>
              </a:lnSpc>
            </a:pPr>
            <a:r>
              <a:rPr lang="en-US" smtClean="0"/>
              <a:t>By heating</a:t>
            </a:r>
          </a:p>
          <a:p>
            <a:pPr lvl="4" eaLnBrk="1" hangingPunct="1">
              <a:lnSpc>
                <a:spcPct val="90000"/>
              </a:lnSpc>
            </a:pPr>
            <a:r>
              <a:rPr lang="en-US" smtClean="0"/>
              <a:t>By reducing the concentration of thickeners (e.g. by enzymatic degradation of pectin)</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4419600" cy="792162"/>
          </a:xfrm>
        </p:spPr>
        <p:txBody>
          <a:bodyPr/>
          <a:lstStyle/>
          <a:p>
            <a:r>
              <a:rPr lang="en-US" dirty="0" smtClean="0"/>
              <a:t>Flocculation</a:t>
            </a:r>
            <a:endParaRPr lang="en-US" dirty="0"/>
          </a:p>
        </p:txBody>
      </p:sp>
      <p:pic>
        <p:nvPicPr>
          <p:cNvPr id="1212418" name="Picture 2"/>
          <p:cNvPicPr>
            <a:picLocks noChangeAspect="1" noChangeArrowheads="1"/>
          </p:cNvPicPr>
          <p:nvPr/>
        </p:nvPicPr>
        <p:blipFill>
          <a:blip r:embed="rId3"/>
          <a:srcRect/>
          <a:stretch>
            <a:fillRect/>
          </a:stretch>
        </p:blipFill>
        <p:spPr bwMode="auto">
          <a:xfrm>
            <a:off x="457201" y="1281327"/>
            <a:ext cx="3124199" cy="2270796"/>
          </a:xfrm>
          <a:prstGeom prst="rect">
            <a:avLst/>
          </a:prstGeom>
          <a:noFill/>
          <a:ln w="9525">
            <a:noFill/>
            <a:miter lim="800000"/>
            <a:headEnd/>
            <a:tailEnd/>
          </a:ln>
          <a:effectLst/>
        </p:spPr>
      </p:pic>
      <p:pic>
        <p:nvPicPr>
          <p:cNvPr id="1212419" name="Picture 3"/>
          <p:cNvPicPr>
            <a:picLocks noChangeAspect="1" noChangeArrowheads="1"/>
          </p:cNvPicPr>
          <p:nvPr/>
        </p:nvPicPr>
        <p:blipFill>
          <a:blip r:embed="rId4"/>
          <a:srcRect/>
          <a:stretch>
            <a:fillRect/>
          </a:stretch>
        </p:blipFill>
        <p:spPr bwMode="auto">
          <a:xfrm>
            <a:off x="5257800" y="304799"/>
            <a:ext cx="3581400" cy="3814191"/>
          </a:xfrm>
          <a:prstGeom prst="rect">
            <a:avLst/>
          </a:prstGeom>
          <a:noFill/>
          <a:ln w="9525">
            <a:noFill/>
            <a:miter lim="800000"/>
            <a:headEnd/>
            <a:tailEnd/>
          </a:ln>
          <a:effectLst/>
        </p:spPr>
      </p:pic>
      <p:pic>
        <p:nvPicPr>
          <p:cNvPr id="965633" name="Picture 1"/>
          <p:cNvPicPr>
            <a:picLocks noChangeAspect="1" noChangeArrowheads="1"/>
          </p:cNvPicPr>
          <p:nvPr/>
        </p:nvPicPr>
        <p:blipFill>
          <a:blip r:embed="rId5"/>
          <a:srcRect/>
          <a:stretch>
            <a:fillRect/>
          </a:stretch>
        </p:blipFill>
        <p:spPr bwMode="auto">
          <a:xfrm>
            <a:off x="457201" y="4343400"/>
            <a:ext cx="3001703" cy="1980843"/>
          </a:xfrm>
          <a:prstGeom prst="rect">
            <a:avLst/>
          </a:prstGeom>
          <a:noFill/>
          <a:ln w="9525">
            <a:noFill/>
            <a:miter lim="800000"/>
            <a:headEnd/>
            <a:tailEnd/>
          </a:ln>
          <a:effectLst/>
        </p:spPr>
      </p:pic>
      <p:pic>
        <p:nvPicPr>
          <p:cNvPr id="965634" name="Picture 2"/>
          <p:cNvPicPr>
            <a:picLocks noChangeAspect="1" noChangeArrowheads="1"/>
          </p:cNvPicPr>
          <p:nvPr/>
        </p:nvPicPr>
        <p:blipFill>
          <a:blip r:embed="rId6"/>
          <a:srcRect/>
          <a:stretch>
            <a:fillRect/>
          </a:stretch>
        </p:blipFill>
        <p:spPr bwMode="auto">
          <a:xfrm>
            <a:off x="3810000" y="3838575"/>
            <a:ext cx="3071613" cy="30194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Sedimentation</a:t>
            </a:r>
            <a:endParaRPr lang="en-US" dirty="0"/>
          </a:p>
        </p:txBody>
      </p:sp>
      <p:sp>
        <p:nvSpPr>
          <p:cNvPr id="3" name="Rectangle 2"/>
          <p:cNvSpPr/>
          <p:nvPr/>
        </p:nvSpPr>
        <p:spPr>
          <a:xfrm>
            <a:off x="1447800" y="2362200"/>
            <a:ext cx="6096000" cy="2062103"/>
          </a:xfrm>
          <a:prstGeom prst="rect">
            <a:avLst/>
          </a:prstGeom>
        </p:spPr>
        <p:txBody>
          <a:bodyPr wrap="square">
            <a:spAutoFit/>
          </a:bodyPr>
          <a:lstStyle/>
          <a:p>
            <a:pPr>
              <a:buFont typeface="Wingdings" pitchFamily="2" charset="2"/>
              <a:buChar char="q"/>
            </a:pPr>
            <a:r>
              <a:rPr lang="en-US" sz="3200" dirty="0" smtClean="0"/>
              <a:t>Thickening and/or clarification</a:t>
            </a:r>
          </a:p>
          <a:p>
            <a:pPr>
              <a:buFont typeface="Wingdings" pitchFamily="2" charset="2"/>
              <a:buChar char="q"/>
            </a:pPr>
            <a:r>
              <a:rPr lang="en-US" sz="3200" dirty="0" smtClean="0"/>
              <a:t>Concentrated suspension</a:t>
            </a:r>
          </a:p>
          <a:p>
            <a:pPr>
              <a:buFont typeface="Wingdings" pitchFamily="2" charset="2"/>
              <a:buChar char="q"/>
            </a:pPr>
            <a:r>
              <a:rPr lang="en-US" sz="3200" dirty="0" smtClean="0"/>
              <a:t>Gravity is the driving force</a:t>
            </a:r>
          </a:p>
          <a:p>
            <a:pPr>
              <a:buFont typeface="Wingdings" pitchFamily="2" charset="2"/>
              <a:buChar char="q"/>
            </a:pPr>
            <a:r>
              <a:rPr lang="en-US" sz="3200" dirty="0" smtClean="0"/>
              <a:t>Hindered settling</a:t>
            </a:r>
            <a:endParaRPr lang="en-US" sz="32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5186" name="Picture 2"/>
          <p:cNvPicPr>
            <a:picLocks noChangeAspect="1" noChangeArrowheads="1"/>
          </p:cNvPicPr>
          <p:nvPr/>
        </p:nvPicPr>
        <p:blipFill>
          <a:blip r:embed="rId3"/>
          <a:srcRect/>
          <a:stretch>
            <a:fillRect/>
          </a:stretch>
        </p:blipFill>
        <p:spPr bwMode="auto">
          <a:xfrm>
            <a:off x="762000" y="1447800"/>
            <a:ext cx="7496175" cy="4657725"/>
          </a:xfrm>
          <a:prstGeom prst="rect">
            <a:avLst/>
          </a:prstGeom>
          <a:noFill/>
          <a:ln w="9525">
            <a:noFill/>
            <a:miter lim="800000"/>
            <a:headEnd/>
            <a:tailEnd/>
          </a:ln>
          <a:effectLst/>
        </p:spPr>
      </p:pic>
      <p:sp>
        <p:nvSpPr>
          <p:cNvPr id="5" name="Title 1"/>
          <p:cNvSpPr>
            <a:spLocks noGrp="1"/>
          </p:cNvSpPr>
          <p:nvPr>
            <p:ph type="title"/>
          </p:nvPr>
        </p:nvSpPr>
        <p:spPr>
          <a:xfrm>
            <a:off x="381000" y="152400"/>
            <a:ext cx="4419600" cy="792162"/>
          </a:xfrm>
        </p:spPr>
        <p:txBody>
          <a:bodyPr/>
          <a:lstStyle/>
          <a:p>
            <a:r>
              <a:rPr lang="en-US" dirty="0" smtClean="0"/>
              <a:t>Flocculation</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descr="clarifier rectangular"/>
          <p:cNvPicPr>
            <a:picLocks noChangeAspect="1" noChangeArrowheads="1"/>
          </p:cNvPicPr>
          <p:nvPr/>
        </p:nvPicPr>
        <p:blipFill>
          <a:blip r:embed="rId3">
            <a:clrChange>
              <a:clrFrom>
                <a:srgbClr val="FEFEFE"/>
              </a:clrFrom>
              <a:clrTo>
                <a:srgbClr val="FEFEFE">
                  <a:alpha val="0"/>
                </a:srgbClr>
              </a:clrTo>
            </a:clrChange>
          </a:blip>
          <a:srcRect l="7918" t="16656" r="2167" b="4114"/>
          <a:stretch>
            <a:fillRect/>
          </a:stretch>
        </p:blipFill>
        <p:spPr bwMode="auto">
          <a:xfrm>
            <a:off x="76200" y="1905000"/>
            <a:ext cx="9067800" cy="4008438"/>
          </a:xfrm>
          <a:prstGeom prst="rect">
            <a:avLst/>
          </a:prstGeom>
          <a:noFill/>
          <a:ln w="28575">
            <a:noFill/>
            <a:miter lim="800000"/>
            <a:headEnd/>
            <a:tailEnd/>
          </a:ln>
        </p:spPr>
      </p:pic>
      <p:sp>
        <p:nvSpPr>
          <p:cNvPr id="34819" name="Line 4"/>
          <p:cNvSpPr>
            <a:spLocks noChangeShapeType="1"/>
          </p:cNvSpPr>
          <p:nvPr/>
        </p:nvSpPr>
        <p:spPr bwMode="auto">
          <a:xfrm flipV="1">
            <a:off x="2636838" y="1647825"/>
            <a:ext cx="349250" cy="396875"/>
          </a:xfrm>
          <a:prstGeom prst="line">
            <a:avLst/>
          </a:prstGeom>
          <a:noFill/>
          <a:ln w="28575">
            <a:solidFill>
              <a:srgbClr val="C00000"/>
            </a:solidFill>
            <a:round/>
            <a:headEnd type="triangle" w="med" len="med"/>
            <a:tailEnd/>
          </a:ln>
        </p:spPr>
        <p:txBody>
          <a:bodyPr/>
          <a:lstStyle/>
          <a:p>
            <a:endParaRPr lang="en-US"/>
          </a:p>
        </p:txBody>
      </p:sp>
      <p:sp>
        <p:nvSpPr>
          <p:cNvPr id="34820" name="Line 5"/>
          <p:cNvSpPr>
            <a:spLocks noChangeShapeType="1"/>
          </p:cNvSpPr>
          <p:nvPr/>
        </p:nvSpPr>
        <p:spPr bwMode="auto">
          <a:xfrm flipH="1" flipV="1">
            <a:off x="4910138" y="1800225"/>
            <a:ext cx="149225" cy="1020763"/>
          </a:xfrm>
          <a:prstGeom prst="line">
            <a:avLst/>
          </a:prstGeom>
          <a:noFill/>
          <a:ln w="28575">
            <a:solidFill>
              <a:srgbClr val="C00000"/>
            </a:solidFill>
            <a:round/>
            <a:headEnd type="triangle" w="med" len="med"/>
            <a:tailEnd/>
          </a:ln>
        </p:spPr>
        <p:txBody>
          <a:bodyPr/>
          <a:lstStyle/>
          <a:p>
            <a:endParaRPr lang="en-US"/>
          </a:p>
        </p:txBody>
      </p:sp>
      <p:sp>
        <p:nvSpPr>
          <p:cNvPr id="34821" name="Line 6"/>
          <p:cNvSpPr>
            <a:spLocks noChangeShapeType="1"/>
          </p:cNvSpPr>
          <p:nvPr/>
        </p:nvSpPr>
        <p:spPr bwMode="auto">
          <a:xfrm flipH="1" flipV="1">
            <a:off x="6688138" y="1874838"/>
            <a:ext cx="322262" cy="946150"/>
          </a:xfrm>
          <a:prstGeom prst="line">
            <a:avLst/>
          </a:prstGeom>
          <a:noFill/>
          <a:ln w="28575">
            <a:solidFill>
              <a:srgbClr val="C00000"/>
            </a:solidFill>
            <a:round/>
            <a:headEnd type="triangle" w="med" len="med"/>
            <a:tailEnd/>
          </a:ln>
        </p:spPr>
        <p:txBody>
          <a:bodyPr/>
          <a:lstStyle/>
          <a:p>
            <a:endParaRPr lang="en-US"/>
          </a:p>
        </p:txBody>
      </p:sp>
      <p:sp>
        <p:nvSpPr>
          <p:cNvPr id="34822" name="Line 7"/>
          <p:cNvSpPr>
            <a:spLocks noChangeShapeType="1"/>
          </p:cNvSpPr>
          <p:nvPr/>
        </p:nvSpPr>
        <p:spPr bwMode="auto">
          <a:xfrm flipV="1">
            <a:off x="7620000" y="1938338"/>
            <a:ext cx="639763" cy="1050925"/>
          </a:xfrm>
          <a:prstGeom prst="line">
            <a:avLst/>
          </a:prstGeom>
          <a:noFill/>
          <a:ln w="28575">
            <a:solidFill>
              <a:srgbClr val="C00000"/>
            </a:solidFill>
            <a:round/>
            <a:headEnd type="triangle" w="med" len="med"/>
            <a:tailEnd/>
          </a:ln>
        </p:spPr>
        <p:txBody>
          <a:bodyPr/>
          <a:lstStyle/>
          <a:p>
            <a:endParaRPr lang="en-US"/>
          </a:p>
        </p:txBody>
      </p:sp>
      <p:sp>
        <p:nvSpPr>
          <p:cNvPr id="34823" name="Line 8"/>
          <p:cNvSpPr>
            <a:spLocks noChangeShapeType="1"/>
          </p:cNvSpPr>
          <p:nvPr/>
        </p:nvSpPr>
        <p:spPr bwMode="auto">
          <a:xfrm>
            <a:off x="2225675" y="5275263"/>
            <a:ext cx="760413" cy="320675"/>
          </a:xfrm>
          <a:prstGeom prst="line">
            <a:avLst/>
          </a:prstGeom>
          <a:noFill/>
          <a:ln w="28575">
            <a:solidFill>
              <a:srgbClr val="C00000"/>
            </a:solidFill>
            <a:round/>
            <a:headEnd type="triangle" w="med" len="med"/>
            <a:tailEnd/>
          </a:ln>
        </p:spPr>
        <p:txBody>
          <a:bodyPr/>
          <a:lstStyle/>
          <a:p>
            <a:endParaRPr lang="en-US"/>
          </a:p>
        </p:txBody>
      </p:sp>
      <p:sp>
        <p:nvSpPr>
          <p:cNvPr id="34824" name="Line 9"/>
          <p:cNvSpPr>
            <a:spLocks noChangeShapeType="1"/>
          </p:cNvSpPr>
          <p:nvPr/>
        </p:nvSpPr>
        <p:spPr bwMode="auto">
          <a:xfrm flipH="1" flipV="1">
            <a:off x="1497013" y="1828800"/>
            <a:ext cx="331787" cy="1101725"/>
          </a:xfrm>
          <a:prstGeom prst="line">
            <a:avLst/>
          </a:prstGeom>
          <a:noFill/>
          <a:ln w="28575">
            <a:solidFill>
              <a:srgbClr val="C00000"/>
            </a:solidFill>
            <a:round/>
            <a:headEnd type="triangle" w="med" len="med"/>
            <a:tailEnd/>
          </a:ln>
        </p:spPr>
        <p:txBody>
          <a:bodyPr/>
          <a:lstStyle/>
          <a:p>
            <a:endParaRPr lang="en-US"/>
          </a:p>
        </p:txBody>
      </p:sp>
      <p:sp>
        <p:nvSpPr>
          <p:cNvPr id="34825" name="Line 10"/>
          <p:cNvSpPr>
            <a:spLocks noChangeShapeType="1"/>
          </p:cNvSpPr>
          <p:nvPr/>
        </p:nvSpPr>
        <p:spPr bwMode="auto">
          <a:xfrm flipH="1" flipV="1">
            <a:off x="685800" y="1847850"/>
            <a:ext cx="290513" cy="914400"/>
          </a:xfrm>
          <a:prstGeom prst="line">
            <a:avLst/>
          </a:prstGeom>
          <a:noFill/>
          <a:ln w="28575">
            <a:solidFill>
              <a:srgbClr val="C00000"/>
            </a:solidFill>
            <a:round/>
            <a:headEnd type="triangle" w="med" len="med"/>
            <a:tailEnd/>
          </a:ln>
        </p:spPr>
        <p:txBody>
          <a:bodyPr/>
          <a:lstStyle/>
          <a:p>
            <a:endParaRPr lang="en-US"/>
          </a:p>
        </p:txBody>
      </p:sp>
      <p:sp>
        <p:nvSpPr>
          <p:cNvPr id="34826" name="Line 11"/>
          <p:cNvSpPr>
            <a:spLocks noChangeShapeType="1"/>
          </p:cNvSpPr>
          <p:nvPr/>
        </p:nvSpPr>
        <p:spPr bwMode="auto">
          <a:xfrm flipH="1">
            <a:off x="1355725" y="5275263"/>
            <a:ext cx="701675" cy="838200"/>
          </a:xfrm>
          <a:prstGeom prst="line">
            <a:avLst/>
          </a:prstGeom>
          <a:noFill/>
          <a:ln w="28575">
            <a:solidFill>
              <a:srgbClr val="C00000"/>
            </a:solidFill>
            <a:round/>
            <a:headEnd type="triangle" w="med" len="med"/>
            <a:tailEnd/>
          </a:ln>
        </p:spPr>
        <p:txBody>
          <a:bodyPr/>
          <a:lstStyle/>
          <a:p>
            <a:endParaRPr lang="en-US"/>
          </a:p>
        </p:txBody>
      </p:sp>
      <p:sp>
        <p:nvSpPr>
          <p:cNvPr id="34827" name="Line 12"/>
          <p:cNvSpPr>
            <a:spLocks noChangeShapeType="1"/>
          </p:cNvSpPr>
          <p:nvPr/>
        </p:nvSpPr>
        <p:spPr bwMode="auto">
          <a:xfrm>
            <a:off x="3155950" y="3249613"/>
            <a:ext cx="593725" cy="319087"/>
          </a:xfrm>
          <a:prstGeom prst="line">
            <a:avLst/>
          </a:prstGeom>
          <a:noFill/>
          <a:ln w="28575">
            <a:solidFill>
              <a:srgbClr val="C00000"/>
            </a:solidFill>
            <a:round/>
            <a:headEnd type="triangle" w="med" len="med"/>
            <a:tailEnd/>
          </a:ln>
        </p:spPr>
        <p:txBody>
          <a:bodyPr/>
          <a:lstStyle/>
          <a:p>
            <a:endParaRPr lang="en-US"/>
          </a:p>
        </p:txBody>
      </p:sp>
      <p:sp>
        <p:nvSpPr>
          <p:cNvPr id="34828" name="Line 13"/>
          <p:cNvSpPr>
            <a:spLocks noChangeShapeType="1"/>
          </p:cNvSpPr>
          <p:nvPr/>
        </p:nvSpPr>
        <p:spPr bwMode="auto">
          <a:xfrm>
            <a:off x="4648200" y="4605338"/>
            <a:ext cx="409575" cy="746125"/>
          </a:xfrm>
          <a:prstGeom prst="line">
            <a:avLst/>
          </a:prstGeom>
          <a:noFill/>
          <a:ln w="28575">
            <a:solidFill>
              <a:srgbClr val="C00000"/>
            </a:solidFill>
            <a:round/>
            <a:headEnd type="triangle" w="med" len="med"/>
            <a:tailEnd/>
          </a:ln>
        </p:spPr>
        <p:txBody>
          <a:bodyPr/>
          <a:lstStyle/>
          <a:p>
            <a:endParaRPr lang="en-US"/>
          </a:p>
        </p:txBody>
      </p:sp>
      <p:sp>
        <p:nvSpPr>
          <p:cNvPr id="34829" name="Text Box 14"/>
          <p:cNvSpPr txBox="1">
            <a:spLocks noChangeArrowheads="1"/>
          </p:cNvSpPr>
          <p:nvPr/>
        </p:nvSpPr>
        <p:spPr bwMode="auto">
          <a:xfrm>
            <a:off x="7874000" y="1444625"/>
            <a:ext cx="890588" cy="523875"/>
          </a:xfrm>
          <a:prstGeom prst="rect">
            <a:avLst/>
          </a:prstGeom>
          <a:noFill/>
          <a:ln w="28575">
            <a:solidFill>
              <a:srgbClr val="C00000"/>
            </a:solidFill>
            <a:miter lim="800000"/>
            <a:headEnd/>
            <a:tailEnd/>
          </a:ln>
        </p:spPr>
        <p:txBody>
          <a:bodyPr wrap="none">
            <a:spAutoFit/>
          </a:bodyPr>
          <a:lstStyle/>
          <a:p>
            <a:pPr algn="ctr" eaLnBrk="1" hangingPunct="1"/>
            <a:r>
              <a:rPr lang="en-US" altLang="en-US" sz="1400" b="1">
                <a:solidFill>
                  <a:srgbClr val="C00000"/>
                </a:solidFill>
              </a:rPr>
              <a:t>Effluent</a:t>
            </a:r>
          </a:p>
          <a:p>
            <a:pPr algn="ctr" eaLnBrk="1" hangingPunct="1"/>
            <a:r>
              <a:rPr lang="en-US" altLang="en-US" sz="1400" b="1">
                <a:solidFill>
                  <a:srgbClr val="C00000"/>
                </a:solidFill>
              </a:rPr>
              <a:t>Launder</a:t>
            </a:r>
          </a:p>
        </p:txBody>
      </p:sp>
      <p:sp>
        <p:nvSpPr>
          <p:cNvPr id="34830" name="Line 15"/>
          <p:cNvSpPr>
            <a:spLocks noChangeShapeType="1"/>
          </p:cNvSpPr>
          <p:nvPr/>
        </p:nvSpPr>
        <p:spPr bwMode="auto">
          <a:xfrm flipV="1">
            <a:off x="7315200" y="1447800"/>
            <a:ext cx="14288" cy="1385888"/>
          </a:xfrm>
          <a:prstGeom prst="line">
            <a:avLst/>
          </a:prstGeom>
          <a:noFill/>
          <a:ln w="28575">
            <a:solidFill>
              <a:srgbClr val="C00000"/>
            </a:solidFill>
            <a:round/>
            <a:headEnd type="triangle" w="med" len="med"/>
            <a:tailEnd/>
          </a:ln>
        </p:spPr>
        <p:txBody>
          <a:bodyPr/>
          <a:lstStyle/>
          <a:p>
            <a:endParaRPr lang="en-US"/>
          </a:p>
        </p:txBody>
      </p:sp>
      <p:sp>
        <p:nvSpPr>
          <p:cNvPr id="34831" name="Text Box 16"/>
          <p:cNvSpPr txBox="1">
            <a:spLocks noChangeArrowheads="1"/>
          </p:cNvSpPr>
          <p:nvPr/>
        </p:nvSpPr>
        <p:spPr bwMode="auto">
          <a:xfrm>
            <a:off x="6918325" y="973138"/>
            <a:ext cx="849313" cy="523875"/>
          </a:xfrm>
          <a:prstGeom prst="rect">
            <a:avLst/>
          </a:prstGeom>
          <a:noFill/>
          <a:ln w="28575">
            <a:solidFill>
              <a:srgbClr val="C00000"/>
            </a:solidFill>
            <a:miter lim="800000"/>
            <a:headEnd/>
            <a:tailEnd/>
          </a:ln>
        </p:spPr>
        <p:txBody>
          <a:bodyPr wrap="none">
            <a:spAutoFit/>
          </a:bodyPr>
          <a:lstStyle/>
          <a:p>
            <a:pPr algn="ctr" eaLnBrk="1" hangingPunct="1"/>
            <a:r>
              <a:rPr lang="en-US" altLang="en-US" sz="1400" b="1">
                <a:solidFill>
                  <a:srgbClr val="C00000"/>
                </a:solidFill>
              </a:rPr>
              <a:t>Effluent</a:t>
            </a:r>
          </a:p>
          <a:p>
            <a:pPr algn="ctr" eaLnBrk="1" hangingPunct="1"/>
            <a:r>
              <a:rPr lang="en-US" altLang="en-US" sz="1400" b="1">
                <a:solidFill>
                  <a:srgbClr val="C00000"/>
                </a:solidFill>
              </a:rPr>
              <a:t>Weir</a:t>
            </a:r>
          </a:p>
        </p:txBody>
      </p:sp>
      <p:sp>
        <p:nvSpPr>
          <p:cNvPr id="34832" name="Text Box 17"/>
          <p:cNvSpPr txBox="1">
            <a:spLocks noChangeArrowheads="1"/>
          </p:cNvSpPr>
          <p:nvPr/>
        </p:nvSpPr>
        <p:spPr bwMode="auto">
          <a:xfrm>
            <a:off x="6076950" y="1417638"/>
            <a:ext cx="788988" cy="523875"/>
          </a:xfrm>
          <a:prstGeom prst="rect">
            <a:avLst/>
          </a:prstGeom>
          <a:noFill/>
          <a:ln w="28575">
            <a:solidFill>
              <a:srgbClr val="C00000"/>
            </a:solidFill>
            <a:miter lim="800000"/>
            <a:headEnd/>
            <a:tailEnd/>
          </a:ln>
        </p:spPr>
        <p:txBody>
          <a:bodyPr wrap="none">
            <a:spAutoFit/>
          </a:bodyPr>
          <a:lstStyle/>
          <a:p>
            <a:pPr algn="ctr" eaLnBrk="1" hangingPunct="1"/>
            <a:r>
              <a:rPr lang="en-US" altLang="en-US" sz="1400" b="1">
                <a:solidFill>
                  <a:srgbClr val="C00000"/>
                </a:solidFill>
              </a:rPr>
              <a:t>Scum</a:t>
            </a:r>
          </a:p>
          <a:p>
            <a:pPr algn="ctr" eaLnBrk="1" hangingPunct="1"/>
            <a:r>
              <a:rPr lang="en-US" altLang="en-US" sz="1400" b="1">
                <a:solidFill>
                  <a:srgbClr val="C00000"/>
                </a:solidFill>
              </a:rPr>
              <a:t>Trough</a:t>
            </a:r>
          </a:p>
        </p:txBody>
      </p:sp>
      <p:sp>
        <p:nvSpPr>
          <p:cNvPr id="34833" name="Text Box 18"/>
          <p:cNvSpPr txBox="1">
            <a:spLocks noChangeArrowheads="1"/>
          </p:cNvSpPr>
          <p:nvPr/>
        </p:nvSpPr>
        <p:spPr bwMode="auto">
          <a:xfrm>
            <a:off x="4525963" y="1520825"/>
            <a:ext cx="769937" cy="307975"/>
          </a:xfrm>
          <a:prstGeom prst="rect">
            <a:avLst/>
          </a:prstGeom>
          <a:noFill/>
          <a:ln w="28575">
            <a:solidFill>
              <a:srgbClr val="C00000"/>
            </a:solidFill>
            <a:miter lim="800000"/>
            <a:headEnd/>
            <a:tailEnd/>
          </a:ln>
        </p:spPr>
        <p:txBody>
          <a:bodyPr wrap="none">
            <a:spAutoFit/>
          </a:bodyPr>
          <a:lstStyle/>
          <a:p>
            <a:pPr eaLnBrk="1" hangingPunct="1"/>
            <a:r>
              <a:rPr lang="en-US" altLang="en-US" sz="1400" b="1">
                <a:solidFill>
                  <a:srgbClr val="C00000"/>
                </a:solidFill>
              </a:rPr>
              <a:t>Flights</a:t>
            </a:r>
          </a:p>
        </p:txBody>
      </p:sp>
      <p:sp>
        <p:nvSpPr>
          <p:cNvPr id="34834" name="Text Box 19"/>
          <p:cNvSpPr txBox="1">
            <a:spLocks noChangeArrowheads="1"/>
          </p:cNvSpPr>
          <p:nvPr/>
        </p:nvSpPr>
        <p:spPr bwMode="auto">
          <a:xfrm>
            <a:off x="2846388" y="1160463"/>
            <a:ext cx="633412" cy="523875"/>
          </a:xfrm>
          <a:prstGeom prst="rect">
            <a:avLst/>
          </a:prstGeom>
          <a:noFill/>
          <a:ln w="28575">
            <a:solidFill>
              <a:srgbClr val="C00000"/>
            </a:solidFill>
            <a:miter lim="800000"/>
            <a:headEnd/>
            <a:tailEnd/>
          </a:ln>
        </p:spPr>
        <p:txBody>
          <a:bodyPr wrap="none">
            <a:spAutoFit/>
          </a:bodyPr>
          <a:lstStyle/>
          <a:p>
            <a:pPr algn="ctr" eaLnBrk="1" hangingPunct="1"/>
            <a:r>
              <a:rPr lang="en-US" altLang="en-US" sz="1400" b="1">
                <a:solidFill>
                  <a:srgbClr val="C00000"/>
                </a:solidFill>
              </a:rPr>
              <a:t>Drive</a:t>
            </a:r>
          </a:p>
          <a:p>
            <a:pPr algn="ctr" eaLnBrk="1" hangingPunct="1"/>
            <a:r>
              <a:rPr lang="en-US" altLang="en-US" sz="1400" b="1">
                <a:solidFill>
                  <a:srgbClr val="C00000"/>
                </a:solidFill>
              </a:rPr>
              <a:t>Unit</a:t>
            </a:r>
          </a:p>
        </p:txBody>
      </p:sp>
      <p:sp>
        <p:nvSpPr>
          <p:cNvPr id="34835" name="Text Box 20"/>
          <p:cNvSpPr txBox="1">
            <a:spLocks noChangeArrowheads="1"/>
          </p:cNvSpPr>
          <p:nvPr/>
        </p:nvSpPr>
        <p:spPr bwMode="auto">
          <a:xfrm>
            <a:off x="4886325" y="5314950"/>
            <a:ext cx="681038" cy="523875"/>
          </a:xfrm>
          <a:prstGeom prst="rect">
            <a:avLst/>
          </a:prstGeom>
          <a:noFill/>
          <a:ln w="28575">
            <a:solidFill>
              <a:srgbClr val="C00000"/>
            </a:solidFill>
            <a:miter lim="800000"/>
            <a:headEnd/>
            <a:tailEnd/>
          </a:ln>
        </p:spPr>
        <p:txBody>
          <a:bodyPr wrap="none">
            <a:spAutoFit/>
          </a:bodyPr>
          <a:lstStyle/>
          <a:p>
            <a:pPr eaLnBrk="1" hangingPunct="1"/>
            <a:r>
              <a:rPr lang="en-US" altLang="en-US" sz="1400" b="1">
                <a:solidFill>
                  <a:srgbClr val="C00000"/>
                </a:solidFill>
              </a:rPr>
              <a:t>Drive</a:t>
            </a:r>
          </a:p>
          <a:p>
            <a:pPr eaLnBrk="1" hangingPunct="1"/>
            <a:r>
              <a:rPr lang="en-US" altLang="en-US" sz="1400" b="1">
                <a:solidFill>
                  <a:srgbClr val="C00000"/>
                </a:solidFill>
              </a:rPr>
              <a:t>Chain</a:t>
            </a:r>
          </a:p>
        </p:txBody>
      </p:sp>
      <p:sp>
        <p:nvSpPr>
          <p:cNvPr id="34836" name="Text Box 21"/>
          <p:cNvSpPr txBox="1">
            <a:spLocks noChangeArrowheads="1"/>
          </p:cNvSpPr>
          <p:nvPr/>
        </p:nvSpPr>
        <p:spPr bwMode="auto">
          <a:xfrm>
            <a:off x="3746500" y="3438525"/>
            <a:ext cx="633413" cy="523875"/>
          </a:xfrm>
          <a:prstGeom prst="rect">
            <a:avLst/>
          </a:prstGeom>
          <a:noFill/>
          <a:ln w="28575">
            <a:solidFill>
              <a:srgbClr val="C00000"/>
            </a:solidFill>
            <a:miter lim="800000"/>
            <a:headEnd/>
            <a:tailEnd/>
          </a:ln>
        </p:spPr>
        <p:txBody>
          <a:bodyPr wrap="none">
            <a:spAutoFit/>
          </a:bodyPr>
          <a:lstStyle/>
          <a:p>
            <a:pPr eaLnBrk="1" hangingPunct="1"/>
            <a:r>
              <a:rPr lang="en-US" altLang="en-US" sz="1400" b="1">
                <a:solidFill>
                  <a:srgbClr val="C00000"/>
                </a:solidFill>
              </a:rPr>
              <a:t>Drive</a:t>
            </a:r>
          </a:p>
          <a:p>
            <a:pPr eaLnBrk="1" hangingPunct="1"/>
            <a:r>
              <a:rPr lang="en-US" altLang="en-US" sz="1400" b="1">
                <a:solidFill>
                  <a:srgbClr val="C00000"/>
                </a:solidFill>
              </a:rPr>
              <a:t>Gear</a:t>
            </a:r>
          </a:p>
        </p:txBody>
      </p:sp>
      <p:sp>
        <p:nvSpPr>
          <p:cNvPr id="34837" name="Line 22"/>
          <p:cNvSpPr>
            <a:spLocks noChangeShapeType="1"/>
          </p:cNvSpPr>
          <p:nvPr/>
        </p:nvSpPr>
        <p:spPr bwMode="auto">
          <a:xfrm flipH="1">
            <a:off x="6353175" y="3370263"/>
            <a:ext cx="79375" cy="457200"/>
          </a:xfrm>
          <a:prstGeom prst="line">
            <a:avLst/>
          </a:prstGeom>
          <a:noFill/>
          <a:ln w="28575">
            <a:solidFill>
              <a:srgbClr val="C00000"/>
            </a:solidFill>
            <a:round/>
            <a:headEnd type="triangle" w="med" len="med"/>
            <a:tailEnd/>
          </a:ln>
        </p:spPr>
        <p:txBody>
          <a:bodyPr/>
          <a:lstStyle/>
          <a:p>
            <a:endParaRPr lang="en-US"/>
          </a:p>
        </p:txBody>
      </p:sp>
      <p:sp>
        <p:nvSpPr>
          <p:cNvPr id="34838" name="Line 23"/>
          <p:cNvSpPr>
            <a:spLocks noChangeShapeType="1"/>
          </p:cNvSpPr>
          <p:nvPr/>
        </p:nvSpPr>
        <p:spPr bwMode="auto">
          <a:xfrm flipV="1">
            <a:off x="2940050" y="4130675"/>
            <a:ext cx="2833688" cy="292100"/>
          </a:xfrm>
          <a:prstGeom prst="line">
            <a:avLst/>
          </a:prstGeom>
          <a:noFill/>
          <a:ln w="28575">
            <a:solidFill>
              <a:srgbClr val="C00000"/>
            </a:solidFill>
            <a:round/>
            <a:headEnd type="triangle" w="med" len="med"/>
            <a:tailEnd/>
          </a:ln>
        </p:spPr>
        <p:txBody>
          <a:bodyPr/>
          <a:lstStyle/>
          <a:p>
            <a:endParaRPr lang="en-US"/>
          </a:p>
        </p:txBody>
      </p:sp>
      <p:sp>
        <p:nvSpPr>
          <p:cNvPr id="34839" name="Line 24"/>
          <p:cNvSpPr>
            <a:spLocks noChangeShapeType="1"/>
          </p:cNvSpPr>
          <p:nvPr/>
        </p:nvSpPr>
        <p:spPr bwMode="auto">
          <a:xfrm flipH="1" flipV="1">
            <a:off x="6656388" y="4162425"/>
            <a:ext cx="871537" cy="198438"/>
          </a:xfrm>
          <a:prstGeom prst="line">
            <a:avLst/>
          </a:prstGeom>
          <a:noFill/>
          <a:ln w="28575">
            <a:solidFill>
              <a:srgbClr val="C00000"/>
            </a:solidFill>
            <a:round/>
            <a:headEnd type="triangle" w="med" len="med"/>
            <a:tailEnd/>
          </a:ln>
        </p:spPr>
        <p:txBody>
          <a:bodyPr/>
          <a:lstStyle/>
          <a:p>
            <a:endParaRPr lang="en-US"/>
          </a:p>
        </p:txBody>
      </p:sp>
      <p:sp>
        <p:nvSpPr>
          <p:cNvPr id="34840" name="Text Box 25"/>
          <p:cNvSpPr txBox="1">
            <a:spLocks noChangeArrowheads="1"/>
          </p:cNvSpPr>
          <p:nvPr/>
        </p:nvSpPr>
        <p:spPr bwMode="auto">
          <a:xfrm>
            <a:off x="5692775" y="3795713"/>
            <a:ext cx="1049338" cy="523875"/>
          </a:xfrm>
          <a:prstGeom prst="rect">
            <a:avLst/>
          </a:prstGeom>
          <a:noFill/>
          <a:ln w="28575">
            <a:solidFill>
              <a:srgbClr val="C00000"/>
            </a:solidFill>
            <a:miter lim="800000"/>
            <a:headEnd/>
            <a:tailEnd/>
          </a:ln>
        </p:spPr>
        <p:txBody>
          <a:bodyPr wrap="none">
            <a:spAutoFit/>
          </a:bodyPr>
          <a:lstStyle/>
          <a:p>
            <a:pPr algn="ctr" eaLnBrk="1" hangingPunct="1"/>
            <a:r>
              <a:rPr lang="en-US" altLang="en-US" sz="1400" b="1">
                <a:solidFill>
                  <a:srgbClr val="C00000"/>
                </a:solidFill>
              </a:rPr>
              <a:t>Idler</a:t>
            </a:r>
          </a:p>
          <a:p>
            <a:pPr algn="ctr" eaLnBrk="1" hangingPunct="1"/>
            <a:r>
              <a:rPr lang="en-US" altLang="en-US" sz="1400" b="1">
                <a:solidFill>
                  <a:srgbClr val="C00000"/>
                </a:solidFill>
              </a:rPr>
              <a:t>Sprockets</a:t>
            </a:r>
          </a:p>
        </p:txBody>
      </p:sp>
      <p:sp>
        <p:nvSpPr>
          <p:cNvPr id="34841" name="Text Box 26"/>
          <p:cNvSpPr txBox="1">
            <a:spLocks noChangeArrowheads="1"/>
          </p:cNvSpPr>
          <p:nvPr/>
        </p:nvSpPr>
        <p:spPr bwMode="auto">
          <a:xfrm>
            <a:off x="685800" y="6089650"/>
            <a:ext cx="1692275" cy="738188"/>
          </a:xfrm>
          <a:prstGeom prst="rect">
            <a:avLst/>
          </a:prstGeom>
          <a:noFill/>
          <a:ln w="28575">
            <a:solidFill>
              <a:srgbClr val="C00000"/>
            </a:solidFill>
            <a:miter lim="800000"/>
            <a:headEnd/>
            <a:tailEnd/>
          </a:ln>
        </p:spPr>
        <p:txBody>
          <a:bodyPr>
            <a:spAutoFit/>
          </a:bodyPr>
          <a:lstStyle/>
          <a:p>
            <a:pPr algn="ctr" eaLnBrk="1" hangingPunct="1"/>
            <a:r>
              <a:rPr lang="en-US" altLang="en-US" sz="1400" b="1">
                <a:solidFill>
                  <a:srgbClr val="C00000"/>
                </a:solidFill>
              </a:rPr>
              <a:t>Sludge Withdrawal</a:t>
            </a:r>
          </a:p>
          <a:p>
            <a:pPr algn="ctr" eaLnBrk="1" hangingPunct="1"/>
            <a:r>
              <a:rPr lang="en-US" altLang="en-US" sz="1400" b="1">
                <a:solidFill>
                  <a:srgbClr val="C00000"/>
                </a:solidFill>
              </a:rPr>
              <a:t>Pipe</a:t>
            </a:r>
          </a:p>
        </p:txBody>
      </p:sp>
      <p:sp>
        <p:nvSpPr>
          <p:cNvPr id="34842" name="Text Box 27"/>
          <p:cNvSpPr txBox="1">
            <a:spLocks noChangeArrowheads="1"/>
          </p:cNvSpPr>
          <p:nvPr/>
        </p:nvSpPr>
        <p:spPr bwMode="auto">
          <a:xfrm>
            <a:off x="2895600" y="5375275"/>
            <a:ext cx="788988" cy="523875"/>
          </a:xfrm>
          <a:prstGeom prst="rect">
            <a:avLst/>
          </a:prstGeom>
          <a:noFill/>
          <a:ln w="28575">
            <a:solidFill>
              <a:srgbClr val="C00000"/>
            </a:solidFill>
            <a:miter lim="800000"/>
            <a:headEnd/>
            <a:tailEnd/>
          </a:ln>
        </p:spPr>
        <p:txBody>
          <a:bodyPr wrap="none">
            <a:spAutoFit/>
          </a:bodyPr>
          <a:lstStyle/>
          <a:p>
            <a:pPr algn="ctr" eaLnBrk="1" hangingPunct="1"/>
            <a:r>
              <a:rPr lang="en-US" altLang="en-US" sz="1400" b="1">
                <a:solidFill>
                  <a:srgbClr val="C00000"/>
                </a:solidFill>
              </a:rPr>
              <a:t>Sludge</a:t>
            </a:r>
          </a:p>
          <a:p>
            <a:pPr algn="ctr" eaLnBrk="1" hangingPunct="1"/>
            <a:r>
              <a:rPr lang="en-US" altLang="en-US" sz="1400" b="1">
                <a:solidFill>
                  <a:srgbClr val="C00000"/>
                </a:solidFill>
              </a:rPr>
              <a:t>Trough</a:t>
            </a:r>
          </a:p>
        </p:txBody>
      </p:sp>
      <p:sp>
        <p:nvSpPr>
          <p:cNvPr id="34843" name="Text Box 28"/>
          <p:cNvSpPr txBox="1">
            <a:spLocks noChangeArrowheads="1"/>
          </p:cNvSpPr>
          <p:nvPr/>
        </p:nvSpPr>
        <p:spPr bwMode="auto">
          <a:xfrm>
            <a:off x="1122363" y="1276350"/>
            <a:ext cx="682625" cy="523875"/>
          </a:xfrm>
          <a:prstGeom prst="rect">
            <a:avLst/>
          </a:prstGeom>
          <a:noFill/>
          <a:ln w="28575">
            <a:solidFill>
              <a:srgbClr val="C00000"/>
            </a:solidFill>
            <a:miter lim="800000"/>
            <a:headEnd/>
            <a:tailEnd/>
          </a:ln>
        </p:spPr>
        <p:txBody>
          <a:bodyPr wrap="none">
            <a:spAutoFit/>
          </a:bodyPr>
          <a:lstStyle/>
          <a:p>
            <a:pPr algn="ctr" eaLnBrk="1" hangingPunct="1"/>
            <a:r>
              <a:rPr lang="en-US" altLang="en-US" sz="1400" b="1">
                <a:solidFill>
                  <a:srgbClr val="C00000"/>
                </a:solidFill>
              </a:rPr>
              <a:t>Inlet</a:t>
            </a:r>
          </a:p>
          <a:p>
            <a:pPr algn="ctr" eaLnBrk="1" hangingPunct="1"/>
            <a:r>
              <a:rPr lang="en-US" altLang="en-US" sz="1400" b="1">
                <a:solidFill>
                  <a:srgbClr val="C00000"/>
                </a:solidFill>
              </a:rPr>
              <a:t>Baffle</a:t>
            </a:r>
          </a:p>
        </p:txBody>
      </p:sp>
      <p:sp>
        <p:nvSpPr>
          <p:cNvPr id="34844" name="Text Box 29"/>
          <p:cNvSpPr txBox="1">
            <a:spLocks noChangeArrowheads="1"/>
          </p:cNvSpPr>
          <p:nvPr/>
        </p:nvSpPr>
        <p:spPr bwMode="auto">
          <a:xfrm>
            <a:off x="428625" y="1585913"/>
            <a:ext cx="552450" cy="307975"/>
          </a:xfrm>
          <a:prstGeom prst="rect">
            <a:avLst/>
          </a:prstGeom>
          <a:noFill/>
          <a:ln w="28575">
            <a:solidFill>
              <a:srgbClr val="C00000"/>
            </a:solidFill>
            <a:miter lim="800000"/>
            <a:headEnd/>
            <a:tailEnd/>
          </a:ln>
        </p:spPr>
        <p:txBody>
          <a:bodyPr wrap="none">
            <a:spAutoFit/>
          </a:bodyPr>
          <a:lstStyle/>
          <a:p>
            <a:pPr eaLnBrk="1" hangingPunct="1"/>
            <a:r>
              <a:rPr lang="en-US" altLang="en-US" sz="1400" b="1">
                <a:solidFill>
                  <a:srgbClr val="C00000"/>
                </a:solidFill>
              </a:rPr>
              <a:t>Inlet</a:t>
            </a:r>
          </a:p>
        </p:txBody>
      </p:sp>
      <p:sp>
        <p:nvSpPr>
          <p:cNvPr id="30" name="Text Box 5"/>
          <p:cNvSpPr txBox="1">
            <a:spLocks noChangeArrowheads="1"/>
          </p:cNvSpPr>
          <p:nvPr/>
        </p:nvSpPr>
        <p:spPr bwMode="auto">
          <a:xfrm>
            <a:off x="819150" y="-152400"/>
            <a:ext cx="5964238" cy="8794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a:lnSpc>
                <a:spcPct val="160000"/>
              </a:lnSpc>
              <a:defRPr/>
            </a:pPr>
            <a:r>
              <a:rPr lang="en-US" sz="3200" b="1" u="sng" dirty="0" smtClean="0">
                <a:solidFill>
                  <a:schemeClr val="accent1">
                    <a:lumMod val="50000"/>
                  </a:schemeClr>
                </a:solidFill>
                <a:effectLst>
                  <a:outerShdw blurRad="38100" dist="38100" dir="2700000" algn="tl">
                    <a:srgbClr val="000000">
                      <a:alpha val="43137"/>
                    </a:srgbClr>
                  </a:outerShdw>
                </a:effectLst>
              </a:rPr>
              <a:t>Types of Clarifiers</a:t>
            </a:r>
            <a:r>
              <a:rPr lang="en-US" sz="3200" b="1" dirty="0" smtClean="0">
                <a:solidFill>
                  <a:schemeClr val="accent1">
                    <a:lumMod val="50000"/>
                  </a:schemeClr>
                </a:solidFill>
                <a:effectLst>
                  <a:outerShdw blurRad="38100" dist="38100" dir="2700000" algn="tl">
                    <a:srgbClr val="000000">
                      <a:alpha val="43137"/>
                    </a:srgbClr>
                  </a:outerShdw>
                </a:effectLst>
              </a:rPr>
              <a:t> – </a:t>
            </a:r>
            <a:r>
              <a:rPr lang="en-US" sz="2400" b="1" dirty="0" smtClean="0">
                <a:solidFill>
                  <a:srgbClr val="C00000"/>
                </a:solidFill>
                <a:effectLst>
                  <a:outerShdw blurRad="38100" dist="38100" dir="2700000" algn="tl">
                    <a:srgbClr val="000000">
                      <a:alpha val="43137"/>
                    </a:srgbClr>
                  </a:outerShdw>
                </a:effectLst>
              </a:rPr>
              <a:t>Rectangular</a:t>
            </a:r>
          </a:p>
        </p:txBody>
      </p:sp>
      <p:sp>
        <p:nvSpPr>
          <p:cNvPr id="34846" name="Line 11"/>
          <p:cNvSpPr>
            <a:spLocks noChangeShapeType="1"/>
          </p:cNvSpPr>
          <p:nvPr/>
        </p:nvSpPr>
        <p:spPr bwMode="auto">
          <a:xfrm>
            <a:off x="830263" y="4319588"/>
            <a:ext cx="525462" cy="1770062"/>
          </a:xfrm>
          <a:prstGeom prst="line">
            <a:avLst/>
          </a:prstGeom>
          <a:noFill/>
          <a:ln w="28575">
            <a:solidFill>
              <a:srgbClr val="C00000"/>
            </a:solidFill>
            <a:round/>
            <a:headEnd type="triangle" w="med" len="med"/>
            <a:tailEnd/>
          </a:ln>
        </p:spPr>
        <p:txBody>
          <a:bodyPr/>
          <a:lstStyle/>
          <a:p>
            <a:endParaRPr lang="en-US"/>
          </a:p>
        </p:txBody>
      </p:sp>
      <p:sp>
        <p:nvSpPr>
          <p:cNvPr id="34847" name="Line 5"/>
          <p:cNvSpPr>
            <a:spLocks noChangeShapeType="1"/>
          </p:cNvSpPr>
          <p:nvPr/>
        </p:nvSpPr>
        <p:spPr bwMode="auto">
          <a:xfrm flipH="1" flipV="1">
            <a:off x="4886325" y="1800225"/>
            <a:ext cx="141288" cy="2695575"/>
          </a:xfrm>
          <a:prstGeom prst="line">
            <a:avLst/>
          </a:prstGeom>
          <a:noFill/>
          <a:ln w="28575">
            <a:solidFill>
              <a:srgbClr val="C00000"/>
            </a:solidFill>
            <a:round/>
            <a:headEnd type="triangle" w="med" len="med"/>
            <a:tailEnd/>
          </a:ln>
        </p:spPr>
        <p:txBody>
          <a:bodyPr/>
          <a:lstStyle/>
          <a:p>
            <a:endParaRPr lang="en-US"/>
          </a:p>
        </p:txBody>
      </p:sp>
    </p:spTree>
  </p:cSld>
  <p:clrMapOvr>
    <a:masterClrMapping/>
  </p:clrMapOvr>
  <p:transition spd="slow">
    <p:pull dir="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7"/>
          <p:cNvSpPr txBox="1">
            <a:spLocks noChangeArrowheads="1"/>
          </p:cNvSpPr>
          <p:nvPr/>
        </p:nvSpPr>
        <p:spPr bwMode="auto">
          <a:xfrm>
            <a:off x="3886200" y="0"/>
            <a:ext cx="4313238" cy="579438"/>
          </a:xfrm>
          <a:prstGeom prst="rect">
            <a:avLst/>
          </a:prstGeom>
          <a:noFill/>
          <a:ln w="9525">
            <a:noFill/>
            <a:miter lim="800000"/>
            <a:headEnd/>
            <a:tailEnd/>
          </a:ln>
        </p:spPr>
        <p:txBody>
          <a:bodyPr wrap="none">
            <a:spAutoFit/>
          </a:bodyPr>
          <a:lstStyle/>
          <a:p>
            <a:r>
              <a:rPr lang="en-US" altLang="en-US" sz="3200" dirty="0">
                <a:solidFill>
                  <a:srgbClr val="0033CC"/>
                </a:solidFill>
              </a:rPr>
              <a:t>Spiral Sludge Collector</a:t>
            </a:r>
          </a:p>
        </p:txBody>
      </p:sp>
      <p:pic>
        <p:nvPicPr>
          <p:cNvPr id="87043" name="Picture 8" descr="center_drive7"/>
          <p:cNvPicPr>
            <a:picLocks noChangeAspect="1" noChangeArrowheads="1"/>
          </p:cNvPicPr>
          <p:nvPr/>
        </p:nvPicPr>
        <p:blipFill>
          <a:blip r:embed="rId3"/>
          <a:srcRect/>
          <a:stretch>
            <a:fillRect/>
          </a:stretch>
        </p:blipFill>
        <p:spPr bwMode="auto">
          <a:xfrm>
            <a:off x="152399" y="1368700"/>
            <a:ext cx="5105401" cy="5114650"/>
          </a:xfrm>
          <a:prstGeom prst="rect">
            <a:avLst/>
          </a:prstGeom>
          <a:noFill/>
          <a:ln w="9525">
            <a:noFill/>
            <a:miter lim="800000"/>
            <a:headEnd/>
            <a:tailEnd/>
          </a:ln>
        </p:spPr>
      </p:pic>
      <p:pic>
        <p:nvPicPr>
          <p:cNvPr id="87044" name="Picture 5" descr="P1010107"/>
          <p:cNvPicPr>
            <a:picLocks noChangeAspect="1" noChangeArrowheads="1"/>
          </p:cNvPicPr>
          <p:nvPr/>
        </p:nvPicPr>
        <p:blipFill>
          <a:blip r:embed="rId4" cstate="print"/>
          <a:srcRect/>
          <a:stretch>
            <a:fillRect/>
          </a:stretch>
        </p:blipFill>
        <p:spPr bwMode="auto">
          <a:xfrm>
            <a:off x="5334000" y="685800"/>
            <a:ext cx="3579284" cy="2684463"/>
          </a:xfrm>
          <a:prstGeom prst="rect">
            <a:avLst/>
          </a:prstGeom>
          <a:noFill/>
          <a:ln w="9525">
            <a:noFill/>
            <a:miter lim="800000"/>
            <a:headEnd/>
            <a:tailEnd/>
          </a:ln>
        </p:spPr>
      </p:pic>
      <p:sp>
        <p:nvSpPr>
          <p:cNvPr id="6" name="Text Box 5"/>
          <p:cNvSpPr txBox="1">
            <a:spLocks noChangeArrowheads="1"/>
          </p:cNvSpPr>
          <p:nvPr/>
        </p:nvSpPr>
        <p:spPr bwMode="auto">
          <a:xfrm>
            <a:off x="9525" y="25400"/>
            <a:ext cx="3806825" cy="584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r>
              <a:rPr lang="en-US" altLang="en-US" b="1" u="sng" dirty="0" smtClean="0">
                <a:solidFill>
                  <a:schemeClr val="accent2"/>
                </a:solidFill>
                <a:effectLst>
                  <a:outerShdw blurRad="38100" dist="38100" dir="2700000" algn="tl">
                    <a:srgbClr val="000000">
                      <a:alpha val="43137"/>
                    </a:srgbClr>
                  </a:outerShdw>
                </a:effectLst>
                <a:latin typeface="Arial" pitchFamily="34" charset="0"/>
              </a:rPr>
              <a:t>Clarifier Variations</a:t>
            </a:r>
          </a:p>
        </p:txBody>
      </p:sp>
    </p:spTree>
  </p:cSld>
  <p:clrMapOvr>
    <a:masterClrMapping/>
  </p:clrMapOvr>
  <p:transition spd="slow">
    <p:push di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circclar"/>
          <p:cNvPicPr>
            <a:picLocks noChangeAspect="1" noChangeArrowheads="1"/>
          </p:cNvPicPr>
          <p:nvPr/>
        </p:nvPicPr>
        <p:blipFill>
          <a:blip r:embed="rId3">
            <a:clrChange>
              <a:clrFrom>
                <a:srgbClr val="FFFFFF"/>
              </a:clrFrom>
              <a:clrTo>
                <a:srgbClr val="FFFFFF">
                  <a:alpha val="0"/>
                </a:srgbClr>
              </a:clrTo>
            </a:clrChange>
            <a:lum bright="18000"/>
          </a:blip>
          <a:srcRect b="9798"/>
          <a:stretch>
            <a:fillRect/>
          </a:stretch>
        </p:blipFill>
        <p:spPr bwMode="auto">
          <a:xfrm>
            <a:off x="533400" y="2305050"/>
            <a:ext cx="8294688" cy="4171950"/>
          </a:xfrm>
          <a:prstGeom prst="rect">
            <a:avLst/>
          </a:prstGeom>
          <a:noFill/>
          <a:ln w="9525">
            <a:noFill/>
            <a:miter lim="800000"/>
            <a:headEnd/>
            <a:tailEnd/>
          </a:ln>
        </p:spPr>
      </p:pic>
      <p:sp>
        <p:nvSpPr>
          <p:cNvPr id="6" name="Rectangle 2"/>
          <p:cNvSpPr>
            <a:spLocks noGrp="1" noChangeArrowheads="1"/>
          </p:cNvSpPr>
          <p:nvPr>
            <p:ph type="title"/>
          </p:nvPr>
        </p:nvSpPr>
        <p:spPr>
          <a:xfrm>
            <a:off x="533400" y="152400"/>
            <a:ext cx="4019550" cy="533400"/>
          </a:xfrm>
        </p:spPr>
        <p:txBody>
          <a:bodyPr>
            <a:normAutofit fontScale="90000"/>
          </a:bodyPr>
          <a:lstStyle/>
          <a:p>
            <a:pPr>
              <a:defRPr/>
            </a:pPr>
            <a:r>
              <a:rPr lang="en-US" sz="3600" b="1" u="sng" dirty="0" smtClean="0">
                <a:solidFill>
                  <a:schemeClr val="accent2">
                    <a:lumMod val="75000"/>
                  </a:schemeClr>
                </a:solidFill>
                <a:effectLst>
                  <a:outerShdw blurRad="38100" dist="38100" dir="2700000" algn="tl">
                    <a:srgbClr val="000000">
                      <a:alpha val="43137"/>
                    </a:srgbClr>
                  </a:outerShdw>
                </a:effectLst>
                <a:latin typeface="Arial" pitchFamily="34" charset="0"/>
                <a:cs typeface="Arial" pitchFamily="34" charset="0"/>
              </a:rPr>
              <a:t>Circular Clarifier</a:t>
            </a:r>
          </a:p>
        </p:txBody>
      </p:sp>
      <p:sp>
        <p:nvSpPr>
          <p:cNvPr id="3" name="TextBox 2"/>
          <p:cNvSpPr txBox="1"/>
          <p:nvPr/>
        </p:nvSpPr>
        <p:spPr>
          <a:xfrm>
            <a:off x="1905000" y="5729288"/>
            <a:ext cx="1308100" cy="461962"/>
          </a:xfrm>
          <a:prstGeom prst="rect">
            <a:avLst/>
          </a:prstGeom>
          <a:solidFill>
            <a:schemeClr val="accent1">
              <a:lumMod val="20000"/>
              <a:lumOff val="80000"/>
            </a:schemeClr>
          </a:solidFill>
        </p:spPr>
        <p:txBody>
          <a:bodyPr>
            <a:spAutoFit/>
          </a:bodyPr>
          <a:lstStyle/>
          <a:p>
            <a:pPr algn="ctr">
              <a:defRPr/>
            </a:pPr>
            <a:r>
              <a:rPr lang="en-US" sz="2400" b="1" dirty="0">
                <a:solidFill>
                  <a:schemeClr val="accent6">
                    <a:lumMod val="75000"/>
                  </a:schemeClr>
                </a:solidFill>
              </a:rPr>
              <a:t>Influent</a:t>
            </a:r>
          </a:p>
        </p:txBody>
      </p:sp>
      <p:sp>
        <p:nvSpPr>
          <p:cNvPr id="69637" name="Right Arrow 3"/>
          <p:cNvSpPr>
            <a:spLocks noChangeArrowheads="1"/>
          </p:cNvSpPr>
          <p:nvPr/>
        </p:nvSpPr>
        <p:spPr bwMode="auto">
          <a:xfrm>
            <a:off x="3200400" y="5849938"/>
            <a:ext cx="609600" cy="246062"/>
          </a:xfrm>
          <a:prstGeom prst="rightArrow">
            <a:avLst>
              <a:gd name="adj1" fmla="val 50000"/>
              <a:gd name="adj2" fmla="val 49881"/>
            </a:avLst>
          </a:prstGeom>
          <a:solidFill>
            <a:srgbClr val="82B1FE"/>
          </a:solidFill>
          <a:ln w="9525" algn="ctr">
            <a:solidFill>
              <a:schemeClr val="tx1"/>
            </a:solidFill>
            <a:round/>
            <a:headEnd/>
            <a:tailEnd/>
          </a:ln>
        </p:spPr>
        <p:txBody>
          <a:bodyPr/>
          <a:lstStyle/>
          <a:p>
            <a:endParaRPr lang="en-US" altLang="en-US"/>
          </a:p>
        </p:txBody>
      </p:sp>
      <p:sp>
        <p:nvSpPr>
          <p:cNvPr id="69638" name="Right Arrow 8"/>
          <p:cNvSpPr>
            <a:spLocks noChangeArrowheads="1"/>
          </p:cNvSpPr>
          <p:nvPr/>
        </p:nvSpPr>
        <p:spPr bwMode="auto">
          <a:xfrm rot="-5400000">
            <a:off x="4237832" y="3534568"/>
            <a:ext cx="609600" cy="246063"/>
          </a:xfrm>
          <a:prstGeom prst="rightArrow">
            <a:avLst>
              <a:gd name="adj1" fmla="val 50000"/>
              <a:gd name="adj2" fmla="val 49881"/>
            </a:avLst>
          </a:prstGeom>
          <a:solidFill>
            <a:srgbClr val="82B1FE"/>
          </a:solidFill>
          <a:ln w="9525" algn="ctr">
            <a:solidFill>
              <a:schemeClr val="tx1"/>
            </a:solidFill>
            <a:round/>
            <a:headEnd/>
            <a:tailEnd/>
          </a:ln>
        </p:spPr>
        <p:txBody>
          <a:bodyPr/>
          <a:lstStyle/>
          <a:p>
            <a:endParaRPr lang="en-US" altLang="en-US"/>
          </a:p>
        </p:txBody>
      </p:sp>
      <p:sp>
        <p:nvSpPr>
          <p:cNvPr id="8" name="AutoShape 24"/>
          <p:cNvSpPr>
            <a:spLocks noChangeArrowheads="1"/>
          </p:cNvSpPr>
          <p:nvPr/>
        </p:nvSpPr>
        <p:spPr bwMode="auto">
          <a:xfrm rot="5701015">
            <a:off x="2932113" y="3314700"/>
            <a:ext cx="1752600" cy="762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548" y="5399"/>
                  <a:pt x="10296" y="5417"/>
                  <a:pt x="10047" y="5452"/>
                </a:cubicBezTo>
                <a:lnTo>
                  <a:pt x="9294" y="105"/>
                </a:lnTo>
                <a:cubicBezTo>
                  <a:pt x="9793" y="35"/>
                  <a:pt x="10296"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82B1FE"/>
          </a:solidFill>
          <a:ln w="12700">
            <a:solidFill>
              <a:schemeClr val="tx1"/>
            </a:solidFill>
            <a:miter lim="800000"/>
            <a:headEnd/>
            <a:tailEnd/>
          </a:ln>
        </p:spPr>
        <p:txBody>
          <a:bodyPr wrap="none" anchor="ctr"/>
          <a:lstStyle/>
          <a:p>
            <a:endParaRPr lang="en-US"/>
          </a:p>
        </p:txBody>
      </p:sp>
      <p:sp>
        <p:nvSpPr>
          <p:cNvPr id="10" name="AutoShape 25"/>
          <p:cNvSpPr>
            <a:spLocks noChangeArrowheads="1"/>
          </p:cNvSpPr>
          <p:nvPr/>
        </p:nvSpPr>
        <p:spPr bwMode="auto">
          <a:xfrm rot="16200000" flipH="1">
            <a:off x="4495800" y="3238500"/>
            <a:ext cx="1676400" cy="914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262" y="10800"/>
                </a:moveTo>
                <a:cubicBezTo>
                  <a:pt x="17262" y="7231"/>
                  <a:pt x="14368" y="4338"/>
                  <a:pt x="10800" y="4338"/>
                </a:cubicBezTo>
                <a:cubicBezTo>
                  <a:pt x="10517" y="4337"/>
                  <a:pt x="10235" y="4356"/>
                  <a:pt x="9954" y="4393"/>
                </a:cubicBezTo>
                <a:lnTo>
                  <a:pt x="9387" y="92"/>
                </a:lnTo>
                <a:cubicBezTo>
                  <a:pt x="9855" y="30"/>
                  <a:pt x="10327" y="-1"/>
                  <a:pt x="10800" y="0"/>
                </a:cubicBezTo>
                <a:cubicBezTo>
                  <a:pt x="16764" y="0"/>
                  <a:pt x="21599" y="4835"/>
                  <a:pt x="21600" y="10799"/>
                </a:cubicBezTo>
                <a:lnTo>
                  <a:pt x="21600" y="10800"/>
                </a:lnTo>
                <a:lnTo>
                  <a:pt x="24300" y="10800"/>
                </a:lnTo>
                <a:lnTo>
                  <a:pt x="19431" y="15669"/>
                </a:lnTo>
                <a:lnTo>
                  <a:pt x="14562" y="10800"/>
                </a:lnTo>
                <a:lnTo>
                  <a:pt x="17262" y="10800"/>
                </a:lnTo>
                <a:close/>
              </a:path>
            </a:pathLst>
          </a:custGeom>
          <a:solidFill>
            <a:srgbClr val="82B1FE"/>
          </a:solidFill>
          <a:ln w="12700">
            <a:solidFill>
              <a:schemeClr val="tx1"/>
            </a:solidFill>
            <a:miter lim="800000"/>
            <a:headEnd/>
            <a:tailEnd/>
          </a:ln>
        </p:spPr>
        <p:txBody>
          <a:bodyPr wrap="none" anchor="ctr"/>
          <a:lstStyle/>
          <a:p>
            <a:endParaRPr lang="en-US"/>
          </a:p>
        </p:txBody>
      </p:sp>
      <p:sp>
        <p:nvSpPr>
          <p:cNvPr id="12" name="Rectangle 3"/>
          <p:cNvSpPr txBox="1">
            <a:spLocks noChangeArrowheads="1"/>
          </p:cNvSpPr>
          <p:nvPr/>
        </p:nvSpPr>
        <p:spPr bwMode="auto">
          <a:xfrm>
            <a:off x="298450" y="914400"/>
            <a:ext cx="8605838" cy="762000"/>
          </a:xfrm>
          <a:prstGeom prst="rect">
            <a:avLst/>
          </a:prstGeom>
          <a:noFill/>
          <a:ln>
            <a:noFill/>
          </a:ln>
          <a:effectLst/>
          <a:extLst>
            <a:ext uri="{909E8E84-426E-40DD-AFC4-6F175D3DCCD1}"/>
            <a:ext uri="{91240B29-F687-4F45-9708-019B960494DF}"/>
            <a:ext uri="{AF507438-7753-43E0-B8FC-AC1667EBCBE1}"/>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buFontTx/>
              <a:buNone/>
              <a:defRPr/>
            </a:pPr>
            <a:r>
              <a:rPr lang="en-US" sz="2400" b="1" kern="0" dirty="0" smtClean="0">
                <a:solidFill>
                  <a:schemeClr val="accent6">
                    <a:lumMod val="75000"/>
                  </a:schemeClr>
                </a:solidFill>
                <a:latin typeface="Arial" pitchFamily="34" charset="0"/>
                <a:cs typeface="Arial" pitchFamily="34" charset="0"/>
              </a:rPr>
              <a:t>Drive Mechanism Also Drives Skimmer Arm to Remove Floating Scum </a:t>
            </a:r>
          </a:p>
        </p:txBody>
      </p:sp>
      <p:sp>
        <p:nvSpPr>
          <p:cNvPr id="69642" name="TextBox 4"/>
          <p:cNvSpPr txBox="1">
            <a:spLocks noChangeArrowheads="1"/>
          </p:cNvSpPr>
          <p:nvPr/>
        </p:nvSpPr>
        <p:spPr bwMode="auto">
          <a:xfrm>
            <a:off x="4724400" y="1981200"/>
            <a:ext cx="1154113" cy="338138"/>
          </a:xfrm>
          <a:prstGeom prst="rect">
            <a:avLst/>
          </a:prstGeom>
          <a:noFill/>
          <a:ln w="9525">
            <a:noFill/>
            <a:miter lim="800000"/>
            <a:headEnd/>
            <a:tailEnd/>
          </a:ln>
        </p:spPr>
        <p:txBody>
          <a:bodyPr wrap="none">
            <a:spAutoFit/>
          </a:bodyPr>
          <a:lstStyle/>
          <a:p>
            <a:r>
              <a:rPr lang="en-US" altLang="en-US" b="1"/>
              <a:t>Drive Unit</a:t>
            </a:r>
          </a:p>
        </p:txBody>
      </p:sp>
      <p:cxnSp>
        <p:nvCxnSpPr>
          <p:cNvPr id="69643" name="Straight Arrow Connector 13"/>
          <p:cNvCxnSpPr>
            <a:cxnSpLocks noChangeShapeType="1"/>
          </p:cNvCxnSpPr>
          <p:nvPr/>
        </p:nvCxnSpPr>
        <p:spPr bwMode="auto">
          <a:xfrm flipH="1">
            <a:off x="4800600" y="2252663"/>
            <a:ext cx="509588" cy="450850"/>
          </a:xfrm>
          <a:prstGeom prst="straightConnector1">
            <a:avLst/>
          </a:prstGeom>
          <a:noFill/>
          <a:ln w="28575" algn="ctr">
            <a:solidFill>
              <a:schemeClr val="tx1"/>
            </a:solidFill>
            <a:round/>
            <a:headEnd/>
            <a:tailEnd type="arrow" w="med" len="med"/>
          </a:ln>
        </p:spPr>
      </p:cxnSp>
      <p:sp>
        <p:nvSpPr>
          <p:cNvPr id="69644" name="TextBox 4"/>
          <p:cNvSpPr txBox="1">
            <a:spLocks noChangeArrowheads="1"/>
          </p:cNvSpPr>
          <p:nvPr/>
        </p:nvSpPr>
        <p:spPr bwMode="auto">
          <a:xfrm>
            <a:off x="5943600" y="2249488"/>
            <a:ext cx="1512888" cy="338137"/>
          </a:xfrm>
          <a:prstGeom prst="rect">
            <a:avLst/>
          </a:prstGeom>
          <a:noFill/>
          <a:ln w="9525">
            <a:noFill/>
            <a:miter lim="800000"/>
            <a:headEnd/>
            <a:tailEnd/>
          </a:ln>
        </p:spPr>
        <p:txBody>
          <a:bodyPr wrap="none">
            <a:spAutoFit/>
          </a:bodyPr>
          <a:lstStyle/>
          <a:p>
            <a:r>
              <a:rPr lang="en-US" altLang="en-US" b="1"/>
              <a:t>Skimmer Arm</a:t>
            </a:r>
          </a:p>
        </p:txBody>
      </p:sp>
      <p:cxnSp>
        <p:nvCxnSpPr>
          <p:cNvPr id="69645" name="Straight Arrow Connector 13"/>
          <p:cNvCxnSpPr>
            <a:cxnSpLocks noChangeShapeType="1"/>
          </p:cNvCxnSpPr>
          <p:nvPr/>
        </p:nvCxnSpPr>
        <p:spPr bwMode="auto">
          <a:xfrm flipH="1">
            <a:off x="6629400" y="2495550"/>
            <a:ext cx="0" cy="361950"/>
          </a:xfrm>
          <a:prstGeom prst="straightConnector1">
            <a:avLst/>
          </a:prstGeom>
          <a:noFill/>
          <a:ln w="28575" algn="ctr">
            <a:solidFill>
              <a:schemeClr val="tx1"/>
            </a:solidFill>
            <a:round/>
            <a:headEnd/>
            <a:tailEnd type="arrow" w="med" len="med"/>
          </a:ln>
        </p:spPr>
      </p:cxnSp>
      <p:sp>
        <p:nvSpPr>
          <p:cNvPr id="69646" name="TextBox 4"/>
          <p:cNvSpPr txBox="1">
            <a:spLocks noChangeArrowheads="1"/>
          </p:cNvSpPr>
          <p:nvPr/>
        </p:nvSpPr>
        <p:spPr bwMode="auto">
          <a:xfrm>
            <a:off x="7624763" y="1582738"/>
            <a:ext cx="755650" cy="584200"/>
          </a:xfrm>
          <a:prstGeom prst="rect">
            <a:avLst/>
          </a:prstGeom>
          <a:noFill/>
          <a:ln w="9525">
            <a:noFill/>
            <a:miter lim="800000"/>
            <a:headEnd/>
            <a:tailEnd/>
          </a:ln>
        </p:spPr>
        <p:txBody>
          <a:bodyPr wrap="none">
            <a:spAutoFit/>
          </a:bodyPr>
          <a:lstStyle/>
          <a:p>
            <a:r>
              <a:rPr lang="en-US" altLang="en-US" b="1"/>
              <a:t>Scum</a:t>
            </a:r>
          </a:p>
          <a:p>
            <a:r>
              <a:rPr lang="en-US" altLang="en-US" b="1"/>
              <a:t>Baffle</a:t>
            </a:r>
          </a:p>
        </p:txBody>
      </p:sp>
      <p:cxnSp>
        <p:nvCxnSpPr>
          <p:cNvPr id="69647" name="Straight Arrow Connector 13"/>
          <p:cNvCxnSpPr>
            <a:cxnSpLocks noChangeShapeType="1"/>
          </p:cNvCxnSpPr>
          <p:nvPr/>
        </p:nvCxnSpPr>
        <p:spPr bwMode="auto">
          <a:xfrm flipH="1">
            <a:off x="7772400" y="2135188"/>
            <a:ext cx="76200" cy="722312"/>
          </a:xfrm>
          <a:prstGeom prst="straightConnector1">
            <a:avLst/>
          </a:prstGeom>
          <a:noFill/>
          <a:ln w="28575" algn="ctr">
            <a:solidFill>
              <a:schemeClr val="tx1"/>
            </a:solidFill>
            <a:round/>
            <a:headEnd/>
            <a:tailEnd type="arrow" w="med" len="med"/>
          </a:ln>
        </p:spPr>
      </p:cxn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ircclar"/>
          <p:cNvPicPr>
            <a:picLocks noChangeAspect="1" noChangeArrowheads="1"/>
          </p:cNvPicPr>
          <p:nvPr/>
        </p:nvPicPr>
        <p:blipFill>
          <a:blip r:embed="rId3">
            <a:clrChange>
              <a:clrFrom>
                <a:srgbClr val="FFFFFF"/>
              </a:clrFrom>
              <a:clrTo>
                <a:srgbClr val="FFFFFF">
                  <a:alpha val="0"/>
                </a:srgbClr>
              </a:clrTo>
            </a:clrChange>
            <a:lum bright="18000"/>
          </a:blip>
          <a:srcRect r="5455" b="4938"/>
          <a:stretch>
            <a:fillRect/>
          </a:stretch>
        </p:blipFill>
        <p:spPr bwMode="auto">
          <a:xfrm>
            <a:off x="533400" y="2286000"/>
            <a:ext cx="7924800" cy="4400550"/>
          </a:xfrm>
          <a:prstGeom prst="rect">
            <a:avLst/>
          </a:prstGeom>
          <a:noFill/>
          <a:ln w="9525">
            <a:noFill/>
            <a:miter lim="800000"/>
            <a:headEnd/>
            <a:tailEnd/>
          </a:ln>
        </p:spPr>
      </p:pic>
      <p:sp>
        <p:nvSpPr>
          <p:cNvPr id="6" name="Rectangle 2"/>
          <p:cNvSpPr>
            <a:spLocks noGrp="1" noChangeArrowheads="1"/>
          </p:cNvSpPr>
          <p:nvPr>
            <p:ph type="title"/>
          </p:nvPr>
        </p:nvSpPr>
        <p:spPr>
          <a:xfrm>
            <a:off x="533400" y="152400"/>
            <a:ext cx="4019550" cy="533400"/>
          </a:xfrm>
        </p:spPr>
        <p:txBody>
          <a:bodyPr>
            <a:normAutofit fontScale="90000"/>
          </a:bodyPr>
          <a:lstStyle/>
          <a:p>
            <a:pPr>
              <a:defRPr/>
            </a:pPr>
            <a:r>
              <a:rPr lang="en-US" sz="3600" b="1" u="sng" dirty="0" smtClean="0">
                <a:solidFill>
                  <a:schemeClr val="accent2">
                    <a:lumMod val="75000"/>
                  </a:schemeClr>
                </a:solidFill>
                <a:effectLst>
                  <a:outerShdw blurRad="38100" dist="38100" dir="2700000" algn="tl">
                    <a:srgbClr val="000000">
                      <a:alpha val="43137"/>
                    </a:srgbClr>
                  </a:outerShdw>
                </a:effectLst>
                <a:latin typeface="Arial" pitchFamily="34" charset="0"/>
                <a:cs typeface="Arial" pitchFamily="34" charset="0"/>
              </a:rPr>
              <a:t>Circular Clarifier</a:t>
            </a:r>
          </a:p>
        </p:txBody>
      </p:sp>
      <p:sp>
        <p:nvSpPr>
          <p:cNvPr id="3" name="TextBox 2"/>
          <p:cNvSpPr txBox="1"/>
          <p:nvPr/>
        </p:nvSpPr>
        <p:spPr>
          <a:xfrm>
            <a:off x="1905000" y="5729288"/>
            <a:ext cx="1308100" cy="461962"/>
          </a:xfrm>
          <a:prstGeom prst="rect">
            <a:avLst/>
          </a:prstGeom>
          <a:solidFill>
            <a:schemeClr val="accent1">
              <a:lumMod val="20000"/>
              <a:lumOff val="80000"/>
            </a:schemeClr>
          </a:solidFill>
        </p:spPr>
        <p:txBody>
          <a:bodyPr>
            <a:spAutoFit/>
          </a:bodyPr>
          <a:lstStyle/>
          <a:p>
            <a:pPr algn="ctr">
              <a:defRPr/>
            </a:pPr>
            <a:r>
              <a:rPr lang="en-US" sz="2400" b="1" dirty="0">
                <a:solidFill>
                  <a:schemeClr val="accent6">
                    <a:lumMod val="75000"/>
                  </a:schemeClr>
                </a:solidFill>
              </a:rPr>
              <a:t>Influent</a:t>
            </a:r>
          </a:p>
        </p:txBody>
      </p:sp>
      <p:sp>
        <p:nvSpPr>
          <p:cNvPr id="66565" name="Right Arrow 3"/>
          <p:cNvSpPr>
            <a:spLocks noChangeArrowheads="1"/>
          </p:cNvSpPr>
          <p:nvPr/>
        </p:nvSpPr>
        <p:spPr bwMode="auto">
          <a:xfrm>
            <a:off x="3352800" y="5810250"/>
            <a:ext cx="609600" cy="246063"/>
          </a:xfrm>
          <a:prstGeom prst="rightArrow">
            <a:avLst>
              <a:gd name="adj1" fmla="val 50000"/>
              <a:gd name="adj2" fmla="val 49881"/>
            </a:avLst>
          </a:prstGeom>
          <a:solidFill>
            <a:srgbClr val="82B1FE"/>
          </a:solidFill>
          <a:ln w="9525" algn="ctr">
            <a:solidFill>
              <a:schemeClr val="tx1"/>
            </a:solidFill>
            <a:round/>
            <a:headEnd/>
            <a:tailEnd/>
          </a:ln>
        </p:spPr>
        <p:txBody>
          <a:bodyPr/>
          <a:lstStyle/>
          <a:p>
            <a:endParaRPr lang="en-US" altLang="en-US"/>
          </a:p>
        </p:txBody>
      </p:sp>
      <p:sp>
        <p:nvSpPr>
          <p:cNvPr id="66566" name="Right Arrow 8"/>
          <p:cNvSpPr>
            <a:spLocks noChangeArrowheads="1"/>
          </p:cNvSpPr>
          <p:nvPr/>
        </p:nvSpPr>
        <p:spPr bwMode="auto">
          <a:xfrm rot="-5400000">
            <a:off x="4296569" y="3534569"/>
            <a:ext cx="609600" cy="246062"/>
          </a:xfrm>
          <a:prstGeom prst="rightArrow">
            <a:avLst>
              <a:gd name="adj1" fmla="val 50000"/>
              <a:gd name="adj2" fmla="val 49881"/>
            </a:avLst>
          </a:prstGeom>
          <a:solidFill>
            <a:srgbClr val="82B1FE"/>
          </a:solidFill>
          <a:ln w="9525" algn="ctr">
            <a:solidFill>
              <a:schemeClr val="tx1"/>
            </a:solidFill>
            <a:round/>
            <a:headEnd/>
            <a:tailEnd/>
          </a:ln>
        </p:spPr>
        <p:txBody>
          <a:bodyPr/>
          <a:lstStyle/>
          <a:p>
            <a:endParaRPr lang="en-US" altLang="en-US"/>
          </a:p>
        </p:txBody>
      </p:sp>
      <p:sp>
        <p:nvSpPr>
          <p:cNvPr id="8" name="AutoShape 24"/>
          <p:cNvSpPr>
            <a:spLocks noChangeArrowheads="1"/>
          </p:cNvSpPr>
          <p:nvPr/>
        </p:nvSpPr>
        <p:spPr bwMode="auto">
          <a:xfrm rot="5701015">
            <a:off x="3086100" y="3314700"/>
            <a:ext cx="1752600" cy="762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548" y="5399"/>
                  <a:pt x="10296" y="5417"/>
                  <a:pt x="10047" y="5452"/>
                </a:cubicBezTo>
                <a:lnTo>
                  <a:pt x="9294" y="105"/>
                </a:lnTo>
                <a:cubicBezTo>
                  <a:pt x="9793" y="35"/>
                  <a:pt x="10296"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82B1FE"/>
          </a:solidFill>
          <a:ln w="12700">
            <a:solidFill>
              <a:schemeClr val="tx1"/>
            </a:solidFill>
            <a:miter lim="800000"/>
            <a:headEnd/>
            <a:tailEnd/>
          </a:ln>
        </p:spPr>
        <p:txBody>
          <a:bodyPr wrap="none" anchor="ctr"/>
          <a:lstStyle/>
          <a:p>
            <a:endParaRPr lang="en-US"/>
          </a:p>
        </p:txBody>
      </p:sp>
      <p:sp>
        <p:nvSpPr>
          <p:cNvPr id="10" name="AutoShape 25"/>
          <p:cNvSpPr>
            <a:spLocks noChangeArrowheads="1"/>
          </p:cNvSpPr>
          <p:nvPr/>
        </p:nvSpPr>
        <p:spPr bwMode="auto">
          <a:xfrm rot="16200000" flipH="1">
            <a:off x="4495800" y="3238500"/>
            <a:ext cx="1676400" cy="914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262" y="10800"/>
                </a:moveTo>
                <a:cubicBezTo>
                  <a:pt x="17262" y="7231"/>
                  <a:pt x="14368" y="4338"/>
                  <a:pt x="10800" y="4338"/>
                </a:cubicBezTo>
                <a:cubicBezTo>
                  <a:pt x="10517" y="4337"/>
                  <a:pt x="10235" y="4356"/>
                  <a:pt x="9954" y="4393"/>
                </a:cubicBezTo>
                <a:lnTo>
                  <a:pt x="9387" y="92"/>
                </a:lnTo>
                <a:cubicBezTo>
                  <a:pt x="9855" y="30"/>
                  <a:pt x="10327" y="-1"/>
                  <a:pt x="10800" y="0"/>
                </a:cubicBezTo>
                <a:cubicBezTo>
                  <a:pt x="16764" y="0"/>
                  <a:pt x="21599" y="4835"/>
                  <a:pt x="21600" y="10799"/>
                </a:cubicBezTo>
                <a:lnTo>
                  <a:pt x="21600" y="10800"/>
                </a:lnTo>
                <a:lnTo>
                  <a:pt x="24300" y="10800"/>
                </a:lnTo>
                <a:lnTo>
                  <a:pt x="19431" y="15669"/>
                </a:lnTo>
                <a:lnTo>
                  <a:pt x="14562" y="10800"/>
                </a:lnTo>
                <a:lnTo>
                  <a:pt x="17262" y="10800"/>
                </a:lnTo>
                <a:close/>
              </a:path>
            </a:pathLst>
          </a:custGeom>
          <a:solidFill>
            <a:srgbClr val="82B1FE"/>
          </a:solidFill>
          <a:ln w="12700">
            <a:solidFill>
              <a:schemeClr val="tx1"/>
            </a:solidFill>
            <a:miter lim="800000"/>
            <a:headEnd/>
            <a:tailEnd/>
          </a:ln>
        </p:spPr>
        <p:txBody>
          <a:bodyPr wrap="none" anchor="ctr"/>
          <a:lstStyle/>
          <a:p>
            <a:endParaRPr lang="en-US"/>
          </a:p>
        </p:txBody>
      </p:sp>
      <p:sp>
        <p:nvSpPr>
          <p:cNvPr id="12" name="Rectangle 3"/>
          <p:cNvSpPr txBox="1">
            <a:spLocks noChangeArrowheads="1"/>
          </p:cNvSpPr>
          <p:nvPr/>
        </p:nvSpPr>
        <p:spPr bwMode="auto">
          <a:xfrm>
            <a:off x="285750" y="762000"/>
            <a:ext cx="8605838" cy="1296988"/>
          </a:xfrm>
          <a:prstGeom prst="rect">
            <a:avLst/>
          </a:prstGeom>
          <a:noFill/>
          <a:ln>
            <a:noFill/>
          </a:ln>
          <a:effectLst/>
          <a:extLst>
            <a:ext uri="{909E8E84-426E-40DD-AFC4-6F175D3DCCD1}"/>
            <a:ext uri="{91240B29-F687-4F45-9708-019B960494DF}"/>
            <a:ext uri="{AF507438-7753-43E0-B8FC-AC1667EBCBE1}"/>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buFontTx/>
              <a:buNone/>
              <a:defRPr/>
            </a:pPr>
            <a:r>
              <a:rPr lang="en-US" sz="2400" b="1" kern="0" dirty="0" smtClean="0">
                <a:solidFill>
                  <a:schemeClr val="accent6">
                    <a:lumMod val="75000"/>
                  </a:schemeClr>
                </a:solidFill>
                <a:latin typeface="Arial" pitchFamily="34" charset="0"/>
                <a:cs typeface="Arial" pitchFamily="34" charset="0"/>
              </a:rPr>
              <a:t>Solids Settle</a:t>
            </a:r>
          </a:p>
          <a:p>
            <a:pPr marL="0" indent="0" algn="ctr">
              <a:buFontTx/>
              <a:buNone/>
              <a:defRPr/>
            </a:pPr>
            <a:r>
              <a:rPr lang="en-US" sz="2400" b="1" kern="0" dirty="0" smtClean="0">
                <a:solidFill>
                  <a:schemeClr val="accent6">
                    <a:lumMod val="75000"/>
                  </a:schemeClr>
                </a:solidFill>
                <a:latin typeface="Arial" pitchFamily="34" charset="0"/>
                <a:cs typeface="Arial" pitchFamily="34" charset="0"/>
              </a:rPr>
              <a:t>Scraped to Sump</a:t>
            </a:r>
          </a:p>
          <a:p>
            <a:pPr marL="0" indent="0" algn="ctr">
              <a:buFontTx/>
              <a:buNone/>
              <a:defRPr/>
            </a:pPr>
            <a:r>
              <a:rPr lang="en-US" sz="2400" b="1" kern="0" dirty="0" smtClean="0">
                <a:solidFill>
                  <a:schemeClr val="accent6">
                    <a:lumMod val="75000"/>
                  </a:schemeClr>
                </a:solidFill>
                <a:latin typeface="Arial" pitchFamily="34" charset="0"/>
                <a:cs typeface="Arial" pitchFamily="34" charset="0"/>
              </a:rPr>
              <a:t>Removed by Pumping </a:t>
            </a:r>
          </a:p>
        </p:txBody>
      </p:sp>
      <p:sp>
        <p:nvSpPr>
          <p:cNvPr id="66570" name="TextBox 1"/>
          <p:cNvSpPr txBox="1">
            <a:spLocks noChangeArrowheads="1"/>
          </p:cNvSpPr>
          <p:nvPr/>
        </p:nvSpPr>
        <p:spPr bwMode="auto">
          <a:xfrm>
            <a:off x="3016250" y="2135188"/>
            <a:ext cx="1462088" cy="339725"/>
          </a:xfrm>
          <a:prstGeom prst="rect">
            <a:avLst/>
          </a:prstGeom>
          <a:noFill/>
          <a:ln w="9525">
            <a:noFill/>
            <a:miter lim="800000"/>
            <a:headEnd/>
            <a:tailEnd/>
          </a:ln>
        </p:spPr>
        <p:txBody>
          <a:bodyPr wrap="none">
            <a:spAutoFit/>
          </a:bodyPr>
          <a:lstStyle/>
          <a:p>
            <a:r>
              <a:rPr lang="en-US" altLang="en-US" b="1"/>
              <a:t>Center Baffle</a:t>
            </a:r>
          </a:p>
        </p:txBody>
      </p:sp>
      <p:cxnSp>
        <p:nvCxnSpPr>
          <p:cNvPr id="66571" name="Straight Arrow Connector 10"/>
          <p:cNvCxnSpPr>
            <a:cxnSpLocks noChangeShapeType="1"/>
            <a:stCxn id="66570" idx="2"/>
          </p:cNvCxnSpPr>
          <p:nvPr/>
        </p:nvCxnSpPr>
        <p:spPr bwMode="auto">
          <a:xfrm>
            <a:off x="3746500" y="2474913"/>
            <a:ext cx="139700" cy="382587"/>
          </a:xfrm>
          <a:prstGeom prst="straightConnector1">
            <a:avLst/>
          </a:prstGeom>
          <a:noFill/>
          <a:ln w="28575" algn="ctr">
            <a:solidFill>
              <a:schemeClr val="tx1"/>
            </a:solidFill>
            <a:round/>
            <a:headEnd/>
            <a:tailEnd type="arrow" w="med" len="med"/>
          </a:ln>
        </p:spPr>
      </p:cxnSp>
      <p:sp>
        <p:nvSpPr>
          <p:cNvPr id="75790" name="Down Arrow 6"/>
          <p:cNvSpPr>
            <a:spLocks noChangeArrowheads="1"/>
          </p:cNvSpPr>
          <p:nvPr/>
        </p:nvSpPr>
        <p:spPr bwMode="auto">
          <a:xfrm>
            <a:off x="2711450" y="3930650"/>
            <a:ext cx="304800" cy="990600"/>
          </a:xfrm>
          <a:prstGeom prst="downArrow">
            <a:avLst>
              <a:gd name="adj1" fmla="val 50000"/>
              <a:gd name="adj2" fmla="val 49999"/>
            </a:avLst>
          </a:prstGeom>
          <a:solidFill>
            <a:srgbClr val="D06800"/>
          </a:solidFill>
          <a:ln w="9525" algn="ctr">
            <a:solidFill>
              <a:schemeClr val="tx1"/>
            </a:solidFill>
            <a:round/>
            <a:headEnd/>
            <a:tailEnd/>
          </a:ln>
        </p:spPr>
        <p:txBody>
          <a:bodyPr/>
          <a:lstStyle/>
          <a:p>
            <a:endParaRPr lang="en-US" altLang="en-US"/>
          </a:p>
        </p:txBody>
      </p:sp>
      <p:sp>
        <p:nvSpPr>
          <p:cNvPr id="75791" name="Down Arrow 14"/>
          <p:cNvSpPr>
            <a:spLocks noChangeArrowheads="1"/>
          </p:cNvSpPr>
          <p:nvPr/>
        </p:nvSpPr>
        <p:spPr bwMode="auto">
          <a:xfrm>
            <a:off x="6400800" y="3810000"/>
            <a:ext cx="304800" cy="990600"/>
          </a:xfrm>
          <a:prstGeom prst="downArrow">
            <a:avLst>
              <a:gd name="adj1" fmla="val 50000"/>
              <a:gd name="adj2" fmla="val 49999"/>
            </a:avLst>
          </a:prstGeom>
          <a:solidFill>
            <a:srgbClr val="D06800"/>
          </a:solidFill>
          <a:ln w="9525" algn="ctr">
            <a:solidFill>
              <a:schemeClr val="tx1"/>
            </a:solidFill>
            <a:round/>
            <a:headEnd/>
            <a:tailEnd/>
          </a:ln>
        </p:spPr>
        <p:txBody>
          <a:bodyPr/>
          <a:lstStyle/>
          <a:p>
            <a:endParaRPr lang="en-US" altLang="en-US"/>
          </a:p>
        </p:txBody>
      </p:sp>
      <p:sp>
        <p:nvSpPr>
          <p:cNvPr id="75792" name="TextBox 15"/>
          <p:cNvSpPr txBox="1">
            <a:spLocks noChangeArrowheads="1"/>
          </p:cNvSpPr>
          <p:nvPr/>
        </p:nvSpPr>
        <p:spPr bwMode="auto">
          <a:xfrm>
            <a:off x="4064000" y="6261100"/>
            <a:ext cx="1493838" cy="338138"/>
          </a:xfrm>
          <a:prstGeom prst="rect">
            <a:avLst/>
          </a:prstGeom>
          <a:noFill/>
          <a:ln w="9525">
            <a:noFill/>
            <a:miter lim="800000"/>
            <a:headEnd/>
            <a:tailEnd/>
          </a:ln>
        </p:spPr>
        <p:txBody>
          <a:bodyPr wrap="none">
            <a:spAutoFit/>
          </a:bodyPr>
          <a:lstStyle/>
          <a:p>
            <a:r>
              <a:rPr lang="en-US" altLang="en-US" b="1"/>
              <a:t>Sludge Sump</a:t>
            </a:r>
          </a:p>
        </p:txBody>
      </p:sp>
      <p:sp>
        <p:nvSpPr>
          <p:cNvPr id="75793" name="TextBox 16"/>
          <p:cNvSpPr txBox="1">
            <a:spLocks noChangeArrowheads="1"/>
          </p:cNvSpPr>
          <p:nvPr/>
        </p:nvSpPr>
        <p:spPr bwMode="auto">
          <a:xfrm>
            <a:off x="6775450" y="5895975"/>
            <a:ext cx="1403350" cy="338138"/>
          </a:xfrm>
          <a:prstGeom prst="rect">
            <a:avLst/>
          </a:prstGeom>
          <a:noFill/>
          <a:ln w="9525">
            <a:noFill/>
            <a:miter lim="800000"/>
            <a:headEnd/>
            <a:tailEnd/>
          </a:ln>
        </p:spPr>
        <p:txBody>
          <a:bodyPr wrap="none">
            <a:spAutoFit/>
          </a:bodyPr>
          <a:lstStyle/>
          <a:p>
            <a:r>
              <a:rPr lang="en-US" altLang="en-US" b="1"/>
              <a:t>Sludge Plow</a:t>
            </a:r>
          </a:p>
        </p:txBody>
      </p:sp>
      <p:cxnSp>
        <p:nvCxnSpPr>
          <p:cNvPr id="75794" name="Straight Arrow Connector 17"/>
          <p:cNvCxnSpPr>
            <a:cxnSpLocks noChangeShapeType="1"/>
          </p:cNvCxnSpPr>
          <p:nvPr/>
        </p:nvCxnSpPr>
        <p:spPr bwMode="auto">
          <a:xfrm flipH="1" flipV="1">
            <a:off x="6858000" y="5480050"/>
            <a:ext cx="509588" cy="481013"/>
          </a:xfrm>
          <a:prstGeom prst="straightConnector1">
            <a:avLst/>
          </a:prstGeom>
          <a:noFill/>
          <a:ln w="28575" algn="ctr">
            <a:solidFill>
              <a:schemeClr val="tx1"/>
            </a:solidFill>
            <a:round/>
            <a:headEnd/>
            <a:tailEnd type="arrow" w="med" len="med"/>
          </a:ln>
        </p:spPr>
      </p:cxnSp>
      <p:cxnSp>
        <p:nvCxnSpPr>
          <p:cNvPr id="75795" name="Straight Arrow Connector 18"/>
          <p:cNvCxnSpPr>
            <a:cxnSpLocks noChangeShapeType="1"/>
          </p:cNvCxnSpPr>
          <p:nvPr/>
        </p:nvCxnSpPr>
        <p:spPr bwMode="auto">
          <a:xfrm flipV="1">
            <a:off x="4602163" y="5886450"/>
            <a:ext cx="209550" cy="374650"/>
          </a:xfrm>
          <a:prstGeom prst="straightConnector1">
            <a:avLst/>
          </a:prstGeom>
          <a:noFill/>
          <a:ln w="28575" algn="ctr">
            <a:solidFill>
              <a:schemeClr val="tx1"/>
            </a:solidFill>
            <a:round/>
            <a:headEnd/>
            <a:tailEnd type="arrow" w="med" len="med"/>
          </a:ln>
        </p:spPr>
      </p:cxnSp>
      <p:sp>
        <p:nvSpPr>
          <p:cNvPr id="20" name="Down Arrow 14"/>
          <p:cNvSpPr>
            <a:spLocks noChangeArrowheads="1"/>
          </p:cNvSpPr>
          <p:nvPr/>
        </p:nvSpPr>
        <p:spPr bwMode="auto">
          <a:xfrm rot="-5400000">
            <a:off x="5565775" y="5524501"/>
            <a:ext cx="225425" cy="723900"/>
          </a:xfrm>
          <a:prstGeom prst="downArrow">
            <a:avLst>
              <a:gd name="adj1" fmla="val 50000"/>
              <a:gd name="adj2" fmla="val 49641"/>
            </a:avLst>
          </a:prstGeom>
          <a:solidFill>
            <a:srgbClr val="D06800"/>
          </a:solidFill>
          <a:ln w="9525" algn="ctr">
            <a:solidFill>
              <a:schemeClr val="tx1"/>
            </a:solidFill>
            <a:round/>
            <a:headEnd/>
            <a:tailEnd/>
          </a:ln>
        </p:spPr>
        <p:txBody>
          <a:bodyPr/>
          <a:lstStyle/>
          <a:p>
            <a:endParaRPr lang="en-US" alt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75790"/>
                                        </p:tgtEl>
                                        <p:attrNameLst>
                                          <p:attrName>style.visibility</p:attrName>
                                        </p:attrNameLst>
                                      </p:cBhvr>
                                      <p:to>
                                        <p:strVal val="visible"/>
                                      </p:to>
                                    </p:set>
                                    <p:animEffect transition="in" filter="wipe(up)">
                                      <p:cBhvr>
                                        <p:cTn id="15" dur="500"/>
                                        <p:tgtEl>
                                          <p:spTgt spid="75790"/>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75791"/>
                                        </p:tgtEl>
                                        <p:attrNameLst>
                                          <p:attrName>style.visibility</p:attrName>
                                        </p:attrNameLst>
                                      </p:cBhvr>
                                      <p:to>
                                        <p:strVal val="visible"/>
                                      </p:to>
                                    </p:set>
                                    <p:animEffect transition="in" filter="wipe(up)">
                                      <p:cBhvr>
                                        <p:cTn id="18" dur="500"/>
                                        <p:tgtEl>
                                          <p:spTgt spid="7579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75793"/>
                                        </p:tgtEl>
                                        <p:attrNameLst>
                                          <p:attrName>style.visibility</p:attrName>
                                        </p:attrNameLst>
                                      </p:cBhvr>
                                      <p:to>
                                        <p:strVal val="visible"/>
                                      </p:to>
                                    </p:set>
                                    <p:anim calcmode="lin" valueType="num">
                                      <p:cBhvr>
                                        <p:cTn id="23" dur="500" fill="hold"/>
                                        <p:tgtEl>
                                          <p:spTgt spid="75793"/>
                                        </p:tgtEl>
                                        <p:attrNameLst>
                                          <p:attrName>ppt_w</p:attrName>
                                        </p:attrNameLst>
                                      </p:cBhvr>
                                      <p:tavLst>
                                        <p:tav tm="0">
                                          <p:val>
                                            <p:fltVal val="0"/>
                                          </p:val>
                                        </p:tav>
                                        <p:tav tm="100000">
                                          <p:val>
                                            <p:strVal val="#ppt_w"/>
                                          </p:val>
                                        </p:tav>
                                      </p:tavLst>
                                    </p:anim>
                                    <p:anim calcmode="lin" valueType="num">
                                      <p:cBhvr>
                                        <p:cTn id="24" dur="500" fill="hold"/>
                                        <p:tgtEl>
                                          <p:spTgt spid="75793"/>
                                        </p:tgtEl>
                                        <p:attrNameLst>
                                          <p:attrName>ppt_h</p:attrName>
                                        </p:attrNameLst>
                                      </p:cBhvr>
                                      <p:tavLst>
                                        <p:tav tm="0">
                                          <p:val>
                                            <p:fltVal val="0"/>
                                          </p:val>
                                        </p:tav>
                                        <p:tav tm="100000">
                                          <p:val>
                                            <p:strVal val="#ppt_h"/>
                                          </p:val>
                                        </p:tav>
                                      </p:tavLst>
                                    </p:anim>
                                    <p:animEffect transition="in" filter="fade">
                                      <p:cBhvr>
                                        <p:cTn id="25" dur="500"/>
                                        <p:tgtEl>
                                          <p:spTgt spid="75793"/>
                                        </p:tgtEl>
                                      </p:cBhvr>
                                    </p:animEffect>
                                  </p:childTnLst>
                                </p:cTn>
                              </p:par>
                            </p:childTnLst>
                          </p:cTn>
                        </p:par>
                        <p:par>
                          <p:cTn id="26" fill="hold" nodeType="afterGroup">
                            <p:stCondLst>
                              <p:cond delay="500"/>
                            </p:stCondLst>
                            <p:childTnLst>
                              <p:par>
                                <p:cTn id="27" presetID="22" presetClass="entr" presetSubtype="4" fill="hold" nodeType="afterEffect">
                                  <p:stCondLst>
                                    <p:cond delay="0"/>
                                  </p:stCondLst>
                                  <p:childTnLst>
                                    <p:set>
                                      <p:cBhvr>
                                        <p:cTn id="28" dur="1" fill="hold">
                                          <p:stCondLst>
                                            <p:cond delay="0"/>
                                          </p:stCondLst>
                                        </p:cTn>
                                        <p:tgtEl>
                                          <p:spTgt spid="75794"/>
                                        </p:tgtEl>
                                        <p:attrNameLst>
                                          <p:attrName>style.visibility</p:attrName>
                                        </p:attrNameLst>
                                      </p:cBhvr>
                                      <p:to>
                                        <p:strVal val="visible"/>
                                      </p:to>
                                    </p:set>
                                    <p:animEffect transition="in" filter="wipe(down)">
                                      <p:cBhvr>
                                        <p:cTn id="29" dur="500"/>
                                        <p:tgtEl>
                                          <p:spTgt spid="7579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75792"/>
                                        </p:tgtEl>
                                        <p:attrNameLst>
                                          <p:attrName>style.visibility</p:attrName>
                                        </p:attrNameLst>
                                      </p:cBhvr>
                                      <p:to>
                                        <p:strVal val="visible"/>
                                      </p:to>
                                    </p:set>
                                    <p:anim calcmode="lin" valueType="num">
                                      <p:cBhvr>
                                        <p:cTn id="34" dur="500" fill="hold"/>
                                        <p:tgtEl>
                                          <p:spTgt spid="75792"/>
                                        </p:tgtEl>
                                        <p:attrNameLst>
                                          <p:attrName>ppt_w</p:attrName>
                                        </p:attrNameLst>
                                      </p:cBhvr>
                                      <p:tavLst>
                                        <p:tav tm="0">
                                          <p:val>
                                            <p:fltVal val="0"/>
                                          </p:val>
                                        </p:tav>
                                        <p:tav tm="100000">
                                          <p:val>
                                            <p:strVal val="#ppt_w"/>
                                          </p:val>
                                        </p:tav>
                                      </p:tavLst>
                                    </p:anim>
                                    <p:anim calcmode="lin" valueType="num">
                                      <p:cBhvr>
                                        <p:cTn id="35" dur="500" fill="hold"/>
                                        <p:tgtEl>
                                          <p:spTgt spid="75792"/>
                                        </p:tgtEl>
                                        <p:attrNameLst>
                                          <p:attrName>ppt_h</p:attrName>
                                        </p:attrNameLst>
                                      </p:cBhvr>
                                      <p:tavLst>
                                        <p:tav tm="0">
                                          <p:val>
                                            <p:fltVal val="0"/>
                                          </p:val>
                                        </p:tav>
                                        <p:tav tm="100000">
                                          <p:val>
                                            <p:strVal val="#ppt_h"/>
                                          </p:val>
                                        </p:tav>
                                      </p:tavLst>
                                    </p:anim>
                                    <p:animEffect transition="in" filter="fade">
                                      <p:cBhvr>
                                        <p:cTn id="36" dur="500"/>
                                        <p:tgtEl>
                                          <p:spTgt spid="75792"/>
                                        </p:tgtEl>
                                      </p:cBhvr>
                                    </p:animEffect>
                                  </p:childTnLst>
                                </p:cTn>
                              </p:par>
                            </p:childTnLst>
                          </p:cTn>
                        </p:par>
                        <p:par>
                          <p:cTn id="37" fill="hold" nodeType="afterGroup">
                            <p:stCondLst>
                              <p:cond delay="500"/>
                            </p:stCondLst>
                            <p:childTnLst>
                              <p:par>
                                <p:cTn id="38" presetID="22" presetClass="entr" presetSubtype="4" fill="hold" nodeType="afterEffect">
                                  <p:stCondLst>
                                    <p:cond delay="0"/>
                                  </p:stCondLst>
                                  <p:childTnLst>
                                    <p:set>
                                      <p:cBhvr>
                                        <p:cTn id="39" dur="1" fill="hold">
                                          <p:stCondLst>
                                            <p:cond delay="0"/>
                                          </p:stCondLst>
                                        </p:cTn>
                                        <p:tgtEl>
                                          <p:spTgt spid="75795"/>
                                        </p:tgtEl>
                                        <p:attrNameLst>
                                          <p:attrName>style.visibility</p:attrName>
                                        </p:attrNameLst>
                                      </p:cBhvr>
                                      <p:to>
                                        <p:strVal val="visible"/>
                                      </p:to>
                                    </p:set>
                                    <p:animEffect transition="in" filter="wipe(down)">
                                      <p:cBhvr>
                                        <p:cTn id="40" dur="500"/>
                                        <p:tgtEl>
                                          <p:spTgt spid="75795"/>
                                        </p:tgtEl>
                                      </p:cBhvr>
                                    </p:animEffect>
                                  </p:childTnLst>
                                </p:cTn>
                              </p:par>
                            </p:childTnLst>
                          </p:cTn>
                        </p:par>
                        <p:par>
                          <p:cTn id="41" fill="hold" nodeType="afterGroup">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left)">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75790" grpId="0" animBg="1"/>
      <p:bldP spid="75791" grpId="0" animBg="1"/>
      <p:bldP spid="75792" grpId="0"/>
      <p:bldP spid="75793" grpId="0"/>
      <p:bldP spid="2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457200" y="228600"/>
            <a:ext cx="8229600" cy="1143000"/>
          </a:xfrm>
        </p:spPr>
        <p:txBody>
          <a:bodyPr/>
          <a:lstStyle/>
          <a:p>
            <a:pPr eaLnBrk="1" hangingPunct="1">
              <a:defRPr/>
            </a:pPr>
            <a:r>
              <a:rPr lang="en-US" dirty="0" smtClean="0"/>
              <a:t>SOLID CONTACT UNITS</a:t>
            </a:r>
          </a:p>
        </p:txBody>
      </p:sp>
      <p:pic>
        <p:nvPicPr>
          <p:cNvPr id="78851" name="Picture 3"/>
          <p:cNvPicPr>
            <a:picLocks noGrp="1" noChangeAspect="1" noChangeArrowheads="1"/>
          </p:cNvPicPr>
          <p:nvPr>
            <p:ph type="body" idx="1"/>
          </p:nvPr>
        </p:nvPicPr>
        <p:blipFill>
          <a:blip r:embed="rId3"/>
          <a:srcRect l="4107" t="6400" r="4133" b="4320"/>
          <a:stretch>
            <a:fillRect/>
          </a:stretch>
        </p:blipFill>
        <p:spPr>
          <a:xfrm>
            <a:off x="168377" y="1371600"/>
            <a:ext cx="8867468" cy="4953000"/>
          </a:xfr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3"/>
          <p:cNvPicPr>
            <a:picLocks noGrp="1" noChangeAspect="1" noChangeArrowheads="1"/>
          </p:cNvPicPr>
          <p:nvPr>
            <p:ph type="body" idx="1"/>
          </p:nvPr>
        </p:nvPicPr>
        <p:blipFill>
          <a:blip r:embed="rId3"/>
          <a:srcRect l="7407" t="2410" r="3704" b="12048"/>
          <a:stretch>
            <a:fillRect/>
          </a:stretch>
        </p:blipFill>
        <p:spPr>
          <a:xfrm>
            <a:off x="242552" y="228599"/>
            <a:ext cx="8802710" cy="6510337"/>
          </a:xfr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2"/>
          <p:cNvPicPr>
            <a:picLocks noChangeAspect="1" noChangeArrowheads="1"/>
          </p:cNvPicPr>
          <p:nvPr/>
        </p:nvPicPr>
        <p:blipFill>
          <a:blip r:embed="rId3"/>
          <a:srcRect l="18024" r="17441"/>
          <a:stretch>
            <a:fillRect/>
          </a:stretch>
        </p:blipFill>
        <p:spPr bwMode="auto">
          <a:xfrm>
            <a:off x="4800600" y="1036668"/>
            <a:ext cx="4038600" cy="5005357"/>
          </a:xfrm>
          <a:prstGeom prst="rect">
            <a:avLst/>
          </a:prstGeom>
          <a:noFill/>
          <a:ln w="9525">
            <a:noFill/>
            <a:miter lim="800000"/>
            <a:headEnd/>
            <a:tailEnd/>
          </a:ln>
        </p:spPr>
      </p:pic>
      <p:sp>
        <p:nvSpPr>
          <p:cNvPr id="7" name="Text Box 5"/>
          <p:cNvSpPr txBox="1">
            <a:spLocks noChangeArrowheads="1"/>
          </p:cNvSpPr>
          <p:nvPr/>
        </p:nvSpPr>
        <p:spPr bwMode="auto">
          <a:xfrm>
            <a:off x="0" y="-152400"/>
            <a:ext cx="7602538" cy="776288"/>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a:lnSpc>
                <a:spcPct val="160000"/>
              </a:lnSpc>
              <a:defRPr/>
            </a:pPr>
            <a:r>
              <a:rPr lang="en-US" sz="3200" b="1" u="sng" dirty="0" smtClean="0">
                <a:solidFill>
                  <a:schemeClr val="accent1">
                    <a:lumMod val="50000"/>
                  </a:schemeClr>
                </a:solidFill>
                <a:effectLst>
                  <a:outerShdw blurRad="38100" dist="38100" dir="2700000" algn="tl">
                    <a:srgbClr val="000000">
                      <a:alpha val="43137"/>
                    </a:srgbClr>
                  </a:outerShdw>
                </a:effectLst>
              </a:rPr>
              <a:t>Types of Clarifiers</a:t>
            </a:r>
            <a:r>
              <a:rPr lang="en-US" sz="3200" b="1" dirty="0" smtClean="0">
                <a:solidFill>
                  <a:schemeClr val="accent1">
                    <a:lumMod val="50000"/>
                  </a:schemeClr>
                </a:solidFill>
                <a:effectLst>
                  <a:outerShdw blurRad="38100" dist="38100" dir="2700000" algn="tl">
                    <a:srgbClr val="000000">
                      <a:alpha val="43137"/>
                    </a:srgbClr>
                  </a:outerShdw>
                </a:effectLst>
              </a:rPr>
              <a:t> – </a:t>
            </a:r>
            <a:r>
              <a:rPr lang="en-US" sz="2400" b="1" dirty="0" smtClean="0">
                <a:solidFill>
                  <a:srgbClr val="C00000"/>
                </a:solidFill>
                <a:effectLst>
                  <a:outerShdw blurRad="38100" dist="38100" dir="2700000" algn="tl">
                    <a:srgbClr val="000000">
                      <a:alpha val="43137"/>
                    </a:srgbClr>
                  </a:outerShdw>
                </a:effectLst>
              </a:rPr>
              <a:t>Inclined Plate (Lamella)</a:t>
            </a:r>
          </a:p>
        </p:txBody>
      </p:sp>
      <p:pic>
        <p:nvPicPr>
          <p:cNvPr id="32773" name="Picture 10" descr="inclined clarifier2 diagram"/>
          <p:cNvPicPr>
            <a:picLocks noChangeAspect="1" noChangeArrowheads="1"/>
          </p:cNvPicPr>
          <p:nvPr/>
        </p:nvPicPr>
        <p:blipFill>
          <a:blip r:embed="rId4">
            <a:clrChange>
              <a:clrFrom>
                <a:srgbClr val="FFFFFF"/>
              </a:clrFrom>
              <a:clrTo>
                <a:srgbClr val="FFFFFF">
                  <a:alpha val="0"/>
                </a:srgbClr>
              </a:clrTo>
            </a:clrChange>
          </a:blip>
          <a:srcRect b="8910"/>
          <a:stretch>
            <a:fillRect/>
          </a:stretch>
        </p:blipFill>
        <p:spPr bwMode="auto">
          <a:xfrm>
            <a:off x="304800" y="910514"/>
            <a:ext cx="4114800" cy="5745405"/>
          </a:xfrm>
          <a:prstGeom prst="rect">
            <a:avLst/>
          </a:prstGeom>
          <a:noFill/>
          <a:ln w="9525">
            <a:noFill/>
            <a:miter lim="800000"/>
            <a:headEnd/>
            <a:tailEnd/>
          </a:ln>
        </p:spPr>
      </p:pic>
    </p:spTree>
  </p:cSld>
  <p:clrMapOvr>
    <a:masterClrMapping/>
  </p:clrMapOvr>
  <p:transition spd="slow">
    <p:push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type="body" sz="half" idx="1"/>
          </p:nvPr>
        </p:nvSpPr>
        <p:spPr>
          <a:xfrm>
            <a:off x="152400" y="1371600"/>
            <a:ext cx="4495800" cy="3505200"/>
          </a:xfrm>
          <a:noFill/>
        </p:spPr>
        <p:txBody>
          <a:bodyPr/>
          <a:lstStyle/>
          <a:p>
            <a:pPr>
              <a:lnSpc>
                <a:spcPct val="90000"/>
              </a:lnSpc>
              <a:buFontTx/>
              <a:buNone/>
            </a:pPr>
            <a:r>
              <a:rPr lang="en-US" altLang="en-US" sz="2800" b="1" dirty="0" smtClean="0">
                <a:solidFill>
                  <a:srgbClr val="000099"/>
                </a:solidFill>
                <a:latin typeface="Arial" pitchFamily="34" charset="0"/>
              </a:rPr>
              <a:t>Increased settling efficiency due to increased surface area</a:t>
            </a:r>
          </a:p>
          <a:p>
            <a:pPr>
              <a:lnSpc>
                <a:spcPct val="90000"/>
              </a:lnSpc>
              <a:buFontTx/>
              <a:buNone/>
            </a:pPr>
            <a:endParaRPr lang="en-US" altLang="en-US" sz="2800" b="1" dirty="0" smtClean="0">
              <a:solidFill>
                <a:srgbClr val="000099"/>
              </a:solidFill>
              <a:latin typeface="Arial" pitchFamily="34" charset="0"/>
            </a:endParaRPr>
          </a:p>
          <a:p>
            <a:pPr>
              <a:lnSpc>
                <a:spcPct val="90000"/>
              </a:lnSpc>
              <a:buFontTx/>
              <a:buNone/>
            </a:pPr>
            <a:r>
              <a:rPr lang="en-US" altLang="en-US" sz="2800" b="1" dirty="0" smtClean="0">
                <a:solidFill>
                  <a:srgbClr val="000099"/>
                </a:solidFill>
                <a:latin typeface="Arial" pitchFamily="34" charset="0"/>
              </a:rPr>
              <a:t>Smaller Area Needed for Installation</a:t>
            </a:r>
          </a:p>
        </p:txBody>
      </p:sp>
      <p:sp>
        <p:nvSpPr>
          <p:cNvPr id="6" name="Text Box 5"/>
          <p:cNvSpPr txBox="1">
            <a:spLocks noChangeArrowheads="1"/>
          </p:cNvSpPr>
          <p:nvPr/>
        </p:nvSpPr>
        <p:spPr bwMode="auto">
          <a:xfrm>
            <a:off x="17463" y="-152400"/>
            <a:ext cx="7602537" cy="776288"/>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a:lnSpc>
                <a:spcPct val="160000"/>
              </a:lnSpc>
              <a:defRPr/>
            </a:pPr>
            <a:r>
              <a:rPr lang="en-US" sz="3200" b="1" u="sng" dirty="0" smtClean="0">
                <a:solidFill>
                  <a:schemeClr val="accent1">
                    <a:lumMod val="50000"/>
                  </a:schemeClr>
                </a:solidFill>
                <a:effectLst>
                  <a:outerShdw blurRad="38100" dist="38100" dir="2700000" algn="tl">
                    <a:srgbClr val="000000">
                      <a:alpha val="43137"/>
                    </a:srgbClr>
                  </a:outerShdw>
                </a:effectLst>
              </a:rPr>
              <a:t>Types of Clarifiers</a:t>
            </a:r>
            <a:r>
              <a:rPr lang="en-US" sz="3200" b="1" dirty="0" smtClean="0">
                <a:solidFill>
                  <a:schemeClr val="accent1">
                    <a:lumMod val="50000"/>
                  </a:schemeClr>
                </a:solidFill>
                <a:effectLst>
                  <a:outerShdw blurRad="38100" dist="38100" dir="2700000" algn="tl">
                    <a:srgbClr val="000000">
                      <a:alpha val="43137"/>
                    </a:srgbClr>
                  </a:outerShdw>
                </a:effectLst>
              </a:rPr>
              <a:t> – </a:t>
            </a:r>
            <a:r>
              <a:rPr lang="en-US" sz="2400" b="1" dirty="0" smtClean="0">
                <a:solidFill>
                  <a:srgbClr val="C00000"/>
                </a:solidFill>
                <a:effectLst>
                  <a:outerShdw blurRad="38100" dist="38100" dir="2700000" algn="tl">
                    <a:srgbClr val="000000">
                      <a:alpha val="43137"/>
                    </a:srgbClr>
                  </a:outerShdw>
                </a:effectLst>
              </a:rPr>
              <a:t>Inclined Plate (Lamella)</a:t>
            </a:r>
          </a:p>
        </p:txBody>
      </p:sp>
      <p:pic>
        <p:nvPicPr>
          <p:cNvPr id="30724" name="Picture 5" descr="pic_equipment3_5"/>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833197" y="1360488"/>
            <a:ext cx="5082204" cy="5040312"/>
          </a:xfrm>
          <a:prstGeom prst="rect">
            <a:avLst/>
          </a:prstGeom>
          <a:noFill/>
          <a:ln w="9525">
            <a:noFill/>
            <a:miter lim="800000"/>
            <a:headEnd/>
            <a:tailEnd/>
          </a:ln>
        </p:spPr>
      </p:pic>
    </p:spTree>
  </p:cSld>
  <p:clrMapOvr>
    <a:masterClrMapping/>
  </p:clrMapOvr>
  <p:transition spd="slow">
    <p:pull dir="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descr="Rectangle: Click to edit Master text styles&#10;Second level&#10;Third level&#10;Fourth level&#10;Fifth level"/>
          <p:cNvSpPr>
            <a:spLocks noGrp="1" noChangeArrowheads="1"/>
          </p:cNvSpPr>
          <p:nvPr>
            <p:ph type="body" idx="1"/>
          </p:nvPr>
        </p:nvSpPr>
        <p:spPr>
          <a:xfrm>
            <a:off x="5257800" y="1752600"/>
            <a:ext cx="3733800" cy="3810000"/>
          </a:xfrm>
        </p:spPr>
        <p:txBody>
          <a:bodyPr>
            <a:normAutofit/>
          </a:bodyPr>
          <a:lstStyle/>
          <a:p>
            <a:pPr>
              <a:lnSpc>
                <a:spcPct val="80000"/>
              </a:lnSpc>
              <a:buFont typeface="Wingdings" pitchFamily="2" charset="2"/>
              <a:buChar char="v"/>
            </a:pPr>
            <a:r>
              <a:rPr lang="en-IE" sz="2000" dirty="0">
                <a:latin typeface="Arial" pitchFamily="34" charset="0"/>
                <a:cs typeface="Arial" pitchFamily="34" charset="0"/>
              </a:rPr>
              <a:t>Feed added gently just below </a:t>
            </a:r>
            <a:r>
              <a:rPr lang="en-IE" sz="2000" dirty="0" smtClean="0">
                <a:latin typeface="Arial" pitchFamily="34" charset="0"/>
                <a:cs typeface="Arial" pitchFamily="34" charset="0"/>
              </a:rPr>
              <a:t>surface</a:t>
            </a:r>
          </a:p>
          <a:p>
            <a:pPr>
              <a:lnSpc>
                <a:spcPct val="80000"/>
              </a:lnSpc>
            </a:pPr>
            <a:endParaRPr lang="en-IE" sz="2000" dirty="0">
              <a:latin typeface="Arial" pitchFamily="34" charset="0"/>
              <a:cs typeface="Arial" pitchFamily="34" charset="0"/>
            </a:endParaRPr>
          </a:p>
          <a:p>
            <a:pPr>
              <a:lnSpc>
                <a:spcPct val="80000"/>
              </a:lnSpc>
              <a:buFont typeface="Wingdings" pitchFamily="2" charset="2"/>
              <a:buChar char="v"/>
            </a:pPr>
            <a:r>
              <a:rPr lang="en-IE" sz="2000" dirty="0">
                <a:latin typeface="Arial" pitchFamily="34" charset="0"/>
                <a:cs typeface="Arial" pitchFamily="34" charset="0"/>
              </a:rPr>
              <a:t>Upward velocity of liquid must be less than </a:t>
            </a:r>
            <a:r>
              <a:rPr lang="en-IE" sz="2000" dirty="0" err="1" smtClean="0">
                <a:latin typeface="Arial" pitchFamily="34" charset="0"/>
                <a:cs typeface="Arial" pitchFamily="34" charset="0"/>
              </a:rPr>
              <a:t>v</a:t>
            </a:r>
            <a:r>
              <a:rPr lang="en-IE" sz="2000" baseline="-25000" dirty="0" err="1" smtClean="0">
                <a:latin typeface="Arial" pitchFamily="34" charset="0"/>
                <a:cs typeface="Arial" pitchFamily="34" charset="0"/>
              </a:rPr>
              <a:t>T</a:t>
            </a:r>
            <a:endParaRPr lang="en-IE" sz="2000" baseline="-25000" dirty="0" smtClean="0">
              <a:latin typeface="Arial" pitchFamily="34" charset="0"/>
              <a:cs typeface="Arial" pitchFamily="34" charset="0"/>
            </a:endParaRPr>
          </a:p>
          <a:p>
            <a:pPr>
              <a:lnSpc>
                <a:spcPct val="80000"/>
              </a:lnSpc>
            </a:pPr>
            <a:endParaRPr lang="en-IE" sz="2000" dirty="0">
              <a:latin typeface="Arial" pitchFamily="34" charset="0"/>
              <a:cs typeface="Arial" pitchFamily="34" charset="0"/>
            </a:endParaRPr>
          </a:p>
          <a:p>
            <a:pPr>
              <a:lnSpc>
                <a:spcPct val="80000"/>
              </a:lnSpc>
              <a:buFont typeface="Wingdings" pitchFamily="2" charset="2"/>
              <a:buChar char="v"/>
            </a:pPr>
            <a:r>
              <a:rPr lang="en-IE" sz="2000" dirty="0">
                <a:latin typeface="Arial" pitchFamily="34" charset="0"/>
                <a:cs typeface="Arial" pitchFamily="34" charset="0"/>
              </a:rPr>
              <a:t>Capacity depends on area:  big area = low velocity (Q = </a:t>
            </a:r>
            <a:r>
              <a:rPr lang="en-IE" sz="2000" dirty="0" err="1" smtClean="0">
                <a:latin typeface="Arial" pitchFamily="34" charset="0"/>
                <a:cs typeface="Arial" pitchFamily="34" charset="0"/>
              </a:rPr>
              <a:t>vA</a:t>
            </a:r>
            <a:r>
              <a:rPr lang="en-IE" sz="2000" dirty="0" smtClean="0">
                <a:latin typeface="Arial" pitchFamily="34" charset="0"/>
                <a:cs typeface="Arial" pitchFamily="34" charset="0"/>
              </a:rPr>
              <a:t>)</a:t>
            </a:r>
          </a:p>
          <a:p>
            <a:pPr>
              <a:lnSpc>
                <a:spcPct val="80000"/>
              </a:lnSpc>
            </a:pPr>
            <a:endParaRPr lang="en-IE" sz="2000" dirty="0">
              <a:latin typeface="Arial" pitchFamily="34" charset="0"/>
              <a:cs typeface="Arial" pitchFamily="34" charset="0"/>
            </a:endParaRPr>
          </a:p>
          <a:p>
            <a:pPr>
              <a:lnSpc>
                <a:spcPct val="80000"/>
              </a:lnSpc>
              <a:buFont typeface="Wingdings" pitchFamily="2" charset="2"/>
              <a:buChar char="v"/>
            </a:pPr>
            <a:r>
              <a:rPr lang="en-IE" sz="2000" dirty="0">
                <a:latin typeface="Arial" pitchFamily="34" charset="0"/>
                <a:cs typeface="Arial" pitchFamily="34" charset="0"/>
              </a:rPr>
              <a:t>Degree of thickening depends on residence time which depends on </a:t>
            </a:r>
            <a:r>
              <a:rPr lang="en-IE" sz="2000" dirty="0" smtClean="0">
                <a:latin typeface="Arial" pitchFamily="34" charset="0"/>
                <a:cs typeface="Arial" pitchFamily="34" charset="0"/>
              </a:rPr>
              <a:t>height</a:t>
            </a:r>
            <a:endParaRPr lang="en-IE" sz="2000" dirty="0">
              <a:latin typeface="Arial" pitchFamily="34" charset="0"/>
              <a:cs typeface="Arial" pitchFamily="34" charset="0"/>
            </a:endParaRPr>
          </a:p>
        </p:txBody>
      </p:sp>
      <p:pic>
        <p:nvPicPr>
          <p:cNvPr id="21508" name="Picture 4" descr="thickener1"/>
          <p:cNvPicPr>
            <a:picLocks noChangeAspect="1" noChangeArrowheads="1"/>
          </p:cNvPicPr>
          <p:nvPr/>
        </p:nvPicPr>
        <p:blipFill>
          <a:blip r:embed="rId3"/>
          <a:srcRect t="10178" r="2290" b="12468"/>
          <a:stretch>
            <a:fillRect/>
          </a:stretch>
        </p:blipFill>
        <p:spPr bwMode="auto">
          <a:xfrm>
            <a:off x="152400" y="152400"/>
            <a:ext cx="4876800" cy="2895600"/>
          </a:xfrm>
          <a:prstGeom prst="rect">
            <a:avLst/>
          </a:prstGeom>
          <a:noFill/>
        </p:spPr>
      </p:pic>
      <p:pic>
        <p:nvPicPr>
          <p:cNvPr id="774145" name="Picture 1"/>
          <p:cNvPicPr>
            <a:picLocks noChangeAspect="1" noChangeArrowheads="1"/>
          </p:cNvPicPr>
          <p:nvPr/>
        </p:nvPicPr>
        <p:blipFill>
          <a:blip r:embed="rId4"/>
          <a:srcRect/>
          <a:stretch>
            <a:fillRect/>
          </a:stretch>
        </p:blipFill>
        <p:spPr bwMode="auto">
          <a:xfrm>
            <a:off x="152400" y="3442179"/>
            <a:ext cx="4724400" cy="341582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Filtration in solid-liquid separation</a:t>
            </a:r>
            <a:endParaRPr lang="en-US" dirty="0"/>
          </a:p>
        </p:txBody>
      </p:sp>
      <p:sp>
        <p:nvSpPr>
          <p:cNvPr id="12" name="Rectangle 3"/>
          <p:cNvSpPr txBox="1">
            <a:spLocks noChangeArrowheads="1"/>
          </p:cNvSpPr>
          <p:nvPr/>
        </p:nvSpPr>
        <p:spPr>
          <a:xfrm>
            <a:off x="381000" y="2819400"/>
            <a:ext cx="8158163" cy="1444620"/>
          </a:xfrm>
          <a:prstGeom prst="rect">
            <a:avLst/>
          </a:prstGeom>
        </p:spPr>
        <p:txBody>
          <a:bodyPr/>
          <a:lstStyle/>
          <a:p>
            <a:pPr marL="342900" marR="0" lvl="0" indent="-77788" algn="l" defTabSz="914400" rtl="0" eaLnBrk="1" fontAlgn="auto" latinLnBrk="0" hangingPunct="1">
              <a:lnSpc>
                <a:spcPct val="100000"/>
              </a:lnSpc>
              <a:spcBef>
                <a:spcPct val="20000"/>
              </a:spcBef>
              <a:spcAft>
                <a:spcPts val="0"/>
              </a:spcAft>
              <a:buClrTx/>
              <a:buSzTx/>
              <a:buFont typeface="Wingdings" pitchFamily="2" charset="2"/>
              <a:buChar char="q"/>
              <a:tabLst/>
              <a:defRPr/>
            </a:pPr>
            <a:r>
              <a:rPr kumimoji="0" lang="en-US" sz="2800" b="1" i="0" u="none" strike="noStrike" kern="1200" cap="none" spc="0" normalizeH="0" baseline="0" noProof="0" dirty="0" smtClean="0">
                <a:ln>
                  <a:noFill/>
                </a:ln>
                <a:solidFill>
                  <a:srgbClr val="FF0000"/>
                </a:solidFill>
                <a:effectLst/>
                <a:uLnTx/>
                <a:uFillTx/>
                <a:latin typeface="+mn-lt"/>
                <a:ea typeface="+mn-ea"/>
                <a:cs typeface="FreesiaUPC" pitchFamily="34" charset="-34"/>
              </a:rPr>
              <a:t>Filtration</a:t>
            </a:r>
            <a:r>
              <a:rPr kumimoji="0" lang="en-US" sz="2800" b="0" i="0" u="none" strike="noStrike" kern="1200" cap="none" spc="0" normalizeH="0" baseline="0" noProof="0" dirty="0" smtClean="0">
                <a:ln>
                  <a:noFill/>
                </a:ln>
                <a:solidFill>
                  <a:schemeClr val="tx1"/>
                </a:solidFill>
                <a:effectLst/>
                <a:uLnTx/>
                <a:uFillTx/>
                <a:latin typeface="+mn-lt"/>
                <a:ea typeface="+mn-ea"/>
                <a:cs typeface="FreesiaUPC" pitchFamily="34" charset="-34"/>
              </a:rPr>
              <a:t> may be defined as the separation of solids from liquids by passing a suspension through a permeable medium which retains the particles.</a:t>
            </a:r>
            <a:endParaRPr kumimoji="0" lang="th-TH" sz="28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4" name="Rectangle 4"/>
          <p:cNvSpPr>
            <a:spLocks noChangeArrowheads="1"/>
          </p:cNvSpPr>
          <p:nvPr/>
        </p:nvSpPr>
        <p:spPr bwMode="auto">
          <a:xfrm>
            <a:off x="457200" y="274638"/>
            <a:ext cx="8229600" cy="1143000"/>
          </a:xfrm>
          <a:prstGeom prst="rect">
            <a:avLst/>
          </a:prstGeom>
          <a:noFill/>
          <a:ln w="9525">
            <a:noFill/>
            <a:miter lim="800000"/>
            <a:headEnd/>
            <a:tailEnd/>
          </a:ln>
          <a:effectLst/>
        </p:spPr>
        <p:txBody>
          <a:bodyPr anchor="ctr"/>
          <a:lstStyle/>
          <a:p>
            <a:pPr algn="ctr"/>
            <a:r>
              <a:rPr lang="en-US" sz="4400" u="none" dirty="0">
                <a:solidFill>
                  <a:schemeClr val="tx2"/>
                </a:solidFill>
              </a:rPr>
              <a:t>Liquid-Solid </a:t>
            </a:r>
            <a:r>
              <a:rPr lang="en-US" sz="4400" u="none" dirty="0" smtClean="0">
                <a:solidFill>
                  <a:schemeClr val="tx2"/>
                </a:solidFill>
              </a:rPr>
              <a:t>Separation </a:t>
            </a:r>
            <a:r>
              <a:rPr lang="en-US" sz="4400" u="none" dirty="0">
                <a:solidFill>
                  <a:schemeClr val="tx2"/>
                </a:solidFill>
              </a:rPr>
              <a:t/>
            </a:r>
            <a:br>
              <a:rPr lang="en-US" sz="4400" u="none" dirty="0">
                <a:solidFill>
                  <a:schemeClr val="tx2"/>
                </a:solidFill>
              </a:rPr>
            </a:br>
            <a:r>
              <a:rPr lang="en-US" sz="4400" u="none" dirty="0">
                <a:solidFill>
                  <a:schemeClr val="tx2"/>
                </a:solidFill>
              </a:rPr>
              <a:t>Filtration</a:t>
            </a:r>
          </a:p>
        </p:txBody>
      </p:sp>
      <p:sp>
        <p:nvSpPr>
          <p:cNvPr id="650245" name="Rectangle 5"/>
          <p:cNvSpPr>
            <a:spLocks noChangeArrowheads="1"/>
          </p:cNvSpPr>
          <p:nvPr/>
        </p:nvSpPr>
        <p:spPr bwMode="auto">
          <a:xfrm>
            <a:off x="381000" y="1600200"/>
            <a:ext cx="8229600" cy="1143000"/>
          </a:xfrm>
          <a:prstGeom prst="rect">
            <a:avLst/>
          </a:prstGeom>
          <a:noFill/>
          <a:ln w="9525">
            <a:noFill/>
            <a:miter lim="800000"/>
            <a:headEnd/>
            <a:tailEnd/>
          </a:ln>
          <a:effectLst/>
        </p:spPr>
        <p:txBody>
          <a:bodyPr/>
          <a:lstStyle/>
          <a:p>
            <a:pPr marL="342900" indent="-342900">
              <a:spcBef>
                <a:spcPct val="20000"/>
              </a:spcBef>
            </a:pPr>
            <a:r>
              <a:rPr lang="en-US" sz="2400" u="none" dirty="0">
                <a:latin typeface="Arial" pitchFamily="34" charset="0"/>
                <a:cs typeface="Arial" pitchFamily="34" charset="0"/>
              </a:rPr>
              <a:t>Physical separation of solid particles from liquid or gas.</a:t>
            </a:r>
          </a:p>
          <a:p>
            <a:pPr marL="742950" lvl="1" indent="-285750">
              <a:spcBef>
                <a:spcPct val="20000"/>
              </a:spcBef>
              <a:buFont typeface="Wingdings" pitchFamily="2" charset="2"/>
              <a:buChar char="Ø"/>
            </a:pPr>
            <a:r>
              <a:rPr lang="en-US" sz="2000" u="none" dirty="0" smtClean="0">
                <a:latin typeface="Arial" pitchFamily="34" charset="0"/>
                <a:cs typeface="Arial" pitchFamily="34" charset="0"/>
              </a:rPr>
              <a:t>A porous </a:t>
            </a:r>
            <a:r>
              <a:rPr lang="en-US" sz="2000" u="none" dirty="0">
                <a:latin typeface="Arial" pitchFamily="34" charset="0"/>
                <a:cs typeface="Arial" pitchFamily="34" charset="0"/>
              </a:rPr>
              <a:t>medium: allow fluid to pass </a:t>
            </a:r>
            <a:r>
              <a:rPr lang="en-US" sz="2000" u="none" dirty="0" smtClean="0">
                <a:latin typeface="Arial" pitchFamily="34" charset="0"/>
                <a:cs typeface="Arial" pitchFamily="34" charset="0"/>
              </a:rPr>
              <a:t>through and solid </a:t>
            </a:r>
            <a:r>
              <a:rPr lang="en-US" sz="2000" u="none" dirty="0">
                <a:latin typeface="Arial" pitchFamily="34" charset="0"/>
                <a:cs typeface="Arial" pitchFamily="34" charset="0"/>
              </a:rPr>
              <a:t>particles to be retained.</a:t>
            </a:r>
          </a:p>
        </p:txBody>
      </p:sp>
      <p:grpSp>
        <p:nvGrpSpPr>
          <p:cNvPr id="2" name="Group 37"/>
          <p:cNvGrpSpPr>
            <a:grpSpLocks/>
          </p:cNvGrpSpPr>
          <p:nvPr/>
        </p:nvGrpSpPr>
        <p:grpSpPr bwMode="auto">
          <a:xfrm>
            <a:off x="1143000" y="2819400"/>
            <a:ext cx="7162800" cy="3733800"/>
            <a:chOff x="624" y="2567"/>
            <a:chExt cx="3851" cy="1609"/>
          </a:xfrm>
        </p:grpSpPr>
        <p:sp>
          <p:nvSpPr>
            <p:cNvPr id="650246" name="Rectangle 6" descr="Denim"/>
            <p:cNvSpPr>
              <a:spLocks noChangeArrowheads="1"/>
            </p:cNvSpPr>
            <p:nvPr/>
          </p:nvSpPr>
          <p:spPr bwMode="auto">
            <a:xfrm>
              <a:off x="2544" y="2784"/>
              <a:ext cx="144" cy="1392"/>
            </a:xfrm>
            <a:prstGeom prst="rect">
              <a:avLst/>
            </a:prstGeom>
            <a:blipFill dpi="0" rotWithShape="1">
              <a:blip r:embed="rId2"/>
              <a:srcRect/>
              <a:tile tx="0" ty="0" sx="100000" sy="100000" flip="none" algn="tl"/>
            </a:blipFill>
            <a:ln w="9525">
              <a:solidFill>
                <a:schemeClr val="tx1"/>
              </a:solidFill>
              <a:prstDash val="dash"/>
              <a:miter lim="800000"/>
              <a:headEnd/>
              <a:tailEnd/>
            </a:ln>
            <a:effectLst/>
          </p:spPr>
          <p:txBody>
            <a:bodyPr wrap="none" anchor="ctr"/>
            <a:lstStyle/>
            <a:p>
              <a:endParaRPr lang="en-US"/>
            </a:p>
          </p:txBody>
        </p:sp>
        <p:sp>
          <p:nvSpPr>
            <p:cNvPr id="650247" name="AutoShape 7"/>
            <p:cNvSpPr>
              <a:spLocks noChangeArrowheads="1"/>
            </p:cNvSpPr>
            <p:nvPr/>
          </p:nvSpPr>
          <p:spPr bwMode="auto">
            <a:xfrm>
              <a:off x="1536" y="2976"/>
              <a:ext cx="615" cy="30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p:spPr>
          <p:txBody>
            <a:bodyPr wrap="none" anchor="ctr"/>
            <a:lstStyle/>
            <a:p>
              <a:endParaRPr lang="en-US"/>
            </a:p>
          </p:txBody>
        </p:sp>
        <p:sp>
          <p:nvSpPr>
            <p:cNvPr id="650248" name="AutoShape 8"/>
            <p:cNvSpPr>
              <a:spLocks noChangeArrowheads="1"/>
            </p:cNvSpPr>
            <p:nvPr/>
          </p:nvSpPr>
          <p:spPr bwMode="auto">
            <a:xfrm>
              <a:off x="1536" y="3360"/>
              <a:ext cx="615" cy="30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p:spPr>
          <p:txBody>
            <a:bodyPr wrap="none" anchor="ctr"/>
            <a:lstStyle/>
            <a:p>
              <a:endParaRPr lang="en-US"/>
            </a:p>
          </p:txBody>
        </p:sp>
        <p:sp>
          <p:nvSpPr>
            <p:cNvPr id="650249" name="AutoShape 9"/>
            <p:cNvSpPr>
              <a:spLocks noChangeArrowheads="1"/>
            </p:cNvSpPr>
            <p:nvPr/>
          </p:nvSpPr>
          <p:spPr bwMode="auto">
            <a:xfrm>
              <a:off x="1536" y="3744"/>
              <a:ext cx="615" cy="30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p:spPr>
          <p:txBody>
            <a:bodyPr wrap="none" anchor="ctr"/>
            <a:lstStyle/>
            <a:p>
              <a:endParaRPr lang="en-US"/>
            </a:p>
          </p:txBody>
        </p:sp>
        <p:sp>
          <p:nvSpPr>
            <p:cNvPr id="650250" name="AutoShape 10"/>
            <p:cNvSpPr>
              <a:spLocks noChangeArrowheads="1"/>
            </p:cNvSpPr>
            <p:nvPr/>
          </p:nvSpPr>
          <p:spPr bwMode="auto">
            <a:xfrm>
              <a:off x="3072" y="2976"/>
              <a:ext cx="615" cy="30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p:spPr>
          <p:txBody>
            <a:bodyPr wrap="none" anchor="ctr"/>
            <a:lstStyle/>
            <a:p>
              <a:endParaRPr lang="en-US"/>
            </a:p>
          </p:txBody>
        </p:sp>
        <p:sp>
          <p:nvSpPr>
            <p:cNvPr id="650251" name="AutoShape 11"/>
            <p:cNvSpPr>
              <a:spLocks noChangeArrowheads="1"/>
            </p:cNvSpPr>
            <p:nvPr/>
          </p:nvSpPr>
          <p:spPr bwMode="auto">
            <a:xfrm>
              <a:off x="3072" y="3360"/>
              <a:ext cx="615" cy="30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p:spPr>
          <p:txBody>
            <a:bodyPr wrap="none" anchor="ctr"/>
            <a:lstStyle/>
            <a:p>
              <a:endParaRPr lang="en-US"/>
            </a:p>
          </p:txBody>
        </p:sp>
        <p:sp>
          <p:nvSpPr>
            <p:cNvPr id="650252" name="AutoShape 12"/>
            <p:cNvSpPr>
              <a:spLocks noChangeArrowheads="1"/>
            </p:cNvSpPr>
            <p:nvPr/>
          </p:nvSpPr>
          <p:spPr bwMode="auto">
            <a:xfrm>
              <a:off x="3072" y="3792"/>
              <a:ext cx="615" cy="30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p:spPr>
          <p:txBody>
            <a:bodyPr wrap="none" anchor="ctr"/>
            <a:lstStyle/>
            <a:p>
              <a:endParaRPr lang="en-US"/>
            </a:p>
          </p:txBody>
        </p:sp>
        <p:sp>
          <p:nvSpPr>
            <p:cNvPr id="650253" name="Oval 13"/>
            <p:cNvSpPr>
              <a:spLocks noChangeArrowheads="1"/>
            </p:cNvSpPr>
            <p:nvPr/>
          </p:nvSpPr>
          <p:spPr bwMode="auto">
            <a:xfrm>
              <a:off x="2304" y="3360"/>
              <a:ext cx="144" cy="144"/>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650254" name="Oval 14"/>
            <p:cNvSpPr>
              <a:spLocks noChangeArrowheads="1"/>
            </p:cNvSpPr>
            <p:nvPr/>
          </p:nvSpPr>
          <p:spPr bwMode="auto">
            <a:xfrm>
              <a:off x="2448" y="3072"/>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650255" name="Oval 15"/>
            <p:cNvSpPr>
              <a:spLocks noChangeArrowheads="1"/>
            </p:cNvSpPr>
            <p:nvPr/>
          </p:nvSpPr>
          <p:spPr bwMode="auto">
            <a:xfrm>
              <a:off x="2496" y="3840"/>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650256" name="Oval 16"/>
            <p:cNvSpPr>
              <a:spLocks noChangeArrowheads="1"/>
            </p:cNvSpPr>
            <p:nvPr/>
          </p:nvSpPr>
          <p:spPr bwMode="auto">
            <a:xfrm>
              <a:off x="1872" y="3264"/>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650257" name="Oval 17"/>
            <p:cNvSpPr>
              <a:spLocks noChangeArrowheads="1"/>
            </p:cNvSpPr>
            <p:nvPr/>
          </p:nvSpPr>
          <p:spPr bwMode="auto">
            <a:xfrm>
              <a:off x="2448" y="2928"/>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650258" name="Oval 18"/>
            <p:cNvSpPr>
              <a:spLocks noChangeArrowheads="1"/>
            </p:cNvSpPr>
            <p:nvPr/>
          </p:nvSpPr>
          <p:spPr bwMode="auto">
            <a:xfrm>
              <a:off x="1728" y="3648"/>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650259" name="Oval 19"/>
            <p:cNvSpPr>
              <a:spLocks noChangeArrowheads="1"/>
            </p:cNvSpPr>
            <p:nvPr/>
          </p:nvSpPr>
          <p:spPr bwMode="auto">
            <a:xfrm>
              <a:off x="2448" y="3456"/>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650260" name="Oval 20"/>
            <p:cNvSpPr>
              <a:spLocks noChangeArrowheads="1"/>
            </p:cNvSpPr>
            <p:nvPr/>
          </p:nvSpPr>
          <p:spPr bwMode="auto">
            <a:xfrm>
              <a:off x="2400" y="3744"/>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650261" name="Oval 21"/>
            <p:cNvSpPr>
              <a:spLocks noChangeArrowheads="1"/>
            </p:cNvSpPr>
            <p:nvPr/>
          </p:nvSpPr>
          <p:spPr bwMode="auto">
            <a:xfrm>
              <a:off x="1680" y="3024"/>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650262" name="Oval 22"/>
            <p:cNvSpPr>
              <a:spLocks noChangeArrowheads="1"/>
            </p:cNvSpPr>
            <p:nvPr/>
          </p:nvSpPr>
          <p:spPr bwMode="auto">
            <a:xfrm>
              <a:off x="2496" y="3216"/>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650263" name="Oval 23"/>
            <p:cNvSpPr>
              <a:spLocks noChangeArrowheads="1"/>
            </p:cNvSpPr>
            <p:nvPr/>
          </p:nvSpPr>
          <p:spPr bwMode="auto">
            <a:xfrm>
              <a:off x="2448" y="3312"/>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650264" name="Oval 24"/>
            <p:cNvSpPr>
              <a:spLocks noChangeArrowheads="1"/>
            </p:cNvSpPr>
            <p:nvPr/>
          </p:nvSpPr>
          <p:spPr bwMode="auto">
            <a:xfrm>
              <a:off x="1392" y="3744"/>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650265" name="Oval 25"/>
            <p:cNvSpPr>
              <a:spLocks noChangeArrowheads="1"/>
            </p:cNvSpPr>
            <p:nvPr/>
          </p:nvSpPr>
          <p:spPr bwMode="auto">
            <a:xfrm>
              <a:off x="2400" y="3600"/>
              <a:ext cx="144" cy="144"/>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650266" name="Oval 26"/>
            <p:cNvSpPr>
              <a:spLocks noChangeArrowheads="1"/>
            </p:cNvSpPr>
            <p:nvPr/>
          </p:nvSpPr>
          <p:spPr bwMode="auto">
            <a:xfrm>
              <a:off x="2112" y="3648"/>
              <a:ext cx="144" cy="144"/>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650267" name="Oval 27"/>
            <p:cNvSpPr>
              <a:spLocks noChangeArrowheads="1"/>
            </p:cNvSpPr>
            <p:nvPr/>
          </p:nvSpPr>
          <p:spPr bwMode="auto">
            <a:xfrm>
              <a:off x="1344" y="3216"/>
              <a:ext cx="192" cy="192"/>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650268" name="Oval 28"/>
            <p:cNvSpPr>
              <a:spLocks noChangeArrowheads="1"/>
            </p:cNvSpPr>
            <p:nvPr/>
          </p:nvSpPr>
          <p:spPr bwMode="auto">
            <a:xfrm>
              <a:off x="2352" y="2976"/>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650269" name="Oval 29"/>
            <p:cNvSpPr>
              <a:spLocks noChangeArrowheads="1"/>
            </p:cNvSpPr>
            <p:nvPr/>
          </p:nvSpPr>
          <p:spPr bwMode="auto">
            <a:xfrm>
              <a:off x="2448" y="3072"/>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650270" name="Oval 30"/>
            <p:cNvSpPr>
              <a:spLocks noChangeArrowheads="1"/>
            </p:cNvSpPr>
            <p:nvPr/>
          </p:nvSpPr>
          <p:spPr bwMode="auto">
            <a:xfrm>
              <a:off x="2448" y="3888"/>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650271" name="Text Box 31"/>
            <p:cNvSpPr txBox="1">
              <a:spLocks noChangeArrowheads="1"/>
            </p:cNvSpPr>
            <p:nvPr/>
          </p:nvSpPr>
          <p:spPr bwMode="auto">
            <a:xfrm>
              <a:off x="624" y="3360"/>
              <a:ext cx="788" cy="231"/>
            </a:xfrm>
            <a:prstGeom prst="rect">
              <a:avLst/>
            </a:prstGeom>
            <a:noFill/>
            <a:ln w="9525">
              <a:noFill/>
              <a:miter lim="800000"/>
              <a:headEnd/>
              <a:tailEnd/>
            </a:ln>
            <a:effectLst/>
          </p:spPr>
          <p:txBody>
            <a:bodyPr>
              <a:spAutoFit/>
            </a:bodyPr>
            <a:lstStyle/>
            <a:p>
              <a:r>
                <a:rPr lang="en-US" sz="1800" u="none"/>
                <a:t>Slurry flow</a:t>
              </a:r>
            </a:p>
          </p:txBody>
        </p:sp>
        <p:sp>
          <p:nvSpPr>
            <p:cNvPr id="650272" name="Text Box 32"/>
            <p:cNvSpPr txBox="1">
              <a:spLocks noChangeArrowheads="1"/>
            </p:cNvSpPr>
            <p:nvPr/>
          </p:nvSpPr>
          <p:spPr bwMode="auto">
            <a:xfrm>
              <a:off x="3879" y="3383"/>
              <a:ext cx="596" cy="231"/>
            </a:xfrm>
            <a:prstGeom prst="rect">
              <a:avLst/>
            </a:prstGeom>
            <a:noFill/>
            <a:ln w="9525">
              <a:noFill/>
              <a:miter lim="800000"/>
              <a:headEnd/>
              <a:tailEnd/>
            </a:ln>
            <a:effectLst/>
          </p:spPr>
          <p:txBody>
            <a:bodyPr wrap="none">
              <a:spAutoFit/>
            </a:bodyPr>
            <a:lstStyle/>
            <a:p>
              <a:r>
                <a:rPr lang="en-US" sz="1800" u="none"/>
                <a:t>Filtrate </a:t>
              </a:r>
            </a:p>
          </p:txBody>
        </p:sp>
        <p:sp>
          <p:nvSpPr>
            <p:cNvPr id="650273" name="Text Box 33"/>
            <p:cNvSpPr txBox="1">
              <a:spLocks noChangeArrowheads="1"/>
            </p:cNvSpPr>
            <p:nvPr/>
          </p:nvSpPr>
          <p:spPr bwMode="auto">
            <a:xfrm>
              <a:off x="2679" y="2711"/>
              <a:ext cx="988" cy="231"/>
            </a:xfrm>
            <a:prstGeom prst="rect">
              <a:avLst/>
            </a:prstGeom>
            <a:noFill/>
            <a:ln w="9525">
              <a:noFill/>
              <a:miter lim="800000"/>
              <a:headEnd/>
              <a:tailEnd/>
            </a:ln>
            <a:effectLst/>
          </p:spPr>
          <p:txBody>
            <a:bodyPr wrap="none">
              <a:spAutoFit/>
            </a:bodyPr>
            <a:lstStyle/>
            <a:p>
              <a:r>
                <a:rPr lang="en-US" sz="1800" u="none"/>
                <a:t>Filter medium</a:t>
              </a:r>
            </a:p>
          </p:txBody>
        </p:sp>
        <p:sp>
          <p:nvSpPr>
            <p:cNvPr id="650274" name="Text Box 34"/>
            <p:cNvSpPr txBox="1">
              <a:spLocks noChangeArrowheads="1"/>
            </p:cNvSpPr>
            <p:nvPr/>
          </p:nvSpPr>
          <p:spPr bwMode="auto">
            <a:xfrm>
              <a:off x="1815" y="2567"/>
              <a:ext cx="780" cy="231"/>
            </a:xfrm>
            <a:prstGeom prst="rect">
              <a:avLst/>
            </a:prstGeom>
            <a:noFill/>
            <a:ln w="9525">
              <a:noFill/>
              <a:miter lim="800000"/>
              <a:headEnd/>
              <a:tailEnd/>
            </a:ln>
            <a:effectLst/>
          </p:spPr>
          <p:txBody>
            <a:bodyPr wrap="none">
              <a:spAutoFit/>
            </a:bodyPr>
            <a:lstStyle/>
            <a:p>
              <a:r>
                <a:rPr lang="en-US" sz="1800" u="none"/>
                <a:t>Filter cake</a:t>
              </a:r>
            </a:p>
          </p:txBody>
        </p:sp>
        <p:sp>
          <p:nvSpPr>
            <p:cNvPr id="650275" name="Line 35"/>
            <p:cNvSpPr>
              <a:spLocks noChangeShapeType="1"/>
            </p:cNvSpPr>
            <p:nvPr/>
          </p:nvSpPr>
          <p:spPr bwMode="auto">
            <a:xfrm flipH="1">
              <a:off x="2688" y="2976"/>
              <a:ext cx="240" cy="192"/>
            </a:xfrm>
            <a:prstGeom prst="line">
              <a:avLst/>
            </a:prstGeom>
            <a:noFill/>
            <a:ln w="9525">
              <a:solidFill>
                <a:srgbClr val="FF0000"/>
              </a:solidFill>
              <a:round/>
              <a:headEnd/>
              <a:tailEnd type="triangle" w="med" len="med"/>
            </a:ln>
            <a:effectLst/>
          </p:spPr>
          <p:txBody>
            <a:bodyPr/>
            <a:lstStyle/>
            <a:p>
              <a:endParaRPr lang="en-US"/>
            </a:p>
          </p:txBody>
        </p:sp>
        <p:sp>
          <p:nvSpPr>
            <p:cNvPr id="650276" name="Line 36"/>
            <p:cNvSpPr>
              <a:spLocks noChangeShapeType="1"/>
            </p:cNvSpPr>
            <p:nvPr/>
          </p:nvSpPr>
          <p:spPr bwMode="auto">
            <a:xfrm>
              <a:off x="2256" y="2784"/>
              <a:ext cx="192" cy="384"/>
            </a:xfrm>
            <a:prstGeom prst="line">
              <a:avLst/>
            </a:prstGeom>
            <a:noFill/>
            <a:ln w="9525">
              <a:solidFill>
                <a:srgbClr val="FF0000"/>
              </a:solidFill>
              <a:round/>
              <a:headEnd/>
              <a:tailEnd type="triangle" w="med" len="med"/>
            </a:ln>
            <a:effectLst/>
          </p:spPr>
          <p:txBody>
            <a:bodyPr/>
            <a:lstStyle/>
            <a:p>
              <a:endParaRPr lang="en-US"/>
            </a:p>
          </p:txBody>
        </p:sp>
      </p:gr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015DF297-5B4D-4406-ABDB-29911325DBAC}" type="slidenum">
              <a:rPr lang="en-US" smtClean="0"/>
              <a:pPr>
                <a:defRPr/>
              </a:pPr>
              <a:t>62</a:t>
            </a:fld>
            <a:endParaRPr lang="en-US"/>
          </a:p>
        </p:txBody>
      </p:sp>
      <p:sp>
        <p:nvSpPr>
          <p:cNvPr id="3" name="TextBox 2"/>
          <p:cNvSpPr txBox="1"/>
          <p:nvPr/>
        </p:nvSpPr>
        <p:spPr>
          <a:xfrm>
            <a:off x="838200" y="457200"/>
            <a:ext cx="5410200" cy="646331"/>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defRPr/>
            </a:pPr>
            <a:r>
              <a:rPr lang="en-US" sz="3600" dirty="0"/>
              <a:t>Classification of Filters</a:t>
            </a:r>
          </a:p>
        </p:txBody>
      </p:sp>
      <p:sp>
        <p:nvSpPr>
          <p:cNvPr id="4" name="Rectangle 3"/>
          <p:cNvSpPr txBox="1">
            <a:spLocks noChangeArrowheads="1"/>
          </p:cNvSpPr>
          <p:nvPr/>
        </p:nvSpPr>
        <p:spPr bwMode="auto">
          <a:xfrm>
            <a:off x="914400" y="14478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73050" indent="-273050" algn="l" rtl="0" fontAlgn="base">
              <a:spcBef>
                <a:spcPts val="575"/>
              </a:spcBef>
              <a:spcAft>
                <a:spcPct val="0"/>
              </a:spcAft>
              <a:buClr>
                <a:schemeClr val="accent1"/>
              </a:buClr>
              <a:buSzPct val="85000"/>
              <a:buFont typeface="Wingdings 2" pitchFamily="18" charset="2"/>
              <a:buChar char=""/>
              <a:defRPr sz="2600" kern="1200">
                <a:solidFill>
                  <a:schemeClr val="tx1"/>
                </a:solidFill>
                <a:latin typeface="+mn-lt"/>
                <a:ea typeface="+mn-ea"/>
                <a:cs typeface="+mn-cs"/>
              </a:defRPr>
            </a:lvl1pPr>
            <a:lvl2pPr marL="547688" indent="-228600" algn="l" rtl="0" fontAlgn="base">
              <a:spcBef>
                <a:spcPts val="375"/>
              </a:spcBef>
              <a:spcAft>
                <a:spcPct val="0"/>
              </a:spcAft>
              <a:buClr>
                <a:schemeClr val="accent2"/>
              </a:buClr>
              <a:buSzPct val="85000"/>
              <a:buFont typeface="Wingdings 2" pitchFamily="18" charset="2"/>
              <a:buChar char=""/>
              <a:defRPr sz="2400" kern="1200">
                <a:solidFill>
                  <a:schemeClr val="tx1"/>
                </a:solidFill>
                <a:latin typeface="+mn-lt"/>
                <a:ea typeface="+mn-ea"/>
                <a:cs typeface="+mn-cs"/>
              </a:defRPr>
            </a:lvl2pPr>
            <a:lvl3pPr marL="822325" indent="-228600" algn="l" rtl="0" fontAlgn="base">
              <a:spcBef>
                <a:spcPts val="375"/>
              </a:spcBef>
              <a:spcAft>
                <a:spcPct val="0"/>
              </a:spcAft>
              <a:buClr>
                <a:srgbClr val="B0ADAD"/>
              </a:buClr>
              <a:buSzPct val="85000"/>
              <a:buFont typeface="Wingdings 2" pitchFamily="18" charset="2"/>
              <a:buChar char=""/>
              <a:defRPr sz="2000" kern="1200">
                <a:solidFill>
                  <a:schemeClr val="tx1"/>
                </a:solidFill>
                <a:latin typeface="+mn-lt"/>
                <a:ea typeface="+mn-ea"/>
                <a:cs typeface="+mn-cs"/>
              </a:defRPr>
            </a:lvl3pPr>
            <a:lvl4pPr marL="1096963" indent="-228600" algn="l" rtl="0" fontAlgn="base">
              <a:spcBef>
                <a:spcPts val="375"/>
              </a:spcBef>
              <a:spcAft>
                <a:spcPct val="0"/>
              </a:spcAft>
              <a:buClr>
                <a:srgbClr val="FFFFFF"/>
              </a:buClr>
              <a:buSzPct val="80000"/>
              <a:buFont typeface="Wingdings 2" pitchFamily="18" charset="2"/>
              <a:buChar char=""/>
              <a:defRPr sz="2000" kern="1200">
                <a:solidFill>
                  <a:schemeClr val="tx1"/>
                </a:solidFill>
                <a:latin typeface="+mn-lt"/>
                <a:ea typeface="+mn-ea"/>
                <a:cs typeface="+mn-cs"/>
              </a:defRPr>
            </a:lvl4pPr>
            <a:lvl5pPr marL="1371600" indent="-228600" algn="l" rtl="0" fontAlgn="base">
              <a:spcBef>
                <a:spcPts val="375"/>
              </a:spcBef>
              <a:spcAft>
                <a:spcPct val="0"/>
              </a:spcAft>
              <a:buClr>
                <a:srgbClr val="FFFFFF"/>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a:buFont typeface="Wingdings" pitchFamily="2" charset="2"/>
              <a:buNone/>
              <a:defRPr/>
            </a:pPr>
            <a:r>
              <a:rPr lang="en-US" sz="2800" dirty="0" smtClean="0"/>
              <a:t>Filters are classified on following three different basis:</a:t>
            </a:r>
          </a:p>
          <a:p>
            <a:pPr marL="571500" indent="-571500">
              <a:buFont typeface="+mj-lt"/>
              <a:buAutoNum type="romanUcPeriod"/>
              <a:defRPr/>
            </a:pPr>
            <a:r>
              <a:rPr lang="en-US" sz="2800" dirty="0" smtClean="0"/>
              <a:t>Mechanism </a:t>
            </a:r>
          </a:p>
          <a:p>
            <a:pPr marL="571500" indent="-571500">
              <a:buFont typeface="+mj-lt"/>
              <a:buAutoNum type="romanUcPeriod"/>
              <a:defRPr/>
            </a:pPr>
            <a:r>
              <a:rPr lang="en-US" sz="2800" dirty="0" smtClean="0"/>
              <a:t>The driving force</a:t>
            </a:r>
          </a:p>
          <a:p>
            <a:pPr marL="571500" indent="-571500">
              <a:buFont typeface="+mj-lt"/>
              <a:buAutoNum type="romanUcPeriod"/>
              <a:defRPr/>
            </a:pPr>
            <a:r>
              <a:rPr lang="en-US" sz="2800" dirty="0" smtClean="0"/>
              <a:t>Operation </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200" y="457200"/>
            <a:ext cx="6248400" cy="646331"/>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defRPr/>
            </a:pPr>
            <a:r>
              <a:rPr lang="en-US" sz="3600" dirty="0"/>
              <a:t>On the basis </a:t>
            </a:r>
            <a:r>
              <a:rPr lang="en-US" sz="3600" dirty="0" smtClean="0"/>
              <a:t>of  </a:t>
            </a:r>
            <a:r>
              <a:rPr lang="en-US" sz="3600" dirty="0"/>
              <a:t>mechanism</a:t>
            </a:r>
          </a:p>
        </p:txBody>
      </p:sp>
      <p:sp>
        <p:nvSpPr>
          <p:cNvPr id="30726" name="TextBox 3"/>
          <p:cNvSpPr txBox="1">
            <a:spLocks noChangeArrowheads="1"/>
          </p:cNvSpPr>
          <p:nvPr/>
        </p:nvSpPr>
        <p:spPr bwMode="auto">
          <a:xfrm>
            <a:off x="1371600" y="1270000"/>
            <a:ext cx="5105400" cy="1015663"/>
          </a:xfrm>
          <a:prstGeom prst="rect">
            <a:avLst/>
          </a:prstGeom>
          <a:noFill/>
          <a:ln w="9525">
            <a:noFill/>
            <a:miter lim="800000"/>
            <a:headEnd/>
            <a:tailEnd/>
          </a:ln>
        </p:spPr>
        <p:txBody>
          <a:bodyPr>
            <a:spAutoFit/>
          </a:bodyPr>
          <a:lstStyle/>
          <a:p>
            <a:pPr marL="342900" indent="-342900" algn="l">
              <a:buFont typeface="Franklin Gothic Book" pitchFamily="34" charset="0"/>
              <a:buAutoNum type="arabicPeriod"/>
            </a:pPr>
            <a:r>
              <a:rPr lang="en-US" sz="2000" dirty="0"/>
              <a:t>Cake filters</a:t>
            </a:r>
          </a:p>
          <a:p>
            <a:pPr marL="342900" indent="-342900" algn="l">
              <a:buFont typeface="Franklin Gothic Book" pitchFamily="34" charset="0"/>
              <a:buAutoNum type="arabicPeriod"/>
            </a:pPr>
            <a:r>
              <a:rPr lang="en-US" sz="2000" dirty="0" smtClean="0"/>
              <a:t>Cross </a:t>
            </a:r>
            <a:r>
              <a:rPr lang="en-US" sz="2000" dirty="0"/>
              <a:t>flow filters</a:t>
            </a:r>
          </a:p>
          <a:p>
            <a:pPr marL="342900" indent="-342900" algn="l">
              <a:buFont typeface="Franklin Gothic Book" pitchFamily="34" charset="0"/>
              <a:buAutoNum type="arabicPeriod"/>
            </a:pPr>
            <a:r>
              <a:rPr lang="en-US" sz="2000" dirty="0" smtClean="0"/>
              <a:t>depth filters</a:t>
            </a:r>
            <a:endParaRPr lang="en-US" sz="2000" dirty="0"/>
          </a:p>
        </p:txBody>
      </p:sp>
      <p:sp>
        <p:nvSpPr>
          <p:cNvPr id="5" name="TextBox 4"/>
          <p:cNvSpPr txBox="1"/>
          <p:nvPr/>
        </p:nvSpPr>
        <p:spPr>
          <a:xfrm>
            <a:off x="838200" y="2438400"/>
            <a:ext cx="6858000" cy="646331"/>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defRPr/>
            </a:pPr>
            <a:r>
              <a:rPr lang="en-US" sz="3600" dirty="0"/>
              <a:t>On the basis of driving force</a:t>
            </a:r>
          </a:p>
        </p:txBody>
      </p:sp>
      <p:sp>
        <p:nvSpPr>
          <p:cNvPr id="30730" name="TextBox 6"/>
          <p:cNvSpPr txBox="1">
            <a:spLocks noChangeArrowheads="1"/>
          </p:cNvSpPr>
          <p:nvPr/>
        </p:nvSpPr>
        <p:spPr bwMode="auto">
          <a:xfrm>
            <a:off x="1371600" y="3251200"/>
            <a:ext cx="5105400" cy="1016000"/>
          </a:xfrm>
          <a:prstGeom prst="rect">
            <a:avLst/>
          </a:prstGeom>
          <a:noFill/>
          <a:ln w="9525">
            <a:noFill/>
            <a:miter lim="800000"/>
            <a:headEnd/>
            <a:tailEnd/>
          </a:ln>
        </p:spPr>
        <p:txBody>
          <a:bodyPr>
            <a:spAutoFit/>
          </a:bodyPr>
          <a:lstStyle/>
          <a:p>
            <a:pPr marL="342900" indent="-342900" algn="l">
              <a:buFont typeface="Franklin Gothic Book" pitchFamily="34" charset="0"/>
              <a:buAutoNum type="arabicPeriod"/>
            </a:pPr>
            <a:r>
              <a:rPr lang="en-US" sz="2000"/>
              <a:t>Pressure Filters</a:t>
            </a:r>
          </a:p>
          <a:p>
            <a:pPr marL="342900" indent="-342900" algn="l">
              <a:buFont typeface="Franklin Gothic Book" pitchFamily="34" charset="0"/>
              <a:buAutoNum type="arabicPeriod"/>
            </a:pPr>
            <a:r>
              <a:rPr lang="en-US" sz="2000"/>
              <a:t>Vacuum filters</a:t>
            </a:r>
          </a:p>
          <a:p>
            <a:pPr marL="342900" indent="-342900" algn="l">
              <a:buFont typeface="Franklin Gothic Book" pitchFamily="34" charset="0"/>
              <a:buAutoNum type="arabicPeriod"/>
            </a:pPr>
            <a:r>
              <a:rPr lang="en-US" sz="2000"/>
              <a:t>Centrifugal filters</a:t>
            </a:r>
          </a:p>
        </p:txBody>
      </p:sp>
      <p:sp>
        <p:nvSpPr>
          <p:cNvPr id="30731" name="TextBox 7"/>
          <p:cNvSpPr txBox="1">
            <a:spLocks noChangeArrowheads="1"/>
          </p:cNvSpPr>
          <p:nvPr/>
        </p:nvSpPr>
        <p:spPr bwMode="auto">
          <a:xfrm>
            <a:off x="1371600" y="5257800"/>
            <a:ext cx="5105400" cy="708025"/>
          </a:xfrm>
          <a:prstGeom prst="rect">
            <a:avLst/>
          </a:prstGeom>
          <a:noFill/>
          <a:ln w="9525">
            <a:noFill/>
            <a:miter lim="800000"/>
            <a:headEnd/>
            <a:tailEnd/>
          </a:ln>
        </p:spPr>
        <p:txBody>
          <a:bodyPr>
            <a:spAutoFit/>
          </a:bodyPr>
          <a:lstStyle/>
          <a:p>
            <a:pPr marL="342900" indent="-342900" algn="l">
              <a:buFont typeface="Franklin Gothic Book" pitchFamily="34" charset="0"/>
              <a:buAutoNum type="arabicPeriod"/>
            </a:pPr>
            <a:r>
              <a:rPr lang="en-US" sz="2000"/>
              <a:t>Continuous filters</a:t>
            </a:r>
          </a:p>
          <a:p>
            <a:pPr marL="342900" indent="-342900" algn="l">
              <a:buFont typeface="Franklin Gothic Book" pitchFamily="34" charset="0"/>
              <a:buAutoNum type="arabicPeriod"/>
            </a:pPr>
            <a:r>
              <a:rPr lang="en-US" sz="2000"/>
              <a:t>Batch or discontinuous filters</a:t>
            </a:r>
          </a:p>
        </p:txBody>
      </p:sp>
      <p:sp>
        <p:nvSpPr>
          <p:cNvPr id="9" name="TextBox 8"/>
          <p:cNvSpPr txBox="1"/>
          <p:nvPr/>
        </p:nvSpPr>
        <p:spPr>
          <a:xfrm>
            <a:off x="838200" y="4419600"/>
            <a:ext cx="5029200" cy="646331"/>
          </a:xfrm>
          <a:prstGeom prst="rect">
            <a:avLst/>
          </a:prstGeom>
        </p:spPr>
        <p:style>
          <a:lnRef idx="1">
            <a:schemeClr val="accent6"/>
          </a:lnRef>
          <a:fillRef idx="3">
            <a:schemeClr val="accent6"/>
          </a:fillRef>
          <a:effectRef idx="2">
            <a:schemeClr val="accent6"/>
          </a:effectRef>
          <a:fontRef idx="minor">
            <a:schemeClr val="lt1"/>
          </a:fontRef>
        </p:style>
        <p:txBody>
          <a:bodyPr>
            <a:spAutoFit/>
          </a:bodyPr>
          <a:lstStyle/>
          <a:p>
            <a:pPr>
              <a:defRPr/>
            </a:pPr>
            <a:r>
              <a:rPr lang="en-US" sz="3600" dirty="0"/>
              <a:t>On the basis of operation</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ChangeArrowheads="1"/>
          </p:cNvSpPr>
          <p:nvPr/>
        </p:nvSpPr>
        <p:spPr bwMode="auto">
          <a:xfrm>
            <a:off x="2333625" y="1352550"/>
            <a:ext cx="9144000" cy="0"/>
          </a:xfrm>
          <a:prstGeom prst="rect">
            <a:avLst/>
          </a:prstGeom>
          <a:noFill/>
          <a:ln w="9525">
            <a:noFill/>
            <a:miter lim="800000"/>
            <a:headEnd/>
            <a:tailEnd/>
          </a:ln>
        </p:spPr>
        <p:txBody>
          <a:bodyPr>
            <a:spAutoFit/>
          </a:bodyPr>
          <a:lstStyle/>
          <a:p>
            <a:endParaRPr lang="en-US"/>
          </a:p>
        </p:txBody>
      </p:sp>
      <p:pic>
        <p:nvPicPr>
          <p:cNvPr id="451585" name="Picture 1"/>
          <p:cNvPicPr>
            <a:picLocks noChangeAspect="1" noChangeArrowheads="1"/>
          </p:cNvPicPr>
          <p:nvPr/>
        </p:nvPicPr>
        <p:blipFill>
          <a:blip r:embed="rId3"/>
          <a:srcRect t="10369" r="238" b="7076"/>
          <a:stretch>
            <a:fillRect/>
          </a:stretch>
        </p:blipFill>
        <p:spPr bwMode="auto">
          <a:xfrm>
            <a:off x="609601" y="838200"/>
            <a:ext cx="8000999" cy="5334000"/>
          </a:xfrm>
          <a:prstGeom prst="rect">
            <a:avLst/>
          </a:prstGeom>
          <a:noFill/>
          <a:ln w="9525">
            <a:noFill/>
            <a:miter lim="800000"/>
            <a:headEnd/>
            <a:tailEnd/>
          </a:ln>
          <a:effectLst/>
        </p:spPr>
      </p:pic>
      <p:sp>
        <p:nvSpPr>
          <p:cNvPr id="4" name="TextBox 3"/>
          <p:cNvSpPr txBox="1"/>
          <p:nvPr/>
        </p:nvSpPr>
        <p:spPr>
          <a:xfrm>
            <a:off x="1600200" y="304800"/>
            <a:ext cx="2287614" cy="523220"/>
          </a:xfrm>
          <a:prstGeom prst="rect">
            <a:avLst/>
          </a:prstGeom>
          <a:noFill/>
        </p:spPr>
        <p:txBody>
          <a:bodyPr wrap="none" rtlCol="0">
            <a:spAutoFit/>
          </a:bodyPr>
          <a:lstStyle/>
          <a:p>
            <a:r>
              <a:rPr lang="en-US" sz="2800" b="1" dirty="0" smtClean="0">
                <a:latin typeface="+mj-lt"/>
              </a:rPr>
              <a:t>Cake filtration</a:t>
            </a:r>
            <a:endParaRPr lang="en-US" sz="2800" b="1" dirty="0">
              <a:latin typeface="+mj-lt"/>
            </a:endParaRPr>
          </a:p>
        </p:txBody>
      </p:sp>
      <p:sp>
        <p:nvSpPr>
          <p:cNvPr id="5" name="TextBox 4"/>
          <p:cNvSpPr txBox="1"/>
          <p:nvPr/>
        </p:nvSpPr>
        <p:spPr>
          <a:xfrm>
            <a:off x="4953000" y="304800"/>
            <a:ext cx="3138744" cy="523220"/>
          </a:xfrm>
          <a:prstGeom prst="rect">
            <a:avLst/>
          </a:prstGeom>
          <a:noFill/>
        </p:spPr>
        <p:txBody>
          <a:bodyPr wrap="none" rtlCol="0">
            <a:spAutoFit/>
          </a:bodyPr>
          <a:lstStyle/>
          <a:p>
            <a:r>
              <a:rPr lang="en-US" sz="2800" b="1" dirty="0" smtClean="0">
                <a:latin typeface="+mj-lt"/>
              </a:rPr>
              <a:t>Cross-flow filtration</a:t>
            </a:r>
            <a:endParaRPr lang="en-US" sz="2800" b="1" dirty="0">
              <a:latin typeface="+mj-lt"/>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b="1" dirty="0" smtClean="0">
                <a:solidFill>
                  <a:srgbClr val="FF0000"/>
                </a:solidFill>
                <a:cs typeface="FreesiaUPC" pitchFamily="34" charset="-34"/>
              </a:rPr>
              <a:t>Depth filters</a:t>
            </a:r>
            <a:endParaRPr lang="en-US" dirty="0"/>
          </a:p>
        </p:txBody>
      </p:sp>
      <p:sp>
        <p:nvSpPr>
          <p:cNvPr id="3" name="Rectangle 3"/>
          <p:cNvSpPr txBox="1">
            <a:spLocks noChangeArrowheads="1"/>
          </p:cNvSpPr>
          <p:nvPr/>
        </p:nvSpPr>
        <p:spPr>
          <a:xfrm>
            <a:off x="533400" y="990600"/>
            <a:ext cx="8229600" cy="1374769"/>
          </a:xfrm>
          <a:prstGeom prst="rect">
            <a:avLst/>
          </a:prstGeom>
        </p:spPr>
        <p:txBody>
          <a:bodyPr/>
          <a:lstStyle/>
          <a:p>
            <a:pPr marL="342900" marR="0" lvl="0" indent="20638" algn="l" defTabSz="914400" rtl="0" eaLnBrk="1" fontAlgn="auto" latinLnBrk="0" hangingPunct="1">
              <a:lnSpc>
                <a:spcPct val="100000"/>
              </a:lnSpc>
              <a:spcBef>
                <a:spcPct val="20000"/>
              </a:spcBef>
              <a:spcAft>
                <a:spcPts val="0"/>
              </a:spcAft>
              <a:buClrTx/>
              <a:buSzTx/>
              <a:buFont typeface="Wingdings" pitchFamily="2" charset="2"/>
              <a:buChar char="q"/>
              <a:tabLst/>
              <a:defRPr/>
            </a:pPr>
            <a:r>
              <a:rPr lang="en-US" sz="2800" dirty="0" smtClean="0">
                <a:cs typeface="FreesiaUPC" pitchFamily="34" charset="-34"/>
              </a:rPr>
              <a:t> Used</a:t>
            </a:r>
            <a:r>
              <a:rPr kumimoji="0" lang="en-US" sz="2800" b="0" i="0" u="none" strike="noStrike" kern="1200" cap="none" spc="0" normalizeH="0" baseline="0" noProof="0" dirty="0" smtClean="0">
                <a:ln>
                  <a:noFill/>
                </a:ln>
                <a:solidFill>
                  <a:schemeClr val="tx1"/>
                </a:solidFill>
                <a:effectLst/>
                <a:uLnTx/>
                <a:uFillTx/>
                <a:latin typeface="+mn-lt"/>
                <a:ea typeface="+mn-ea"/>
                <a:cs typeface="FreesiaUPC" pitchFamily="34" charset="-34"/>
              </a:rPr>
              <a:t> for deep bed filtration in which particle deposition takes place inside the medium and cake deposition on the surface is undesirable. </a:t>
            </a:r>
            <a:endParaRPr kumimoji="0" lang="th-TH" sz="28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4" name="Picture 4"/>
          <p:cNvPicPr>
            <a:picLocks noChangeAspect="1" noChangeArrowheads="1"/>
          </p:cNvPicPr>
          <p:nvPr/>
        </p:nvPicPr>
        <p:blipFill>
          <a:blip r:embed="rId3"/>
          <a:srcRect t="2691" r="-82"/>
          <a:stretch>
            <a:fillRect/>
          </a:stretch>
        </p:blipFill>
        <p:spPr bwMode="auto">
          <a:xfrm>
            <a:off x="1905000" y="2362200"/>
            <a:ext cx="5791200" cy="2755900"/>
          </a:xfrm>
          <a:prstGeom prst="rect">
            <a:avLst/>
          </a:prstGeom>
          <a:noFill/>
          <a:ln w="9525">
            <a:noFill/>
            <a:miter lim="800000"/>
            <a:headEnd/>
            <a:tailEnd/>
          </a:ln>
        </p:spPr>
      </p:pic>
      <p:sp>
        <p:nvSpPr>
          <p:cNvPr id="5" name="Text Box 5"/>
          <p:cNvSpPr txBox="1">
            <a:spLocks noChangeArrowheads="1"/>
          </p:cNvSpPr>
          <p:nvPr/>
        </p:nvSpPr>
        <p:spPr bwMode="auto">
          <a:xfrm>
            <a:off x="1981200" y="5029200"/>
            <a:ext cx="4846638" cy="396875"/>
          </a:xfrm>
          <a:prstGeom prst="rect">
            <a:avLst/>
          </a:prstGeom>
          <a:noFill/>
          <a:ln w="9525">
            <a:noFill/>
            <a:miter lim="800000"/>
            <a:headEnd/>
            <a:tailEnd/>
          </a:ln>
        </p:spPr>
        <p:txBody>
          <a:bodyPr wrap="square">
            <a:spAutoFit/>
          </a:bodyPr>
          <a:lstStyle/>
          <a:p>
            <a:pPr algn="ctr">
              <a:spcBef>
                <a:spcPct val="50000"/>
              </a:spcBef>
            </a:pPr>
            <a:r>
              <a:rPr lang="en-US" sz="2000" dirty="0" smtClean="0">
                <a:latin typeface="Arial" pitchFamily="34" charset="0"/>
              </a:rPr>
              <a:t>Mechanism </a:t>
            </a:r>
            <a:r>
              <a:rPr lang="en-US" sz="2000" dirty="0">
                <a:latin typeface="Arial" pitchFamily="34" charset="0"/>
              </a:rPr>
              <a:t>of deep bed filtration</a:t>
            </a:r>
            <a:endParaRPr lang="th-TH" sz="2000" dirty="0">
              <a:latin typeface="Arial" pitchFamily="34" charset="0"/>
            </a:endParaRPr>
          </a:p>
        </p:txBody>
      </p:sp>
      <p:sp>
        <p:nvSpPr>
          <p:cNvPr id="6" name="Text Box 7"/>
          <p:cNvSpPr txBox="1">
            <a:spLocks noChangeArrowheads="1"/>
          </p:cNvSpPr>
          <p:nvPr/>
        </p:nvSpPr>
        <p:spPr bwMode="auto">
          <a:xfrm>
            <a:off x="1143000" y="5715000"/>
            <a:ext cx="7086600" cy="707886"/>
          </a:xfrm>
          <a:prstGeom prst="rect">
            <a:avLst/>
          </a:prstGeom>
          <a:noFill/>
          <a:ln w="9525">
            <a:noFill/>
            <a:miter lim="800000"/>
            <a:headEnd/>
            <a:tailEnd/>
          </a:ln>
        </p:spPr>
        <p:txBody>
          <a:bodyPr wrap="square">
            <a:spAutoFit/>
          </a:bodyPr>
          <a:lstStyle/>
          <a:p>
            <a:pPr marL="261938" indent="-261938">
              <a:spcBef>
                <a:spcPct val="50000"/>
              </a:spcBef>
            </a:pPr>
            <a:r>
              <a:rPr lang="en-US" altLang="zh-TW" sz="2000" b="1" dirty="0" smtClean="0">
                <a:latin typeface="Arial" pitchFamily="34" charset="0"/>
                <a:ea typeface="Arial Unicode MS" pitchFamily="34" charset="-128"/>
                <a:cs typeface="Arial" pitchFamily="34" charset="0"/>
                <a:sym typeface="Symbol" pitchFamily="18" charset="2"/>
              </a:rPr>
              <a:t>*</a:t>
            </a:r>
            <a:r>
              <a:rPr lang="en-US" altLang="zh-TW" sz="2000" b="1" dirty="0">
                <a:latin typeface="Arial" pitchFamily="34" charset="0"/>
                <a:ea typeface="Arial Unicode MS" pitchFamily="34" charset="-128"/>
                <a:cs typeface="Arial" pitchFamily="34" charset="0"/>
              </a:rPr>
              <a:t>	The particles of solid are </a:t>
            </a:r>
            <a:r>
              <a:rPr lang="en-US" altLang="zh-TW" sz="2000" b="1" dirty="0">
                <a:solidFill>
                  <a:srgbClr val="CC00CC"/>
                </a:solidFill>
                <a:latin typeface="Arial" pitchFamily="34" charset="0"/>
                <a:ea typeface="Arial Unicode MS" pitchFamily="34" charset="-128"/>
                <a:cs typeface="Arial" pitchFamily="34" charset="0"/>
              </a:rPr>
              <a:t>trapped</a:t>
            </a:r>
            <a:r>
              <a:rPr lang="en-US" altLang="zh-TW" sz="2000" b="1" dirty="0">
                <a:solidFill>
                  <a:srgbClr val="A50021"/>
                </a:solidFill>
                <a:latin typeface="Arial" pitchFamily="34" charset="0"/>
                <a:ea typeface="Arial Unicode MS" pitchFamily="34" charset="-128"/>
                <a:cs typeface="Arial" pitchFamily="34" charset="0"/>
              </a:rPr>
              <a:t> inside the filter medium.</a:t>
            </a:r>
            <a:endParaRPr lang="zh-TW" altLang="en-US" sz="2000" b="1" dirty="0">
              <a:solidFill>
                <a:srgbClr val="A50021"/>
              </a:solidFill>
              <a:latin typeface="Arial" pitchFamily="34" charset="0"/>
              <a:ea typeface="Arial Unicode MS" pitchFamily="34" charset="-128"/>
              <a:cs typeface="Arial"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Cake Vs Depth filtration</a:t>
            </a:r>
            <a:endParaRPr lang="en-US" dirty="0"/>
          </a:p>
        </p:txBody>
      </p:sp>
      <p:pic>
        <p:nvPicPr>
          <p:cNvPr id="2051074" name="Picture 2"/>
          <p:cNvPicPr>
            <a:picLocks noChangeAspect="1" noChangeArrowheads="1"/>
          </p:cNvPicPr>
          <p:nvPr/>
        </p:nvPicPr>
        <p:blipFill>
          <a:blip r:embed="rId3"/>
          <a:srcRect/>
          <a:stretch>
            <a:fillRect/>
          </a:stretch>
        </p:blipFill>
        <p:spPr bwMode="auto">
          <a:xfrm>
            <a:off x="228600" y="1524000"/>
            <a:ext cx="8729019" cy="516757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81" name="Picture 1"/>
          <p:cNvPicPr>
            <a:picLocks noChangeAspect="1" noChangeArrowheads="1"/>
          </p:cNvPicPr>
          <p:nvPr/>
        </p:nvPicPr>
        <p:blipFill>
          <a:blip r:embed="rId3"/>
          <a:srcRect l="3206" t="5414" r="-247" b="13367"/>
          <a:stretch>
            <a:fillRect/>
          </a:stretch>
        </p:blipFill>
        <p:spPr bwMode="auto">
          <a:xfrm>
            <a:off x="3657600" y="4343400"/>
            <a:ext cx="5334000" cy="2286000"/>
          </a:xfrm>
          <a:prstGeom prst="rect">
            <a:avLst/>
          </a:prstGeom>
          <a:noFill/>
          <a:ln w="9525">
            <a:noFill/>
            <a:miter lim="800000"/>
            <a:headEnd/>
            <a:tailEnd/>
          </a:ln>
          <a:effectLst/>
        </p:spPr>
      </p:pic>
      <p:pic>
        <p:nvPicPr>
          <p:cNvPr id="942082" name="Picture 2"/>
          <p:cNvPicPr>
            <a:picLocks noChangeAspect="1" noChangeArrowheads="1"/>
          </p:cNvPicPr>
          <p:nvPr/>
        </p:nvPicPr>
        <p:blipFill>
          <a:blip r:embed="rId4"/>
          <a:srcRect t="14066" r="-364"/>
          <a:stretch>
            <a:fillRect/>
          </a:stretch>
        </p:blipFill>
        <p:spPr bwMode="auto">
          <a:xfrm>
            <a:off x="228600" y="609600"/>
            <a:ext cx="5257800" cy="3724275"/>
          </a:xfrm>
          <a:prstGeom prst="rect">
            <a:avLst/>
          </a:prstGeom>
          <a:noFill/>
          <a:ln w="9525">
            <a:noFill/>
            <a:miter lim="800000"/>
            <a:headEnd/>
            <a:tailEnd/>
          </a:ln>
          <a:effectLst/>
        </p:spPr>
      </p:pic>
      <p:pic>
        <p:nvPicPr>
          <p:cNvPr id="942083" name="Picture 3"/>
          <p:cNvPicPr>
            <a:picLocks noChangeAspect="1" noChangeArrowheads="1"/>
          </p:cNvPicPr>
          <p:nvPr/>
        </p:nvPicPr>
        <p:blipFill>
          <a:blip r:embed="rId5"/>
          <a:srcRect/>
          <a:stretch>
            <a:fillRect/>
          </a:stretch>
        </p:blipFill>
        <p:spPr bwMode="auto">
          <a:xfrm>
            <a:off x="5867400" y="1600200"/>
            <a:ext cx="2762250" cy="1476375"/>
          </a:xfrm>
          <a:prstGeom prst="rect">
            <a:avLst/>
          </a:prstGeom>
          <a:noFill/>
          <a:ln w="9525">
            <a:noFill/>
            <a:miter lim="800000"/>
            <a:headEnd/>
            <a:tailEnd/>
          </a:ln>
          <a:effectLst/>
        </p:spPr>
      </p:pic>
      <p:pic>
        <p:nvPicPr>
          <p:cNvPr id="942084" name="Picture 4"/>
          <p:cNvPicPr>
            <a:picLocks noChangeAspect="1" noChangeArrowheads="1"/>
          </p:cNvPicPr>
          <p:nvPr/>
        </p:nvPicPr>
        <p:blipFill>
          <a:blip r:embed="rId6"/>
          <a:srcRect/>
          <a:stretch>
            <a:fillRect/>
          </a:stretch>
        </p:blipFill>
        <p:spPr bwMode="auto">
          <a:xfrm>
            <a:off x="5410200" y="228600"/>
            <a:ext cx="3213410" cy="533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0306" name="Picture 2"/>
          <p:cNvPicPr>
            <a:picLocks noChangeAspect="1" noChangeArrowheads="1"/>
          </p:cNvPicPr>
          <p:nvPr/>
        </p:nvPicPr>
        <p:blipFill>
          <a:blip r:embed="rId3"/>
          <a:srcRect l="21094" t="19792" r="22656" b="23958"/>
          <a:stretch>
            <a:fillRect/>
          </a:stretch>
        </p:blipFill>
        <p:spPr bwMode="auto">
          <a:xfrm>
            <a:off x="762000" y="476250"/>
            <a:ext cx="7696200" cy="57721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57200" y="1295400"/>
            <a:ext cx="8382000" cy="4495800"/>
          </a:xfrm>
          <a:prstGeom prst="rect">
            <a:avLst/>
          </a:prstGeom>
        </p:spPr>
        <p:txBody>
          <a:bodyPr/>
          <a:lstStyle/>
          <a:p>
            <a:pPr marL="609600" marR="0" lvl="0" indent="-60960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2400" b="1" i="0" u="sng" strike="noStrike" kern="1200" cap="none" spc="0" normalizeH="0" baseline="0" noProof="0" dirty="0" smtClean="0">
              <a:ln>
                <a:noFill/>
              </a:ln>
              <a:solidFill>
                <a:schemeClr val="tx1"/>
              </a:solidFill>
              <a:effectLst/>
              <a:uLnTx/>
              <a:uFillTx/>
              <a:latin typeface="+mn-lt"/>
              <a:ea typeface="+mn-ea"/>
              <a:cs typeface="+mn-cs"/>
            </a:endParaRPr>
          </a:p>
          <a:p>
            <a:pPr marL="990600" marR="0" lvl="1" indent="-533400" algn="l" defTabSz="914400" rtl="0" eaLnBrk="1" fontAlgn="auto" latinLnBrk="0" hangingPunct="1">
              <a:lnSpc>
                <a:spcPct val="90000"/>
              </a:lnSpc>
              <a:spcBef>
                <a:spcPct val="20000"/>
              </a:spcBef>
              <a:spcAft>
                <a:spcPts val="0"/>
              </a:spcAft>
              <a:buClrTx/>
              <a:buSzTx/>
              <a:buFont typeface="Wingdings" pitchFamily="2" charset="2"/>
              <a:buChar char="v"/>
              <a:tabLst/>
              <a:defRPr/>
            </a:pPr>
            <a:r>
              <a:rPr kumimoji="0" lang="en-US" sz="2800" b="1" i="0" u="none" strike="noStrike" kern="1200" cap="none" spc="0" normalizeH="0" baseline="0" noProof="0" dirty="0" smtClean="0">
                <a:ln>
                  <a:noFill/>
                </a:ln>
                <a:solidFill>
                  <a:srgbClr val="0000FF"/>
                </a:solidFill>
                <a:effectLst/>
                <a:uLnTx/>
                <a:uFillTx/>
                <a:latin typeface="+mn-lt"/>
                <a:ea typeface="+mn-ea"/>
                <a:cs typeface="+mn-cs"/>
              </a:rPr>
              <a:t>Vacuum filters:</a:t>
            </a:r>
            <a:r>
              <a:rPr kumimoji="0" lang="en-US" sz="2800" b="0" i="0" u="none" strike="noStrike" kern="1200" cap="none" spc="0" normalizeH="0" baseline="0" noProof="0" dirty="0" smtClean="0">
                <a:ln>
                  <a:noFill/>
                </a:ln>
                <a:solidFill>
                  <a:srgbClr val="0000FF"/>
                </a:solidFill>
                <a:effectLst/>
                <a:uLnTx/>
                <a:uFillTx/>
                <a:latin typeface="+mn-lt"/>
                <a:ea typeface="+mn-ea"/>
                <a:cs typeface="+mn-cs"/>
              </a:rPr>
              <a:t> </a:t>
            </a:r>
            <a:r>
              <a:rPr kumimoji="0" lang="en-US" sz="2400" b="0" i="0" u="none" strike="noStrike" kern="1200" cap="none" spc="0" normalizeH="0" baseline="0" noProof="0" dirty="0" smtClean="0">
                <a:ln>
                  <a:noFill/>
                </a:ln>
                <a:effectLst/>
                <a:uLnTx/>
                <a:uFillTx/>
                <a:latin typeface="+mn-lt"/>
                <a:ea typeface="+mn-ea"/>
                <a:cs typeface="+mn-cs"/>
              </a:rPr>
              <a:t>The pressure below the filter medium may be reduced below atmospheric pressure by connecting the filtrate receiver to a vacuum pump and creating a pressure difference across the filter.</a:t>
            </a:r>
          </a:p>
          <a:p>
            <a:pPr marL="990600" marR="0" lvl="1" indent="-533400" algn="l" defTabSz="914400" rtl="0" eaLnBrk="1" fontAlgn="auto" latinLnBrk="0" hangingPunct="1">
              <a:lnSpc>
                <a:spcPct val="90000"/>
              </a:lnSpc>
              <a:spcBef>
                <a:spcPct val="20000"/>
              </a:spcBef>
              <a:spcAft>
                <a:spcPts val="0"/>
              </a:spcAft>
              <a:buClrTx/>
              <a:buSzTx/>
              <a:buFont typeface="Wingdings" pitchFamily="2" charset="2"/>
              <a:buChar char="v"/>
              <a:tabLst/>
              <a:defRPr/>
            </a:pPr>
            <a:endParaRPr kumimoji="0" lang="en-US" sz="2400" b="1" i="0" u="none" strike="noStrike" kern="1200" cap="none" spc="0" normalizeH="0" baseline="0" noProof="0" dirty="0" smtClean="0">
              <a:ln>
                <a:noFill/>
              </a:ln>
              <a:effectLst/>
              <a:uLnTx/>
              <a:uFillTx/>
              <a:latin typeface="+mn-lt"/>
              <a:ea typeface="+mn-ea"/>
              <a:cs typeface="+mn-cs"/>
            </a:endParaRPr>
          </a:p>
          <a:p>
            <a:pPr marL="990600" marR="0" lvl="1" indent="-533400" algn="l" defTabSz="914400" rtl="0" eaLnBrk="1" fontAlgn="auto" latinLnBrk="0" hangingPunct="1">
              <a:lnSpc>
                <a:spcPct val="90000"/>
              </a:lnSpc>
              <a:spcBef>
                <a:spcPct val="20000"/>
              </a:spcBef>
              <a:spcAft>
                <a:spcPts val="0"/>
              </a:spcAft>
              <a:buClrTx/>
              <a:buSzTx/>
              <a:buFont typeface="Wingdings" pitchFamily="2" charset="2"/>
              <a:buChar char="v"/>
              <a:tabLst/>
              <a:defRPr/>
            </a:pPr>
            <a:r>
              <a:rPr kumimoji="0" lang="en-US" sz="2800" b="1" i="0" u="none" strike="noStrike" kern="1200" cap="none" spc="0" normalizeH="0" baseline="0" noProof="0" dirty="0" smtClean="0">
                <a:ln>
                  <a:noFill/>
                </a:ln>
                <a:solidFill>
                  <a:srgbClr val="0000FF"/>
                </a:solidFill>
                <a:effectLst/>
                <a:uLnTx/>
                <a:uFillTx/>
                <a:latin typeface="+mn-lt"/>
                <a:ea typeface="+mn-ea"/>
                <a:cs typeface="+mn-cs"/>
              </a:rPr>
              <a:t>Pressure filters:</a:t>
            </a:r>
            <a:r>
              <a:rPr kumimoji="0" lang="en-US" sz="2800" b="0" i="0" u="none" strike="noStrike" kern="1200" cap="none" spc="0" normalizeH="0" baseline="0" noProof="0" dirty="0" smtClean="0">
                <a:ln>
                  <a:noFill/>
                </a:ln>
                <a:solidFill>
                  <a:srgbClr val="0000FF"/>
                </a:solidFill>
                <a:effectLst/>
                <a:uLnTx/>
                <a:uFillTx/>
                <a:latin typeface="+mn-lt"/>
                <a:ea typeface="+mn-ea"/>
                <a:cs typeface="+mn-cs"/>
              </a:rPr>
              <a:t> </a:t>
            </a:r>
            <a:r>
              <a:rPr kumimoji="0" lang="en-US" sz="2400" b="0" i="0" u="none" strike="noStrike" kern="1200" cap="none" spc="0" normalizeH="0" baseline="0" noProof="0" dirty="0" smtClean="0">
                <a:ln>
                  <a:noFill/>
                </a:ln>
                <a:effectLst/>
                <a:uLnTx/>
                <a:uFillTx/>
                <a:latin typeface="+mn-lt"/>
                <a:ea typeface="+mn-ea"/>
                <a:cs typeface="+mn-cs"/>
              </a:rPr>
              <a:t>The simplest method being to pump the slurry into the filter under pressure.</a:t>
            </a:r>
          </a:p>
          <a:p>
            <a:pPr marL="990600" marR="0" lvl="1" indent="-533400" algn="l" defTabSz="914400" rtl="0" eaLnBrk="1" fontAlgn="auto" latinLnBrk="0" hangingPunct="1">
              <a:lnSpc>
                <a:spcPct val="90000"/>
              </a:lnSpc>
              <a:spcBef>
                <a:spcPct val="20000"/>
              </a:spcBef>
              <a:spcAft>
                <a:spcPts val="0"/>
              </a:spcAft>
              <a:buClrTx/>
              <a:buSzTx/>
              <a:buFont typeface="Wingdings" pitchFamily="2" charset="2"/>
              <a:buChar char="v"/>
              <a:tabLst/>
              <a:defRPr/>
            </a:pPr>
            <a:endParaRPr kumimoji="0" lang="en-US" sz="2400" b="1" i="0" u="none" strike="noStrike" kern="1200" cap="none" spc="0" normalizeH="0" baseline="0" noProof="0" dirty="0" smtClean="0">
              <a:ln>
                <a:noFill/>
              </a:ln>
              <a:effectLst/>
              <a:uLnTx/>
              <a:uFillTx/>
              <a:latin typeface="+mn-lt"/>
              <a:ea typeface="+mn-ea"/>
              <a:cs typeface="+mn-cs"/>
            </a:endParaRPr>
          </a:p>
          <a:p>
            <a:pPr marL="990600" marR="0" lvl="1" indent="-533400" algn="l" defTabSz="914400" rtl="0" eaLnBrk="1" fontAlgn="auto" latinLnBrk="0" hangingPunct="1">
              <a:lnSpc>
                <a:spcPct val="90000"/>
              </a:lnSpc>
              <a:spcBef>
                <a:spcPct val="20000"/>
              </a:spcBef>
              <a:spcAft>
                <a:spcPts val="0"/>
              </a:spcAft>
              <a:buClrTx/>
              <a:buSzTx/>
              <a:buFont typeface="Wingdings" pitchFamily="2" charset="2"/>
              <a:buChar char="v"/>
              <a:tabLst/>
              <a:defRPr/>
            </a:pPr>
            <a:r>
              <a:rPr kumimoji="0" lang="en-US" sz="2800" b="1" i="0" u="none" strike="noStrike" kern="1200" cap="none" spc="0" normalizeH="0" baseline="0" noProof="0" dirty="0" smtClean="0">
                <a:ln>
                  <a:noFill/>
                </a:ln>
                <a:solidFill>
                  <a:srgbClr val="0000FF"/>
                </a:solidFill>
                <a:effectLst/>
                <a:uLnTx/>
                <a:uFillTx/>
                <a:latin typeface="+mn-lt"/>
                <a:ea typeface="+mn-ea"/>
                <a:cs typeface="+mn-cs"/>
              </a:rPr>
              <a:t>Centrifugal filters:</a:t>
            </a:r>
            <a:r>
              <a:rPr kumimoji="0" lang="en-US" sz="2800" b="0" i="0" u="none" strike="noStrike" kern="1200" cap="none" spc="0" normalizeH="0" baseline="0" noProof="0" dirty="0" smtClean="0">
                <a:ln>
                  <a:noFill/>
                </a:ln>
                <a:solidFill>
                  <a:srgbClr val="0000FF"/>
                </a:solidFill>
                <a:effectLst/>
                <a:uLnTx/>
                <a:uFillTx/>
                <a:latin typeface="+mn-lt"/>
                <a:ea typeface="+mn-ea"/>
                <a:cs typeface="+mn-cs"/>
              </a:rPr>
              <a:t> </a:t>
            </a:r>
            <a:r>
              <a:rPr kumimoji="0" lang="en-US" sz="2400" b="0" i="0" u="none" strike="noStrike" kern="1200" cap="none" spc="0" normalizeH="0" baseline="0" noProof="0" dirty="0" smtClean="0">
                <a:ln>
                  <a:noFill/>
                </a:ln>
                <a:effectLst/>
                <a:uLnTx/>
                <a:uFillTx/>
                <a:latin typeface="+mn-lt"/>
                <a:ea typeface="+mn-ea"/>
                <a:cs typeface="+mn-cs"/>
              </a:rPr>
              <a:t>The gravitational force could be replaced by centrifugal </a:t>
            </a:r>
            <a:r>
              <a:rPr kumimoji="0" lang="en-US" sz="2400" b="0" i="0" u="sng" strike="noStrike" kern="1200" cap="none" spc="0" normalizeH="0" baseline="0" noProof="0" dirty="0" smtClean="0">
                <a:ln>
                  <a:noFill/>
                </a:ln>
                <a:effectLst/>
                <a:uLnTx/>
                <a:uFillTx/>
                <a:latin typeface="+mn-lt"/>
                <a:ea typeface="+mn-ea"/>
                <a:cs typeface="+mn-cs"/>
              </a:rPr>
              <a:t>force</a:t>
            </a:r>
            <a:r>
              <a:rPr kumimoji="0" lang="en-US" sz="2400" b="0" i="0" u="none" strike="noStrike" kern="1200" cap="none" spc="0" normalizeH="0" baseline="0" noProof="0" dirty="0" smtClean="0">
                <a:ln>
                  <a:noFill/>
                </a:ln>
                <a:effectLst/>
                <a:uLnTx/>
                <a:uFillTx/>
                <a:latin typeface="+mn-lt"/>
                <a:ea typeface="+mn-ea"/>
                <a:cs typeface="+mn-cs"/>
              </a:rPr>
              <a:t> in particle separation. </a:t>
            </a:r>
            <a:endParaRPr kumimoji="0" lang="en-US" sz="2400" b="0" i="0" u="sng" strike="noStrike" kern="1200" cap="none" spc="0" normalizeH="0" baseline="0" noProof="0" dirty="0">
              <a:ln>
                <a:noFill/>
              </a:ln>
              <a:solidFill>
                <a:schemeClr val="accent2"/>
              </a:solidFill>
              <a:effectLst/>
              <a:uLnTx/>
              <a:uFillTx/>
              <a:latin typeface="+mn-lt"/>
              <a:ea typeface="+mn-ea"/>
              <a:cs typeface="+mn-cs"/>
            </a:endParaRPr>
          </a:p>
        </p:txBody>
      </p:sp>
      <p:sp>
        <p:nvSpPr>
          <p:cNvPr id="4" name="TextBox 3"/>
          <p:cNvSpPr txBox="1"/>
          <p:nvPr/>
        </p:nvSpPr>
        <p:spPr>
          <a:xfrm>
            <a:off x="838200" y="228600"/>
            <a:ext cx="6781800" cy="646331"/>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defRPr/>
            </a:pPr>
            <a:r>
              <a:rPr lang="en-US" sz="3600" dirty="0" smtClean="0"/>
              <a:t>Driving force (Pressure difference)</a:t>
            </a:r>
            <a:endParaRPr lang="en-US" sz="36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2210" name="Rectangle 2"/>
          <p:cNvSpPr>
            <a:spLocks noGrp="1" noChangeArrowheads="1"/>
          </p:cNvSpPr>
          <p:nvPr>
            <p:ph type="title"/>
          </p:nvPr>
        </p:nvSpPr>
        <p:spPr>
          <a:xfrm>
            <a:off x="6019800" y="228600"/>
            <a:ext cx="2667000" cy="715962"/>
          </a:xfrm>
        </p:spPr>
        <p:txBody>
          <a:bodyPr>
            <a:normAutofit fontScale="90000"/>
          </a:bodyPr>
          <a:lstStyle/>
          <a:p>
            <a:r>
              <a:rPr lang="en-US" dirty="0" smtClean="0">
                <a:latin typeface="Arial" pitchFamily="34" charset="0"/>
                <a:cs typeface="Arial" pitchFamily="34" charset="0"/>
              </a:rPr>
              <a:t>Thickener</a:t>
            </a:r>
            <a:endParaRPr lang="en-CA" dirty="0"/>
          </a:p>
        </p:txBody>
      </p:sp>
      <p:sp>
        <p:nvSpPr>
          <p:cNvPr id="3422211" name="Rectangle 3"/>
          <p:cNvSpPr>
            <a:spLocks noGrp="1" noChangeArrowheads="1"/>
          </p:cNvSpPr>
          <p:nvPr>
            <p:ph type="body" idx="1"/>
          </p:nvPr>
        </p:nvSpPr>
        <p:spPr>
          <a:xfrm>
            <a:off x="5943600" y="1371600"/>
            <a:ext cx="2895600" cy="4114800"/>
          </a:xfrm>
        </p:spPr>
        <p:txBody>
          <a:bodyPr>
            <a:normAutofit/>
          </a:bodyPr>
          <a:lstStyle/>
          <a:p>
            <a:pPr>
              <a:lnSpc>
                <a:spcPct val="80000"/>
              </a:lnSpc>
              <a:buFont typeface="Wingdings" pitchFamily="2" charset="2"/>
              <a:buChar char="v"/>
            </a:pPr>
            <a:r>
              <a:rPr lang="en-US" sz="2000" dirty="0" smtClean="0">
                <a:latin typeface="Arial" pitchFamily="34" charset="0"/>
                <a:cs typeface="Arial" pitchFamily="34" charset="0"/>
              </a:rPr>
              <a:t>The </a:t>
            </a:r>
            <a:r>
              <a:rPr lang="en-US" sz="2000" dirty="0">
                <a:latin typeface="Arial" pitchFamily="34" charset="0"/>
                <a:cs typeface="Arial" pitchFamily="34" charset="0"/>
              </a:rPr>
              <a:t>thickened solids are pumped from the bottom of the cone as an underflow </a:t>
            </a:r>
            <a:endParaRPr lang="en-US" sz="2000" dirty="0" smtClean="0">
              <a:latin typeface="Arial" pitchFamily="34" charset="0"/>
              <a:cs typeface="Arial" pitchFamily="34" charset="0"/>
            </a:endParaRPr>
          </a:p>
          <a:p>
            <a:pPr>
              <a:lnSpc>
                <a:spcPct val="80000"/>
              </a:lnSpc>
              <a:buFont typeface="Wingdings" pitchFamily="2" charset="2"/>
              <a:buChar char="v"/>
            </a:pPr>
            <a:endParaRPr lang="en-US" sz="2000" dirty="0">
              <a:latin typeface="Arial" pitchFamily="34" charset="0"/>
              <a:cs typeface="Arial" pitchFamily="34" charset="0"/>
            </a:endParaRPr>
          </a:p>
          <a:p>
            <a:pPr>
              <a:lnSpc>
                <a:spcPct val="80000"/>
              </a:lnSpc>
              <a:buFont typeface="Wingdings" pitchFamily="2" charset="2"/>
              <a:buChar char="v"/>
            </a:pPr>
            <a:r>
              <a:rPr lang="en-US" sz="2000" dirty="0" smtClean="0">
                <a:latin typeface="Arial" pitchFamily="34" charset="0"/>
                <a:cs typeface="Arial" pitchFamily="34" charset="0"/>
              </a:rPr>
              <a:t>The </a:t>
            </a:r>
            <a:r>
              <a:rPr lang="en-US" sz="2000" dirty="0">
                <a:latin typeface="Arial" pitchFamily="34" charset="0"/>
                <a:cs typeface="Arial" pitchFamily="34" charset="0"/>
              </a:rPr>
              <a:t>overflow is (relatively) clear </a:t>
            </a:r>
            <a:r>
              <a:rPr lang="en-US" sz="2000" dirty="0" smtClean="0">
                <a:latin typeface="Arial" pitchFamily="34" charset="0"/>
                <a:cs typeface="Arial" pitchFamily="34" charset="0"/>
              </a:rPr>
              <a:t> </a:t>
            </a:r>
            <a:r>
              <a:rPr lang="en-US" sz="2000" dirty="0">
                <a:latin typeface="Arial" pitchFamily="34" charset="0"/>
                <a:cs typeface="Arial" pitchFamily="34" charset="0"/>
              </a:rPr>
              <a:t>which is piped to the next process step </a:t>
            </a:r>
            <a:endParaRPr lang="en-US" sz="2000" dirty="0" smtClean="0">
              <a:latin typeface="Arial" pitchFamily="34" charset="0"/>
              <a:cs typeface="Arial" pitchFamily="34" charset="0"/>
            </a:endParaRPr>
          </a:p>
          <a:p>
            <a:pPr>
              <a:lnSpc>
                <a:spcPct val="80000"/>
              </a:lnSpc>
              <a:buFont typeface="Wingdings" pitchFamily="2" charset="2"/>
              <a:buChar char="v"/>
            </a:pPr>
            <a:endParaRPr lang="en-US" sz="2000" dirty="0">
              <a:latin typeface="Arial" pitchFamily="34" charset="0"/>
              <a:cs typeface="Arial" pitchFamily="34" charset="0"/>
            </a:endParaRPr>
          </a:p>
          <a:p>
            <a:pPr>
              <a:lnSpc>
                <a:spcPct val="80000"/>
              </a:lnSpc>
              <a:buFont typeface="Wingdings" pitchFamily="2" charset="2"/>
              <a:buChar char="v"/>
            </a:pPr>
            <a:r>
              <a:rPr lang="en-US" sz="2000" dirty="0">
                <a:latin typeface="Arial" pitchFamily="34" charset="0"/>
                <a:cs typeface="Arial" pitchFamily="34" charset="0"/>
              </a:rPr>
              <a:t>Conventional thickener main objective is maximizing tonnage or underflow </a:t>
            </a:r>
            <a:r>
              <a:rPr lang="en-US" sz="2000" dirty="0" smtClean="0">
                <a:latin typeface="Arial" pitchFamily="34" charset="0"/>
                <a:cs typeface="Arial" pitchFamily="34" charset="0"/>
              </a:rPr>
              <a:t>density</a:t>
            </a:r>
            <a:endParaRPr lang="en-US" sz="2000" dirty="0">
              <a:latin typeface="Arial" pitchFamily="34" charset="0"/>
              <a:cs typeface="Arial" pitchFamily="34" charset="0"/>
            </a:endParaRPr>
          </a:p>
        </p:txBody>
      </p:sp>
      <p:pic>
        <p:nvPicPr>
          <p:cNvPr id="3422213" name="Picture 5" descr="40001"/>
          <p:cNvPicPr>
            <a:picLocks noChangeAspect="1" noChangeArrowheads="1"/>
          </p:cNvPicPr>
          <p:nvPr/>
        </p:nvPicPr>
        <p:blipFill>
          <a:blip r:embed="rId3"/>
          <a:srcRect/>
          <a:stretch>
            <a:fillRect/>
          </a:stretch>
        </p:blipFill>
        <p:spPr bwMode="auto">
          <a:xfrm>
            <a:off x="152400" y="193964"/>
            <a:ext cx="5807676" cy="6511636"/>
          </a:xfrm>
          <a:prstGeom prst="rect">
            <a:avLst/>
          </a:prstGeom>
          <a:noFill/>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dirty="0" smtClean="0">
                <a:solidFill>
                  <a:srgbClr val="FF0000"/>
                </a:solidFill>
                <a:cs typeface="FreesiaUPC" pitchFamily="34" charset="-34"/>
              </a:rPr>
              <a:t>Cake filtration</a:t>
            </a:r>
            <a:endParaRPr lang="en-US" dirty="0"/>
          </a:p>
        </p:txBody>
      </p:sp>
      <p:sp>
        <p:nvSpPr>
          <p:cNvPr id="3" name="Rectangle 3"/>
          <p:cNvSpPr txBox="1">
            <a:spLocks noChangeArrowheads="1"/>
          </p:cNvSpPr>
          <p:nvPr/>
        </p:nvSpPr>
        <p:spPr>
          <a:xfrm>
            <a:off x="457200" y="1066800"/>
            <a:ext cx="8229600" cy="838200"/>
          </a:xfrm>
          <a:prstGeom prst="rect">
            <a:avLst/>
          </a:prstGeom>
        </p:spPr>
        <p:txBody>
          <a:bodyPr/>
          <a:lstStyle/>
          <a:p>
            <a:pPr marL="342900" marR="0" lvl="0" indent="-74613" algn="l" defTabSz="914400" rtl="0" eaLnBrk="1" fontAlgn="auto" latinLnBrk="0" hangingPunct="1">
              <a:lnSpc>
                <a:spcPct val="100000"/>
              </a:lnSpc>
              <a:spcBef>
                <a:spcPct val="20000"/>
              </a:spcBef>
              <a:spcAft>
                <a:spcPts val="0"/>
              </a:spcAft>
              <a:buClrTx/>
              <a:buSzTx/>
              <a:buFont typeface="Wingdings" pitchFamily="2" charset="2"/>
              <a:buChar char="q"/>
              <a:tabLst/>
              <a:defRPr/>
            </a:pPr>
            <a:r>
              <a:rPr kumimoji="0" lang="en-US" sz="2000" b="1" i="0" u="none" strike="noStrike" kern="1200" cap="none" spc="0" normalizeH="0" baseline="0" noProof="0" dirty="0" smtClean="0">
                <a:ln>
                  <a:noFill/>
                </a:ln>
                <a:solidFill>
                  <a:schemeClr val="tx1"/>
                </a:solidFill>
                <a:effectLst/>
                <a:uLnTx/>
                <a:uFillTx/>
                <a:latin typeface="Arial" pitchFamily="34" charset="0"/>
                <a:cs typeface="Arial" pitchFamily="34" charset="0"/>
              </a:rPr>
              <a:t>Used for cake filtration in which the solids are deposited in the form of a cake on the up-stream side of a relatively thin filter medium.</a:t>
            </a:r>
            <a:endParaRPr kumimoji="0" lang="th-TH" sz="2000" b="1" i="0" u="none" strike="noStrike" kern="1200" cap="none" spc="0" normalizeH="0" baseline="0" noProof="0" dirty="0" smtClean="0">
              <a:ln>
                <a:noFill/>
              </a:ln>
              <a:solidFill>
                <a:schemeClr val="tx1"/>
              </a:solidFill>
              <a:effectLst/>
              <a:uLnTx/>
              <a:uFillTx/>
              <a:latin typeface="Arial" pitchFamily="34" charset="0"/>
            </a:endParaRPr>
          </a:p>
        </p:txBody>
      </p:sp>
      <p:sp>
        <p:nvSpPr>
          <p:cNvPr id="6" name="Text Box 6"/>
          <p:cNvSpPr txBox="1">
            <a:spLocks noChangeArrowheads="1"/>
          </p:cNvSpPr>
          <p:nvPr/>
        </p:nvSpPr>
        <p:spPr bwMode="auto">
          <a:xfrm>
            <a:off x="762000" y="5562600"/>
            <a:ext cx="7848600" cy="707886"/>
          </a:xfrm>
          <a:prstGeom prst="rect">
            <a:avLst/>
          </a:prstGeom>
          <a:noFill/>
          <a:ln w="9525">
            <a:noFill/>
            <a:miter lim="800000"/>
            <a:headEnd/>
            <a:tailEnd/>
          </a:ln>
        </p:spPr>
        <p:txBody>
          <a:bodyPr>
            <a:spAutoFit/>
          </a:bodyPr>
          <a:lstStyle/>
          <a:p>
            <a:pPr marL="261938" indent="-261938">
              <a:spcAft>
                <a:spcPct val="50000"/>
              </a:spcAft>
              <a:buFont typeface="Wingdings" pitchFamily="2" charset="2"/>
              <a:buChar char="q"/>
            </a:pPr>
            <a:r>
              <a:rPr lang="en-US" altLang="zh-TW" sz="2000" b="1" dirty="0" smtClean="0">
                <a:solidFill>
                  <a:srgbClr val="CC00CC"/>
                </a:solidFill>
                <a:latin typeface="Arial" pitchFamily="34" charset="0"/>
                <a:ea typeface="Arial Unicode MS" pitchFamily="34" charset="-128"/>
                <a:cs typeface="Arial" pitchFamily="34" charset="0"/>
              </a:rPr>
              <a:t>A </a:t>
            </a:r>
            <a:r>
              <a:rPr lang="en-US" altLang="zh-TW" sz="2000" b="1" dirty="0">
                <a:solidFill>
                  <a:srgbClr val="CC00CC"/>
                </a:solidFill>
                <a:latin typeface="Arial" pitchFamily="34" charset="0"/>
                <a:ea typeface="Arial Unicode MS" pitchFamily="34" charset="-128"/>
                <a:cs typeface="Arial" pitchFamily="34" charset="0"/>
              </a:rPr>
              <a:t>visible cake of appreciable thickness builds up on the surface</a:t>
            </a:r>
            <a:r>
              <a:rPr lang="en-US" altLang="zh-TW" sz="2000" b="1" dirty="0">
                <a:latin typeface="Arial" pitchFamily="34" charset="0"/>
                <a:ea typeface="Arial Unicode MS" pitchFamily="34" charset="-128"/>
                <a:cs typeface="Arial" pitchFamily="34" charset="0"/>
              </a:rPr>
              <a:t> and must be periodically removed.</a:t>
            </a:r>
            <a:endParaRPr lang="zh-TW" altLang="en-US" sz="2000" b="1" dirty="0">
              <a:latin typeface="Arial" pitchFamily="34" charset="0"/>
              <a:ea typeface="Arial Unicode MS" pitchFamily="34" charset="-128"/>
              <a:cs typeface="Arial" pitchFamily="34" charset="0"/>
            </a:endParaRPr>
          </a:p>
        </p:txBody>
      </p:sp>
      <p:pic>
        <p:nvPicPr>
          <p:cNvPr id="946177" name="Picture 1"/>
          <p:cNvPicPr>
            <a:picLocks noChangeAspect="1" noChangeArrowheads="1"/>
          </p:cNvPicPr>
          <p:nvPr/>
        </p:nvPicPr>
        <p:blipFill>
          <a:blip r:embed="rId3"/>
          <a:srcRect/>
          <a:stretch>
            <a:fillRect/>
          </a:stretch>
        </p:blipFill>
        <p:spPr bwMode="auto">
          <a:xfrm>
            <a:off x="1600200" y="2133600"/>
            <a:ext cx="5781675" cy="31527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cs typeface="FreesiaUPC" pitchFamily="34" charset="-34"/>
              </a:rPr>
              <a:t>Filtration Equipment</a:t>
            </a:r>
            <a:r>
              <a:rPr lang="en-US" dirty="0" smtClean="0">
                <a:solidFill>
                  <a:srgbClr val="FF0000"/>
                </a:solidFill>
                <a:cs typeface="FreesiaUPC" pitchFamily="34" charset="-34"/>
              </a:rPr>
              <a:t> </a:t>
            </a:r>
            <a:endParaRPr lang="en-US" dirty="0"/>
          </a:p>
        </p:txBody>
      </p:sp>
      <p:sp>
        <p:nvSpPr>
          <p:cNvPr id="3" name="Rectangle 3"/>
          <p:cNvSpPr txBox="1">
            <a:spLocks noChangeArrowheads="1"/>
          </p:cNvSpPr>
          <p:nvPr/>
        </p:nvSpPr>
        <p:spPr>
          <a:xfrm>
            <a:off x="304800" y="1295400"/>
            <a:ext cx="8362950" cy="5300662"/>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FreesiaUPC" pitchFamily="34" charset="-34"/>
              </a:rPr>
              <a:t>	</a:t>
            </a:r>
            <a:r>
              <a:rPr kumimoji="0" lang="en-US" sz="2800" b="0" i="0" u="none" strike="noStrike" kern="1200" cap="none" spc="0" normalizeH="0" baseline="0" noProof="0" dirty="0" smtClean="0">
                <a:ln>
                  <a:noFill/>
                </a:ln>
                <a:solidFill>
                  <a:schemeClr val="tx1"/>
                </a:solidFill>
                <a:effectLst/>
                <a:uLnTx/>
                <a:uFillTx/>
                <a:latin typeface="+mn-lt"/>
                <a:ea typeface="+mn-ea"/>
                <a:cs typeface="FreesiaUPC" pitchFamily="34" charset="-34"/>
              </a:rPr>
              <a:t>The basic requirements for filtration equipment are: </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FreesiaUPC" pitchFamily="34" charset="-34"/>
              </a:rPr>
              <a:t>mechanical support for the filter medium </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FreesiaUPC" pitchFamily="34" charset="-34"/>
              </a:rPr>
              <a:t>flow accesses to and from the filter medium </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FreesiaUPC" pitchFamily="34" charset="-34"/>
              </a:rPr>
              <a:t>provision for removing excess filter cake.</a:t>
            </a:r>
          </a:p>
          <a:p>
            <a:pPr marL="1143000" lvl="2" indent="-228600">
              <a:spcBef>
                <a:spcPct val="20000"/>
              </a:spcBef>
              <a:buFont typeface="Arial" pitchFamily="34" charset="0"/>
              <a:buChar char="•"/>
            </a:pPr>
            <a:r>
              <a:rPr lang="en-US" sz="2800" dirty="0" smtClean="0">
                <a:cs typeface="FreesiaUPC" pitchFamily="34" charset="-34"/>
              </a:rPr>
              <a:t>In some instances, washing of the filter cake to remove traces of the solution may be necessary.</a:t>
            </a:r>
          </a:p>
          <a:p>
            <a:pPr marL="1143000" lvl="2" indent="-228600">
              <a:spcBef>
                <a:spcPct val="20000"/>
              </a:spcBef>
              <a:buFont typeface="Arial" pitchFamily="34" charset="0"/>
              <a:buChar char="•"/>
            </a:pPr>
            <a:r>
              <a:rPr lang="en-US" sz="2800" dirty="0" smtClean="0">
                <a:cs typeface="FreesiaUPC" pitchFamily="34" charset="-34"/>
              </a:rPr>
              <a:t>Pressure can be provided on the upstream side of the filter, or a vacuum can be drawn downstream, or both can be used to drive the wash fluid through.</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6210" name="Picture 2"/>
          <p:cNvPicPr>
            <a:picLocks noChangeAspect="1" noChangeArrowheads="1"/>
          </p:cNvPicPr>
          <p:nvPr/>
        </p:nvPicPr>
        <p:blipFill>
          <a:blip r:embed="rId3">
            <a:lum contrast="28000"/>
          </a:blip>
          <a:srcRect l="17187" t="5208" r="17188" b="10417"/>
          <a:stretch>
            <a:fillRect/>
          </a:stretch>
        </p:blipFill>
        <p:spPr bwMode="auto">
          <a:xfrm>
            <a:off x="1447800" y="160564"/>
            <a:ext cx="6629400" cy="639263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7236" name="Picture 4"/>
          <p:cNvPicPr>
            <a:picLocks noChangeAspect="1" noChangeArrowheads="1"/>
          </p:cNvPicPr>
          <p:nvPr/>
        </p:nvPicPr>
        <p:blipFill>
          <a:blip r:embed="rId3">
            <a:lum contrast="9000"/>
          </a:blip>
          <a:srcRect/>
          <a:stretch>
            <a:fillRect/>
          </a:stretch>
        </p:blipFill>
        <p:spPr bwMode="auto">
          <a:xfrm>
            <a:off x="2057400" y="226301"/>
            <a:ext cx="4800600" cy="633642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8258" name="Picture 2"/>
          <p:cNvPicPr>
            <a:picLocks noChangeAspect="1" noChangeArrowheads="1"/>
          </p:cNvPicPr>
          <p:nvPr/>
        </p:nvPicPr>
        <p:blipFill>
          <a:blip r:embed="rId3"/>
          <a:srcRect l="17187" t="19792" r="17188" b="25000"/>
          <a:stretch>
            <a:fillRect/>
          </a:stretch>
        </p:blipFill>
        <p:spPr bwMode="auto">
          <a:xfrm>
            <a:off x="227161" y="533400"/>
            <a:ext cx="8695427" cy="5486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84" name="Picture 4"/>
          <p:cNvPicPr>
            <a:picLocks noChangeAspect="1" noChangeArrowheads="1"/>
          </p:cNvPicPr>
          <p:nvPr/>
        </p:nvPicPr>
        <p:blipFill>
          <a:blip r:embed="rId3"/>
          <a:srcRect/>
          <a:stretch>
            <a:fillRect/>
          </a:stretch>
        </p:blipFill>
        <p:spPr bwMode="auto">
          <a:xfrm>
            <a:off x="1066800" y="304800"/>
            <a:ext cx="6448425" cy="63436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AutoShape 2"/>
          <p:cNvSpPr>
            <a:spLocks noGrp="1" noChangeArrowheads="1"/>
          </p:cNvSpPr>
          <p:nvPr>
            <p:ph type="title"/>
          </p:nvPr>
        </p:nvSpPr>
        <p:spPr>
          <a:xfrm>
            <a:off x="457200" y="274638"/>
            <a:ext cx="8229600" cy="563562"/>
          </a:xfrm>
        </p:spPr>
        <p:txBody>
          <a:bodyPr>
            <a:normAutofit fontScale="90000"/>
          </a:bodyPr>
          <a:lstStyle/>
          <a:p>
            <a:r>
              <a:rPr lang="en-US" dirty="0"/>
              <a:t>Filtration in solid liquid separation</a:t>
            </a:r>
            <a:endParaRPr lang="en-US" dirty="0" smtClean="0"/>
          </a:p>
        </p:txBody>
      </p:sp>
      <p:sp>
        <p:nvSpPr>
          <p:cNvPr id="158724" name="Rectangle 3"/>
          <p:cNvSpPr>
            <a:spLocks noGrp="1" noChangeArrowheads="1"/>
          </p:cNvSpPr>
          <p:nvPr>
            <p:ph type="body" idx="1"/>
          </p:nvPr>
        </p:nvSpPr>
        <p:spPr>
          <a:xfrm>
            <a:off x="457200" y="1524000"/>
            <a:ext cx="8229600" cy="4343400"/>
          </a:xfrm>
        </p:spPr>
        <p:txBody>
          <a:bodyPr>
            <a:noAutofit/>
          </a:bodyPr>
          <a:lstStyle/>
          <a:p>
            <a:pPr eaLnBrk="1" hangingPunct="1">
              <a:lnSpc>
                <a:spcPct val="90000"/>
              </a:lnSpc>
            </a:pPr>
            <a:r>
              <a:rPr lang="en-US" b="1" dirty="0" smtClean="0"/>
              <a:t>Filter media</a:t>
            </a:r>
          </a:p>
          <a:p>
            <a:pPr lvl="1" eaLnBrk="1" hangingPunct="1">
              <a:lnSpc>
                <a:spcPct val="140000"/>
              </a:lnSpc>
            </a:pPr>
            <a:r>
              <a:rPr lang="en-US" sz="2400" b="1" dirty="0" smtClean="0"/>
              <a:t>Filter media selection are based on</a:t>
            </a:r>
          </a:p>
          <a:p>
            <a:pPr lvl="2" eaLnBrk="1" hangingPunct="1">
              <a:lnSpc>
                <a:spcPct val="140000"/>
              </a:lnSpc>
            </a:pPr>
            <a:r>
              <a:rPr lang="en-US" b="1" dirty="0" smtClean="0"/>
              <a:t>The nature of the dispersion, e.g. concentration, </a:t>
            </a:r>
            <a:r>
              <a:rPr lang="en-US" b="1" dirty="0" smtClean="0">
                <a:latin typeface="Symbol" pitchFamily="18" charset="2"/>
              </a:rPr>
              <a:t>f</a:t>
            </a:r>
            <a:r>
              <a:rPr lang="en-US" b="1" dirty="0" smtClean="0"/>
              <a:t>, T…</a:t>
            </a:r>
          </a:p>
          <a:p>
            <a:pPr lvl="2" eaLnBrk="1" hangingPunct="1">
              <a:lnSpc>
                <a:spcPct val="140000"/>
              </a:lnSpc>
            </a:pPr>
            <a:r>
              <a:rPr lang="en-US" b="1" dirty="0" smtClean="0"/>
              <a:t>The operating conditions, e.g. under pressure or over pressure</a:t>
            </a:r>
          </a:p>
          <a:p>
            <a:pPr lvl="2" eaLnBrk="1" hangingPunct="1">
              <a:lnSpc>
                <a:spcPct val="140000"/>
              </a:lnSpc>
            </a:pPr>
            <a:r>
              <a:rPr lang="en-US" b="1" dirty="0" smtClean="0"/>
              <a:t>Type of filtration, e.g. continuous or batch wise</a:t>
            </a:r>
          </a:p>
          <a:p>
            <a:pPr lvl="2" eaLnBrk="1" hangingPunct="1">
              <a:lnSpc>
                <a:spcPct val="140000"/>
              </a:lnSpc>
            </a:pPr>
            <a:r>
              <a:rPr lang="en-US" b="1" dirty="0" smtClean="0"/>
              <a:t>The cost</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3"/>
          <p:cNvSpPr>
            <a:spLocks noGrp="1" noChangeArrowheads="1"/>
          </p:cNvSpPr>
          <p:nvPr>
            <p:ph type="body" sz="half" idx="1"/>
          </p:nvPr>
        </p:nvSpPr>
        <p:spPr>
          <a:xfrm>
            <a:off x="381000" y="381000"/>
            <a:ext cx="8382000" cy="6096000"/>
          </a:xfrm>
        </p:spPr>
        <p:txBody>
          <a:bodyPr>
            <a:normAutofit fontScale="92500"/>
          </a:bodyPr>
          <a:lstStyle/>
          <a:p>
            <a:pPr lvl="1">
              <a:lnSpc>
                <a:spcPct val="150000"/>
              </a:lnSpc>
            </a:pPr>
            <a:r>
              <a:rPr lang="en-US" sz="2600" b="1" dirty="0" smtClean="0"/>
              <a:t>The following filter media may be used:</a:t>
            </a:r>
          </a:p>
          <a:p>
            <a:pPr lvl="2">
              <a:lnSpc>
                <a:spcPct val="150000"/>
              </a:lnSpc>
            </a:pPr>
            <a:r>
              <a:rPr lang="en-US" sz="2200" b="1" dirty="0" smtClean="0"/>
              <a:t>Loosely packed bulk materials such as sand, coke, charcoal, lime, ground ceramic materials, cotton and gravel</a:t>
            </a:r>
          </a:p>
          <a:p>
            <a:pPr lvl="3">
              <a:lnSpc>
                <a:spcPct val="150000"/>
              </a:lnSpc>
            </a:pPr>
            <a:r>
              <a:rPr lang="en-US" sz="2200" b="1" dirty="0" smtClean="0"/>
              <a:t>Used mainly in water and waste water purification</a:t>
            </a:r>
          </a:p>
          <a:p>
            <a:pPr lvl="2">
              <a:lnSpc>
                <a:spcPct val="150000"/>
              </a:lnSpc>
            </a:pPr>
            <a:r>
              <a:rPr lang="en-US" sz="2200" b="1" dirty="0" smtClean="0"/>
              <a:t>Porous plates made of ceramic materials, sintered glass, sintered metals, porous rubber or polymers, perforated metal  </a:t>
            </a:r>
          </a:p>
          <a:p>
            <a:pPr lvl="2" eaLnBrk="1" hangingPunct="1">
              <a:lnSpc>
                <a:spcPct val="150000"/>
              </a:lnSpc>
            </a:pPr>
            <a:r>
              <a:rPr lang="en-US" sz="2200" b="1" dirty="0" smtClean="0"/>
              <a:t>Fiber plates (non-woven) made of cellulose, cotton fibers, asbestos fibers and synthetic fibers</a:t>
            </a:r>
          </a:p>
          <a:p>
            <a:pPr lvl="2" eaLnBrk="1" hangingPunct="1">
              <a:lnSpc>
                <a:spcPct val="150000"/>
              </a:lnSpc>
            </a:pPr>
            <a:r>
              <a:rPr lang="en-US" sz="2200" b="1" dirty="0" smtClean="0"/>
              <a:t>Fabrics (woven textiles) made of metals, textile fibers or polymer fibers</a:t>
            </a:r>
          </a:p>
          <a:p>
            <a:pPr lvl="2" eaLnBrk="1" hangingPunct="1">
              <a:lnSpc>
                <a:spcPct val="150000"/>
              </a:lnSpc>
            </a:pPr>
            <a:r>
              <a:rPr lang="en-US" sz="2200" b="1" dirty="0" smtClean="0"/>
              <a:t>Membranes</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Date Placeholder 2"/>
          <p:cNvSpPr>
            <a:spLocks noGrp="1"/>
          </p:cNvSpPr>
          <p:nvPr>
            <p:ph type="dt" sz="quarter" idx="10"/>
          </p:nvPr>
        </p:nvSpPr>
        <p:spPr bwMode="auto">
          <a:noFill/>
          <a:ln>
            <a:miter lim="800000"/>
            <a:headEnd/>
            <a:tailEnd/>
          </a:ln>
        </p:spPr>
        <p:txBody>
          <a:bodyPr vert="horz" wrap="square" lIns="91440" tIns="45720" rIns="91440" bIns="45720" numCol="1" compatLnSpc="1">
            <a:prstTxWarp prst="textNoShape">
              <a:avLst/>
            </a:prstTxWarp>
          </a:bodyPr>
          <a:lstStyle/>
          <a:p>
            <a:fld id="{73DA2746-C87B-452A-BD1F-492D6626F080}" type="datetime1">
              <a:rPr lang="en-US" smtClean="0">
                <a:latin typeface="Arial" pitchFamily="34" charset="0"/>
              </a:rPr>
              <a:pPr/>
              <a:t>5/27/2016</a:t>
            </a:fld>
            <a:endParaRPr lang="en-US" smtClean="0">
              <a:latin typeface="Arial" pitchFamily="34" charset="0"/>
            </a:endParaRPr>
          </a:p>
        </p:txBody>
      </p:sp>
      <p:sp>
        <p:nvSpPr>
          <p:cNvPr id="6" name="Slide Number Placeholder 4"/>
          <p:cNvSpPr>
            <a:spLocks noGrp="1"/>
          </p:cNvSpPr>
          <p:nvPr>
            <p:ph type="sldNum" sz="quarter" idx="12"/>
          </p:nvPr>
        </p:nvSpPr>
        <p:spPr/>
        <p:txBody>
          <a:bodyPr/>
          <a:lstStyle/>
          <a:p>
            <a:pPr>
              <a:defRPr/>
            </a:pPr>
            <a:fld id="{00F50CC0-9F07-40E2-95E7-AFE6D95B020D}" type="slidenum">
              <a:rPr lang="en-US"/>
              <a:pPr>
                <a:defRPr/>
              </a:pPr>
              <a:t>78</a:t>
            </a:fld>
            <a:endParaRPr lang="en-US"/>
          </a:p>
        </p:txBody>
      </p:sp>
      <p:sp>
        <p:nvSpPr>
          <p:cNvPr id="24580" name="Text Box 3"/>
          <p:cNvSpPr txBox="1">
            <a:spLocks noChangeArrowheads="1"/>
          </p:cNvSpPr>
          <p:nvPr/>
        </p:nvSpPr>
        <p:spPr bwMode="auto">
          <a:xfrm>
            <a:off x="914400" y="2019300"/>
            <a:ext cx="5715000" cy="323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l" eaLnBrk="1" hangingPunct="1">
              <a:spcBef>
                <a:spcPct val="50000"/>
              </a:spcBef>
              <a:buFont typeface="Wingdings" pitchFamily="2" charset="2"/>
              <a:buChar char="§"/>
              <a:defRPr/>
            </a:pPr>
            <a:r>
              <a:rPr lang="en-US" sz="2400" dirty="0" smtClean="0">
                <a:latin typeface="+mn-lt"/>
              </a:rPr>
              <a:t>  Woven Materials (Cotton, Wool, Silk </a:t>
            </a:r>
            <a:r>
              <a:rPr lang="en-US" sz="2400" dirty="0" err="1" smtClean="0">
                <a:latin typeface="+mn-lt"/>
              </a:rPr>
              <a:t>etc</a:t>
            </a:r>
            <a:r>
              <a:rPr lang="en-US" sz="2400" dirty="0" smtClean="0">
                <a:latin typeface="+mn-lt"/>
              </a:rPr>
              <a:t>)</a:t>
            </a:r>
          </a:p>
          <a:p>
            <a:pPr algn="l" eaLnBrk="1" hangingPunct="1">
              <a:spcBef>
                <a:spcPct val="50000"/>
              </a:spcBef>
              <a:buFont typeface="Wingdings" pitchFamily="2" charset="2"/>
              <a:buChar char="§"/>
              <a:defRPr/>
            </a:pPr>
            <a:r>
              <a:rPr lang="en-US" sz="2400" dirty="0" smtClean="0">
                <a:latin typeface="+mn-lt"/>
              </a:rPr>
              <a:t>  Perforated Metal Sheeting</a:t>
            </a:r>
          </a:p>
          <a:p>
            <a:pPr algn="l" eaLnBrk="1" hangingPunct="1">
              <a:spcBef>
                <a:spcPct val="50000"/>
              </a:spcBef>
              <a:buFont typeface="Wingdings" pitchFamily="2" charset="2"/>
              <a:buChar char="§"/>
              <a:defRPr/>
            </a:pPr>
            <a:r>
              <a:rPr lang="en-US" sz="2400" dirty="0" smtClean="0">
                <a:latin typeface="+mn-lt"/>
              </a:rPr>
              <a:t>  Granular Materials (Sand, Asbestos </a:t>
            </a:r>
            <a:r>
              <a:rPr lang="en-US" sz="2400" dirty="0" err="1" smtClean="0">
                <a:latin typeface="+mn-lt"/>
              </a:rPr>
              <a:t>etc</a:t>
            </a:r>
            <a:r>
              <a:rPr lang="en-US" sz="2400" dirty="0" smtClean="0">
                <a:latin typeface="+mn-lt"/>
              </a:rPr>
              <a:t>)</a:t>
            </a:r>
          </a:p>
          <a:p>
            <a:pPr algn="l" eaLnBrk="1" hangingPunct="1">
              <a:spcBef>
                <a:spcPct val="50000"/>
              </a:spcBef>
              <a:buFont typeface="Wingdings" pitchFamily="2" charset="2"/>
              <a:buChar char="§"/>
              <a:defRPr/>
            </a:pPr>
            <a:r>
              <a:rPr lang="en-US" sz="2400" dirty="0" smtClean="0">
                <a:latin typeface="+mn-lt"/>
              </a:rPr>
              <a:t>  Porous Solid</a:t>
            </a:r>
          </a:p>
          <a:p>
            <a:pPr algn="l" eaLnBrk="1" hangingPunct="1">
              <a:spcBef>
                <a:spcPct val="50000"/>
              </a:spcBef>
              <a:buFont typeface="Wingdings" pitchFamily="2" charset="2"/>
              <a:buChar char="§"/>
              <a:defRPr/>
            </a:pPr>
            <a:r>
              <a:rPr lang="en-US" sz="2400" dirty="0" smtClean="0">
                <a:latin typeface="+mn-lt"/>
              </a:rPr>
              <a:t>  Felted-Fiber materials (Porous Paper)</a:t>
            </a:r>
          </a:p>
          <a:p>
            <a:pPr algn="l" eaLnBrk="1" hangingPunct="1">
              <a:spcBef>
                <a:spcPct val="50000"/>
              </a:spcBef>
              <a:buFontTx/>
              <a:buChar char="•"/>
              <a:defRPr/>
            </a:pPr>
            <a:endParaRPr lang="en-US" sz="2400" dirty="0" smtClean="0">
              <a:latin typeface="+mn-lt"/>
            </a:endParaRPr>
          </a:p>
        </p:txBody>
      </p:sp>
      <p:sp>
        <p:nvSpPr>
          <p:cNvPr id="7" name="TextBox 6"/>
          <p:cNvSpPr txBox="1"/>
          <p:nvPr/>
        </p:nvSpPr>
        <p:spPr>
          <a:xfrm>
            <a:off x="838200" y="457200"/>
            <a:ext cx="7848600" cy="646331"/>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defRPr/>
            </a:pPr>
            <a:r>
              <a:rPr lang="en-US" sz="3600" dirty="0"/>
              <a:t>Material of construction of filter media</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4"/>
          <p:cNvSpPr>
            <a:spLocks noGrp="1"/>
          </p:cNvSpPr>
          <p:nvPr>
            <p:ph type="sldNum" sz="quarter" idx="12"/>
          </p:nvPr>
        </p:nvSpPr>
        <p:spPr/>
        <p:txBody>
          <a:bodyPr/>
          <a:lstStyle/>
          <a:p>
            <a:pPr>
              <a:defRPr/>
            </a:pPr>
            <a:fld id="{971F434E-681C-4469-A270-72558F2F22A4}" type="slidenum">
              <a:rPr lang="en-US"/>
              <a:pPr>
                <a:defRPr/>
              </a:pPr>
              <a:t>79</a:t>
            </a:fld>
            <a:endParaRPr lang="en-US"/>
          </a:p>
        </p:txBody>
      </p:sp>
      <p:sp>
        <p:nvSpPr>
          <p:cNvPr id="12292" name="Rectangle 3"/>
          <p:cNvSpPr>
            <a:spLocks noChangeArrowheads="1"/>
          </p:cNvSpPr>
          <p:nvPr/>
        </p:nvSpPr>
        <p:spPr bwMode="auto">
          <a:xfrm>
            <a:off x="3290888" y="2262188"/>
            <a:ext cx="9144000" cy="0"/>
          </a:xfrm>
          <a:prstGeom prst="rect">
            <a:avLst/>
          </a:prstGeom>
          <a:noFill/>
          <a:ln w="9525">
            <a:noFill/>
            <a:miter lim="800000"/>
            <a:headEnd/>
            <a:tailEnd/>
          </a:ln>
        </p:spPr>
        <p:txBody>
          <a:bodyPr>
            <a:spAutoFit/>
          </a:bodyPr>
          <a:lstStyle/>
          <a:p>
            <a:endParaRPr lang="en-US"/>
          </a:p>
        </p:txBody>
      </p:sp>
      <p:graphicFrame>
        <p:nvGraphicFramePr>
          <p:cNvPr id="12293" name="Object 4"/>
          <p:cNvGraphicFramePr>
            <a:graphicFrameLocks noChangeAspect="1"/>
          </p:cNvGraphicFramePr>
          <p:nvPr/>
        </p:nvGraphicFramePr>
        <p:xfrm>
          <a:off x="762000" y="2133600"/>
          <a:ext cx="3200400" cy="2971800"/>
        </p:xfrm>
        <a:graphic>
          <a:graphicData uri="http://schemas.openxmlformats.org/presentationml/2006/ole">
            <p:oleObj spid="_x0000_s235522" r:id="rId4" imgW="4533333" imgH="4123810" progId="PBrush">
              <p:embed/>
            </p:oleObj>
          </a:graphicData>
        </a:graphic>
      </p:graphicFrame>
      <p:sp>
        <p:nvSpPr>
          <p:cNvPr id="12294" name="Rectangle 5"/>
          <p:cNvSpPr>
            <a:spLocks noChangeArrowheads="1"/>
          </p:cNvSpPr>
          <p:nvPr/>
        </p:nvSpPr>
        <p:spPr bwMode="auto">
          <a:xfrm>
            <a:off x="2952750" y="1766888"/>
            <a:ext cx="9144000" cy="0"/>
          </a:xfrm>
          <a:prstGeom prst="rect">
            <a:avLst/>
          </a:prstGeom>
          <a:noFill/>
          <a:ln w="9525">
            <a:noFill/>
            <a:miter lim="800000"/>
            <a:headEnd/>
            <a:tailEnd/>
          </a:ln>
        </p:spPr>
        <p:txBody>
          <a:bodyPr>
            <a:spAutoFit/>
          </a:bodyPr>
          <a:lstStyle/>
          <a:p>
            <a:endParaRPr lang="en-US"/>
          </a:p>
        </p:txBody>
      </p:sp>
      <p:graphicFrame>
        <p:nvGraphicFramePr>
          <p:cNvPr id="12295" name="Object 6"/>
          <p:cNvGraphicFramePr>
            <a:graphicFrameLocks noChangeAspect="1"/>
          </p:cNvGraphicFramePr>
          <p:nvPr/>
        </p:nvGraphicFramePr>
        <p:xfrm>
          <a:off x="5289550" y="2209800"/>
          <a:ext cx="3397250" cy="2895600"/>
        </p:xfrm>
        <a:graphic>
          <a:graphicData uri="http://schemas.openxmlformats.org/presentationml/2006/ole">
            <p:oleObj spid="_x0000_s235523" r:id="rId5" imgW="5896798" imgH="6047619" progId="PBrush">
              <p:embed/>
            </p:oleObj>
          </a:graphicData>
        </a:graphic>
      </p:graphicFrame>
      <p:sp>
        <p:nvSpPr>
          <p:cNvPr id="12296" name="Rectangle 7"/>
          <p:cNvSpPr>
            <a:spLocks noChangeArrowheads="1"/>
          </p:cNvSpPr>
          <p:nvPr/>
        </p:nvSpPr>
        <p:spPr bwMode="auto">
          <a:xfrm>
            <a:off x="990600" y="5486400"/>
            <a:ext cx="17637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eaLnBrk="1" hangingPunct="1">
              <a:defRPr/>
            </a:pPr>
            <a:r>
              <a:rPr lang="en-US" sz="2400" b="1" dirty="0">
                <a:latin typeface="+mn-lt"/>
              </a:rPr>
              <a:t>Filter Paper</a:t>
            </a:r>
          </a:p>
        </p:txBody>
      </p:sp>
      <p:sp>
        <p:nvSpPr>
          <p:cNvPr id="12297" name="Rectangle 8"/>
          <p:cNvSpPr>
            <a:spLocks noChangeArrowheads="1"/>
          </p:cNvSpPr>
          <p:nvPr/>
        </p:nvSpPr>
        <p:spPr bwMode="auto">
          <a:xfrm>
            <a:off x="5883275" y="5410200"/>
            <a:ext cx="17208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eaLnBrk="1" hangingPunct="1">
              <a:spcBef>
                <a:spcPct val="20000"/>
              </a:spcBef>
              <a:buSzPct val="85000"/>
              <a:buFont typeface="Wingdings" pitchFamily="2" charset="2"/>
              <a:buNone/>
              <a:defRPr/>
            </a:pPr>
            <a:r>
              <a:rPr lang="en-US" sz="2400" b="1" dirty="0">
                <a:latin typeface="+mn-lt"/>
              </a:rPr>
              <a:t>Membrane</a:t>
            </a:r>
            <a:r>
              <a:rPr lang="en-US" sz="2800" dirty="0">
                <a:latin typeface="+mn-lt"/>
              </a:rPr>
              <a:t> </a:t>
            </a:r>
          </a:p>
        </p:txBody>
      </p:sp>
      <p:sp>
        <p:nvSpPr>
          <p:cNvPr id="13" name="TextBox 12"/>
          <p:cNvSpPr txBox="1"/>
          <p:nvPr/>
        </p:nvSpPr>
        <p:spPr>
          <a:xfrm>
            <a:off x="838200" y="457200"/>
            <a:ext cx="6096000" cy="646331"/>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defRPr/>
            </a:pPr>
            <a:r>
              <a:rPr lang="en-US" sz="3600" dirty="0" smtClean="0"/>
              <a:t>Septum </a:t>
            </a:r>
            <a:r>
              <a:rPr lang="en-US" sz="3600" dirty="0"/>
              <a:t>or Filtering Media</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3410" name="Rectangle 2"/>
          <p:cNvSpPr>
            <a:spLocks noGrp="1" noChangeArrowheads="1"/>
          </p:cNvSpPr>
          <p:nvPr>
            <p:ph type="title"/>
          </p:nvPr>
        </p:nvSpPr>
        <p:spPr>
          <a:xfrm>
            <a:off x="1828800" y="228600"/>
            <a:ext cx="5145087" cy="762000"/>
          </a:xfrm>
          <a:noFill/>
          <a:ln/>
        </p:spPr>
        <p:txBody>
          <a:bodyPr/>
          <a:lstStyle/>
          <a:p>
            <a:r>
              <a:rPr lang="en-US" dirty="0" smtClean="0"/>
              <a:t>Clarifier</a:t>
            </a:r>
            <a:endParaRPr lang="en-CA" dirty="0"/>
          </a:p>
        </p:txBody>
      </p:sp>
      <p:sp>
        <p:nvSpPr>
          <p:cNvPr id="3473412" name="Rectangle 4"/>
          <p:cNvSpPr>
            <a:spLocks noChangeArrowheads="1"/>
          </p:cNvSpPr>
          <p:nvPr/>
        </p:nvSpPr>
        <p:spPr bwMode="white">
          <a:xfrm>
            <a:off x="304800" y="1143000"/>
            <a:ext cx="6019800" cy="1143000"/>
          </a:xfrm>
          <a:prstGeom prst="rect">
            <a:avLst/>
          </a:prstGeom>
          <a:noFill/>
          <a:ln w="9525">
            <a:noFill/>
            <a:miter lim="800000"/>
            <a:headEnd/>
            <a:tailEnd/>
          </a:ln>
          <a:effectLst/>
        </p:spPr>
        <p:txBody>
          <a:bodyPr/>
          <a:lstStyle/>
          <a:p>
            <a:pPr marL="465138" indent="-465138" algn="l">
              <a:lnSpc>
                <a:spcPct val="80000"/>
              </a:lnSpc>
              <a:buFont typeface="Wingdings" pitchFamily="2" charset="2"/>
              <a:buChar char="v"/>
            </a:pPr>
            <a:r>
              <a:rPr lang="en-US" sz="2000" b="1" dirty="0">
                <a:latin typeface="Arial" pitchFamily="34" charset="0"/>
                <a:cs typeface="Arial" pitchFamily="34" charset="0"/>
              </a:rPr>
              <a:t>Clarifiers look like thickeners</a:t>
            </a:r>
          </a:p>
          <a:p>
            <a:pPr marL="465138" indent="-465138" algn="l">
              <a:lnSpc>
                <a:spcPct val="80000"/>
              </a:lnSpc>
              <a:buFont typeface="Wingdings" pitchFamily="2" charset="2"/>
              <a:buChar char="v"/>
            </a:pPr>
            <a:r>
              <a:rPr lang="en-US" sz="2000" b="1" dirty="0">
                <a:latin typeface="Arial" pitchFamily="34" charset="0"/>
                <a:cs typeface="Arial" pitchFamily="34" charset="0"/>
              </a:rPr>
              <a:t>Main objective is O/F clarity, not U/F density</a:t>
            </a:r>
          </a:p>
          <a:p>
            <a:pPr marL="465138" indent="-465138" algn="l">
              <a:lnSpc>
                <a:spcPct val="80000"/>
              </a:lnSpc>
              <a:buFont typeface="Wingdings" pitchFamily="2" charset="2"/>
              <a:buChar char="v"/>
            </a:pPr>
            <a:r>
              <a:rPr lang="en-US" sz="2000" b="1" dirty="0" smtClean="0">
                <a:latin typeface="Arial" pitchFamily="34" charset="0"/>
                <a:cs typeface="Arial" pitchFamily="34" charset="0"/>
              </a:rPr>
              <a:t>Generally </a:t>
            </a:r>
            <a:r>
              <a:rPr lang="en-US" sz="2000" b="1" dirty="0">
                <a:latin typeface="Arial" pitchFamily="34" charset="0"/>
                <a:cs typeface="Arial" pitchFamily="34" charset="0"/>
              </a:rPr>
              <a:t>lower density feed</a:t>
            </a:r>
          </a:p>
          <a:p>
            <a:pPr marL="465138" indent="-465138" algn="l">
              <a:lnSpc>
                <a:spcPct val="80000"/>
              </a:lnSpc>
              <a:buFont typeface="Wingdings" pitchFamily="2" charset="2"/>
              <a:buChar char="v"/>
            </a:pPr>
            <a:r>
              <a:rPr lang="en-US" sz="2000" b="1" dirty="0">
                <a:latin typeface="Arial" pitchFamily="34" charset="0"/>
                <a:cs typeface="Arial" pitchFamily="34" charset="0"/>
              </a:rPr>
              <a:t>Rise rate critical for difficult-to-settle feed</a:t>
            </a:r>
          </a:p>
        </p:txBody>
      </p:sp>
      <p:pic>
        <p:nvPicPr>
          <p:cNvPr id="3473414" name="Picture 6" descr="clarf63"/>
          <p:cNvPicPr>
            <a:picLocks noChangeAspect="1" noChangeArrowheads="1"/>
          </p:cNvPicPr>
          <p:nvPr/>
        </p:nvPicPr>
        <p:blipFill>
          <a:blip r:embed="rId3"/>
          <a:srcRect/>
          <a:stretch>
            <a:fillRect/>
          </a:stretch>
        </p:blipFill>
        <p:spPr bwMode="auto">
          <a:xfrm>
            <a:off x="685800" y="2362200"/>
            <a:ext cx="7416800" cy="3875087"/>
          </a:xfrm>
          <a:prstGeom prst="rect">
            <a:avLst/>
          </a:prstGeom>
          <a:noFill/>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Slide Number Placeholder 4"/>
          <p:cNvSpPr>
            <a:spLocks noGrp="1"/>
          </p:cNvSpPr>
          <p:nvPr>
            <p:ph type="sldNum" sz="quarter" idx="12"/>
          </p:nvPr>
        </p:nvSpPr>
        <p:spPr/>
        <p:txBody>
          <a:bodyPr/>
          <a:lstStyle/>
          <a:p>
            <a:pPr>
              <a:defRPr/>
            </a:pPr>
            <a:fld id="{05F83185-2D60-4864-9AB5-3D02B3E07925}" type="slidenum">
              <a:rPr lang="en-US"/>
              <a:pPr>
                <a:defRPr/>
              </a:pPr>
              <a:t>80</a:t>
            </a:fld>
            <a:endParaRPr lang="en-US"/>
          </a:p>
        </p:txBody>
      </p:sp>
      <p:grpSp>
        <p:nvGrpSpPr>
          <p:cNvPr id="2" name="Group 4"/>
          <p:cNvGrpSpPr>
            <a:grpSpLocks/>
          </p:cNvGrpSpPr>
          <p:nvPr/>
        </p:nvGrpSpPr>
        <p:grpSpPr bwMode="auto">
          <a:xfrm>
            <a:off x="914400" y="3124200"/>
            <a:ext cx="2743200" cy="1752600"/>
            <a:chOff x="1296" y="2592"/>
            <a:chExt cx="1728" cy="1104"/>
          </a:xfrm>
        </p:grpSpPr>
        <p:sp>
          <p:nvSpPr>
            <p:cNvPr id="25656" name="Line 5"/>
            <p:cNvSpPr>
              <a:spLocks noChangeShapeType="1"/>
            </p:cNvSpPr>
            <p:nvPr/>
          </p:nvSpPr>
          <p:spPr bwMode="auto">
            <a:xfrm flipH="1">
              <a:off x="1344" y="2592"/>
              <a:ext cx="0" cy="1056"/>
            </a:xfrm>
            <a:prstGeom prst="line">
              <a:avLst/>
            </a:prstGeom>
            <a:noFill/>
            <a:ln w="9525">
              <a:solidFill>
                <a:schemeClr val="tx1"/>
              </a:solidFill>
              <a:round/>
              <a:headEnd/>
              <a:tailEnd/>
            </a:ln>
          </p:spPr>
          <p:txBody>
            <a:bodyPr wrap="none"/>
            <a:lstStyle/>
            <a:p>
              <a:endParaRPr lang="en-US"/>
            </a:p>
          </p:txBody>
        </p:sp>
        <p:sp>
          <p:nvSpPr>
            <p:cNvPr id="25657" name="Line 6"/>
            <p:cNvSpPr>
              <a:spLocks noChangeShapeType="1"/>
            </p:cNvSpPr>
            <p:nvPr/>
          </p:nvSpPr>
          <p:spPr bwMode="auto">
            <a:xfrm flipH="1">
              <a:off x="1968" y="2592"/>
              <a:ext cx="0" cy="1056"/>
            </a:xfrm>
            <a:prstGeom prst="line">
              <a:avLst/>
            </a:prstGeom>
            <a:noFill/>
            <a:ln w="9525">
              <a:solidFill>
                <a:schemeClr val="tx1"/>
              </a:solidFill>
              <a:round/>
              <a:headEnd/>
              <a:tailEnd/>
            </a:ln>
          </p:spPr>
          <p:txBody>
            <a:bodyPr wrap="none"/>
            <a:lstStyle/>
            <a:p>
              <a:endParaRPr lang="en-US"/>
            </a:p>
          </p:txBody>
        </p:sp>
        <p:sp>
          <p:nvSpPr>
            <p:cNvPr id="25658" name="Line 7"/>
            <p:cNvSpPr>
              <a:spLocks noChangeShapeType="1"/>
            </p:cNvSpPr>
            <p:nvPr/>
          </p:nvSpPr>
          <p:spPr bwMode="auto">
            <a:xfrm flipH="1">
              <a:off x="1440" y="2592"/>
              <a:ext cx="0" cy="1056"/>
            </a:xfrm>
            <a:prstGeom prst="line">
              <a:avLst/>
            </a:prstGeom>
            <a:noFill/>
            <a:ln w="9525">
              <a:solidFill>
                <a:schemeClr val="tx1"/>
              </a:solidFill>
              <a:round/>
              <a:headEnd/>
              <a:tailEnd/>
            </a:ln>
          </p:spPr>
          <p:txBody>
            <a:bodyPr wrap="none"/>
            <a:lstStyle/>
            <a:p>
              <a:endParaRPr lang="en-US"/>
            </a:p>
          </p:txBody>
        </p:sp>
        <p:sp>
          <p:nvSpPr>
            <p:cNvPr id="25659" name="Line 8"/>
            <p:cNvSpPr>
              <a:spLocks noChangeShapeType="1"/>
            </p:cNvSpPr>
            <p:nvPr/>
          </p:nvSpPr>
          <p:spPr bwMode="auto">
            <a:xfrm flipH="1">
              <a:off x="1536" y="2592"/>
              <a:ext cx="0" cy="1056"/>
            </a:xfrm>
            <a:prstGeom prst="line">
              <a:avLst/>
            </a:prstGeom>
            <a:noFill/>
            <a:ln w="9525">
              <a:solidFill>
                <a:schemeClr val="tx1"/>
              </a:solidFill>
              <a:round/>
              <a:headEnd/>
              <a:tailEnd/>
            </a:ln>
          </p:spPr>
          <p:txBody>
            <a:bodyPr wrap="none"/>
            <a:lstStyle/>
            <a:p>
              <a:endParaRPr lang="en-US"/>
            </a:p>
          </p:txBody>
        </p:sp>
        <p:sp>
          <p:nvSpPr>
            <p:cNvPr id="25660" name="Line 9"/>
            <p:cNvSpPr>
              <a:spLocks noChangeShapeType="1"/>
            </p:cNvSpPr>
            <p:nvPr/>
          </p:nvSpPr>
          <p:spPr bwMode="auto">
            <a:xfrm flipH="1">
              <a:off x="1488" y="2592"/>
              <a:ext cx="0" cy="1056"/>
            </a:xfrm>
            <a:prstGeom prst="line">
              <a:avLst/>
            </a:prstGeom>
            <a:noFill/>
            <a:ln w="9525">
              <a:solidFill>
                <a:schemeClr val="tx1"/>
              </a:solidFill>
              <a:round/>
              <a:headEnd/>
              <a:tailEnd/>
            </a:ln>
          </p:spPr>
          <p:txBody>
            <a:bodyPr wrap="none"/>
            <a:lstStyle/>
            <a:p>
              <a:endParaRPr lang="en-US"/>
            </a:p>
          </p:txBody>
        </p:sp>
        <p:sp>
          <p:nvSpPr>
            <p:cNvPr id="25661" name="Line 10"/>
            <p:cNvSpPr>
              <a:spLocks noChangeShapeType="1"/>
            </p:cNvSpPr>
            <p:nvPr/>
          </p:nvSpPr>
          <p:spPr bwMode="auto">
            <a:xfrm flipH="1">
              <a:off x="1584" y="2592"/>
              <a:ext cx="0" cy="1056"/>
            </a:xfrm>
            <a:prstGeom prst="line">
              <a:avLst/>
            </a:prstGeom>
            <a:noFill/>
            <a:ln w="9525">
              <a:solidFill>
                <a:schemeClr val="tx1"/>
              </a:solidFill>
              <a:round/>
              <a:headEnd/>
              <a:tailEnd/>
            </a:ln>
          </p:spPr>
          <p:txBody>
            <a:bodyPr wrap="none"/>
            <a:lstStyle/>
            <a:p>
              <a:endParaRPr lang="en-US"/>
            </a:p>
          </p:txBody>
        </p:sp>
        <p:grpSp>
          <p:nvGrpSpPr>
            <p:cNvPr id="3" name="Group 11"/>
            <p:cNvGrpSpPr>
              <a:grpSpLocks/>
            </p:cNvGrpSpPr>
            <p:nvPr/>
          </p:nvGrpSpPr>
          <p:grpSpPr bwMode="auto">
            <a:xfrm>
              <a:off x="1296" y="2592"/>
              <a:ext cx="1728" cy="1104"/>
              <a:chOff x="1296" y="2640"/>
              <a:chExt cx="1728" cy="1104"/>
            </a:xfrm>
          </p:grpSpPr>
          <p:sp>
            <p:nvSpPr>
              <p:cNvPr id="25663" name="Rectangle 12"/>
              <p:cNvSpPr>
                <a:spLocks noChangeArrowheads="1"/>
              </p:cNvSpPr>
              <p:nvPr/>
            </p:nvSpPr>
            <p:spPr bwMode="auto">
              <a:xfrm>
                <a:off x="1296" y="2640"/>
                <a:ext cx="1728" cy="1008"/>
              </a:xfrm>
              <a:prstGeom prst="rect">
                <a:avLst/>
              </a:prstGeom>
              <a:noFill/>
              <a:ln w="9525">
                <a:solidFill>
                  <a:schemeClr val="tx1"/>
                </a:solidFill>
                <a:miter lim="800000"/>
                <a:headEnd/>
                <a:tailEnd/>
              </a:ln>
            </p:spPr>
            <p:txBody>
              <a:bodyPr wrap="none" anchor="ctr"/>
              <a:lstStyle/>
              <a:p>
                <a:endParaRPr lang="en-US"/>
              </a:p>
            </p:txBody>
          </p:sp>
          <p:sp>
            <p:nvSpPr>
              <p:cNvPr id="25664" name="Line 13"/>
              <p:cNvSpPr>
                <a:spLocks noChangeShapeType="1"/>
              </p:cNvSpPr>
              <p:nvPr/>
            </p:nvSpPr>
            <p:spPr bwMode="auto">
              <a:xfrm>
                <a:off x="1296" y="2736"/>
                <a:ext cx="1728" cy="0"/>
              </a:xfrm>
              <a:prstGeom prst="line">
                <a:avLst/>
              </a:prstGeom>
              <a:noFill/>
              <a:ln w="9525">
                <a:solidFill>
                  <a:schemeClr val="tx1"/>
                </a:solidFill>
                <a:round/>
                <a:headEnd/>
                <a:tailEnd/>
              </a:ln>
            </p:spPr>
            <p:txBody>
              <a:bodyPr wrap="none"/>
              <a:lstStyle/>
              <a:p>
                <a:endParaRPr lang="en-US"/>
              </a:p>
            </p:txBody>
          </p:sp>
          <p:sp>
            <p:nvSpPr>
              <p:cNvPr id="25665" name="Line 14"/>
              <p:cNvSpPr>
                <a:spLocks noChangeShapeType="1"/>
              </p:cNvSpPr>
              <p:nvPr/>
            </p:nvSpPr>
            <p:spPr bwMode="auto">
              <a:xfrm>
                <a:off x="1296" y="3312"/>
                <a:ext cx="1728" cy="0"/>
              </a:xfrm>
              <a:prstGeom prst="line">
                <a:avLst/>
              </a:prstGeom>
              <a:noFill/>
              <a:ln w="9525">
                <a:solidFill>
                  <a:schemeClr val="tx1"/>
                </a:solidFill>
                <a:round/>
                <a:headEnd/>
                <a:tailEnd/>
              </a:ln>
            </p:spPr>
            <p:txBody>
              <a:bodyPr wrap="none"/>
              <a:lstStyle/>
              <a:p>
                <a:endParaRPr lang="en-US"/>
              </a:p>
            </p:txBody>
          </p:sp>
          <p:sp>
            <p:nvSpPr>
              <p:cNvPr id="25666" name="Line 15"/>
              <p:cNvSpPr>
                <a:spLocks noChangeShapeType="1"/>
              </p:cNvSpPr>
              <p:nvPr/>
            </p:nvSpPr>
            <p:spPr bwMode="auto">
              <a:xfrm>
                <a:off x="1296" y="3360"/>
                <a:ext cx="1728" cy="0"/>
              </a:xfrm>
              <a:prstGeom prst="line">
                <a:avLst/>
              </a:prstGeom>
              <a:noFill/>
              <a:ln w="9525">
                <a:solidFill>
                  <a:schemeClr val="tx1"/>
                </a:solidFill>
                <a:round/>
                <a:headEnd/>
                <a:tailEnd/>
              </a:ln>
            </p:spPr>
            <p:txBody>
              <a:bodyPr wrap="none"/>
              <a:lstStyle/>
              <a:p>
                <a:endParaRPr lang="en-US"/>
              </a:p>
            </p:txBody>
          </p:sp>
          <p:sp>
            <p:nvSpPr>
              <p:cNvPr id="25667" name="Line 16"/>
              <p:cNvSpPr>
                <a:spLocks noChangeShapeType="1"/>
              </p:cNvSpPr>
              <p:nvPr/>
            </p:nvSpPr>
            <p:spPr bwMode="auto">
              <a:xfrm>
                <a:off x="1296" y="3408"/>
                <a:ext cx="1728" cy="0"/>
              </a:xfrm>
              <a:prstGeom prst="line">
                <a:avLst/>
              </a:prstGeom>
              <a:noFill/>
              <a:ln w="9525">
                <a:solidFill>
                  <a:schemeClr val="tx1"/>
                </a:solidFill>
                <a:round/>
                <a:headEnd/>
                <a:tailEnd/>
              </a:ln>
            </p:spPr>
            <p:txBody>
              <a:bodyPr wrap="none"/>
              <a:lstStyle/>
              <a:p>
                <a:endParaRPr lang="en-US"/>
              </a:p>
            </p:txBody>
          </p:sp>
          <p:sp>
            <p:nvSpPr>
              <p:cNvPr id="25668" name="Line 17"/>
              <p:cNvSpPr>
                <a:spLocks noChangeShapeType="1"/>
              </p:cNvSpPr>
              <p:nvPr/>
            </p:nvSpPr>
            <p:spPr bwMode="auto">
              <a:xfrm>
                <a:off x="1296" y="3456"/>
                <a:ext cx="1728" cy="0"/>
              </a:xfrm>
              <a:prstGeom prst="line">
                <a:avLst/>
              </a:prstGeom>
              <a:noFill/>
              <a:ln w="9525">
                <a:solidFill>
                  <a:schemeClr val="tx1"/>
                </a:solidFill>
                <a:round/>
                <a:headEnd/>
                <a:tailEnd/>
              </a:ln>
            </p:spPr>
            <p:txBody>
              <a:bodyPr wrap="none"/>
              <a:lstStyle/>
              <a:p>
                <a:endParaRPr lang="en-US"/>
              </a:p>
            </p:txBody>
          </p:sp>
          <p:sp>
            <p:nvSpPr>
              <p:cNvPr id="25669" name="Line 18"/>
              <p:cNvSpPr>
                <a:spLocks noChangeShapeType="1"/>
              </p:cNvSpPr>
              <p:nvPr/>
            </p:nvSpPr>
            <p:spPr bwMode="auto">
              <a:xfrm>
                <a:off x="1296" y="3504"/>
                <a:ext cx="1728" cy="0"/>
              </a:xfrm>
              <a:prstGeom prst="line">
                <a:avLst/>
              </a:prstGeom>
              <a:noFill/>
              <a:ln w="9525">
                <a:solidFill>
                  <a:schemeClr val="tx1"/>
                </a:solidFill>
                <a:round/>
                <a:headEnd/>
                <a:tailEnd/>
              </a:ln>
            </p:spPr>
            <p:txBody>
              <a:bodyPr wrap="none"/>
              <a:lstStyle/>
              <a:p>
                <a:endParaRPr lang="en-US"/>
              </a:p>
            </p:txBody>
          </p:sp>
          <p:sp>
            <p:nvSpPr>
              <p:cNvPr id="25670" name="Line 19"/>
              <p:cNvSpPr>
                <a:spLocks noChangeShapeType="1"/>
              </p:cNvSpPr>
              <p:nvPr/>
            </p:nvSpPr>
            <p:spPr bwMode="auto">
              <a:xfrm>
                <a:off x="1296" y="3552"/>
                <a:ext cx="1728" cy="0"/>
              </a:xfrm>
              <a:prstGeom prst="line">
                <a:avLst/>
              </a:prstGeom>
              <a:noFill/>
              <a:ln w="9525">
                <a:solidFill>
                  <a:schemeClr val="tx1"/>
                </a:solidFill>
                <a:round/>
                <a:headEnd/>
                <a:tailEnd/>
              </a:ln>
            </p:spPr>
            <p:txBody>
              <a:bodyPr wrap="none"/>
              <a:lstStyle/>
              <a:p>
                <a:endParaRPr lang="en-US"/>
              </a:p>
            </p:txBody>
          </p:sp>
          <p:sp>
            <p:nvSpPr>
              <p:cNvPr id="25671" name="Line 20"/>
              <p:cNvSpPr>
                <a:spLocks noChangeShapeType="1"/>
              </p:cNvSpPr>
              <p:nvPr/>
            </p:nvSpPr>
            <p:spPr bwMode="auto">
              <a:xfrm>
                <a:off x="1296" y="3600"/>
                <a:ext cx="1728" cy="0"/>
              </a:xfrm>
              <a:prstGeom prst="line">
                <a:avLst/>
              </a:prstGeom>
              <a:noFill/>
              <a:ln w="9525">
                <a:solidFill>
                  <a:schemeClr val="tx1"/>
                </a:solidFill>
                <a:round/>
                <a:headEnd/>
                <a:tailEnd/>
              </a:ln>
            </p:spPr>
            <p:txBody>
              <a:bodyPr wrap="none"/>
              <a:lstStyle/>
              <a:p>
                <a:endParaRPr lang="en-US"/>
              </a:p>
            </p:txBody>
          </p:sp>
          <p:sp>
            <p:nvSpPr>
              <p:cNvPr id="25672" name="Line 21"/>
              <p:cNvSpPr>
                <a:spLocks noChangeShapeType="1"/>
              </p:cNvSpPr>
              <p:nvPr/>
            </p:nvSpPr>
            <p:spPr bwMode="auto">
              <a:xfrm>
                <a:off x="1296" y="3120"/>
                <a:ext cx="1728" cy="0"/>
              </a:xfrm>
              <a:prstGeom prst="line">
                <a:avLst/>
              </a:prstGeom>
              <a:noFill/>
              <a:ln w="9525">
                <a:solidFill>
                  <a:schemeClr val="tx1"/>
                </a:solidFill>
                <a:round/>
                <a:headEnd/>
                <a:tailEnd/>
              </a:ln>
            </p:spPr>
            <p:txBody>
              <a:bodyPr wrap="none"/>
              <a:lstStyle/>
              <a:p>
                <a:endParaRPr lang="en-US"/>
              </a:p>
            </p:txBody>
          </p:sp>
          <p:sp>
            <p:nvSpPr>
              <p:cNvPr id="25673" name="Line 22"/>
              <p:cNvSpPr>
                <a:spLocks noChangeShapeType="1"/>
              </p:cNvSpPr>
              <p:nvPr/>
            </p:nvSpPr>
            <p:spPr bwMode="auto">
              <a:xfrm>
                <a:off x="1296" y="3168"/>
                <a:ext cx="1728" cy="0"/>
              </a:xfrm>
              <a:prstGeom prst="line">
                <a:avLst/>
              </a:prstGeom>
              <a:noFill/>
              <a:ln w="9525">
                <a:solidFill>
                  <a:schemeClr val="tx1"/>
                </a:solidFill>
                <a:round/>
                <a:headEnd/>
                <a:tailEnd/>
              </a:ln>
            </p:spPr>
            <p:txBody>
              <a:bodyPr wrap="none"/>
              <a:lstStyle/>
              <a:p>
                <a:endParaRPr lang="en-US"/>
              </a:p>
            </p:txBody>
          </p:sp>
          <p:sp>
            <p:nvSpPr>
              <p:cNvPr id="25674" name="Line 23"/>
              <p:cNvSpPr>
                <a:spLocks noChangeShapeType="1"/>
              </p:cNvSpPr>
              <p:nvPr/>
            </p:nvSpPr>
            <p:spPr bwMode="auto">
              <a:xfrm>
                <a:off x="1296" y="3216"/>
                <a:ext cx="1728" cy="0"/>
              </a:xfrm>
              <a:prstGeom prst="line">
                <a:avLst/>
              </a:prstGeom>
              <a:noFill/>
              <a:ln w="9525">
                <a:solidFill>
                  <a:schemeClr val="tx1"/>
                </a:solidFill>
                <a:round/>
                <a:headEnd/>
                <a:tailEnd/>
              </a:ln>
            </p:spPr>
            <p:txBody>
              <a:bodyPr wrap="none"/>
              <a:lstStyle/>
              <a:p>
                <a:endParaRPr lang="en-US"/>
              </a:p>
            </p:txBody>
          </p:sp>
          <p:sp>
            <p:nvSpPr>
              <p:cNvPr id="25675" name="Line 24"/>
              <p:cNvSpPr>
                <a:spLocks noChangeShapeType="1"/>
              </p:cNvSpPr>
              <p:nvPr/>
            </p:nvSpPr>
            <p:spPr bwMode="auto">
              <a:xfrm>
                <a:off x="1296" y="3264"/>
                <a:ext cx="1728" cy="0"/>
              </a:xfrm>
              <a:prstGeom prst="line">
                <a:avLst/>
              </a:prstGeom>
              <a:noFill/>
              <a:ln w="9525">
                <a:solidFill>
                  <a:schemeClr val="tx1"/>
                </a:solidFill>
                <a:round/>
                <a:headEnd/>
                <a:tailEnd/>
              </a:ln>
            </p:spPr>
            <p:txBody>
              <a:bodyPr wrap="none"/>
              <a:lstStyle/>
              <a:p>
                <a:endParaRPr lang="en-US"/>
              </a:p>
            </p:txBody>
          </p:sp>
          <p:sp>
            <p:nvSpPr>
              <p:cNvPr id="25676" name="Line 25"/>
              <p:cNvSpPr>
                <a:spLocks noChangeShapeType="1"/>
              </p:cNvSpPr>
              <p:nvPr/>
            </p:nvSpPr>
            <p:spPr bwMode="auto">
              <a:xfrm>
                <a:off x="1296" y="2976"/>
                <a:ext cx="1728" cy="0"/>
              </a:xfrm>
              <a:prstGeom prst="line">
                <a:avLst/>
              </a:prstGeom>
              <a:noFill/>
              <a:ln w="9525">
                <a:solidFill>
                  <a:schemeClr val="tx1"/>
                </a:solidFill>
                <a:round/>
                <a:headEnd/>
                <a:tailEnd/>
              </a:ln>
            </p:spPr>
            <p:txBody>
              <a:bodyPr wrap="none"/>
              <a:lstStyle/>
              <a:p>
                <a:endParaRPr lang="en-US"/>
              </a:p>
            </p:txBody>
          </p:sp>
          <p:sp>
            <p:nvSpPr>
              <p:cNvPr id="25677" name="Line 26"/>
              <p:cNvSpPr>
                <a:spLocks noChangeShapeType="1"/>
              </p:cNvSpPr>
              <p:nvPr/>
            </p:nvSpPr>
            <p:spPr bwMode="auto">
              <a:xfrm>
                <a:off x="1296" y="3024"/>
                <a:ext cx="1728" cy="0"/>
              </a:xfrm>
              <a:prstGeom prst="line">
                <a:avLst/>
              </a:prstGeom>
              <a:noFill/>
              <a:ln w="9525">
                <a:solidFill>
                  <a:schemeClr val="tx1"/>
                </a:solidFill>
                <a:round/>
                <a:headEnd/>
                <a:tailEnd/>
              </a:ln>
            </p:spPr>
            <p:txBody>
              <a:bodyPr wrap="none"/>
              <a:lstStyle/>
              <a:p>
                <a:endParaRPr lang="en-US"/>
              </a:p>
            </p:txBody>
          </p:sp>
          <p:sp>
            <p:nvSpPr>
              <p:cNvPr id="25678" name="Line 27"/>
              <p:cNvSpPr>
                <a:spLocks noChangeShapeType="1"/>
              </p:cNvSpPr>
              <p:nvPr/>
            </p:nvSpPr>
            <p:spPr bwMode="auto">
              <a:xfrm>
                <a:off x="1296" y="3072"/>
                <a:ext cx="1728" cy="0"/>
              </a:xfrm>
              <a:prstGeom prst="line">
                <a:avLst/>
              </a:prstGeom>
              <a:noFill/>
              <a:ln w="9525">
                <a:solidFill>
                  <a:schemeClr val="tx1"/>
                </a:solidFill>
                <a:round/>
                <a:headEnd/>
                <a:tailEnd/>
              </a:ln>
            </p:spPr>
            <p:txBody>
              <a:bodyPr wrap="none"/>
              <a:lstStyle/>
              <a:p>
                <a:endParaRPr lang="en-US"/>
              </a:p>
            </p:txBody>
          </p:sp>
          <p:sp>
            <p:nvSpPr>
              <p:cNvPr id="25679" name="Line 28"/>
              <p:cNvSpPr>
                <a:spLocks noChangeShapeType="1"/>
              </p:cNvSpPr>
              <p:nvPr/>
            </p:nvSpPr>
            <p:spPr bwMode="auto">
              <a:xfrm>
                <a:off x="1296" y="2832"/>
                <a:ext cx="1728" cy="0"/>
              </a:xfrm>
              <a:prstGeom prst="line">
                <a:avLst/>
              </a:prstGeom>
              <a:noFill/>
              <a:ln w="9525">
                <a:solidFill>
                  <a:schemeClr val="tx1"/>
                </a:solidFill>
                <a:round/>
                <a:headEnd/>
                <a:tailEnd/>
              </a:ln>
            </p:spPr>
            <p:txBody>
              <a:bodyPr wrap="none"/>
              <a:lstStyle/>
              <a:p>
                <a:endParaRPr lang="en-US"/>
              </a:p>
            </p:txBody>
          </p:sp>
          <p:sp>
            <p:nvSpPr>
              <p:cNvPr id="25680" name="Line 29"/>
              <p:cNvSpPr>
                <a:spLocks noChangeShapeType="1"/>
              </p:cNvSpPr>
              <p:nvPr/>
            </p:nvSpPr>
            <p:spPr bwMode="auto">
              <a:xfrm>
                <a:off x="1296" y="2928"/>
                <a:ext cx="1728" cy="0"/>
              </a:xfrm>
              <a:prstGeom prst="line">
                <a:avLst/>
              </a:prstGeom>
              <a:noFill/>
              <a:ln w="9525">
                <a:solidFill>
                  <a:schemeClr val="tx1"/>
                </a:solidFill>
                <a:round/>
                <a:headEnd/>
                <a:tailEnd/>
              </a:ln>
            </p:spPr>
            <p:txBody>
              <a:bodyPr wrap="none"/>
              <a:lstStyle/>
              <a:p>
                <a:endParaRPr lang="en-US"/>
              </a:p>
            </p:txBody>
          </p:sp>
          <p:sp>
            <p:nvSpPr>
              <p:cNvPr id="25681" name="Line 30"/>
              <p:cNvSpPr>
                <a:spLocks noChangeShapeType="1"/>
              </p:cNvSpPr>
              <p:nvPr/>
            </p:nvSpPr>
            <p:spPr bwMode="auto">
              <a:xfrm>
                <a:off x="1296" y="2880"/>
                <a:ext cx="1728" cy="0"/>
              </a:xfrm>
              <a:prstGeom prst="line">
                <a:avLst/>
              </a:prstGeom>
              <a:noFill/>
              <a:ln w="9525">
                <a:solidFill>
                  <a:schemeClr val="tx1"/>
                </a:solidFill>
                <a:round/>
                <a:headEnd/>
                <a:tailEnd/>
              </a:ln>
            </p:spPr>
            <p:txBody>
              <a:bodyPr wrap="none"/>
              <a:lstStyle/>
              <a:p>
                <a:endParaRPr lang="en-US"/>
              </a:p>
            </p:txBody>
          </p:sp>
          <p:sp>
            <p:nvSpPr>
              <p:cNvPr id="25682" name="Line 31"/>
              <p:cNvSpPr>
                <a:spLocks noChangeShapeType="1"/>
              </p:cNvSpPr>
              <p:nvPr/>
            </p:nvSpPr>
            <p:spPr bwMode="auto">
              <a:xfrm>
                <a:off x="1296" y="2784"/>
                <a:ext cx="1728" cy="0"/>
              </a:xfrm>
              <a:prstGeom prst="line">
                <a:avLst/>
              </a:prstGeom>
              <a:noFill/>
              <a:ln w="9525">
                <a:solidFill>
                  <a:schemeClr val="tx1"/>
                </a:solidFill>
                <a:round/>
                <a:headEnd/>
                <a:tailEnd/>
              </a:ln>
            </p:spPr>
            <p:txBody>
              <a:bodyPr wrap="none"/>
              <a:lstStyle/>
              <a:p>
                <a:endParaRPr lang="en-US"/>
              </a:p>
            </p:txBody>
          </p:sp>
          <p:sp>
            <p:nvSpPr>
              <p:cNvPr id="25683" name="Line 32"/>
              <p:cNvSpPr>
                <a:spLocks noChangeShapeType="1"/>
              </p:cNvSpPr>
              <p:nvPr/>
            </p:nvSpPr>
            <p:spPr bwMode="auto">
              <a:xfrm>
                <a:off x="1296" y="2688"/>
                <a:ext cx="1728" cy="0"/>
              </a:xfrm>
              <a:prstGeom prst="line">
                <a:avLst/>
              </a:prstGeom>
              <a:noFill/>
              <a:ln w="9525">
                <a:solidFill>
                  <a:schemeClr val="tx1"/>
                </a:solidFill>
                <a:round/>
                <a:headEnd/>
                <a:tailEnd/>
              </a:ln>
            </p:spPr>
            <p:txBody>
              <a:bodyPr wrap="none"/>
              <a:lstStyle/>
              <a:p>
                <a:endParaRPr lang="en-US"/>
              </a:p>
            </p:txBody>
          </p:sp>
          <p:sp>
            <p:nvSpPr>
              <p:cNvPr id="25684" name="Line 33"/>
              <p:cNvSpPr>
                <a:spLocks noChangeShapeType="1"/>
              </p:cNvSpPr>
              <p:nvPr/>
            </p:nvSpPr>
            <p:spPr bwMode="auto">
              <a:xfrm flipH="1">
                <a:off x="2400" y="2640"/>
                <a:ext cx="0" cy="1056"/>
              </a:xfrm>
              <a:prstGeom prst="line">
                <a:avLst/>
              </a:prstGeom>
              <a:noFill/>
              <a:ln w="9525">
                <a:solidFill>
                  <a:schemeClr val="tx1"/>
                </a:solidFill>
                <a:round/>
                <a:headEnd/>
                <a:tailEnd/>
              </a:ln>
            </p:spPr>
            <p:txBody>
              <a:bodyPr wrap="none"/>
              <a:lstStyle/>
              <a:p>
                <a:endParaRPr lang="en-US"/>
              </a:p>
            </p:txBody>
          </p:sp>
          <p:sp>
            <p:nvSpPr>
              <p:cNvPr id="25685" name="Line 34"/>
              <p:cNvSpPr>
                <a:spLocks noChangeShapeType="1"/>
              </p:cNvSpPr>
              <p:nvPr/>
            </p:nvSpPr>
            <p:spPr bwMode="auto">
              <a:xfrm flipH="1">
                <a:off x="2448" y="2640"/>
                <a:ext cx="0" cy="1056"/>
              </a:xfrm>
              <a:prstGeom prst="line">
                <a:avLst/>
              </a:prstGeom>
              <a:noFill/>
              <a:ln w="9525">
                <a:solidFill>
                  <a:schemeClr val="tx1"/>
                </a:solidFill>
                <a:round/>
                <a:headEnd/>
                <a:tailEnd/>
              </a:ln>
            </p:spPr>
            <p:txBody>
              <a:bodyPr wrap="none"/>
              <a:lstStyle/>
              <a:p>
                <a:endParaRPr lang="en-US"/>
              </a:p>
            </p:txBody>
          </p:sp>
          <p:sp>
            <p:nvSpPr>
              <p:cNvPr id="25686" name="Line 35"/>
              <p:cNvSpPr>
                <a:spLocks noChangeShapeType="1"/>
              </p:cNvSpPr>
              <p:nvPr/>
            </p:nvSpPr>
            <p:spPr bwMode="auto">
              <a:xfrm flipH="1">
                <a:off x="2496" y="2640"/>
                <a:ext cx="0" cy="1056"/>
              </a:xfrm>
              <a:prstGeom prst="line">
                <a:avLst/>
              </a:prstGeom>
              <a:noFill/>
              <a:ln w="9525">
                <a:solidFill>
                  <a:schemeClr val="tx1"/>
                </a:solidFill>
                <a:round/>
                <a:headEnd/>
                <a:tailEnd/>
              </a:ln>
            </p:spPr>
            <p:txBody>
              <a:bodyPr wrap="none"/>
              <a:lstStyle/>
              <a:p>
                <a:endParaRPr lang="en-US"/>
              </a:p>
            </p:txBody>
          </p:sp>
          <p:sp>
            <p:nvSpPr>
              <p:cNvPr id="25687" name="Line 36"/>
              <p:cNvSpPr>
                <a:spLocks noChangeShapeType="1"/>
              </p:cNvSpPr>
              <p:nvPr/>
            </p:nvSpPr>
            <p:spPr bwMode="auto">
              <a:xfrm flipH="1">
                <a:off x="2544" y="2640"/>
                <a:ext cx="0" cy="1056"/>
              </a:xfrm>
              <a:prstGeom prst="line">
                <a:avLst/>
              </a:prstGeom>
              <a:noFill/>
              <a:ln w="9525">
                <a:solidFill>
                  <a:schemeClr val="tx1"/>
                </a:solidFill>
                <a:round/>
                <a:headEnd/>
                <a:tailEnd/>
              </a:ln>
            </p:spPr>
            <p:txBody>
              <a:bodyPr wrap="none"/>
              <a:lstStyle/>
              <a:p>
                <a:endParaRPr lang="en-US"/>
              </a:p>
            </p:txBody>
          </p:sp>
          <p:sp>
            <p:nvSpPr>
              <p:cNvPr id="25688" name="Line 37"/>
              <p:cNvSpPr>
                <a:spLocks noChangeShapeType="1"/>
              </p:cNvSpPr>
              <p:nvPr/>
            </p:nvSpPr>
            <p:spPr bwMode="auto">
              <a:xfrm flipH="1">
                <a:off x="2592" y="2640"/>
                <a:ext cx="0" cy="1056"/>
              </a:xfrm>
              <a:prstGeom prst="line">
                <a:avLst/>
              </a:prstGeom>
              <a:noFill/>
              <a:ln w="9525">
                <a:solidFill>
                  <a:schemeClr val="tx1"/>
                </a:solidFill>
                <a:round/>
                <a:headEnd/>
                <a:tailEnd/>
              </a:ln>
            </p:spPr>
            <p:txBody>
              <a:bodyPr wrap="none"/>
              <a:lstStyle/>
              <a:p>
                <a:endParaRPr lang="en-US"/>
              </a:p>
            </p:txBody>
          </p:sp>
          <p:sp>
            <p:nvSpPr>
              <p:cNvPr id="25689" name="Line 38"/>
              <p:cNvSpPr>
                <a:spLocks noChangeShapeType="1"/>
              </p:cNvSpPr>
              <p:nvPr/>
            </p:nvSpPr>
            <p:spPr bwMode="auto">
              <a:xfrm flipH="1">
                <a:off x="2640" y="2640"/>
                <a:ext cx="0" cy="1056"/>
              </a:xfrm>
              <a:prstGeom prst="line">
                <a:avLst/>
              </a:prstGeom>
              <a:noFill/>
              <a:ln w="9525">
                <a:solidFill>
                  <a:schemeClr val="tx1"/>
                </a:solidFill>
                <a:round/>
                <a:headEnd/>
                <a:tailEnd/>
              </a:ln>
            </p:spPr>
            <p:txBody>
              <a:bodyPr wrap="none"/>
              <a:lstStyle/>
              <a:p>
                <a:endParaRPr lang="en-US"/>
              </a:p>
            </p:txBody>
          </p:sp>
          <p:sp>
            <p:nvSpPr>
              <p:cNvPr id="25690" name="Line 39"/>
              <p:cNvSpPr>
                <a:spLocks noChangeShapeType="1"/>
              </p:cNvSpPr>
              <p:nvPr/>
            </p:nvSpPr>
            <p:spPr bwMode="auto">
              <a:xfrm flipH="1">
                <a:off x="2688" y="2640"/>
                <a:ext cx="0" cy="1056"/>
              </a:xfrm>
              <a:prstGeom prst="line">
                <a:avLst/>
              </a:prstGeom>
              <a:noFill/>
              <a:ln w="9525">
                <a:solidFill>
                  <a:schemeClr val="tx1"/>
                </a:solidFill>
                <a:round/>
                <a:headEnd/>
                <a:tailEnd/>
              </a:ln>
            </p:spPr>
            <p:txBody>
              <a:bodyPr wrap="none"/>
              <a:lstStyle/>
              <a:p>
                <a:endParaRPr lang="en-US"/>
              </a:p>
            </p:txBody>
          </p:sp>
          <p:sp>
            <p:nvSpPr>
              <p:cNvPr id="25691" name="Line 40"/>
              <p:cNvSpPr>
                <a:spLocks noChangeShapeType="1"/>
              </p:cNvSpPr>
              <p:nvPr/>
            </p:nvSpPr>
            <p:spPr bwMode="auto">
              <a:xfrm flipH="1">
                <a:off x="2736" y="2640"/>
                <a:ext cx="0" cy="1056"/>
              </a:xfrm>
              <a:prstGeom prst="line">
                <a:avLst/>
              </a:prstGeom>
              <a:noFill/>
              <a:ln w="9525">
                <a:solidFill>
                  <a:schemeClr val="tx1"/>
                </a:solidFill>
                <a:round/>
                <a:headEnd/>
                <a:tailEnd/>
              </a:ln>
            </p:spPr>
            <p:txBody>
              <a:bodyPr wrap="none"/>
              <a:lstStyle/>
              <a:p>
                <a:endParaRPr lang="en-US"/>
              </a:p>
            </p:txBody>
          </p:sp>
          <p:sp>
            <p:nvSpPr>
              <p:cNvPr id="25692" name="Line 41"/>
              <p:cNvSpPr>
                <a:spLocks noChangeShapeType="1"/>
              </p:cNvSpPr>
              <p:nvPr/>
            </p:nvSpPr>
            <p:spPr bwMode="auto">
              <a:xfrm flipH="1">
                <a:off x="2784" y="2688"/>
                <a:ext cx="0" cy="1056"/>
              </a:xfrm>
              <a:prstGeom prst="line">
                <a:avLst/>
              </a:prstGeom>
              <a:noFill/>
              <a:ln w="9525">
                <a:solidFill>
                  <a:schemeClr val="tx1"/>
                </a:solidFill>
                <a:round/>
                <a:headEnd/>
                <a:tailEnd/>
              </a:ln>
            </p:spPr>
            <p:txBody>
              <a:bodyPr wrap="none"/>
              <a:lstStyle/>
              <a:p>
                <a:endParaRPr lang="en-US"/>
              </a:p>
            </p:txBody>
          </p:sp>
          <p:sp>
            <p:nvSpPr>
              <p:cNvPr id="25693" name="Line 42"/>
              <p:cNvSpPr>
                <a:spLocks noChangeShapeType="1"/>
              </p:cNvSpPr>
              <p:nvPr/>
            </p:nvSpPr>
            <p:spPr bwMode="auto">
              <a:xfrm flipH="1">
                <a:off x="2832" y="2640"/>
                <a:ext cx="0" cy="1056"/>
              </a:xfrm>
              <a:prstGeom prst="line">
                <a:avLst/>
              </a:prstGeom>
              <a:noFill/>
              <a:ln w="9525">
                <a:solidFill>
                  <a:schemeClr val="tx1"/>
                </a:solidFill>
                <a:round/>
                <a:headEnd/>
                <a:tailEnd/>
              </a:ln>
            </p:spPr>
            <p:txBody>
              <a:bodyPr wrap="none"/>
              <a:lstStyle/>
              <a:p>
                <a:endParaRPr lang="en-US"/>
              </a:p>
            </p:txBody>
          </p:sp>
          <p:sp>
            <p:nvSpPr>
              <p:cNvPr id="25694" name="Line 43"/>
              <p:cNvSpPr>
                <a:spLocks noChangeShapeType="1"/>
              </p:cNvSpPr>
              <p:nvPr/>
            </p:nvSpPr>
            <p:spPr bwMode="auto">
              <a:xfrm flipH="1">
                <a:off x="2880" y="2640"/>
                <a:ext cx="0" cy="1056"/>
              </a:xfrm>
              <a:prstGeom prst="line">
                <a:avLst/>
              </a:prstGeom>
              <a:noFill/>
              <a:ln w="9525">
                <a:solidFill>
                  <a:schemeClr val="tx1"/>
                </a:solidFill>
                <a:round/>
                <a:headEnd/>
                <a:tailEnd/>
              </a:ln>
            </p:spPr>
            <p:txBody>
              <a:bodyPr wrap="none"/>
              <a:lstStyle/>
              <a:p>
                <a:endParaRPr lang="en-US"/>
              </a:p>
            </p:txBody>
          </p:sp>
          <p:sp>
            <p:nvSpPr>
              <p:cNvPr id="25695" name="Line 44"/>
              <p:cNvSpPr>
                <a:spLocks noChangeShapeType="1"/>
              </p:cNvSpPr>
              <p:nvPr/>
            </p:nvSpPr>
            <p:spPr bwMode="auto">
              <a:xfrm flipH="1">
                <a:off x="2928" y="2640"/>
                <a:ext cx="0" cy="1056"/>
              </a:xfrm>
              <a:prstGeom prst="line">
                <a:avLst/>
              </a:prstGeom>
              <a:noFill/>
              <a:ln w="9525">
                <a:solidFill>
                  <a:schemeClr val="tx1"/>
                </a:solidFill>
                <a:round/>
                <a:headEnd/>
                <a:tailEnd/>
              </a:ln>
            </p:spPr>
            <p:txBody>
              <a:bodyPr wrap="none"/>
              <a:lstStyle/>
              <a:p>
                <a:endParaRPr lang="en-US"/>
              </a:p>
            </p:txBody>
          </p:sp>
          <p:sp>
            <p:nvSpPr>
              <p:cNvPr id="25696" name="Line 45"/>
              <p:cNvSpPr>
                <a:spLocks noChangeShapeType="1"/>
              </p:cNvSpPr>
              <p:nvPr/>
            </p:nvSpPr>
            <p:spPr bwMode="auto">
              <a:xfrm flipH="1">
                <a:off x="2976" y="2640"/>
                <a:ext cx="0" cy="1056"/>
              </a:xfrm>
              <a:prstGeom prst="line">
                <a:avLst/>
              </a:prstGeom>
              <a:noFill/>
              <a:ln w="9525">
                <a:solidFill>
                  <a:schemeClr val="tx1"/>
                </a:solidFill>
                <a:round/>
                <a:headEnd/>
                <a:tailEnd/>
              </a:ln>
            </p:spPr>
            <p:txBody>
              <a:bodyPr wrap="none"/>
              <a:lstStyle/>
              <a:p>
                <a:endParaRPr lang="en-US"/>
              </a:p>
            </p:txBody>
          </p:sp>
          <p:sp>
            <p:nvSpPr>
              <p:cNvPr id="25697" name="Line 46"/>
              <p:cNvSpPr>
                <a:spLocks noChangeShapeType="1"/>
              </p:cNvSpPr>
              <p:nvPr/>
            </p:nvSpPr>
            <p:spPr bwMode="auto">
              <a:xfrm flipH="1">
                <a:off x="1920" y="2640"/>
                <a:ext cx="0" cy="1056"/>
              </a:xfrm>
              <a:prstGeom prst="line">
                <a:avLst/>
              </a:prstGeom>
              <a:noFill/>
              <a:ln w="9525">
                <a:solidFill>
                  <a:schemeClr val="tx1"/>
                </a:solidFill>
                <a:round/>
                <a:headEnd/>
                <a:tailEnd/>
              </a:ln>
            </p:spPr>
            <p:txBody>
              <a:bodyPr wrap="none"/>
              <a:lstStyle/>
              <a:p>
                <a:endParaRPr lang="en-US"/>
              </a:p>
            </p:txBody>
          </p:sp>
          <p:sp>
            <p:nvSpPr>
              <p:cNvPr id="25698" name="Line 47"/>
              <p:cNvSpPr>
                <a:spLocks noChangeShapeType="1"/>
              </p:cNvSpPr>
              <p:nvPr/>
            </p:nvSpPr>
            <p:spPr bwMode="auto">
              <a:xfrm flipH="1">
                <a:off x="2016" y="2640"/>
                <a:ext cx="0" cy="1056"/>
              </a:xfrm>
              <a:prstGeom prst="line">
                <a:avLst/>
              </a:prstGeom>
              <a:noFill/>
              <a:ln w="9525">
                <a:solidFill>
                  <a:schemeClr val="tx1"/>
                </a:solidFill>
                <a:round/>
                <a:headEnd/>
                <a:tailEnd/>
              </a:ln>
            </p:spPr>
            <p:txBody>
              <a:bodyPr wrap="none"/>
              <a:lstStyle/>
              <a:p>
                <a:endParaRPr lang="en-US"/>
              </a:p>
            </p:txBody>
          </p:sp>
          <p:sp>
            <p:nvSpPr>
              <p:cNvPr id="25699" name="Line 48"/>
              <p:cNvSpPr>
                <a:spLocks noChangeShapeType="1"/>
              </p:cNvSpPr>
              <p:nvPr/>
            </p:nvSpPr>
            <p:spPr bwMode="auto">
              <a:xfrm flipH="1">
                <a:off x="2064" y="2640"/>
                <a:ext cx="0" cy="1056"/>
              </a:xfrm>
              <a:prstGeom prst="line">
                <a:avLst/>
              </a:prstGeom>
              <a:noFill/>
              <a:ln w="9525">
                <a:solidFill>
                  <a:schemeClr val="tx1"/>
                </a:solidFill>
                <a:round/>
                <a:headEnd/>
                <a:tailEnd/>
              </a:ln>
            </p:spPr>
            <p:txBody>
              <a:bodyPr wrap="none"/>
              <a:lstStyle/>
              <a:p>
                <a:endParaRPr lang="en-US"/>
              </a:p>
            </p:txBody>
          </p:sp>
          <p:sp>
            <p:nvSpPr>
              <p:cNvPr id="25700" name="Line 49"/>
              <p:cNvSpPr>
                <a:spLocks noChangeShapeType="1"/>
              </p:cNvSpPr>
              <p:nvPr/>
            </p:nvSpPr>
            <p:spPr bwMode="auto">
              <a:xfrm flipH="1">
                <a:off x="2112" y="2640"/>
                <a:ext cx="0" cy="1056"/>
              </a:xfrm>
              <a:prstGeom prst="line">
                <a:avLst/>
              </a:prstGeom>
              <a:noFill/>
              <a:ln w="9525">
                <a:solidFill>
                  <a:schemeClr val="tx1"/>
                </a:solidFill>
                <a:round/>
                <a:headEnd/>
                <a:tailEnd/>
              </a:ln>
            </p:spPr>
            <p:txBody>
              <a:bodyPr wrap="none"/>
              <a:lstStyle/>
              <a:p>
                <a:endParaRPr lang="en-US"/>
              </a:p>
            </p:txBody>
          </p:sp>
          <p:sp>
            <p:nvSpPr>
              <p:cNvPr id="25701" name="Line 50"/>
              <p:cNvSpPr>
                <a:spLocks noChangeShapeType="1"/>
              </p:cNvSpPr>
              <p:nvPr/>
            </p:nvSpPr>
            <p:spPr bwMode="auto">
              <a:xfrm flipH="1">
                <a:off x="2160" y="2640"/>
                <a:ext cx="0" cy="1056"/>
              </a:xfrm>
              <a:prstGeom prst="line">
                <a:avLst/>
              </a:prstGeom>
              <a:noFill/>
              <a:ln w="9525">
                <a:solidFill>
                  <a:schemeClr val="tx1"/>
                </a:solidFill>
                <a:round/>
                <a:headEnd/>
                <a:tailEnd/>
              </a:ln>
            </p:spPr>
            <p:txBody>
              <a:bodyPr wrap="none"/>
              <a:lstStyle/>
              <a:p>
                <a:endParaRPr lang="en-US"/>
              </a:p>
            </p:txBody>
          </p:sp>
          <p:sp>
            <p:nvSpPr>
              <p:cNvPr id="25702" name="Line 51"/>
              <p:cNvSpPr>
                <a:spLocks noChangeShapeType="1"/>
              </p:cNvSpPr>
              <p:nvPr/>
            </p:nvSpPr>
            <p:spPr bwMode="auto">
              <a:xfrm flipH="1">
                <a:off x="2208" y="2640"/>
                <a:ext cx="0" cy="1056"/>
              </a:xfrm>
              <a:prstGeom prst="line">
                <a:avLst/>
              </a:prstGeom>
              <a:noFill/>
              <a:ln w="9525">
                <a:solidFill>
                  <a:schemeClr val="tx1"/>
                </a:solidFill>
                <a:round/>
                <a:headEnd/>
                <a:tailEnd/>
              </a:ln>
            </p:spPr>
            <p:txBody>
              <a:bodyPr wrap="none"/>
              <a:lstStyle/>
              <a:p>
                <a:endParaRPr lang="en-US"/>
              </a:p>
            </p:txBody>
          </p:sp>
          <p:sp>
            <p:nvSpPr>
              <p:cNvPr id="25703" name="Line 52"/>
              <p:cNvSpPr>
                <a:spLocks noChangeShapeType="1"/>
              </p:cNvSpPr>
              <p:nvPr/>
            </p:nvSpPr>
            <p:spPr bwMode="auto">
              <a:xfrm flipH="1">
                <a:off x="2256" y="2688"/>
                <a:ext cx="0" cy="1056"/>
              </a:xfrm>
              <a:prstGeom prst="line">
                <a:avLst/>
              </a:prstGeom>
              <a:noFill/>
              <a:ln w="9525">
                <a:solidFill>
                  <a:schemeClr val="tx1"/>
                </a:solidFill>
                <a:round/>
                <a:headEnd/>
                <a:tailEnd/>
              </a:ln>
            </p:spPr>
            <p:txBody>
              <a:bodyPr wrap="none"/>
              <a:lstStyle/>
              <a:p>
                <a:endParaRPr lang="en-US"/>
              </a:p>
            </p:txBody>
          </p:sp>
          <p:sp>
            <p:nvSpPr>
              <p:cNvPr id="25704" name="Line 53"/>
              <p:cNvSpPr>
                <a:spLocks noChangeShapeType="1"/>
              </p:cNvSpPr>
              <p:nvPr/>
            </p:nvSpPr>
            <p:spPr bwMode="auto">
              <a:xfrm flipH="1">
                <a:off x="2304" y="2640"/>
                <a:ext cx="0" cy="1056"/>
              </a:xfrm>
              <a:prstGeom prst="line">
                <a:avLst/>
              </a:prstGeom>
              <a:noFill/>
              <a:ln w="9525">
                <a:solidFill>
                  <a:schemeClr val="tx1"/>
                </a:solidFill>
                <a:round/>
                <a:headEnd/>
                <a:tailEnd/>
              </a:ln>
            </p:spPr>
            <p:txBody>
              <a:bodyPr wrap="none"/>
              <a:lstStyle/>
              <a:p>
                <a:endParaRPr lang="en-US"/>
              </a:p>
            </p:txBody>
          </p:sp>
          <p:sp>
            <p:nvSpPr>
              <p:cNvPr id="25705" name="Line 54"/>
              <p:cNvSpPr>
                <a:spLocks noChangeShapeType="1"/>
              </p:cNvSpPr>
              <p:nvPr/>
            </p:nvSpPr>
            <p:spPr bwMode="auto">
              <a:xfrm flipH="1">
                <a:off x="2352" y="2640"/>
                <a:ext cx="0" cy="1056"/>
              </a:xfrm>
              <a:prstGeom prst="line">
                <a:avLst/>
              </a:prstGeom>
              <a:noFill/>
              <a:ln w="9525">
                <a:solidFill>
                  <a:schemeClr val="tx1"/>
                </a:solidFill>
                <a:round/>
                <a:headEnd/>
                <a:tailEnd/>
              </a:ln>
            </p:spPr>
            <p:txBody>
              <a:bodyPr wrap="none"/>
              <a:lstStyle/>
              <a:p>
                <a:endParaRPr lang="en-US"/>
              </a:p>
            </p:txBody>
          </p:sp>
          <p:sp>
            <p:nvSpPr>
              <p:cNvPr id="25706" name="Line 55"/>
              <p:cNvSpPr>
                <a:spLocks noChangeShapeType="1"/>
              </p:cNvSpPr>
              <p:nvPr/>
            </p:nvSpPr>
            <p:spPr bwMode="auto">
              <a:xfrm flipH="1">
                <a:off x="1632" y="2640"/>
                <a:ext cx="0" cy="1056"/>
              </a:xfrm>
              <a:prstGeom prst="line">
                <a:avLst/>
              </a:prstGeom>
              <a:noFill/>
              <a:ln w="9525">
                <a:solidFill>
                  <a:schemeClr val="tx1"/>
                </a:solidFill>
                <a:round/>
                <a:headEnd/>
                <a:tailEnd/>
              </a:ln>
            </p:spPr>
            <p:txBody>
              <a:bodyPr wrap="none"/>
              <a:lstStyle/>
              <a:p>
                <a:endParaRPr lang="en-US"/>
              </a:p>
            </p:txBody>
          </p:sp>
          <p:sp>
            <p:nvSpPr>
              <p:cNvPr id="25707" name="Line 56"/>
              <p:cNvSpPr>
                <a:spLocks noChangeShapeType="1"/>
              </p:cNvSpPr>
              <p:nvPr/>
            </p:nvSpPr>
            <p:spPr bwMode="auto">
              <a:xfrm flipH="1">
                <a:off x="1728" y="2640"/>
                <a:ext cx="0" cy="1056"/>
              </a:xfrm>
              <a:prstGeom prst="line">
                <a:avLst/>
              </a:prstGeom>
              <a:noFill/>
              <a:ln w="9525">
                <a:solidFill>
                  <a:schemeClr val="tx1"/>
                </a:solidFill>
                <a:round/>
                <a:headEnd/>
                <a:tailEnd/>
              </a:ln>
            </p:spPr>
            <p:txBody>
              <a:bodyPr wrap="none"/>
              <a:lstStyle/>
              <a:p>
                <a:endParaRPr lang="en-US"/>
              </a:p>
            </p:txBody>
          </p:sp>
          <p:sp>
            <p:nvSpPr>
              <p:cNvPr id="25708" name="Line 57"/>
              <p:cNvSpPr>
                <a:spLocks noChangeShapeType="1"/>
              </p:cNvSpPr>
              <p:nvPr/>
            </p:nvSpPr>
            <p:spPr bwMode="auto">
              <a:xfrm flipH="1">
                <a:off x="1824" y="2640"/>
                <a:ext cx="0" cy="1056"/>
              </a:xfrm>
              <a:prstGeom prst="line">
                <a:avLst/>
              </a:prstGeom>
              <a:noFill/>
              <a:ln w="9525">
                <a:solidFill>
                  <a:schemeClr val="tx1"/>
                </a:solidFill>
                <a:round/>
                <a:headEnd/>
                <a:tailEnd/>
              </a:ln>
            </p:spPr>
            <p:txBody>
              <a:bodyPr wrap="none"/>
              <a:lstStyle/>
              <a:p>
                <a:endParaRPr lang="en-US"/>
              </a:p>
            </p:txBody>
          </p:sp>
          <p:sp>
            <p:nvSpPr>
              <p:cNvPr id="25709" name="Line 58"/>
              <p:cNvSpPr>
                <a:spLocks noChangeShapeType="1"/>
              </p:cNvSpPr>
              <p:nvPr/>
            </p:nvSpPr>
            <p:spPr bwMode="auto">
              <a:xfrm flipH="1">
                <a:off x="1776" y="2640"/>
                <a:ext cx="0" cy="1056"/>
              </a:xfrm>
              <a:prstGeom prst="line">
                <a:avLst/>
              </a:prstGeom>
              <a:noFill/>
              <a:ln w="9525">
                <a:solidFill>
                  <a:schemeClr val="tx1"/>
                </a:solidFill>
                <a:round/>
                <a:headEnd/>
                <a:tailEnd/>
              </a:ln>
            </p:spPr>
            <p:txBody>
              <a:bodyPr wrap="none"/>
              <a:lstStyle/>
              <a:p>
                <a:endParaRPr lang="en-US"/>
              </a:p>
            </p:txBody>
          </p:sp>
          <p:sp>
            <p:nvSpPr>
              <p:cNvPr id="25710" name="Line 59"/>
              <p:cNvSpPr>
                <a:spLocks noChangeShapeType="1"/>
              </p:cNvSpPr>
              <p:nvPr/>
            </p:nvSpPr>
            <p:spPr bwMode="auto">
              <a:xfrm flipH="1">
                <a:off x="1872" y="2640"/>
                <a:ext cx="0" cy="1056"/>
              </a:xfrm>
              <a:prstGeom prst="line">
                <a:avLst/>
              </a:prstGeom>
              <a:noFill/>
              <a:ln w="9525">
                <a:solidFill>
                  <a:schemeClr val="tx1"/>
                </a:solidFill>
                <a:round/>
                <a:headEnd/>
                <a:tailEnd/>
              </a:ln>
            </p:spPr>
            <p:txBody>
              <a:bodyPr wrap="none"/>
              <a:lstStyle/>
              <a:p>
                <a:endParaRPr lang="en-US"/>
              </a:p>
            </p:txBody>
          </p:sp>
          <p:sp>
            <p:nvSpPr>
              <p:cNvPr id="25711" name="Line 60"/>
              <p:cNvSpPr>
                <a:spLocks noChangeShapeType="1"/>
              </p:cNvSpPr>
              <p:nvPr/>
            </p:nvSpPr>
            <p:spPr bwMode="auto">
              <a:xfrm flipH="1">
                <a:off x="1680" y="2640"/>
                <a:ext cx="0" cy="1056"/>
              </a:xfrm>
              <a:prstGeom prst="line">
                <a:avLst/>
              </a:prstGeom>
              <a:noFill/>
              <a:ln w="9525">
                <a:solidFill>
                  <a:schemeClr val="tx1"/>
                </a:solidFill>
                <a:round/>
                <a:headEnd/>
                <a:tailEnd/>
              </a:ln>
            </p:spPr>
            <p:txBody>
              <a:bodyPr wrap="none"/>
              <a:lstStyle/>
              <a:p>
                <a:endParaRPr lang="en-US"/>
              </a:p>
            </p:txBody>
          </p:sp>
          <p:sp>
            <p:nvSpPr>
              <p:cNvPr id="25712" name="Line 61"/>
              <p:cNvSpPr>
                <a:spLocks noChangeShapeType="1"/>
              </p:cNvSpPr>
              <p:nvPr/>
            </p:nvSpPr>
            <p:spPr bwMode="auto">
              <a:xfrm flipH="1">
                <a:off x="1392" y="2640"/>
                <a:ext cx="0" cy="1056"/>
              </a:xfrm>
              <a:prstGeom prst="line">
                <a:avLst/>
              </a:prstGeom>
              <a:noFill/>
              <a:ln w="9525">
                <a:solidFill>
                  <a:schemeClr val="tx1"/>
                </a:solidFill>
                <a:round/>
                <a:headEnd/>
                <a:tailEnd/>
              </a:ln>
            </p:spPr>
            <p:txBody>
              <a:bodyPr wrap="none"/>
              <a:lstStyle/>
              <a:p>
                <a:endParaRPr lang="en-US"/>
              </a:p>
            </p:txBody>
          </p:sp>
        </p:grpSp>
      </p:grpSp>
      <p:grpSp>
        <p:nvGrpSpPr>
          <p:cNvPr id="4" name="Group 62"/>
          <p:cNvGrpSpPr>
            <a:grpSpLocks/>
          </p:cNvGrpSpPr>
          <p:nvPr/>
        </p:nvGrpSpPr>
        <p:grpSpPr bwMode="auto">
          <a:xfrm>
            <a:off x="4800600" y="3048000"/>
            <a:ext cx="2819400" cy="1828800"/>
            <a:chOff x="3024" y="2016"/>
            <a:chExt cx="1776" cy="1152"/>
          </a:xfrm>
        </p:grpSpPr>
        <p:sp>
          <p:nvSpPr>
            <p:cNvPr id="25611" name="Oval 63"/>
            <p:cNvSpPr>
              <a:spLocks noChangeArrowheads="1"/>
            </p:cNvSpPr>
            <p:nvPr/>
          </p:nvSpPr>
          <p:spPr bwMode="auto">
            <a:xfrm>
              <a:off x="3024" y="2016"/>
              <a:ext cx="1776" cy="1152"/>
            </a:xfrm>
            <a:prstGeom prst="ellipse">
              <a:avLst/>
            </a:prstGeom>
            <a:noFill/>
            <a:ln w="9525">
              <a:solidFill>
                <a:schemeClr val="tx1"/>
              </a:solidFill>
              <a:round/>
              <a:headEnd/>
              <a:tailEnd/>
            </a:ln>
          </p:spPr>
          <p:txBody>
            <a:bodyPr wrap="none" anchor="ctr"/>
            <a:lstStyle/>
            <a:p>
              <a:endParaRPr lang="en-US"/>
            </a:p>
          </p:txBody>
        </p:sp>
        <p:sp>
          <p:nvSpPr>
            <p:cNvPr id="25612" name="Oval 64"/>
            <p:cNvSpPr>
              <a:spLocks noChangeArrowheads="1"/>
            </p:cNvSpPr>
            <p:nvPr/>
          </p:nvSpPr>
          <p:spPr bwMode="auto">
            <a:xfrm>
              <a:off x="3504" y="225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13" name="Oval 65"/>
            <p:cNvSpPr>
              <a:spLocks noChangeArrowheads="1"/>
            </p:cNvSpPr>
            <p:nvPr/>
          </p:nvSpPr>
          <p:spPr bwMode="auto">
            <a:xfrm>
              <a:off x="3456" y="283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14" name="Oval 66"/>
            <p:cNvSpPr>
              <a:spLocks noChangeArrowheads="1"/>
            </p:cNvSpPr>
            <p:nvPr/>
          </p:nvSpPr>
          <p:spPr bwMode="auto">
            <a:xfrm>
              <a:off x="3600" y="292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15" name="Oval 67"/>
            <p:cNvSpPr>
              <a:spLocks noChangeArrowheads="1"/>
            </p:cNvSpPr>
            <p:nvPr/>
          </p:nvSpPr>
          <p:spPr bwMode="auto">
            <a:xfrm>
              <a:off x="3792" y="297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16" name="Oval 68"/>
            <p:cNvSpPr>
              <a:spLocks noChangeArrowheads="1"/>
            </p:cNvSpPr>
            <p:nvPr/>
          </p:nvSpPr>
          <p:spPr bwMode="auto">
            <a:xfrm>
              <a:off x="3984" y="254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17" name="Oval 69"/>
            <p:cNvSpPr>
              <a:spLocks noChangeArrowheads="1"/>
            </p:cNvSpPr>
            <p:nvPr/>
          </p:nvSpPr>
          <p:spPr bwMode="auto">
            <a:xfrm>
              <a:off x="3984" y="235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18" name="Oval 70"/>
            <p:cNvSpPr>
              <a:spLocks noChangeArrowheads="1"/>
            </p:cNvSpPr>
            <p:nvPr/>
          </p:nvSpPr>
          <p:spPr bwMode="auto">
            <a:xfrm>
              <a:off x="4080" y="244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19" name="Oval 71"/>
            <p:cNvSpPr>
              <a:spLocks noChangeArrowheads="1"/>
            </p:cNvSpPr>
            <p:nvPr/>
          </p:nvSpPr>
          <p:spPr bwMode="auto">
            <a:xfrm>
              <a:off x="4176" y="25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20" name="Oval 72"/>
            <p:cNvSpPr>
              <a:spLocks noChangeArrowheads="1"/>
            </p:cNvSpPr>
            <p:nvPr/>
          </p:nvSpPr>
          <p:spPr bwMode="auto">
            <a:xfrm>
              <a:off x="4272" y="244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21" name="Oval 73"/>
            <p:cNvSpPr>
              <a:spLocks noChangeArrowheads="1"/>
            </p:cNvSpPr>
            <p:nvPr/>
          </p:nvSpPr>
          <p:spPr bwMode="auto">
            <a:xfrm>
              <a:off x="4320" y="264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22" name="Oval 74"/>
            <p:cNvSpPr>
              <a:spLocks noChangeArrowheads="1"/>
            </p:cNvSpPr>
            <p:nvPr/>
          </p:nvSpPr>
          <p:spPr bwMode="auto">
            <a:xfrm>
              <a:off x="4416" y="24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23" name="Oval 75"/>
            <p:cNvSpPr>
              <a:spLocks noChangeArrowheads="1"/>
            </p:cNvSpPr>
            <p:nvPr/>
          </p:nvSpPr>
          <p:spPr bwMode="auto">
            <a:xfrm>
              <a:off x="4512" y="264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24" name="Oval 76"/>
            <p:cNvSpPr>
              <a:spLocks noChangeArrowheads="1"/>
            </p:cNvSpPr>
            <p:nvPr/>
          </p:nvSpPr>
          <p:spPr bwMode="auto">
            <a:xfrm>
              <a:off x="4608" y="24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25" name="Oval 77"/>
            <p:cNvSpPr>
              <a:spLocks noChangeArrowheads="1"/>
            </p:cNvSpPr>
            <p:nvPr/>
          </p:nvSpPr>
          <p:spPr bwMode="auto">
            <a:xfrm>
              <a:off x="4656" y="264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26" name="Oval 78"/>
            <p:cNvSpPr>
              <a:spLocks noChangeArrowheads="1"/>
            </p:cNvSpPr>
            <p:nvPr/>
          </p:nvSpPr>
          <p:spPr bwMode="auto">
            <a:xfrm>
              <a:off x="3600" y="235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27" name="Oval 79"/>
            <p:cNvSpPr>
              <a:spLocks noChangeArrowheads="1"/>
            </p:cNvSpPr>
            <p:nvPr/>
          </p:nvSpPr>
          <p:spPr bwMode="auto">
            <a:xfrm>
              <a:off x="3696" y="244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28" name="Oval 80"/>
            <p:cNvSpPr>
              <a:spLocks noChangeArrowheads="1"/>
            </p:cNvSpPr>
            <p:nvPr/>
          </p:nvSpPr>
          <p:spPr bwMode="auto">
            <a:xfrm>
              <a:off x="3792" y="254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29" name="Oval 81"/>
            <p:cNvSpPr>
              <a:spLocks noChangeArrowheads="1"/>
            </p:cNvSpPr>
            <p:nvPr/>
          </p:nvSpPr>
          <p:spPr bwMode="auto">
            <a:xfrm>
              <a:off x="3888" y="264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30" name="Oval 82"/>
            <p:cNvSpPr>
              <a:spLocks noChangeArrowheads="1"/>
            </p:cNvSpPr>
            <p:nvPr/>
          </p:nvSpPr>
          <p:spPr bwMode="auto">
            <a:xfrm>
              <a:off x="3984" y="273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31" name="Oval 83"/>
            <p:cNvSpPr>
              <a:spLocks noChangeArrowheads="1"/>
            </p:cNvSpPr>
            <p:nvPr/>
          </p:nvSpPr>
          <p:spPr bwMode="auto">
            <a:xfrm>
              <a:off x="4080" y="283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32" name="Oval 84"/>
            <p:cNvSpPr>
              <a:spLocks noChangeArrowheads="1"/>
            </p:cNvSpPr>
            <p:nvPr/>
          </p:nvSpPr>
          <p:spPr bwMode="auto">
            <a:xfrm>
              <a:off x="4176" y="292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33" name="Oval 85"/>
            <p:cNvSpPr>
              <a:spLocks noChangeArrowheads="1"/>
            </p:cNvSpPr>
            <p:nvPr/>
          </p:nvSpPr>
          <p:spPr bwMode="auto">
            <a:xfrm>
              <a:off x="4272" y="302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34" name="Oval 86"/>
            <p:cNvSpPr>
              <a:spLocks noChangeArrowheads="1"/>
            </p:cNvSpPr>
            <p:nvPr/>
          </p:nvSpPr>
          <p:spPr bwMode="auto">
            <a:xfrm>
              <a:off x="3696" y="259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35" name="Oval 87"/>
            <p:cNvSpPr>
              <a:spLocks noChangeArrowheads="1"/>
            </p:cNvSpPr>
            <p:nvPr/>
          </p:nvSpPr>
          <p:spPr bwMode="auto">
            <a:xfrm>
              <a:off x="4080" y="225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36" name="Oval 88"/>
            <p:cNvSpPr>
              <a:spLocks noChangeArrowheads="1"/>
            </p:cNvSpPr>
            <p:nvPr/>
          </p:nvSpPr>
          <p:spPr bwMode="auto">
            <a:xfrm>
              <a:off x="3648" y="220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37" name="Oval 89"/>
            <p:cNvSpPr>
              <a:spLocks noChangeArrowheads="1"/>
            </p:cNvSpPr>
            <p:nvPr/>
          </p:nvSpPr>
          <p:spPr bwMode="auto">
            <a:xfrm>
              <a:off x="3840" y="230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38" name="Oval 90"/>
            <p:cNvSpPr>
              <a:spLocks noChangeArrowheads="1"/>
            </p:cNvSpPr>
            <p:nvPr/>
          </p:nvSpPr>
          <p:spPr bwMode="auto">
            <a:xfrm>
              <a:off x="3312" y="230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39" name="Oval 91"/>
            <p:cNvSpPr>
              <a:spLocks noChangeArrowheads="1"/>
            </p:cNvSpPr>
            <p:nvPr/>
          </p:nvSpPr>
          <p:spPr bwMode="auto">
            <a:xfrm>
              <a:off x="4464" y="235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40" name="Oval 92"/>
            <p:cNvSpPr>
              <a:spLocks noChangeArrowheads="1"/>
            </p:cNvSpPr>
            <p:nvPr/>
          </p:nvSpPr>
          <p:spPr bwMode="auto">
            <a:xfrm>
              <a:off x="3600" y="254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41" name="Oval 93"/>
            <p:cNvSpPr>
              <a:spLocks noChangeArrowheads="1"/>
            </p:cNvSpPr>
            <p:nvPr/>
          </p:nvSpPr>
          <p:spPr bwMode="auto">
            <a:xfrm>
              <a:off x="3888" y="211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42" name="Oval 94"/>
            <p:cNvSpPr>
              <a:spLocks noChangeArrowheads="1"/>
            </p:cNvSpPr>
            <p:nvPr/>
          </p:nvSpPr>
          <p:spPr bwMode="auto">
            <a:xfrm>
              <a:off x="4080" y="216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43" name="Oval 95"/>
            <p:cNvSpPr>
              <a:spLocks noChangeArrowheads="1"/>
            </p:cNvSpPr>
            <p:nvPr/>
          </p:nvSpPr>
          <p:spPr bwMode="auto">
            <a:xfrm>
              <a:off x="3168" y="249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44" name="Oval 96"/>
            <p:cNvSpPr>
              <a:spLocks noChangeArrowheads="1"/>
            </p:cNvSpPr>
            <p:nvPr/>
          </p:nvSpPr>
          <p:spPr bwMode="auto">
            <a:xfrm>
              <a:off x="3360" y="264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45" name="Oval 97"/>
            <p:cNvSpPr>
              <a:spLocks noChangeArrowheads="1"/>
            </p:cNvSpPr>
            <p:nvPr/>
          </p:nvSpPr>
          <p:spPr bwMode="auto">
            <a:xfrm>
              <a:off x="4368" y="2880"/>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46" name="Oval 98"/>
            <p:cNvSpPr>
              <a:spLocks noChangeArrowheads="1"/>
            </p:cNvSpPr>
            <p:nvPr/>
          </p:nvSpPr>
          <p:spPr bwMode="auto">
            <a:xfrm>
              <a:off x="3360" y="244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47" name="Oval 99"/>
            <p:cNvSpPr>
              <a:spLocks noChangeArrowheads="1"/>
            </p:cNvSpPr>
            <p:nvPr/>
          </p:nvSpPr>
          <p:spPr bwMode="auto">
            <a:xfrm>
              <a:off x="3888" y="283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48" name="Oval 100"/>
            <p:cNvSpPr>
              <a:spLocks noChangeArrowheads="1"/>
            </p:cNvSpPr>
            <p:nvPr/>
          </p:nvSpPr>
          <p:spPr bwMode="auto">
            <a:xfrm>
              <a:off x="4272" y="225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49" name="Oval 101"/>
            <p:cNvSpPr>
              <a:spLocks noChangeArrowheads="1"/>
            </p:cNvSpPr>
            <p:nvPr/>
          </p:nvSpPr>
          <p:spPr bwMode="auto">
            <a:xfrm>
              <a:off x="4272" y="27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50" name="Oval 102"/>
            <p:cNvSpPr>
              <a:spLocks noChangeArrowheads="1"/>
            </p:cNvSpPr>
            <p:nvPr/>
          </p:nvSpPr>
          <p:spPr bwMode="auto">
            <a:xfrm>
              <a:off x="3696" y="2784"/>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51" name="Oval 103"/>
            <p:cNvSpPr>
              <a:spLocks noChangeArrowheads="1"/>
            </p:cNvSpPr>
            <p:nvPr/>
          </p:nvSpPr>
          <p:spPr bwMode="auto">
            <a:xfrm>
              <a:off x="3552" y="26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52" name="Oval 104"/>
            <p:cNvSpPr>
              <a:spLocks noChangeArrowheads="1"/>
            </p:cNvSpPr>
            <p:nvPr/>
          </p:nvSpPr>
          <p:spPr bwMode="auto">
            <a:xfrm>
              <a:off x="3984" y="2976"/>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53" name="Oval 105"/>
            <p:cNvSpPr>
              <a:spLocks noChangeArrowheads="1"/>
            </p:cNvSpPr>
            <p:nvPr/>
          </p:nvSpPr>
          <p:spPr bwMode="auto">
            <a:xfrm>
              <a:off x="4512" y="2832"/>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54" name="Oval 106"/>
            <p:cNvSpPr>
              <a:spLocks noChangeArrowheads="1"/>
            </p:cNvSpPr>
            <p:nvPr/>
          </p:nvSpPr>
          <p:spPr bwMode="auto">
            <a:xfrm>
              <a:off x="3168" y="2688"/>
              <a:ext cx="48"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55" name="Oval 107"/>
            <p:cNvSpPr>
              <a:spLocks noChangeArrowheads="1"/>
            </p:cNvSpPr>
            <p:nvPr/>
          </p:nvSpPr>
          <p:spPr bwMode="auto">
            <a:xfrm>
              <a:off x="3312" y="2784"/>
              <a:ext cx="48" cy="48"/>
            </a:xfrm>
            <a:prstGeom prst="ellipse">
              <a:avLst/>
            </a:prstGeom>
            <a:solidFill>
              <a:schemeClr val="accent1"/>
            </a:solidFill>
            <a:ln w="9525">
              <a:solidFill>
                <a:schemeClr val="tx1"/>
              </a:solidFill>
              <a:round/>
              <a:headEnd/>
              <a:tailEnd/>
            </a:ln>
          </p:spPr>
          <p:txBody>
            <a:bodyPr wrap="none" anchor="ctr"/>
            <a:lstStyle/>
            <a:p>
              <a:endParaRPr lang="en-US"/>
            </a:p>
          </p:txBody>
        </p:sp>
      </p:grpSp>
      <p:sp>
        <p:nvSpPr>
          <p:cNvPr id="25606" name="Rectangle 108"/>
          <p:cNvSpPr>
            <a:spLocks noChangeArrowheads="1"/>
          </p:cNvSpPr>
          <p:nvPr/>
        </p:nvSpPr>
        <p:spPr bwMode="auto">
          <a:xfrm>
            <a:off x="5638800" y="2209800"/>
            <a:ext cx="1000125" cy="457200"/>
          </a:xfrm>
          <a:prstGeom prst="rect">
            <a:avLst/>
          </a:prstGeom>
          <a:noFill/>
          <a:ln w="9525">
            <a:noFill/>
            <a:miter lim="800000"/>
            <a:headEnd/>
            <a:tailEnd/>
          </a:ln>
        </p:spPr>
        <p:txBody>
          <a:bodyPr wrap="none">
            <a:spAutoFit/>
          </a:bodyPr>
          <a:lstStyle/>
          <a:p>
            <a:pPr algn="l" eaLnBrk="1" hangingPunct="1">
              <a:spcBef>
                <a:spcPct val="50000"/>
              </a:spcBef>
              <a:buFontTx/>
              <a:buChar char="•"/>
            </a:pPr>
            <a:r>
              <a:rPr lang="en-US" sz="2400"/>
              <a:t>Metal</a:t>
            </a:r>
          </a:p>
        </p:txBody>
      </p:sp>
      <p:sp>
        <p:nvSpPr>
          <p:cNvPr id="25607" name="Rectangle 109"/>
          <p:cNvSpPr>
            <a:spLocks noChangeArrowheads="1"/>
          </p:cNvSpPr>
          <p:nvPr/>
        </p:nvSpPr>
        <p:spPr bwMode="auto">
          <a:xfrm>
            <a:off x="1676400" y="2209800"/>
            <a:ext cx="966788" cy="457200"/>
          </a:xfrm>
          <a:prstGeom prst="rect">
            <a:avLst/>
          </a:prstGeom>
          <a:noFill/>
          <a:ln w="9525">
            <a:noFill/>
            <a:miter lim="800000"/>
            <a:headEnd/>
            <a:tailEnd/>
          </a:ln>
        </p:spPr>
        <p:txBody>
          <a:bodyPr wrap="none">
            <a:spAutoFit/>
          </a:bodyPr>
          <a:lstStyle/>
          <a:p>
            <a:pPr algn="l" eaLnBrk="1" hangingPunct="1">
              <a:spcBef>
                <a:spcPct val="50000"/>
              </a:spcBef>
              <a:buFontTx/>
              <a:buChar char="•"/>
            </a:pPr>
            <a:r>
              <a:rPr lang="en-US" sz="2400"/>
              <a:t>Cloth</a:t>
            </a:r>
          </a:p>
        </p:txBody>
      </p:sp>
      <p:sp>
        <p:nvSpPr>
          <p:cNvPr id="112" name="TextBox 111"/>
          <p:cNvSpPr txBox="1"/>
          <p:nvPr/>
        </p:nvSpPr>
        <p:spPr>
          <a:xfrm>
            <a:off x="838200" y="457200"/>
            <a:ext cx="5410200" cy="646331"/>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defRPr/>
            </a:pPr>
            <a:r>
              <a:rPr lang="en-US" sz="3600" dirty="0"/>
              <a:t>Filter Media Structure</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p:cNvPicPr>
            <a:picLocks noChangeAspect="1" noChangeArrowheads="1"/>
          </p:cNvPicPr>
          <p:nvPr/>
        </p:nvPicPr>
        <p:blipFill>
          <a:blip r:embed="rId3"/>
          <a:srcRect/>
          <a:stretch>
            <a:fillRect/>
          </a:stretch>
        </p:blipFill>
        <p:spPr bwMode="auto">
          <a:xfrm>
            <a:off x="1066800" y="1447800"/>
            <a:ext cx="7010400" cy="1128110"/>
          </a:xfrm>
          <a:prstGeom prst="rect">
            <a:avLst/>
          </a:prstGeom>
          <a:noFill/>
          <a:ln w="9525">
            <a:noFill/>
            <a:miter lim="800000"/>
            <a:headEnd/>
            <a:tailEnd/>
          </a:ln>
          <a:effectLst/>
        </p:spPr>
      </p:pic>
      <p:sp>
        <p:nvSpPr>
          <p:cNvPr id="4" name="Rectangle 3"/>
          <p:cNvSpPr/>
          <p:nvPr/>
        </p:nvSpPr>
        <p:spPr>
          <a:xfrm>
            <a:off x="304800" y="838200"/>
            <a:ext cx="8382000" cy="369332"/>
          </a:xfrm>
          <a:prstGeom prst="rect">
            <a:avLst/>
          </a:prstGeom>
        </p:spPr>
        <p:txBody>
          <a:bodyPr wrap="square">
            <a:spAutoFit/>
          </a:bodyPr>
          <a:lstStyle/>
          <a:p>
            <a:pPr lvl="1">
              <a:buFont typeface="Wingdings" pitchFamily="2" charset="2"/>
              <a:buChar char="Ø"/>
            </a:pPr>
            <a:r>
              <a:rPr lang="en-US" dirty="0" smtClean="0">
                <a:latin typeface="Arial" pitchFamily="34" charset="0"/>
                <a:cs typeface="Arial" pitchFamily="34" charset="0"/>
              </a:rPr>
              <a:t>screens and grids (coarse-</a:t>
            </a:r>
            <a:r>
              <a:rPr lang="en-US" dirty="0" err="1" smtClean="0">
                <a:latin typeface="Arial" pitchFamily="34" charset="0"/>
                <a:cs typeface="Arial" pitchFamily="34" charset="0"/>
              </a:rPr>
              <a:t>granied</a:t>
            </a:r>
            <a:r>
              <a:rPr lang="en-US" dirty="0" smtClean="0">
                <a:latin typeface="Arial" pitchFamily="34" charset="0"/>
                <a:cs typeface="Arial" pitchFamily="34" charset="0"/>
              </a:rPr>
              <a:t> suspense, supporting frame)</a:t>
            </a:r>
            <a:endParaRPr lang="en-US" dirty="0">
              <a:latin typeface="Arial" pitchFamily="34" charset="0"/>
              <a:cs typeface="Arial" pitchFamily="34" charset="0"/>
            </a:endParaRPr>
          </a:p>
        </p:txBody>
      </p:sp>
      <p:sp>
        <p:nvSpPr>
          <p:cNvPr id="5" name="Rectangle 4"/>
          <p:cNvSpPr/>
          <p:nvPr/>
        </p:nvSpPr>
        <p:spPr>
          <a:xfrm>
            <a:off x="381000" y="3505200"/>
            <a:ext cx="8001000" cy="369332"/>
          </a:xfrm>
          <a:prstGeom prst="rect">
            <a:avLst/>
          </a:prstGeom>
        </p:spPr>
        <p:txBody>
          <a:bodyPr wrap="square">
            <a:spAutoFit/>
          </a:bodyPr>
          <a:lstStyle/>
          <a:p>
            <a:pPr lvl="1">
              <a:buFont typeface="Wingdings" pitchFamily="2" charset="2"/>
              <a:buChar char="Ø"/>
            </a:pPr>
            <a:r>
              <a:rPr lang="en-US" dirty="0" smtClean="0">
                <a:latin typeface="Arial" pitchFamily="34" charset="0"/>
                <a:cs typeface="Arial" pitchFamily="34" charset="0"/>
              </a:rPr>
              <a:t>polymeric clothes –PA, acryl, Teflon</a:t>
            </a:r>
            <a:endParaRPr lang="en-US" dirty="0">
              <a:latin typeface="Arial" pitchFamily="34" charset="0"/>
              <a:cs typeface="Arial" pitchFamily="34" charset="0"/>
            </a:endParaRPr>
          </a:p>
        </p:txBody>
      </p:sp>
      <p:pic>
        <p:nvPicPr>
          <p:cNvPr id="232451" name="Picture 3"/>
          <p:cNvPicPr>
            <a:picLocks noChangeAspect="1" noChangeArrowheads="1"/>
          </p:cNvPicPr>
          <p:nvPr/>
        </p:nvPicPr>
        <p:blipFill>
          <a:blip r:embed="rId4"/>
          <a:srcRect/>
          <a:stretch>
            <a:fillRect/>
          </a:stretch>
        </p:blipFill>
        <p:spPr bwMode="auto">
          <a:xfrm flipV="1">
            <a:off x="1447800" y="4267200"/>
            <a:ext cx="4114800" cy="151862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3"/>
          <p:cNvSpPr>
            <a:spLocks noGrp="1" noChangeArrowheads="1"/>
          </p:cNvSpPr>
          <p:nvPr>
            <p:ph type="body" sz="half" idx="1"/>
          </p:nvPr>
        </p:nvSpPr>
        <p:spPr>
          <a:xfrm>
            <a:off x="381000" y="1371600"/>
            <a:ext cx="8382000" cy="1066800"/>
          </a:xfrm>
        </p:spPr>
        <p:txBody>
          <a:bodyPr>
            <a:normAutofit fontScale="77500" lnSpcReduction="20000"/>
          </a:bodyPr>
          <a:lstStyle/>
          <a:p>
            <a:pPr lvl="1">
              <a:lnSpc>
                <a:spcPct val="150000"/>
              </a:lnSpc>
            </a:pPr>
            <a:r>
              <a:rPr lang="en-US" dirty="0" smtClean="0"/>
              <a:t>The flow of filtrate through the pores of the filter cake is laminar and may be described by the </a:t>
            </a:r>
            <a:r>
              <a:rPr lang="en-US" dirty="0" err="1" smtClean="0"/>
              <a:t>Kozeny</a:t>
            </a:r>
            <a:r>
              <a:rPr lang="en-US" dirty="0" smtClean="0"/>
              <a:t>-Carman-equation </a:t>
            </a:r>
          </a:p>
        </p:txBody>
      </p:sp>
      <p:graphicFrame>
        <p:nvGraphicFramePr>
          <p:cNvPr id="49154" name="Object 5"/>
          <p:cNvGraphicFramePr>
            <a:graphicFrameLocks noChangeAspect="1"/>
          </p:cNvGraphicFramePr>
          <p:nvPr>
            <p:ph sz="half" idx="2"/>
          </p:nvPr>
        </p:nvGraphicFramePr>
        <p:xfrm>
          <a:off x="762000" y="2441575"/>
          <a:ext cx="8129588" cy="1058863"/>
        </p:xfrm>
        <a:graphic>
          <a:graphicData uri="http://schemas.openxmlformats.org/presentationml/2006/ole">
            <p:oleObj spid="_x0000_s1243138" name="Equation" r:id="rId4" imgW="3606480" imgH="469800" progId="Equation.3">
              <p:embed/>
            </p:oleObj>
          </a:graphicData>
        </a:graphic>
      </p:graphicFrame>
      <p:sp>
        <p:nvSpPr>
          <p:cNvPr id="5" name="Rectangle 4"/>
          <p:cNvSpPr/>
          <p:nvPr/>
        </p:nvSpPr>
        <p:spPr>
          <a:xfrm>
            <a:off x="2133600" y="152401"/>
            <a:ext cx="4242572" cy="1003031"/>
          </a:xfrm>
          <a:prstGeom prst="rect">
            <a:avLst/>
          </a:prstGeom>
        </p:spPr>
        <p:txBody>
          <a:bodyPr wrap="square">
            <a:spAutoFit/>
          </a:bodyPr>
          <a:lstStyle/>
          <a:p>
            <a:pPr>
              <a:lnSpc>
                <a:spcPct val="150000"/>
              </a:lnSpc>
            </a:pPr>
            <a:r>
              <a:rPr lang="en-US" sz="4400" dirty="0" smtClean="0">
                <a:latin typeface="+mj-lt"/>
              </a:rPr>
              <a:t>Filtration theory</a:t>
            </a:r>
          </a:p>
        </p:txBody>
      </p:sp>
      <p:pic>
        <p:nvPicPr>
          <p:cNvPr id="2" name="Picture 3"/>
          <p:cNvPicPr>
            <a:picLocks noChangeAspect="1" noChangeArrowheads="1"/>
          </p:cNvPicPr>
          <p:nvPr/>
        </p:nvPicPr>
        <p:blipFill>
          <a:blip r:embed="rId5"/>
          <a:srcRect/>
          <a:stretch>
            <a:fillRect/>
          </a:stretch>
        </p:blipFill>
        <p:spPr bwMode="auto">
          <a:xfrm>
            <a:off x="609600" y="3589683"/>
            <a:ext cx="8096250" cy="29920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3"/>
          <p:cNvGrpSpPr>
            <a:grpSpLocks/>
          </p:cNvGrpSpPr>
          <p:nvPr/>
        </p:nvGrpSpPr>
        <p:grpSpPr bwMode="auto">
          <a:xfrm>
            <a:off x="990600" y="457200"/>
            <a:ext cx="6553200" cy="5548313"/>
            <a:chOff x="624" y="288"/>
            <a:chExt cx="4128" cy="3495"/>
          </a:xfrm>
        </p:grpSpPr>
        <p:sp>
          <p:nvSpPr>
            <p:cNvPr id="159748" name="AutoShape 18"/>
            <p:cNvSpPr>
              <a:spLocks noChangeArrowheads="1"/>
            </p:cNvSpPr>
            <p:nvPr/>
          </p:nvSpPr>
          <p:spPr bwMode="auto">
            <a:xfrm>
              <a:off x="624" y="1632"/>
              <a:ext cx="720" cy="288"/>
            </a:xfrm>
            <a:prstGeom prst="wedgeRoundRectCallout">
              <a:avLst>
                <a:gd name="adj1" fmla="val 97361"/>
                <a:gd name="adj2" fmla="val -14931"/>
                <a:gd name="adj3" fmla="val 16667"/>
              </a:avLst>
            </a:prstGeom>
            <a:solidFill>
              <a:srgbClr val="FFFF66"/>
            </a:solidFill>
            <a:ln w="9525">
              <a:noFill/>
              <a:miter lim="800000"/>
              <a:headEnd/>
              <a:tailEnd/>
            </a:ln>
          </p:spPr>
          <p:txBody>
            <a:bodyPr/>
            <a:lstStyle/>
            <a:p>
              <a:pPr algn="ctr"/>
              <a:r>
                <a:rPr lang="en-US">
                  <a:latin typeface="Arial" charset="0"/>
                </a:rPr>
                <a:t>Cake </a:t>
              </a:r>
            </a:p>
          </p:txBody>
        </p:sp>
        <p:sp>
          <p:nvSpPr>
            <p:cNvPr id="159749" name="Line 21"/>
            <p:cNvSpPr>
              <a:spLocks noChangeShapeType="1"/>
            </p:cNvSpPr>
            <p:nvPr/>
          </p:nvSpPr>
          <p:spPr bwMode="auto">
            <a:xfrm>
              <a:off x="2448" y="576"/>
              <a:ext cx="0" cy="672"/>
            </a:xfrm>
            <a:prstGeom prst="line">
              <a:avLst/>
            </a:prstGeom>
            <a:noFill/>
            <a:ln w="76200">
              <a:pattFill prst="pct10">
                <a:fgClr>
                  <a:srgbClr val="FF5050"/>
                </a:fgClr>
                <a:bgClr>
                  <a:srgbClr val="66FFFF"/>
                </a:bgClr>
              </a:pattFill>
              <a:round/>
              <a:headEnd/>
              <a:tailEnd type="triangle" w="med" len="med"/>
            </a:ln>
          </p:spPr>
          <p:txBody>
            <a:bodyPr/>
            <a:lstStyle/>
            <a:p>
              <a:endParaRPr lang="en-US"/>
            </a:p>
          </p:txBody>
        </p:sp>
        <p:sp>
          <p:nvSpPr>
            <p:cNvPr id="159750" name="Line 22"/>
            <p:cNvSpPr>
              <a:spLocks noChangeShapeType="1"/>
            </p:cNvSpPr>
            <p:nvPr/>
          </p:nvSpPr>
          <p:spPr bwMode="auto">
            <a:xfrm>
              <a:off x="2448" y="2880"/>
              <a:ext cx="0" cy="672"/>
            </a:xfrm>
            <a:prstGeom prst="line">
              <a:avLst/>
            </a:prstGeom>
            <a:noFill/>
            <a:ln w="76200">
              <a:solidFill>
                <a:srgbClr val="66FFFF"/>
              </a:solidFill>
              <a:round/>
              <a:headEnd/>
              <a:tailEnd type="triangle" w="med" len="med"/>
            </a:ln>
          </p:spPr>
          <p:txBody>
            <a:bodyPr/>
            <a:lstStyle/>
            <a:p>
              <a:endParaRPr lang="en-US"/>
            </a:p>
          </p:txBody>
        </p:sp>
        <p:sp>
          <p:nvSpPr>
            <p:cNvPr id="159751" name="Text Box 23"/>
            <p:cNvSpPr txBox="1">
              <a:spLocks noChangeArrowheads="1"/>
            </p:cNvSpPr>
            <p:nvPr/>
          </p:nvSpPr>
          <p:spPr bwMode="auto">
            <a:xfrm>
              <a:off x="2208" y="3552"/>
              <a:ext cx="596" cy="231"/>
            </a:xfrm>
            <a:prstGeom prst="rect">
              <a:avLst/>
            </a:prstGeom>
            <a:noFill/>
            <a:ln w="9525">
              <a:noFill/>
              <a:miter lim="800000"/>
              <a:headEnd/>
              <a:tailEnd/>
            </a:ln>
          </p:spPr>
          <p:txBody>
            <a:bodyPr wrap="none">
              <a:spAutoFit/>
            </a:bodyPr>
            <a:lstStyle/>
            <a:p>
              <a:pPr algn="l"/>
              <a:r>
                <a:rPr lang="en-US">
                  <a:latin typeface="Arial" charset="0"/>
                </a:rPr>
                <a:t>Filtrate </a:t>
              </a:r>
            </a:p>
          </p:txBody>
        </p:sp>
        <p:sp>
          <p:nvSpPr>
            <p:cNvPr id="159752" name="Text Box 24"/>
            <p:cNvSpPr txBox="1">
              <a:spLocks noChangeArrowheads="1"/>
            </p:cNvSpPr>
            <p:nvPr/>
          </p:nvSpPr>
          <p:spPr bwMode="auto">
            <a:xfrm>
              <a:off x="2112" y="288"/>
              <a:ext cx="836" cy="231"/>
            </a:xfrm>
            <a:prstGeom prst="rect">
              <a:avLst/>
            </a:prstGeom>
            <a:noFill/>
            <a:ln w="9525">
              <a:noFill/>
              <a:miter lim="800000"/>
              <a:headEnd/>
              <a:tailEnd/>
            </a:ln>
          </p:spPr>
          <p:txBody>
            <a:bodyPr wrap="none">
              <a:spAutoFit/>
            </a:bodyPr>
            <a:lstStyle/>
            <a:p>
              <a:pPr algn="l"/>
              <a:r>
                <a:rPr lang="en-US">
                  <a:latin typeface="Arial" charset="0"/>
                </a:rPr>
                <a:t>Dispersion </a:t>
              </a:r>
            </a:p>
          </p:txBody>
        </p:sp>
        <p:grpSp>
          <p:nvGrpSpPr>
            <p:cNvPr id="3" name="Group 27"/>
            <p:cNvGrpSpPr>
              <a:grpSpLocks/>
            </p:cNvGrpSpPr>
            <p:nvPr/>
          </p:nvGrpSpPr>
          <p:grpSpPr bwMode="auto">
            <a:xfrm>
              <a:off x="1680" y="864"/>
              <a:ext cx="1536" cy="2352"/>
              <a:chOff x="1680" y="864"/>
              <a:chExt cx="1536" cy="2352"/>
            </a:xfrm>
          </p:grpSpPr>
          <p:sp>
            <p:nvSpPr>
              <p:cNvPr id="159760" name="Line 6"/>
              <p:cNvSpPr>
                <a:spLocks noChangeShapeType="1"/>
              </p:cNvSpPr>
              <p:nvPr/>
            </p:nvSpPr>
            <p:spPr bwMode="auto">
              <a:xfrm flipV="1">
                <a:off x="3216" y="864"/>
                <a:ext cx="0" cy="1200"/>
              </a:xfrm>
              <a:prstGeom prst="line">
                <a:avLst/>
              </a:prstGeom>
              <a:noFill/>
              <a:ln w="9525">
                <a:solidFill>
                  <a:schemeClr val="tx1"/>
                </a:solidFill>
                <a:round/>
                <a:headEnd/>
                <a:tailEnd/>
              </a:ln>
            </p:spPr>
            <p:txBody>
              <a:bodyPr/>
              <a:lstStyle/>
              <a:p>
                <a:endParaRPr lang="en-US"/>
              </a:p>
            </p:txBody>
          </p:sp>
          <p:sp>
            <p:nvSpPr>
              <p:cNvPr id="159761" name="Rectangle 7"/>
              <p:cNvSpPr>
                <a:spLocks noChangeArrowheads="1"/>
              </p:cNvSpPr>
              <p:nvPr/>
            </p:nvSpPr>
            <p:spPr bwMode="auto">
              <a:xfrm>
                <a:off x="1680" y="1824"/>
                <a:ext cx="1536"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59762" name="Rectangle 8" descr="25%"/>
              <p:cNvSpPr>
                <a:spLocks noChangeArrowheads="1"/>
              </p:cNvSpPr>
              <p:nvPr/>
            </p:nvSpPr>
            <p:spPr bwMode="auto">
              <a:xfrm>
                <a:off x="1680" y="1632"/>
                <a:ext cx="1536" cy="192"/>
              </a:xfrm>
              <a:prstGeom prst="rect">
                <a:avLst/>
              </a:prstGeom>
              <a:pattFill prst="pct25">
                <a:fgClr>
                  <a:schemeClr val="accent1"/>
                </a:fgClr>
                <a:bgClr>
                  <a:schemeClr val="bg1"/>
                </a:bgClr>
              </a:pattFill>
              <a:ln w="9525">
                <a:solidFill>
                  <a:schemeClr val="tx1"/>
                </a:solidFill>
                <a:miter lim="800000"/>
                <a:headEnd/>
                <a:tailEnd/>
              </a:ln>
            </p:spPr>
            <p:txBody>
              <a:bodyPr wrap="none" anchor="ctr"/>
              <a:lstStyle/>
              <a:p>
                <a:endParaRPr lang="en-US"/>
              </a:p>
            </p:txBody>
          </p:sp>
          <p:sp>
            <p:nvSpPr>
              <p:cNvPr id="159763" name="Rectangle 10" descr="10%"/>
              <p:cNvSpPr>
                <a:spLocks noChangeArrowheads="1"/>
              </p:cNvSpPr>
              <p:nvPr/>
            </p:nvSpPr>
            <p:spPr bwMode="auto">
              <a:xfrm>
                <a:off x="1680" y="1344"/>
                <a:ext cx="1536" cy="288"/>
              </a:xfrm>
              <a:prstGeom prst="rect">
                <a:avLst/>
              </a:prstGeom>
              <a:pattFill prst="pct10">
                <a:fgClr>
                  <a:schemeClr val="accent1"/>
                </a:fgClr>
                <a:bgClr>
                  <a:schemeClr val="bg1"/>
                </a:bgClr>
              </a:pattFill>
              <a:ln w="9525">
                <a:noFill/>
                <a:miter lim="800000"/>
                <a:headEnd/>
                <a:tailEnd/>
              </a:ln>
            </p:spPr>
            <p:txBody>
              <a:bodyPr wrap="none" anchor="ctr"/>
              <a:lstStyle/>
              <a:p>
                <a:endParaRPr lang="en-US"/>
              </a:p>
            </p:txBody>
          </p:sp>
          <p:sp>
            <p:nvSpPr>
              <p:cNvPr id="159764" name="Line 11"/>
              <p:cNvSpPr>
                <a:spLocks noChangeShapeType="1"/>
              </p:cNvSpPr>
              <p:nvPr/>
            </p:nvSpPr>
            <p:spPr bwMode="auto">
              <a:xfrm>
                <a:off x="1680" y="2064"/>
                <a:ext cx="624" cy="624"/>
              </a:xfrm>
              <a:prstGeom prst="line">
                <a:avLst/>
              </a:prstGeom>
              <a:noFill/>
              <a:ln w="9525">
                <a:solidFill>
                  <a:schemeClr val="tx1"/>
                </a:solidFill>
                <a:round/>
                <a:headEnd/>
                <a:tailEnd/>
              </a:ln>
            </p:spPr>
            <p:txBody>
              <a:bodyPr/>
              <a:lstStyle/>
              <a:p>
                <a:endParaRPr lang="en-US"/>
              </a:p>
            </p:txBody>
          </p:sp>
          <p:sp>
            <p:nvSpPr>
              <p:cNvPr id="159765" name="Line 12"/>
              <p:cNvSpPr>
                <a:spLocks noChangeShapeType="1"/>
              </p:cNvSpPr>
              <p:nvPr/>
            </p:nvSpPr>
            <p:spPr bwMode="auto">
              <a:xfrm flipH="1">
                <a:off x="2592" y="2064"/>
                <a:ext cx="624" cy="624"/>
              </a:xfrm>
              <a:prstGeom prst="line">
                <a:avLst/>
              </a:prstGeom>
              <a:noFill/>
              <a:ln w="9525">
                <a:solidFill>
                  <a:schemeClr val="tx1"/>
                </a:solidFill>
                <a:round/>
                <a:headEnd/>
                <a:tailEnd/>
              </a:ln>
            </p:spPr>
            <p:txBody>
              <a:bodyPr/>
              <a:lstStyle/>
              <a:p>
                <a:endParaRPr lang="en-US"/>
              </a:p>
            </p:txBody>
          </p:sp>
          <p:sp>
            <p:nvSpPr>
              <p:cNvPr id="159766" name="Line 14"/>
              <p:cNvSpPr>
                <a:spLocks noChangeShapeType="1"/>
              </p:cNvSpPr>
              <p:nvPr/>
            </p:nvSpPr>
            <p:spPr bwMode="auto">
              <a:xfrm>
                <a:off x="2304" y="2688"/>
                <a:ext cx="0" cy="528"/>
              </a:xfrm>
              <a:prstGeom prst="line">
                <a:avLst/>
              </a:prstGeom>
              <a:noFill/>
              <a:ln w="9525">
                <a:solidFill>
                  <a:schemeClr val="tx1"/>
                </a:solidFill>
                <a:round/>
                <a:headEnd/>
                <a:tailEnd/>
              </a:ln>
            </p:spPr>
            <p:txBody>
              <a:bodyPr/>
              <a:lstStyle/>
              <a:p>
                <a:endParaRPr lang="en-US"/>
              </a:p>
            </p:txBody>
          </p:sp>
          <p:sp>
            <p:nvSpPr>
              <p:cNvPr id="159767" name="Line 15"/>
              <p:cNvSpPr>
                <a:spLocks noChangeShapeType="1"/>
              </p:cNvSpPr>
              <p:nvPr/>
            </p:nvSpPr>
            <p:spPr bwMode="auto">
              <a:xfrm>
                <a:off x="2592" y="2688"/>
                <a:ext cx="0" cy="528"/>
              </a:xfrm>
              <a:prstGeom prst="line">
                <a:avLst/>
              </a:prstGeom>
              <a:noFill/>
              <a:ln w="9525">
                <a:solidFill>
                  <a:schemeClr val="tx1"/>
                </a:solidFill>
                <a:round/>
                <a:headEnd/>
                <a:tailEnd/>
              </a:ln>
            </p:spPr>
            <p:txBody>
              <a:bodyPr/>
              <a:lstStyle/>
              <a:p>
                <a:endParaRPr lang="en-US"/>
              </a:p>
            </p:txBody>
          </p:sp>
          <p:sp>
            <p:nvSpPr>
              <p:cNvPr id="159768" name="Line 4"/>
              <p:cNvSpPr>
                <a:spLocks noChangeShapeType="1"/>
              </p:cNvSpPr>
              <p:nvPr/>
            </p:nvSpPr>
            <p:spPr bwMode="auto">
              <a:xfrm>
                <a:off x="1680" y="864"/>
                <a:ext cx="0" cy="1200"/>
              </a:xfrm>
              <a:prstGeom prst="line">
                <a:avLst/>
              </a:prstGeom>
              <a:noFill/>
              <a:ln w="9525">
                <a:solidFill>
                  <a:schemeClr val="tx1"/>
                </a:solidFill>
                <a:round/>
                <a:headEnd/>
                <a:tailEnd/>
              </a:ln>
            </p:spPr>
            <p:txBody>
              <a:bodyPr/>
              <a:lstStyle/>
              <a:p>
                <a:endParaRPr lang="en-US"/>
              </a:p>
            </p:txBody>
          </p:sp>
        </p:grpSp>
        <p:sp>
          <p:nvSpPr>
            <p:cNvPr id="159754" name="Line 29"/>
            <p:cNvSpPr>
              <a:spLocks noChangeShapeType="1"/>
            </p:cNvSpPr>
            <p:nvPr/>
          </p:nvSpPr>
          <p:spPr bwMode="auto">
            <a:xfrm>
              <a:off x="3264" y="1824"/>
              <a:ext cx="528" cy="0"/>
            </a:xfrm>
            <a:prstGeom prst="line">
              <a:avLst/>
            </a:prstGeom>
            <a:noFill/>
            <a:ln w="9525">
              <a:solidFill>
                <a:schemeClr val="tx1"/>
              </a:solidFill>
              <a:round/>
              <a:headEnd/>
              <a:tailEnd/>
            </a:ln>
          </p:spPr>
          <p:txBody>
            <a:bodyPr/>
            <a:lstStyle/>
            <a:p>
              <a:endParaRPr lang="en-US"/>
            </a:p>
          </p:txBody>
        </p:sp>
        <p:sp>
          <p:nvSpPr>
            <p:cNvPr id="159755" name="Line 30"/>
            <p:cNvSpPr>
              <a:spLocks noChangeShapeType="1"/>
            </p:cNvSpPr>
            <p:nvPr/>
          </p:nvSpPr>
          <p:spPr bwMode="auto">
            <a:xfrm>
              <a:off x="3264" y="1632"/>
              <a:ext cx="528" cy="0"/>
            </a:xfrm>
            <a:prstGeom prst="line">
              <a:avLst/>
            </a:prstGeom>
            <a:noFill/>
            <a:ln w="9525">
              <a:solidFill>
                <a:schemeClr val="tx1"/>
              </a:solidFill>
              <a:round/>
              <a:headEnd/>
              <a:tailEnd/>
            </a:ln>
          </p:spPr>
          <p:txBody>
            <a:bodyPr/>
            <a:lstStyle/>
            <a:p>
              <a:endParaRPr lang="en-US"/>
            </a:p>
          </p:txBody>
        </p:sp>
        <p:sp>
          <p:nvSpPr>
            <p:cNvPr id="159756" name="AutoShape 19"/>
            <p:cNvSpPr>
              <a:spLocks noChangeArrowheads="1"/>
            </p:cNvSpPr>
            <p:nvPr/>
          </p:nvSpPr>
          <p:spPr bwMode="auto">
            <a:xfrm>
              <a:off x="3792" y="1104"/>
              <a:ext cx="960" cy="288"/>
            </a:xfrm>
            <a:prstGeom prst="wedgeRoundRectCallout">
              <a:avLst>
                <a:gd name="adj1" fmla="val -128023"/>
                <a:gd name="adj2" fmla="val 61806"/>
                <a:gd name="adj3" fmla="val 16667"/>
              </a:avLst>
            </a:prstGeom>
            <a:solidFill>
              <a:srgbClr val="FFFF66"/>
            </a:solidFill>
            <a:ln w="9525">
              <a:noFill/>
              <a:miter lim="800000"/>
              <a:headEnd/>
              <a:tailEnd/>
            </a:ln>
          </p:spPr>
          <p:txBody>
            <a:bodyPr/>
            <a:lstStyle/>
            <a:p>
              <a:pPr algn="ctr"/>
              <a:r>
                <a:rPr lang="en-US">
                  <a:latin typeface="Arial" charset="0"/>
                </a:rPr>
                <a:t>dispersion</a:t>
              </a:r>
            </a:p>
          </p:txBody>
        </p:sp>
        <p:sp>
          <p:nvSpPr>
            <p:cNvPr id="159757" name="AutoShape 17"/>
            <p:cNvSpPr>
              <a:spLocks noChangeArrowheads="1"/>
            </p:cNvSpPr>
            <p:nvPr/>
          </p:nvSpPr>
          <p:spPr bwMode="auto">
            <a:xfrm>
              <a:off x="3792" y="2160"/>
              <a:ext cx="912" cy="432"/>
            </a:xfrm>
            <a:prstGeom prst="wedgeRoundRectCallout">
              <a:avLst>
                <a:gd name="adj1" fmla="val -119190"/>
                <a:gd name="adj2" fmla="val -115278"/>
                <a:gd name="adj3" fmla="val 16667"/>
              </a:avLst>
            </a:prstGeom>
            <a:solidFill>
              <a:srgbClr val="FFFF66"/>
            </a:solidFill>
            <a:ln w="9525">
              <a:noFill/>
              <a:miter lim="800000"/>
              <a:headEnd/>
              <a:tailEnd/>
            </a:ln>
          </p:spPr>
          <p:txBody>
            <a:bodyPr/>
            <a:lstStyle/>
            <a:p>
              <a:pPr algn="ctr"/>
              <a:r>
                <a:rPr lang="en-US">
                  <a:latin typeface="Arial" charset="0"/>
                </a:rPr>
                <a:t>Filter medium</a:t>
              </a:r>
            </a:p>
          </p:txBody>
        </p:sp>
        <p:sp>
          <p:nvSpPr>
            <p:cNvPr id="159758" name="Line 31"/>
            <p:cNvSpPr>
              <a:spLocks noChangeShapeType="1"/>
            </p:cNvSpPr>
            <p:nvPr/>
          </p:nvSpPr>
          <p:spPr bwMode="auto">
            <a:xfrm>
              <a:off x="3600" y="1632"/>
              <a:ext cx="0" cy="192"/>
            </a:xfrm>
            <a:prstGeom prst="line">
              <a:avLst/>
            </a:prstGeom>
            <a:noFill/>
            <a:ln w="9525">
              <a:solidFill>
                <a:schemeClr val="tx1"/>
              </a:solidFill>
              <a:round/>
              <a:headEnd type="triangle" w="med" len="med"/>
              <a:tailEnd type="triangle" w="med" len="med"/>
            </a:ln>
          </p:spPr>
          <p:txBody>
            <a:bodyPr/>
            <a:lstStyle/>
            <a:p>
              <a:endParaRPr lang="en-US"/>
            </a:p>
          </p:txBody>
        </p:sp>
        <p:sp>
          <p:nvSpPr>
            <p:cNvPr id="159759" name="Text Box 32"/>
            <p:cNvSpPr txBox="1">
              <a:spLocks noChangeArrowheads="1"/>
            </p:cNvSpPr>
            <p:nvPr/>
          </p:nvSpPr>
          <p:spPr bwMode="auto">
            <a:xfrm>
              <a:off x="3600" y="1632"/>
              <a:ext cx="196" cy="231"/>
            </a:xfrm>
            <a:prstGeom prst="rect">
              <a:avLst/>
            </a:prstGeom>
            <a:noFill/>
            <a:ln w="9525">
              <a:noFill/>
              <a:miter lim="800000"/>
              <a:headEnd/>
              <a:tailEnd/>
            </a:ln>
          </p:spPr>
          <p:txBody>
            <a:bodyPr wrap="none">
              <a:spAutoFit/>
            </a:bodyPr>
            <a:lstStyle/>
            <a:p>
              <a:pPr algn="l"/>
              <a:r>
                <a:rPr lang="en-US">
                  <a:latin typeface="Arial" charset="0"/>
                </a:rPr>
                <a:t>L</a:t>
              </a:r>
            </a:p>
          </p:txBody>
        </p:sp>
      </p:gr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5"/>
          <p:cNvGrpSpPr>
            <a:grpSpLocks/>
          </p:cNvGrpSpPr>
          <p:nvPr/>
        </p:nvGrpSpPr>
        <p:grpSpPr bwMode="auto">
          <a:xfrm>
            <a:off x="1295400" y="457200"/>
            <a:ext cx="5562600" cy="5548313"/>
            <a:chOff x="816" y="288"/>
            <a:chExt cx="3504" cy="3495"/>
          </a:xfrm>
        </p:grpSpPr>
        <p:sp>
          <p:nvSpPr>
            <p:cNvPr id="160772" name="Line 7"/>
            <p:cNvSpPr>
              <a:spLocks noChangeShapeType="1"/>
            </p:cNvSpPr>
            <p:nvPr/>
          </p:nvSpPr>
          <p:spPr bwMode="auto">
            <a:xfrm flipV="1">
              <a:off x="3216" y="864"/>
              <a:ext cx="0" cy="1200"/>
            </a:xfrm>
            <a:prstGeom prst="line">
              <a:avLst/>
            </a:prstGeom>
            <a:noFill/>
            <a:ln w="9525">
              <a:solidFill>
                <a:schemeClr val="tx1"/>
              </a:solidFill>
              <a:round/>
              <a:headEnd/>
              <a:tailEnd/>
            </a:ln>
          </p:spPr>
          <p:txBody>
            <a:bodyPr/>
            <a:lstStyle/>
            <a:p>
              <a:endParaRPr lang="en-US"/>
            </a:p>
          </p:txBody>
        </p:sp>
        <p:sp>
          <p:nvSpPr>
            <p:cNvPr id="160773" name="Rectangle 8"/>
            <p:cNvSpPr>
              <a:spLocks noChangeArrowheads="1"/>
            </p:cNvSpPr>
            <p:nvPr/>
          </p:nvSpPr>
          <p:spPr bwMode="auto">
            <a:xfrm>
              <a:off x="1680" y="1824"/>
              <a:ext cx="1536"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60774" name="Rectangle 9" descr="25%"/>
            <p:cNvSpPr>
              <a:spLocks noChangeArrowheads="1"/>
            </p:cNvSpPr>
            <p:nvPr/>
          </p:nvSpPr>
          <p:spPr bwMode="auto">
            <a:xfrm>
              <a:off x="1680" y="1632"/>
              <a:ext cx="1536" cy="192"/>
            </a:xfrm>
            <a:prstGeom prst="rect">
              <a:avLst/>
            </a:prstGeom>
            <a:pattFill prst="pct25">
              <a:fgClr>
                <a:schemeClr val="accent1"/>
              </a:fgClr>
              <a:bgClr>
                <a:schemeClr val="bg1"/>
              </a:bgClr>
            </a:pattFill>
            <a:ln w="9525">
              <a:solidFill>
                <a:schemeClr val="tx1"/>
              </a:solidFill>
              <a:miter lim="800000"/>
              <a:headEnd/>
              <a:tailEnd/>
            </a:ln>
          </p:spPr>
          <p:txBody>
            <a:bodyPr wrap="none" anchor="ctr"/>
            <a:lstStyle/>
            <a:p>
              <a:endParaRPr lang="en-US"/>
            </a:p>
          </p:txBody>
        </p:sp>
        <p:sp>
          <p:nvSpPr>
            <p:cNvPr id="160775" name="Rectangle 10" descr="10%"/>
            <p:cNvSpPr>
              <a:spLocks noChangeArrowheads="1"/>
            </p:cNvSpPr>
            <p:nvPr/>
          </p:nvSpPr>
          <p:spPr bwMode="auto">
            <a:xfrm>
              <a:off x="1680" y="1344"/>
              <a:ext cx="1536" cy="288"/>
            </a:xfrm>
            <a:prstGeom prst="rect">
              <a:avLst/>
            </a:prstGeom>
            <a:pattFill prst="pct10">
              <a:fgClr>
                <a:schemeClr val="accent1"/>
              </a:fgClr>
              <a:bgClr>
                <a:schemeClr val="bg1"/>
              </a:bgClr>
            </a:pattFill>
            <a:ln w="9525">
              <a:noFill/>
              <a:miter lim="800000"/>
              <a:headEnd/>
              <a:tailEnd/>
            </a:ln>
          </p:spPr>
          <p:txBody>
            <a:bodyPr wrap="none" anchor="ctr"/>
            <a:lstStyle/>
            <a:p>
              <a:endParaRPr lang="en-US"/>
            </a:p>
          </p:txBody>
        </p:sp>
        <p:sp>
          <p:nvSpPr>
            <p:cNvPr id="160776" name="Line 11"/>
            <p:cNvSpPr>
              <a:spLocks noChangeShapeType="1"/>
            </p:cNvSpPr>
            <p:nvPr/>
          </p:nvSpPr>
          <p:spPr bwMode="auto">
            <a:xfrm>
              <a:off x="1680" y="2064"/>
              <a:ext cx="624" cy="624"/>
            </a:xfrm>
            <a:prstGeom prst="line">
              <a:avLst/>
            </a:prstGeom>
            <a:noFill/>
            <a:ln w="9525">
              <a:solidFill>
                <a:schemeClr val="tx1"/>
              </a:solidFill>
              <a:round/>
              <a:headEnd/>
              <a:tailEnd/>
            </a:ln>
          </p:spPr>
          <p:txBody>
            <a:bodyPr/>
            <a:lstStyle/>
            <a:p>
              <a:endParaRPr lang="en-US"/>
            </a:p>
          </p:txBody>
        </p:sp>
        <p:sp>
          <p:nvSpPr>
            <p:cNvPr id="160777" name="Line 12"/>
            <p:cNvSpPr>
              <a:spLocks noChangeShapeType="1"/>
            </p:cNvSpPr>
            <p:nvPr/>
          </p:nvSpPr>
          <p:spPr bwMode="auto">
            <a:xfrm flipH="1">
              <a:off x="2592" y="2064"/>
              <a:ext cx="624" cy="624"/>
            </a:xfrm>
            <a:prstGeom prst="line">
              <a:avLst/>
            </a:prstGeom>
            <a:noFill/>
            <a:ln w="9525">
              <a:solidFill>
                <a:schemeClr val="tx1"/>
              </a:solidFill>
              <a:round/>
              <a:headEnd/>
              <a:tailEnd/>
            </a:ln>
          </p:spPr>
          <p:txBody>
            <a:bodyPr/>
            <a:lstStyle/>
            <a:p>
              <a:endParaRPr lang="en-US"/>
            </a:p>
          </p:txBody>
        </p:sp>
        <p:sp>
          <p:nvSpPr>
            <p:cNvPr id="160778" name="Line 13"/>
            <p:cNvSpPr>
              <a:spLocks noChangeShapeType="1"/>
            </p:cNvSpPr>
            <p:nvPr/>
          </p:nvSpPr>
          <p:spPr bwMode="auto">
            <a:xfrm>
              <a:off x="2304" y="2688"/>
              <a:ext cx="0" cy="528"/>
            </a:xfrm>
            <a:prstGeom prst="line">
              <a:avLst/>
            </a:prstGeom>
            <a:noFill/>
            <a:ln w="9525">
              <a:solidFill>
                <a:schemeClr val="tx1"/>
              </a:solidFill>
              <a:round/>
              <a:headEnd/>
              <a:tailEnd/>
            </a:ln>
          </p:spPr>
          <p:txBody>
            <a:bodyPr/>
            <a:lstStyle/>
            <a:p>
              <a:endParaRPr lang="en-US"/>
            </a:p>
          </p:txBody>
        </p:sp>
        <p:sp>
          <p:nvSpPr>
            <p:cNvPr id="160779" name="Line 14"/>
            <p:cNvSpPr>
              <a:spLocks noChangeShapeType="1"/>
            </p:cNvSpPr>
            <p:nvPr/>
          </p:nvSpPr>
          <p:spPr bwMode="auto">
            <a:xfrm>
              <a:off x="2592" y="2688"/>
              <a:ext cx="0" cy="528"/>
            </a:xfrm>
            <a:prstGeom prst="line">
              <a:avLst/>
            </a:prstGeom>
            <a:noFill/>
            <a:ln w="9525">
              <a:solidFill>
                <a:schemeClr val="tx1"/>
              </a:solidFill>
              <a:round/>
              <a:headEnd/>
              <a:tailEnd/>
            </a:ln>
          </p:spPr>
          <p:txBody>
            <a:bodyPr/>
            <a:lstStyle/>
            <a:p>
              <a:endParaRPr lang="en-US"/>
            </a:p>
          </p:txBody>
        </p:sp>
        <p:sp>
          <p:nvSpPr>
            <p:cNvPr id="160780" name="AutoShape 16"/>
            <p:cNvSpPr>
              <a:spLocks noChangeArrowheads="1"/>
            </p:cNvSpPr>
            <p:nvPr/>
          </p:nvSpPr>
          <p:spPr bwMode="auto">
            <a:xfrm>
              <a:off x="3888" y="1728"/>
              <a:ext cx="432" cy="288"/>
            </a:xfrm>
            <a:prstGeom prst="wedgeRoundRectCallout">
              <a:avLst>
                <a:gd name="adj1" fmla="val -151824"/>
                <a:gd name="adj2" fmla="val -53472"/>
                <a:gd name="adj3" fmla="val 16667"/>
              </a:avLst>
            </a:prstGeom>
            <a:solidFill>
              <a:srgbClr val="FF5050"/>
            </a:solidFill>
            <a:ln w="9525">
              <a:noFill/>
              <a:miter lim="800000"/>
              <a:headEnd/>
              <a:tailEnd/>
            </a:ln>
          </p:spPr>
          <p:txBody>
            <a:bodyPr/>
            <a:lstStyle/>
            <a:p>
              <a:pPr algn="ctr"/>
              <a:r>
                <a:rPr lang="en-US" dirty="0" smtClean="0">
                  <a:latin typeface="Arial" charset="0"/>
                  <a:sym typeface="Symbol" pitchFamily="18" charset="2"/>
                </a:rPr>
                <a:t>-</a:t>
              </a:r>
              <a:r>
                <a:rPr lang="en-US" dirty="0" smtClean="0">
                  <a:latin typeface="Arial" charset="0"/>
                  <a:sym typeface="Symbol" pitchFamily="18" charset="2"/>
                </a:rPr>
                <a:t></a:t>
              </a:r>
              <a:r>
                <a:rPr lang="en-US" dirty="0">
                  <a:latin typeface="Arial" charset="0"/>
                  <a:sym typeface="Symbol" pitchFamily="18" charset="2"/>
                </a:rPr>
                <a:t>P</a:t>
              </a:r>
              <a:r>
                <a:rPr lang="en-US" baseline="-25000" dirty="0">
                  <a:latin typeface="Arial" charset="0"/>
                  <a:sym typeface="Symbol" pitchFamily="18" charset="2"/>
                </a:rPr>
                <a:t>c</a:t>
              </a:r>
              <a:endParaRPr lang="en-US" dirty="0">
                <a:latin typeface="Arial" charset="0"/>
              </a:endParaRPr>
            </a:p>
          </p:txBody>
        </p:sp>
        <p:sp>
          <p:nvSpPr>
            <p:cNvPr id="160781" name="AutoShape 17"/>
            <p:cNvSpPr>
              <a:spLocks noChangeArrowheads="1"/>
            </p:cNvSpPr>
            <p:nvPr/>
          </p:nvSpPr>
          <p:spPr bwMode="auto">
            <a:xfrm>
              <a:off x="816" y="1296"/>
              <a:ext cx="480" cy="288"/>
            </a:xfrm>
            <a:prstGeom prst="wedgeRoundRectCallout">
              <a:avLst>
                <a:gd name="adj1" fmla="val 69676"/>
                <a:gd name="adj2" fmla="val 143403"/>
                <a:gd name="adj3" fmla="val 16667"/>
              </a:avLst>
            </a:prstGeom>
            <a:solidFill>
              <a:srgbClr val="FF5050"/>
            </a:solidFill>
            <a:ln w="9525">
              <a:noFill/>
              <a:miter lim="800000"/>
              <a:headEnd/>
              <a:tailEnd/>
            </a:ln>
          </p:spPr>
          <p:txBody>
            <a:bodyPr/>
            <a:lstStyle/>
            <a:p>
              <a:pPr algn="ctr"/>
              <a:r>
                <a:rPr lang="en-US" dirty="0" smtClean="0">
                  <a:latin typeface="Arial" charset="0"/>
                  <a:sym typeface="Symbol" pitchFamily="18" charset="2"/>
                </a:rPr>
                <a:t>-</a:t>
              </a:r>
              <a:r>
                <a:rPr lang="en-US" dirty="0">
                  <a:latin typeface="Arial" charset="0"/>
                  <a:sym typeface="Symbol" pitchFamily="18" charset="2"/>
                </a:rPr>
                <a:t>P</a:t>
              </a:r>
              <a:r>
                <a:rPr lang="en-US" baseline="-25000" dirty="0">
                  <a:latin typeface="Arial" charset="0"/>
                  <a:sym typeface="Symbol" pitchFamily="18" charset="2"/>
                </a:rPr>
                <a:t>m</a:t>
              </a:r>
              <a:r>
                <a:rPr lang="en-US" dirty="0">
                  <a:latin typeface="Arial" charset="0"/>
                </a:rPr>
                <a:t> </a:t>
              </a:r>
            </a:p>
          </p:txBody>
        </p:sp>
        <p:sp>
          <p:nvSpPr>
            <p:cNvPr id="160782" name="AutoShape 18"/>
            <p:cNvSpPr>
              <a:spLocks noChangeArrowheads="1"/>
            </p:cNvSpPr>
            <p:nvPr/>
          </p:nvSpPr>
          <p:spPr bwMode="auto">
            <a:xfrm>
              <a:off x="3792" y="1104"/>
              <a:ext cx="336" cy="240"/>
            </a:xfrm>
            <a:prstGeom prst="wedgeRoundRectCallout">
              <a:avLst>
                <a:gd name="adj1" fmla="val -396727"/>
                <a:gd name="adj2" fmla="val 140833"/>
                <a:gd name="adj3" fmla="val 16667"/>
              </a:avLst>
            </a:prstGeom>
            <a:solidFill>
              <a:srgbClr val="FF5050"/>
            </a:solidFill>
            <a:ln w="9525">
              <a:noFill/>
              <a:miter lim="800000"/>
              <a:headEnd/>
              <a:tailEnd/>
            </a:ln>
          </p:spPr>
          <p:txBody>
            <a:bodyPr/>
            <a:lstStyle/>
            <a:p>
              <a:pPr algn="ctr"/>
              <a:r>
                <a:rPr lang="en-US">
                  <a:latin typeface="Arial" charset="0"/>
                </a:rPr>
                <a:t>P</a:t>
              </a:r>
              <a:r>
                <a:rPr lang="en-US" baseline="-25000">
                  <a:latin typeface="Arial" charset="0"/>
                </a:rPr>
                <a:t>s</a:t>
              </a:r>
              <a:endParaRPr lang="en-US">
                <a:latin typeface="Arial" charset="0"/>
              </a:endParaRPr>
            </a:p>
          </p:txBody>
        </p:sp>
        <p:sp>
          <p:nvSpPr>
            <p:cNvPr id="160783" name="Line 19"/>
            <p:cNvSpPr>
              <a:spLocks noChangeShapeType="1"/>
            </p:cNvSpPr>
            <p:nvPr/>
          </p:nvSpPr>
          <p:spPr bwMode="auto">
            <a:xfrm>
              <a:off x="2448" y="576"/>
              <a:ext cx="0" cy="672"/>
            </a:xfrm>
            <a:prstGeom prst="line">
              <a:avLst/>
            </a:prstGeom>
            <a:noFill/>
            <a:ln w="76200">
              <a:pattFill prst="pct10">
                <a:fgClr>
                  <a:srgbClr val="FF5050"/>
                </a:fgClr>
                <a:bgClr>
                  <a:srgbClr val="66FFFF"/>
                </a:bgClr>
              </a:pattFill>
              <a:round/>
              <a:headEnd/>
              <a:tailEnd type="triangle" w="med" len="med"/>
            </a:ln>
          </p:spPr>
          <p:txBody>
            <a:bodyPr/>
            <a:lstStyle/>
            <a:p>
              <a:endParaRPr lang="en-US"/>
            </a:p>
          </p:txBody>
        </p:sp>
        <p:sp>
          <p:nvSpPr>
            <p:cNvPr id="160784" name="Line 20"/>
            <p:cNvSpPr>
              <a:spLocks noChangeShapeType="1"/>
            </p:cNvSpPr>
            <p:nvPr/>
          </p:nvSpPr>
          <p:spPr bwMode="auto">
            <a:xfrm>
              <a:off x="2448" y="2880"/>
              <a:ext cx="0" cy="672"/>
            </a:xfrm>
            <a:prstGeom prst="line">
              <a:avLst/>
            </a:prstGeom>
            <a:noFill/>
            <a:ln w="76200">
              <a:solidFill>
                <a:srgbClr val="66FFFF"/>
              </a:solidFill>
              <a:round/>
              <a:headEnd/>
              <a:tailEnd type="triangle" w="med" len="med"/>
            </a:ln>
          </p:spPr>
          <p:txBody>
            <a:bodyPr/>
            <a:lstStyle/>
            <a:p>
              <a:endParaRPr lang="en-US"/>
            </a:p>
          </p:txBody>
        </p:sp>
        <p:sp>
          <p:nvSpPr>
            <p:cNvPr id="160785" name="Text Box 21"/>
            <p:cNvSpPr txBox="1">
              <a:spLocks noChangeArrowheads="1"/>
            </p:cNvSpPr>
            <p:nvPr/>
          </p:nvSpPr>
          <p:spPr bwMode="auto">
            <a:xfrm>
              <a:off x="2208" y="3552"/>
              <a:ext cx="596" cy="231"/>
            </a:xfrm>
            <a:prstGeom prst="rect">
              <a:avLst/>
            </a:prstGeom>
            <a:noFill/>
            <a:ln w="9525">
              <a:noFill/>
              <a:miter lim="800000"/>
              <a:headEnd/>
              <a:tailEnd/>
            </a:ln>
          </p:spPr>
          <p:txBody>
            <a:bodyPr wrap="none">
              <a:spAutoFit/>
            </a:bodyPr>
            <a:lstStyle/>
            <a:p>
              <a:pPr algn="l"/>
              <a:r>
                <a:rPr lang="en-US">
                  <a:latin typeface="Arial" charset="0"/>
                </a:rPr>
                <a:t>Filtrate </a:t>
              </a:r>
            </a:p>
          </p:txBody>
        </p:sp>
        <p:sp>
          <p:nvSpPr>
            <p:cNvPr id="160786" name="Text Box 22"/>
            <p:cNvSpPr txBox="1">
              <a:spLocks noChangeArrowheads="1"/>
            </p:cNvSpPr>
            <p:nvPr/>
          </p:nvSpPr>
          <p:spPr bwMode="auto">
            <a:xfrm>
              <a:off x="2112" y="288"/>
              <a:ext cx="836" cy="231"/>
            </a:xfrm>
            <a:prstGeom prst="rect">
              <a:avLst/>
            </a:prstGeom>
            <a:noFill/>
            <a:ln w="9525">
              <a:noFill/>
              <a:miter lim="800000"/>
              <a:headEnd/>
              <a:tailEnd/>
            </a:ln>
          </p:spPr>
          <p:txBody>
            <a:bodyPr wrap="none">
              <a:spAutoFit/>
            </a:bodyPr>
            <a:lstStyle/>
            <a:p>
              <a:pPr algn="l"/>
              <a:r>
                <a:rPr lang="en-US">
                  <a:latin typeface="Arial" charset="0"/>
                </a:rPr>
                <a:t>Dispersion </a:t>
              </a:r>
            </a:p>
          </p:txBody>
        </p:sp>
        <p:grpSp>
          <p:nvGrpSpPr>
            <p:cNvPr id="3" name="Group 26"/>
            <p:cNvGrpSpPr>
              <a:grpSpLocks/>
            </p:cNvGrpSpPr>
            <p:nvPr/>
          </p:nvGrpSpPr>
          <p:grpSpPr bwMode="auto">
            <a:xfrm>
              <a:off x="3264" y="1632"/>
              <a:ext cx="240" cy="192"/>
              <a:chOff x="3312" y="1632"/>
              <a:chExt cx="192" cy="192"/>
            </a:xfrm>
          </p:grpSpPr>
          <p:sp>
            <p:nvSpPr>
              <p:cNvPr id="160796" name="Line 23"/>
              <p:cNvSpPr>
                <a:spLocks noChangeShapeType="1"/>
              </p:cNvSpPr>
              <p:nvPr/>
            </p:nvSpPr>
            <p:spPr bwMode="auto">
              <a:xfrm>
                <a:off x="3312" y="1632"/>
                <a:ext cx="192" cy="0"/>
              </a:xfrm>
              <a:prstGeom prst="line">
                <a:avLst/>
              </a:prstGeom>
              <a:noFill/>
              <a:ln w="38100">
                <a:solidFill>
                  <a:srgbClr val="FF5050"/>
                </a:solidFill>
                <a:round/>
                <a:headEnd/>
                <a:tailEnd/>
              </a:ln>
            </p:spPr>
            <p:txBody>
              <a:bodyPr/>
              <a:lstStyle/>
              <a:p>
                <a:endParaRPr lang="en-US"/>
              </a:p>
            </p:txBody>
          </p:sp>
          <p:sp>
            <p:nvSpPr>
              <p:cNvPr id="160797" name="Line 24"/>
              <p:cNvSpPr>
                <a:spLocks noChangeShapeType="1"/>
              </p:cNvSpPr>
              <p:nvPr/>
            </p:nvSpPr>
            <p:spPr bwMode="auto">
              <a:xfrm>
                <a:off x="3504" y="1632"/>
                <a:ext cx="0" cy="192"/>
              </a:xfrm>
              <a:prstGeom prst="line">
                <a:avLst/>
              </a:prstGeom>
              <a:noFill/>
              <a:ln w="38100">
                <a:solidFill>
                  <a:srgbClr val="FF5050"/>
                </a:solidFill>
                <a:round/>
                <a:headEnd/>
                <a:tailEnd/>
              </a:ln>
            </p:spPr>
            <p:txBody>
              <a:bodyPr/>
              <a:lstStyle/>
              <a:p>
                <a:endParaRPr lang="en-US"/>
              </a:p>
            </p:txBody>
          </p:sp>
          <p:sp>
            <p:nvSpPr>
              <p:cNvPr id="160798" name="Line 25"/>
              <p:cNvSpPr>
                <a:spLocks noChangeShapeType="1"/>
              </p:cNvSpPr>
              <p:nvPr/>
            </p:nvSpPr>
            <p:spPr bwMode="auto">
              <a:xfrm flipH="1">
                <a:off x="3312" y="1824"/>
                <a:ext cx="192" cy="0"/>
              </a:xfrm>
              <a:prstGeom prst="line">
                <a:avLst/>
              </a:prstGeom>
              <a:noFill/>
              <a:ln w="38100">
                <a:solidFill>
                  <a:srgbClr val="FF5050"/>
                </a:solidFill>
                <a:round/>
                <a:headEnd/>
                <a:tailEnd/>
              </a:ln>
            </p:spPr>
            <p:txBody>
              <a:bodyPr/>
              <a:lstStyle/>
              <a:p>
                <a:endParaRPr lang="en-US"/>
              </a:p>
            </p:txBody>
          </p:sp>
        </p:grpSp>
        <p:grpSp>
          <p:nvGrpSpPr>
            <p:cNvPr id="4" name="Group 27"/>
            <p:cNvGrpSpPr>
              <a:grpSpLocks/>
            </p:cNvGrpSpPr>
            <p:nvPr/>
          </p:nvGrpSpPr>
          <p:grpSpPr bwMode="auto">
            <a:xfrm flipH="1">
              <a:off x="1344" y="1824"/>
              <a:ext cx="240" cy="96"/>
              <a:chOff x="3312" y="1632"/>
              <a:chExt cx="192" cy="192"/>
            </a:xfrm>
          </p:grpSpPr>
          <p:sp>
            <p:nvSpPr>
              <p:cNvPr id="160793" name="Line 28"/>
              <p:cNvSpPr>
                <a:spLocks noChangeShapeType="1"/>
              </p:cNvSpPr>
              <p:nvPr/>
            </p:nvSpPr>
            <p:spPr bwMode="auto">
              <a:xfrm>
                <a:off x="3312" y="1632"/>
                <a:ext cx="192" cy="0"/>
              </a:xfrm>
              <a:prstGeom prst="line">
                <a:avLst/>
              </a:prstGeom>
              <a:noFill/>
              <a:ln w="38100">
                <a:solidFill>
                  <a:srgbClr val="FF5050"/>
                </a:solidFill>
                <a:round/>
                <a:headEnd/>
                <a:tailEnd/>
              </a:ln>
            </p:spPr>
            <p:txBody>
              <a:bodyPr/>
              <a:lstStyle/>
              <a:p>
                <a:endParaRPr lang="en-US"/>
              </a:p>
            </p:txBody>
          </p:sp>
          <p:sp>
            <p:nvSpPr>
              <p:cNvPr id="160794" name="Line 29"/>
              <p:cNvSpPr>
                <a:spLocks noChangeShapeType="1"/>
              </p:cNvSpPr>
              <p:nvPr/>
            </p:nvSpPr>
            <p:spPr bwMode="auto">
              <a:xfrm>
                <a:off x="3504" y="1632"/>
                <a:ext cx="0" cy="192"/>
              </a:xfrm>
              <a:prstGeom prst="line">
                <a:avLst/>
              </a:prstGeom>
              <a:noFill/>
              <a:ln w="38100">
                <a:solidFill>
                  <a:srgbClr val="FF5050"/>
                </a:solidFill>
                <a:round/>
                <a:headEnd/>
                <a:tailEnd/>
              </a:ln>
            </p:spPr>
            <p:txBody>
              <a:bodyPr/>
              <a:lstStyle/>
              <a:p>
                <a:endParaRPr lang="en-US"/>
              </a:p>
            </p:txBody>
          </p:sp>
          <p:sp>
            <p:nvSpPr>
              <p:cNvPr id="160795" name="Line 30"/>
              <p:cNvSpPr>
                <a:spLocks noChangeShapeType="1"/>
              </p:cNvSpPr>
              <p:nvPr/>
            </p:nvSpPr>
            <p:spPr bwMode="auto">
              <a:xfrm flipH="1">
                <a:off x="3312" y="1824"/>
                <a:ext cx="192" cy="0"/>
              </a:xfrm>
              <a:prstGeom prst="line">
                <a:avLst/>
              </a:prstGeom>
              <a:noFill/>
              <a:ln w="38100">
                <a:solidFill>
                  <a:srgbClr val="FF5050"/>
                </a:solidFill>
                <a:round/>
                <a:headEnd/>
                <a:tailEnd/>
              </a:ln>
            </p:spPr>
            <p:txBody>
              <a:bodyPr/>
              <a:lstStyle/>
              <a:p>
                <a:endParaRPr lang="en-US"/>
              </a:p>
            </p:txBody>
          </p:sp>
        </p:grpSp>
        <p:sp>
          <p:nvSpPr>
            <p:cNvPr id="160789" name="AutoShape 31"/>
            <p:cNvSpPr>
              <a:spLocks noChangeArrowheads="1"/>
            </p:cNvSpPr>
            <p:nvPr/>
          </p:nvSpPr>
          <p:spPr bwMode="auto">
            <a:xfrm>
              <a:off x="3456" y="2496"/>
              <a:ext cx="336" cy="240"/>
            </a:xfrm>
            <a:prstGeom prst="wedgeRoundRectCallout">
              <a:avLst>
                <a:gd name="adj1" fmla="val -351486"/>
                <a:gd name="adj2" fmla="val -162500"/>
                <a:gd name="adj3" fmla="val 16667"/>
              </a:avLst>
            </a:prstGeom>
            <a:solidFill>
              <a:srgbClr val="FF5050"/>
            </a:solidFill>
            <a:ln w="9525">
              <a:noFill/>
              <a:miter lim="800000"/>
              <a:headEnd/>
              <a:tailEnd/>
            </a:ln>
          </p:spPr>
          <p:txBody>
            <a:bodyPr/>
            <a:lstStyle/>
            <a:p>
              <a:pPr algn="ctr"/>
              <a:r>
                <a:rPr lang="en-US">
                  <a:latin typeface="Arial" charset="0"/>
                </a:rPr>
                <a:t>P</a:t>
              </a:r>
              <a:r>
                <a:rPr lang="en-US" baseline="-25000">
                  <a:latin typeface="Arial" charset="0"/>
                </a:rPr>
                <a:t>f</a:t>
              </a:r>
              <a:endParaRPr lang="en-US">
                <a:latin typeface="Arial" charset="0"/>
              </a:endParaRPr>
            </a:p>
          </p:txBody>
        </p:sp>
        <p:cxnSp>
          <p:nvCxnSpPr>
            <p:cNvPr id="160790" name="AutoShape 33"/>
            <p:cNvCxnSpPr>
              <a:cxnSpLocks noChangeShapeType="1"/>
              <a:stCxn id="160782" idx="3"/>
              <a:endCxn id="160789" idx="3"/>
            </p:cNvCxnSpPr>
            <p:nvPr/>
          </p:nvCxnSpPr>
          <p:spPr bwMode="auto">
            <a:xfrm flipH="1">
              <a:off x="3792" y="1224"/>
              <a:ext cx="336" cy="1392"/>
            </a:xfrm>
            <a:prstGeom prst="curvedConnector3">
              <a:avLst>
                <a:gd name="adj1" fmla="val -254468"/>
              </a:avLst>
            </a:prstGeom>
            <a:noFill/>
            <a:ln w="57150">
              <a:solidFill>
                <a:schemeClr val="tx1"/>
              </a:solidFill>
              <a:round/>
              <a:headEnd/>
              <a:tailEnd/>
            </a:ln>
          </p:spPr>
        </p:cxnSp>
        <p:sp>
          <p:nvSpPr>
            <p:cNvPr id="160791" name="AutoShape 34"/>
            <p:cNvSpPr>
              <a:spLocks/>
            </p:cNvSpPr>
            <p:nvPr/>
          </p:nvSpPr>
          <p:spPr bwMode="auto">
            <a:xfrm flipH="1">
              <a:off x="3216" y="3406"/>
              <a:ext cx="912" cy="264"/>
            </a:xfrm>
            <a:prstGeom prst="callout1">
              <a:avLst>
                <a:gd name="adj1" fmla="val 27269"/>
                <a:gd name="adj2" fmla="val -5264"/>
                <a:gd name="adj3" fmla="val -510986"/>
                <a:gd name="adj4" fmla="val -91120"/>
              </a:avLst>
            </a:prstGeom>
            <a:solidFill>
              <a:schemeClr val="accent1"/>
            </a:solidFill>
            <a:ln w="57150">
              <a:solidFill>
                <a:schemeClr val="tx1"/>
              </a:solidFill>
              <a:miter lim="800000"/>
              <a:headEnd/>
              <a:tailEnd/>
            </a:ln>
          </p:spPr>
          <p:txBody>
            <a:bodyPr/>
            <a:lstStyle/>
            <a:p>
              <a:pPr algn="ctr"/>
              <a:r>
                <a:rPr lang="en-US" dirty="0">
                  <a:latin typeface="Arial" charset="0"/>
                </a:rPr>
                <a:t>P</a:t>
              </a:r>
              <a:r>
                <a:rPr lang="en-US" baseline="-25000" dirty="0">
                  <a:latin typeface="Arial" charset="0"/>
                </a:rPr>
                <a:t>s</a:t>
              </a:r>
              <a:r>
                <a:rPr lang="en-US" dirty="0">
                  <a:latin typeface="Arial" charset="0"/>
                </a:rPr>
                <a:t>-P</a:t>
              </a:r>
              <a:r>
                <a:rPr lang="en-US" baseline="-25000" dirty="0">
                  <a:latin typeface="Arial" charset="0"/>
                </a:rPr>
                <a:t>f </a:t>
              </a:r>
              <a:r>
                <a:rPr lang="en-US" dirty="0">
                  <a:latin typeface="Arial" charset="0"/>
                </a:rPr>
                <a:t>= </a:t>
              </a:r>
              <a:r>
                <a:rPr lang="en-US" dirty="0" smtClean="0">
                  <a:latin typeface="Arial" charset="0"/>
                </a:rPr>
                <a:t>-</a:t>
              </a:r>
              <a:r>
                <a:rPr lang="en-US" dirty="0" smtClean="0">
                  <a:latin typeface="Arial" charset="0"/>
                  <a:sym typeface="Symbol" pitchFamily="18" charset="2"/>
                </a:rPr>
                <a:t></a:t>
              </a:r>
              <a:r>
                <a:rPr lang="en-US" dirty="0">
                  <a:latin typeface="Arial" charset="0"/>
                  <a:sym typeface="Symbol" pitchFamily="18" charset="2"/>
                </a:rPr>
                <a:t>P</a:t>
              </a:r>
              <a:r>
                <a:rPr lang="en-US" baseline="-25000" dirty="0">
                  <a:latin typeface="Arial" charset="0"/>
                  <a:sym typeface="Symbol" pitchFamily="18" charset="2"/>
                </a:rPr>
                <a:t>f</a:t>
              </a:r>
              <a:endParaRPr lang="en-US" dirty="0">
                <a:latin typeface="Arial" charset="0"/>
                <a:sym typeface="Symbol" pitchFamily="18" charset="2"/>
              </a:endParaRPr>
            </a:p>
          </p:txBody>
        </p:sp>
        <p:sp>
          <p:nvSpPr>
            <p:cNvPr id="160792" name="Line 6"/>
            <p:cNvSpPr>
              <a:spLocks noChangeShapeType="1"/>
            </p:cNvSpPr>
            <p:nvPr/>
          </p:nvSpPr>
          <p:spPr bwMode="auto">
            <a:xfrm>
              <a:off x="1680" y="864"/>
              <a:ext cx="0" cy="1200"/>
            </a:xfrm>
            <a:prstGeom prst="line">
              <a:avLst/>
            </a:prstGeom>
            <a:noFill/>
            <a:ln w="9525">
              <a:solidFill>
                <a:schemeClr val="tx1"/>
              </a:solidFill>
              <a:round/>
              <a:headEnd/>
              <a:tailEnd/>
            </a:ln>
          </p:spPr>
          <p:txBody>
            <a:bodyPr/>
            <a:lstStyle/>
            <a:p>
              <a:endParaRPr lang="en-US"/>
            </a:p>
          </p:txBody>
        </p:sp>
      </p:gr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3"/>
          <p:cNvSpPr>
            <a:spLocks noGrp="1" noChangeArrowheads="1"/>
          </p:cNvSpPr>
          <p:nvPr>
            <p:ph type="body" sz="half" idx="1"/>
          </p:nvPr>
        </p:nvSpPr>
        <p:spPr>
          <a:xfrm>
            <a:off x="381000" y="228601"/>
            <a:ext cx="8305800" cy="1371600"/>
          </a:xfrm>
        </p:spPr>
        <p:txBody>
          <a:bodyPr>
            <a:normAutofit/>
          </a:bodyPr>
          <a:lstStyle/>
          <a:p>
            <a:pPr eaLnBrk="1" hangingPunct="1">
              <a:buFont typeface="Courier New" pitchFamily="49" charset="0"/>
              <a:buChar char="o"/>
            </a:pPr>
            <a:r>
              <a:rPr lang="en-US" sz="2400" dirty="0" smtClean="0"/>
              <a:t>The driving force, which is the total pressure difference between the added suspension and the removed filtrate, is given by:</a:t>
            </a:r>
          </a:p>
        </p:txBody>
      </p:sp>
      <p:graphicFrame>
        <p:nvGraphicFramePr>
          <p:cNvPr id="50178" name="Object 4"/>
          <p:cNvGraphicFramePr>
            <a:graphicFrameLocks noChangeAspect="1"/>
          </p:cNvGraphicFramePr>
          <p:nvPr>
            <p:ph sz="half" idx="2"/>
          </p:nvPr>
        </p:nvGraphicFramePr>
        <p:xfrm>
          <a:off x="1371600" y="1676400"/>
          <a:ext cx="6214370" cy="1447800"/>
        </p:xfrm>
        <a:graphic>
          <a:graphicData uri="http://schemas.openxmlformats.org/presentationml/2006/ole">
            <p:oleObj spid="_x0000_s17410" name="Equation" r:id="rId4" imgW="2946240" imgH="685800" progId="Equation.3">
              <p:embed/>
            </p:oleObj>
          </a:graphicData>
        </a:graphic>
      </p:graphicFrame>
      <p:sp>
        <p:nvSpPr>
          <p:cNvPr id="50181" name="Text Box 7"/>
          <p:cNvSpPr txBox="1">
            <a:spLocks noChangeArrowheads="1"/>
          </p:cNvSpPr>
          <p:nvPr/>
        </p:nvSpPr>
        <p:spPr bwMode="auto">
          <a:xfrm>
            <a:off x="304800" y="3276600"/>
            <a:ext cx="8110169" cy="1200329"/>
          </a:xfrm>
          <a:prstGeom prst="rect">
            <a:avLst/>
          </a:prstGeom>
          <a:noFill/>
          <a:ln w="9525">
            <a:noFill/>
            <a:miter lim="800000"/>
            <a:headEnd/>
            <a:tailEnd/>
          </a:ln>
        </p:spPr>
        <p:txBody>
          <a:bodyPr wrap="none">
            <a:spAutoFit/>
          </a:bodyPr>
          <a:lstStyle/>
          <a:p>
            <a:pPr algn="l">
              <a:lnSpc>
                <a:spcPct val="150000"/>
              </a:lnSpc>
              <a:buFont typeface="Courier New" pitchFamily="49" charset="0"/>
              <a:buChar char="o"/>
            </a:pPr>
            <a:r>
              <a:rPr lang="en-US" sz="2400" dirty="0" smtClean="0"/>
              <a:t>  The </a:t>
            </a:r>
            <a:r>
              <a:rPr lang="en-US" sz="2400" dirty="0"/>
              <a:t>parameters of the filter medium are constant during the </a:t>
            </a:r>
            <a:endParaRPr lang="en-US" sz="2400" dirty="0" smtClean="0"/>
          </a:p>
          <a:p>
            <a:pPr algn="l">
              <a:lnSpc>
                <a:spcPct val="150000"/>
              </a:lnSpc>
            </a:pPr>
            <a:r>
              <a:rPr lang="en-US" sz="2400" dirty="0" smtClean="0"/>
              <a:t>      filtration. However</a:t>
            </a:r>
            <a:r>
              <a:rPr lang="en-US" sz="2400" dirty="0"/>
              <a:t>, the thickness of the cake </a:t>
            </a:r>
            <a:r>
              <a:rPr lang="en-US" sz="2400" dirty="0">
                <a:solidFill>
                  <a:srgbClr val="0000FF"/>
                </a:solidFill>
              </a:rPr>
              <a:t>L</a:t>
            </a:r>
            <a:r>
              <a:rPr lang="en-US" sz="2400" dirty="0"/>
              <a:t> increases</a:t>
            </a:r>
            <a:r>
              <a:rPr lang="en-US" sz="2400" dirty="0" smtClean="0"/>
              <a:t>.</a:t>
            </a:r>
            <a:endParaRPr lang="en-US" sz="2400" dirty="0"/>
          </a:p>
        </p:txBody>
      </p:sp>
      <p:sp>
        <p:nvSpPr>
          <p:cNvPr id="5" name="Text Box 7"/>
          <p:cNvSpPr txBox="1">
            <a:spLocks noChangeArrowheads="1"/>
          </p:cNvSpPr>
          <p:nvPr/>
        </p:nvSpPr>
        <p:spPr bwMode="auto">
          <a:xfrm>
            <a:off x="381000" y="4572000"/>
            <a:ext cx="8153400" cy="1200329"/>
          </a:xfrm>
          <a:prstGeom prst="rect">
            <a:avLst/>
          </a:prstGeom>
          <a:noFill/>
          <a:ln w="9525">
            <a:noFill/>
            <a:miter lim="800000"/>
            <a:headEnd/>
            <a:tailEnd/>
          </a:ln>
        </p:spPr>
        <p:txBody>
          <a:bodyPr wrap="square">
            <a:spAutoFit/>
          </a:bodyPr>
          <a:lstStyle/>
          <a:p>
            <a:pPr algn="l">
              <a:lnSpc>
                <a:spcPct val="150000"/>
              </a:lnSpc>
              <a:buFont typeface="Courier New" pitchFamily="49" charset="0"/>
              <a:buChar char="o"/>
            </a:pPr>
            <a:r>
              <a:rPr lang="en-US" sz="2400" dirty="0" smtClean="0"/>
              <a:t>  If </a:t>
            </a:r>
            <a:r>
              <a:rPr lang="en-US" sz="2400" dirty="0"/>
              <a:t>the particles are compressible, the porosity </a:t>
            </a:r>
            <a:r>
              <a:rPr lang="en-US" sz="2400" b="1" dirty="0">
                <a:solidFill>
                  <a:srgbClr val="0000FF"/>
                </a:solidFill>
                <a:latin typeface="Symbol" pitchFamily="18" charset="2"/>
              </a:rPr>
              <a:t>e</a:t>
            </a:r>
            <a:r>
              <a:rPr lang="en-US" sz="2400" dirty="0">
                <a:solidFill>
                  <a:srgbClr val="0000FF"/>
                </a:solidFill>
              </a:rPr>
              <a:t> </a:t>
            </a:r>
            <a:r>
              <a:rPr lang="en-US" sz="2400" dirty="0"/>
              <a:t>of the </a:t>
            </a:r>
            <a:r>
              <a:rPr lang="en-US" sz="2400" dirty="0" smtClean="0"/>
              <a:t>filter </a:t>
            </a:r>
          </a:p>
          <a:p>
            <a:pPr algn="l">
              <a:lnSpc>
                <a:spcPct val="150000"/>
              </a:lnSpc>
            </a:pPr>
            <a:r>
              <a:rPr lang="en-US" sz="2400" dirty="0" smtClean="0"/>
              <a:t>     cake decreases with </a:t>
            </a:r>
            <a:r>
              <a:rPr lang="en-US" sz="2400" dirty="0"/>
              <a:t>increasing pressure.  </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Text Box 5"/>
          <p:cNvSpPr txBox="1">
            <a:spLocks noChangeArrowheads="1"/>
          </p:cNvSpPr>
          <p:nvPr/>
        </p:nvSpPr>
        <p:spPr bwMode="auto">
          <a:xfrm>
            <a:off x="685800" y="990600"/>
            <a:ext cx="7575550" cy="366713"/>
          </a:xfrm>
          <a:prstGeom prst="rect">
            <a:avLst/>
          </a:prstGeom>
          <a:noFill/>
          <a:ln w="9525">
            <a:noFill/>
            <a:miter lim="800000"/>
            <a:headEnd/>
            <a:tailEnd/>
          </a:ln>
        </p:spPr>
        <p:txBody>
          <a:bodyPr>
            <a:spAutoFit/>
          </a:bodyPr>
          <a:lstStyle/>
          <a:p>
            <a:pPr algn="l"/>
            <a:r>
              <a:rPr lang="en-US">
                <a:latin typeface="Arial" charset="0"/>
              </a:rPr>
              <a:t>Mass of filtered dispersion m</a:t>
            </a:r>
            <a:r>
              <a:rPr lang="en-US" baseline="-25000">
                <a:latin typeface="Arial" charset="0"/>
              </a:rPr>
              <a:t>d</a:t>
            </a:r>
            <a:r>
              <a:rPr lang="en-US">
                <a:latin typeface="Arial" charset="0"/>
              </a:rPr>
              <a:t> = mass of filtrate m</a:t>
            </a:r>
            <a:r>
              <a:rPr lang="en-US" baseline="-25000">
                <a:latin typeface="Arial" charset="0"/>
              </a:rPr>
              <a:t>f</a:t>
            </a:r>
            <a:r>
              <a:rPr lang="en-US">
                <a:latin typeface="Arial" charset="0"/>
              </a:rPr>
              <a:t> + mass of wet cake m</a:t>
            </a:r>
            <a:r>
              <a:rPr lang="en-US" baseline="-25000">
                <a:latin typeface="Arial" charset="0"/>
              </a:rPr>
              <a:t>c</a:t>
            </a:r>
            <a:endParaRPr lang="en-US">
              <a:latin typeface="Arial" charset="0"/>
            </a:endParaRPr>
          </a:p>
        </p:txBody>
      </p:sp>
      <p:graphicFrame>
        <p:nvGraphicFramePr>
          <p:cNvPr id="51202" name="Object 6"/>
          <p:cNvGraphicFramePr>
            <a:graphicFrameLocks noChangeAspect="1"/>
          </p:cNvGraphicFramePr>
          <p:nvPr>
            <p:ph idx="1"/>
          </p:nvPr>
        </p:nvGraphicFramePr>
        <p:xfrm>
          <a:off x="685800" y="1371600"/>
          <a:ext cx="8286750" cy="4305300"/>
        </p:xfrm>
        <a:graphic>
          <a:graphicData uri="http://schemas.openxmlformats.org/presentationml/2006/ole">
            <p:oleObj spid="_x0000_s18434" name="Equation" r:id="rId4" imgW="3911400" imgH="2031840" progId="Equation.3">
              <p:embed/>
            </p:oleObj>
          </a:graphicData>
        </a:graphic>
      </p:graphicFrame>
      <p:sp>
        <p:nvSpPr>
          <p:cNvPr id="51205" name="Text Box 8"/>
          <p:cNvSpPr txBox="1">
            <a:spLocks noChangeArrowheads="1"/>
          </p:cNvSpPr>
          <p:nvPr/>
        </p:nvSpPr>
        <p:spPr bwMode="auto">
          <a:xfrm>
            <a:off x="685800" y="376238"/>
            <a:ext cx="6178550" cy="457200"/>
          </a:xfrm>
          <a:prstGeom prst="rect">
            <a:avLst/>
          </a:prstGeom>
          <a:noFill/>
          <a:ln w="9525">
            <a:noFill/>
            <a:miter lim="800000"/>
            <a:headEnd/>
            <a:tailEnd/>
          </a:ln>
        </p:spPr>
        <p:txBody>
          <a:bodyPr wrap="none">
            <a:spAutoFit/>
          </a:bodyPr>
          <a:lstStyle/>
          <a:p>
            <a:pPr algn="l"/>
            <a:r>
              <a:rPr lang="en-US" sz="2400" b="1" dirty="0">
                <a:solidFill>
                  <a:schemeClr val="tx2"/>
                </a:solidFill>
                <a:latin typeface="Arial" charset="0"/>
              </a:rPr>
              <a:t>Incompressible cake</a:t>
            </a:r>
            <a:r>
              <a:rPr lang="en-US" sz="2400" dirty="0">
                <a:solidFill>
                  <a:schemeClr val="tx2"/>
                </a:solidFill>
                <a:latin typeface="Arial" charset="0"/>
              </a:rPr>
              <a:t>: porosity </a:t>
            </a:r>
            <a:r>
              <a:rPr lang="en-US" sz="2400" dirty="0">
                <a:solidFill>
                  <a:srgbClr val="0000FF"/>
                </a:solidFill>
                <a:latin typeface="Symbol" pitchFamily="18" charset="2"/>
              </a:rPr>
              <a:t>e</a:t>
            </a:r>
            <a:r>
              <a:rPr lang="en-US" sz="2400" dirty="0">
                <a:solidFill>
                  <a:srgbClr val="0000FF"/>
                </a:solidFill>
                <a:latin typeface="Arial" charset="0"/>
              </a:rPr>
              <a:t> </a:t>
            </a:r>
            <a:r>
              <a:rPr lang="en-US" sz="2400" dirty="0">
                <a:solidFill>
                  <a:schemeClr val="tx2"/>
                </a:solidFill>
                <a:latin typeface="Arial" charset="0"/>
              </a:rPr>
              <a:t>is constant</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226" name="Object 4"/>
          <p:cNvGraphicFramePr>
            <a:graphicFrameLocks noChangeAspect="1"/>
          </p:cNvGraphicFramePr>
          <p:nvPr>
            <p:ph idx="1"/>
          </p:nvPr>
        </p:nvGraphicFramePr>
        <p:xfrm>
          <a:off x="533400" y="311150"/>
          <a:ext cx="8153400" cy="5734050"/>
        </p:xfrm>
        <a:graphic>
          <a:graphicData uri="http://schemas.openxmlformats.org/presentationml/2006/ole">
            <p:oleObj spid="_x0000_s19458" name="Equation" r:id="rId4" imgW="4356000" imgH="3606480" progId="Equation.3">
              <p:embed/>
            </p:oleObj>
          </a:graphicData>
        </a:graphic>
      </p:graphicFrame>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50" name="Object 4"/>
          <p:cNvGraphicFramePr>
            <a:graphicFrameLocks noChangeAspect="1"/>
          </p:cNvGraphicFramePr>
          <p:nvPr>
            <p:ph idx="1"/>
          </p:nvPr>
        </p:nvGraphicFramePr>
        <p:xfrm>
          <a:off x="304800" y="152400"/>
          <a:ext cx="8534400" cy="1246188"/>
        </p:xfrm>
        <a:graphic>
          <a:graphicData uri="http://schemas.openxmlformats.org/presentationml/2006/ole">
            <p:oleObj spid="_x0000_s20482" name="Equation" r:id="rId4" imgW="4698720" imgH="685800" progId="Equation.3">
              <p:embed/>
            </p:oleObj>
          </a:graphicData>
        </a:graphic>
      </p:graphicFrame>
      <p:graphicFrame>
        <p:nvGraphicFramePr>
          <p:cNvPr id="20483" name="Object 4"/>
          <p:cNvGraphicFramePr>
            <a:graphicFrameLocks noChangeAspect="1"/>
          </p:cNvGraphicFramePr>
          <p:nvPr/>
        </p:nvGraphicFramePr>
        <p:xfrm>
          <a:off x="1523999" y="5638800"/>
          <a:ext cx="5327209" cy="914400"/>
        </p:xfrm>
        <a:graphic>
          <a:graphicData uri="http://schemas.openxmlformats.org/presentationml/2006/ole">
            <p:oleObj spid="_x0000_s20483" name="Equation" r:id="rId5" imgW="2514600" imgH="431640" progId="Equation.3">
              <p:embed/>
            </p:oleObj>
          </a:graphicData>
        </a:graphic>
      </p:graphicFrame>
      <p:graphicFrame>
        <p:nvGraphicFramePr>
          <p:cNvPr id="20484" name="Object 4"/>
          <p:cNvGraphicFramePr>
            <a:graphicFrameLocks noChangeAspect="1"/>
          </p:cNvGraphicFramePr>
          <p:nvPr/>
        </p:nvGraphicFramePr>
        <p:xfrm>
          <a:off x="685800" y="1524000"/>
          <a:ext cx="6181725" cy="1187450"/>
        </p:xfrm>
        <a:graphic>
          <a:graphicData uri="http://schemas.openxmlformats.org/presentationml/2006/ole">
            <p:oleObj spid="_x0000_s20484" name="Equation" r:id="rId6" imgW="3568680" imgH="685800" progId="Equation.3">
              <p:embed/>
            </p:oleObj>
          </a:graphicData>
        </a:graphic>
      </p:graphicFrame>
      <p:graphicFrame>
        <p:nvGraphicFramePr>
          <p:cNvPr id="20485" name="Object 4"/>
          <p:cNvGraphicFramePr>
            <a:graphicFrameLocks noChangeAspect="1"/>
          </p:cNvGraphicFramePr>
          <p:nvPr/>
        </p:nvGraphicFramePr>
        <p:xfrm>
          <a:off x="1828800" y="2819400"/>
          <a:ext cx="1055687" cy="682625"/>
        </p:xfrm>
        <a:graphic>
          <a:graphicData uri="http://schemas.openxmlformats.org/presentationml/2006/ole">
            <p:oleObj spid="_x0000_s20485" name="Equation" r:id="rId7" imgW="609480" imgH="393480" progId="Equation.3">
              <p:embed/>
            </p:oleObj>
          </a:graphicData>
        </a:graphic>
      </p:graphicFrame>
      <p:graphicFrame>
        <p:nvGraphicFramePr>
          <p:cNvPr id="20486" name="Object 4"/>
          <p:cNvGraphicFramePr>
            <a:graphicFrameLocks noChangeAspect="1"/>
          </p:cNvGraphicFramePr>
          <p:nvPr/>
        </p:nvGraphicFramePr>
        <p:xfrm>
          <a:off x="609600" y="3429000"/>
          <a:ext cx="4883150" cy="1450975"/>
        </p:xfrm>
        <a:graphic>
          <a:graphicData uri="http://schemas.openxmlformats.org/presentationml/2006/ole">
            <p:oleObj spid="_x0000_s20486" name="Equation" r:id="rId8" imgW="2819160" imgH="838080" progId="Equation.3">
              <p:embed/>
            </p:oleObj>
          </a:graphicData>
        </a:graphic>
      </p:graphicFrame>
      <p:graphicFrame>
        <p:nvGraphicFramePr>
          <p:cNvPr id="20487" name="Object 4"/>
          <p:cNvGraphicFramePr>
            <a:graphicFrameLocks noChangeAspect="1"/>
          </p:cNvGraphicFramePr>
          <p:nvPr/>
        </p:nvGraphicFramePr>
        <p:xfrm>
          <a:off x="1447800" y="5029200"/>
          <a:ext cx="6246813" cy="417513"/>
        </p:xfrm>
        <a:graphic>
          <a:graphicData uri="http://schemas.openxmlformats.org/presentationml/2006/ole">
            <p:oleObj spid="_x0000_s20487" name="Equation" r:id="rId9" imgW="3606480" imgH="241200" progId="Equation.3">
              <p:embed/>
            </p:oleObj>
          </a:graphicData>
        </a:graphic>
      </p:graphicFrame>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274" name="Object 4"/>
          <p:cNvGraphicFramePr>
            <a:graphicFrameLocks noChangeAspect="1"/>
          </p:cNvGraphicFramePr>
          <p:nvPr>
            <p:ph sz="half" idx="1"/>
          </p:nvPr>
        </p:nvGraphicFramePr>
        <p:xfrm>
          <a:off x="914400" y="152400"/>
          <a:ext cx="4214949" cy="838200"/>
        </p:xfrm>
        <a:graphic>
          <a:graphicData uri="http://schemas.openxmlformats.org/presentationml/2006/ole">
            <p:oleObj spid="_x0000_s21506" name="Equation" r:id="rId4" imgW="1981080" imgH="393480" progId="Equation.3">
              <p:embed/>
            </p:oleObj>
          </a:graphicData>
        </a:graphic>
      </p:graphicFrame>
      <p:graphicFrame>
        <p:nvGraphicFramePr>
          <p:cNvPr id="54275" name="Object 8"/>
          <p:cNvGraphicFramePr>
            <a:graphicFrameLocks noChangeAspect="1"/>
          </p:cNvGraphicFramePr>
          <p:nvPr>
            <p:ph sz="quarter" idx="2"/>
          </p:nvPr>
        </p:nvGraphicFramePr>
        <p:xfrm>
          <a:off x="838200" y="1752600"/>
          <a:ext cx="5783399" cy="2133600"/>
        </p:xfrm>
        <a:graphic>
          <a:graphicData uri="http://schemas.openxmlformats.org/presentationml/2006/ole">
            <p:oleObj spid="_x0000_s21507" name="Equation" r:id="rId5" imgW="3098520" imgH="1143000" progId="Equation.3">
              <p:embed/>
            </p:oleObj>
          </a:graphicData>
        </a:graphic>
      </p:graphicFrame>
      <p:sp>
        <p:nvSpPr>
          <p:cNvPr id="54278" name="Text Box 7"/>
          <p:cNvSpPr txBox="1">
            <a:spLocks noChangeArrowheads="1"/>
          </p:cNvSpPr>
          <p:nvPr/>
        </p:nvSpPr>
        <p:spPr bwMode="auto">
          <a:xfrm>
            <a:off x="304800" y="1066800"/>
            <a:ext cx="3988592" cy="523220"/>
          </a:xfrm>
          <a:prstGeom prst="rect">
            <a:avLst/>
          </a:prstGeom>
          <a:noFill/>
          <a:ln w="9525">
            <a:noFill/>
            <a:miter lim="800000"/>
            <a:headEnd/>
            <a:tailEnd/>
          </a:ln>
        </p:spPr>
        <p:txBody>
          <a:bodyPr wrap="none">
            <a:spAutoFit/>
          </a:bodyPr>
          <a:lstStyle/>
          <a:p>
            <a:pPr algn="l">
              <a:buFont typeface="Wingdings" pitchFamily="2" charset="2"/>
              <a:buChar char="Ø"/>
            </a:pPr>
            <a:r>
              <a:rPr lang="en-US" sz="2800" dirty="0" smtClean="0">
                <a:latin typeface="Arial" charset="0"/>
              </a:rPr>
              <a:t>Constant </a:t>
            </a:r>
            <a:r>
              <a:rPr lang="en-US" sz="2800" dirty="0">
                <a:latin typeface="Arial" charset="0"/>
              </a:rPr>
              <a:t>rate filtration</a:t>
            </a:r>
          </a:p>
        </p:txBody>
      </p:sp>
      <p:graphicFrame>
        <p:nvGraphicFramePr>
          <p:cNvPr id="21509" name="Object 8"/>
          <p:cNvGraphicFramePr>
            <a:graphicFrameLocks noChangeAspect="1"/>
          </p:cNvGraphicFramePr>
          <p:nvPr/>
        </p:nvGraphicFramePr>
        <p:xfrm>
          <a:off x="685800" y="3962400"/>
          <a:ext cx="6096000" cy="2066925"/>
        </p:xfrm>
        <a:graphic>
          <a:graphicData uri="http://schemas.openxmlformats.org/presentationml/2006/ole">
            <p:oleObj spid="_x0000_s21509" name="Equation" r:id="rId6" imgW="2997000" imgH="1015920" progId="Equation.3">
              <p:embed/>
            </p:oleObj>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74638"/>
            <a:ext cx="8229600" cy="944562"/>
          </a:xfrm>
        </p:spPr>
        <p:txBody>
          <a:bodyPr>
            <a:normAutofit/>
          </a:bodyPr>
          <a:lstStyle/>
          <a:p>
            <a:r>
              <a:rPr lang="en-US" sz="4000" dirty="0" smtClean="0">
                <a:solidFill>
                  <a:schemeClr val="tx2">
                    <a:lumMod val="60000"/>
                    <a:lumOff val="40000"/>
                  </a:schemeClr>
                </a:solidFill>
                <a:latin typeface="Times New Roman" pitchFamily="18" charset="0"/>
                <a:cs typeface="Times New Roman" pitchFamily="18" charset="0"/>
              </a:rPr>
              <a:t>Sedimentation t</a:t>
            </a:r>
            <a:r>
              <a:rPr lang="en-US" sz="4000" dirty="0" smtClean="0">
                <a:solidFill>
                  <a:schemeClr val="tx2">
                    <a:lumMod val="60000"/>
                    <a:lumOff val="40000"/>
                  </a:schemeClr>
                </a:solidFill>
              </a:rPr>
              <a:t>anks</a:t>
            </a:r>
          </a:p>
        </p:txBody>
      </p:sp>
      <p:sp>
        <p:nvSpPr>
          <p:cNvPr id="15363" name="Rectangle 3"/>
          <p:cNvSpPr>
            <a:spLocks noGrp="1" noChangeArrowheads="1"/>
          </p:cNvSpPr>
          <p:nvPr>
            <p:ph type="body" idx="1"/>
          </p:nvPr>
        </p:nvSpPr>
        <p:spPr>
          <a:xfrm>
            <a:off x="457200" y="1600200"/>
            <a:ext cx="8229600" cy="4757738"/>
          </a:xfrm>
        </p:spPr>
        <p:txBody>
          <a:bodyPr/>
          <a:lstStyle/>
          <a:p>
            <a:pPr algn="just" eaLnBrk="1" hangingPunct="1">
              <a:lnSpc>
                <a:spcPct val="80000"/>
              </a:lnSpc>
              <a:buFontTx/>
              <a:buNone/>
            </a:pPr>
            <a:r>
              <a:rPr lang="en-US" sz="2400" dirty="0" smtClean="0">
                <a:latin typeface="Times New Roman" pitchFamily="18" charset="0"/>
                <a:cs typeface="Times New Roman" pitchFamily="18" charset="0"/>
              </a:rPr>
              <a:t>Generally, two types of sedimentation basins (also called tanks, or clarifiers) are used: </a:t>
            </a:r>
          </a:p>
          <a:p>
            <a:pPr algn="just" eaLnBrk="1" hangingPunct="1">
              <a:lnSpc>
                <a:spcPct val="80000"/>
              </a:lnSpc>
              <a:buFontTx/>
              <a:buNone/>
            </a:pPr>
            <a:endParaRPr lang="en-US" sz="2400" dirty="0" smtClean="0">
              <a:latin typeface="Times New Roman" pitchFamily="18" charset="0"/>
              <a:cs typeface="Times New Roman" pitchFamily="18" charset="0"/>
            </a:endParaRPr>
          </a:p>
          <a:p>
            <a:pPr lvl="1" algn="just">
              <a:lnSpc>
                <a:spcPct val="80000"/>
              </a:lnSpc>
              <a:buFont typeface="Wingdings" pitchFamily="2" charset="2"/>
              <a:buChar char="q"/>
            </a:pPr>
            <a:r>
              <a:rPr lang="en-US" sz="2400" dirty="0" smtClean="0">
                <a:solidFill>
                  <a:srgbClr val="00B050"/>
                </a:solidFill>
                <a:latin typeface="Times New Roman" pitchFamily="18" charset="0"/>
                <a:cs typeface="Times New Roman" pitchFamily="18" charset="0"/>
              </a:rPr>
              <a:t>Rectangular and </a:t>
            </a:r>
          </a:p>
          <a:p>
            <a:pPr lvl="1" algn="just">
              <a:lnSpc>
                <a:spcPct val="80000"/>
              </a:lnSpc>
              <a:buFont typeface="Wingdings" pitchFamily="2" charset="2"/>
              <a:buChar char="q"/>
            </a:pPr>
            <a:r>
              <a:rPr lang="en-US" sz="2400" dirty="0" smtClean="0">
                <a:solidFill>
                  <a:srgbClr val="00B050"/>
                </a:solidFill>
                <a:latin typeface="Times New Roman" pitchFamily="18" charset="0"/>
                <a:cs typeface="Times New Roman" pitchFamily="18" charset="0"/>
              </a:rPr>
              <a:t>Circular.  </a:t>
            </a:r>
          </a:p>
          <a:p>
            <a:pPr algn="just" eaLnBrk="1" hangingPunct="1">
              <a:lnSpc>
                <a:spcPct val="80000"/>
              </a:lnSpc>
              <a:buFontTx/>
              <a:buNone/>
            </a:pPr>
            <a:endParaRPr lang="en-US" sz="2400" dirty="0" smtClean="0">
              <a:latin typeface="Times New Roman" pitchFamily="18" charset="0"/>
              <a:cs typeface="Times New Roman" pitchFamily="18" charset="0"/>
            </a:endParaRPr>
          </a:p>
          <a:p>
            <a:pPr algn="just" eaLnBrk="1" hangingPunct="1">
              <a:lnSpc>
                <a:spcPct val="80000"/>
              </a:lnSpc>
              <a:buFontTx/>
              <a:buNone/>
            </a:pPr>
            <a:r>
              <a:rPr lang="en-US" sz="2400" b="1" dirty="0" smtClean="0">
                <a:latin typeface="Times New Roman" pitchFamily="18" charset="0"/>
                <a:cs typeface="Times New Roman" pitchFamily="18" charset="0"/>
              </a:rPr>
              <a:t>Rectangular settling, basins or clarifiers</a:t>
            </a:r>
            <a:r>
              <a:rPr lang="en-US" sz="2400" dirty="0" smtClean="0">
                <a:latin typeface="Times New Roman" pitchFamily="18" charset="0"/>
                <a:cs typeface="Times New Roman" pitchFamily="18" charset="0"/>
              </a:rPr>
              <a:t>, are basins that are rectangular in plans and cross sections.  In plan, the length may vary from two to four times the width.  </a:t>
            </a:r>
          </a:p>
          <a:p>
            <a:pPr algn="just" eaLnBrk="1" hangingPunct="1">
              <a:lnSpc>
                <a:spcPct val="80000"/>
              </a:lnSpc>
              <a:buFontTx/>
              <a:buNone/>
            </a:pPr>
            <a:endParaRPr lang="en-US" sz="2400" dirty="0" smtClean="0">
              <a:latin typeface="Times New Roman" pitchFamily="18" charset="0"/>
              <a:cs typeface="Times New Roman" pitchFamily="18" charset="0"/>
            </a:endParaRPr>
          </a:p>
          <a:p>
            <a:pPr algn="just" eaLnBrk="1" hangingPunct="1">
              <a:lnSpc>
                <a:spcPct val="80000"/>
              </a:lnSpc>
              <a:buFontTx/>
              <a:buNone/>
            </a:pPr>
            <a:r>
              <a:rPr lang="en-US" sz="2400" dirty="0" smtClean="0">
                <a:latin typeface="Times New Roman" pitchFamily="18" charset="0"/>
                <a:cs typeface="Times New Roman" pitchFamily="18" charset="0"/>
              </a:rPr>
              <a:t>The length may also vary from ten to 20 times the depth.  The depth of the basin may vary from 2 to 6 m. The influent is introduced at one end and allowed to flow through the length of the clarifier toward the other end.</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3"/>
          </p:nvPr>
        </p:nvSpPr>
        <p:spPr>
          <a:xfrm>
            <a:off x="990600" y="4038600"/>
            <a:ext cx="7543800" cy="2514600"/>
          </a:xfrm>
        </p:spPr>
        <p:txBody>
          <a:bodyPr>
            <a:normAutofit fontScale="92500" lnSpcReduction="20000"/>
          </a:bodyPr>
          <a:lstStyle/>
          <a:p>
            <a:pPr>
              <a:buFont typeface="Symbol" pitchFamily="18" charset="2"/>
              <a:buChar char=""/>
            </a:pPr>
            <a:r>
              <a:rPr lang="en-US" dirty="0" smtClean="0"/>
              <a:t>The pressure drop will increase linearly with time or with the filtrate volume</a:t>
            </a:r>
          </a:p>
          <a:p>
            <a:pPr>
              <a:buFont typeface="Symbol" pitchFamily="18" charset="2"/>
              <a:buChar char=""/>
            </a:pPr>
            <a:r>
              <a:rPr lang="en-US" dirty="0" smtClean="0"/>
              <a:t>This requires either to increase the pressure in the feed side </a:t>
            </a:r>
            <a:r>
              <a:rPr lang="en-US" sz="2600" i="1" dirty="0" smtClean="0">
                <a:solidFill>
                  <a:srgbClr val="0000FF"/>
                </a:solidFill>
              </a:rPr>
              <a:t>(for pressure filtration) </a:t>
            </a:r>
            <a:r>
              <a:rPr lang="en-US" dirty="0" smtClean="0"/>
              <a:t>or decrease in the filtrate side </a:t>
            </a:r>
            <a:r>
              <a:rPr lang="en-US" sz="2600" i="1" dirty="0" smtClean="0">
                <a:solidFill>
                  <a:srgbClr val="0000FF"/>
                </a:solidFill>
              </a:rPr>
              <a:t>(for vacuum filtration) </a:t>
            </a:r>
            <a:r>
              <a:rPr lang="en-US" dirty="0" smtClean="0"/>
              <a:t>so that the filtrate rate can be constant</a:t>
            </a:r>
            <a:endParaRPr lang="en-US" dirty="0"/>
          </a:p>
        </p:txBody>
      </p:sp>
      <p:graphicFrame>
        <p:nvGraphicFramePr>
          <p:cNvPr id="1540101" name="Object 5"/>
          <p:cNvGraphicFramePr>
            <a:graphicFrameLocks noChangeAspect="1"/>
          </p:cNvGraphicFramePr>
          <p:nvPr/>
        </p:nvGraphicFramePr>
        <p:xfrm>
          <a:off x="381000" y="457200"/>
          <a:ext cx="5861050" cy="1033463"/>
        </p:xfrm>
        <a:graphic>
          <a:graphicData uri="http://schemas.openxmlformats.org/presentationml/2006/ole">
            <p:oleObj spid="_x0000_s1540101" name="Equation" r:id="rId4" imgW="2882880" imgH="507960" progId="Equation.3">
              <p:embed/>
            </p:oleObj>
          </a:graphicData>
        </a:graphic>
      </p:graphicFrame>
      <p:sp>
        <p:nvSpPr>
          <p:cNvPr id="22" name="Rounded Rectangle 21"/>
          <p:cNvSpPr/>
          <p:nvPr/>
        </p:nvSpPr>
        <p:spPr>
          <a:xfrm>
            <a:off x="1447800" y="304800"/>
            <a:ext cx="2133600" cy="1219200"/>
          </a:xfrm>
          <a:prstGeom prst="roundRect">
            <a:avLst>
              <a:gd name="adj" fmla="val 27216"/>
            </a:avLst>
          </a:prstGeom>
          <a:noFill/>
          <a:ln w="38100">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4191000" y="457200"/>
            <a:ext cx="2057400" cy="1066800"/>
          </a:xfrm>
          <a:prstGeom prst="roundRect">
            <a:avLst>
              <a:gd name="adj" fmla="val 27216"/>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4" name="Object 5"/>
          <p:cNvGraphicFramePr>
            <a:graphicFrameLocks noChangeAspect="1"/>
          </p:cNvGraphicFramePr>
          <p:nvPr/>
        </p:nvGraphicFramePr>
        <p:xfrm>
          <a:off x="381000" y="2133600"/>
          <a:ext cx="5888038" cy="1033463"/>
        </p:xfrm>
        <a:graphic>
          <a:graphicData uri="http://schemas.openxmlformats.org/presentationml/2006/ole">
            <p:oleObj spid="_x0000_s1540102" name="Equation" r:id="rId5" imgW="2895480" imgH="507960" progId="Equation.3">
              <p:embed/>
            </p:oleObj>
          </a:graphicData>
        </a:graphic>
      </p:graphicFrame>
      <p:sp>
        <p:nvSpPr>
          <p:cNvPr id="25" name="Rounded Rectangle 24"/>
          <p:cNvSpPr/>
          <p:nvPr/>
        </p:nvSpPr>
        <p:spPr>
          <a:xfrm>
            <a:off x="1460500" y="1981200"/>
            <a:ext cx="2006600" cy="1219200"/>
          </a:xfrm>
          <a:prstGeom prst="roundRect">
            <a:avLst>
              <a:gd name="adj" fmla="val 27216"/>
            </a:avLst>
          </a:prstGeom>
          <a:noFill/>
          <a:ln w="38100">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4203700" y="2133600"/>
            <a:ext cx="2057400" cy="1066800"/>
          </a:xfrm>
          <a:prstGeom prst="roundRect">
            <a:avLst>
              <a:gd name="adj" fmla="val 27216"/>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Brace 26"/>
          <p:cNvSpPr/>
          <p:nvPr/>
        </p:nvSpPr>
        <p:spPr>
          <a:xfrm>
            <a:off x="6172200" y="228600"/>
            <a:ext cx="533400" cy="1447800"/>
          </a:xfrm>
          <a:prstGeom prst="rightBrace">
            <a:avLst>
              <a:gd name="adj1" fmla="val 67857"/>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ight Brace 27"/>
          <p:cNvSpPr/>
          <p:nvPr/>
        </p:nvSpPr>
        <p:spPr>
          <a:xfrm>
            <a:off x="6172200" y="1981200"/>
            <a:ext cx="533400" cy="1447800"/>
          </a:xfrm>
          <a:prstGeom prst="rightBrace">
            <a:avLst>
              <a:gd name="adj1" fmla="val 67857"/>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Right Brace 28"/>
          <p:cNvSpPr/>
          <p:nvPr/>
        </p:nvSpPr>
        <p:spPr>
          <a:xfrm flipH="1">
            <a:off x="228600" y="1905000"/>
            <a:ext cx="533400" cy="1447800"/>
          </a:xfrm>
          <a:prstGeom prst="rightBrace">
            <a:avLst>
              <a:gd name="adj1" fmla="val 67857"/>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ight Brace 29"/>
          <p:cNvSpPr/>
          <p:nvPr/>
        </p:nvSpPr>
        <p:spPr>
          <a:xfrm flipH="1">
            <a:off x="228600" y="228600"/>
            <a:ext cx="533400" cy="1447800"/>
          </a:xfrm>
          <a:prstGeom prst="rightBrace">
            <a:avLst>
              <a:gd name="adj1" fmla="val 67857"/>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31" name="Object 30"/>
          <p:cNvGraphicFramePr>
            <a:graphicFrameLocks noChangeAspect="1"/>
          </p:cNvGraphicFramePr>
          <p:nvPr/>
        </p:nvGraphicFramePr>
        <p:xfrm>
          <a:off x="7467600" y="609600"/>
          <a:ext cx="1515980" cy="533400"/>
        </p:xfrm>
        <a:graphic>
          <a:graphicData uri="http://schemas.openxmlformats.org/presentationml/2006/ole">
            <p:oleObj spid="_x0000_s1540103" name="Equation" r:id="rId6" imgW="685800" imgH="241200" progId="Equation.3">
              <p:embed/>
            </p:oleObj>
          </a:graphicData>
        </a:graphic>
      </p:graphicFrame>
      <p:graphicFrame>
        <p:nvGraphicFramePr>
          <p:cNvPr id="1540104" name="Object 8"/>
          <p:cNvGraphicFramePr>
            <a:graphicFrameLocks noChangeAspect="1"/>
          </p:cNvGraphicFramePr>
          <p:nvPr/>
        </p:nvGraphicFramePr>
        <p:xfrm>
          <a:off x="7467600" y="2362200"/>
          <a:ext cx="1524000" cy="490953"/>
        </p:xfrm>
        <a:graphic>
          <a:graphicData uri="http://schemas.openxmlformats.org/presentationml/2006/ole">
            <p:oleObj spid="_x0000_s1540104" name="Equation" r:id="rId7" imgW="749160" imgH="241200" progId="Equation.3">
              <p:embed/>
            </p:oleObj>
          </a:graphicData>
        </a:graphic>
      </p:graphicFrame>
      <p:sp>
        <p:nvSpPr>
          <p:cNvPr id="33" name="Right Arrow 32"/>
          <p:cNvSpPr/>
          <p:nvPr/>
        </p:nvSpPr>
        <p:spPr>
          <a:xfrm>
            <a:off x="6858000" y="685800"/>
            <a:ext cx="533400" cy="381000"/>
          </a:xfrm>
          <a:prstGeom prst="rightArrow">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p:cNvSpPr/>
          <p:nvPr/>
        </p:nvSpPr>
        <p:spPr>
          <a:xfrm>
            <a:off x="6858000" y="2438400"/>
            <a:ext cx="533400" cy="381000"/>
          </a:xfrm>
          <a:prstGeom prst="rightArrow">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9" name="Text Box 11"/>
          <p:cNvSpPr txBox="1">
            <a:spLocks noChangeArrowheads="1"/>
          </p:cNvSpPr>
          <p:nvPr/>
        </p:nvSpPr>
        <p:spPr bwMode="auto">
          <a:xfrm>
            <a:off x="457200" y="152400"/>
            <a:ext cx="7651454" cy="1569660"/>
          </a:xfrm>
          <a:prstGeom prst="rect">
            <a:avLst/>
          </a:prstGeom>
          <a:noFill/>
          <a:ln w="9525">
            <a:noFill/>
            <a:miter lim="800000"/>
            <a:headEnd/>
            <a:tailEnd/>
          </a:ln>
        </p:spPr>
        <p:txBody>
          <a:bodyPr wrap="square">
            <a:spAutoFit/>
          </a:bodyPr>
          <a:lstStyle/>
          <a:p>
            <a:pPr>
              <a:lnSpc>
                <a:spcPct val="150000"/>
              </a:lnSpc>
            </a:pPr>
            <a:r>
              <a:rPr lang="en-US" sz="2800" dirty="0" smtClean="0">
                <a:latin typeface="Arial" charset="0"/>
              </a:rPr>
              <a:t>Constant </a:t>
            </a:r>
            <a:r>
              <a:rPr lang="en-US" sz="2800" dirty="0">
                <a:latin typeface="Arial" charset="0"/>
              </a:rPr>
              <a:t>pressure </a:t>
            </a:r>
            <a:r>
              <a:rPr lang="en-US" sz="2800" dirty="0" smtClean="0">
                <a:latin typeface="Arial" charset="0"/>
              </a:rPr>
              <a:t>drop</a:t>
            </a:r>
            <a:r>
              <a:rPr lang="en-US" dirty="0" smtClean="0">
                <a:latin typeface="Arial" charset="0"/>
              </a:rPr>
              <a:t> </a:t>
            </a:r>
            <a:r>
              <a:rPr lang="en-US" dirty="0" smtClean="0">
                <a:latin typeface="Arial" charset="0"/>
                <a:sym typeface="Symbol"/>
              </a:rPr>
              <a:t></a:t>
            </a:r>
            <a:r>
              <a:rPr lang="en-US" dirty="0" smtClean="0">
                <a:latin typeface="Arial" charset="0"/>
              </a:rPr>
              <a:t>(</a:t>
            </a:r>
            <a:r>
              <a:rPr lang="en-US" dirty="0" err="1">
                <a:latin typeface="Arial" charset="0"/>
              </a:rPr>
              <a:t>dV</a:t>
            </a:r>
            <a:r>
              <a:rPr lang="en-US" dirty="0">
                <a:latin typeface="Arial" charset="0"/>
              </a:rPr>
              <a:t>/</a:t>
            </a:r>
            <a:r>
              <a:rPr lang="en-US" dirty="0" err="1">
                <a:latin typeface="Arial" charset="0"/>
              </a:rPr>
              <a:t>dt</a:t>
            </a:r>
            <a:r>
              <a:rPr lang="en-US" dirty="0">
                <a:latin typeface="Arial" charset="0"/>
              </a:rPr>
              <a:t>) </a:t>
            </a:r>
            <a:r>
              <a:rPr lang="en-US" dirty="0" smtClean="0">
                <a:latin typeface="Arial" charset="0"/>
              </a:rPr>
              <a:t>changes</a:t>
            </a:r>
            <a:r>
              <a:rPr lang="en-US" dirty="0" smtClean="0">
                <a:latin typeface="Arial" charset="0"/>
                <a:sym typeface="Symbol"/>
              </a:rPr>
              <a:t></a:t>
            </a:r>
            <a:r>
              <a:rPr lang="en-US" dirty="0" smtClean="0">
                <a:latin typeface="Arial" charset="0"/>
              </a:rPr>
              <a:t>; </a:t>
            </a:r>
          </a:p>
          <a:p>
            <a:pPr lvl="1">
              <a:lnSpc>
                <a:spcPct val="150000"/>
              </a:lnSpc>
              <a:buFont typeface="Wingdings" pitchFamily="2" charset="2"/>
              <a:buChar char="Ø"/>
            </a:pPr>
            <a:r>
              <a:rPr lang="en-US" dirty="0" smtClean="0">
                <a:latin typeface="Arial" charset="0"/>
              </a:rPr>
              <a:t>The </a:t>
            </a:r>
            <a:r>
              <a:rPr lang="en-US" dirty="0">
                <a:latin typeface="Arial" charset="0"/>
              </a:rPr>
              <a:t>question </a:t>
            </a:r>
            <a:r>
              <a:rPr lang="en-US" dirty="0" smtClean="0">
                <a:latin typeface="Arial" charset="0"/>
              </a:rPr>
              <a:t>is </a:t>
            </a:r>
            <a:r>
              <a:rPr lang="en-US" dirty="0">
                <a:latin typeface="Arial" charset="0"/>
              </a:rPr>
              <a:t>how the volume of filtrate changes as a function of </a:t>
            </a:r>
            <a:endParaRPr lang="en-US" dirty="0" smtClean="0">
              <a:latin typeface="Arial" charset="0"/>
            </a:endParaRPr>
          </a:p>
          <a:p>
            <a:pPr algn="l">
              <a:lnSpc>
                <a:spcPct val="150000"/>
              </a:lnSpc>
            </a:pPr>
            <a:r>
              <a:rPr lang="en-US" dirty="0" smtClean="0">
                <a:latin typeface="Arial" charset="0"/>
              </a:rPr>
              <a:t>           the </a:t>
            </a:r>
            <a:r>
              <a:rPr lang="en-US" dirty="0">
                <a:latin typeface="Arial" charset="0"/>
              </a:rPr>
              <a:t>filtration time.</a:t>
            </a:r>
          </a:p>
        </p:txBody>
      </p:sp>
      <p:graphicFrame>
        <p:nvGraphicFramePr>
          <p:cNvPr id="54276" name="Object 12"/>
          <p:cNvGraphicFramePr>
            <a:graphicFrameLocks noChangeAspect="1"/>
          </p:cNvGraphicFramePr>
          <p:nvPr>
            <p:ph sz="quarter" idx="3"/>
          </p:nvPr>
        </p:nvGraphicFramePr>
        <p:xfrm>
          <a:off x="3048000" y="1524000"/>
          <a:ext cx="5442415" cy="3657600"/>
        </p:xfrm>
        <a:graphic>
          <a:graphicData uri="http://schemas.openxmlformats.org/presentationml/2006/ole">
            <p:oleObj spid="_x0000_s1244164" name="Equation" r:id="rId4" imgW="2831760" imgH="1904760" progId="Equation.3">
              <p:embed/>
            </p:oleObj>
          </a:graphicData>
        </a:graphic>
      </p:graphicFrame>
      <p:graphicFrame>
        <p:nvGraphicFramePr>
          <p:cNvPr id="1244165" name="Object 12"/>
          <p:cNvGraphicFramePr>
            <a:graphicFrameLocks noChangeAspect="1"/>
          </p:cNvGraphicFramePr>
          <p:nvPr/>
        </p:nvGraphicFramePr>
        <p:xfrm>
          <a:off x="1295400" y="5334000"/>
          <a:ext cx="5418400" cy="1143000"/>
        </p:xfrm>
        <a:graphic>
          <a:graphicData uri="http://schemas.openxmlformats.org/presentationml/2006/ole">
            <p:oleObj spid="_x0000_s1244165" name="Equation" r:id="rId5" imgW="2286000" imgH="482400" progId="Equation.3">
              <p:embed/>
            </p:oleObj>
          </a:graphicData>
        </a:graphic>
      </p:graphicFrame>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2" name="Object 4"/>
          <p:cNvGraphicFramePr>
            <a:graphicFrameLocks noChangeAspect="1"/>
          </p:cNvGraphicFramePr>
          <p:nvPr/>
        </p:nvGraphicFramePr>
        <p:xfrm>
          <a:off x="533400" y="304800"/>
          <a:ext cx="5028406" cy="1143000"/>
        </p:xfrm>
        <a:graphic>
          <a:graphicData uri="http://schemas.openxmlformats.org/presentationml/2006/ole">
            <p:oleObj spid="_x0000_s22532" name="Equation" r:id="rId4" imgW="2120760" imgH="482400" progId="Equation.3">
              <p:embed/>
            </p:oleObj>
          </a:graphicData>
        </a:graphic>
      </p:graphicFrame>
      <p:sp>
        <p:nvSpPr>
          <p:cNvPr id="22" name="Right Brace 21"/>
          <p:cNvSpPr/>
          <p:nvPr/>
        </p:nvSpPr>
        <p:spPr>
          <a:xfrm>
            <a:off x="5410200" y="228600"/>
            <a:ext cx="533400" cy="1447800"/>
          </a:xfrm>
          <a:prstGeom prst="rightBrace">
            <a:avLst>
              <a:gd name="adj1" fmla="val 67857"/>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ight Brace 22"/>
          <p:cNvSpPr/>
          <p:nvPr/>
        </p:nvSpPr>
        <p:spPr>
          <a:xfrm flipH="1">
            <a:off x="228600" y="228600"/>
            <a:ext cx="533400" cy="1447800"/>
          </a:xfrm>
          <a:prstGeom prst="rightBrace">
            <a:avLst>
              <a:gd name="adj1" fmla="val 67857"/>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22535" name="Object 7"/>
          <p:cNvGraphicFramePr>
            <a:graphicFrameLocks noChangeAspect="1"/>
          </p:cNvGraphicFramePr>
          <p:nvPr/>
        </p:nvGraphicFramePr>
        <p:xfrm>
          <a:off x="6705600" y="228600"/>
          <a:ext cx="1849437" cy="1146484"/>
        </p:xfrm>
        <a:graphic>
          <a:graphicData uri="http://schemas.openxmlformats.org/presentationml/2006/ole">
            <p:oleObj spid="_x0000_s22535" name="Equation" r:id="rId5" imgW="634680" imgH="393480" progId="Equation.3">
              <p:embed/>
            </p:oleObj>
          </a:graphicData>
        </a:graphic>
      </p:graphicFrame>
      <p:sp>
        <p:nvSpPr>
          <p:cNvPr id="25" name="Right Arrow 24"/>
          <p:cNvSpPr/>
          <p:nvPr/>
        </p:nvSpPr>
        <p:spPr>
          <a:xfrm>
            <a:off x="6096000" y="685800"/>
            <a:ext cx="533400" cy="381000"/>
          </a:xfrm>
          <a:prstGeom prst="rightArrow">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7" name="Picture 9"/>
          <p:cNvPicPr>
            <a:picLocks noChangeAspect="1" noChangeArrowheads="1"/>
          </p:cNvPicPr>
          <p:nvPr/>
        </p:nvPicPr>
        <p:blipFill>
          <a:blip r:embed="rId6"/>
          <a:srcRect/>
          <a:stretch>
            <a:fillRect/>
          </a:stretch>
        </p:blipFill>
        <p:spPr bwMode="auto">
          <a:xfrm>
            <a:off x="1219200" y="2057400"/>
            <a:ext cx="5076825" cy="4552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mtClean="0"/>
              <a:t>Operating Mode</a:t>
            </a:r>
          </a:p>
        </p:txBody>
      </p:sp>
      <p:sp>
        <p:nvSpPr>
          <p:cNvPr id="30723" name="Content Placeholder 2"/>
          <p:cNvSpPr>
            <a:spLocks noGrp="1"/>
          </p:cNvSpPr>
          <p:nvPr>
            <p:ph idx="1"/>
          </p:nvPr>
        </p:nvSpPr>
        <p:spPr/>
        <p:txBody>
          <a:bodyPr/>
          <a:lstStyle/>
          <a:p>
            <a:r>
              <a:rPr lang="en-US" smtClean="0"/>
              <a:t>Constant pressure filtration</a:t>
            </a:r>
          </a:p>
          <a:p>
            <a:pPr lvl="1"/>
            <a:r>
              <a:rPr lang="en-US" smtClean="0"/>
              <a:t>Vacuum pumps, compressed gas</a:t>
            </a:r>
          </a:p>
          <a:p>
            <a:r>
              <a:rPr lang="en-US" smtClean="0"/>
              <a:t>Constant rate filtration</a:t>
            </a:r>
          </a:p>
          <a:p>
            <a:pPr lvl="1"/>
            <a:r>
              <a:rPr lang="en-US" smtClean="0"/>
              <a:t>Positive displacement pumps</a:t>
            </a:r>
          </a:p>
          <a:p>
            <a:r>
              <a:rPr lang="en-US" smtClean="0"/>
              <a:t>Variable pressure, variable rate filtration</a:t>
            </a:r>
          </a:p>
          <a:p>
            <a:pPr lvl="1"/>
            <a:r>
              <a:rPr lang="en-US" smtClean="0"/>
              <a:t>Centrifugal pumps</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52400" y="152400"/>
            <a:ext cx="8839200" cy="6553200"/>
          </a:xfrm>
        </p:spPr>
        <p:txBody>
          <a:bodyPr>
            <a:noAutofit/>
          </a:bodyPr>
          <a:lstStyle/>
          <a:p>
            <a:pPr marL="400050" indent="-400050" algn="just" eaLnBrk="1" hangingPunct="1">
              <a:lnSpc>
                <a:spcPct val="160000"/>
              </a:lnSpc>
              <a:buNone/>
            </a:pPr>
            <a:r>
              <a:rPr lang="en-US" sz="1600" b="1" u="sng" dirty="0" smtClean="0">
                <a:solidFill>
                  <a:srgbClr val="0000FF"/>
                </a:solidFill>
                <a:latin typeface="Arial" pitchFamily="34" charset="0"/>
                <a:cs typeface="Arial" pitchFamily="34" charset="0"/>
              </a:rPr>
              <a:t>Example</a:t>
            </a:r>
            <a:r>
              <a:rPr lang="en-US" sz="1600" b="1" dirty="0" smtClean="0">
                <a:latin typeface="Arial" pitchFamily="34" charset="0"/>
                <a:cs typeface="Arial" pitchFamily="34" charset="0"/>
              </a:rPr>
              <a:t>: </a:t>
            </a:r>
            <a:r>
              <a:rPr lang="en-US" sz="1600" b="1" dirty="0" smtClean="0">
                <a:solidFill>
                  <a:srgbClr val="C00000"/>
                </a:solidFill>
                <a:latin typeface="Arial" pitchFamily="34" charset="0"/>
                <a:cs typeface="Arial" pitchFamily="34" charset="0"/>
              </a:rPr>
              <a:t>An aqueous dispersion containing 8.76% of solids with a particle density of 3470 kg/m</a:t>
            </a:r>
            <a:r>
              <a:rPr lang="en-US" sz="1600" b="1" baseline="30000" dirty="0" smtClean="0">
                <a:solidFill>
                  <a:srgbClr val="C00000"/>
                </a:solidFill>
                <a:latin typeface="Arial" pitchFamily="34" charset="0"/>
                <a:cs typeface="Arial" pitchFamily="34" charset="0"/>
              </a:rPr>
              <a:t>3</a:t>
            </a:r>
            <a:r>
              <a:rPr lang="en-US" sz="1600" b="1" dirty="0" smtClean="0">
                <a:solidFill>
                  <a:srgbClr val="C00000"/>
                </a:solidFill>
                <a:latin typeface="Arial" pitchFamily="34" charset="0"/>
                <a:cs typeface="Arial" pitchFamily="34" charset="0"/>
              </a:rPr>
              <a:t>, is filtered through a flat filter of 650 cm</a:t>
            </a:r>
            <a:r>
              <a:rPr lang="en-US" sz="1600" b="1" baseline="30000" dirty="0" smtClean="0">
                <a:solidFill>
                  <a:srgbClr val="C00000"/>
                </a:solidFill>
                <a:latin typeface="Arial" pitchFamily="34" charset="0"/>
                <a:cs typeface="Arial" pitchFamily="34" charset="0"/>
              </a:rPr>
              <a:t>2</a:t>
            </a:r>
            <a:r>
              <a:rPr lang="en-US" sz="1600" b="1" dirty="0" smtClean="0">
                <a:solidFill>
                  <a:srgbClr val="C00000"/>
                </a:solidFill>
                <a:latin typeface="Arial" pitchFamily="34" charset="0"/>
                <a:cs typeface="Arial" pitchFamily="34" charset="0"/>
              </a:rPr>
              <a:t> surface area. The cake is incompressible. At a constant pressure drop of 12kPa, 33.8dm</a:t>
            </a:r>
            <a:r>
              <a:rPr lang="en-US" sz="1600" b="1" baseline="30000" dirty="0" smtClean="0">
                <a:solidFill>
                  <a:srgbClr val="C00000"/>
                </a:solidFill>
                <a:latin typeface="Arial" pitchFamily="34" charset="0"/>
                <a:cs typeface="Arial" pitchFamily="34" charset="0"/>
              </a:rPr>
              <a:t>3</a:t>
            </a:r>
            <a:r>
              <a:rPr lang="en-US" sz="1600" b="1" dirty="0" smtClean="0">
                <a:solidFill>
                  <a:srgbClr val="C00000"/>
                </a:solidFill>
                <a:latin typeface="Arial" pitchFamily="34" charset="0"/>
                <a:cs typeface="Arial" pitchFamily="34" charset="0"/>
              </a:rPr>
              <a:t> of filtrate is obtained after 3 min, and an additional 23.25dm</a:t>
            </a:r>
            <a:r>
              <a:rPr lang="en-US" sz="1600" b="1" baseline="30000" dirty="0" smtClean="0">
                <a:solidFill>
                  <a:srgbClr val="C00000"/>
                </a:solidFill>
                <a:latin typeface="Arial" pitchFamily="34" charset="0"/>
                <a:cs typeface="Arial" pitchFamily="34" charset="0"/>
              </a:rPr>
              <a:t>3</a:t>
            </a:r>
            <a:r>
              <a:rPr lang="en-US" sz="1600" b="1" dirty="0" smtClean="0">
                <a:solidFill>
                  <a:srgbClr val="C00000"/>
                </a:solidFill>
                <a:latin typeface="Arial" pitchFamily="34" charset="0"/>
                <a:cs typeface="Arial" pitchFamily="34" charset="0"/>
              </a:rPr>
              <a:t> after 8min of filtration.  </a:t>
            </a:r>
            <a:r>
              <a:rPr lang="en-US" sz="1600" b="1" dirty="0" smtClean="0">
                <a:latin typeface="Arial" pitchFamily="34" charset="0"/>
                <a:cs typeface="Arial" pitchFamily="34" charset="0"/>
              </a:rPr>
              <a:t>A plate/frame filter press containing the same filter medium and consisting of nine 70X70 cm square  chambers of 11 cm thickness is used to filter the dispersion, initially at a rate of 16 dm</a:t>
            </a:r>
            <a:r>
              <a:rPr lang="en-US" sz="1600" b="1" baseline="30000" dirty="0" smtClean="0">
                <a:latin typeface="Arial" pitchFamily="34" charset="0"/>
                <a:cs typeface="Arial" pitchFamily="34" charset="0"/>
              </a:rPr>
              <a:t>3</a:t>
            </a:r>
            <a:r>
              <a:rPr lang="en-US" sz="1600" b="1" dirty="0" smtClean="0">
                <a:latin typeface="Arial" pitchFamily="34" charset="0"/>
                <a:cs typeface="Arial" pitchFamily="34" charset="0"/>
              </a:rPr>
              <a:t>/s up to a pressure drop of 15kPa, and subsequently at a constant pressure of 15kPa until the distance between the cake is  reduced to only 1cm.</a:t>
            </a:r>
          </a:p>
          <a:p>
            <a:pPr marL="400050" indent="-400050" algn="just" eaLnBrk="1" hangingPunct="1">
              <a:lnSpc>
                <a:spcPct val="80000"/>
              </a:lnSpc>
              <a:buFont typeface="Wingdings" pitchFamily="2" charset="2"/>
              <a:buNone/>
            </a:pPr>
            <a:r>
              <a:rPr lang="en-US" sz="1600" b="1" dirty="0" smtClean="0">
                <a:latin typeface="Arial" pitchFamily="34" charset="0"/>
                <a:cs typeface="Arial" pitchFamily="34" charset="0"/>
              </a:rPr>
              <a:t>		Given: </a:t>
            </a:r>
            <a:r>
              <a:rPr lang="en-US" sz="1600" b="1" dirty="0" err="1" smtClean="0">
                <a:latin typeface="Symbol" pitchFamily="18" charset="2"/>
                <a:cs typeface="Arial" pitchFamily="34" charset="0"/>
              </a:rPr>
              <a:t>r</a:t>
            </a:r>
            <a:r>
              <a:rPr lang="en-US" sz="1600" b="1" baseline="-25000" dirty="0" err="1" smtClean="0">
                <a:latin typeface="Arial" pitchFamily="34" charset="0"/>
                <a:cs typeface="Arial" pitchFamily="34" charset="0"/>
              </a:rPr>
              <a:t>f</a:t>
            </a:r>
            <a:r>
              <a:rPr lang="en-US" sz="1600" b="1" dirty="0" smtClean="0">
                <a:latin typeface="Arial" pitchFamily="34" charset="0"/>
                <a:cs typeface="Arial" pitchFamily="34" charset="0"/>
              </a:rPr>
              <a:t> = 999 kg/m</a:t>
            </a:r>
            <a:r>
              <a:rPr lang="en-US" sz="1600" b="1" baseline="30000" dirty="0" smtClean="0">
                <a:latin typeface="Arial" pitchFamily="34" charset="0"/>
                <a:cs typeface="Arial" pitchFamily="34" charset="0"/>
              </a:rPr>
              <a:t>3</a:t>
            </a:r>
            <a:r>
              <a:rPr lang="en-US" sz="1600" b="1" dirty="0" smtClean="0">
                <a:latin typeface="Arial" pitchFamily="34" charset="0"/>
                <a:cs typeface="Arial" pitchFamily="34" charset="0"/>
              </a:rPr>
              <a:t> , </a:t>
            </a:r>
            <a:r>
              <a:rPr lang="en-US" sz="1600" b="1" dirty="0" smtClean="0">
                <a:latin typeface="Symbol" pitchFamily="18" charset="2"/>
                <a:cs typeface="Arial" pitchFamily="34" charset="0"/>
              </a:rPr>
              <a:t>m</a:t>
            </a:r>
            <a:r>
              <a:rPr lang="en-US" sz="1600" b="1" dirty="0" smtClean="0">
                <a:latin typeface="Arial" pitchFamily="34" charset="0"/>
                <a:cs typeface="Arial" pitchFamily="34" charset="0"/>
              </a:rPr>
              <a:t> = 1.12e-3 pa-s , </a:t>
            </a:r>
          </a:p>
          <a:p>
            <a:pPr marL="400050" indent="-400050" algn="just" eaLnBrk="1" hangingPunct="1">
              <a:lnSpc>
                <a:spcPct val="170000"/>
              </a:lnSpc>
              <a:buFont typeface="Wingdings" pitchFamily="2" charset="2"/>
              <a:buNone/>
            </a:pPr>
            <a:r>
              <a:rPr lang="en-US" sz="1600" b="1" dirty="0" smtClean="0">
                <a:latin typeface="Arial" pitchFamily="34" charset="0"/>
                <a:cs typeface="Arial" pitchFamily="34" charset="0"/>
              </a:rPr>
              <a:t>		            bulk density of the dry cake = 1922 kg/m</a:t>
            </a:r>
            <a:r>
              <a:rPr lang="en-US" sz="1600" b="1" baseline="30000" dirty="0" smtClean="0">
                <a:latin typeface="Arial" pitchFamily="34" charset="0"/>
                <a:cs typeface="Arial" pitchFamily="34" charset="0"/>
              </a:rPr>
              <a:t>3</a:t>
            </a:r>
          </a:p>
          <a:p>
            <a:pPr marL="400050" indent="-400050" algn="just" eaLnBrk="1" hangingPunct="1">
              <a:lnSpc>
                <a:spcPct val="170000"/>
              </a:lnSpc>
              <a:buNone/>
            </a:pPr>
            <a:r>
              <a:rPr lang="en-US" sz="1600" b="1" dirty="0" smtClean="0">
                <a:latin typeface="Arial" pitchFamily="34" charset="0"/>
                <a:cs typeface="Arial" pitchFamily="34" charset="0"/>
              </a:rPr>
              <a:t>	Calculate:</a:t>
            </a:r>
          </a:p>
          <a:p>
            <a:pPr marL="1125538" lvl="2" indent="-381000" algn="just">
              <a:lnSpc>
                <a:spcPct val="170000"/>
              </a:lnSpc>
              <a:buFont typeface="Wingdings" pitchFamily="2" charset="2"/>
              <a:buAutoNum type="alphaLcPeriod"/>
            </a:pPr>
            <a:r>
              <a:rPr lang="en-US" sz="1600" b="1" dirty="0" smtClean="0">
                <a:latin typeface="Arial" pitchFamily="34" charset="0"/>
                <a:cs typeface="Arial" pitchFamily="34" charset="0"/>
              </a:rPr>
              <a:t>The cake equivalent thickness of the medium</a:t>
            </a:r>
          </a:p>
          <a:p>
            <a:pPr marL="1125538" lvl="2" indent="-381000" algn="just">
              <a:lnSpc>
                <a:spcPct val="170000"/>
              </a:lnSpc>
              <a:buFont typeface="Wingdings" pitchFamily="2" charset="2"/>
              <a:buAutoNum type="alphaLcPeriod"/>
            </a:pPr>
            <a:r>
              <a:rPr lang="en-US" sz="1600" b="1" dirty="0" smtClean="0">
                <a:latin typeface="Arial" pitchFamily="34" charset="0"/>
                <a:cs typeface="Arial" pitchFamily="34" charset="0"/>
              </a:rPr>
              <a:t>Total volume of filtrate recovered with plate/frame filter</a:t>
            </a:r>
          </a:p>
          <a:p>
            <a:pPr marL="1125538" lvl="2" indent="-381000" algn="just">
              <a:lnSpc>
                <a:spcPct val="170000"/>
              </a:lnSpc>
              <a:buFont typeface="Wingdings" pitchFamily="2" charset="2"/>
              <a:buAutoNum type="alphaLcPeriod"/>
            </a:pPr>
            <a:r>
              <a:rPr lang="en-US" sz="1600" b="1" dirty="0" smtClean="0">
                <a:latin typeface="Arial" pitchFamily="34" charset="0"/>
                <a:cs typeface="Arial" pitchFamily="34" charset="0"/>
              </a:rPr>
              <a:t>Total time of the operation</a:t>
            </a:r>
          </a:p>
          <a:p>
            <a:pPr marL="1125538" lvl="2" indent="-381000" algn="just">
              <a:lnSpc>
                <a:spcPct val="170000"/>
              </a:lnSpc>
              <a:buFont typeface="Wingdings" pitchFamily="2" charset="2"/>
              <a:buAutoNum type="alphaLcPeriod"/>
            </a:pPr>
            <a:r>
              <a:rPr lang="en-US" sz="1600" b="1" dirty="0" smtClean="0">
                <a:latin typeface="Arial" pitchFamily="34" charset="0"/>
                <a:cs typeface="Arial" pitchFamily="34" charset="0"/>
              </a:rPr>
              <a:t>The average particle diameter of the particles in the slurry</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1" name="Picture 2"/>
          <p:cNvPicPr>
            <a:picLocks noGrp="1" noChangeAspect="1" noChangeArrowheads="1"/>
          </p:cNvPicPr>
          <p:nvPr>
            <p:ph/>
          </p:nvPr>
        </p:nvPicPr>
        <p:blipFill>
          <a:blip r:embed="rId3"/>
          <a:srcRect l="4347" t="1572" r="4347" b="12378"/>
          <a:stretch>
            <a:fillRect/>
          </a:stretch>
        </p:blipFill>
        <p:spPr>
          <a:xfrm>
            <a:off x="228600" y="228600"/>
            <a:ext cx="8763000" cy="6092825"/>
          </a:xfrm>
          <a:no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274638"/>
            <a:ext cx="8229600" cy="944562"/>
          </a:xfrm>
        </p:spPr>
        <p:txBody>
          <a:bodyPr>
            <a:normAutofit/>
          </a:bodyPr>
          <a:lstStyle/>
          <a:p>
            <a:r>
              <a:rPr lang="en-US" sz="4000" b="1" dirty="0">
                <a:solidFill>
                  <a:schemeClr val="hlink"/>
                </a:solidFill>
              </a:rPr>
              <a:t>Plate and Frame Press</a:t>
            </a:r>
          </a:p>
        </p:txBody>
      </p:sp>
      <p:pic>
        <p:nvPicPr>
          <p:cNvPr id="1667073" name="Picture 1"/>
          <p:cNvPicPr>
            <a:picLocks noChangeAspect="1" noChangeArrowheads="1"/>
          </p:cNvPicPr>
          <p:nvPr/>
        </p:nvPicPr>
        <p:blipFill>
          <a:blip r:embed="rId3"/>
          <a:srcRect/>
          <a:stretch>
            <a:fillRect/>
          </a:stretch>
        </p:blipFill>
        <p:spPr bwMode="auto">
          <a:xfrm>
            <a:off x="304800" y="1447800"/>
            <a:ext cx="8481277" cy="48101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9" name="Picture 4"/>
          <p:cNvPicPr>
            <a:picLocks noChangeAspect="1" noChangeArrowheads="1"/>
          </p:cNvPicPr>
          <p:nvPr/>
        </p:nvPicPr>
        <p:blipFill>
          <a:blip r:embed="rId3"/>
          <a:srcRect/>
          <a:stretch>
            <a:fillRect/>
          </a:stretch>
        </p:blipFill>
        <p:spPr bwMode="auto">
          <a:xfrm>
            <a:off x="3505200" y="304800"/>
            <a:ext cx="4724400" cy="3163888"/>
          </a:xfrm>
          <a:prstGeom prst="rect">
            <a:avLst/>
          </a:prstGeom>
          <a:noFill/>
          <a:ln w="9525">
            <a:noFill/>
            <a:miter lim="800000"/>
            <a:headEnd/>
            <a:tailEnd/>
          </a:ln>
        </p:spPr>
      </p:pic>
      <p:pic>
        <p:nvPicPr>
          <p:cNvPr id="167940" name="Picture 5"/>
          <p:cNvPicPr>
            <a:picLocks noChangeAspect="1" noChangeArrowheads="1"/>
          </p:cNvPicPr>
          <p:nvPr/>
        </p:nvPicPr>
        <p:blipFill>
          <a:blip r:embed="rId4"/>
          <a:srcRect/>
          <a:stretch>
            <a:fillRect/>
          </a:stretch>
        </p:blipFill>
        <p:spPr bwMode="auto">
          <a:xfrm>
            <a:off x="838200" y="533400"/>
            <a:ext cx="1905000" cy="1428750"/>
          </a:xfrm>
          <a:prstGeom prst="rect">
            <a:avLst/>
          </a:prstGeom>
          <a:noFill/>
          <a:ln w="9525">
            <a:noFill/>
            <a:miter lim="800000"/>
            <a:headEnd/>
            <a:tailEnd/>
          </a:ln>
        </p:spPr>
      </p:pic>
      <p:pic>
        <p:nvPicPr>
          <p:cNvPr id="167941" name="Picture 7"/>
          <p:cNvPicPr>
            <a:picLocks noChangeAspect="1" noChangeArrowheads="1"/>
          </p:cNvPicPr>
          <p:nvPr/>
        </p:nvPicPr>
        <p:blipFill>
          <a:blip r:embed="rId5"/>
          <a:srcRect/>
          <a:stretch>
            <a:fillRect/>
          </a:stretch>
        </p:blipFill>
        <p:spPr bwMode="auto">
          <a:xfrm>
            <a:off x="228600" y="2667000"/>
            <a:ext cx="3006725" cy="3429000"/>
          </a:xfrm>
          <a:prstGeom prst="rect">
            <a:avLst/>
          </a:prstGeom>
          <a:noFill/>
          <a:ln w="9525">
            <a:noFill/>
            <a:miter lim="800000"/>
            <a:headEnd/>
            <a:tailEnd/>
          </a:ln>
        </p:spPr>
      </p:pic>
      <p:pic>
        <p:nvPicPr>
          <p:cNvPr id="167942" name="Picture 9"/>
          <p:cNvPicPr>
            <a:picLocks noChangeAspect="1" noChangeArrowheads="1"/>
          </p:cNvPicPr>
          <p:nvPr/>
        </p:nvPicPr>
        <p:blipFill>
          <a:blip r:embed="rId6"/>
          <a:srcRect/>
          <a:stretch>
            <a:fillRect/>
          </a:stretch>
        </p:blipFill>
        <p:spPr bwMode="auto">
          <a:xfrm>
            <a:off x="4724400" y="3505200"/>
            <a:ext cx="2566988" cy="3152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srcRect/>
          <a:stretch>
            <a:fillRect/>
          </a:stretch>
        </p:blipFill>
        <p:spPr bwMode="auto">
          <a:xfrm>
            <a:off x="228600" y="0"/>
            <a:ext cx="8229003" cy="6116797"/>
          </a:xfrm>
          <a:prstGeom prst="rect">
            <a:avLst/>
          </a:prstGeom>
          <a:noFill/>
          <a:ln w="9525">
            <a:noFill/>
            <a:miter lim="800000"/>
            <a:headEnd/>
            <a:tailEnd/>
          </a:ln>
          <a:effectLst/>
        </p:spPr>
      </p:pic>
      <p:sp>
        <p:nvSpPr>
          <p:cNvPr id="4" name="Rectangle 3"/>
          <p:cNvSpPr/>
          <p:nvPr/>
        </p:nvSpPr>
        <p:spPr>
          <a:xfrm>
            <a:off x="4343400" y="5867400"/>
            <a:ext cx="2265364" cy="707886"/>
          </a:xfrm>
          <a:prstGeom prst="rect">
            <a:avLst/>
          </a:prstGeom>
          <a:solidFill>
            <a:schemeClr val="accent2">
              <a:lumMod val="40000"/>
              <a:lumOff val="60000"/>
            </a:schemeClr>
          </a:solidFill>
        </p:spPr>
        <p:txBody>
          <a:bodyPr wrap="none">
            <a:spAutoFit/>
          </a:bodyPr>
          <a:lstStyle/>
          <a:p>
            <a:r>
              <a:rPr lang="en-US" sz="4000" b="1" dirty="0" smtClean="0"/>
              <a:t>Filtration </a:t>
            </a:r>
            <a:endParaRPr lang="en-US" sz="4000"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srcRect/>
          <a:stretch>
            <a:fillRect/>
          </a:stretch>
        </p:blipFill>
        <p:spPr bwMode="auto">
          <a:xfrm>
            <a:off x="685800" y="0"/>
            <a:ext cx="7086600" cy="6297007"/>
          </a:xfrm>
          <a:prstGeom prst="rect">
            <a:avLst/>
          </a:prstGeom>
          <a:noFill/>
          <a:ln w="9525">
            <a:noFill/>
            <a:miter lim="800000"/>
            <a:headEnd/>
            <a:tailEnd/>
          </a:ln>
          <a:effectLst/>
        </p:spPr>
      </p:pic>
      <p:sp>
        <p:nvSpPr>
          <p:cNvPr id="4" name="Rectangle 3"/>
          <p:cNvSpPr/>
          <p:nvPr/>
        </p:nvSpPr>
        <p:spPr>
          <a:xfrm>
            <a:off x="3048000" y="6019800"/>
            <a:ext cx="3114827" cy="707886"/>
          </a:xfrm>
          <a:prstGeom prst="rect">
            <a:avLst/>
          </a:prstGeom>
          <a:solidFill>
            <a:schemeClr val="accent2">
              <a:lumMod val="40000"/>
              <a:lumOff val="60000"/>
            </a:schemeClr>
          </a:solidFill>
        </p:spPr>
        <p:txBody>
          <a:bodyPr wrap="none">
            <a:spAutoFit/>
          </a:bodyPr>
          <a:lstStyle/>
          <a:p>
            <a:r>
              <a:rPr lang="en-US" sz="4000" b="1" dirty="0" smtClean="0"/>
              <a:t>Cake washing</a:t>
            </a:r>
            <a:endParaRPr lang="en-US" sz="40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45256</TotalTime>
  <Words>9424</Words>
  <Application>Microsoft Office PowerPoint</Application>
  <PresentationFormat>On-screen Show (4:3)</PresentationFormat>
  <Paragraphs>1571</Paragraphs>
  <Slides>294</Slides>
  <Notes>293</Notes>
  <HiddenSlides>0</HiddenSlides>
  <MMClips>1</MMClips>
  <ScaleCrop>false</ScaleCrop>
  <HeadingPairs>
    <vt:vector size="6" baseType="variant">
      <vt:variant>
        <vt:lpstr>Theme</vt:lpstr>
      </vt:variant>
      <vt:variant>
        <vt:i4>1</vt:i4>
      </vt:variant>
      <vt:variant>
        <vt:lpstr>Embedded OLE Servers</vt:lpstr>
      </vt:variant>
      <vt:variant>
        <vt:i4>10</vt:i4>
      </vt:variant>
      <vt:variant>
        <vt:lpstr>Slide Titles</vt:lpstr>
      </vt:variant>
      <vt:variant>
        <vt:i4>294</vt:i4>
      </vt:variant>
    </vt:vector>
  </HeadingPairs>
  <TitlesOfParts>
    <vt:vector size="305" baseType="lpstr">
      <vt:lpstr>Office Theme</vt:lpstr>
      <vt:lpstr>Equation</vt:lpstr>
      <vt:lpstr>Paintbrush Picture</vt:lpstr>
      <vt:lpstr>Microsoft Equation 3.0</vt:lpstr>
      <vt:lpstr>Worksheet</vt:lpstr>
      <vt:lpstr>Photo Editor Photo</vt:lpstr>
      <vt:lpstr>Chart</vt:lpstr>
      <vt:lpstr>Diagramm</vt:lpstr>
      <vt:lpstr>แผนภูมิ</vt:lpstr>
      <vt:lpstr>สมการ</vt:lpstr>
      <vt:lpstr>方程式</vt:lpstr>
      <vt:lpstr>Mechanical and Hydro –Mechanical Separations</vt:lpstr>
      <vt:lpstr>Slide 2</vt:lpstr>
      <vt:lpstr>Slide 3</vt:lpstr>
      <vt:lpstr>Slide 4</vt:lpstr>
      <vt:lpstr>Sedimentation</vt:lpstr>
      <vt:lpstr>Slide 6</vt:lpstr>
      <vt:lpstr>Thickener</vt:lpstr>
      <vt:lpstr>Clarifier</vt:lpstr>
      <vt:lpstr>Sedimentation tanks</vt:lpstr>
      <vt:lpstr>Slide 10</vt:lpstr>
      <vt:lpstr>Slide 11</vt:lpstr>
      <vt:lpstr>Slide 12</vt:lpstr>
      <vt:lpstr>MUO (Sedimentation)</vt:lpstr>
      <vt:lpstr>Slide 14</vt:lpstr>
      <vt:lpstr>Slide 15</vt:lpstr>
      <vt:lpstr>Slide 16</vt:lpstr>
      <vt:lpstr>MUO (Sedimentation)</vt:lpstr>
      <vt:lpstr>Slide 18</vt:lpstr>
      <vt:lpstr>Slide 19</vt:lpstr>
      <vt:lpstr>Slide 20</vt:lpstr>
      <vt:lpstr>Slide 21</vt:lpstr>
      <vt:lpstr>Slide 22</vt:lpstr>
      <vt:lpstr>Slide 23</vt:lpstr>
      <vt:lpstr>Slide 24</vt:lpstr>
      <vt:lpstr>Slide 25</vt:lpstr>
      <vt:lpstr>Slide 26</vt:lpstr>
      <vt:lpstr>Slide 27</vt:lpstr>
      <vt:lpstr>Slide 28</vt:lpstr>
      <vt:lpstr>MUO (Sedimentation)</vt:lpstr>
      <vt:lpstr>MUO (Sedimentation)</vt:lpstr>
      <vt:lpstr>MUO (Sedimentation)</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Flocculation</vt:lpstr>
      <vt:lpstr>Flocculation</vt:lpstr>
      <vt:lpstr>Slide 51</vt:lpstr>
      <vt:lpstr>Slide 52</vt:lpstr>
      <vt:lpstr>Circular Clarifier</vt:lpstr>
      <vt:lpstr>Circular Clarifier</vt:lpstr>
      <vt:lpstr>SOLID CONTACT UNITS</vt:lpstr>
      <vt:lpstr>Slide 56</vt:lpstr>
      <vt:lpstr>Slide 57</vt:lpstr>
      <vt:lpstr>Slide 58</vt:lpstr>
      <vt:lpstr>Slide 59</vt:lpstr>
      <vt:lpstr>Filtration in solid-liquid separation</vt:lpstr>
      <vt:lpstr>Slide 61</vt:lpstr>
      <vt:lpstr>Slide 62</vt:lpstr>
      <vt:lpstr>Slide 63</vt:lpstr>
      <vt:lpstr>Slide 64</vt:lpstr>
      <vt:lpstr>Depth filters</vt:lpstr>
      <vt:lpstr>Cake Vs Depth filtration</vt:lpstr>
      <vt:lpstr>Slide 67</vt:lpstr>
      <vt:lpstr>Slide 68</vt:lpstr>
      <vt:lpstr>Slide 69</vt:lpstr>
      <vt:lpstr>Cake filtration</vt:lpstr>
      <vt:lpstr>Filtration Equipment </vt:lpstr>
      <vt:lpstr>Slide 72</vt:lpstr>
      <vt:lpstr>Slide 73</vt:lpstr>
      <vt:lpstr>Slide 74</vt:lpstr>
      <vt:lpstr>Slide 75</vt:lpstr>
      <vt:lpstr>Filtration in solid liquid separation</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Operating Mode</vt:lpstr>
      <vt:lpstr>Slide 94</vt:lpstr>
      <vt:lpstr>Slide 95</vt:lpstr>
      <vt:lpstr>Plate and Frame Press</vt:lpstr>
      <vt:lpstr>Slide 97</vt:lpstr>
      <vt:lpstr>Slide 98</vt:lpstr>
      <vt:lpstr>Slide 99</vt:lpstr>
      <vt:lpstr>Slide 100</vt:lpstr>
      <vt:lpstr>Slide 101</vt:lpstr>
      <vt:lpstr>Slide 102</vt:lpstr>
      <vt:lpstr>Slide 103</vt:lpstr>
      <vt:lpstr>Slide 104</vt:lpstr>
      <vt:lpstr>Slide 105</vt:lpstr>
      <vt:lpstr>Slide 106</vt:lpstr>
      <vt:lpstr>Slide 107</vt:lpstr>
      <vt:lpstr>Factors affecting rate of filtration</vt:lpstr>
      <vt:lpstr>Cake Compressibility</vt:lpstr>
      <vt:lpstr>Filter medium resistance; Rm</vt:lpstr>
      <vt:lpstr>Slide 111</vt:lpstr>
      <vt:lpstr>Slide 112</vt:lpstr>
      <vt:lpstr>Slide 113</vt:lpstr>
      <vt:lpstr>Slide 114</vt:lpstr>
      <vt:lpstr>Slide 115</vt:lpstr>
      <vt:lpstr>Slide 116</vt:lpstr>
      <vt:lpstr>Slide 117</vt:lpstr>
      <vt:lpstr>Slide 118</vt:lpstr>
      <vt:lpstr>Slide 119</vt:lpstr>
      <vt:lpstr>Slide 120</vt:lpstr>
      <vt:lpstr>Slide 121</vt:lpstr>
      <vt:lpstr>Vacuum Filtration P &amp; ID </vt:lpstr>
      <vt:lpstr>Vacuum Filtration for Lignin, Cellulose and Biomass  with Eleven (11) Wash Stages and 24 m2 of Filter Area</vt:lpstr>
      <vt:lpstr> BHS Rotary Pressure Filter Typical Operation </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Parabolic Data Analysis</vt:lpstr>
      <vt:lpstr>Cake Compressibility</vt:lpstr>
      <vt:lpstr>Example (ex.11.1 in the textbook for solution)</vt:lpstr>
      <vt:lpstr>Example:</vt:lpstr>
      <vt:lpstr>Slide 161</vt:lpstr>
      <vt:lpstr>In other words: </vt:lpstr>
      <vt:lpstr>The basic design is a series of filter screens that alternately allow the filtrate and permeate to flow through the screens and filter cake </vt:lpstr>
      <vt:lpstr>Theory of Filtration</vt:lpstr>
      <vt:lpstr>Slide 165</vt:lpstr>
      <vt:lpstr>Slide 166</vt:lpstr>
      <vt:lpstr>Slide 167</vt:lpstr>
      <vt:lpstr>Slide 168</vt:lpstr>
      <vt:lpstr>Air filters </vt:lpstr>
      <vt:lpstr> Plate and Frame Filter Press </vt:lpstr>
      <vt:lpstr>Slide 171</vt:lpstr>
      <vt:lpstr>Advantages &amp;disadvantages</vt:lpstr>
      <vt:lpstr>Disadvantages</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lpstr>Experimental Method and Analysis </vt:lpstr>
      <vt:lpstr>Filtration Analysis               Example</vt:lpstr>
      <vt:lpstr>Filtration Analysis               Example</vt:lpstr>
      <vt:lpstr>Filtration Analysis               Example</vt:lpstr>
      <vt:lpstr>Filtration Analysis               Example</vt:lpstr>
      <vt:lpstr>Filtration Analysis               Example</vt:lpstr>
      <vt:lpstr>Filtration Analysis               Example</vt:lpstr>
      <vt:lpstr>Filtration Analysis          Compressibility</vt:lpstr>
      <vt:lpstr>Filtration Analysis          Compressibility</vt:lpstr>
      <vt:lpstr>Slide 200</vt:lpstr>
      <vt:lpstr>Centrifugation</vt:lpstr>
      <vt:lpstr>Centrifuge rotors</vt:lpstr>
      <vt:lpstr>Geometry of rotors</vt:lpstr>
      <vt:lpstr>Slide 204</vt:lpstr>
      <vt:lpstr>Slide 205</vt:lpstr>
      <vt:lpstr>Slide 206</vt:lpstr>
      <vt:lpstr>Slide 207</vt:lpstr>
      <vt:lpstr>Slide 208</vt:lpstr>
      <vt:lpstr>Slide 209</vt:lpstr>
      <vt:lpstr>Slide 210</vt:lpstr>
      <vt:lpstr>Centrifugal Filtration</vt:lpstr>
      <vt:lpstr>Centrifuge</vt:lpstr>
      <vt:lpstr>Centrifugal Settling</vt:lpstr>
      <vt:lpstr>Centrifugal separations</vt:lpstr>
      <vt:lpstr>Centrifugal separation process</vt:lpstr>
      <vt:lpstr>Slide 216</vt:lpstr>
      <vt:lpstr>Centrifugation time</vt:lpstr>
      <vt:lpstr>Slide 218</vt:lpstr>
      <vt:lpstr>Calculation of flow rate for continuous centrifuge</vt:lpstr>
      <vt:lpstr>Slide 220</vt:lpstr>
      <vt:lpstr>Slide 221</vt:lpstr>
      <vt:lpstr>Slide 222</vt:lpstr>
      <vt:lpstr>Slide 223</vt:lpstr>
      <vt:lpstr>Slide 224</vt:lpstr>
      <vt:lpstr>Example 1</vt:lpstr>
      <vt:lpstr>Slide 226</vt:lpstr>
      <vt:lpstr>Slide 227</vt:lpstr>
      <vt:lpstr>Example2</vt:lpstr>
      <vt:lpstr>Slide 229</vt:lpstr>
      <vt:lpstr>Example 3</vt:lpstr>
      <vt:lpstr>Slide 231</vt:lpstr>
      <vt:lpstr>Slide 232</vt:lpstr>
      <vt:lpstr>To find the minimum particle size </vt:lpstr>
      <vt:lpstr>Slide 234</vt:lpstr>
      <vt:lpstr>Slide 235</vt:lpstr>
      <vt:lpstr>Slide 236</vt:lpstr>
      <vt:lpstr>Slide 237</vt:lpstr>
      <vt:lpstr>Slide 238</vt:lpstr>
      <vt:lpstr>Slide 239</vt:lpstr>
      <vt:lpstr>Slide 240</vt:lpstr>
      <vt:lpstr>Slide 241</vt:lpstr>
      <vt:lpstr>Slide 242</vt:lpstr>
      <vt:lpstr>Slide 243</vt:lpstr>
      <vt:lpstr>Slide 244</vt:lpstr>
      <vt:lpstr>Slide 245</vt:lpstr>
      <vt:lpstr>Slide 246</vt:lpstr>
      <vt:lpstr>Slide 247</vt:lpstr>
      <vt:lpstr>Slide 248</vt:lpstr>
      <vt:lpstr>Slide 249</vt:lpstr>
      <vt:lpstr>Slide 250</vt:lpstr>
      <vt:lpstr>Centrifugal Separations</vt:lpstr>
      <vt:lpstr>Centrifugal Separations</vt:lpstr>
      <vt:lpstr>Slide 253</vt:lpstr>
      <vt:lpstr>Slide 254</vt:lpstr>
      <vt:lpstr>Slide 255</vt:lpstr>
      <vt:lpstr>Slide 256</vt:lpstr>
      <vt:lpstr>Cyclone</vt:lpstr>
      <vt:lpstr>Slide 258</vt:lpstr>
      <vt:lpstr>CYCLONES and HYDROCYCLONES</vt:lpstr>
      <vt:lpstr>Slide 260</vt:lpstr>
      <vt:lpstr>Slide 261</vt:lpstr>
      <vt:lpstr>Slide 262</vt:lpstr>
      <vt:lpstr>Slide 263</vt:lpstr>
      <vt:lpstr>Slide 264</vt:lpstr>
      <vt:lpstr>Slide 265</vt:lpstr>
      <vt:lpstr>Slide 266</vt:lpstr>
      <vt:lpstr>Slide 267</vt:lpstr>
      <vt:lpstr>Slide 268</vt:lpstr>
      <vt:lpstr>Slide 269</vt:lpstr>
      <vt:lpstr>Slide 270</vt:lpstr>
      <vt:lpstr>Slide 271</vt:lpstr>
      <vt:lpstr>Slide 272</vt:lpstr>
      <vt:lpstr>Slide 273</vt:lpstr>
      <vt:lpstr>Slide 274</vt:lpstr>
      <vt:lpstr>Slide 275</vt:lpstr>
      <vt:lpstr>Problem</vt:lpstr>
      <vt:lpstr>Dimensions of a Standard Cyclone</vt:lpstr>
      <vt:lpstr>Slide 278</vt:lpstr>
      <vt:lpstr>Problem</vt:lpstr>
      <vt:lpstr>Solution</vt:lpstr>
      <vt:lpstr>Slide 281</vt:lpstr>
      <vt:lpstr>Slide 282</vt:lpstr>
      <vt:lpstr>Slide 283</vt:lpstr>
      <vt:lpstr>Slide 284</vt:lpstr>
      <vt:lpstr>Slide 285</vt:lpstr>
      <vt:lpstr>Slide 286</vt:lpstr>
      <vt:lpstr>Slide 287</vt:lpstr>
      <vt:lpstr>Slide 288</vt:lpstr>
      <vt:lpstr>Slide 289</vt:lpstr>
      <vt:lpstr>Slide 290</vt:lpstr>
      <vt:lpstr>Slide 291</vt:lpstr>
      <vt:lpstr>Slide 292</vt:lpstr>
      <vt:lpstr>Trommel </vt:lpstr>
      <vt:lpstr>Cake Compressibility</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Mechanical and Hydro –Mechanical Separations</dc:title>
  <dc:creator>Administratr</dc:creator>
  <cp:lastModifiedBy>Administratr</cp:lastModifiedBy>
  <cp:revision>571</cp:revision>
  <dcterms:created xsi:type="dcterms:W3CDTF">2014-05-10T16:10:59Z</dcterms:created>
  <dcterms:modified xsi:type="dcterms:W3CDTF">2016-06-04T07:03:42Z</dcterms:modified>
</cp:coreProperties>
</file>