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3" r:id="rId2"/>
    <p:sldId id="284" r:id="rId3"/>
    <p:sldId id="286" r:id="rId4"/>
    <p:sldId id="285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61" r:id="rId14"/>
    <p:sldId id="262" r:id="rId15"/>
    <p:sldId id="271" r:id="rId16"/>
    <p:sldId id="263" r:id="rId17"/>
    <p:sldId id="264" r:id="rId18"/>
    <p:sldId id="266" r:id="rId19"/>
    <p:sldId id="265" r:id="rId20"/>
  </p:sldIdLst>
  <p:sldSz cx="9144000" cy="6858000" type="screen4x3"/>
  <p:notesSz cx="6743700" cy="97536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accent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accent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accent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accent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accent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accent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accent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accent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accent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FF00FF"/>
    <a:srgbClr val="FF99FF"/>
    <a:srgbClr val="66FFFF"/>
    <a:srgbClr val="33CC33"/>
    <a:srgbClr val="CC0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699" autoAdjust="0"/>
  </p:normalViewPr>
  <p:slideViewPr>
    <p:cSldViewPr snapToGrid="0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1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28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t" anchorCtr="0" compatLnSpc="1">
            <a:prstTxWarp prst="textNoShape">
              <a:avLst/>
            </a:prstTxWarp>
          </a:bodyPr>
          <a:lstStyle>
            <a:lvl1pPr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7825"/>
            <a:ext cx="29225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b" anchorCtr="0" compatLnSpc="1">
            <a:prstTxWarp prst="textNoShape">
              <a:avLst/>
            </a:prstTxWarp>
          </a:bodyPr>
          <a:lstStyle>
            <a:lvl1pPr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267825"/>
            <a:ext cx="292258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fld id="{6A31BB78-9111-4788-BA80-1AA6A1C9787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t" anchorCtr="0" compatLnSpc="1">
            <a:prstTxWarp prst="textNoShape">
              <a:avLst/>
            </a:prstTxWarp>
          </a:bodyPr>
          <a:lstStyle>
            <a:lvl1pPr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60413"/>
            <a:ext cx="4878388" cy="3659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48200"/>
            <a:ext cx="4953000" cy="434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7988"/>
            <a:ext cx="28956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b" anchorCtr="0" compatLnSpc="1">
            <a:prstTxWarp prst="textNoShape">
              <a:avLst/>
            </a:prstTxWarp>
          </a:bodyPr>
          <a:lstStyle>
            <a:lvl1pPr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297988"/>
            <a:ext cx="28956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7" tIns="45509" rIns="91017" bIns="45509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>
                <a:solidFill>
                  <a:srgbClr val="00FF00"/>
                </a:solidFill>
                <a:latin typeface="Times New Roman" pitchFamily="18" charset="0"/>
              </a:defRPr>
            </a:lvl1pPr>
          </a:lstStyle>
          <a:p>
            <a:fld id="{AABDB965-FE34-454D-9B0F-CC5379933D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6F3D4-0750-49AB-A3AC-D8C9062198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D239C-8011-40EC-AE9A-4D9998E663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93CD3-55DE-4A47-850A-696D5F495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E4E23-2BA4-4E02-82A9-624FD494D6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B4AA8-3254-43FF-9EA8-91261F4602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495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495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357C1-03A1-4A00-A80D-71B166C674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12BA4-9122-4455-8BE6-25114CF96D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C0D12-5A84-48DB-AC66-60F112BBCF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403E2-6C12-4924-A15D-91D97F558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35219-9E60-438D-8630-61DC68C9CF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250C8B-6B95-4936-8596-B4244316F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143000"/>
            <a:ext cx="914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75676D44-CD6A-4FF9-99E7-7140F50C9D7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ad5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0963" y="6229350"/>
            <a:ext cx="48863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8532813" y="6453188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</a:pPr>
            <a:fld id="{4505CCE6-40F2-4E05-8549-EFE612A9166F}" type="slidenum">
              <a:rPr lang="en-US" sz="1400">
                <a:solidFill>
                  <a:srgbClr val="FF3300"/>
                </a:solidFill>
                <a:cs typeface="Times New Roman" pitchFamily="18" charset="0"/>
              </a:rPr>
              <a:pPr>
                <a:spcBef>
                  <a:spcPct val="0"/>
                </a:spcBef>
              </a:pPr>
              <a:t>‹#›</a:t>
            </a:fld>
            <a:endParaRPr lang="en-US" sz="1400">
              <a:solidFill>
                <a:srgbClr val="FF3300"/>
              </a:solidFill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8.jpeg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jpeg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9.jpeg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44.jpeg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Egypt\AUC\MENG%20372\instant_centers_two_laminas.avi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15E4D-408B-48A6-B979-B74253CCD615}" type="slidenum">
              <a:rPr lang="en-US"/>
              <a:pPr/>
              <a:t>1</a:t>
            </a:fld>
            <a:endParaRPr lang="en-US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0" y="5368925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Palatino" pitchFamily="18" charset="0"/>
                <a:cs typeface="Times New Roman" pitchFamily="18" charset="0"/>
              </a:rPr>
              <a:t>All figures taken from </a:t>
            </a:r>
            <a:r>
              <a:rPr lang="en-US" i="1">
                <a:solidFill>
                  <a:schemeClr val="tx1"/>
                </a:solidFill>
                <a:latin typeface="Palatino" pitchFamily="18" charset="0"/>
                <a:cs typeface="Times New Roman" pitchFamily="18" charset="0"/>
              </a:rPr>
              <a:t>Design of Machinery</a:t>
            </a:r>
            <a:r>
              <a:rPr lang="en-US">
                <a:solidFill>
                  <a:schemeClr val="tx1"/>
                </a:solidFill>
                <a:latin typeface="Palatino" pitchFamily="18" charset="0"/>
                <a:cs typeface="Times New Roman" pitchFamily="18" charset="0"/>
              </a:rPr>
              <a:t>, 3</a:t>
            </a:r>
            <a:r>
              <a:rPr lang="en-US" baseline="30000">
                <a:solidFill>
                  <a:schemeClr val="tx1"/>
                </a:solidFill>
                <a:latin typeface="Palatino" pitchFamily="18" charset="0"/>
                <a:cs typeface="Times New Roman" pitchFamily="18" charset="0"/>
              </a:rPr>
              <a:t>rd</a:t>
            </a:r>
            <a:r>
              <a:rPr lang="en-US">
                <a:solidFill>
                  <a:schemeClr val="tx1"/>
                </a:solidFill>
                <a:latin typeface="Palatino" pitchFamily="18" charset="0"/>
                <a:cs typeface="Times New Roman" pitchFamily="18" charset="0"/>
              </a:rPr>
              <a:t> ed. Robert Norton 2003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2001838" y="254000"/>
            <a:ext cx="516199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800" b="1" dirty="0">
                <a:latin typeface="Palatino" pitchFamily="18" charset="0"/>
                <a:cs typeface="Times New Roman" pitchFamily="18" charset="0"/>
              </a:rPr>
              <a:t>MENG </a:t>
            </a:r>
            <a:r>
              <a:rPr lang="en-US" sz="4800" b="1" dirty="0" smtClean="0">
                <a:latin typeface="Palatino" pitchFamily="18" charset="0"/>
                <a:cs typeface="Times New Roman" pitchFamily="18" charset="0"/>
              </a:rPr>
              <a:t>3071</a:t>
            </a:r>
            <a:r>
              <a:rPr lang="en-US" sz="4800" b="1" dirty="0">
                <a:latin typeface="Palatino" pitchFamily="18" charset="0"/>
                <a:cs typeface="Times New Roman" pitchFamily="18" charset="0"/>
              </a:rPr>
              <a:t/>
            </a:r>
            <a:br>
              <a:rPr lang="en-US" sz="4800" b="1" dirty="0">
                <a:latin typeface="Palatino" pitchFamily="18" charset="0"/>
                <a:cs typeface="Times New Roman" pitchFamily="18" charset="0"/>
              </a:rPr>
            </a:br>
            <a:r>
              <a:rPr lang="en-US" sz="4800" b="1">
                <a:latin typeface="Palatino" pitchFamily="18" charset="0"/>
                <a:cs typeface="Times New Roman" pitchFamily="18" charset="0"/>
              </a:rPr>
              <a:t>Chapter </a:t>
            </a:r>
            <a:r>
              <a:rPr lang="en-US" sz="4800" b="1" smtClean="0">
                <a:latin typeface="Palatino" pitchFamily="18" charset="0"/>
                <a:cs typeface="Times New Roman" pitchFamily="18" charset="0"/>
              </a:rPr>
              <a:t>3</a:t>
            </a:r>
            <a:r>
              <a:rPr lang="en-US" sz="4800" b="1" dirty="0">
                <a:latin typeface="Palatino" pitchFamily="18" charset="0"/>
                <a:cs typeface="Times New Roman" pitchFamily="18" charset="0"/>
              </a:rPr>
              <a:t/>
            </a:r>
            <a:br>
              <a:rPr lang="en-US" sz="4800" b="1" dirty="0">
                <a:latin typeface="Palatino" pitchFamily="18" charset="0"/>
                <a:cs typeface="Times New Roman" pitchFamily="18" charset="0"/>
              </a:rPr>
            </a:br>
            <a:r>
              <a:rPr lang="en-US" sz="4800" b="1" dirty="0">
                <a:latin typeface="Palatino" pitchFamily="18" charset="0"/>
                <a:cs typeface="Times New Roman" pitchFamily="18" charset="0"/>
              </a:rPr>
              <a:t>Velocity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3178B-F3AD-4CA9-BEF2-7BCB52E0ADB1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5337175" y="2917825"/>
            <a:ext cx="3806825" cy="3009900"/>
            <a:chOff x="3198" y="2424"/>
            <a:chExt cx="2562" cy="1896"/>
          </a:xfrm>
        </p:grpSpPr>
        <p:pic>
          <p:nvPicPr>
            <p:cNvPr id="31747" name="Picture 3" descr="Fig 6-05"/>
            <p:cNvPicPr>
              <a:picLocks noChangeAspect="1" noChangeArrowheads="1"/>
            </p:cNvPicPr>
            <p:nvPr/>
          </p:nvPicPr>
          <p:blipFill>
            <a:blip r:embed="rId2"/>
            <a:srcRect l="2020" t="2698" r="53214" b="67134"/>
            <a:stretch>
              <a:fillRect/>
            </a:stretch>
          </p:blipFill>
          <p:spPr bwMode="auto">
            <a:xfrm>
              <a:off x="3198" y="2639"/>
              <a:ext cx="2562" cy="16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1748" name="Rectangle 4"/>
            <p:cNvSpPr>
              <a:spLocks noChangeArrowheads="1"/>
            </p:cNvSpPr>
            <p:nvPr/>
          </p:nvSpPr>
          <p:spPr bwMode="auto">
            <a:xfrm>
              <a:off x="5441" y="2424"/>
              <a:ext cx="319" cy="1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49" name="Freeform 5"/>
          <p:cNvSpPr>
            <a:spLocks/>
          </p:cNvSpPr>
          <p:nvPr/>
        </p:nvSpPr>
        <p:spPr bwMode="auto">
          <a:xfrm>
            <a:off x="3536950" y="3838575"/>
            <a:ext cx="4997450" cy="1943100"/>
          </a:xfrm>
          <a:custGeom>
            <a:avLst/>
            <a:gdLst/>
            <a:ahLst/>
            <a:cxnLst>
              <a:cxn ang="0">
                <a:pos x="3148" y="1192"/>
              </a:cxn>
              <a:cxn ang="0">
                <a:pos x="2852" y="0"/>
              </a:cxn>
              <a:cxn ang="0">
                <a:pos x="0" y="1224"/>
              </a:cxn>
              <a:cxn ang="0">
                <a:pos x="3148" y="1192"/>
              </a:cxn>
            </a:cxnLst>
            <a:rect l="0" t="0" r="r" b="b"/>
            <a:pathLst>
              <a:path w="3148" h="1224">
                <a:moveTo>
                  <a:pt x="3148" y="1192"/>
                </a:moveTo>
                <a:lnTo>
                  <a:pt x="2852" y="0"/>
                </a:lnTo>
                <a:lnTo>
                  <a:pt x="0" y="1224"/>
                </a:lnTo>
                <a:lnTo>
                  <a:pt x="3148" y="1192"/>
                </a:lnTo>
                <a:close/>
              </a:path>
            </a:pathLst>
          </a:custGeom>
          <a:solidFill>
            <a:srgbClr val="FF99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Instant Centers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H="1">
            <a:off x="3738563" y="5553075"/>
            <a:ext cx="4953000" cy="10160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H="1">
            <a:off x="3967163" y="3978275"/>
            <a:ext cx="4343400" cy="1770063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890963" y="5045075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I</a:t>
            </a:r>
            <a:r>
              <a:rPr lang="en-US" baseline="-25000">
                <a:latin typeface="Times New Roman" pitchFamily="18" charset="0"/>
              </a:rPr>
              <a:t>24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4189413" y="5597525"/>
            <a:ext cx="88900" cy="88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6748463" cy="49530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I</a:t>
            </a:r>
            <a:r>
              <a:rPr lang="en-US" baseline="-25000">
                <a:latin typeface="Tahoma" pitchFamily="34" charset="0"/>
              </a:rPr>
              <a:t>24</a:t>
            </a:r>
            <a:r>
              <a:rPr lang="en-US">
                <a:latin typeface="Tahoma" pitchFamily="34" charset="0"/>
              </a:rPr>
              <a:t> has the same velocity on </a:t>
            </a:r>
            <a:r>
              <a:rPr lang="en-US">
                <a:solidFill>
                  <a:srgbClr val="66FFFF"/>
                </a:solidFill>
                <a:latin typeface="Tahoma" pitchFamily="34" charset="0"/>
              </a:rPr>
              <a:t>link 2</a:t>
            </a:r>
            <a:r>
              <a:rPr lang="en-US">
                <a:latin typeface="Tahoma" pitchFamily="34" charset="0"/>
              </a:rPr>
              <a:t> and </a:t>
            </a:r>
            <a:r>
              <a:rPr lang="en-US">
                <a:solidFill>
                  <a:srgbClr val="FF99FF"/>
                </a:solidFill>
                <a:latin typeface="Tahoma" pitchFamily="34" charset="0"/>
              </a:rPr>
              <a:t>link 4</a:t>
            </a:r>
          </a:p>
          <a:p>
            <a:r>
              <a:rPr lang="en-US">
                <a:solidFill>
                  <a:schemeClr val="accent2"/>
                </a:solidFill>
                <a:latin typeface="Tahoma" pitchFamily="34" charset="0"/>
              </a:rPr>
              <a:t>V</a:t>
            </a:r>
            <a:r>
              <a:rPr lang="en-US" baseline="-25000">
                <a:solidFill>
                  <a:schemeClr val="accent2"/>
                </a:solidFill>
                <a:latin typeface="Tahoma" pitchFamily="34" charset="0"/>
              </a:rPr>
              <a:t>I2</a:t>
            </a:r>
            <a:r>
              <a:rPr lang="en-US">
                <a:solidFill>
                  <a:schemeClr val="accent2"/>
                </a:solidFill>
                <a:latin typeface="Tahoma" pitchFamily="34" charset="0"/>
              </a:rPr>
              <a:t>=</a:t>
            </a:r>
            <a:r>
              <a:rPr lang="en-US" i="1">
                <a:solidFill>
                  <a:schemeClr val="accent2"/>
                </a:solidFill>
              </a:rPr>
              <a:t>l</a:t>
            </a:r>
            <a:r>
              <a:rPr lang="en-US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SymbolPS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  <a:r>
              <a:rPr lang="en-US">
                <a:latin typeface="Tahoma" pitchFamily="34" charset="0"/>
              </a:rPr>
              <a:t>=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V</a:t>
            </a:r>
            <a:r>
              <a:rPr lang="en-US" baseline="-25000">
                <a:solidFill>
                  <a:srgbClr val="FF0000"/>
                </a:solidFill>
                <a:latin typeface="Tahoma" pitchFamily="34" charset="0"/>
              </a:rPr>
              <a:t>I4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=</a:t>
            </a:r>
            <a:r>
              <a:rPr lang="en-US" i="1">
                <a:solidFill>
                  <a:srgbClr val="FF0000"/>
                </a:solidFill>
              </a:rPr>
              <a:t>l</a:t>
            </a:r>
            <a:r>
              <a:rPr lang="en-US" baseline="-25000">
                <a:solidFill>
                  <a:srgbClr val="FF0000"/>
                </a:solidFill>
                <a:latin typeface="Tahoma" pitchFamily="34" charset="0"/>
              </a:rPr>
              <a:t>4</a:t>
            </a:r>
            <a:r>
              <a:rPr lang="en-US">
                <a:solidFill>
                  <a:srgbClr val="FF0000"/>
                </a:solidFill>
                <a:latin typeface="SymbolPS" pitchFamily="18" charset="2"/>
              </a:rPr>
              <a:t>w</a:t>
            </a:r>
            <a:r>
              <a:rPr lang="en-US" baseline="-25000">
                <a:solidFill>
                  <a:srgbClr val="FF0000"/>
                </a:solidFill>
                <a:latin typeface="Tahoma" pitchFamily="34" charset="0"/>
              </a:rPr>
              <a:t>4</a:t>
            </a:r>
            <a:endParaRPr lang="en-US">
              <a:solidFill>
                <a:srgbClr val="FF0000"/>
              </a:solidFill>
              <a:latin typeface="Tahoma" pitchFamily="34" charset="0"/>
            </a:endParaRPr>
          </a:p>
          <a:p>
            <a:r>
              <a:rPr lang="en-US">
                <a:latin typeface="Tahoma" pitchFamily="34" charset="0"/>
              </a:rPr>
              <a:t>From this, </a:t>
            </a:r>
            <a:r>
              <a:rPr lang="en-US">
                <a:latin typeface="SymbolPS" pitchFamily="18" charset="2"/>
              </a:rPr>
              <a:t>w</a:t>
            </a:r>
            <a:r>
              <a:rPr lang="en-US" baseline="-25000">
                <a:latin typeface="Tahoma" pitchFamily="34" charset="0"/>
              </a:rPr>
              <a:t>4</a:t>
            </a:r>
            <a:r>
              <a:rPr lang="en-US">
                <a:latin typeface="Tahoma" pitchFamily="34" charset="0"/>
              </a:rPr>
              <a:t> is in the same direction as </a:t>
            </a:r>
            <a:r>
              <a:rPr lang="en-US">
                <a:latin typeface="SymbolPS" pitchFamily="18" charset="2"/>
              </a:rPr>
              <a:t>w</a:t>
            </a:r>
            <a:r>
              <a:rPr lang="en-US" baseline="-25000">
                <a:latin typeface="Tahoma" pitchFamily="34" charset="0"/>
              </a:rPr>
              <a:t>2</a:t>
            </a:r>
            <a:r>
              <a:rPr lang="en-US">
                <a:latin typeface="Tahoma" pitchFamily="34" charset="0"/>
              </a:rPr>
              <a:t> and smaller in magnitude since </a:t>
            </a:r>
            <a:r>
              <a:rPr lang="en-US" i="1">
                <a:solidFill>
                  <a:srgbClr val="FF0000"/>
                </a:solidFill>
              </a:rPr>
              <a:t>l</a:t>
            </a:r>
            <a:r>
              <a:rPr lang="en-US" baseline="-25000">
                <a:solidFill>
                  <a:srgbClr val="FF0000"/>
                </a:solidFill>
                <a:latin typeface="Tahoma" pitchFamily="34" charset="0"/>
              </a:rPr>
              <a:t>4</a:t>
            </a:r>
            <a:r>
              <a:rPr lang="en-US">
                <a:latin typeface="Tahoma" pitchFamily="34" charset="0"/>
              </a:rPr>
              <a:t>&gt;</a:t>
            </a:r>
            <a:r>
              <a:rPr lang="en-US" i="1">
                <a:solidFill>
                  <a:schemeClr val="accent2"/>
                </a:solidFill>
              </a:rPr>
              <a:t>l</a:t>
            </a:r>
            <a:r>
              <a:rPr lang="en-US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31756" name="Freeform 12"/>
          <p:cNvSpPr>
            <a:spLocks/>
          </p:cNvSpPr>
          <p:nvPr/>
        </p:nvSpPr>
        <p:spPr bwMode="auto">
          <a:xfrm>
            <a:off x="3797300" y="4613275"/>
            <a:ext cx="2679700" cy="1117600"/>
          </a:xfrm>
          <a:custGeom>
            <a:avLst/>
            <a:gdLst/>
            <a:ahLst/>
            <a:cxnLst>
              <a:cxn ang="0">
                <a:pos x="1408" y="688"/>
              </a:cxn>
              <a:cxn ang="0">
                <a:pos x="1688" y="0"/>
              </a:cxn>
              <a:cxn ang="0">
                <a:pos x="0" y="704"/>
              </a:cxn>
              <a:cxn ang="0">
                <a:pos x="1408" y="688"/>
              </a:cxn>
            </a:cxnLst>
            <a:rect l="0" t="0" r="r" b="b"/>
            <a:pathLst>
              <a:path w="1688" h="704">
                <a:moveTo>
                  <a:pt x="1408" y="688"/>
                </a:moveTo>
                <a:lnTo>
                  <a:pt x="1688" y="0"/>
                </a:lnTo>
                <a:lnTo>
                  <a:pt x="0" y="704"/>
                </a:lnTo>
                <a:lnTo>
                  <a:pt x="1408" y="688"/>
                </a:lnTo>
                <a:close/>
              </a:path>
            </a:pathLst>
          </a:custGeom>
          <a:solidFill>
            <a:srgbClr val="66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Arc 13"/>
          <p:cNvSpPr>
            <a:spLocks/>
          </p:cNvSpPr>
          <p:nvPr/>
        </p:nvSpPr>
        <p:spPr bwMode="auto">
          <a:xfrm>
            <a:off x="8101013" y="5200650"/>
            <a:ext cx="357187" cy="215900"/>
          </a:xfrm>
          <a:custGeom>
            <a:avLst/>
            <a:gdLst>
              <a:gd name="G0" fmla="+- 21152 0 0"/>
              <a:gd name="G1" fmla="+- 21600 0 0"/>
              <a:gd name="G2" fmla="+- 21600 0 0"/>
              <a:gd name="T0" fmla="*/ 0 w 35774"/>
              <a:gd name="T1" fmla="*/ 17224 h 21600"/>
              <a:gd name="T2" fmla="*/ 35774 w 35774"/>
              <a:gd name="T3" fmla="*/ 5702 h 21600"/>
              <a:gd name="T4" fmla="*/ 21152 w 3577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774" h="21600" fill="none" extrusionOk="0">
                <a:moveTo>
                  <a:pt x="-1" y="17223"/>
                </a:moveTo>
                <a:cubicBezTo>
                  <a:pt x="2075" y="7193"/>
                  <a:pt x="10909" y="-1"/>
                  <a:pt x="21152" y="0"/>
                </a:cubicBezTo>
                <a:cubicBezTo>
                  <a:pt x="26568" y="0"/>
                  <a:pt x="31787" y="2035"/>
                  <a:pt x="35774" y="5701"/>
                </a:cubicBezTo>
              </a:path>
              <a:path w="35774" h="21600" stroke="0" extrusionOk="0">
                <a:moveTo>
                  <a:pt x="-1" y="17223"/>
                </a:moveTo>
                <a:cubicBezTo>
                  <a:pt x="2075" y="7193"/>
                  <a:pt x="10909" y="-1"/>
                  <a:pt x="21152" y="0"/>
                </a:cubicBezTo>
                <a:cubicBezTo>
                  <a:pt x="26568" y="0"/>
                  <a:pt x="31787" y="2035"/>
                  <a:pt x="35774" y="5701"/>
                </a:cubicBezTo>
                <a:lnTo>
                  <a:pt x="21152" y="21600"/>
                </a:lnTo>
                <a:close/>
              </a:path>
            </a:pathLst>
          </a:custGeom>
          <a:noFill/>
          <a:ln w="9525">
            <a:solidFill>
              <a:srgbClr val="660066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8248650" y="4848225"/>
            <a:ext cx="679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660066"/>
                </a:solidFill>
                <a:latin typeface="Symbol" pitchFamily="18" charset="2"/>
              </a:rPr>
              <a:t>w</a:t>
            </a:r>
            <a:r>
              <a:rPr lang="en-US" sz="2000" baseline="-25000">
                <a:solidFill>
                  <a:srgbClr val="660066"/>
                </a:solidFill>
                <a:latin typeface="Times New Roman" pitchFamily="18" charset="0"/>
              </a:rPr>
              <a:t>4</a:t>
            </a:r>
          </a:p>
        </p:txBody>
      </p:sp>
      <p:grpSp>
        <p:nvGrpSpPr>
          <p:cNvPr id="31759" name="Group 15"/>
          <p:cNvGrpSpPr>
            <a:grpSpLocks/>
          </p:cNvGrpSpPr>
          <p:nvPr/>
        </p:nvGrpSpPr>
        <p:grpSpPr bwMode="auto">
          <a:xfrm>
            <a:off x="3657600" y="4951413"/>
            <a:ext cx="4659313" cy="1074737"/>
            <a:chOff x="2304" y="3497"/>
            <a:chExt cx="2935" cy="677"/>
          </a:xfrm>
        </p:grpSpPr>
        <p:sp>
          <p:nvSpPr>
            <p:cNvPr id="31760" name="Line 16"/>
            <p:cNvSpPr>
              <a:spLocks noChangeShapeType="1"/>
            </p:cNvSpPr>
            <p:nvPr/>
          </p:nvSpPr>
          <p:spPr bwMode="auto">
            <a:xfrm flipH="1">
              <a:off x="2628" y="3816"/>
              <a:ext cx="2611" cy="7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stealth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Line 17"/>
            <p:cNvSpPr>
              <a:spLocks noChangeShapeType="1"/>
            </p:cNvSpPr>
            <p:nvPr/>
          </p:nvSpPr>
          <p:spPr bwMode="auto">
            <a:xfrm>
              <a:off x="2632" y="3888"/>
              <a:ext cx="10" cy="21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Text Box 18"/>
            <p:cNvSpPr txBox="1">
              <a:spLocks noChangeArrowheads="1"/>
            </p:cNvSpPr>
            <p:nvPr/>
          </p:nvSpPr>
          <p:spPr bwMode="auto">
            <a:xfrm>
              <a:off x="2304" y="3886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V</a:t>
              </a:r>
              <a:r>
                <a:rPr lang="en-US" baseline="-25000">
                  <a:solidFill>
                    <a:srgbClr val="FF0000"/>
                  </a:solidFill>
                  <a:latin typeface="Times New Roman" pitchFamily="18" charset="0"/>
                </a:rPr>
                <a:t>I4</a:t>
              </a:r>
              <a:endParaRPr lang="en-US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31763" name="Text Box 19"/>
            <p:cNvSpPr txBox="1">
              <a:spLocks noChangeArrowheads="1"/>
            </p:cNvSpPr>
            <p:nvPr/>
          </p:nvSpPr>
          <p:spPr bwMode="auto">
            <a:xfrm>
              <a:off x="4235" y="3497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i="1">
                  <a:solidFill>
                    <a:srgbClr val="FF0000"/>
                  </a:solidFill>
                  <a:latin typeface="Times New Roman" pitchFamily="18" charset="0"/>
                </a:rPr>
                <a:t>l</a:t>
              </a:r>
              <a:r>
                <a:rPr lang="en-US" baseline="-25000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  <a:endParaRPr lang="en-US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1764" name="Group 20"/>
          <p:cNvGrpSpPr>
            <a:grpSpLocks/>
          </p:cNvGrpSpPr>
          <p:nvPr/>
        </p:nvGrpSpPr>
        <p:grpSpPr bwMode="auto">
          <a:xfrm>
            <a:off x="4210050" y="5595938"/>
            <a:ext cx="1752600" cy="515937"/>
            <a:chOff x="2652" y="3903"/>
            <a:chExt cx="1104" cy="325"/>
          </a:xfrm>
        </p:grpSpPr>
        <p:sp>
          <p:nvSpPr>
            <p:cNvPr id="31765" name="Line 21"/>
            <p:cNvSpPr>
              <a:spLocks noChangeShapeType="1"/>
            </p:cNvSpPr>
            <p:nvPr/>
          </p:nvSpPr>
          <p:spPr bwMode="auto">
            <a:xfrm flipH="1">
              <a:off x="2672" y="3904"/>
              <a:ext cx="1084" cy="3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stealth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22"/>
            <p:cNvSpPr>
              <a:spLocks noChangeShapeType="1"/>
            </p:cNvSpPr>
            <p:nvPr/>
          </p:nvSpPr>
          <p:spPr bwMode="auto">
            <a:xfrm>
              <a:off x="2676" y="3936"/>
              <a:ext cx="6" cy="23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stealth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Text Box 23"/>
            <p:cNvSpPr txBox="1">
              <a:spLocks noChangeArrowheads="1"/>
            </p:cNvSpPr>
            <p:nvPr/>
          </p:nvSpPr>
          <p:spPr bwMode="auto">
            <a:xfrm>
              <a:off x="2652" y="3940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V</a:t>
              </a:r>
              <a:r>
                <a:rPr lang="en-US" baseline="-25000">
                  <a:latin typeface="Times New Roman" pitchFamily="18" charset="0"/>
                </a:rPr>
                <a:t>I2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31768" name="Text Box 24"/>
            <p:cNvSpPr txBox="1">
              <a:spLocks noChangeArrowheads="1"/>
            </p:cNvSpPr>
            <p:nvPr/>
          </p:nvSpPr>
          <p:spPr bwMode="auto">
            <a:xfrm>
              <a:off x="3099" y="3903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i="1">
                  <a:latin typeface="Times New Roman" pitchFamily="18" charset="0"/>
                </a:rPr>
                <a:t>l</a:t>
              </a:r>
              <a:r>
                <a:rPr lang="en-US" baseline="-25000">
                  <a:latin typeface="Times New Roman" pitchFamily="18" charset="0"/>
                </a:rPr>
                <a:t>2</a:t>
              </a:r>
              <a:endParaRPr lang="en-US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  <p:bldP spid="317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843C1-4D69-4B9A-967F-064A333D4A1D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2954338"/>
            <a:ext cx="5200650" cy="3903662"/>
            <a:chOff x="0" y="1861"/>
            <a:chExt cx="3276" cy="2459"/>
          </a:xfrm>
        </p:grpSpPr>
        <p:pic>
          <p:nvPicPr>
            <p:cNvPr id="32771" name="Picture 3" descr="Fig 6-07"/>
            <p:cNvPicPr>
              <a:picLocks noChangeAspect="1" noChangeArrowheads="1"/>
            </p:cNvPicPr>
            <p:nvPr/>
          </p:nvPicPr>
          <p:blipFill>
            <a:blip r:embed="rId2"/>
            <a:srcRect l="1459" t="1620" r="51283" b="64481"/>
            <a:stretch>
              <a:fillRect/>
            </a:stretch>
          </p:blipFill>
          <p:spPr bwMode="auto">
            <a:xfrm>
              <a:off x="0" y="1861"/>
              <a:ext cx="3265" cy="2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2772" name="Rectangle 4"/>
            <p:cNvSpPr>
              <a:spLocks noChangeArrowheads="1"/>
            </p:cNvSpPr>
            <p:nvPr/>
          </p:nvSpPr>
          <p:spPr bwMode="auto">
            <a:xfrm>
              <a:off x="2880" y="2043"/>
              <a:ext cx="396" cy="69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73" name="Group 5"/>
          <p:cNvGrpSpPr>
            <a:grpSpLocks/>
          </p:cNvGrpSpPr>
          <p:nvPr/>
        </p:nvGrpSpPr>
        <p:grpSpPr bwMode="auto">
          <a:xfrm>
            <a:off x="3943350" y="825500"/>
            <a:ext cx="5200650" cy="2776538"/>
            <a:chOff x="2484" y="520"/>
            <a:chExt cx="3276" cy="1749"/>
          </a:xfrm>
        </p:grpSpPr>
        <p:pic>
          <p:nvPicPr>
            <p:cNvPr id="32774" name="Picture 6" descr="Fig 6-11"/>
            <p:cNvPicPr>
              <a:picLocks noChangeAspect="1" noChangeArrowheads="1"/>
            </p:cNvPicPr>
            <p:nvPr/>
          </p:nvPicPr>
          <p:blipFill>
            <a:blip r:embed="rId3"/>
            <a:srcRect l="26645" r="13487" b="22679"/>
            <a:stretch>
              <a:fillRect/>
            </a:stretch>
          </p:blipFill>
          <p:spPr bwMode="auto">
            <a:xfrm>
              <a:off x="2484" y="520"/>
              <a:ext cx="3276" cy="1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2775" name="Picture 7" descr="Fig 6-11"/>
            <p:cNvPicPr>
              <a:picLocks noChangeAspect="1" noChangeArrowheads="1"/>
            </p:cNvPicPr>
            <p:nvPr/>
          </p:nvPicPr>
          <p:blipFill>
            <a:blip r:embed="rId3"/>
            <a:srcRect l="6250" t="45049" r="77795" b="44960"/>
            <a:stretch>
              <a:fillRect/>
            </a:stretch>
          </p:blipFill>
          <p:spPr bwMode="auto">
            <a:xfrm>
              <a:off x="2574" y="576"/>
              <a:ext cx="873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2776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Instant Centers Practice Problems</a:t>
            </a: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5780088" y="4032250"/>
            <a:ext cx="438150" cy="1493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 flipV="1">
            <a:off x="6218238" y="4057650"/>
            <a:ext cx="1481137" cy="2214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V="1">
            <a:off x="7724775" y="5332413"/>
            <a:ext cx="966788" cy="927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497513" y="5602288"/>
            <a:ext cx="566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O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</a:rPr>
              <a:t>2</a:t>
            </a: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8407400" y="4872038"/>
            <a:ext cx="566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O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</a:rPr>
              <a:t>4</a:t>
            </a: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6399213" y="4068763"/>
            <a:ext cx="566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7431088" y="6400800"/>
            <a:ext cx="566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B</a:t>
            </a:r>
          </a:p>
        </p:txBody>
      </p:sp>
      <p:grpSp>
        <p:nvGrpSpPr>
          <p:cNvPr id="32784" name="Group 16"/>
          <p:cNvGrpSpPr>
            <a:grpSpLocks/>
          </p:cNvGrpSpPr>
          <p:nvPr/>
        </p:nvGrpSpPr>
        <p:grpSpPr bwMode="auto">
          <a:xfrm>
            <a:off x="839788" y="1133475"/>
            <a:ext cx="3259137" cy="2505075"/>
            <a:chOff x="3376" y="1030"/>
            <a:chExt cx="2053" cy="1578"/>
          </a:xfrm>
        </p:grpSpPr>
        <p:sp>
          <p:nvSpPr>
            <p:cNvPr id="32785" name="Line 17"/>
            <p:cNvSpPr>
              <a:spLocks noChangeShapeType="1"/>
            </p:cNvSpPr>
            <p:nvPr/>
          </p:nvSpPr>
          <p:spPr bwMode="auto">
            <a:xfrm flipH="1">
              <a:off x="3545" y="1330"/>
              <a:ext cx="276" cy="9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18"/>
            <p:cNvSpPr>
              <a:spLocks noChangeShapeType="1"/>
            </p:cNvSpPr>
            <p:nvPr/>
          </p:nvSpPr>
          <p:spPr bwMode="auto">
            <a:xfrm flipH="1" flipV="1">
              <a:off x="3821" y="1346"/>
              <a:ext cx="1258" cy="3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7" name="Line 19"/>
            <p:cNvSpPr>
              <a:spLocks noChangeShapeType="1"/>
            </p:cNvSpPr>
            <p:nvPr/>
          </p:nvSpPr>
          <p:spPr bwMode="auto">
            <a:xfrm flipV="1">
              <a:off x="4478" y="1703"/>
              <a:ext cx="609" cy="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Text Box 20"/>
            <p:cNvSpPr txBox="1">
              <a:spLocks noChangeArrowheads="1"/>
            </p:cNvSpPr>
            <p:nvPr/>
          </p:nvSpPr>
          <p:spPr bwMode="auto">
            <a:xfrm>
              <a:off x="4316" y="2314"/>
              <a:ext cx="3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O</a:t>
              </a:r>
              <a:r>
                <a:rPr lang="en-US" baseline="-25000">
                  <a:solidFill>
                    <a:schemeClr val="tx1"/>
                  </a:solidFill>
                  <a:latin typeface="Times New Roman" pitchFamily="18" charset="0"/>
                </a:rPr>
                <a:t>4</a:t>
              </a:r>
              <a:endParaRPr lang="en-US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32789" name="Text Box 21"/>
            <p:cNvSpPr txBox="1">
              <a:spLocks noChangeArrowheads="1"/>
            </p:cNvSpPr>
            <p:nvPr/>
          </p:nvSpPr>
          <p:spPr bwMode="auto">
            <a:xfrm>
              <a:off x="3376" y="2320"/>
              <a:ext cx="3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O</a:t>
              </a:r>
              <a:r>
                <a:rPr lang="en-US" baseline="-25000">
                  <a:solidFill>
                    <a:schemeClr val="tx1"/>
                  </a:solidFill>
                  <a:latin typeface="Times New Roman" pitchFamily="18" charset="0"/>
                </a:rPr>
                <a:t>2</a:t>
              </a:r>
              <a:endParaRPr lang="en-US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32790" name="Text Box 22"/>
            <p:cNvSpPr txBox="1">
              <a:spLocks noChangeArrowheads="1"/>
            </p:cNvSpPr>
            <p:nvPr/>
          </p:nvSpPr>
          <p:spPr bwMode="auto">
            <a:xfrm>
              <a:off x="5072" y="1574"/>
              <a:ext cx="3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32791" name="Text Box 23"/>
            <p:cNvSpPr txBox="1">
              <a:spLocks noChangeArrowheads="1"/>
            </p:cNvSpPr>
            <p:nvPr/>
          </p:nvSpPr>
          <p:spPr bwMode="auto">
            <a:xfrm>
              <a:off x="3739" y="1030"/>
              <a:ext cx="3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A</a:t>
              </a:r>
            </a:p>
          </p:txBody>
        </p:sp>
      </p:grp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5614988" y="3429000"/>
            <a:ext cx="3271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Power=T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</a:rPr>
              <a:t>in</a:t>
            </a:r>
            <a:r>
              <a:rPr lang="en-US">
                <a:solidFill>
                  <a:schemeClr val="tx1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</a:rPr>
              <a:t>in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=T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</a:rPr>
              <a:t>out</a:t>
            </a:r>
            <a:r>
              <a:rPr lang="en-US">
                <a:solidFill>
                  <a:schemeClr val="tx1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</a:rPr>
              <a:t>out</a:t>
            </a: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DDB8D-6990-4A4C-8E82-1F6E61B95053}" type="slidenum">
              <a:rPr lang="en-US"/>
              <a:pPr/>
              <a:t>12</a:t>
            </a:fld>
            <a:endParaRPr lang="en-US"/>
          </a:p>
        </p:txBody>
      </p:sp>
      <p:pic>
        <p:nvPicPr>
          <p:cNvPr id="33794" name="Picture 2" descr="Fig 6-20"/>
          <p:cNvPicPr>
            <a:picLocks noChangeAspect="1" noChangeArrowheads="1"/>
          </p:cNvPicPr>
          <p:nvPr/>
        </p:nvPicPr>
        <p:blipFill>
          <a:blip r:embed="rId2"/>
          <a:srcRect l="6471" r="25719" b="21846"/>
          <a:stretch>
            <a:fillRect/>
          </a:stretch>
        </p:blipFill>
        <p:spPr bwMode="auto">
          <a:xfrm>
            <a:off x="730250" y="1604963"/>
            <a:ext cx="7681913" cy="525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795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Velocity Analysis of a 4-Bar Linkage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00113"/>
            <a:ext cx="7793038" cy="49530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Given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/>
              <a:t>. </a:t>
            </a:r>
            <a:r>
              <a:rPr lang="en-US">
                <a:latin typeface="Arial" charset="0"/>
              </a:rPr>
              <a:t>Find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3</a:t>
            </a:r>
            <a:r>
              <a:rPr lang="en-US"/>
              <a:t> </a:t>
            </a:r>
            <a:r>
              <a:rPr lang="en-US">
                <a:latin typeface="Arial" charset="0"/>
              </a:rPr>
              <a:t>and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1133-884D-49DE-97BD-BFC4F7B0B238}" type="slidenum">
              <a:rPr lang="en-US"/>
              <a:pPr/>
              <a:t>13</a:t>
            </a:fld>
            <a:endParaRPr lang="en-US"/>
          </a:p>
        </p:txBody>
      </p:sp>
      <p:pic>
        <p:nvPicPr>
          <p:cNvPr id="7184" name="Picture 16" descr="Fig 6-20"/>
          <p:cNvPicPr>
            <a:picLocks noChangeAspect="1" noChangeArrowheads="1"/>
          </p:cNvPicPr>
          <p:nvPr/>
        </p:nvPicPr>
        <p:blipFill>
          <a:blip r:embed="rId3"/>
          <a:srcRect l="6471" r="25719" b="21846"/>
          <a:stretch>
            <a:fillRect/>
          </a:stretch>
        </p:blipFill>
        <p:spPr bwMode="auto">
          <a:xfrm>
            <a:off x="4927600" y="1090613"/>
            <a:ext cx="4216400" cy="288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Velocity Analysis of a 4-Bar Linkage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430838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Write the vector loop equation</a:t>
            </a:r>
          </a:p>
          <a:p>
            <a:endParaRPr lang="en-US"/>
          </a:p>
          <a:p>
            <a:r>
              <a:rPr lang="en-US">
                <a:solidFill>
                  <a:schemeClr val="accent2"/>
                </a:solidFill>
              </a:rPr>
              <a:t>After solving the position 			   analysis, take the derivative</a:t>
            </a:r>
          </a:p>
          <a:p>
            <a:endParaRPr lang="en-US" sz="5400"/>
          </a:p>
          <a:p>
            <a:pPr>
              <a:buFontTx/>
              <a:buNone/>
            </a:pPr>
            <a:r>
              <a:rPr lang="en-US"/>
              <a:t>	</a:t>
            </a:r>
            <a:r>
              <a:rPr lang="en-US">
                <a:solidFill>
                  <a:schemeClr val="accent2"/>
                </a:solidFill>
              </a:rPr>
              <a:t>or</a:t>
            </a:r>
          </a:p>
          <a:p>
            <a:pPr>
              <a:buFontTx/>
              <a:buNone/>
            </a:pPr>
            <a:endParaRPr lang="en-US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	where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68288" y="1736725"/>
          <a:ext cx="4530725" cy="538163"/>
        </p:xfrm>
        <a:graphic>
          <a:graphicData uri="http://schemas.openxmlformats.org/presentationml/2006/ole">
            <p:oleObj spid="_x0000_s7173" name="Equation" r:id="rId4" imgW="1892160" imgH="228600" progId="Equation.3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60338" y="3324225"/>
          <a:ext cx="4851400" cy="555625"/>
        </p:xfrm>
        <a:graphic>
          <a:graphicData uri="http://schemas.openxmlformats.org/presentationml/2006/ole">
            <p:oleObj spid="_x0000_s7175" name="Equation" r:id="rId5" imgW="2298600" imgH="266400" progId="Equation.3">
              <p:embed/>
            </p:oleObj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79425" y="3922713"/>
          <a:ext cx="4562475" cy="574675"/>
        </p:xfrm>
        <a:graphic>
          <a:graphicData uri="http://schemas.openxmlformats.org/presentationml/2006/ole">
            <p:oleObj spid="_x0000_s7177" name="Equation" r:id="rId6" imgW="2095200" imgH="266400" progId="Equation.3">
              <p:embed/>
            </p:oleObj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50825" y="4940300"/>
          <a:ext cx="2276475" cy="490538"/>
        </p:xfrm>
        <a:graphic>
          <a:graphicData uri="http://schemas.openxmlformats.org/presentationml/2006/ole">
            <p:oleObj spid="_x0000_s7180" r:id="rId7" imgW="1104900" imgH="241300" progId="Equation.3">
              <p:embed/>
            </p:oleObj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3135313" y="4683125"/>
          <a:ext cx="2097087" cy="1579563"/>
        </p:xfrm>
        <a:graphic>
          <a:graphicData uri="http://schemas.openxmlformats.org/presentationml/2006/ole">
            <p:oleObj spid="_x0000_s7182" name="Equation" r:id="rId8" imgW="939600" imgH="711000" progId="Equation.3">
              <p:embed/>
            </p:oleObj>
          </a:graphicData>
        </a:graphic>
      </p:graphicFrame>
      <p:pic>
        <p:nvPicPr>
          <p:cNvPr id="7185" name="Picture 17" descr="Fig 6-20"/>
          <p:cNvPicPr>
            <a:picLocks noChangeAspect="1" noChangeArrowheads="1"/>
          </p:cNvPicPr>
          <p:nvPr/>
        </p:nvPicPr>
        <p:blipFill>
          <a:blip r:embed="rId3"/>
          <a:srcRect l="74945" r="2740" b="73289"/>
          <a:stretch>
            <a:fillRect/>
          </a:stretch>
        </p:blipFill>
        <p:spPr bwMode="auto">
          <a:xfrm>
            <a:off x="6772275" y="4176713"/>
            <a:ext cx="18081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86" name="AutoShape 18"/>
          <p:cNvSpPr>
            <a:spLocks noChangeArrowheads="1"/>
          </p:cNvSpPr>
          <p:nvPr/>
        </p:nvSpPr>
        <p:spPr bwMode="auto">
          <a:xfrm>
            <a:off x="71438" y="4025900"/>
            <a:ext cx="355600" cy="422275"/>
          </a:xfrm>
          <a:prstGeom prst="rightArrow">
            <a:avLst>
              <a:gd name="adj1" fmla="val 46620"/>
              <a:gd name="adj2" fmla="val 48213"/>
            </a:avLst>
          </a:prstGeom>
          <a:solidFill>
            <a:srgbClr val="FF0000"/>
          </a:solidFill>
          <a:ln w="2857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91" name="Group 23"/>
          <p:cNvGrpSpPr>
            <a:grpSpLocks/>
          </p:cNvGrpSpPr>
          <p:nvPr/>
        </p:nvGrpSpPr>
        <p:grpSpPr bwMode="auto">
          <a:xfrm>
            <a:off x="5461000" y="1890713"/>
            <a:ext cx="2713038" cy="1635125"/>
            <a:chOff x="3440" y="1191"/>
            <a:chExt cx="1709" cy="1030"/>
          </a:xfrm>
        </p:grpSpPr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 flipV="1">
              <a:off x="3440" y="1683"/>
              <a:ext cx="254" cy="53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 flipV="1">
              <a:off x="3689" y="1197"/>
              <a:ext cx="1223" cy="48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>
              <a:off x="3443" y="2203"/>
              <a:ext cx="1706" cy="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2"/>
            <p:cNvSpPr>
              <a:spLocks noChangeShapeType="1"/>
            </p:cNvSpPr>
            <p:nvPr/>
          </p:nvSpPr>
          <p:spPr bwMode="auto">
            <a:xfrm flipH="1" flipV="1">
              <a:off x="4909" y="1191"/>
              <a:ext cx="232" cy="102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8107-B170-4B1B-8637-5D832F921CAB}" type="slidenum">
              <a:rPr lang="en-US"/>
              <a:pPr/>
              <a:t>14</a:t>
            </a:fld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Velocity Analysis of a 4-Bar Linkage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35100"/>
            <a:ext cx="5459413" cy="54229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Take knowns to one side:</a:t>
            </a: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Take conjugate to get 2</a:t>
            </a:r>
            <a:r>
              <a:rPr lang="en-US" baseline="30000">
                <a:solidFill>
                  <a:schemeClr val="accent2"/>
                </a:solidFill>
              </a:rPr>
              <a:t>nd</a:t>
            </a:r>
            <a:r>
              <a:rPr lang="en-US">
                <a:solidFill>
                  <a:schemeClr val="accent2"/>
                </a:solidFill>
              </a:rPr>
              <a:t> equation:</a:t>
            </a: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Put in matrix form:</a:t>
            </a:r>
          </a:p>
          <a:p>
            <a:endParaRPr lang="en-US" sz="2800">
              <a:solidFill>
                <a:schemeClr val="accent2"/>
              </a:solidFill>
            </a:endParaRPr>
          </a:p>
          <a:p>
            <a:r>
              <a:rPr lang="en-US" sz="2800">
                <a:solidFill>
                  <a:schemeClr val="accent2"/>
                </a:solidFill>
              </a:rPr>
              <a:t>Invert matrix:</a:t>
            </a:r>
          </a:p>
        </p:txBody>
      </p:sp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79388" y="989013"/>
          <a:ext cx="4562475" cy="574675"/>
        </p:xfrm>
        <a:graphic>
          <a:graphicData uri="http://schemas.openxmlformats.org/presentationml/2006/ole">
            <p:oleObj spid="_x0000_s8202" name="Equation" r:id="rId3" imgW="2095200" imgH="266400" progId="Equation.3">
              <p:embed/>
            </p:oleObj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388938" y="2022475"/>
          <a:ext cx="4238625" cy="614363"/>
        </p:xfrm>
        <a:graphic>
          <a:graphicData uri="http://schemas.openxmlformats.org/presentationml/2006/ole">
            <p:oleObj spid="_x0000_s8208" name="Equation" r:id="rId4" imgW="1815840" imgH="266400" progId="Equation.3">
              <p:embed/>
            </p:oleObj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3495675" y="5157788"/>
          <a:ext cx="5621338" cy="1236662"/>
        </p:xfrm>
        <a:graphic>
          <a:graphicData uri="http://schemas.openxmlformats.org/presentationml/2006/ole">
            <p:oleObj spid="_x0000_s8214" name="Equation" r:id="rId5" imgW="2552400" imgH="558720" progId="Equation.3">
              <p:embed/>
            </p:oleObj>
          </a:graphicData>
        </a:graphic>
      </p:graphicFrame>
      <p:pic>
        <p:nvPicPr>
          <p:cNvPr id="8215" name="Picture 23" descr="Fig 6-20"/>
          <p:cNvPicPr>
            <a:picLocks noChangeAspect="1" noChangeArrowheads="1"/>
          </p:cNvPicPr>
          <p:nvPr/>
        </p:nvPicPr>
        <p:blipFill>
          <a:blip r:embed="rId6"/>
          <a:srcRect l="6471" r="25719" b="21846"/>
          <a:stretch>
            <a:fillRect/>
          </a:stretch>
        </p:blipFill>
        <p:spPr bwMode="auto">
          <a:xfrm>
            <a:off x="4927600" y="1090613"/>
            <a:ext cx="4216400" cy="288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285750" y="3629025"/>
          <a:ext cx="4811713" cy="625475"/>
        </p:xfrm>
        <a:graphic>
          <a:graphicData uri="http://schemas.openxmlformats.org/presentationml/2006/ole">
            <p:oleObj spid="_x0000_s8210" name="Equation" r:id="rId7" imgW="2019240" imgH="266400" progId="Equation.3">
              <p:embed/>
            </p:oleObj>
          </a:graphicData>
        </a:graphic>
      </p:graphicFrame>
      <p:graphicFrame>
        <p:nvGraphicFramePr>
          <p:cNvPr id="8212" name="Object 20"/>
          <p:cNvGraphicFramePr>
            <a:graphicFrameLocks noChangeAspect="1"/>
          </p:cNvGraphicFramePr>
          <p:nvPr/>
        </p:nvGraphicFramePr>
        <p:xfrm>
          <a:off x="3589338" y="4173538"/>
          <a:ext cx="5313362" cy="1127125"/>
        </p:xfrm>
        <a:graphic>
          <a:graphicData uri="http://schemas.openxmlformats.org/presentationml/2006/ole">
            <p:oleObj spid="_x0000_s8212" name="Equation" r:id="rId8" imgW="241272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357B-E980-4FF9-81D7-E45C43853E47}" type="slidenum">
              <a:rPr lang="en-US"/>
              <a:pPr/>
              <a:t>15</a:t>
            </a:fld>
            <a:endParaRPr lang="en-US"/>
          </a:p>
        </p:txBody>
      </p:sp>
      <p:pic>
        <p:nvPicPr>
          <p:cNvPr id="18452" name="Picture 20" descr="Fig 6-22"/>
          <p:cNvPicPr>
            <a:picLocks noChangeAspect="1" noChangeArrowheads="1"/>
          </p:cNvPicPr>
          <p:nvPr/>
        </p:nvPicPr>
        <p:blipFill>
          <a:blip r:embed="rId3"/>
          <a:srcRect l="16759" r="23065" b="19615"/>
          <a:stretch>
            <a:fillRect/>
          </a:stretch>
        </p:blipFill>
        <p:spPr bwMode="auto">
          <a:xfrm>
            <a:off x="2365375" y="2147888"/>
            <a:ext cx="5114925" cy="398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35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Inverted Crank Slider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0825"/>
            <a:ext cx="5857875" cy="669925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Given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/>
              <a:t>. Find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3</a:t>
            </a:r>
            <a:r>
              <a:rPr lang="en-US"/>
              <a:t> and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39688" y="1012825"/>
            <a:ext cx="8358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Link 3 is a </a:t>
            </a:r>
            <a:r>
              <a:rPr lang="en-US" sz="2800" u="sng">
                <a:solidFill>
                  <a:srgbClr val="FF3300"/>
                </a:solidFill>
              </a:rPr>
              <a:t>slider link</a:t>
            </a:r>
            <a:r>
              <a:rPr lang="en-US" sz="2800">
                <a:solidFill>
                  <a:srgbClr val="FF3300"/>
                </a:solidFill>
              </a:rPr>
              <a:t>: its effective length, b, changes</a:t>
            </a:r>
          </a:p>
        </p:txBody>
      </p:sp>
      <p:graphicFrame>
        <p:nvGraphicFramePr>
          <p:cNvPr id="18456" name="Object 24"/>
          <p:cNvGraphicFramePr>
            <a:graphicFrameLocks noChangeAspect="1"/>
          </p:cNvGraphicFramePr>
          <p:nvPr/>
        </p:nvGraphicFramePr>
        <p:xfrm>
          <a:off x="3913188" y="1544638"/>
          <a:ext cx="296862" cy="527050"/>
        </p:xfrm>
        <a:graphic>
          <a:graphicData uri="http://schemas.openxmlformats.org/presentationml/2006/ole">
            <p:oleObj spid="_x0000_s18456" name="Equation" r:id="rId4" imgW="12672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EF1AE-7359-46BB-A3ED-9E4BE9FDCB40}" type="slidenum">
              <a:rPr lang="en-US"/>
              <a:pPr/>
              <a:t>16</a:t>
            </a:fld>
            <a:endParaRPr lang="en-US"/>
          </a:p>
        </p:txBody>
      </p:sp>
      <p:pic>
        <p:nvPicPr>
          <p:cNvPr id="9243" name="Picture 27" descr="Fig 6-22"/>
          <p:cNvPicPr>
            <a:picLocks noChangeAspect="1" noChangeArrowheads="1"/>
          </p:cNvPicPr>
          <p:nvPr/>
        </p:nvPicPr>
        <p:blipFill>
          <a:blip r:embed="rId3"/>
          <a:srcRect l="16759" r="23065" b="19615"/>
          <a:stretch>
            <a:fillRect/>
          </a:stretch>
        </p:blipFill>
        <p:spPr bwMode="auto">
          <a:xfrm>
            <a:off x="4945063" y="746125"/>
            <a:ext cx="4198937" cy="327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343775" cy="1143000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Inverted Crank Slider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5857875" cy="5337175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Given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. </a:t>
            </a:r>
            <a:r>
              <a:rPr lang="en-US"/>
              <a:t>Find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3</a:t>
            </a:r>
            <a:r>
              <a:rPr lang="en-US"/>
              <a:t> and</a:t>
            </a:r>
          </a:p>
          <a:p>
            <a:r>
              <a:rPr lang="en-US">
                <a:solidFill>
                  <a:schemeClr val="accent2"/>
                </a:solidFill>
              </a:rPr>
              <a:t>Write the vector loop equation:</a:t>
            </a: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After solving the position analysis, take the derivative:</a:t>
            </a:r>
          </a:p>
          <a:p>
            <a:endParaRPr lang="en-US">
              <a:solidFill>
                <a:schemeClr val="accent2"/>
              </a:solidFill>
            </a:endParaRPr>
          </a:p>
          <a:p>
            <a:r>
              <a:rPr lang="en-US">
                <a:solidFill>
                  <a:schemeClr val="accent2"/>
                </a:solidFill>
              </a:rPr>
              <a:t>To get another equation:</a:t>
            </a:r>
          </a:p>
          <a:p>
            <a:pPr algn="ctr"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or</a:t>
            </a:r>
          </a:p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	so</a:t>
            </a:r>
          </a:p>
        </p:txBody>
      </p:sp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152400" y="2346325"/>
          <a:ext cx="4806950" cy="571500"/>
        </p:xfrm>
        <a:graphic>
          <a:graphicData uri="http://schemas.openxmlformats.org/presentationml/2006/ole">
            <p:oleObj spid="_x0000_s9233" name="Equation" r:id="rId4" imgW="1892160" imgH="228600" progId="Equation.3">
              <p:embed/>
            </p:oleObj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109538" y="4013200"/>
          <a:ext cx="5511800" cy="569913"/>
        </p:xfrm>
        <a:graphic>
          <a:graphicData uri="http://schemas.openxmlformats.org/presentationml/2006/ole">
            <p:oleObj spid="_x0000_s9235" name="Equation" r:id="rId5" imgW="2539800" imgH="266400" progId="Equation.3">
              <p:embed/>
            </p:oleObj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998538" y="5248275"/>
          <a:ext cx="1603375" cy="506413"/>
        </p:xfrm>
        <a:graphic>
          <a:graphicData uri="http://schemas.openxmlformats.org/presentationml/2006/ole">
            <p:oleObj spid="_x0000_s9237" r:id="rId6" imgW="723586" imgH="228501" progId="Equation.3">
              <p:embed/>
            </p:oleObj>
          </a:graphicData>
        </a:graphic>
      </p:graphicFrame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3303588" y="5224463"/>
          <a:ext cx="1196975" cy="522287"/>
        </p:xfrm>
        <a:graphic>
          <a:graphicData uri="http://schemas.openxmlformats.org/presentationml/2006/ole">
            <p:oleObj spid="_x0000_s9239" r:id="rId7" imgW="520700" imgH="228600" progId="Equation.3">
              <p:embed/>
            </p:oleObj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1393825" y="5721350"/>
          <a:ext cx="5278438" cy="636588"/>
        </p:xfrm>
        <a:graphic>
          <a:graphicData uri="http://schemas.openxmlformats.org/presentationml/2006/ole">
            <p:oleObj spid="_x0000_s9241" name="Equation" r:id="rId8" imgW="2184120" imgH="266400" progId="Equation.3">
              <p:embed/>
            </p:oleObj>
          </a:graphicData>
        </a:graphic>
      </p:graphicFrame>
      <p:graphicFrame>
        <p:nvGraphicFramePr>
          <p:cNvPr id="9244" name="Object 28"/>
          <p:cNvGraphicFramePr>
            <a:graphicFrameLocks noChangeAspect="1"/>
          </p:cNvGraphicFramePr>
          <p:nvPr/>
        </p:nvGraphicFramePr>
        <p:xfrm>
          <a:off x="4214813" y="1163638"/>
          <a:ext cx="296862" cy="527050"/>
        </p:xfrm>
        <a:graphic>
          <a:graphicData uri="http://schemas.openxmlformats.org/presentationml/2006/ole">
            <p:oleObj spid="_x0000_s9244" name="Equation" r:id="rId9" imgW="126720" imgH="228600" progId="">
              <p:embed/>
            </p:oleObj>
          </a:graphicData>
        </a:graphic>
      </p:graphicFrame>
      <p:grpSp>
        <p:nvGrpSpPr>
          <p:cNvPr id="9250" name="Group 34"/>
          <p:cNvGrpSpPr>
            <a:grpSpLocks/>
          </p:cNvGrpSpPr>
          <p:nvPr/>
        </p:nvGrpSpPr>
        <p:grpSpPr bwMode="auto">
          <a:xfrm>
            <a:off x="5684838" y="2252663"/>
            <a:ext cx="2209800" cy="1311275"/>
            <a:chOff x="3581" y="1419"/>
            <a:chExt cx="1392" cy="826"/>
          </a:xfrm>
        </p:grpSpPr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 flipV="1">
              <a:off x="3584" y="1791"/>
              <a:ext cx="20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 flipH="1">
              <a:off x="3787" y="1426"/>
              <a:ext cx="982" cy="3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Line 32"/>
            <p:cNvSpPr>
              <a:spLocks noChangeShapeType="1"/>
            </p:cNvSpPr>
            <p:nvPr/>
          </p:nvSpPr>
          <p:spPr bwMode="auto">
            <a:xfrm flipV="1">
              <a:off x="3581" y="2235"/>
              <a:ext cx="1373" cy="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Line 33"/>
            <p:cNvSpPr>
              <a:spLocks noChangeShapeType="1"/>
            </p:cNvSpPr>
            <p:nvPr/>
          </p:nvSpPr>
          <p:spPr bwMode="auto">
            <a:xfrm flipH="1" flipV="1">
              <a:off x="4771" y="1419"/>
              <a:ext cx="202" cy="82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09356-366C-46EC-BBFD-229B27E98C3C}" type="slidenum">
              <a:rPr lang="en-US"/>
              <a:pPr/>
              <a:t>17</a:t>
            </a:fld>
            <a:endParaRPr lang="en-US"/>
          </a:p>
        </p:txBody>
      </p:sp>
      <p:pic>
        <p:nvPicPr>
          <p:cNvPr id="10265" name="Picture 25" descr="Fig 6-22"/>
          <p:cNvPicPr>
            <a:picLocks noChangeAspect="1" noChangeArrowheads="1"/>
          </p:cNvPicPr>
          <p:nvPr/>
        </p:nvPicPr>
        <p:blipFill>
          <a:blip r:embed="rId3"/>
          <a:srcRect l="16759" r="23065" b="19615"/>
          <a:stretch>
            <a:fillRect/>
          </a:stretch>
        </p:blipFill>
        <p:spPr bwMode="auto">
          <a:xfrm>
            <a:off x="5110163" y="996950"/>
            <a:ext cx="4033837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3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Inverted Crank Slider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12925"/>
            <a:ext cx="5911850" cy="2673350"/>
          </a:xfrm>
        </p:spPr>
        <p:txBody>
          <a:bodyPr/>
          <a:lstStyle/>
          <a:p>
            <a:pPr>
              <a:tabLst>
                <a:tab pos="736600" algn="l"/>
              </a:tabLst>
            </a:pPr>
            <a:r>
              <a:rPr lang="en-US">
                <a:solidFill>
                  <a:schemeClr val="accent2"/>
                </a:solidFill>
              </a:rPr>
              <a:t>Take conjugate to get second equation:</a:t>
            </a:r>
          </a:p>
          <a:p>
            <a:pPr>
              <a:tabLst>
                <a:tab pos="736600" algn="l"/>
              </a:tabLst>
            </a:pPr>
            <a:endParaRPr lang="en-US">
              <a:solidFill>
                <a:schemeClr val="accent2"/>
              </a:solidFill>
            </a:endParaRPr>
          </a:p>
          <a:p>
            <a:pPr>
              <a:tabLst>
                <a:tab pos="736600" algn="l"/>
              </a:tabLst>
            </a:pPr>
            <a:r>
              <a:rPr lang="en-US">
                <a:solidFill>
                  <a:schemeClr val="accent2"/>
                </a:solidFill>
              </a:rPr>
              <a:t>Put in matrix form:</a:t>
            </a:r>
          </a:p>
          <a:p>
            <a:pPr>
              <a:tabLst>
                <a:tab pos="736600" algn="l"/>
              </a:tabLst>
            </a:pPr>
            <a:endParaRPr lang="en-US">
              <a:solidFill>
                <a:schemeClr val="accent2"/>
              </a:solidFill>
            </a:endParaRPr>
          </a:p>
          <a:p>
            <a:pPr>
              <a:tabLst>
                <a:tab pos="736600" algn="l"/>
              </a:tabLst>
            </a:pPr>
            <a:endParaRPr lang="en-US">
              <a:solidFill>
                <a:schemeClr val="accent2"/>
              </a:solidFill>
            </a:endParaRPr>
          </a:p>
        </p:txBody>
      </p:sp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301625" y="1120775"/>
          <a:ext cx="5276850" cy="636588"/>
        </p:xfrm>
        <a:graphic>
          <a:graphicData uri="http://schemas.openxmlformats.org/presentationml/2006/ole">
            <p:oleObj spid="_x0000_s10259" name="Equation" r:id="rId4" imgW="2184120" imgH="266400" progId="Equation.3">
              <p:embed/>
            </p:oleObj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28575" y="2909888"/>
          <a:ext cx="5781675" cy="600075"/>
        </p:xfrm>
        <a:graphic>
          <a:graphicData uri="http://schemas.openxmlformats.org/presentationml/2006/ole">
            <p:oleObj spid="_x0000_s10260" name="Equation" r:id="rId5" imgW="2539800" imgH="266400" progId="Equation.3">
              <p:embed/>
            </p:oleObj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79375" y="4022725"/>
          <a:ext cx="6302375" cy="1063625"/>
        </p:xfrm>
        <a:graphic>
          <a:graphicData uri="http://schemas.openxmlformats.org/presentationml/2006/ole">
            <p:oleObj spid="_x0000_s10262" name="Equation" r:id="rId6" imgW="3035160" imgH="507960" progId="Equation.3">
              <p:embed/>
            </p:oleObj>
          </a:graphicData>
        </a:graphic>
      </p:graphicFrame>
      <p:graphicFrame>
        <p:nvGraphicFramePr>
          <p:cNvPr id="10264" name="Object 24"/>
          <p:cNvGraphicFramePr>
            <a:graphicFrameLocks noChangeAspect="1"/>
          </p:cNvGraphicFramePr>
          <p:nvPr/>
        </p:nvGraphicFramePr>
        <p:xfrm>
          <a:off x="1985963" y="5051425"/>
          <a:ext cx="6592887" cy="1169988"/>
        </p:xfrm>
        <a:graphic>
          <a:graphicData uri="http://schemas.openxmlformats.org/presentationml/2006/ole">
            <p:oleObj spid="_x0000_s10264" name="Equation" r:id="rId7" imgW="3174840" imgH="558720" progId="Equation.3">
              <p:embed/>
            </p:oleObj>
          </a:graphicData>
        </a:graphic>
      </p:graphicFrame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73038" y="5376863"/>
            <a:ext cx="1030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Invert: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ECF7-85A7-4A6E-A871-20CFB3980BFF}" type="slidenum">
              <a:rPr lang="en-US"/>
              <a:pPr/>
              <a:t>18</a:t>
            </a:fld>
            <a:endParaRPr lang="en-US"/>
          </a:p>
        </p:txBody>
      </p:sp>
      <p:pic>
        <p:nvPicPr>
          <p:cNvPr id="13328" name="Picture 16" descr="Fig 6-23"/>
          <p:cNvPicPr>
            <a:picLocks noChangeAspect="1" noChangeArrowheads="1"/>
          </p:cNvPicPr>
          <p:nvPr/>
        </p:nvPicPr>
        <p:blipFill>
          <a:blip r:embed="rId3"/>
          <a:srcRect l="5807" r="28207" b="22279"/>
          <a:stretch>
            <a:fillRect/>
          </a:stretch>
        </p:blipFill>
        <p:spPr bwMode="auto">
          <a:xfrm>
            <a:off x="1978025" y="1670050"/>
            <a:ext cx="7165975" cy="427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Velocity of any Point on a Linkage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143000"/>
            <a:ext cx="4495800" cy="4953000"/>
          </a:xfrm>
        </p:spPr>
        <p:txBody>
          <a:bodyPr/>
          <a:lstStyle/>
          <a:p>
            <a:r>
              <a:rPr lang="en-US" sz="2800">
                <a:solidFill>
                  <a:srgbClr val="009900"/>
                </a:solidFill>
              </a:rPr>
              <a:t>Write the vector for R</a:t>
            </a:r>
            <a:r>
              <a:rPr lang="en-US" sz="2800" baseline="-25000">
                <a:solidFill>
                  <a:srgbClr val="009900"/>
                </a:solidFill>
              </a:rPr>
              <a:t>P</a:t>
            </a:r>
            <a:endParaRPr lang="en-US" sz="2800">
              <a:solidFill>
                <a:srgbClr val="009900"/>
              </a:solidFill>
            </a:endParaRPr>
          </a:p>
          <a:p>
            <a:endParaRPr lang="en-US" sz="2800">
              <a:solidFill>
                <a:schemeClr val="accent2"/>
              </a:solidFill>
            </a:endParaRPr>
          </a:p>
          <a:p>
            <a:r>
              <a:rPr lang="en-US" sz="2800">
                <a:solidFill>
                  <a:schemeClr val="accent2"/>
                </a:solidFill>
              </a:rPr>
              <a:t>Take the derivative</a:t>
            </a:r>
          </a:p>
          <a:p>
            <a:endParaRPr lang="en-US" sz="2800">
              <a:solidFill>
                <a:schemeClr val="accent2"/>
              </a:solidFill>
            </a:endParaRPr>
          </a:p>
          <a:p>
            <a:r>
              <a:rPr lang="en-US" sz="2800">
                <a:solidFill>
                  <a:schemeClr val="accent2"/>
                </a:solidFill>
              </a:rPr>
              <a:t>Similarly</a:t>
            </a: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606425" y="1681163"/>
          <a:ext cx="2876550" cy="576262"/>
        </p:xfrm>
        <a:graphic>
          <a:graphicData uri="http://schemas.openxmlformats.org/presentationml/2006/ole">
            <p:oleObj spid="_x0000_s13318" name="Equation" r:id="rId4" imgW="1396800" imgH="279360" progId="Equation.3">
              <p:embed/>
            </p:oleObj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23863" y="2662238"/>
          <a:ext cx="3384550" cy="528637"/>
        </p:xfrm>
        <a:graphic>
          <a:graphicData uri="http://schemas.openxmlformats.org/presentationml/2006/ole">
            <p:oleObj spid="_x0000_s13320" name="Equation" r:id="rId5" imgW="1790640" imgH="279360" progId="Equation.3">
              <p:embed/>
            </p:oleObj>
          </a:graphicData>
        </a:graphic>
      </p:graphicFrame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4000500" y="2312988"/>
            <a:ext cx="2179638" cy="2919412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4778375" y="4068763"/>
            <a:ext cx="515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6600"/>
                </a:solidFill>
                <a:latin typeface="Times New Roman" pitchFamily="18" charset="0"/>
              </a:rPr>
              <a:t>R</a:t>
            </a:r>
            <a:r>
              <a:rPr lang="en-US" sz="2000" baseline="-25000">
                <a:solidFill>
                  <a:srgbClr val="006600"/>
                </a:solidFill>
                <a:latin typeface="Times New Roman" pitchFamily="18" charset="0"/>
              </a:rPr>
              <a:t>P</a:t>
            </a:r>
            <a:endParaRPr lang="en-US" sz="2000">
              <a:solidFill>
                <a:srgbClr val="006600"/>
              </a:solidFill>
              <a:latin typeface="Times New Roman" pitchFamily="18" charset="0"/>
            </a:endParaRPr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63500" y="3863975"/>
          <a:ext cx="1882775" cy="547688"/>
        </p:xfrm>
        <a:graphic>
          <a:graphicData uri="http://schemas.openxmlformats.org/presentationml/2006/ole">
            <p:oleObj spid="_x0000_s13324" name="Equation" r:id="rId6" imgW="914400" imgH="266400" progId="Equation.3">
              <p:embed/>
            </p:oleObj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63500" y="4329113"/>
          <a:ext cx="2089150" cy="504825"/>
        </p:xfrm>
        <a:graphic>
          <a:graphicData uri="http://schemas.openxmlformats.org/presentationml/2006/ole">
            <p:oleObj spid="_x0000_s13325" name="Equation" r:id="rId7" imgW="1104840" imgH="266400" progId="Equation.3">
              <p:embed/>
            </p:oleObj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63500" y="5191125"/>
          <a:ext cx="1935163" cy="547688"/>
        </p:xfrm>
        <a:graphic>
          <a:graphicData uri="http://schemas.openxmlformats.org/presentationml/2006/ole">
            <p:oleObj spid="_x0000_s13326" name="Equation" r:id="rId8" imgW="939600" imgH="266400" progId="Equation.3">
              <p:embed/>
            </p:oleObj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63500" y="5656263"/>
          <a:ext cx="2160588" cy="504825"/>
        </p:xfrm>
        <a:graphic>
          <a:graphicData uri="http://schemas.openxmlformats.org/presentationml/2006/ole">
            <p:oleObj spid="_x0000_s13327" name="Equation" r:id="rId9" imgW="1143000" imgH="266400" progId="Equation.3">
              <p:embed/>
            </p:oleObj>
          </a:graphicData>
        </a:graphic>
      </p:graphicFrame>
      <p:sp>
        <p:nvSpPr>
          <p:cNvPr id="13329" name="Line 17"/>
          <p:cNvSpPr>
            <a:spLocks noChangeShapeType="1"/>
          </p:cNvSpPr>
          <p:nvPr/>
        </p:nvSpPr>
        <p:spPr bwMode="auto">
          <a:xfrm flipH="1" flipV="1">
            <a:off x="3525838" y="4152900"/>
            <a:ext cx="498475" cy="1044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 flipV="1">
            <a:off x="6851650" y="4251325"/>
            <a:ext cx="839788" cy="946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9" grpId="0" animBg="1"/>
      <p:bldP spid="133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2E4-286E-4E5E-9F24-92E1DB689B43}" type="slidenum">
              <a:rPr lang="en-US"/>
              <a:pPr/>
              <a:t>19</a:t>
            </a:fld>
            <a:endParaRPr lang="en-US"/>
          </a:p>
        </p:txBody>
      </p:sp>
      <p:sp>
        <p:nvSpPr>
          <p:cNvPr id="11266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Offset Crank Slider</a:t>
            </a:r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chemeClr val="accent2"/>
                </a:solidFill>
              </a:rPr>
              <a:t>Given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. </a:t>
            </a:r>
            <a:r>
              <a:rPr lang="en-US"/>
              <a:t>Find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3</a:t>
            </a:r>
            <a:r>
              <a:rPr lang="en-US"/>
              <a:t> and </a:t>
            </a:r>
          </a:p>
        </p:txBody>
      </p:sp>
      <p:pic>
        <p:nvPicPr>
          <p:cNvPr id="11269" name="Picture 1029" descr="Fig P6-02"/>
          <p:cNvPicPr>
            <a:picLocks noChangeAspect="1" noChangeArrowheads="1"/>
          </p:cNvPicPr>
          <p:nvPr/>
        </p:nvPicPr>
        <p:blipFill>
          <a:blip r:embed="rId3"/>
          <a:srcRect l="6685" r="7990" b="18405"/>
          <a:stretch>
            <a:fillRect/>
          </a:stretch>
        </p:blipFill>
        <p:spPr bwMode="auto">
          <a:xfrm>
            <a:off x="457200" y="1941513"/>
            <a:ext cx="8183563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70" name="Text Box 1030"/>
          <p:cNvSpPr txBox="1">
            <a:spLocks noChangeArrowheads="1"/>
          </p:cNvSpPr>
          <p:nvPr/>
        </p:nvSpPr>
        <p:spPr bwMode="auto">
          <a:xfrm>
            <a:off x="1300163" y="4445000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1271" name="Text Box 1031"/>
          <p:cNvSpPr txBox="1">
            <a:spLocks noChangeArrowheads="1"/>
          </p:cNvSpPr>
          <p:nvPr/>
        </p:nvSpPr>
        <p:spPr bwMode="auto">
          <a:xfrm>
            <a:off x="3976688" y="37417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1272" name="Text Box 1032"/>
          <p:cNvSpPr txBox="1">
            <a:spLocks noChangeArrowheads="1"/>
          </p:cNvSpPr>
          <p:nvPr/>
        </p:nvSpPr>
        <p:spPr bwMode="auto">
          <a:xfrm>
            <a:off x="6981825" y="38481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c</a:t>
            </a:r>
          </a:p>
        </p:txBody>
      </p:sp>
      <p:graphicFrame>
        <p:nvGraphicFramePr>
          <p:cNvPr id="11273" name="Object 1033"/>
          <p:cNvGraphicFramePr>
            <a:graphicFrameLocks noChangeAspect="1"/>
          </p:cNvGraphicFramePr>
          <p:nvPr/>
        </p:nvGraphicFramePr>
        <p:xfrm>
          <a:off x="3884613" y="1179513"/>
          <a:ext cx="355600" cy="527050"/>
        </p:xfrm>
        <a:graphic>
          <a:graphicData uri="http://schemas.openxmlformats.org/presentationml/2006/ole">
            <p:oleObj spid="_x0000_s11273" name="Equation" r:id="rId4" imgW="15228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97E09-1835-4902-9C44-4D7F1CC16977}" type="slidenum">
              <a:rPr lang="en-US"/>
              <a:pPr/>
              <a:t>2</a:t>
            </a:fld>
            <a:endParaRPr lang="en-US"/>
          </a:p>
        </p:txBody>
      </p:sp>
      <p:pic>
        <p:nvPicPr>
          <p:cNvPr id="37891" name="Picture 3" descr="Fig 6-01"/>
          <p:cNvPicPr>
            <a:picLocks noChangeAspect="1" noChangeArrowheads="1"/>
          </p:cNvPicPr>
          <p:nvPr/>
        </p:nvPicPr>
        <p:blipFill>
          <a:blip r:embed="rId3"/>
          <a:srcRect l="26421" r="35114" b="18103"/>
          <a:stretch>
            <a:fillRect/>
          </a:stretch>
        </p:blipFill>
        <p:spPr bwMode="auto">
          <a:xfrm>
            <a:off x="5391150" y="814388"/>
            <a:ext cx="3224213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89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Velocity Analysis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54100"/>
            <a:ext cx="2482850" cy="68580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u="sng">
                <a:solidFill>
                  <a:schemeClr val="accent2"/>
                </a:solidFill>
                <a:latin typeface="Tahoma" pitchFamily="34" charset="0"/>
              </a:rPr>
              <a:t>Definitions</a:t>
            </a:r>
            <a:endParaRPr lang="en-US" sz="3600" u="sng">
              <a:latin typeface="Tahoma" pitchFamily="34" charset="0"/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3184525" y="1371600"/>
          <a:ext cx="1895475" cy="1044575"/>
        </p:xfrm>
        <a:graphic>
          <a:graphicData uri="http://schemas.openxmlformats.org/presentationml/2006/ole">
            <p:oleObj spid="_x0000_s37894" name="Equation" r:id="rId4" imgW="761760" imgH="419040" progId="Equation.3">
              <p:embed/>
            </p:oleObj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3190875" y="2543175"/>
          <a:ext cx="1863725" cy="981075"/>
        </p:xfrm>
        <a:graphic>
          <a:graphicData uri="http://schemas.openxmlformats.org/presentationml/2006/ole">
            <p:oleObj spid="_x0000_s37895" name="Equation" r:id="rId5" imgW="749160" imgH="393480" progId="Equation.3">
              <p:embed/>
            </p:oleObj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296863" y="4225925"/>
          <a:ext cx="4013200" cy="1995488"/>
        </p:xfrm>
        <a:graphic>
          <a:graphicData uri="http://schemas.openxmlformats.org/presentationml/2006/ole">
            <p:oleObj spid="_x0000_s37896" name="Equation" r:id="rId6" imgW="1612800" imgH="799920" progId="Equation.3">
              <p:embed/>
            </p:oleObj>
          </a:graphicData>
        </a:graphic>
      </p:graphicFrame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98425" y="1671638"/>
            <a:ext cx="27987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1"/>
                </a:solidFill>
                <a:latin typeface="Tahoma" pitchFamily="34" charset="0"/>
              </a:rPr>
              <a:t>Linear Velocity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98425" y="2676525"/>
            <a:ext cx="3079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>
                <a:solidFill>
                  <a:schemeClr val="tx1"/>
                </a:solidFill>
                <a:latin typeface="Tahoma" pitchFamily="34" charset="0"/>
              </a:rPr>
              <a:t>Angular Velocity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98425" y="3562350"/>
            <a:ext cx="3424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>
                <a:latin typeface="Tahoma" pitchFamily="34" charset="0"/>
              </a:rPr>
              <a:t>Velocity of a point</a:t>
            </a:r>
          </a:p>
        </p:txBody>
      </p:sp>
      <p:grpSp>
        <p:nvGrpSpPr>
          <p:cNvPr id="37905" name="Group 17"/>
          <p:cNvGrpSpPr>
            <a:grpSpLocks/>
          </p:cNvGrpSpPr>
          <p:nvPr/>
        </p:nvGrpSpPr>
        <p:grpSpPr bwMode="auto">
          <a:xfrm>
            <a:off x="3594100" y="4273550"/>
            <a:ext cx="5524500" cy="2101850"/>
            <a:chOff x="2264" y="2692"/>
            <a:chExt cx="3480" cy="1324"/>
          </a:xfrm>
        </p:grpSpPr>
        <p:sp>
          <p:nvSpPr>
            <p:cNvPr id="37902" name="Rectangle 14"/>
            <p:cNvSpPr>
              <a:spLocks noChangeArrowheads="1"/>
            </p:cNvSpPr>
            <p:nvPr/>
          </p:nvSpPr>
          <p:spPr bwMode="auto">
            <a:xfrm>
              <a:off x="2838" y="3268"/>
              <a:ext cx="2880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>
                  <a:latin typeface="Tahoma" pitchFamily="34" charset="0"/>
                </a:rPr>
                <a:t>Velocity is perpendicular to radius of rotation &amp; tangent to path of motion</a:t>
              </a:r>
            </a:p>
          </p:txBody>
        </p:sp>
        <p:sp>
          <p:nvSpPr>
            <p:cNvPr id="37903" name="Rectangle 15"/>
            <p:cNvSpPr>
              <a:spLocks noChangeArrowheads="1"/>
            </p:cNvSpPr>
            <p:nvPr/>
          </p:nvSpPr>
          <p:spPr bwMode="auto">
            <a:xfrm>
              <a:off x="2864" y="2692"/>
              <a:ext cx="288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Multiplying by </a:t>
              </a:r>
              <a:r>
                <a:rPr lang="en-US" i="1">
                  <a:solidFill>
                    <a:schemeClr val="tx1"/>
                  </a:solidFill>
                  <a:latin typeface="Times New Roman" pitchFamily="18" charset="0"/>
                </a:rPr>
                <a:t>i</a:t>
              </a:r>
              <a:r>
                <a:rPr lang="en-US">
                  <a:solidFill>
                    <a:schemeClr val="tx1"/>
                  </a:solidFill>
                  <a:latin typeface="Times New Roman" pitchFamily="18" charset="0"/>
                </a:rPr>
                <a:t> rotates the vector by 90°</a:t>
              </a:r>
            </a:p>
          </p:txBody>
        </p:sp>
        <p:sp>
          <p:nvSpPr>
            <p:cNvPr id="37904" name="AutoShape 16"/>
            <p:cNvSpPr>
              <a:spLocks noChangeArrowheads="1"/>
            </p:cNvSpPr>
            <p:nvPr/>
          </p:nvSpPr>
          <p:spPr bwMode="auto">
            <a:xfrm rot="16200000" flipH="1">
              <a:off x="2153" y="2895"/>
              <a:ext cx="823" cy="602"/>
            </a:xfrm>
            <a:custGeom>
              <a:avLst/>
              <a:gdLst>
                <a:gd name="G0" fmla="+- 15117 0 0"/>
                <a:gd name="G1" fmla="+- 4449 0 0"/>
                <a:gd name="G2" fmla="+- 12158 0 4449"/>
                <a:gd name="G3" fmla="+- G2 0 4449"/>
                <a:gd name="G4" fmla="*/ G3 32768 32059"/>
                <a:gd name="G5" fmla="*/ G4 1 2"/>
                <a:gd name="G6" fmla="+- 21600 0 15117"/>
                <a:gd name="G7" fmla="*/ G6 4449 6079"/>
                <a:gd name="G8" fmla="+- G7 15117 0"/>
                <a:gd name="T0" fmla="*/ 15117 w 21600"/>
                <a:gd name="T1" fmla="*/ 0 h 21600"/>
                <a:gd name="T2" fmla="*/ 15117 w 21600"/>
                <a:gd name="T3" fmla="*/ 12158 h 21600"/>
                <a:gd name="T4" fmla="*/ 1666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17" y="0"/>
                  </a:lnTo>
                  <a:lnTo>
                    <a:pt x="15117" y="4449"/>
                  </a:lnTo>
                  <a:lnTo>
                    <a:pt x="12427" y="4449"/>
                  </a:lnTo>
                  <a:cubicBezTo>
                    <a:pt x="5564" y="4449"/>
                    <a:pt x="0" y="7900"/>
                    <a:pt x="0" y="12158"/>
                  </a:cubicBezTo>
                  <a:lnTo>
                    <a:pt x="0" y="21600"/>
                  </a:lnTo>
                  <a:lnTo>
                    <a:pt x="3332" y="21600"/>
                  </a:lnTo>
                  <a:lnTo>
                    <a:pt x="3332" y="12158"/>
                  </a:lnTo>
                  <a:cubicBezTo>
                    <a:pt x="3332" y="9701"/>
                    <a:pt x="7404" y="7709"/>
                    <a:pt x="12427" y="7709"/>
                  </a:cubicBezTo>
                  <a:lnTo>
                    <a:pt x="15117" y="7709"/>
                  </a:lnTo>
                  <a:lnTo>
                    <a:pt x="15117" y="12158"/>
                  </a:lnTo>
                  <a:close/>
                </a:path>
              </a:pathLst>
            </a:custGeom>
            <a:solidFill>
              <a:srgbClr val="FF9900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6705600" y="3611563"/>
            <a:ext cx="241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Link in pure rotation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/>
      <p:bldP spid="37899" grpId="0"/>
      <p:bldP spid="37900" grpId="0"/>
      <p:bldP spid="379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86653-9ACA-496F-8F64-26604FD1778F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Line 2"/>
          <p:cNvSpPr>
            <a:spLocks noChangeShapeType="1"/>
          </p:cNvSpPr>
          <p:nvPr/>
        </p:nvSpPr>
        <p:spPr bwMode="auto">
          <a:xfrm>
            <a:off x="3983038" y="41148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auto">
          <a:xfrm flipV="1">
            <a:off x="5049838" y="17526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 flipH="1">
            <a:off x="5049838" y="3657600"/>
            <a:ext cx="2133600" cy="457200"/>
          </a:xfrm>
          <a:prstGeom prst="rtTriangle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5049838" y="4114800"/>
            <a:ext cx="21336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 flipV="1">
            <a:off x="5049838" y="3836988"/>
            <a:ext cx="1295400" cy="2778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 flipV="1">
            <a:off x="7183438" y="365760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 flipV="1">
            <a:off x="5049838" y="3657600"/>
            <a:ext cx="21336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457200" y="1676400"/>
          <a:ext cx="2319338" cy="422275"/>
        </p:xfrm>
        <a:graphic>
          <a:graphicData uri="http://schemas.openxmlformats.org/presentationml/2006/ole">
            <p:oleObj spid="_x0000_s41993" name="Equation" r:id="rId3" imgW="1396800" imgH="253800" progId="">
              <p:embed/>
            </p:oleObj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420688" y="2971800"/>
          <a:ext cx="2551112" cy="422275"/>
        </p:xfrm>
        <a:graphic>
          <a:graphicData uri="http://schemas.openxmlformats.org/presentationml/2006/ole">
            <p:oleObj spid="_x0000_s41994" name="Equation" r:id="rId4" imgW="1536480" imgH="253800" progId="">
              <p:embed/>
            </p:oleObj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5811838" y="4114800"/>
          <a:ext cx="738187" cy="295275"/>
        </p:xfrm>
        <a:graphic>
          <a:graphicData uri="http://schemas.openxmlformats.org/presentationml/2006/ole">
            <p:oleObj spid="_x0000_s41995" name="Equation" r:id="rId5" imgW="444240" imgH="177480" progId="">
              <p:embed/>
            </p:oleObj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7259638" y="3733800"/>
          <a:ext cx="695325" cy="295275"/>
        </p:xfrm>
        <a:graphic>
          <a:graphicData uri="http://schemas.openxmlformats.org/presentationml/2006/ole">
            <p:oleObj spid="_x0000_s41996" name="Equation" r:id="rId6" imgW="419040" imgH="177480" progId="">
              <p:embed/>
            </p:oleObj>
          </a:graphicData>
        </a:graphic>
      </p:graphicFrame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5894388" y="3817938"/>
            <a:ext cx="303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latin typeface="Symbol" pitchFamily="18" charset="2"/>
              </a:rPr>
              <a:t>q</a:t>
            </a:r>
          </a:p>
        </p:txBody>
      </p:sp>
      <p:sp>
        <p:nvSpPr>
          <p:cNvPr id="41998" name="Arc 14"/>
          <p:cNvSpPr>
            <a:spLocks/>
          </p:cNvSpPr>
          <p:nvPr/>
        </p:nvSpPr>
        <p:spPr bwMode="auto">
          <a:xfrm flipV="1">
            <a:off x="5049838" y="3898900"/>
            <a:ext cx="914400" cy="228600"/>
          </a:xfrm>
          <a:custGeom>
            <a:avLst/>
            <a:gdLst>
              <a:gd name="G0" fmla="+- 0 0 0"/>
              <a:gd name="G1" fmla="+- 292 0 0"/>
              <a:gd name="G2" fmla="+- 21600 0 0"/>
              <a:gd name="T0" fmla="*/ 21598 w 21600"/>
              <a:gd name="T1" fmla="*/ 0 h 5390"/>
              <a:gd name="T2" fmla="*/ 20990 w 21600"/>
              <a:gd name="T3" fmla="*/ 5390 h 5390"/>
              <a:gd name="T4" fmla="*/ 0 w 21600"/>
              <a:gd name="T5" fmla="*/ 292 h 5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5390" fill="none" extrusionOk="0">
                <a:moveTo>
                  <a:pt x="21598" y="-1"/>
                </a:moveTo>
                <a:cubicBezTo>
                  <a:pt x="21599" y="97"/>
                  <a:pt x="21600" y="194"/>
                  <a:pt x="21600" y="292"/>
                </a:cubicBezTo>
                <a:cubicBezTo>
                  <a:pt x="21600" y="2009"/>
                  <a:pt x="21395" y="3720"/>
                  <a:pt x="20989" y="5389"/>
                </a:cubicBezTo>
              </a:path>
              <a:path w="21600" h="5390" stroke="0" extrusionOk="0">
                <a:moveTo>
                  <a:pt x="21598" y="-1"/>
                </a:moveTo>
                <a:cubicBezTo>
                  <a:pt x="21599" y="97"/>
                  <a:pt x="21600" y="194"/>
                  <a:pt x="21600" y="292"/>
                </a:cubicBezTo>
                <a:cubicBezTo>
                  <a:pt x="21600" y="2009"/>
                  <a:pt x="21395" y="3720"/>
                  <a:pt x="20989" y="5389"/>
                </a:cubicBezTo>
                <a:lnTo>
                  <a:pt x="0" y="29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6046788" y="3505200"/>
            <a:ext cx="273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8174038" y="3886200"/>
            <a:ext cx="741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Real</a:t>
            </a:r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4516438" y="1371600"/>
            <a:ext cx="1435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Imaginary</a:t>
            </a:r>
          </a:p>
        </p:txBody>
      </p:sp>
      <p:sp>
        <p:nvSpPr>
          <p:cNvPr id="42002" name="AutoShape 18"/>
          <p:cNvSpPr>
            <a:spLocks noChangeArrowheads="1"/>
          </p:cNvSpPr>
          <p:nvPr/>
        </p:nvSpPr>
        <p:spPr bwMode="auto">
          <a:xfrm rot="16200000" flipH="1">
            <a:off x="3738563" y="2819400"/>
            <a:ext cx="2133600" cy="457200"/>
          </a:xfrm>
          <a:prstGeom prst="rtTriangle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 rot="-5400000">
            <a:off x="3967163" y="3048000"/>
            <a:ext cx="21336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 rot="16200000" flipV="1">
            <a:off x="4247357" y="3328193"/>
            <a:ext cx="1295400" cy="2778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rot="16200000" flipV="1">
            <a:off x="4805363" y="3886200"/>
            <a:ext cx="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6" name="Line 22"/>
          <p:cNvSpPr>
            <a:spLocks noChangeShapeType="1"/>
          </p:cNvSpPr>
          <p:nvPr/>
        </p:nvSpPr>
        <p:spPr bwMode="auto">
          <a:xfrm rot="16200000" flipV="1">
            <a:off x="3738563" y="2819400"/>
            <a:ext cx="21336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42011" name="Object 27"/>
          <p:cNvGraphicFramePr>
            <a:graphicFrameLocks noChangeAspect="1"/>
          </p:cNvGraphicFramePr>
          <p:nvPr/>
        </p:nvGraphicFramePr>
        <p:xfrm>
          <a:off x="5049838" y="2590800"/>
          <a:ext cx="738187" cy="295275"/>
        </p:xfrm>
        <a:graphic>
          <a:graphicData uri="http://schemas.openxmlformats.org/presentationml/2006/ole">
            <p:oleObj spid="_x0000_s42011" name="Equation" r:id="rId7" imgW="444240" imgH="177480" progId="">
              <p:embed/>
            </p:oleObj>
          </a:graphicData>
        </a:graphic>
      </p:graphicFrame>
      <p:graphicFrame>
        <p:nvGraphicFramePr>
          <p:cNvPr id="42012" name="Object 28"/>
          <p:cNvGraphicFramePr>
            <a:graphicFrameLocks noChangeAspect="1"/>
          </p:cNvGraphicFramePr>
          <p:nvPr/>
        </p:nvGraphicFramePr>
        <p:xfrm>
          <a:off x="4278313" y="4191000"/>
          <a:ext cx="695325" cy="295275"/>
        </p:xfrm>
        <a:graphic>
          <a:graphicData uri="http://schemas.openxmlformats.org/presentationml/2006/ole">
            <p:oleObj spid="_x0000_s42012" name="Equation" r:id="rId8" imgW="419040" imgH="177480" progId="">
              <p:embed/>
            </p:oleObj>
          </a:graphicData>
        </a:graphic>
      </p:graphicFrame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365125" y="1309688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Vector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can be written as:</a:t>
            </a: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381000" y="2590800"/>
            <a:ext cx="2513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Multiplying by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gives:</a:t>
            </a:r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304800" y="3581400"/>
            <a:ext cx="3875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Multiplying by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rotates a vector 90°</a:t>
            </a:r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4400">
                <a:latin typeface="Times New Roman" pitchFamily="18" charset="0"/>
              </a:rPr>
              <a:t>Velocity Analysis</a:t>
            </a:r>
          </a:p>
        </p:txBody>
      </p:sp>
      <p:sp>
        <p:nvSpPr>
          <p:cNvPr id="42019" name="AutoShape 35"/>
          <p:cNvSpPr>
            <a:spLocks noChangeArrowheads="1"/>
          </p:cNvSpPr>
          <p:nvPr/>
        </p:nvSpPr>
        <p:spPr bwMode="auto">
          <a:xfrm rot="20788672" flipH="1">
            <a:off x="4591050" y="3289300"/>
            <a:ext cx="1447800" cy="1524000"/>
          </a:xfrm>
          <a:custGeom>
            <a:avLst/>
            <a:gdLst>
              <a:gd name="G0" fmla="+- -5968393 0 0"/>
              <a:gd name="G1" fmla="+- -11796480 0 0"/>
              <a:gd name="G2" fmla="+- -5968393 0 -11796480"/>
              <a:gd name="G3" fmla="+- 10800 0 0"/>
              <a:gd name="G4" fmla="+- 0 0 -596839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457 0 0"/>
              <a:gd name="G9" fmla="+- 0 0 -11796480"/>
              <a:gd name="G10" fmla="+- 8457 0 2700"/>
              <a:gd name="G11" fmla="cos G10 -5968393"/>
              <a:gd name="G12" fmla="sin G10 -5968393"/>
              <a:gd name="G13" fmla="cos 13500 -5968393"/>
              <a:gd name="G14" fmla="sin 13500 -5968393"/>
              <a:gd name="G15" fmla="+- G11 10800 0"/>
              <a:gd name="G16" fmla="+- G12 10800 0"/>
              <a:gd name="G17" fmla="+- G13 10800 0"/>
              <a:gd name="G18" fmla="+- G14 10800 0"/>
              <a:gd name="G19" fmla="*/ 8457 1 2"/>
              <a:gd name="G20" fmla="+- G19 5400 0"/>
              <a:gd name="G21" fmla="cos G20 -5968393"/>
              <a:gd name="G22" fmla="sin G20 -5968393"/>
              <a:gd name="G23" fmla="+- G21 10800 0"/>
              <a:gd name="G24" fmla="+- G12 G23 G22"/>
              <a:gd name="G25" fmla="+- G22 G23 G11"/>
              <a:gd name="G26" fmla="cos 10800 -5968393"/>
              <a:gd name="G27" fmla="sin 10800 -5968393"/>
              <a:gd name="G28" fmla="cos 8457 -5968393"/>
              <a:gd name="G29" fmla="sin 8457 -596839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-596839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457 G39"/>
              <a:gd name="G43" fmla="sin 8457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3092 w 21600"/>
              <a:gd name="T5" fmla="*/ 3234 h 21600"/>
              <a:gd name="T6" fmla="*/ 1171 w 21600"/>
              <a:gd name="T7" fmla="*/ 10800 h 21600"/>
              <a:gd name="T8" fmla="*/ 4764 w 21600"/>
              <a:gd name="T9" fmla="*/ 4876 h 21600"/>
              <a:gd name="T10" fmla="*/ 10547 w 21600"/>
              <a:gd name="T11" fmla="*/ -2698 h 21600"/>
              <a:gd name="T12" fmla="*/ 14492 w 21600"/>
              <a:gd name="T13" fmla="*/ 1100 h 21600"/>
              <a:gd name="T14" fmla="*/ 10692 w 21600"/>
              <a:gd name="T15" fmla="*/ 5044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642" y="2344"/>
                </a:moveTo>
                <a:cubicBezTo>
                  <a:pt x="6033" y="2430"/>
                  <a:pt x="2343" y="6190"/>
                  <a:pt x="2343" y="10799"/>
                </a:cubicBezTo>
                <a:lnTo>
                  <a:pt x="0" y="10800"/>
                </a:lnTo>
                <a:cubicBezTo>
                  <a:pt x="0" y="4913"/>
                  <a:pt x="4713" y="111"/>
                  <a:pt x="10598" y="1"/>
                </a:cubicBezTo>
                <a:lnTo>
                  <a:pt x="10547" y="-2698"/>
                </a:lnTo>
                <a:lnTo>
                  <a:pt x="14492" y="1100"/>
                </a:lnTo>
                <a:lnTo>
                  <a:pt x="10692" y="5044"/>
                </a:lnTo>
                <a:lnTo>
                  <a:pt x="10642" y="234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 flipV="1">
            <a:off x="4991100" y="3875088"/>
            <a:ext cx="228600" cy="492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 rot="16200000" flipV="1">
            <a:off x="5126038" y="3952875"/>
            <a:ext cx="203200" cy="44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2" grpId="0" animBg="1"/>
      <p:bldP spid="42003" grpId="0" animBg="1"/>
      <p:bldP spid="42004" grpId="0" animBg="1"/>
      <p:bldP spid="42005" grpId="0" animBg="1"/>
      <p:bldP spid="42006" grpId="0" animBg="1"/>
      <p:bldP spid="42015" grpId="0"/>
      <p:bldP spid="42019" grpId="0" animBg="1"/>
      <p:bldP spid="42020" grpId="0" animBg="1"/>
      <p:bldP spid="420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D241-1A5D-4A0D-9BF8-754E2B627A5B}" type="slidenum">
              <a:rPr lang="en-US"/>
              <a:pPr/>
              <a:t>4</a:t>
            </a:fld>
            <a:endParaRPr lang="en-US"/>
          </a:p>
        </p:txBody>
      </p:sp>
      <p:pic>
        <p:nvPicPr>
          <p:cNvPr id="38916" name="Picture 4" descr="Fig 6-02"/>
          <p:cNvPicPr>
            <a:picLocks noChangeAspect="1" noChangeArrowheads="1"/>
          </p:cNvPicPr>
          <p:nvPr/>
        </p:nvPicPr>
        <p:blipFill>
          <a:blip r:embed="rId3"/>
          <a:srcRect l="10641" r="41216" b="23151"/>
          <a:stretch>
            <a:fillRect/>
          </a:stretch>
        </p:blipFill>
        <p:spPr bwMode="auto">
          <a:xfrm>
            <a:off x="4152900" y="1241425"/>
            <a:ext cx="4557713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287338" y="1481138"/>
            <a:ext cx="3262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latin typeface="Tahoma" pitchFamily="34" charset="0"/>
              </a:rPr>
              <a:t>If point A is moving</a:t>
            </a: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360363" y="2019300"/>
          <a:ext cx="2874962" cy="1266825"/>
        </p:xfrm>
        <a:graphic>
          <a:graphicData uri="http://schemas.openxmlformats.org/presentationml/2006/ole">
            <p:oleObj spid="_x0000_s38919" name="Equation" r:id="rId4" imgW="1155600" imgH="507960" progId="Equation.3">
              <p:embed/>
            </p:oleObj>
          </a:graphicData>
        </a:graphic>
      </p:graphicFrame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4400">
                <a:latin typeface="Times New Roman" pitchFamily="18" charset="0"/>
              </a:rPr>
              <a:t>Velocity Analysis</a:t>
            </a:r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5549900" y="3521075"/>
            <a:ext cx="14700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6373813" y="2254250"/>
            <a:ext cx="709612" cy="522288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6388100" y="2254250"/>
            <a:ext cx="2138363" cy="508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8929" name="Group 17"/>
          <p:cNvGrpSpPr>
            <a:grpSpLocks/>
          </p:cNvGrpSpPr>
          <p:nvPr/>
        </p:nvGrpSpPr>
        <p:grpSpPr bwMode="auto">
          <a:xfrm>
            <a:off x="349250" y="3819525"/>
            <a:ext cx="2711450" cy="1422400"/>
            <a:chOff x="220" y="2406"/>
            <a:chExt cx="1708" cy="896"/>
          </a:xfrm>
        </p:grpSpPr>
        <p:grpSp>
          <p:nvGrpSpPr>
            <p:cNvPr id="38922" name="Group 10"/>
            <p:cNvGrpSpPr>
              <a:grpSpLocks/>
            </p:cNvGrpSpPr>
            <p:nvPr/>
          </p:nvGrpSpPr>
          <p:grpSpPr bwMode="auto">
            <a:xfrm>
              <a:off x="220" y="2406"/>
              <a:ext cx="1708" cy="896"/>
              <a:chOff x="220" y="2406"/>
              <a:chExt cx="1708" cy="896"/>
            </a:xfrm>
          </p:grpSpPr>
          <p:pic>
            <p:nvPicPr>
              <p:cNvPr id="38917" name="Picture 5" descr="Fig 6-02"/>
              <p:cNvPicPr>
                <a:picLocks noChangeAspect="1" noChangeArrowheads="1"/>
              </p:cNvPicPr>
              <p:nvPr/>
            </p:nvPicPr>
            <p:blipFill>
              <a:blip r:embed="rId3"/>
              <a:srcRect l="67230" t="38304" r="8315" b="38666"/>
              <a:stretch>
                <a:fillRect/>
              </a:stretch>
            </p:blipFill>
            <p:spPr bwMode="auto">
              <a:xfrm>
                <a:off x="432" y="2729"/>
                <a:ext cx="1303" cy="5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38921" name="Text Box 9"/>
              <p:cNvSpPr txBox="1">
                <a:spLocks noChangeArrowheads="1"/>
              </p:cNvSpPr>
              <p:nvPr/>
            </p:nvSpPr>
            <p:spPr bwMode="auto">
              <a:xfrm>
                <a:off x="220" y="2406"/>
                <a:ext cx="17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CC0000"/>
                    </a:solidFill>
                  </a:rPr>
                  <a:t>Graphical solution:</a:t>
                </a:r>
              </a:p>
            </p:txBody>
          </p:sp>
        </p:grpSp>
        <p:sp>
          <p:nvSpPr>
            <p:cNvPr id="38926" name="Line 14"/>
            <p:cNvSpPr>
              <a:spLocks noChangeShapeType="1"/>
            </p:cNvSpPr>
            <p:nvPr/>
          </p:nvSpPr>
          <p:spPr bwMode="auto">
            <a:xfrm>
              <a:off x="484" y="2948"/>
              <a:ext cx="8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Line 16"/>
            <p:cNvSpPr>
              <a:spLocks noChangeShapeType="1"/>
            </p:cNvSpPr>
            <p:nvPr/>
          </p:nvSpPr>
          <p:spPr bwMode="auto">
            <a:xfrm>
              <a:off x="494" y="2956"/>
              <a:ext cx="1248" cy="3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27" name="Line 15"/>
            <p:cNvSpPr>
              <a:spLocks noChangeShapeType="1"/>
            </p:cNvSpPr>
            <p:nvPr/>
          </p:nvSpPr>
          <p:spPr bwMode="auto">
            <a:xfrm>
              <a:off x="1309" y="2947"/>
              <a:ext cx="447" cy="329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CCEB9-430D-4F63-9555-F2BB71A50984}" type="slidenum">
              <a:rPr lang="en-US"/>
              <a:pPr/>
              <a:t>5</a:t>
            </a:fld>
            <a:endParaRPr lang="en-US"/>
          </a:p>
        </p:txBody>
      </p:sp>
      <p:sp>
        <p:nvSpPr>
          <p:cNvPr id="26626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Graphical Velocity Analysis (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3</a:t>
            </a:r>
            <a:r>
              <a:rPr lang="en-US">
                <a:solidFill>
                  <a:schemeClr val="accent2"/>
                </a:solidFill>
              </a:rPr>
              <a:t> &amp;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4</a:t>
            </a:r>
            <a:r>
              <a:rPr lang="en-US">
                <a:solidFill>
                  <a:schemeClr val="accent2"/>
                </a:solidFill>
              </a:rPr>
              <a:t>)</a:t>
            </a:r>
            <a:endParaRPr lang="en-US" baseline="-25000">
              <a:solidFill>
                <a:schemeClr val="accent2"/>
              </a:solidFill>
            </a:endParaRPr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4294967295"/>
          </p:nvPr>
        </p:nvSpPr>
        <p:spPr>
          <a:noFill/>
          <a:ln/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Given linkage configuration &amp;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accent2"/>
                </a:solidFill>
              </a:rPr>
              <a:t>. Find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3</a:t>
            </a:r>
            <a:r>
              <a:rPr lang="en-US">
                <a:solidFill>
                  <a:schemeClr val="accent2"/>
                </a:solidFill>
              </a:rPr>
              <a:t> and </a:t>
            </a:r>
            <a:r>
              <a:rPr lang="en-US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baseline="-25000">
                <a:solidFill>
                  <a:schemeClr val="accent2"/>
                </a:solidFill>
              </a:rPr>
              <a:t>4</a:t>
            </a:r>
            <a:endParaRPr lang="en-US">
              <a:solidFill>
                <a:schemeClr val="accent2"/>
              </a:solidFill>
            </a:endParaRPr>
          </a:p>
          <a:p>
            <a:r>
              <a:rPr lang="en-US"/>
              <a:t>We know </a:t>
            </a:r>
            <a:r>
              <a:rPr lang="en-US" b="1">
                <a:solidFill>
                  <a:srgbClr val="FF0000"/>
                </a:solidFill>
              </a:rPr>
              <a:t>V</a:t>
            </a:r>
            <a:r>
              <a:rPr lang="en-US" b="1" baseline="-25000">
                <a:solidFill>
                  <a:srgbClr val="FF0000"/>
                </a:solidFill>
              </a:rPr>
              <a:t>A</a:t>
            </a:r>
            <a:r>
              <a:rPr lang="en-US"/>
              <a:t> and </a:t>
            </a:r>
            <a:r>
              <a:rPr lang="en-US">
                <a:solidFill>
                  <a:srgbClr val="800080"/>
                </a:solidFill>
              </a:rPr>
              <a:t>direction of </a:t>
            </a:r>
            <a:r>
              <a:rPr lang="en-US" b="1">
                <a:solidFill>
                  <a:srgbClr val="800080"/>
                </a:solidFill>
              </a:rPr>
              <a:t>V</a:t>
            </a:r>
            <a:r>
              <a:rPr lang="en-US" b="1" baseline="-25000">
                <a:solidFill>
                  <a:srgbClr val="800080"/>
                </a:solidFill>
              </a:rPr>
              <a:t>B</a:t>
            </a:r>
            <a:r>
              <a:rPr lang="en-US"/>
              <a:t> and </a:t>
            </a:r>
            <a:r>
              <a:rPr lang="en-US" b="1">
                <a:solidFill>
                  <a:srgbClr val="006600"/>
                </a:solidFill>
              </a:rPr>
              <a:t>V</a:t>
            </a:r>
            <a:r>
              <a:rPr lang="en-US" b="1" baseline="-25000">
                <a:solidFill>
                  <a:srgbClr val="006600"/>
                </a:solidFill>
              </a:rPr>
              <a:t>BA</a:t>
            </a:r>
            <a:r>
              <a:rPr lang="en-US">
                <a:solidFill>
                  <a:srgbClr val="00FF00"/>
                </a:solidFill>
              </a:rPr>
              <a:t> </a:t>
            </a:r>
            <a:r>
              <a:rPr lang="en-US">
                <a:solidFill>
                  <a:srgbClr val="006600"/>
                </a:solidFill>
              </a:rPr>
              <a:t>(</a:t>
            </a:r>
            <a:r>
              <a:rPr lang="en-US">
                <a:solidFill>
                  <a:srgbClr val="006600"/>
                </a:solidFill>
                <a:cs typeface="Times New Roman" pitchFamily="18" charset="0"/>
              </a:rPr>
              <a:t>perpendicular</a:t>
            </a:r>
            <a:r>
              <a:rPr lang="en-US">
                <a:solidFill>
                  <a:srgbClr val="006600"/>
                </a:solidFill>
              </a:rPr>
              <a:t> to AB)</a:t>
            </a:r>
          </a:p>
          <a:p>
            <a:r>
              <a:rPr lang="en-US"/>
              <a:t>Draw vector triangle. V=</a:t>
            </a:r>
            <a:r>
              <a:rPr lang="en-US">
                <a:latin typeface="Symbol" pitchFamily="18" charset="2"/>
              </a:rPr>
              <a:t>w</a:t>
            </a:r>
            <a:r>
              <a:rPr lang="en-US"/>
              <a:t>r.</a:t>
            </a:r>
          </a:p>
        </p:txBody>
      </p:sp>
      <p:pic>
        <p:nvPicPr>
          <p:cNvPr id="26628" name="Picture 1028" descr="fig6-4"/>
          <p:cNvPicPr>
            <a:picLocks noChangeAspect="1" noChangeArrowheads="1"/>
          </p:cNvPicPr>
          <p:nvPr/>
        </p:nvPicPr>
        <p:blipFill>
          <a:blip r:embed="rId3">
            <a:lum bright="-72000" contrast="96000"/>
          </a:blip>
          <a:srcRect l="1509" t="49443" r="53627" b="7568"/>
          <a:stretch>
            <a:fillRect/>
          </a:stretch>
        </p:blipFill>
        <p:spPr bwMode="auto">
          <a:xfrm>
            <a:off x="0" y="3363913"/>
            <a:ext cx="4572000" cy="3494087"/>
          </a:xfrm>
          <a:prstGeom prst="rect">
            <a:avLst/>
          </a:prstGeom>
          <a:noFill/>
        </p:spPr>
      </p:pic>
      <p:sp>
        <p:nvSpPr>
          <p:cNvPr id="26629" name="Line 1029"/>
          <p:cNvSpPr>
            <a:spLocks noChangeShapeType="1"/>
          </p:cNvSpPr>
          <p:nvPr/>
        </p:nvSpPr>
        <p:spPr bwMode="auto">
          <a:xfrm flipH="1" flipV="1">
            <a:off x="385763" y="4841875"/>
            <a:ext cx="941387" cy="4254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6657" name="Group 1057"/>
          <p:cNvGrpSpPr>
            <a:grpSpLocks/>
          </p:cNvGrpSpPr>
          <p:nvPr/>
        </p:nvGrpSpPr>
        <p:grpSpPr bwMode="auto">
          <a:xfrm>
            <a:off x="3128963" y="3748088"/>
            <a:ext cx="836612" cy="1220787"/>
            <a:chOff x="1971" y="2361"/>
            <a:chExt cx="527" cy="769"/>
          </a:xfrm>
        </p:grpSpPr>
        <p:sp>
          <p:nvSpPr>
            <p:cNvPr id="26631" name="Line 1031"/>
            <p:cNvSpPr>
              <a:spLocks noChangeShapeType="1"/>
            </p:cNvSpPr>
            <p:nvPr/>
          </p:nvSpPr>
          <p:spPr bwMode="auto">
            <a:xfrm flipH="1" flipV="1">
              <a:off x="1971" y="2361"/>
              <a:ext cx="290" cy="769"/>
            </a:xfrm>
            <a:prstGeom prst="line">
              <a:avLst/>
            </a:prstGeom>
            <a:noFill/>
            <a:ln w="508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32" name="Text Box 1032"/>
            <p:cNvSpPr txBox="1">
              <a:spLocks noChangeArrowheads="1"/>
            </p:cNvSpPr>
            <p:nvPr/>
          </p:nvSpPr>
          <p:spPr bwMode="auto">
            <a:xfrm>
              <a:off x="2109" y="2418"/>
              <a:ext cx="3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006600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006600"/>
                  </a:solidFill>
                  <a:latin typeface="Times New Roman" pitchFamily="18" charset="0"/>
                </a:rPr>
                <a:t>BA</a:t>
              </a:r>
              <a:endParaRPr lang="en-US" sz="1800" b="1">
                <a:solidFill>
                  <a:srgbClr val="0066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6658" name="Group 1058"/>
          <p:cNvGrpSpPr>
            <a:grpSpLocks/>
          </p:cNvGrpSpPr>
          <p:nvPr/>
        </p:nvGrpSpPr>
        <p:grpSpPr bwMode="auto">
          <a:xfrm>
            <a:off x="2768600" y="4418013"/>
            <a:ext cx="1311275" cy="469900"/>
            <a:chOff x="1744" y="2783"/>
            <a:chExt cx="826" cy="296"/>
          </a:xfrm>
        </p:grpSpPr>
        <p:sp>
          <p:nvSpPr>
            <p:cNvPr id="26634" name="Line 1034"/>
            <p:cNvSpPr>
              <a:spLocks noChangeShapeType="1"/>
            </p:cNvSpPr>
            <p:nvPr/>
          </p:nvSpPr>
          <p:spPr bwMode="auto">
            <a:xfrm flipH="1" flipV="1">
              <a:off x="1744" y="2783"/>
              <a:ext cx="826" cy="83"/>
            </a:xfrm>
            <a:prstGeom prst="line">
              <a:avLst/>
            </a:prstGeom>
            <a:noFill/>
            <a:ln w="50800">
              <a:solidFill>
                <a:srgbClr val="8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Text Box 1035"/>
            <p:cNvSpPr txBox="1">
              <a:spLocks noChangeArrowheads="1"/>
            </p:cNvSpPr>
            <p:nvPr/>
          </p:nvSpPr>
          <p:spPr bwMode="auto">
            <a:xfrm>
              <a:off x="1784" y="2848"/>
              <a:ext cx="3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800080"/>
                  </a:solidFill>
                  <a:latin typeface="Times New Roman" pitchFamily="18" charset="0"/>
                </a:rPr>
                <a:t>V</a:t>
              </a:r>
              <a:r>
                <a:rPr lang="en-US" sz="1800" b="1" baseline="-25000">
                  <a:solidFill>
                    <a:srgbClr val="800080"/>
                  </a:solidFill>
                  <a:latin typeface="Times New Roman" pitchFamily="18" charset="0"/>
                </a:rPr>
                <a:t>B</a:t>
              </a:r>
              <a:endParaRPr lang="en-US" sz="1800" b="1">
                <a:solidFill>
                  <a:srgbClr val="80008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6636" name="Group 1036"/>
          <p:cNvGrpSpPr>
            <a:grpSpLocks/>
          </p:cNvGrpSpPr>
          <p:nvPr/>
        </p:nvGrpSpPr>
        <p:grpSpPr bwMode="auto">
          <a:xfrm>
            <a:off x="5564188" y="3598863"/>
            <a:ext cx="1827212" cy="1744662"/>
            <a:chOff x="3505" y="2267"/>
            <a:chExt cx="1151" cy="1099"/>
          </a:xfrm>
        </p:grpSpPr>
        <p:sp>
          <p:nvSpPr>
            <p:cNvPr id="26637" name="Line 1037"/>
            <p:cNvSpPr>
              <a:spLocks noChangeShapeType="1"/>
            </p:cNvSpPr>
            <p:nvPr/>
          </p:nvSpPr>
          <p:spPr bwMode="auto">
            <a:xfrm flipH="1" flipV="1">
              <a:off x="3505" y="2267"/>
              <a:ext cx="414" cy="1099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Text Box 1038"/>
            <p:cNvSpPr txBox="1">
              <a:spLocks noChangeArrowheads="1"/>
            </p:cNvSpPr>
            <p:nvPr/>
          </p:nvSpPr>
          <p:spPr bwMode="auto">
            <a:xfrm>
              <a:off x="3626" y="2369"/>
              <a:ext cx="103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006600"/>
                  </a:solidFill>
                  <a:latin typeface="Times New Roman" pitchFamily="18" charset="0"/>
                </a:rPr>
                <a:t>V</a:t>
              </a:r>
              <a:r>
                <a:rPr lang="en-US" sz="1800" baseline="-25000">
                  <a:solidFill>
                    <a:srgbClr val="006600"/>
                  </a:solidFill>
                  <a:latin typeface="Times New Roman" pitchFamily="18" charset="0"/>
                </a:rPr>
                <a:t>BA</a:t>
              </a:r>
              <a:r>
                <a:rPr lang="en-US" sz="1800" baseline="-25000">
                  <a:solidFill>
                    <a:srgbClr val="00FF00"/>
                  </a:solidFill>
                  <a:latin typeface="Times New Roman" pitchFamily="18" charset="0"/>
                </a:rPr>
                <a:t> </a:t>
              </a:r>
              <a:r>
                <a:rPr lang="en-US" sz="1800">
                  <a:solidFill>
                    <a:srgbClr val="006600"/>
                  </a:solidFill>
                  <a:latin typeface="Times New Roman" pitchFamily="18" charset="0"/>
                </a:rPr>
                <a:t>Direction</a:t>
              </a:r>
            </a:p>
          </p:txBody>
        </p:sp>
      </p:grpSp>
      <p:grpSp>
        <p:nvGrpSpPr>
          <p:cNvPr id="26639" name="Group 1039"/>
          <p:cNvGrpSpPr>
            <a:grpSpLocks/>
          </p:cNvGrpSpPr>
          <p:nvPr/>
        </p:nvGrpSpPr>
        <p:grpSpPr bwMode="auto">
          <a:xfrm>
            <a:off x="5408613" y="4470400"/>
            <a:ext cx="1609725" cy="893763"/>
            <a:chOff x="3407" y="2816"/>
            <a:chExt cx="1014" cy="563"/>
          </a:xfrm>
        </p:grpSpPr>
        <p:grpSp>
          <p:nvGrpSpPr>
            <p:cNvPr id="26640" name="Group 1040"/>
            <p:cNvGrpSpPr>
              <a:grpSpLocks/>
            </p:cNvGrpSpPr>
            <p:nvPr/>
          </p:nvGrpSpPr>
          <p:grpSpPr bwMode="auto">
            <a:xfrm>
              <a:off x="3407" y="2816"/>
              <a:ext cx="405" cy="244"/>
              <a:chOff x="3407" y="2816"/>
              <a:chExt cx="405" cy="244"/>
            </a:xfrm>
          </p:grpSpPr>
          <p:sp>
            <p:nvSpPr>
              <p:cNvPr id="26641" name="Line 1041"/>
              <p:cNvSpPr>
                <a:spLocks noChangeShapeType="1"/>
              </p:cNvSpPr>
              <p:nvPr/>
            </p:nvSpPr>
            <p:spPr bwMode="auto">
              <a:xfrm>
                <a:off x="3732" y="2848"/>
                <a:ext cx="80" cy="212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2" name="Text Box 1042"/>
              <p:cNvSpPr txBox="1">
                <a:spLocks noChangeArrowheads="1"/>
              </p:cNvSpPr>
              <p:nvPr/>
            </p:nvSpPr>
            <p:spPr bwMode="auto">
              <a:xfrm>
                <a:off x="3407" y="2816"/>
                <a:ext cx="3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1800">
                    <a:solidFill>
                      <a:srgbClr val="006600"/>
                    </a:solidFill>
                    <a:latin typeface="Times New Roman" pitchFamily="18" charset="0"/>
                  </a:rPr>
                  <a:t>V</a:t>
                </a:r>
                <a:r>
                  <a:rPr lang="en-US" sz="1800" baseline="-25000">
                    <a:solidFill>
                      <a:srgbClr val="006600"/>
                    </a:solidFill>
                    <a:latin typeface="Times New Roman" pitchFamily="18" charset="0"/>
                  </a:rPr>
                  <a:t>BA</a:t>
                </a:r>
                <a:endParaRPr lang="en-US" sz="18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6643" name="Group 1043"/>
            <p:cNvGrpSpPr>
              <a:grpSpLocks/>
            </p:cNvGrpSpPr>
            <p:nvPr/>
          </p:nvGrpSpPr>
          <p:grpSpPr bwMode="auto">
            <a:xfrm>
              <a:off x="3797" y="3066"/>
              <a:ext cx="624" cy="313"/>
              <a:chOff x="3797" y="3066"/>
              <a:chExt cx="624" cy="313"/>
            </a:xfrm>
          </p:grpSpPr>
          <p:sp>
            <p:nvSpPr>
              <p:cNvPr id="26644" name="Line 1044"/>
              <p:cNvSpPr>
                <a:spLocks noChangeShapeType="1"/>
              </p:cNvSpPr>
              <p:nvPr/>
            </p:nvSpPr>
            <p:spPr bwMode="auto">
              <a:xfrm flipH="1" flipV="1">
                <a:off x="3797" y="3066"/>
                <a:ext cx="624" cy="74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5" name="Text Box 1045"/>
              <p:cNvSpPr txBox="1">
                <a:spLocks noChangeArrowheads="1"/>
              </p:cNvSpPr>
              <p:nvPr/>
            </p:nvSpPr>
            <p:spPr bwMode="auto">
              <a:xfrm>
                <a:off x="3966" y="3148"/>
                <a:ext cx="3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1800">
                    <a:solidFill>
                      <a:srgbClr val="800080"/>
                    </a:solidFill>
                    <a:latin typeface="Times New Roman" pitchFamily="18" charset="0"/>
                  </a:rPr>
                  <a:t>V</a:t>
                </a:r>
                <a:r>
                  <a:rPr lang="en-US" sz="1800" baseline="-25000">
                    <a:solidFill>
                      <a:srgbClr val="800080"/>
                    </a:solidFill>
                    <a:latin typeface="Times New Roman" pitchFamily="18" charset="0"/>
                  </a:rPr>
                  <a:t>B</a:t>
                </a:r>
                <a:endParaRPr lang="en-US" sz="1800">
                  <a:solidFill>
                    <a:srgbClr val="80008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26646" name="Group 1046"/>
          <p:cNvGrpSpPr>
            <a:grpSpLocks/>
          </p:cNvGrpSpPr>
          <p:nvPr/>
        </p:nvGrpSpPr>
        <p:grpSpPr bwMode="auto">
          <a:xfrm>
            <a:off x="5305425" y="4800600"/>
            <a:ext cx="3681413" cy="654050"/>
            <a:chOff x="3342" y="3024"/>
            <a:chExt cx="2319" cy="412"/>
          </a:xfrm>
        </p:grpSpPr>
        <p:sp>
          <p:nvSpPr>
            <p:cNvPr id="26647" name="Line 1047"/>
            <p:cNvSpPr>
              <a:spLocks noChangeShapeType="1"/>
            </p:cNvSpPr>
            <p:nvPr/>
          </p:nvSpPr>
          <p:spPr bwMode="auto">
            <a:xfrm flipH="1" flipV="1">
              <a:off x="3342" y="3024"/>
              <a:ext cx="1534" cy="15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Text Box 1048"/>
            <p:cNvSpPr txBox="1">
              <a:spLocks noChangeArrowheads="1"/>
            </p:cNvSpPr>
            <p:nvPr/>
          </p:nvSpPr>
          <p:spPr bwMode="auto">
            <a:xfrm>
              <a:off x="4299" y="3205"/>
              <a:ext cx="136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800080"/>
                  </a:solidFill>
                  <a:latin typeface="Times New Roman" pitchFamily="18" charset="0"/>
                </a:rPr>
                <a:t>V</a:t>
              </a:r>
              <a:r>
                <a:rPr lang="en-US" sz="1800" baseline="-25000">
                  <a:solidFill>
                    <a:srgbClr val="800080"/>
                  </a:solidFill>
                  <a:latin typeface="Times New Roman" pitchFamily="18" charset="0"/>
                </a:rPr>
                <a:t>B </a:t>
              </a:r>
              <a:r>
                <a:rPr lang="en-US" sz="1800">
                  <a:solidFill>
                    <a:srgbClr val="800080"/>
                  </a:solidFill>
                  <a:latin typeface="Times New Roman" pitchFamily="18" charset="0"/>
                </a:rPr>
                <a:t>Direction </a:t>
              </a:r>
            </a:p>
          </p:txBody>
        </p:sp>
      </p:grpSp>
      <p:grpSp>
        <p:nvGrpSpPr>
          <p:cNvPr id="26649" name="Group 1049"/>
          <p:cNvGrpSpPr>
            <a:grpSpLocks/>
          </p:cNvGrpSpPr>
          <p:nvPr/>
        </p:nvGrpSpPr>
        <p:grpSpPr bwMode="auto">
          <a:xfrm>
            <a:off x="5924550" y="4354513"/>
            <a:ext cx="949325" cy="603250"/>
            <a:chOff x="3732" y="2743"/>
            <a:chExt cx="598" cy="380"/>
          </a:xfrm>
        </p:grpSpPr>
        <p:sp>
          <p:nvSpPr>
            <p:cNvPr id="26650" name="Line 1050"/>
            <p:cNvSpPr>
              <a:spLocks noChangeShapeType="1"/>
            </p:cNvSpPr>
            <p:nvPr/>
          </p:nvSpPr>
          <p:spPr bwMode="auto">
            <a:xfrm flipH="1" flipV="1">
              <a:off x="3732" y="2855"/>
              <a:ext cx="593" cy="2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Text Box 1051"/>
            <p:cNvSpPr txBox="1">
              <a:spLocks noChangeArrowheads="1"/>
            </p:cNvSpPr>
            <p:nvPr/>
          </p:nvSpPr>
          <p:spPr bwMode="auto">
            <a:xfrm>
              <a:off x="3941" y="2743"/>
              <a:ext cx="3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FF0000"/>
                  </a:solidFill>
                  <a:latin typeface="Times New Roman" pitchFamily="18" charset="0"/>
                </a:rPr>
                <a:t>V</a:t>
              </a:r>
              <a:r>
                <a:rPr lang="en-US" sz="1800" baseline="-25000">
                  <a:solidFill>
                    <a:srgbClr val="FF0000"/>
                  </a:solidFill>
                  <a:latin typeface="Times New Roman" pitchFamily="18" charset="0"/>
                </a:rPr>
                <a:t>A</a:t>
              </a:r>
              <a:endParaRPr lang="en-US" sz="18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graphicFrame>
        <p:nvGraphicFramePr>
          <p:cNvPr id="26654" name="Object 1054"/>
          <p:cNvGraphicFramePr>
            <a:graphicFrameLocks noChangeAspect="1"/>
          </p:cNvGraphicFramePr>
          <p:nvPr/>
        </p:nvGraphicFramePr>
        <p:xfrm>
          <a:off x="6618288" y="5608638"/>
          <a:ext cx="1698625" cy="958850"/>
        </p:xfrm>
        <a:graphic>
          <a:graphicData uri="http://schemas.openxmlformats.org/presentationml/2006/ole">
            <p:oleObj spid="_x0000_s26654" name="Equation" r:id="rId4" imgW="1015920" imgH="5713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D3298-5133-43EC-913F-A9482C8B4C17}" type="slidenum">
              <a:rPr lang="en-US"/>
              <a:pPr/>
              <a:t>6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Graphical Velocity Analysis (V</a:t>
            </a:r>
            <a:r>
              <a:rPr lang="en-US" baseline="-25000">
                <a:solidFill>
                  <a:schemeClr val="accent2"/>
                </a:solidFill>
              </a:rPr>
              <a:t>C</a:t>
            </a:r>
            <a:r>
              <a:rPr lang="en-US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After finding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3</a:t>
            </a:r>
            <a:r>
              <a:rPr lang="en-US"/>
              <a:t> and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4</a:t>
            </a:r>
            <a:r>
              <a:rPr lang="en-US"/>
              <a:t>, find V</a:t>
            </a:r>
            <a:r>
              <a:rPr lang="en-US" baseline="-25000"/>
              <a:t>C</a:t>
            </a:r>
          </a:p>
          <a:p>
            <a:r>
              <a:rPr lang="en-US">
                <a:solidFill>
                  <a:srgbClr val="800080"/>
                </a:solidFill>
              </a:rPr>
              <a:t>V</a:t>
            </a:r>
            <a:r>
              <a:rPr lang="en-US" baseline="-25000">
                <a:solidFill>
                  <a:srgbClr val="800080"/>
                </a:solidFill>
              </a:rPr>
              <a:t>C</a:t>
            </a:r>
            <a:r>
              <a:rPr lang="en-US"/>
              <a:t>=</a:t>
            </a:r>
            <a:r>
              <a:rPr lang="en-US">
                <a:solidFill>
                  <a:srgbClr val="FF0000"/>
                </a:solidFill>
              </a:rPr>
              <a:t>V</a:t>
            </a:r>
            <a:r>
              <a:rPr lang="en-US" baseline="-25000">
                <a:solidFill>
                  <a:srgbClr val="FF0000"/>
                </a:solidFill>
              </a:rPr>
              <a:t>A</a:t>
            </a:r>
            <a:r>
              <a:rPr lang="en-US"/>
              <a:t>+</a:t>
            </a:r>
            <a:r>
              <a:rPr lang="en-US">
                <a:solidFill>
                  <a:srgbClr val="006600"/>
                </a:solidFill>
              </a:rPr>
              <a:t>V</a:t>
            </a:r>
            <a:r>
              <a:rPr lang="en-US" baseline="-25000">
                <a:solidFill>
                  <a:srgbClr val="006600"/>
                </a:solidFill>
              </a:rPr>
              <a:t>CA</a:t>
            </a:r>
          </a:p>
          <a:p>
            <a:r>
              <a:rPr lang="en-US"/>
              <a:t>Recall that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3</a:t>
            </a:r>
            <a:r>
              <a:rPr lang="en-US"/>
              <a:t> was in the opposite direction as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2</a:t>
            </a:r>
          </a:p>
        </p:txBody>
      </p:sp>
      <p:pic>
        <p:nvPicPr>
          <p:cNvPr id="27652" name="Picture 4" descr="fig6-4"/>
          <p:cNvPicPr>
            <a:picLocks noChangeAspect="1" noChangeArrowheads="1"/>
          </p:cNvPicPr>
          <p:nvPr/>
        </p:nvPicPr>
        <p:blipFill>
          <a:blip r:embed="rId2">
            <a:lum bright="-72000" contrast="96000"/>
          </a:blip>
          <a:srcRect l="1509" t="49443" r="53627" b="7568"/>
          <a:stretch>
            <a:fillRect/>
          </a:stretch>
        </p:blipFill>
        <p:spPr bwMode="auto">
          <a:xfrm>
            <a:off x="0" y="3363913"/>
            <a:ext cx="4572000" cy="3494087"/>
          </a:xfrm>
          <a:prstGeom prst="rect">
            <a:avLst/>
          </a:prstGeom>
          <a:noFill/>
        </p:spPr>
      </p:pic>
      <p:sp>
        <p:nvSpPr>
          <p:cNvPr id="27653" name="Line 5"/>
          <p:cNvSpPr>
            <a:spLocks noChangeShapeType="1"/>
          </p:cNvSpPr>
          <p:nvPr/>
        </p:nvSpPr>
        <p:spPr bwMode="auto">
          <a:xfrm flipH="1" flipV="1">
            <a:off x="385763" y="4841875"/>
            <a:ext cx="941387" cy="425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7654" name="Group 6"/>
          <p:cNvGrpSpPr>
            <a:grpSpLocks/>
          </p:cNvGrpSpPr>
          <p:nvPr/>
        </p:nvGrpSpPr>
        <p:grpSpPr bwMode="auto">
          <a:xfrm>
            <a:off x="2459038" y="3581400"/>
            <a:ext cx="617537" cy="603250"/>
            <a:chOff x="1549" y="2256"/>
            <a:chExt cx="389" cy="380"/>
          </a:xfrm>
        </p:grpSpPr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1549" y="2466"/>
              <a:ext cx="211" cy="17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56" name="Text Box 8"/>
            <p:cNvSpPr txBox="1">
              <a:spLocks noChangeArrowheads="1"/>
            </p:cNvSpPr>
            <p:nvPr/>
          </p:nvSpPr>
          <p:spPr bwMode="auto">
            <a:xfrm>
              <a:off x="1549" y="2256"/>
              <a:ext cx="3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006600"/>
                  </a:solidFill>
                  <a:latin typeface="Times New Roman" pitchFamily="18" charset="0"/>
                </a:rPr>
                <a:t>V</a:t>
              </a:r>
              <a:r>
                <a:rPr lang="en-US" sz="1800" baseline="-25000">
                  <a:solidFill>
                    <a:srgbClr val="006600"/>
                  </a:solidFill>
                  <a:latin typeface="Times New Roman" pitchFamily="18" charset="0"/>
                </a:rPr>
                <a:t>CA</a:t>
              </a:r>
              <a:endParaRPr lang="en-US" sz="1800">
                <a:solidFill>
                  <a:srgbClr val="0066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7657" name="Group 9"/>
          <p:cNvGrpSpPr>
            <a:grpSpLocks/>
          </p:cNvGrpSpPr>
          <p:nvPr/>
        </p:nvGrpSpPr>
        <p:grpSpPr bwMode="auto">
          <a:xfrm>
            <a:off x="6618288" y="4527550"/>
            <a:ext cx="1273175" cy="696913"/>
            <a:chOff x="4169" y="2852"/>
            <a:chExt cx="802" cy="439"/>
          </a:xfrm>
        </p:grpSpPr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 flipH="1" flipV="1">
              <a:off x="4169" y="2852"/>
              <a:ext cx="720" cy="15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4215" y="3060"/>
              <a:ext cx="7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800080"/>
                  </a:solidFill>
                  <a:latin typeface="Times New Roman" pitchFamily="18" charset="0"/>
                </a:rPr>
                <a:t>V</a:t>
              </a:r>
              <a:r>
                <a:rPr lang="en-US" sz="1800" baseline="-25000">
                  <a:solidFill>
                    <a:srgbClr val="800080"/>
                  </a:solidFill>
                  <a:latin typeface="Times New Roman" pitchFamily="18" charset="0"/>
                </a:rPr>
                <a:t>C</a:t>
              </a:r>
              <a:endParaRPr lang="en-US" sz="1800">
                <a:solidFill>
                  <a:srgbClr val="80008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7660" name="Group 12"/>
          <p:cNvGrpSpPr>
            <a:grpSpLocks/>
          </p:cNvGrpSpPr>
          <p:nvPr/>
        </p:nvGrpSpPr>
        <p:grpSpPr bwMode="auto">
          <a:xfrm>
            <a:off x="5981700" y="3209925"/>
            <a:ext cx="2114550" cy="1582738"/>
            <a:chOff x="3768" y="2022"/>
            <a:chExt cx="1332" cy="997"/>
          </a:xfrm>
        </p:grpSpPr>
        <p:grpSp>
          <p:nvGrpSpPr>
            <p:cNvPr id="27661" name="Group 13"/>
            <p:cNvGrpSpPr>
              <a:grpSpLocks/>
            </p:cNvGrpSpPr>
            <p:nvPr/>
          </p:nvGrpSpPr>
          <p:grpSpPr bwMode="auto">
            <a:xfrm>
              <a:off x="3768" y="2281"/>
              <a:ext cx="1162" cy="738"/>
              <a:chOff x="3732" y="2743"/>
              <a:chExt cx="598" cy="380"/>
            </a:xfrm>
          </p:grpSpPr>
          <p:sp>
            <p:nvSpPr>
              <p:cNvPr id="27662" name="Line 14"/>
              <p:cNvSpPr>
                <a:spLocks noChangeShapeType="1"/>
              </p:cNvSpPr>
              <p:nvPr/>
            </p:nvSpPr>
            <p:spPr bwMode="auto">
              <a:xfrm flipH="1" flipV="1">
                <a:off x="3732" y="2855"/>
                <a:ext cx="593" cy="26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3" name="Text Box 15"/>
              <p:cNvSpPr txBox="1">
                <a:spLocks noChangeArrowheads="1"/>
              </p:cNvSpPr>
              <p:nvPr/>
            </p:nvSpPr>
            <p:spPr bwMode="auto">
              <a:xfrm>
                <a:off x="3941" y="2743"/>
                <a:ext cx="389" cy="1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1800">
                    <a:solidFill>
                      <a:srgbClr val="FF0000"/>
                    </a:solidFill>
                    <a:latin typeface="Times New Roman" pitchFamily="18" charset="0"/>
                  </a:rPr>
                  <a:t>V</a:t>
                </a:r>
                <a:r>
                  <a:rPr lang="en-US" sz="1800" baseline="-25000">
                    <a:solidFill>
                      <a:srgbClr val="FF0000"/>
                    </a:solidFill>
                    <a:latin typeface="Times New Roman" pitchFamily="18" charset="0"/>
                  </a:rPr>
                  <a:t>A</a:t>
                </a:r>
                <a:endParaRPr lang="en-US" sz="18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27664" name="Text Box 16"/>
            <p:cNvSpPr txBox="1">
              <a:spLocks noChangeArrowheads="1"/>
            </p:cNvSpPr>
            <p:nvPr/>
          </p:nvSpPr>
          <p:spPr bwMode="auto">
            <a:xfrm>
              <a:off x="3784" y="2022"/>
              <a:ext cx="1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Times New Roman" pitchFamily="18" charset="0"/>
                </a:rPr>
                <a:t>Double Scale</a:t>
              </a:r>
            </a:p>
          </p:txBody>
        </p:sp>
      </p:grpSp>
      <p:grpSp>
        <p:nvGrpSpPr>
          <p:cNvPr id="27665" name="Group 17"/>
          <p:cNvGrpSpPr>
            <a:grpSpLocks/>
          </p:cNvGrpSpPr>
          <p:nvPr/>
        </p:nvGrpSpPr>
        <p:grpSpPr bwMode="auto">
          <a:xfrm>
            <a:off x="5756275" y="4030663"/>
            <a:ext cx="909638" cy="523875"/>
            <a:chOff x="3626" y="2539"/>
            <a:chExt cx="573" cy="330"/>
          </a:xfrm>
        </p:grpSpPr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>
              <a:off x="3789" y="2539"/>
              <a:ext cx="410" cy="33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Text Box 19"/>
            <p:cNvSpPr txBox="1">
              <a:spLocks noChangeArrowheads="1"/>
            </p:cNvSpPr>
            <p:nvPr/>
          </p:nvSpPr>
          <p:spPr bwMode="auto">
            <a:xfrm>
              <a:off x="3626" y="2637"/>
              <a:ext cx="3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006600"/>
                  </a:solidFill>
                  <a:latin typeface="Times New Roman" pitchFamily="18" charset="0"/>
                </a:rPr>
                <a:t>V</a:t>
              </a:r>
              <a:r>
                <a:rPr lang="en-US" sz="1800" baseline="-25000">
                  <a:solidFill>
                    <a:srgbClr val="006600"/>
                  </a:solidFill>
                  <a:latin typeface="Times New Roman" pitchFamily="18" charset="0"/>
                </a:rPr>
                <a:t>CA</a:t>
              </a:r>
              <a:endParaRPr lang="en-US" sz="1800">
                <a:solidFill>
                  <a:srgbClr val="0066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7668" name="Group 20"/>
          <p:cNvGrpSpPr>
            <a:grpSpLocks/>
          </p:cNvGrpSpPr>
          <p:nvPr/>
        </p:nvGrpSpPr>
        <p:grpSpPr bwMode="auto">
          <a:xfrm>
            <a:off x="1822450" y="3402013"/>
            <a:ext cx="1200150" cy="503237"/>
            <a:chOff x="1148" y="2143"/>
            <a:chExt cx="756" cy="317"/>
          </a:xfrm>
        </p:grpSpPr>
        <p:sp>
          <p:nvSpPr>
            <p:cNvPr id="27669" name="Line 21"/>
            <p:cNvSpPr>
              <a:spLocks noChangeShapeType="1"/>
            </p:cNvSpPr>
            <p:nvPr/>
          </p:nvSpPr>
          <p:spPr bwMode="auto">
            <a:xfrm flipH="1" flipV="1">
              <a:off x="1158" y="2373"/>
              <a:ext cx="404" cy="87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Text Box 22"/>
            <p:cNvSpPr txBox="1">
              <a:spLocks noChangeArrowheads="1"/>
            </p:cNvSpPr>
            <p:nvPr/>
          </p:nvSpPr>
          <p:spPr bwMode="auto">
            <a:xfrm>
              <a:off x="1148" y="2143"/>
              <a:ext cx="7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solidFill>
                    <a:srgbClr val="800080"/>
                  </a:solidFill>
                  <a:latin typeface="Times New Roman" pitchFamily="18" charset="0"/>
                </a:rPr>
                <a:t>V</a:t>
              </a:r>
              <a:r>
                <a:rPr lang="en-US" sz="1800" baseline="-25000">
                  <a:solidFill>
                    <a:srgbClr val="800080"/>
                  </a:solidFill>
                  <a:latin typeface="Times New Roman" pitchFamily="18" charset="0"/>
                </a:rPr>
                <a:t>C</a:t>
              </a:r>
              <a:endParaRPr lang="en-US" sz="1800">
                <a:solidFill>
                  <a:srgbClr val="800080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F0E5-8FA4-4F41-8E65-8B9ABB522269}" type="slidenum">
              <a:rPr lang="en-US"/>
              <a:pPr/>
              <a:t>7</a:t>
            </a:fld>
            <a:endParaRPr lang="en-US"/>
          </a:p>
        </p:txBody>
      </p:sp>
      <p:pic>
        <p:nvPicPr>
          <p:cNvPr id="28674" name="instant_centers_two_laminas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86363" y="3395663"/>
            <a:ext cx="3179762" cy="3271837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  <a:latin typeface="Arial" charset="0"/>
              </a:rPr>
              <a:t>Instant Center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52500"/>
            <a:ext cx="9144000" cy="4953000"/>
          </a:xfrm>
        </p:spPr>
        <p:txBody>
          <a:bodyPr/>
          <a:lstStyle/>
          <a:p>
            <a:r>
              <a:rPr lang="en-US" sz="2800">
                <a:solidFill>
                  <a:schemeClr val="accent2"/>
                </a:solidFill>
                <a:latin typeface="Arial" charset="0"/>
              </a:rPr>
              <a:t>A point common to two bodies in plane motion, which has the same instantaneous velocity in each body.</a:t>
            </a:r>
          </a:p>
          <a:p>
            <a:r>
              <a:rPr lang="en-US" sz="2800">
                <a:solidFill>
                  <a:schemeClr val="accent2"/>
                </a:solidFill>
                <a:latin typeface="Arial" charset="0"/>
              </a:rPr>
              <a:t>In ENGR 214 we found the instant center between links 1 and 3 (point on link 3 with no velocity)</a:t>
            </a:r>
          </a:p>
          <a:p>
            <a:r>
              <a:rPr lang="en-US" sz="2800">
                <a:solidFill>
                  <a:schemeClr val="accent2"/>
                </a:solidFill>
                <a:latin typeface="Arial" charset="0"/>
              </a:rPr>
              <a:t>Now we also have an instant center between links 2 and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86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867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86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86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F2F58-9037-49AC-B454-78E94EF58C47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5076825" y="3302000"/>
            <a:ext cx="4067175" cy="3009900"/>
            <a:chOff x="3198" y="2424"/>
            <a:chExt cx="2562" cy="1896"/>
          </a:xfrm>
        </p:grpSpPr>
        <p:pic>
          <p:nvPicPr>
            <p:cNvPr id="29699" name="Picture 3" descr="Fig 6-05"/>
            <p:cNvPicPr>
              <a:picLocks noChangeAspect="1" noChangeArrowheads="1"/>
            </p:cNvPicPr>
            <p:nvPr/>
          </p:nvPicPr>
          <p:blipFill>
            <a:blip r:embed="rId2"/>
            <a:srcRect l="2020" t="2698" r="53214" b="67134"/>
            <a:stretch>
              <a:fillRect/>
            </a:stretch>
          </p:blipFill>
          <p:spPr bwMode="auto">
            <a:xfrm>
              <a:off x="3198" y="2639"/>
              <a:ext cx="2562" cy="16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9700" name="Rectangle 4"/>
            <p:cNvSpPr>
              <a:spLocks noChangeArrowheads="1"/>
            </p:cNvSpPr>
            <p:nvPr/>
          </p:nvSpPr>
          <p:spPr bwMode="auto">
            <a:xfrm>
              <a:off x="5441" y="2424"/>
              <a:ext cx="319" cy="1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1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Instant Centers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30250"/>
            <a:ext cx="6748463" cy="49530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Kennedy’s rule: any three links will have three instant centers and they will lie on a straight line</a:t>
            </a:r>
          </a:p>
          <a:p>
            <a:r>
              <a:rPr lang="en-US">
                <a:solidFill>
                  <a:schemeClr val="accent1"/>
                </a:solidFill>
                <a:latin typeface="Tahoma" pitchFamily="34" charset="0"/>
              </a:rPr>
              <a:t>The pins are instant centers</a:t>
            </a:r>
          </a:p>
          <a:p>
            <a:r>
              <a:rPr lang="en-US">
                <a:solidFill>
                  <a:srgbClr val="FF0000"/>
                </a:solidFill>
                <a:latin typeface="Tahoma" pitchFamily="34" charset="0"/>
              </a:rPr>
              <a:t>I</a:t>
            </a:r>
            <a:r>
              <a:rPr lang="en-US" baseline="-25000">
                <a:solidFill>
                  <a:srgbClr val="FF0000"/>
                </a:solidFill>
                <a:latin typeface="Tahoma" pitchFamily="34" charset="0"/>
              </a:rPr>
              <a:t>13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is from links 1,2,3 and 1,3,4</a:t>
            </a:r>
          </a:p>
          <a:p>
            <a:r>
              <a:rPr lang="en-US">
                <a:solidFill>
                  <a:schemeClr val="accent2"/>
                </a:solidFill>
                <a:latin typeface="Tahoma" pitchFamily="34" charset="0"/>
              </a:rPr>
              <a:t>I</a:t>
            </a:r>
            <a:r>
              <a:rPr lang="en-US" baseline="-25000">
                <a:solidFill>
                  <a:schemeClr val="accent2"/>
                </a:solidFill>
                <a:latin typeface="Tahoma" pitchFamily="34" charset="0"/>
              </a:rPr>
              <a:t>24</a:t>
            </a:r>
            <a:r>
              <a:rPr lang="en-US">
                <a:solidFill>
                  <a:schemeClr val="accent2"/>
                </a:solidFill>
                <a:latin typeface="Tahoma" pitchFamily="34" charset="0"/>
              </a:rPr>
              <a:t> is from links 1,2,4 and 2,3,4</a:t>
            </a:r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5718175" y="4432300"/>
            <a:ext cx="2598738" cy="1590675"/>
            <a:chOff x="3602" y="3136"/>
            <a:chExt cx="1637" cy="1002"/>
          </a:xfrm>
        </p:grpSpPr>
        <p:sp>
          <p:nvSpPr>
            <p:cNvPr id="29704" name="Oval 8"/>
            <p:cNvSpPr>
              <a:spLocks noChangeArrowheads="1"/>
            </p:cNvSpPr>
            <p:nvPr/>
          </p:nvSpPr>
          <p:spPr bwMode="auto">
            <a:xfrm>
              <a:off x="3828" y="3568"/>
              <a:ext cx="74" cy="7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Oval 9"/>
            <p:cNvSpPr>
              <a:spLocks noChangeArrowheads="1"/>
            </p:cNvSpPr>
            <p:nvPr/>
          </p:nvSpPr>
          <p:spPr bwMode="auto">
            <a:xfrm>
              <a:off x="4943" y="3136"/>
              <a:ext cx="71" cy="7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Oval 10"/>
            <p:cNvSpPr>
              <a:spLocks noChangeArrowheads="1"/>
            </p:cNvSpPr>
            <p:nvPr/>
          </p:nvSpPr>
          <p:spPr bwMode="auto">
            <a:xfrm>
              <a:off x="5171" y="4064"/>
              <a:ext cx="68" cy="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Oval 11"/>
            <p:cNvSpPr>
              <a:spLocks noChangeArrowheads="1"/>
            </p:cNvSpPr>
            <p:nvPr/>
          </p:nvSpPr>
          <p:spPr bwMode="auto">
            <a:xfrm>
              <a:off x="3602" y="4064"/>
              <a:ext cx="74" cy="7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08" name="Line 12"/>
          <p:cNvSpPr>
            <a:spLocks noChangeShapeType="1"/>
          </p:cNvSpPr>
          <p:nvPr/>
        </p:nvSpPr>
        <p:spPr bwMode="auto">
          <a:xfrm flipV="1">
            <a:off x="5653088" y="1465263"/>
            <a:ext cx="2038350" cy="4846637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 flipV="1">
            <a:off x="7204075" y="1624013"/>
            <a:ext cx="1171575" cy="4687887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9710" name="Group 14"/>
          <p:cNvGrpSpPr>
            <a:grpSpLocks/>
          </p:cNvGrpSpPr>
          <p:nvPr/>
        </p:nvGrpSpPr>
        <p:grpSpPr bwMode="auto">
          <a:xfrm>
            <a:off x="7292975" y="2062163"/>
            <a:ext cx="706438" cy="457200"/>
            <a:chOff x="4663" y="1776"/>
            <a:chExt cx="428" cy="276"/>
          </a:xfrm>
        </p:grpSpPr>
        <p:sp>
          <p:nvSpPr>
            <p:cNvPr id="29711" name="Text Box 15"/>
            <p:cNvSpPr txBox="1">
              <a:spLocks noChangeArrowheads="1"/>
            </p:cNvSpPr>
            <p:nvPr/>
          </p:nvSpPr>
          <p:spPr bwMode="auto">
            <a:xfrm>
              <a:off x="4757" y="1776"/>
              <a:ext cx="334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en-US" baseline="-25000">
                  <a:solidFill>
                    <a:srgbClr val="FF0000"/>
                  </a:solidFill>
                  <a:latin typeface="Times New Roman" pitchFamily="18" charset="0"/>
                </a:rPr>
                <a:t>13</a:t>
              </a:r>
              <a:endParaRPr lang="en-US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29712" name="Oval 16"/>
            <p:cNvSpPr>
              <a:spLocks noChangeArrowheads="1"/>
            </p:cNvSpPr>
            <p:nvPr/>
          </p:nvSpPr>
          <p:spPr bwMode="auto">
            <a:xfrm>
              <a:off x="4663" y="1864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3860800" y="5962650"/>
            <a:ext cx="4859338" cy="15875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3933825" y="4330700"/>
            <a:ext cx="4389438" cy="1711325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9715" name="Group 19"/>
          <p:cNvGrpSpPr>
            <a:grpSpLocks/>
          </p:cNvGrpSpPr>
          <p:nvPr/>
        </p:nvGrpSpPr>
        <p:grpSpPr bwMode="auto">
          <a:xfrm>
            <a:off x="3903663" y="5360988"/>
            <a:ext cx="555625" cy="669925"/>
            <a:chOff x="2451" y="3792"/>
            <a:chExt cx="336" cy="404"/>
          </a:xfrm>
        </p:grpSpPr>
        <p:sp>
          <p:nvSpPr>
            <p:cNvPr id="29716" name="Text Box 20"/>
            <p:cNvSpPr txBox="1">
              <a:spLocks noChangeArrowheads="1"/>
            </p:cNvSpPr>
            <p:nvPr/>
          </p:nvSpPr>
          <p:spPr bwMode="auto">
            <a:xfrm>
              <a:off x="2451" y="3792"/>
              <a:ext cx="336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I</a:t>
              </a:r>
              <a:r>
                <a:rPr lang="en-US" baseline="-25000">
                  <a:latin typeface="Times New Roman" pitchFamily="18" charset="0"/>
                </a:rPr>
                <a:t>24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9717" name="Oval 21"/>
            <p:cNvSpPr>
              <a:spLocks noChangeArrowheads="1"/>
            </p:cNvSpPr>
            <p:nvPr/>
          </p:nvSpPr>
          <p:spPr bwMode="auto">
            <a:xfrm>
              <a:off x="2639" y="4140"/>
              <a:ext cx="56" cy="5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31750" y="4000500"/>
            <a:ext cx="942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Tahoma" pitchFamily="34" charset="0"/>
              </a:rPr>
              <a:t>1 2 3</a:t>
            </a:r>
          </a:p>
        </p:txBody>
      </p:sp>
      <p:sp>
        <p:nvSpPr>
          <p:cNvPr id="29719" name="AutoShape 23"/>
          <p:cNvSpPr>
            <a:spLocks/>
          </p:cNvSpPr>
          <p:nvPr/>
        </p:nvSpPr>
        <p:spPr bwMode="auto">
          <a:xfrm rot="-5400000">
            <a:off x="350044" y="4080669"/>
            <a:ext cx="298450" cy="893762"/>
          </a:xfrm>
          <a:prstGeom prst="leftBrace">
            <a:avLst>
              <a:gd name="adj1" fmla="val 24956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260350" y="4591050"/>
            <a:ext cx="5921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Tahoma" pitchFamily="34" charset="0"/>
              </a:rPr>
              <a:t>I</a:t>
            </a:r>
            <a:r>
              <a:rPr lang="en-US" baseline="-25000">
                <a:solidFill>
                  <a:srgbClr val="FF3300"/>
                </a:solidFill>
                <a:latin typeface="Tahoma" pitchFamily="34" charset="0"/>
              </a:rPr>
              <a:t>12</a:t>
            </a:r>
          </a:p>
          <a:p>
            <a:r>
              <a:rPr lang="en-US">
                <a:solidFill>
                  <a:srgbClr val="FF3300"/>
                </a:solidFill>
                <a:latin typeface="Tahoma" pitchFamily="34" charset="0"/>
              </a:rPr>
              <a:t>I</a:t>
            </a:r>
            <a:r>
              <a:rPr lang="en-US" baseline="-25000">
                <a:solidFill>
                  <a:srgbClr val="FF3300"/>
                </a:solidFill>
                <a:latin typeface="Tahoma" pitchFamily="34" charset="0"/>
              </a:rPr>
              <a:t>23</a:t>
            </a:r>
          </a:p>
          <a:p>
            <a:r>
              <a:rPr lang="en-US" b="1">
                <a:solidFill>
                  <a:srgbClr val="FF3300"/>
                </a:solidFill>
                <a:latin typeface="Tahoma" pitchFamily="34" charset="0"/>
              </a:rPr>
              <a:t>I</a:t>
            </a:r>
            <a:r>
              <a:rPr lang="en-US" b="1" baseline="-25000">
                <a:solidFill>
                  <a:srgbClr val="FF3300"/>
                </a:solidFill>
                <a:latin typeface="Tahoma" pitchFamily="34" charset="0"/>
              </a:rPr>
              <a:t>13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922338" y="4000500"/>
            <a:ext cx="942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Tahoma" pitchFamily="34" charset="0"/>
              </a:rPr>
              <a:t>1 3 4</a:t>
            </a:r>
          </a:p>
        </p:txBody>
      </p:sp>
      <p:sp>
        <p:nvSpPr>
          <p:cNvPr id="29722" name="AutoShape 26"/>
          <p:cNvSpPr>
            <a:spLocks/>
          </p:cNvSpPr>
          <p:nvPr/>
        </p:nvSpPr>
        <p:spPr bwMode="auto">
          <a:xfrm rot="-5400000">
            <a:off x="1281907" y="4080668"/>
            <a:ext cx="298450" cy="893763"/>
          </a:xfrm>
          <a:prstGeom prst="leftBrace">
            <a:avLst>
              <a:gd name="adj1" fmla="val 24956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1150938" y="4591050"/>
            <a:ext cx="5921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3300"/>
                </a:solidFill>
                <a:latin typeface="Tahoma" pitchFamily="34" charset="0"/>
              </a:rPr>
              <a:t>I</a:t>
            </a:r>
            <a:r>
              <a:rPr lang="en-US" b="1" baseline="-25000">
                <a:solidFill>
                  <a:srgbClr val="FF3300"/>
                </a:solidFill>
                <a:latin typeface="Tahoma" pitchFamily="34" charset="0"/>
              </a:rPr>
              <a:t>13</a:t>
            </a:r>
          </a:p>
          <a:p>
            <a:r>
              <a:rPr lang="en-US">
                <a:solidFill>
                  <a:srgbClr val="FF3300"/>
                </a:solidFill>
                <a:latin typeface="Tahoma" pitchFamily="34" charset="0"/>
              </a:rPr>
              <a:t>I</a:t>
            </a:r>
            <a:r>
              <a:rPr lang="en-US" baseline="-25000">
                <a:solidFill>
                  <a:srgbClr val="FF3300"/>
                </a:solidFill>
                <a:latin typeface="Tahoma" pitchFamily="34" charset="0"/>
              </a:rPr>
              <a:t>34</a:t>
            </a:r>
          </a:p>
          <a:p>
            <a:r>
              <a:rPr lang="en-US">
                <a:solidFill>
                  <a:srgbClr val="FF3300"/>
                </a:solidFill>
                <a:latin typeface="Tahoma" pitchFamily="34" charset="0"/>
              </a:rPr>
              <a:t>I</a:t>
            </a:r>
            <a:r>
              <a:rPr lang="en-US" baseline="-25000">
                <a:solidFill>
                  <a:srgbClr val="FF3300"/>
                </a:solidFill>
                <a:latin typeface="Tahoma" pitchFamily="34" charset="0"/>
              </a:rPr>
              <a:t>14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020888" y="3987800"/>
            <a:ext cx="942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Tahoma" pitchFamily="34" charset="0"/>
              </a:rPr>
              <a:t>1 2 4</a:t>
            </a:r>
          </a:p>
        </p:txBody>
      </p:sp>
      <p:sp>
        <p:nvSpPr>
          <p:cNvPr id="29725" name="AutoShape 29"/>
          <p:cNvSpPr>
            <a:spLocks/>
          </p:cNvSpPr>
          <p:nvPr/>
        </p:nvSpPr>
        <p:spPr bwMode="auto">
          <a:xfrm rot="-5400000">
            <a:off x="2339182" y="4067968"/>
            <a:ext cx="298450" cy="893763"/>
          </a:xfrm>
          <a:prstGeom prst="leftBrace">
            <a:avLst>
              <a:gd name="adj1" fmla="val 24956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2249488" y="4578350"/>
            <a:ext cx="5921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I</a:t>
            </a:r>
            <a:r>
              <a:rPr lang="en-US" baseline="-25000">
                <a:latin typeface="Tahoma" pitchFamily="34" charset="0"/>
              </a:rPr>
              <a:t>12</a:t>
            </a:r>
          </a:p>
          <a:p>
            <a:r>
              <a:rPr lang="en-US" b="1">
                <a:latin typeface="Tahoma" pitchFamily="34" charset="0"/>
              </a:rPr>
              <a:t>I</a:t>
            </a:r>
            <a:r>
              <a:rPr lang="en-US" b="1" baseline="-25000">
                <a:latin typeface="Tahoma" pitchFamily="34" charset="0"/>
              </a:rPr>
              <a:t>24</a:t>
            </a:r>
          </a:p>
          <a:p>
            <a:r>
              <a:rPr lang="en-US">
                <a:latin typeface="Tahoma" pitchFamily="34" charset="0"/>
              </a:rPr>
              <a:t>I</a:t>
            </a:r>
            <a:r>
              <a:rPr lang="en-US" baseline="-25000">
                <a:latin typeface="Tahoma" pitchFamily="34" charset="0"/>
              </a:rPr>
              <a:t>14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984500" y="3987800"/>
            <a:ext cx="942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Tahoma" pitchFamily="34" charset="0"/>
              </a:rPr>
              <a:t>2 3 4</a:t>
            </a:r>
          </a:p>
        </p:txBody>
      </p:sp>
      <p:sp>
        <p:nvSpPr>
          <p:cNvPr id="29728" name="AutoShape 32"/>
          <p:cNvSpPr>
            <a:spLocks/>
          </p:cNvSpPr>
          <p:nvPr/>
        </p:nvSpPr>
        <p:spPr bwMode="auto">
          <a:xfrm rot="-5400000">
            <a:off x="3302794" y="4067969"/>
            <a:ext cx="298450" cy="893762"/>
          </a:xfrm>
          <a:prstGeom prst="leftBrace">
            <a:avLst>
              <a:gd name="adj1" fmla="val 24956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3213100" y="4578350"/>
            <a:ext cx="5921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ahoma" pitchFamily="34" charset="0"/>
              </a:rPr>
              <a:t>I</a:t>
            </a:r>
            <a:r>
              <a:rPr lang="en-US" baseline="-25000">
                <a:latin typeface="Tahoma" pitchFamily="34" charset="0"/>
              </a:rPr>
              <a:t>23</a:t>
            </a:r>
          </a:p>
          <a:p>
            <a:r>
              <a:rPr lang="en-US">
                <a:latin typeface="Tahoma" pitchFamily="34" charset="0"/>
              </a:rPr>
              <a:t>I</a:t>
            </a:r>
            <a:r>
              <a:rPr lang="en-US" baseline="-25000">
                <a:latin typeface="Tahoma" pitchFamily="34" charset="0"/>
              </a:rPr>
              <a:t>34</a:t>
            </a:r>
          </a:p>
          <a:p>
            <a:r>
              <a:rPr lang="en-US" b="1">
                <a:latin typeface="Tahoma" pitchFamily="34" charset="0"/>
              </a:rPr>
              <a:t>I</a:t>
            </a:r>
            <a:r>
              <a:rPr lang="en-US" b="1" baseline="-25000">
                <a:latin typeface="Tahoma" pitchFamily="34" charset="0"/>
              </a:rPr>
              <a:t>24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4106863" y="4016375"/>
            <a:ext cx="98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Tahoma" pitchFamily="34" charset="0"/>
              </a:rPr>
              <a:t>Links</a:t>
            </a:r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4114800" y="4643438"/>
            <a:ext cx="776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Tahoma" pitchFamily="34" charset="0"/>
              </a:rPr>
              <a:t>IC’s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8" grpId="0" animBg="1"/>
      <p:bldP spid="29709" grpId="0" animBg="1"/>
      <p:bldP spid="29713" grpId="0" animBg="1"/>
      <p:bldP spid="297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FD01-8458-4FC6-BE30-8859E5391596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5337175" y="3848100"/>
            <a:ext cx="3806825" cy="3009900"/>
            <a:chOff x="3198" y="2424"/>
            <a:chExt cx="2562" cy="1896"/>
          </a:xfrm>
        </p:grpSpPr>
        <p:pic>
          <p:nvPicPr>
            <p:cNvPr id="30723" name="Picture 3" descr="Fig 6-05"/>
            <p:cNvPicPr>
              <a:picLocks noChangeAspect="1" noChangeArrowheads="1"/>
            </p:cNvPicPr>
            <p:nvPr/>
          </p:nvPicPr>
          <p:blipFill>
            <a:blip r:embed="rId2"/>
            <a:srcRect l="2020" t="2698" r="53214" b="67134"/>
            <a:stretch>
              <a:fillRect/>
            </a:stretch>
          </p:blipFill>
          <p:spPr bwMode="auto">
            <a:xfrm>
              <a:off x="3198" y="2639"/>
              <a:ext cx="2562" cy="16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0724" name="Rectangle 4"/>
            <p:cNvSpPr>
              <a:spLocks noChangeArrowheads="1"/>
            </p:cNvSpPr>
            <p:nvPr/>
          </p:nvSpPr>
          <p:spPr bwMode="auto">
            <a:xfrm>
              <a:off x="5441" y="2424"/>
              <a:ext cx="319" cy="1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25" name="Freeform 5"/>
          <p:cNvSpPr>
            <a:spLocks/>
          </p:cNvSpPr>
          <p:nvPr/>
        </p:nvSpPr>
        <p:spPr bwMode="auto">
          <a:xfrm>
            <a:off x="6015038" y="2562225"/>
            <a:ext cx="2189162" cy="3465513"/>
          </a:xfrm>
          <a:custGeom>
            <a:avLst/>
            <a:gdLst/>
            <a:ahLst/>
            <a:cxnLst>
              <a:cxn ang="0">
                <a:pos x="0" y="2183"/>
              </a:cxn>
              <a:cxn ang="0">
                <a:pos x="1379" y="1639"/>
              </a:cxn>
              <a:cxn ang="0">
                <a:pos x="916" y="0"/>
              </a:cxn>
              <a:cxn ang="0">
                <a:pos x="0" y="2183"/>
              </a:cxn>
            </a:cxnLst>
            <a:rect l="0" t="0" r="r" b="b"/>
            <a:pathLst>
              <a:path w="1379" h="2183">
                <a:moveTo>
                  <a:pt x="0" y="2183"/>
                </a:moveTo>
                <a:lnTo>
                  <a:pt x="1379" y="1639"/>
                </a:lnTo>
                <a:lnTo>
                  <a:pt x="916" y="0"/>
                </a:lnTo>
                <a:lnTo>
                  <a:pt x="0" y="2183"/>
                </a:lnTo>
                <a:close/>
              </a:path>
            </a:pathLst>
          </a:custGeom>
          <a:solidFill>
            <a:srgbClr val="66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Instant Centers</a:t>
            </a:r>
          </a:p>
        </p:txBody>
      </p:sp>
      <p:grpSp>
        <p:nvGrpSpPr>
          <p:cNvPr id="30727" name="Group 7"/>
          <p:cNvGrpSpPr>
            <a:grpSpLocks/>
          </p:cNvGrpSpPr>
          <p:nvPr/>
        </p:nvGrpSpPr>
        <p:grpSpPr bwMode="auto">
          <a:xfrm>
            <a:off x="5819775" y="2209800"/>
            <a:ext cx="2586038" cy="4648200"/>
            <a:chOff x="3666" y="1392"/>
            <a:chExt cx="1629" cy="2928"/>
          </a:xfrm>
        </p:grpSpPr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 flipV="1">
              <a:off x="3666" y="1392"/>
              <a:ext cx="1233" cy="29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 flipH="1" flipV="1">
              <a:off x="4587" y="1488"/>
              <a:ext cx="708" cy="28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0" name="Text Box 10"/>
            <p:cNvSpPr txBox="1">
              <a:spLocks noChangeArrowheads="1"/>
            </p:cNvSpPr>
            <p:nvPr/>
          </p:nvSpPr>
          <p:spPr bwMode="auto">
            <a:xfrm>
              <a:off x="4755" y="1776"/>
              <a:ext cx="336" cy="288"/>
            </a:xfrm>
            <a:prstGeom prst="rect">
              <a:avLst/>
            </a:prstGeom>
            <a:noFill/>
            <a:ln w="9525">
              <a:noFill/>
              <a:prstDash val="dash"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en-US" baseline="-25000">
                  <a:solidFill>
                    <a:srgbClr val="FF0000"/>
                  </a:solidFill>
                  <a:latin typeface="Times New Roman" pitchFamily="18" charset="0"/>
                </a:rPr>
                <a:t>13</a:t>
              </a:r>
              <a:endParaRPr lang="en-US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30731" name="Oval 11"/>
            <p:cNvSpPr>
              <a:spLocks noChangeArrowheads="1"/>
            </p:cNvSpPr>
            <p:nvPr/>
          </p:nvSpPr>
          <p:spPr bwMode="auto">
            <a:xfrm>
              <a:off x="4663" y="1864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2" name="Rectangle 1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5846763" cy="4953000"/>
          </a:xfrm>
        </p:spPr>
        <p:txBody>
          <a:bodyPr/>
          <a:lstStyle/>
          <a:p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I</a:t>
            </a:r>
            <a:r>
              <a:rPr lang="en-US" sz="2800" baseline="-25000">
                <a:solidFill>
                  <a:schemeClr val="accent2"/>
                </a:solidFill>
                <a:latin typeface="Tahoma" pitchFamily="34" charset="0"/>
              </a:rPr>
              <a:t>13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 has zero velocity since link 1 is ground</a:t>
            </a:r>
          </a:p>
          <a:p>
            <a:r>
              <a:rPr lang="en-US" sz="2800">
                <a:solidFill>
                  <a:srgbClr val="660066"/>
                </a:solidFill>
                <a:latin typeface="Tahoma" pitchFamily="34" charset="0"/>
              </a:rPr>
              <a:t> </a:t>
            </a:r>
            <a:r>
              <a:rPr lang="en-US" sz="2800">
                <a:solidFill>
                  <a:srgbClr val="660066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rgbClr val="660066"/>
                </a:solidFill>
                <a:latin typeface="Tahoma" pitchFamily="34" charset="0"/>
              </a:rPr>
              <a:t>3</a:t>
            </a:r>
            <a:r>
              <a:rPr lang="en-US" sz="2800">
                <a:solidFill>
                  <a:srgbClr val="660066"/>
                </a:solidFill>
                <a:latin typeface="Tahoma" pitchFamily="34" charset="0"/>
              </a:rPr>
              <a:t> is the same all over </a:t>
            </a:r>
            <a:r>
              <a:rPr lang="en-US" sz="2800">
                <a:solidFill>
                  <a:srgbClr val="66FFFF"/>
                </a:solidFill>
                <a:latin typeface="Tahoma" pitchFamily="34" charset="0"/>
              </a:rPr>
              <a:t>link 3</a:t>
            </a:r>
            <a:r>
              <a:rPr lang="en-US" sz="2800">
                <a:solidFill>
                  <a:srgbClr val="660066"/>
                </a:solidFill>
                <a:latin typeface="Tahoma" pitchFamily="34" charset="0"/>
              </a:rPr>
              <a:t> </a:t>
            </a:r>
          </a:p>
          <a:p>
            <a:r>
              <a:rPr lang="en-US" sz="2800">
                <a:latin typeface="Tahoma" pitchFamily="34" charset="0"/>
              </a:rPr>
              <a:t>Velocity relative to ground=r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>
                <a:latin typeface="Tahoma" pitchFamily="34" charset="0"/>
              </a:rPr>
              <a:t>, perpendicular to r</a:t>
            </a:r>
          </a:p>
          <a:p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V</a:t>
            </a:r>
            <a:r>
              <a:rPr lang="en-US" sz="2800" baseline="-25000">
                <a:solidFill>
                  <a:schemeClr val="accent2"/>
                </a:solidFill>
                <a:latin typeface="Tahoma" pitchFamily="34" charset="0"/>
              </a:rPr>
              <a:t>A2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=a</a:t>
            </a:r>
            <a:r>
              <a:rPr lang="en-US" sz="2800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  <a:r>
              <a:rPr lang="en-US" sz="2800">
                <a:latin typeface="Tahoma" pitchFamily="34" charset="0"/>
              </a:rPr>
              <a:t>=</a:t>
            </a:r>
            <a:r>
              <a:rPr lang="en-US" sz="2800">
                <a:solidFill>
                  <a:srgbClr val="006600"/>
                </a:solidFill>
                <a:latin typeface="Tahoma" pitchFamily="34" charset="0"/>
              </a:rPr>
              <a:t>V</a:t>
            </a:r>
            <a:r>
              <a:rPr lang="en-US" sz="2800" baseline="-25000">
                <a:solidFill>
                  <a:srgbClr val="006600"/>
                </a:solidFill>
                <a:latin typeface="Tahoma" pitchFamily="34" charset="0"/>
              </a:rPr>
              <a:t>A3</a:t>
            </a:r>
            <a:r>
              <a:rPr lang="en-US" sz="2800">
                <a:solidFill>
                  <a:srgbClr val="006600"/>
                </a:solidFill>
                <a:latin typeface="Tahoma" pitchFamily="34" charset="0"/>
              </a:rPr>
              <a:t>=p</a:t>
            </a:r>
            <a:r>
              <a:rPr lang="en-US" sz="2800">
                <a:solidFill>
                  <a:srgbClr val="006600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rgbClr val="006600"/>
                </a:solidFill>
                <a:latin typeface="Tahoma" pitchFamily="34" charset="0"/>
              </a:rPr>
              <a:t>3</a:t>
            </a:r>
            <a:endParaRPr lang="en-US" sz="2800">
              <a:solidFill>
                <a:srgbClr val="006600"/>
              </a:solidFill>
              <a:latin typeface="Tahoma" pitchFamily="34" charset="0"/>
            </a:endParaRPr>
          </a:p>
          <a:p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From this, </a:t>
            </a:r>
            <a:r>
              <a:rPr lang="en-US" sz="2800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accent2"/>
                </a:solidFill>
                <a:latin typeface="Tahoma" pitchFamily="34" charset="0"/>
              </a:rPr>
              <a:t>3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 must be in the opposite direction as </a:t>
            </a:r>
            <a:r>
              <a:rPr lang="en-US" sz="2800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lang="en-US" sz="2800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, and smaller in magnitude since p&gt;a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829300" y="5632450"/>
            <a:ext cx="46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30734" name="Group 14"/>
          <p:cNvGrpSpPr>
            <a:grpSpLocks/>
          </p:cNvGrpSpPr>
          <p:nvPr/>
        </p:nvGrpSpPr>
        <p:grpSpPr bwMode="auto">
          <a:xfrm>
            <a:off x="5568950" y="5010150"/>
            <a:ext cx="990600" cy="1536700"/>
            <a:chOff x="3508" y="3156"/>
            <a:chExt cx="624" cy="968"/>
          </a:xfrm>
        </p:grpSpPr>
        <p:sp>
          <p:nvSpPr>
            <p:cNvPr id="30735" name="Line 15"/>
            <p:cNvSpPr>
              <a:spLocks noChangeShapeType="1"/>
            </p:cNvSpPr>
            <p:nvPr/>
          </p:nvSpPr>
          <p:spPr bwMode="auto">
            <a:xfrm flipH="1" flipV="1">
              <a:off x="3628" y="3476"/>
              <a:ext cx="332" cy="16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Line 16"/>
            <p:cNvSpPr>
              <a:spLocks noChangeShapeType="1"/>
            </p:cNvSpPr>
            <p:nvPr/>
          </p:nvSpPr>
          <p:spPr bwMode="auto">
            <a:xfrm flipV="1">
              <a:off x="3748" y="3636"/>
              <a:ext cx="208" cy="48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7" name="Text Box 17"/>
            <p:cNvSpPr txBox="1">
              <a:spLocks noChangeArrowheads="1"/>
            </p:cNvSpPr>
            <p:nvPr/>
          </p:nvSpPr>
          <p:spPr bwMode="auto">
            <a:xfrm>
              <a:off x="3840" y="3744"/>
              <a:ext cx="2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30738" name="Text Box 18"/>
            <p:cNvSpPr txBox="1">
              <a:spLocks noChangeArrowheads="1"/>
            </p:cNvSpPr>
            <p:nvPr/>
          </p:nvSpPr>
          <p:spPr bwMode="auto">
            <a:xfrm>
              <a:off x="3508" y="3156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Times New Roman" pitchFamily="18" charset="0"/>
                </a:rPr>
                <a:t>V</a:t>
              </a:r>
              <a:r>
                <a:rPr lang="en-US" baseline="-25000">
                  <a:latin typeface="Times New Roman" pitchFamily="18" charset="0"/>
                </a:rPr>
                <a:t>A2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30739" name="Line 19"/>
            <p:cNvSpPr>
              <a:spLocks noChangeShapeType="1"/>
            </p:cNvSpPr>
            <p:nvPr/>
          </p:nvSpPr>
          <p:spPr bwMode="auto">
            <a:xfrm flipV="1">
              <a:off x="3848" y="3600"/>
              <a:ext cx="36" cy="8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0" name="Line 20"/>
            <p:cNvSpPr>
              <a:spLocks noChangeShapeType="1"/>
            </p:cNvSpPr>
            <p:nvPr/>
          </p:nvSpPr>
          <p:spPr bwMode="auto">
            <a:xfrm flipH="1" flipV="1">
              <a:off x="3844" y="3688"/>
              <a:ext cx="80" cy="2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1" name="Group 21"/>
          <p:cNvGrpSpPr>
            <a:grpSpLocks/>
          </p:cNvGrpSpPr>
          <p:nvPr/>
        </p:nvGrpSpPr>
        <p:grpSpPr bwMode="auto">
          <a:xfrm>
            <a:off x="6280150" y="3016250"/>
            <a:ext cx="1225550" cy="3086100"/>
            <a:chOff x="3956" y="1900"/>
            <a:chExt cx="772" cy="1944"/>
          </a:xfrm>
        </p:grpSpPr>
        <p:sp>
          <p:nvSpPr>
            <p:cNvPr id="30742" name="Line 22"/>
            <p:cNvSpPr>
              <a:spLocks noChangeShapeType="1"/>
            </p:cNvSpPr>
            <p:nvPr/>
          </p:nvSpPr>
          <p:spPr bwMode="auto">
            <a:xfrm>
              <a:off x="3956" y="3636"/>
              <a:ext cx="315" cy="152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3" name="Line 23"/>
            <p:cNvSpPr>
              <a:spLocks noChangeShapeType="1"/>
            </p:cNvSpPr>
            <p:nvPr/>
          </p:nvSpPr>
          <p:spPr bwMode="auto">
            <a:xfrm flipV="1">
              <a:off x="3956" y="1900"/>
              <a:ext cx="732" cy="1736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4" name="Line 24"/>
            <p:cNvSpPr>
              <a:spLocks noChangeShapeType="1"/>
            </p:cNvSpPr>
            <p:nvPr/>
          </p:nvSpPr>
          <p:spPr bwMode="auto">
            <a:xfrm flipV="1">
              <a:off x="4028" y="3584"/>
              <a:ext cx="36" cy="84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5" name="Line 25"/>
            <p:cNvSpPr>
              <a:spLocks noChangeShapeType="1"/>
            </p:cNvSpPr>
            <p:nvPr/>
          </p:nvSpPr>
          <p:spPr bwMode="auto">
            <a:xfrm flipH="1" flipV="1">
              <a:off x="3988" y="3556"/>
              <a:ext cx="80" cy="28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6" name="Text Box 26"/>
            <p:cNvSpPr txBox="1">
              <a:spLocks noChangeArrowheads="1"/>
            </p:cNvSpPr>
            <p:nvPr/>
          </p:nvSpPr>
          <p:spPr bwMode="auto">
            <a:xfrm>
              <a:off x="4272" y="3556"/>
              <a:ext cx="4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6600"/>
                  </a:solidFill>
                  <a:latin typeface="Times New Roman" pitchFamily="18" charset="0"/>
                </a:rPr>
                <a:t>V</a:t>
              </a:r>
              <a:r>
                <a:rPr lang="en-US" baseline="-25000">
                  <a:solidFill>
                    <a:srgbClr val="006600"/>
                  </a:solidFill>
                  <a:latin typeface="Times New Roman" pitchFamily="18" charset="0"/>
                </a:rPr>
                <a:t>A3</a:t>
              </a:r>
              <a:endParaRPr lang="en-US">
                <a:solidFill>
                  <a:srgbClr val="006600"/>
                </a:solidFill>
                <a:latin typeface="Times New Roman" pitchFamily="18" charset="0"/>
              </a:endParaRPr>
            </a:p>
          </p:txBody>
        </p:sp>
        <p:sp>
          <p:nvSpPr>
            <p:cNvPr id="30747" name="Text Box 27"/>
            <p:cNvSpPr txBox="1">
              <a:spLocks noChangeArrowheads="1"/>
            </p:cNvSpPr>
            <p:nvPr/>
          </p:nvSpPr>
          <p:spPr bwMode="auto">
            <a:xfrm>
              <a:off x="3992" y="2568"/>
              <a:ext cx="2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6600"/>
                  </a:solidFill>
                  <a:latin typeface="Times New Roman" pitchFamily="18" charset="0"/>
                </a:rPr>
                <a:t>p</a:t>
              </a:r>
            </a:p>
          </p:txBody>
        </p:sp>
      </p:grpSp>
      <p:grpSp>
        <p:nvGrpSpPr>
          <p:cNvPr id="30748" name="Group 28"/>
          <p:cNvGrpSpPr>
            <a:grpSpLocks/>
          </p:cNvGrpSpPr>
          <p:nvPr/>
        </p:nvGrpSpPr>
        <p:grpSpPr bwMode="auto">
          <a:xfrm>
            <a:off x="6540500" y="3032125"/>
            <a:ext cx="1060450" cy="2530475"/>
            <a:chOff x="4120" y="1910"/>
            <a:chExt cx="668" cy="1594"/>
          </a:xfrm>
        </p:grpSpPr>
        <p:sp>
          <p:nvSpPr>
            <p:cNvPr id="30749" name="Arc 29"/>
            <p:cNvSpPr>
              <a:spLocks/>
            </p:cNvSpPr>
            <p:nvPr/>
          </p:nvSpPr>
          <p:spPr bwMode="auto">
            <a:xfrm>
              <a:off x="4120" y="3368"/>
              <a:ext cx="136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660066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0" name="Text Box 30"/>
            <p:cNvSpPr txBox="1">
              <a:spLocks noChangeArrowheads="1"/>
            </p:cNvSpPr>
            <p:nvPr/>
          </p:nvSpPr>
          <p:spPr bwMode="auto">
            <a:xfrm>
              <a:off x="4196" y="3244"/>
              <a:ext cx="4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660066"/>
                  </a:solidFill>
                  <a:latin typeface="Symbol" pitchFamily="18" charset="2"/>
                </a:rPr>
                <a:t>w</a:t>
              </a:r>
              <a:r>
                <a:rPr lang="en-US" sz="2000" baseline="-25000">
                  <a:solidFill>
                    <a:srgbClr val="66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0751" name="Arc 31"/>
            <p:cNvSpPr>
              <a:spLocks/>
            </p:cNvSpPr>
            <p:nvPr/>
          </p:nvSpPr>
          <p:spPr bwMode="auto">
            <a:xfrm>
              <a:off x="4564" y="1945"/>
              <a:ext cx="224" cy="136"/>
            </a:xfrm>
            <a:custGeom>
              <a:avLst/>
              <a:gdLst>
                <a:gd name="G0" fmla="+- 21271 0 0"/>
                <a:gd name="G1" fmla="+- 0 0 0"/>
                <a:gd name="G2" fmla="+- 21600 0 0"/>
                <a:gd name="T0" fmla="*/ 35621 w 35621"/>
                <a:gd name="T1" fmla="*/ 16144 h 21600"/>
                <a:gd name="T2" fmla="*/ 0 w 35621"/>
                <a:gd name="T3" fmla="*/ 3754 h 21600"/>
                <a:gd name="T4" fmla="*/ 21271 w 35621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621" h="21600" fill="none" extrusionOk="0">
                  <a:moveTo>
                    <a:pt x="35621" y="16144"/>
                  </a:moveTo>
                  <a:cubicBezTo>
                    <a:pt x="31667" y="19658"/>
                    <a:pt x="26561" y="21599"/>
                    <a:pt x="21271" y="21600"/>
                  </a:cubicBezTo>
                  <a:cubicBezTo>
                    <a:pt x="10789" y="21600"/>
                    <a:pt x="1821" y="14075"/>
                    <a:pt x="-1" y="3754"/>
                  </a:cubicBezTo>
                </a:path>
                <a:path w="35621" h="21600" stroke="0" extrusionOk="0">
                  <a:moveTo>
                    <a:pt x="35621" y="16144"/>
                  </a:moveTo>
                  <a:cubicBezTo>
                    <a:pt x="31667" y="19658"/>
                    <a:pt x="26561" y="21599"/>
                    <a:pt x="21271" y="21600"/>
                  </a:cubicBezTo>
                  <a:cubicBezTo>
                    <a:pt x="10789" y="21600"/>
                    <a:pt x="1821" y="14075"/>
                    <a:pt x="-1" y="3754"/>
                  </a:cubicBezTo>
                  <a:lnTo>
                    <a:pt x="21271" y="0"/>
                  </a:lnTo>
                  <a:close/>
                </a:path>
              </a:pathLst>
            </a:custGeom>
            <a:noFill/>
            <a:ln w="9525">
              <a:solidFill>
                <a:srgbClr val="660066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2" name="Text Box 32"/>
            <p:cNvSpPr txBox="1">
              <a:spLocks noChangeArrowheads="1"/>
            </p:cNvSpPr>
            <p:nvPr/>
          </p:nvSpPr>
          <p:spPr bwMode="auto">
            <a:xfrm>
              <a:off x="4356" y="1910"/>
              <a:ext cx="4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660066"/>
                  </a:solidFill>
                  <a:latin typeface="Symbol" pitchFamily="18" charset="2"/>
                </a:rPr>
                <a:t>w</a:t>
              </a:r>
              <a:r>
                <a:rPr lang="en-US" sz="2000" baseline="-25000">
                  <a:solidFill>
                    <a:srgbClr val="660066"/>
                  </a:solidFill>
                  <a:latin typeface="Times New Roman" pitchFamily="18" charset="0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</TotalTime>
  <Words>572</Words>
  <Application>Microsoft PowerPoint</Application>
  <PresentationFormat>On-screen Show (4:3)</PresentationFormat>
  <Paragraphs>171</Paragraphs>
  <Slides>19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Default Design</vt:lpstr>
      <vt:lpstr>Equation</vt:lpstr>
      <vt:lpstr>Microsoft Equation 3.0</vt:lpstr>
      <vt:lpstr>Slide 1</vt:lpstr>
      <vt:lpstr>Velocity Analysis</vt:lpstr>
      <vt:lpstr>Slide 3</vt:lpstr>
      <vt:lpstr>Slide 4</vt:lpstr>
      <vt:lpstr>Graphical Velocity Analysis (w3 &amp; w4)</vt:lpstr>
      <vt:lpstr>Graphical Velocity Analysis (VC)</vt:lpstr>
      <vt:lpstr>Instant Center</vt:lpstr>
      <vt:lpstr>Instant Centers</vt:lpstr>
      <vt:lpstr>Instant Centers</vt:lpstr>
      <vt:lpstr>Instant Centers</vt:lpstr>
      <vt:lpstr>Instant Centers Practice Problems</vt:lpstr>
      <vt:lpstr>Velocity Analysis of a 4-Bar Linkage</vt:lpstr>
      <vt:lpstr>Velocity Analysis of a 4-Bar Linkage</vt:lpstr>
      <vt:lpstr>Velocity Analysis of a 4-Bar Linkage</vt:lpstr>
      <vt:lpstr>Inverted Crank Slider</vt:lpstr>
      <vt:lpstr>Inverted Crank Slider</vt:lpstr>
      <vt:lpstr>Inverted Crank Slider</vt:lpstr>
      <vt:lpstr>Velocity of any Point on a Linkage</vt:lpstr>
      <vt:lpstr>Offset Crank Slider</vt:lpstr>
    </vt:vector>
  </TitlesOfParts>
  <Company>The American University in Cairo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Notes Velocity Analysis</dc:title>
  <dc:creator>Keith Hekman</dc:creator>
  <cp:lastModifiedBy>alpha</cp:lastModifiedBy>
  <cp:revision>115</cp:revision>
  <dcterms:created xsi:type="dcterms:W3CDTF">2003-10-06T08:35:58Z</dcterms:created>
  <dcterms:modified xsi:type="dcterms:W3CDTF">2020-05-02T15:20:55Z</dcterms:modified>
</cp:coreProperties>
</file>