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60"/>
  </p:notesMasterIdLst>
  <p:sldIdLst>
    <p:sldId id="291" r:id="rId2"/>
    <p:sldId id="256" r:id="rId3"/>
    <p:sldId id="257" r:id="rId4"/>
    <p:sldId id="258" r:id="rId5"/>
    <p:sldId id="259"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290"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7" autoAdjust="0"/>
    <p:restoredTop sz="94689"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270D1A-3410-4144-BEFE-5CA0FFDB2521}" type="datetimeFigureOut">
              <a:rPr lang="en-US" smtClean="0"/>
              <a:pPr/>
              <a:t>5/2/2020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A1A92A-0B32-4CC0-BF53-C8B6BEA11CCF}" type="slidenum">
              <a:rPr lang="en-US" smtClean="0"/>
              <a:pPr/>
              <a:t>‹#›</a:t>
            </a:fld>
            <a:endParaRPr lang="en-US" dirty="0"/>
          </a:p>
        </p:txBody>
      </p:sp>
    </p:spTree>
    <p:extLst>
      <p:ext uri="{BB962C8B-B14F-4D97-AF65-F5344CB8AC3E}">
        <p14:creationId xmlns="" xmlns:p14="http://schemas.microsoft.com/office/powerpoint/2010/main" val="965890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A1A92A-0B32-4CC0-BF53-C8B6BEA11CCF}"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A1A92A-0B32-4CC0-BF53-C8B6BEA11CCF}" type="slidenum">
              <a:rPr lang="en-US" smtClean="0"/>
              <a:pPr/>
              <a:t>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D6AED-15A0-417D-809A-400336CA363D}" type="slidenum">
              <a:rPr lang="en-US" smtClean="0"/>
              <a:pPr/>
              <a:t>34</a:t>
            </a:fld>
            <a:endParaRPr lang="en-US"/>
          </a:p>
        </p:txBody>
      </p:sp>
    </p:spTree>
    <p:extLst>
      <p:ext uri="{BB962C8B-B14F-4D97-AF65-F5344CB8AC3E}">
        <p14:creationId xmlns:p14="http://schemas.microsoft.com/office/powerpoint/2010/main" xmlns="" val="423066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5/2/2020</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5/2/2020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5/2/2020</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wheel spokes="8"/>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914400"/>
            <a:ext cx="7619999" cy="1200329"/>
          </a:xfrm>
          <a:prstGeom prst="rect">
            <a:avLst/>
          </a:prstGeom>
        </p:spPr>
        <p:txBody>
          <a:bodyPr wrap="square">
            <a:spAutoFit/>
          </a:bodyPr>
          <a:lstStyle/>
          <a:p>
            <a:r>
              <a:rPr lang="en-GB" b="1" dirty="0" smtClean="0">
                <a:solidFill>
                  <a:srgbClr val="FFFF00"/>
                </a:solidFill>
              </a:rPr>
              <a:t>                      Chapter 5                                  </a:t>
            </a:r>
            <a:r>
              <a:rPr lang="en-GB" b="1" dirty="0" err="1" smtClean="0">
                <a:solidFill>
                  <a:srgbClr val="FFFF00"/>
                </a:solidFill>
              </a:rPr>
              <a:t>Meng</a:t>
            </a:r>
            <a:r>
              <a:rPr lang="en-GB" b="1" dirty="0" smtClean="0">
                <a:solidFill>
                  <a:srgbClr val="FFFF00"/>
                </a:solidFill>
              </a:rPr>
              <a:t> 3071        </a:t>
            </a:r>
          </a:p>
          <a:p>
            <a:endParaRPr lang="en-GB" dirty="0">
              <a:solidFill>
                <a:srgbClr val="FFFF00"/>
              </a:solidFill>
            </a:endParaRPr>
          </a:p>
          <a:p>
            <a:r>
              <a:rPr lang="en-GB" b="1" dirty="0">
                <a:solidFill>
                  <a:srgbClr val="FFFF00"/>
                </a:solidFill>
              </a:rPr>
              <a:t>INTRODUTION TO COMPUTER METHODS FOR KINEMATIC MULTI BODY SYSTEM ANALYSIS </a:t>
            </a:r>
            <a:endParaRPr lang="en-GB" dirty="0">
              <a:solidFill>
                <a:srgbClr val="FFFF00"/>
              </a:solidFill>
            </a:endParaRPr>
          </a:p>
        </p:txBody>
      </p:sp>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FULLWORLD!!!\Desktop\yegna pic\20130528_111029.jpg"/>
          <p:cNvPicPr>
            <a:picLocks noGrp="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66800" y="2514600"/>
            <a:ext cx="6553200" cy="2438400"/>
          </a:xfrm>
          <a:prstGeom prst="rect">
            <a:avLst/>
          </a:prstGeom>
          <a:noFill/>
          <a:ln>
            <a:noFill/>
          </a:ln>
        </p:spPr>
      </p:pic>
      <p:graphicFrame>
        <p:nvGraphicFramePr>
          <p:cNvPr id="6" name="Table 5"/>
          <p:cNvGraphicFramePr>
            <a:graphicFrameLocks noGrp="1"/>
          </p:cNvGraphicFramePr>
          <p:nvPr/>
        </p:nvGraphicFramePr>
        <p:xfrm>
          <a:off x="990599" y="838200"/>
          <a:ext cx="7239000" cy="1371600"/>
        </p:xfrm>
        <a:graphic>
          <a:graphicData uri="http://schemas.openxmlformats.org/drawingml/2006/table">
            <a:tbl>
              <a:tblPr/>
              <a:tblGrid>
                <a:gridCol w="1972279"/>
                <a:gridCol w="1221121"/>
                <a:gridCol w="1332346"/>
                <a:gridCol w="1264984"/>
                <a:gridCol w="1448270"/>
              </a:tblGrid>
              <a:tr h="548640">
                <a:tc>
                  <a:txBody>
                    <a:bodyPr/>
                    <a:lstStyle/>
                    <a:p>
                      <a:pPr marL="0" marR="0">
                        <a:lnSpc>
                          <a:spcPct val="115000"/>
                        </a:lnSpc>
                        <a:spcBef>
                          <a:spcPts val="0"/>
                        </a:spcBef>
                        <a:spcAft>
                          <a:spcPts val="0"/>
                        </a:spcAft>
                      </a:pPr>
                      <a:r>
                        <a:rPr lang="en-GB" sz="1200" dirty="0">
                          <a:latin typeface="Times-Bold"/>
                          <a:ea typeface="Calibri"/>
                          <a:cs typeface="Times-Bold"/>
                        </a:rPr>
                        <a:t>        Parameter </a:t>
                      </a:r>
                      <a:endParaRPr lang="en-US" sz="1100" dirty="0">
                        <a:latin typeface="Calibri"/>
                        <a:ea typeface="Calibri"/>
                        <a:cs typeface="Times New Roman"/>
                      </a:endParaRPr>
                    </a:p>
                    <a:p>
                      <a:pPr marL="0" marR="0">
                        <a:lnSpc>
                          <a:spcPct val="115000"/>
                        </a:lnSpc>
                        <a:spcBef>
                          <a:spcPts val="0"/>
                        </a:spcBef>
                        <a:spcAft>
                          <a:spcPts val="0"/>
                        </a:spcAft>
                      </a:pPr>
                      <a:r>
                        <a:rPr lang="en-GB" sz="1200" dirty="0">
                          <a:latin typeface="Times-Bold"/>
                          <a:ea typeface="Calibri"/>
                          <a:cs typeface="Times-Bold"/>
                        </a:rPr>
                        <a:t>interval</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marR="0">
                        <a:lnSpc>
                          <a:spcPct val="115000"/>
                        </a:lnSpc>
                        <a:spcBef>
                          <a:spcPts val="0"/>
                        </a:spcBef>
                        <a:spcAft>
                          <a:spcPts val="0"/>
                        </a:spcAft>
                      </a:pPr>
                      <a:r>
                        <a:rPr lang="en-GB" sz="1200" b="1" dirty="0">
                          <a:latin typeface="Times-Bold"/>
                          <a:ea typeface="Calibri"/>
                          <a:cs typeface="Times-Bold"/>
                        </a:rPr>
                        <a:t>Initial angel</a:t>
                      </a:r>
                      <a:endParaRPr lang="en-US" sz="1100" dirty="0">
                        <a:latin typeface="Calibri"/>
                        <a:ea typeface="Calibri"/>
                        <a:cs typeface="Times New Roman"/>
                      </a:endParaRPr>
                    </a:p>
                    <a:p>
                      <a:pPr marL="0" marR="0">
                        <a:lnSpc>
                          <a:spcPct val="115000"/>
                        </a:lnSpc>
                        <a:spcBef>
                          <a:spcPts val="0"/>
                        </a:spcBef>
                        <a:spcAft>
                          <a:spcPts val="0"/>
                        </a:spcAft>
                      </a:pPr>
                      <a:r>
                        <a:rPr lang="en-GB" sz="1200" b="1" dirty="0">
                          <a:latin typeface="Times-Bold"/>
                          <a:ea typeface="Calibri"/>
                          <a:cs typeface="Times-Bold"/>
                        </a:rPr>
                        <a:t>For interval</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b="1" dirty="0">
                          <a:latin typeface="Times-Bold"/>
                          <a:ea typeface="Calibri"/>
                          <a:cs typeface="Times-Bold"/>
                        </a:rPr>
                        <a:t>Final angle</a:t>
                      </a:r>
                      <a:endParaRPr lang="en-US" sz="1100" dirty="0">
                        <a:latin typeface="Calibri"/>
                        <a:ea typeface="Calibri"/>
                        <a:cs typeface="Times New Roman"/>
                      </a:endParaRPr>
                    </a:p>
                    <a:p>
                      <a:pPr marL="0" marR="0">
                        <a:lnSpc>
                          <a:spcPct val="115000"/>
                        </a:lnSpc>
                        <a:spcBef>
                          <a:spcPts val="0"/>
                        </a:spcBef>
                        <a:spcAft>
                          <a:spcPts val="0"/>
                        </a:spcAft>
                      </a:pPr>
                      <a:r>
                        <a:rPr lang="en-GB" sz="1200" b="1" dirty="0">
                          <a:latin typeface="Times-Bold"/>
                          <a:ea typeface="Calibri"/>
                          <a:cs typeface="Times-Bold"/>
                        </a:rPr>
                        <a:t>For interval</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b="1" dirty="0">
                          <a:latin typeface="Times-Bold"/>
                          <a:ea typeface="Calibri"/>
                          <a:cs typeface="Times-Bold"/>
                        </a:rPr>
                        <a:t>Type of motion</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b="1" dirty="0">
                          <a:latin typeface="Times-Bold"/>
                          <a:ea typeface="Calibri"/>
                          <a:cs typeface="Times-Bold"/>
                        </a:rPr>
                        <a:t>Rise(+) or return(_)cm</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nSpc>
                          <a:spcPct val="115000"/>
                        </a:lnSpc>
                        <a:spcBef>
                          <a:spcPts val="0"/>
                        </a:spcBef>
                        <a:spcAft>
                          <a:spcPts val="0"/>
                        </a:spcAft>
                      </a:pPr>
                      <a:r>
                        <a:rPr lang="en-GB" sz="1200" b="1" dirty="0">
                          <a:latin typeface="Times-Bold"/>
                          <a:ea typeface="Calibri"/>
                          <a:cs typeface="Times-Bold"/>
                        </a:rPr>
                        <a:t>1</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b="1" dirty="0">
                          <a:latin typeface="Times-Bold"/>
                          <a:ea typeface="Calibri"/>
                          <a:cs typeface="Times-Bold"/>
                        </a:rPr>
                        <a:t>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b="1" dirty="0">
                          <a:latin typeface="Times-Bold"/>
                          <a:ea typeface="Calibri"/>
                          <a:cs typeface="Times-Bold"/>
                        </a:rPr>
                        <a:t>100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b="1" dirty="0">
                          <a:latin typeface="Times-Bold"/>
                          <a:ea typeface="Calibri"/>
                          <a:cs typeface="Times-Bold"/>
                        </a:rPr>
                        <a:t>parabolic</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b="1" dirty="0">
                          <a:latin typeface="Times-Bold"/>
                          <a:ea typeface="Calibri"/>
                          <a:cs typeface="Times-Bold"/>
                        </a:rPr>
                        <a:t>0.8</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nSpc>
                          <a:spcPct val="115000"/>
                        </a:lnSpc>
                        <a:spcBef>
                          <a:spcPts val="0"/>
                        </a:spcBef>
                        <a:spcAft>
                          <a:spcPts val="0"/>
                        </a:spcAft>
                      </a:pPr>
                      <a:r>
                        <a:rPr lang="en-GB" sz="1200" b="1" dirty="0">
                          <a:latin typeface="Times-Bold"/>
                          <a:ea typeface="Calibri"/>
                          <a:cs typeface="Times-Bold"/>
                        </a:rPr>
                        <a:t>2</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b="1" dirty="0">
                          <a:latin typeface="Times-Bold"/>
                          <a:ea typeface="Calibri"/>
                          <a:cs typeface="Times-Bold"/>
                        </a:rPr>
                        <a:t>100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b="1" dirty="0">
                          <a:latin typeface="Times-Bold"/>
                          <a:ea typeface="Calibri"/>
                          <a:cs typeface="Times-Bold"/>
                        </a:rPr>
                        <a:t>260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b="1" dirty="0">
                          <a:latin typeface="Times-Bold"/>
                          <a:ea typeface="Calibri"/>
                          <a:cs typeface="Times-Bold"/>
                        </a:rPr>
                        <a:t>dwell</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b="1" dirty="0">
                          <a:latin typeface="Times-Bold"/>
                          <a:ea typeface="Calibri"/>
                          <a:cs typeface="Times-Bold"/>
                        </a:rPr>
                        <a:t>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nSpc>
                          <a:spcPct val="115000"/>
                        </a:lnSpc>
                        <a:spcBef>
                          <a:spcPts val="0"/>
                        </a:spcBef>
                        <a:spcAft>
                          <a:spcPts val="0"/>
                        </a:spcAft>
                      </a:pPr>
                      <a:r>
                        <a:rPr lang="en-GB" sz="1200" b="1" dirty="0">
                          <a:latin typeface="Times-Bold"/>
                          <a:ea typeface="Calibri"/>
                          <a:cs typeface="Times-Bold"/>
                        </a:rPr>
                        <a:t>3</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b="1" dirty="0">
                          <a:latin typeface="Times-Bold"/>
                          <a:ea typeface="Calibri"/>
                          <a:cs typeface="Times-Bold"/>
                        </a:rPr>
                        <a:t>260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b="1" dirty="0">
                          <a:latin typeface="Times-Bold"/>
                          <a:ea typeface="Calibri"/>
                          <a:cs typeface="Times-Bold"/>
                        </a:rPr>
                        <a:t>360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b="1" dirty="0">
                          <a:latin typeface="Times-Bold"/>
                          <a:ea typeface="Calibri"/>
                          <a:cs typeface="Times-Bold"/>
                        </a:rPr>
                        <a:t>harmonic</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b="1" dirty="0">
                          <a:latin typeface="Times-Bold"/>
                          <a:ea typeface="Calibri"/>
                          <a:cs typeface="Times-Bold"/>
                        </a:rPr>
                        <a:t>_0.8</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1066800" y="5257800"/>
            <a:ext cx="6096000" cy="2123658"/>
          </a:xfrm>
          <a:prstGeom prst="rect">
            <a:avLst/>
          </a:prstGeom>
        </p:spPr>
        <p:txBody>
          <a:bodyPr wrap="square">
            <a:spAutoFit/>
          </a:bodyPr>
          <a:lstStyle/>
          <a:p>
            <a:r>
              <a:rPr lang="en-GB" b="1" dirty="0" smtClean="0"/>
              <a:t>Then by selecting </a:t>
            </a:r>
            <a:r>
              <a:rPr lang="en-GB" sz="2400" b="1" dirty="0" smtClean="0"/>
              <a:t>next</a:t>
            </a:r>
            <a:r>
              <a:rPr lang="en-GB" b="1" dirty="0" smtClean="0"/>
              <a:t>  button we obtain the motion page</a:t>
            </a:r>
          </a:p>
          <a:p>
            <a:endParaRPr lang="en-GB" b="1" dirty="0" smtClean="0"/>
          </a:p>
          <a:p>
            <a:endParaRPr lang="en-GB" b="1" dirty="0" smtClean="0"/>
          </a:p>
          <a:p>
            <a:endParaRPr lang="en-GB" b="1" dirty="0" smtClean="0"/>
          </a:p>
          <a:p>
            <a:endParaRPr lang="en-GB" b="1" dirty="0" smtClean="0"/>
          </a:p>
          <a:p>
            <a:endParaRPr lang="en-GB" b="1" dirty="0" smtClean="0"/>
          </a:p>
          <a:p>
            <a:endParaRPr lang="en-US" dirty="0"/>
          </a:p>
        </p:txBody>
      </p:sp>
    </p:spTree>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FULLWORLD!!!\Desktop\yegna pic\20130528_111043.jpg"/>
          <p:cNvPicPr>
            <a:picLocks noGrp="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0600" y="609600"/>
            <a:ext cx="7086600" cy="2667000"/>
          </a:xfrm>
          <a:prstGeom prst="rect">
            <a:avLst/>
          </a:prstGeom>
          <a:noFill/>
          <a:ln>
            <a:noFill/>
          </a:ln>
        </p:spPr>
      </p:pic>
      <p:sp>
        <p:nvSpPr>
          <p:cNvPr id="1026" name="Rectangle 2"/>
          <p:cNvSpPr>
            <a:spLocks noChangeArrowheads="1"/>
          </p:cNvSpPr>
          <p:nvPr/>
        </p:nvSpPr>
        <p:spPr bwMode="auto">
          <a:xfrm>
            <a:off x="1828800" y="3429000"/>
            <a:ext cx="4432752"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2800" b="1" dirty="0" smtClean="0">
                <a:latin typeface="Calibri" pitchFamily="34" charset="0"/>
                <a:cs typeface="Arial" pitchFamily="34" charset="0"/>
              </a:rPr>
              <a:t>Inter  the number of interval</a:t>
            </a:r>
            <a:endParaRPr kumimoji="0" lang="en-GB"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7" descr="C:\Users\FULLWORLD!!!\Desktop\yegna pic\20130528_111110.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66800" y="4038600"/>
            <a:ext cx="6781800" cy="2631056"/>
          </a:xfrm>
          <a:prstGeom prst="rect">
            <a:avLst/>
          </a:prstGeom>
          <a:noFill/>
          <a:ln>
            <a:noFill/>
          </a:ln>
        </p:spPr>
      </p:pic>
    </p:spTree>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dirty="0" smtClean="0"/>
              <a:t>Interning the interval values we get the </a:t>
            </a:r>
            <a:r>
              <a:rPr lang="en-US" dirty="0" err="1" smtClean="0"/>
              <a:t>folloing</a:t>
            </a:r>
            <a:r>
              <a:rPr lang="en-US" dirty="0" smtClean="0"/>
              <a:t>  </a:t>
            </a:r>
            <a:endParaRPr lang="en-US" dirty="0"/>
          </a:p>
        </p:txBody>
      </p:sp>
      <p:pic>
        <p:nvPicPr>
          <p:cNvPr id="4" name="Picture 3" descr="C:\Users\FULLWORLD!!!\Desktop\yegna pic\20130528_111123.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38400" y="914401"/>
            <a:ext cx="4313207" cy="3124200"/>
          </a:xfrm>
          <a:prstGeom prst="rect">
            <a:avLst/>
          </a:prstGeom>
          <a:noFill/>
          <a:ln>
            <a:noFill/>
          </a:ln>
        </p:spPr>
      </p:pic>
      <p:pic>
        <p:nvPicPr>
          <p:cNvPr id="5" name="Picture 4" descr="C:\Users\FULLWORLD!!!\Desktop\yegna pic\20130528_111137.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38400" y="3752571"/>
            <a:ext cx="4343400" cy="3105429"/>
          </a:xfrm>
          <a:prstGeom prst="rect">
            <a:avLst/>
          </a:prstGeom>
          <a:noFill/>
          <a:ln>
            <a:noFill/>
          </a:ln>
        </p:spPr>
      </p:pic>
    </p:spTree>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FULLWORLD!!!\Desktop\yegna pic\20130528_111330.jpg"/>
          <p:cNvPicPr>
            <a:picLocks noGrp="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3400" y="914400"/>
            <a:ext cx="7848599" cy="3758579"/>
          </a:xfrm>
          <a:prstGeom prst="rect">
            <a:avLst/>
          </a:prstGeom>
          <a:noFill/>
          <a:ln>
            <a:noFill/>
          </a:ln>
        </p:spPr>
      </p:pic>
      <p:sp>
        <p:nvSpPr>
          <p:cNvPr id="26625" name="Rectangle 1"/>
          <p:cNvSpPr>
            <a:spLocks noChangeArrowheads="1"/>
          </p:cNvSpPr>
          <p:nvPr/>
        </p:nvSpPr>
        <p:spPr bwMode="auto">
          <a:xfrm>
            <a:off x="0" y="0"/>
            <a:ext cx="8970020"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Bold"/>
              </a:rPr>
              <a:t>By selecting next button we obtain the display page as shown below:</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Bold"/>
              </a:rPr>
              <a:t>Display page:</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GB" b="1" dirty="0" smtClean="0"/>
              <a:t>If we  want to see only the displacement graph we only click displacement graph and by clicking finish we obtain the data below:</a:t>
            </a:r>
            <a:r>
              <a:rPr lang="en-US" b="1" dirty="0" smtClean="0"/>
              <a:t> </a:t>
            </a:r>
            <a:endParaRPr lang="en-US" dirty="0" smtClean="0"/>
          </a:p>
          <a:p>
            <a:endParaRPr lang="en-US" dirty="0"/>
          </a:p>
        </p:txBody>
      </p:sp>
      <p:pic>
        <p:nvPicPr>
          <p:cNvPr id="4" name="Picture 3" descr="C:\Users\FULLWORLD!!!\Desktop\yegna pic\20130528_111351.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0600" y="2199736"/>
            <a:ext cx="7086599" cy="3743864"/>
          </a:xfrm>
          <a:prstGeom prst="rect">
            <a:avLst/>
          </a:prstGeom>
          <a:noFill/>
          <a:ln>
            <a:noFill/>
          </a:ln>
        </p:spPr>
      </p:pic>
    </p:spTree>
  </p:cSld>
  <p:clrMapOvr>
    <a:masterClrMapping/>
  </p:clrMapOvr>
  <p:transition>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GB" dirty="0" smtClean="0"/>
              <a:t>By clicking the edit cam icon the property sheet appears as shown below:</a:t>
            </a:r>
            <a:endParaRPr lang="en-US" dirty="0"/>
          </a:p>
        </p:txBody>
      </p:sp>
      <p:pic>
        <p:nvPicPr>
          <p:cNvPr id="4" name="Picture 3" descr="C:\Users\FULLWORLD!!!\Desktop\yegna pic\20130528_111412.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2000" y="1790023"/>
            <a:ext cx="7391400" cy="4305977"/>
          </a:xfrm>
          <a:prstGeom prst="rect">
            <a:avLst/>
          </a:prstGeom>
          <a:noFill/>
          <a:ln>
            <a:noFill/>
          </a:ln>
        </p:spPr>
      </p:pic>
    </p:spTree>
  </p:cSld>
  <p:clrMapOvr>
    <a:masterClrMapping/>
  </p:clrMapOvr>
  <p:transition>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FULLWORLD!!!\Desktop\yegna pic\20130528_111426.jpg"/>
          <p:cNvPicPr>
            <a:picLocks noGrp="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5800" y="609600"/>
            <a:ext cx="7696200" cy="5486400"/>
          </a:xfrm>
          <a:prstGeom prst="rect">
            <a:avLst/>
          </a:prstGeom>
          <a:noFill/>
          <a:ln>
            <a:noFill/>
          </a:ln>
        </p:spPr>
      </p:pic>
    </p:spTree>
  </p:cSld>
  <p:clrMapOvr>
    <a:masterClrMapping/>
  </p:clrMapOvr>
  <p:transition>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77500" lnSpcReduction="20000"/>
          </a:bodyPr>
          <a:lstStyle/>
          <a:p>
            <a:r>
              <a:rPr lang="en-GB" sz="4300" dirty="0" smtClean="0"/>
              <a:t>In the display page it is possible to modify the parameters or repeat the displays.</a:t>
            </a:r>
            <a:endParaRPr lang="en-US" sz="4300" dirty="0" smtClean="0"/>
          </a:p>
          <a:p>
            <a:r>
              <a:rPr lang="en-GB" sz="4300" dirty="0" smtClean="0"/>
              <a:t>We have options to change the type and dimensions of the cam mechanism through the design page. a further option is to select the display page and either review select out puts. We may go to the display page, deselect the show graph button and select show contour button. then by clicking apply gives the result shown below:</a:t>
            </a:r>
            <a:endParaRPr lang="en-US" sz="4300" dirty="0" smtClean="0"/>
          </a:p>
          <a:p>
            <a:endParaRPr lang="en-US" dirty="0"/>
          </a:p>
        </p:txBody>
      </p:sp>
    </p:spTree>
  </p:cSld>
  <p:clrMapOvr>
    <a:masterClrMapping/>
  </p:clrMapOvr>
  <p:transition>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FULLWORLD!!!\AppData\Local\Microsoft\Windows\Temporary Internet Files\Content.Word\20130528_163116.jpg"/>
          <p:cNvPicPr>
            <a:picLocks noGrp="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rot="5400000">
            <a:off x="1676400" y="-685798"/>
            <a:ext cx="5791199" cy="8077199"/>
          </a:xfrm>
          <a:prstGeom prst="rect">
            <a:avLst/>
          </a:prstGeom>
          <a:noFill/>
          <a:ln>
            <a:noFill/>
          </a:ln>
        </p:spPr>
      </p:pic>
    </p:spTree>
  </p:cSld>
  <p:clrMapOvr>
    <a:masterClrMapping/>
  </p:clrMapOvr>
  <p:transition>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75960"/>
          </a:xfrm>
        </p:spPr>
        <p:txBody>
          <a:bodyPr/>
          <a:lstStyle/>
          <a:p>
            <a:r>
              <a:rPr lang="en-GB" dirty="0" smtClean="0"/>
              <a:t>Once again by clicking edit cam icon, then the display page button deselecting the show contour button clicking on the show graph button selecting the pressure angle graph and clicking apply gives a result below</a:t>
            </a:r>
            <a:endParaRPr lang="en-US" dirty="0"/>
          </a:p>
        </p:txBody>
      </p:sp>
      <p:pic>
        <p:nvPicPr>
          <p:cNvPr id="4" name="Picture 3" descr="C:\Users\FULLWORLD!!!\Desktop\yegna pic\20130528_111447.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8200" y="2971800"/>
            <a:ext cx="7391400" cy="3660400"/>
          </a:xfrm>
          <a:prstGeom prst="rect">
            <a:avLst/>
          </a:prstGeom>
          <a:noFill/>
          <a:ln>
            <a:noFill/>
          </a:ln>
        </p:spPr>
      </p:pic>
    </p:spTree>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normAutofit fontScale="90000"/>
          </a:bodyPr>
          <a:lstStyle/>
          <a:p>
            <a:r>
              <a:rPr lang="en-US" b="1" u="sng" dirty="0" smtClean="0"/>
              <a:t>INTRODUCTION T0 COMPUTER METHODS FOR KINEMATICS ANALYSIS OF MULTBODY SYSTEM</a:t>
            </a:r>
            <a:endParaRPr lang="en-US" b="1" u="sng" dirty="0"/>
          </a:p>
        </p:txBody>
      </p:sp>
      <p:pic>
        <p:nvPicPr>
          <p:cNvPr id="1026" name="Picture 2"/>
          <p:cNvPicPr>
            <a:picLocks noGrp="1" noChangeAspect="1" noChangeArrowheads="1"/>
          </p:cNvPicPr>
          <p:nvPr>
            <p:ph idx="1"/>
          </p:nvPr>
        </p:nvPicPr>
        <p:blipFill>
          <a:blip r:embed="rId3"/>
          <a:srcRect/>
          <a:stretch>
            <a:fillRect/>
          </a:stretch>
        </p:blipFill>
        <p:spPr bwMode="auto">
          <a:xfrm>
            <a:off x="1143000" y="1828800"/>
            <a:ext cx="6629400" cy="4724400"/>
          </a:xfrm>
          <a:prstGeom prst="rect">
            <a:avLst/>
          </a:prstGeom>
          <a:noFill/>
          <a:ln w="9525">
            <a:noFill/>
            <a:miter lim="800000"/>
            <a:headEnd/>
            <a:tailEnd/>
          </a:ln>
          <a:effectLst/>
        </p:spPr>
      </p:pic>
    </p:spTree>
  </p:cSld>
  <p:clrMapOvr>
    <a:masterClrMapping/>
  </p:clrMapOvr>
  <p:transition>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FULLWORLD!!!\Desktop\yegna pic\20130528_111459.jpg"/>
          <p:cNvPicPr>
            <a:picLocks noGrp="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2000" y="228600"/>
            <a:ext cx="7467600" cy="2863735"/>
          </a:xfrm>
          <a:prstGeom prst="rect">
            <a:avLst/>
          </a:prstGeom>
          <a:noFill/>
          <a:ln>
            <a:noFill/>
          </a:ln>
        </p:spPr>
      </p:pic>
      <p:sp>
        <p:nvSpPr>
          <p:cNvPr id="8" name="Rectangle 7"/>
          <p:cNvSpPr/>
          <p:nvPr/>
        </p:nvSpPr>
        <p:spPr>
          <a:xfrm>
            <a:off x="762000" y="3318570"/>
            <a:ext cx="7391400" cy="3539430"/>
          </a:xfrm>
          <a:prstGeom prst="rect">
            <a:avLst/>
          </a:prstGeom>
        </p:spPr>
        <p:txBody>
          <a:bodyPr wrap="square">
            <a:spAutoFit/>
          </a:bodyPr>
          <a:lstStyle/>
          <a:p>
            <a:r>
              <a:rPr lang="en-GB" sz="2800" dirty="0" smtClean="0"/>
              <a:t>An animated motion of the mechanism may also be obtained .animation may be generated with or with out the follower .for animation it is necessary to de select  other  input s and other out puts, except show contour .t hen using the icon below then clicking apply then ok we obtain the following result or animation</a:t>
            </a:r>
            <a:endParaRPr lang="en-US" sz="2800" dirty="0"/>
          </a:p>
        </p:txBody>
      </p:sp>
    </p:spTree>
  </p:cSld>
  <p:clrMapOvr>
    <a:masterClrMapping/>
  </p:clrMapOvr>
  <p:transition>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FULLWORLD!!!\Desktop\yegna pic\20130528_111459.jpg"/>
          <p:cNvPicPr>
            <a:picLocks noGrp="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9600" y="457200"/>
            <a:ext cx="8153400" cy="6019800"/>
          </a:xfrm>
          <a:prstGeom prst="rect">
            <a:avLst/>
          </a:prstGeom>
          <a:noFill/>
          <a:ln>
            <a:noFill/>
          </a:ln>
        </p:spPr>
      </p:pic>
    </p:spTree>
  </p:cSld>
  <p:clrMapOvr>
    <a:masterClrMapping/>
  </p:clrMapOvr>
  <p:transition>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14600"/>
            <a:ext cx="8229600" cy="1143000"/>
          </a:xfrm>
        </p:spPr>
        <p:txBody>
          <a:bodyPr>
            <a:normAutofit fontScale="90000"/>
          </a:bodyPr>
          <a:lstStyle/>
          <a:p>
            <a:r>
              <a:rPr lang="en-GB" dirty="0" smtClean="0"/>
              <a:t>An animated motion of </a:t>
            </a:r>
            <a:r>
              <a:rPr lang="en-GB" dirty="0" err="1" smtClean="0"/>
              <a:t>follower.for</a:t>
            </a:r>
            <a:r>
              <a:rPr lang="en-GB" dirty="0" smtClean="0"/>
              <a:t> animation it is necessary to de select </a:t>
            </a:r>
            <a:r>
              <a:rPr lang="en-GB" dirty="0" err="1" smtClean="0"/>
              <a:t>othr</a:t>
            </a:r>
            <a:r>
              <a:rPr lang="en-GB" dirty="0" smtClean="0"/>
              <a:t> input s and other </a:t>
            </a:r>
            <a:r>
              <a:rPr lang="en-GB" dirty="0" err="1" smtClean="0"/>
              <a:t>outputs,except</a:t>
            </a:r>
            <a:r>
              <a:rPr lang="en-GB" dirty="0" smtClean="0"/>
              <a:t> show </a:t>
            </a:r>
            <a:r>
              <a:rPr lang="en-GB" dirty="0" err="1" smtClean="0"/>
              <a:t>contour.then</a:t>
            </a:r>
            <a:r>
              <a:rPr lang="en-GB" dirty="0" smtClean="0"/>
              <a:t> using the icon </a:t>
            </a:r>
            <a:r>
              <a:rPr lang="en-GB" dirty="0" err="1" smtClean="0"/>
              <a:t>belowthen</a:t>
            </a:r>
            <a:r>
              <a:rPr lang="en-GB" dirty="0" smtClean="0"/>
              <a:t> clicking apply then ok we obtain the following result or animation</a:t>
            </a:r>
            <a:endParaRPr lang="en-US" dirty="0"/>
          </a:p>
        </p:txBody>
      </p:sp>
    </p:spTree>
  </p:cSld>
  <p:clrMapOvr>
    <a:masterClrMapping/>
  </p:clrMapOvr>
  <p:transition>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FULLWORLD!!!\Desktop\yegna pic\20130528_111511.jpg"/>
          <p:cNvPicPr>
            <a:picLocks noGrp="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3400" y="381000"/>
            <a:ext cx="8153400" cy="6324600"/>
          </a:xfrm>
          <a:prstGeom prst="rect">
            <a:avLst/>
          </a:prstGeom>
          <a:noFill/>
          <a:ln>
            <a:noFill/>
          </a:ln>
        </p:spPr>
      </p:pic>
    </p:spTree>
  </p:cSld>
  <p:clrMapOvr>
    <a:masterClrMapping/>
  </p:clrMapOvr>
  <p:transition>
    <p:wheel spokes="8"/>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GB" dirty="0" smtClean="0"/>
              <a:t>mechanism may also be </a:t>
            </a:r>
            <a:r>
              <a:rPr lang="en-GB" dirty="0" err="1" smtClean="0"/>
              <a:t>obtained.animation</a:t>
            </a:r>
            <a:r>
              <a:rPr lang="en-GB" dirty="0" smtClean="0"/>
              <a:t> may be generated with or with out the </a:t>
            </a:r>
            <a:r>
              <a:rPr lang="en-US" dirty="0" smtClean="0"/>
              <a:t/>
            </a:r>
            <a:br>
              <a:rPr lang="en-US" dirty="0" smtClean="0"/>
            </a:br>
            <a:endParaRPr lang="en-US" dirty="0"/>
          </a:p>
        </p:txBody>
      </p:sp>
      <p:pic>
        <p:nvPicPr>
          <p:cNvPr id="4" name="Content Placeholder 3" descr="C:\Users\FULLWORLD!!!\Desktop\yegna pic\20130528_111518.jpg"/>
          <p:cNvPicPr>
            <a:picLocks noGrp="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3400" y="1981200"/>
            <a:ext cx="7848600" cy="4495800"/>
          </a:xfrm>
          <a:prstGeom prst="rect">
            <a:avLst/>
          </a:prstGeom>
          <a:noFill/>
          <a:ln>
            <a:noFill/>
          </a:ln>
        </p:spPr>
      </p:pic>
    </p:spTree>
  </p:cSld>
  <p:clrMapOvr>
    <a:masterClrMapping/>
  </p:clrMapOvr>
  <p:transition>
    <p:wheel spokes="8"/>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noAutofit/>
          </a:bodyPr>
          <a:lstStyle/>
          <a:p>
            <a:r>
              <a:rPr lang="en-GB" sz="3200" dirty="0" smtClean="0"/>
              <a:t>Under the file menu, we may </a:t>
            </a:r>
            <a:r>
              <a:rPr lang="en-GB" sz="3200" dirty="0" err="1" smtClean="0"/>
              <a:t>savethe</a:t>
            </a:r>
            <a:r>
              <a:rPr lang="en-GB" sz="3200" dirty="0" smtClean="0"/>
              <a:t> above parameter using a desired file name.</a:t>
            </a:r>
            <a:r>
              <a:rPr lang="en-US" sz="3200" dirty="0" smtClean="0"/>
              <a:t/>
            </a:r>
            <a:br>
              <a:rPr lang="en-US" sz="3200" dirty="0" smtClean="0"/>
            </a:br>
            <a:r>
              <a:rPr lang="en-GB" sz="3200" dirty="0" smtClean="0"/>
              <a:t>The above mechanism is saved as cams1 then we </a:t>
            </a:r>
            <a:r>
              <a:rPr lang="en-GB" sz="3200" dirty="0" err="1" smtClean="0"/>
              <a:t>procced</a:t>
            </a:r>
            <a:r>
              <a:rPr lang="en-GB" sz="3200" dirty="0" smtClean="0"/>
              <a:t> to return to the motion page and change the displacement  diagram of the </a:t>
            </a:r>
            <a:r>
              <a:rPr lang="en-GB" sz="3200" dirty="0" err="1" smtClean="0"/>
              <a:t>rotaion</a:t>
            </a:r>
            <a:r>
              <a:rPr lang="en-GB" sz="3200" dirty="0" smtClean="0"/>
              <a:t> of the cam dividing the second and third interval is altered from  260⁰ to 300⁰ this modified cam mechanism  </a:t>
            </a:r>
            <a:r>
              <a:rPr lang="en-US" sz="3200" dirty="0" smtClean="0"/>
              <a:t/>
            </a:r>
            <a:br>
              <a:rPr lang="en-US" sz="3200" dirty="0" smtClean="0"/>
            </a:br>
            <a:r>
              <a:rPr lang="en-GB" sz="3200" dirty="0" smtClean="0"/>
              <a:t>and displacement  diagram are </a:t>
            </a:r>
            <a:r>
              <a:rPr lang="en-GB" sz="3200" dirty="0" err="1" smtClean="0"/>
              <a:t>showin</a:t>
            </a:r>
            <a:r>
              <a:rPr lang="en-GB" sz="3200" dirty="0" smtClean="0"/>
              <a:t> in </a:t>
            </a:r>
            <a:r>
              <a:rPr lang="en-GB" sz="3200" dirty="0" err="1" smtClean="0"/>
              <a:t>figuer</a:t>
            </a:r>
            <a:r>
              <a:rPr lang="en-US" sz="2800" dirty="0" smtClean="0"/>
              <a:t/>
            </a:r>
            <a:br>
              <a:rPr lang="en-US" sz="2800" dirty="0" smtClean="0"/>
            </a:br>
            <a:endParaRPr lang="en-US" sz="2800" dirty="0"/>
          </a:p>
        </p:txBody>
      </p:sp>
    </p:spTree>
  </p:cSld>
  <p:clrMapOvr>
    <a:masterClrMapping/>
  </p:clrMapOvr>
  <p:transition>
    <p:wheel spokes="8"/>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FULLWORLD!!!\Desktop\yegna pic\20130528_111655.jpg"/>
          <p:cNvPicPr>
            <a:picLocks noGrp="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9600" y="609600"/>
            <a:ext cx="7924800" cy="6019800"/>
          </a:xfrm>
          <a:prstGeom prst="rect">
            <a:avLst/>
          </a:prstGeom>
          <a:noFill/>
          <a:ln>
            <a:noFill/>
          </a:ln>
        </p:spPr>
      </p:pic>
    </p:spTree>
  </p:cSld>
  <p:clrMapOvr>
    <a:masterClrMapping/>
  </p:clrMapOvr>
  <p:transition>
    <p:wheel spokes="8"/>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FULLWORLD!!!\Desktop\yegna pic\20130528_111710.jpg"/>
          <p:cNvPicPr>
            <a:picLocks noGrp="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000" y="304800"/>
            <a:ext cx="8458200" cy="2971800"/>
          </a:xfrm>
          <a:prstGeom prst="rect">
            <a:avLst/>
          </a:prstGeom>
          <a:noFill/>
          <a:ln>
            <a:noFill/>
          </a:ln>
        </p:spPr>
      </p:pic>
      <p:sp>
        <p:nvSpPr>
          <p:cNvPr id="48129" name="Rectangle 1"/>
          <p:cNvSpPr>
            <a:spLocks noChangeArrowheads="1"/>
          </p:cNvSpPr>
          <p:nvPr/>
        </p:nvSpPr>
        <p:spPr bwMode="auto">
          <a:xfrm>
            <a:off x="685800" y="3318570"/>
            <a:ext cx="7239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ea typeface="Calibri" pitchFamily="34" charset="0"/>
                <a:cs typeface="Times-Roman" charset="-127"/>
              </a:rPr>
              <a:t>It then saved as cam 2</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ea typeface="Calibri" pitchFamily="34" charset="0"/>
                <a:cs typeface="Times-Roman" charset="-127"/>
              </a:rPr>
              <a:t>Two or more files may be opened simulutsly the figure below shows the cause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ea typeface="Calibri" pitchFamily="34" charset="0"/>
                <a:cs typeface="Times-Roman" charset="-127"/>
              </a:rPr>
              <a:t>When both cam 1 and cam 2 are opened at the same time when more than one five is opened it is possible to super impose graphs of displacement  and the time derivative of displacement jests  hown as the cam contours</a:t>
            </a:r>
            <a:r>
              <a:rPr kumimoji="0" lang="en-GB" sz="1200" b="0" i="0" u="none" strike="noStrike" cap="none" normalizeH="0" baseline="0" dirty="0" smtClean="0">
                <a:ln>
                  <a:noFill/>
                </a:ln>
                <a:solidFill>
                  <a:schemeClr val="tx1"/>
                </a:solidFill>
                <a:effectLst/>
                <a:latin typeface="Calibri" pitchFamily="34" charset="0"/>
                <a:ea typeface="Calibri" pitchFamily="34" charset="0"/>
                <a:cs typeface="Times-Roman" charset="-127"/>
              </a:rPr>
              <a:t>.</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heel spokes="8"/>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33600"/>
            <a:ext cx="8229600" cy="1143000"/>
          </a:xfrm>
        </p:spPr>
        <p:txBody>
          <a:bodyPr>
            <a:normAutofit fontScale="90000"/>
          </a:bodyPr>
          <a:lstStyle/>
          <a:p>
            <a:r>
              <a:rPr lang="en-GB" dirty="0" smtClean="0"/>
              <a:t>3.WORKING 2D MODEL VERSION 5.0</a:t>
            </a:r>
            <a:r>
              <a:rPr lang="en-US" dirty="0" smtClean="0"/>
              <a:t/>
            </a:r>
            <a:br>
              <a:rPr lang="en-US" dirty="0" smtClean="0"/>
            </a:br>
            <a:r>
              <a:rPr lang="en-GB" dirty="0" smtClean="0"/>
              <a:t>This soft ware is used to visualise or to see </a:t>
            </a:r>
            <a:r>
              <a:rPr lang="en-GB" dirty="0" err="1" smtClean="0"/>
              <a:t>tnhe</a:t>
            </a:r>
            <a:r>
              <a:rPr lang="en-GB" dirty="0" smtClean="0"/>
              <a:t> mechanism in working </a:t>
            </a:r>
            <a:r>
              <a:rPr lang="en-GB" dirty="0" err="1" smtClean="0"/>
              <a:t>condition.after</a:t>
            </a:r>
            <a:r>
              <a:rPr lang="en-GB" dirty="0" smtClean="0"/>
              <a:t> starting the soft ware the main dialogue box is shown below:</a:t>
            </a:r>
            <a:r>
              <a:rPr lang="en-US" dirty="0" smtClean="0"/>
              <a:t/>
            </a:r>
            <a:br>
              <a:rPr lang="en-US" dirty="0" smtClean="0"/>
            </a:br>
            <a:endParaRPr lang="en-US" dirty="0"/>
          </a:p>
        </p:txBody>
      </p:sp>
    </p:spTree>
  </p:cSld>
  <p:clrMapOvr>
    <a:masterClrMapping/>
  </p:clrMapOvr>
  <p:transition>
    <p:wheel spokes="8"/>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0"/>
            <a:ext cx="8229600" cy="6309360"/>
          </a:xfrm>
        </p:spPr>
        <p:txBody>
          <a:bodyPr/>
          <a:lstStyle/>
          <a:p>
            <a:r>
              <a:rPr lang="en-GB" dirty="0" smtClean="0"/>
              <a:t>Steps to use working 2D model:</a:t>
            </a:r>
            <a:endParaRPr lang="en-US" dirty="0" smtClean="0"/>
          </a:p>
          <a:p>
            <a:r>
              <a:rPr lang="en-GB" dirty="0" smtClean="0"/>
              <a:t>First </a:t>
            </a:r>
            <a:r>
              <a:rPr lang="en-GB" dirty="0" err="1" smtClean="0"/>
              <a:t>step:to</a:t>
            </a:r>
            <a:r>
              <a:rPr lang="en-GB" dirty="0" smtClean="0"/>
              <a:t> select any shape we need to </a:t>
            </a:r>
            <a:r>
              <a:rPr lang="en-GB" dirty="0" err="1" smtClean="0"/>
              <a:t>draw:we</a:t>
            </a:r>
            <a:r>
              <a:rPr lang="en-GB" dirty="0" smtClean="0"/>
              <a:t> the select shape tool bar</a:t>
            </a:r>
            <a:endParaRPr lang="en-US" dirty="0" smtClean="0"/>
          </a:p>
          <a:p>
            <a:r>
              <a:rPr lang="en-GB" dirty="0" err="1" smtClean="0"/>
              <a:t>e.g</a:t>
            </a:r>
            <a:r>
              <a:rPr lang="en-GB" dirty="0" smtClean="0"/>
              <a:t> select rectangle it appears as shown below</a:t>
            </a:r>
            <a:endParaRPr lang="en-US" dirty="0" smtClean="0"/>
          </a:p>
          <a:p>
            <a:r>
              <a:rPr lang="en-GB" dirty="0" smtClean="0"/>
              <a:t> </a:t>
            </a:r>
            <a:endParaRPr lang="en-US" dirty="0" smtClean="0"/>
          </a:p>
          <a:p>
            <a:endParaRPr lang="en-US" dirty="0"/>
          </a:p>
        </p:txBody>
      </p:sp>
      <p:pic>
        <p:nvPicPr>
          <p:cNvPr id="7" name="Picture 6" descr="C:\Users\FULLWORLD!!!\AppData\Local\Microsoft\Windows\Temporary Internet Files\Content.Word\20130528_143953.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685799" y="2324817"/>
            <a:ext cx="7086599" cy="4075982"/>
          </a:xfrm>
          <a:prstGeom prst="rect">
            <a:avLst/>
          </a:prstGeom>
          <a:noFill/>
          <a:ln>
            <a:noFill/>
          </a:ln>
        </p:spPr>
      </p:pic>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INTRODUCTION</a:t>
            </a:r>
            <a:endParaRPr lang="en-US" b="1" u="sng" dirty="0"/>
          </a:p>
        </p:txBody>
      </p:sp>
      <p:sp>
        <p:nvSpPr>
          <p:cNvPr id="3" name="Content Placeholder 2"/>
          <p:cNvSpPr>
            <a:spLocks noGrp="1"/>
          </p:cNvSpPr>
          <p:nvPr>
            <p:ph idx="1"/>
          </p:nvPr>
        </p:nvSpPr>
        <p:spPr>
          <a:xfrm>
            <a:off x="457200" y="1143000"/>
            <a:ext cx="8229600" cy="5334000"/>
          </a:xfrm>
        </p:spPr>
        <p:txBody>
          <a:bodyPr>
            <a:normAutofit fontScale="85000" lnSpcReduction="20000"/>
          </a:bodyPr>
          <a:lstStyle/>
          <a:p>
            <a:r>
              <a:rPr lang="en-US" sz="3300" dirty="0" smtClean="0"/>
              <a:t>The displacement, velocity and acceleration of a point in mechanism or link can be determined by graphical method for very few positions say one or two of the crank .moreover the accuracy of this method is limited also if these quantities are required for more positions or for their several configurations diagrams are required it will be very convenient to use desk calculator or a digital  computer know for our discussion we see the expression for displacement ,velocity and acceleration shall be derived in terms of general parameters of the mechanisms it facilitates forming computer program thereby desired quantities can be determined by using a computer</a:t>
            </a:r>
          </a:p>
          <a:p>
            <a:pPr>
              <a:buNone/>
            </a:pPr>
            <a:endParaRPr lang="en-US" dirty="0"/>
          </a:p>
        </p:txBody>
      </p:sp>
    </p:spTree>
  </p:cSld>
  <p:clrMapOvr>
    <a:masterClrMapping/>
  </p:clrMapOvr>
  <p:transition>
    <p:wheel spokes="8"/>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52160"/>
          </a:xfrm>
        </p:spPr>
        <p:txBody>
          <a:bodyPr/>
          <a:lstStyle/>
          <a:p>
            <a:r>
              <a:rPr lang="en-GB" dirty="0" smtClean="0"/>
              <a:t>Second step :to draw the other links like the first step we select the shape we want to be a link from the shape tool bar</a:t>
            </a:r>
            <a:endParaRPr lang="en-US" dirty="0"/>
          </a:p>
        </p:txBody>
      </p:sp>
      <p:pic>
        <p:nvPicPr>
          <p:cNvPr id="4" name="Picture 3" descr="C:\Users\FULLWORLD!!!\AppData\Local\Microsoft\Windows\Temporary Internet Files\Content.Word\20130528_183048.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5400000">
            <a:off x="2438400" y="762000"/>
            <a:ext cx="3810000" cy="7010400"/>
          </a:xfrm>
          <a:prstGeom prst="rect">
            <a:avLst/>
          </a:prstGeom>
          <a:noFill/>
          <a:ln>
            <a:noFill/>
          </a:ln>
        </p:spPr>
      </p:pic>
    </p:spTree>
  </p:cSld>
  <p:clrMapOvr>
    <a:masterClrMapping/>
  </p:clrMapOvr>
  <p:transition>
    <p:wheel spokes="8"/>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28360"/>
          </a:xfrm>
        </p:spPr>
        <p:txBody>
          <a:bodyPr/>
          <a:lstStyle/>
          <a:p>
            <a:r>
              <a:rPr lang="en-GB" dirty="0" smtClean="0"/>
              <a:t>Fourth step: double clicking on one of the links we can input  any of the parameter we want to inter </a:t>
            </a:r>
            <a:endParaRPr lang="en-US" dirty="0"/>
          </a:p>
        </p:txBody>
      </p:sp>
      <p:pic>
        <p:nvPicPr>
          <p:cNvPr id="4" name="Picture 3" descr="C:\Users\FULLWORLD!!!\AppData\Local\Microsoft\Windows\Temporary Internet Files\Content.Word\20130528_145304.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685797" y="1904999"/>
            <a:ext cx="7619999" cy="4648199"/>
          </a:xfrm>
          <a:prstGeom prst="rect">
            <a:avLst/>
          </a:prstGeom>
          <a:noFill/>
          <a:ln>
            <a:noFill/>
          </a:ln>
        </p:spPr>
      </p:pic>
    </p:spTree>
  </p:cSld>
  <p:clrMapOvr>
    <a:masterClrMapping/>
  </p:clrMapOvr>
  <p:transition>
    <p:wheel spokes="8"/>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28360"/>
          </a:xfrm>
        </p:spPr>
        <p:txBody>
          <a:bodyPr/>
          <a:lstStyle/>
          <a:p>
            <a:r>
              <a:rPr lang="en-GB" dirty="0" smtClean="0"/>
              <a:t>The fifth step: by clicking the run icon  we can see the animation of the mechanism</a:t>
            </a:r>
            <a:endParaRPr lang="en-US" dirty="0"/>
          </a:p>
        </p:txBody>
      </p:sp>
      <p:pic>
        <p:nvPicPr>
          <p:cNvPr id="4" name="Picture 3" descr="C:\Users\FULLWORLD!!!\AppData\Local\Microsoft\Windows\Temporary Internet Files\Content.Word\20130528_145945.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838200" y="1752600"/>
            <a:ext cx="7391400" cy="4648200"/>
          </a:xfrm>
          <a:prstGeom prst="rect">
            <a:avLst/>
          </a:prstGeom>
          <a:noFill/>
          <a:ln>
            <a:noFill/>
          </a:ln>
        </p:spPr>
      </p:pic>
    </p:spTree>
  </p:cSld>
  <p:clrMapOvr>
    <a:masterClrMapping/>
  </p:clrMapOvr>
  <p:transition>
    <p:wheel spokes="8"/>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143000" y="2895600"/>
            <a:ext cx="6827525" cy="731520"/>
          </a:xfrm>
          <a:prstGeom prst="rect">
            <a:avLst/>
          </a:prstGeom>
          <a:noFill/>
          <a:ln>
            <a:noFill/>
          </a:ln>
          <a:effectLst/>
          <a:scene3d>
            <a:camera prst="orthographicFront"/>
            <a:lightRig rig="freezing" dir="t"/>
          </a:scene3d>
          <a:sp3d prstMaterial="meta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83743216"/>
      </p:ext>
    </p:extLst>
  </p:cSld>
  <p:clrMapOvr>
    <a:masterClrMapping/>
  </p:clrMapOvr>
  <p:transition>
    <p:wheel spokes="8"/>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SAM 7.0</a:t>
            </a:r>
            <a:r>
              <a:rPr lang="en-US" dirty="0"/>
              <a:t/>
            </a:r>
            <a:br>
              <a:rPr lang="en-US" dirty="0"/>
            </a:br>
            <a:endParaRPr lang="en-US" dirty="0"/>
          </a:p>
        </p:txBody>
      </p:sp>
      <p:sp>
        <p:nvSpPr>
          <p:cNvPr id="3" name="Subtitle 2"/>
          <p:cNvSpPr>
            <a:spLocks noGrp="1"/>
          </p:cNvSpPr>
          <p:nvPr>
            <p:ph type="subTitle" idx="1"/>
          </p:nvPr>
        </p:nvSpPr>
        <p:spPr/>
        <p:txBody>
          <a:bodyPr>
            <a:normAutofit/>
          </a:bodyPr>
          <a:lstStyle/>
          <a:p>
            <a:r>
              <a:rPr lang="en-US" b="1" i="0" dirty="0"/>
              <a:t>The ultimate mechanism designer</a:t>
            </a:r>
            <a:r>
              <a:rPr lang="en-US" i="0" dirty="0"/>
              <a:t/>
            </a:r>
            <a:br>
              <a:rPr lang="en-US" i="0" dirty="0"/>
            </a:br>
            <a:endParaRPr lang="en-US" dirty="0"/>
          </a:p>
        </p:txBody>
      </p:sp>
    </p:spTree>
    <p:extLst>
      <p:ext uri="{BB962C8B-B14F-4D97-AF65-F5344CB8AC3E}">
        <p14:creationId xmlns:p14="http://schemas.microsoft.com/office/powerpoint/2010/main" xmlns="" val="950437451"/>
      </p:ext>
    </p:extLst>
  </p:cSld>
  <p:clrMapOvr>
    <a:masterClrMapping/>
  </p:clrMapOvr>
  <p:transition>
    <p:wheel spokes="8"/>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Bradley Hand ITC"/>
                <a:ea typeface="Calibri"/>
                <a:cs typeface="Arial"/>
              </a:rPr>
              <a:t>What is SAM? </a:t>
            </a:r>
            <a:endParaRPr lang="en-US" b="1" dirty="0"/>
          </a:p>
        </p:txBody>
      </p:sp>
      <p:sp>
        <p:nvSpPr>
          <p:cNvPr id="3" name="Content Placeholder 2"/>
          <p:cNvSpPr>
            <a:spLocks noGrp="1"/>
          </p:cNvSpPr>
          <p:nvPr>
            <p:ph idx="1"/>
          </p:nvPr>
        </p:nvSpPr>
        <p:spPr/>
        <p:txBody>
          <a:bodyPr/>
          <a:lstStyle/>
          <a:p>
            <a:r>
              <a:rPr lang="en-US" dirty="0"/>
              <a:t>SAM (Synthesis and Analysis of Mechanisms) is an interactive PC-software package for the </a:t>
            </a:r>
            <a:r>
              <a:rPr lang="en-US" dirty="0" smtClean="0"/>
              <a:t>design, analysis </a:t>
            </a:r>
            <a:r>
              <a:rPr lang="en-US" dirty="0"/>
              <a:t>(motion and force) and optimization of arbitrary planar mechanisms</a:t>
            </a:r>
            <a:r>
              <a:rPr lang="en-US" dirty="0" smtClean="0"/>
              <a:t>.</a:t>
            </a:r>
          </a:p>
          <a:p>
            <a:r>
              <a:rPr lang="en-US" dirty="0"/>
              <a:t>. SAM integrates pre-processing, </a:t>
            </a:r>
            <a:r>
              <a:rPr lang="en-US" dirty="0" smtClean="0"/>
              <a:t>numerical analysis </a:t>
            </a:r>
            <a:r>
              <a:rPr lang="en-US" dirty="0"/>
              <a:t>and post processing, such as animation and x y-plots, in an easy to-use environment </a:t>
            </a:r>
            <a:r>
              <a:rPr lang="en-US" dirty="0" smtClean="0"/>
              <a:t>offering pull-down </a:t>
            </a:r>
            <a:r>
              <a:rPr lang="en-US" dirty="0"/>
              <a:t>menus, mouse support and help </a:t>
            </a:r>
            <a:r>
              <a:rPr lang="en-US" dirty="0" smtClean="0"/>
              <a:t>facilities.</a:t>
            </a:r>
            <a:endParaRPr lang="en-US" dirty="0"/>
          </a:p>
        </p:txBody>
      </p:sp>
    </p:spTree>
    <p:extLst>
      <p:ext uri="{BB962C8B-B14F-4D97-AF65-F5344CB8AC3E}">
        <p14:creationId xmlns:p14="http://schemas.microsoft.com/office/powerpoint/2010/main" xmlns="" val="4109406035"/>
      </p:ext>
    </p:extLst>
  </p:cSld>
  <p:clrMapOvr>
    <a:masterClrMapping/>
  </p:clrMapOvr>
  <p:transition>
    <p:wheel spokes="8"/>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Chapter  2</a:t>
            </a:r>
            <a:r>
              <a:rPr lang="en-US" dirty="0"/>
              <a:t/>
            </a:r>
            <a:br>
              <a:rPr lang="en-US" dirty="0"/>
            </a:br>
            <a:r>
              <a:rPr lang="en-US" b="1" dirty="0" smtClean="0">
                <a:solidFill>
                  <a:srgbClr val="002060"/>
                </a:solidFill>
                <a:latin typeface="Bradley Hand ITC"/>
                <a:ea typeface="Calibri"/>
                <a:cs typeface="Arial"/>
              </a:rPr>
              <a:t>Overview</a:t>
            </a:r>
            <a:endParaRPr lang="en-US" dirty="0"/>
          </a:p>
        </p:txBody>
      </p:sp>
      <p:sp>
        <p:nvSpPr>
          <p:cNvPr id="3" name="Content Placeholder 2"/>
          <p:cNvSpPr>
            <a:spLocks noGrp="1"/>
          </p:cNvSpPr>
          <p:nvPr>
            <p:ph idx="1"/>
          </p:nvPr>
        </p:nvSpPr>
        <p:spPr>
          <a:xfrm>
            <a:off x="1295400" y="2362200"/>
            <a:ext cx="6477000" cy="3124201"/>
          </a:xfrm>
        </p:spPr>
        <p:txBody>
          <a:bodyPr>
            <a:normAutofit fontScale="70000" lnSpcReduction="20000"/>
          </a:bodyPr>
          <a:lstStyle/>
          <a:p>
            <a:pPr lvl="0"/>
            <a:r>
              <a:rPr lang="en-US" dirty="0" smtClean="0">
                <a:latin typeface="Bradley Hand ITC" pitchFamily="66" charset="0"/>
              </a:rPr>
              <a:t>Basic objectives:-</a:t>
            </a:r>
          </a:p>
          <a:p>
            <a:pPr lvl="0" indent="0">
              <a:buNone/>
            </a:pPr>
            <a:r>
              <a:rPr lang="en-US" b="1" dirty="0">
                <a:latin typeface="Bradley Hand ITC" pitchFamily="66" charset="0"/>
              </a:rPr>
              <a:t> </a:t>
            </a:r>
            <a:r>
              <a:rPr lang="en-US" b="1" dirty="0" smtClean="0">
                <a:latin typeface="Bradley Hand ITC" pitchFamily="66" charset="0"/>
              </a:rPr>
              <a:t>                        2.1 </a:t>
            </a:r>
            <a:r>
              <a:rPr lang="en-US" b="1" dirty="0">
                <a:latin typeface="Bradley Hand ITC" pitchFamily="66" charset="0"/>
              </a:rPr>
              <a:t>The Design Process </a:t>
            </a:r>
            <a:endParaRPr lang="en-US" dirty="0">
              <a:latin typeface="Bradley Hand ITC" pitchFamily="66" charset="0"/>
            </a:endParaRPr>
          </a:p>
          <a:p>
            <a:pPr indent="0">
              <a:buNone/>
            </a:pPr>
            <a:r>
              <a:rPr lang="en-US" b="1" dirty="0" smtClean="0">
                <a:latin typeface="Bradley Hand ITC" pitchFamily="66" charset="0"/>
              </a:rPr>
              <a:t>                         2.2 Capabilities</a:t>
            </a:r>
            <a:r>
              <a:rPr lang="en-US" b="1" dirty="0">
                <a:latin typeface="Bradley Hand ITC" pitchFamily="66" charset="0"/>
              </a:rPr>
              <a:t/>
            </a:r>
            <a:br>
              <a:rPr lang="en-US" b="1" dirty="0">
                <a:latin typeface="Bradley Hand ITC" pitchFamily="66" charset="0"/>
              </a:rPr>
            </a:br>
            <a:r>
              <a:rPr lang="en-US" b="1" dirty="0">
                <a:latin typeface="Bradley Hand ITC" pitchFamily="66" charset="0"/>
              </a:rPr>
              <a:t>  </a:t>
            </a:r>
            <a:r>
              <a:rPr lang="en-US" b="1" dirty="0" smtClean="0">
                <a:latin typeface="Bradley Hand ITC" pitchFamily="66" charset="0"/>
              </a:rPr>
              <a:t>                              </a:t>
            </a:r>
            <a:r>
              <a:rPr lang="en-US" b="1" dirty="0">
                <a:latin typeface="Bradley Hand ITC" pitchFamily="66" charset="0"/>
              </a:rPr>
              <a:t>2.2.1 </a:t>
            </a:r>
            <a:r>
              <a:rPr lang="en-US" b="1" dirty="0" smtClean="0">
                <a:latin typeface="Bradley Hand ITC" pitchFamily="66" charset="0"/>
              </a:rPr>
              <a:t>Design </a:t>
            </a:r>
            <a:endParaRPr lang="en-US" dirty="0" smtClean="0">
              <a:latin typeface="Bradley Hand ITC" pitchFamily="66" charset="0"/>
            </a:endParaRPr>
          </a:p>
          <a:p>
            <a:pPr indent="0">
              <a:buNone/>
            </a:pPr>
            <a:r>
              <a:rPr lang="en-US" b="1" dirty="0" smtClean="0">
                <a:latin typeface="Bradley Hand ITC" pitchFamily="66" charset="0"/>
              </a:rPr>
              <a:t>                                2.2.2 Modeling</a:t>
            </a:r>
            <a:endParaRPr lang="en-US" dirty="0">
              <a:latin typeface="Bradley Hand ITC" pitchFamily="66" charset="0"/>
            </a:endParaRPr>
          </a:p>
          <a:p>
            <a:pPr indent="0">
              <a:buNone/>
            </a:pPr>
            <a:r>
              <a:rPr lang="en-US" b="1" dirty="0" smtClean="0">
                <a:latin typeface="Bradley Hand ITC" pitchFamily="66" charset="0"/>
              </a:rPr>
              <a:t>                                </a:t>
            </a:r>
            <a:r>
              <a:rPr lang="en-US" b="1" dirty="0">
                <a:latin typeface="Bradley Hand ITC" pitchFamily="66" charset="0"/>
              </a:rPr>
              <a:t>2.2.3 Input Motion </a:t>
            </a:r>
            <a:endParaRPr lang="en-US" dirty="0">
              <a:latin typeface="Bradley Hand ITC" pitchFamily="66" charset="0"/>
            </a:endParaRPr>
          </a:p>
          <a:p>
            <a:pPr indent="0">
              <a:buNone/>
            </a:pPr>
            <a:r>
              <a:rPr lang="en-US" b="1" dirty="0">
                <a:latin typeface="Bradley Hand ITC" pitchFamily="66" charset="0"/>
              </a:rPr>
              <a:t>    </a:t>
            </a:r>
            <a:r>
              <a:rPr lang="en-US" b="1" dirty="0" smtClean="0">
                <a:latin typeface="Bradley Hand ITC" pitchFamily="66" charset="0"/>
              </a:rPr>
              <a:t>                            </a:t>
            </a:r>
            <a:r>
              <a:rPr lang="en-US" b="1" dirty="0">
                <a:latin typeface="Bradley Hand ITC" pitchFamily="66" charset="0"/>
              </a:rPr>
              <a:t>2.2.4 CAD Interface </a:t>
            </a:r>
            <a:endParaRPr lang="en-US" dirty="0">
              <a:latin typeface="Bradley Hand ITC" pitchFamily="66" charset="0"/>
            </a:endParaRPr>
          </a:p>
          <a:p>
            <a:pPr indent="0">
              <a:buNone/>
            </a:pPr>
            <a:r>
              <a:rPr lang="en-US" b="1" dirty="0">
                <a:latin typeface="Bradley Hand ITC" pitchFamily="66" charset="0"/>
              </a:rPr>
              <a:t>   </a:t>
            </a:r>
            <a:r>
              <a:rPr lang="en-US" b="1" dirty="0" smtClean="0">
                <a:latin typeface="Bradley Hand ITC" pitchFamily="66" charset="0"/>
              </a:rPr>
              <a:t>                             </a:t>
            </a:r>
            <a:r>
              <a:rPr lang="en-US" b="1" dirty="0">
                <a:latin typeface="Bradley Hand ITC" pitchFamily="66" charset="0"/>
              </a:rPr>
              <a:t>2.2.5 Analysis Results </a:t>
            </a:r>
            <a:endParaRPr lang="en-US" dirty="0">
              <a:latin typeface="Bradley Hand ITC" pitchFamily="66" charset="0"/>
            </a:endParaRPr>
          </a:p>
          <a:p>
            <a:pPr indent="0">
              <a:buNone/>
            </a:pPr>
            <a:r>
              <a:rPr lang="en-US" b="1" dirty="0">
                <a:latin typeface="Bradley Hand ITC" pitchFamily="66" charset="0"/>
              </a:rPr>
              <a:t>   </a:t>
            </a:r>
            <a:r>
              <a:rPr lang="en-US" b="1" dirty="0" smtClean="0">
                <a:latin typeface="Bradley Hand ITC" pitchFamily="66" charset="0"/>
              </a:rPr>
              <a:t>                             </a:t>
            </a:r>
            <a:r>
              <a:rPr lang="en-US" b="1" dirty="0">
                <a:latin typeface="Bradley Hand ITC" pitchFamily="66" charset="0"/>
              </a:rPr>
              <a:t>2.2.6 Post-Processing </a:t>
            </a:r>
            <a:endParaRPr lang="en-US" dirty="0">
              <a:latin typeface="Bradley Hand ITC" pitchFamily="66" charset="0"/>
            </a:endParaRPr>
          </a:p>
          <a:p>
            <a:pPr indent="0">
              <a:buNone/>
            </a:pPr>
            <a:r>
              <a:rPr lang="en-US" b="1" dirty="0">
                <a:latin typeface="Bradley Hand ITC" pitchFamily="66" charset="0"/>
              </a:rPr>
              <a:t>   </a:t>
            </a:r>
            <a:r>
              <a:rPr lang="en-US" b="1" dirty="0" smtClean="0">
                <a:latin typeface="Bradley Hand ITC" pitchFamily="66" charset="0"/>
              </a:rPr>
              <a:t>                             </a:t>
            </a:r>
            <a:r>
              <a:rPr lang="en-US" b="1" dirty="0">
                <a:latin typeface="Bradley Hand ITC" pitchFamily="66" charset="0"/>
              </a:rPr>
              <a:t>2.2.7 </a:t>
            </a:r>
            <a:r>
              <a:rPr lang="en-US" b="1" dirty="0" smtClean="0">
                <a:latin typeface="Bradley Hand ITC" pitchFamily="66" charset="0"/>
              </a:rPr>
              <a:t>Optimization</a:t>
            </a:r>
            <a:endParaRPr lang="en-US" dirty="0">
              <a:latin typeface="Bradley Hand ITC" pitchFamily="66" charset="0"/>
            </a:endParaRPr>
          </a:p>
          <a:p>
            <a:endParaRPr lang="en-US" dirty="0">
              <a:latin typeface="Bradley Hand ITC" pitchFamily="66" charset="0"/>
            </a:endParaRPr>
          </a:p>
        </p:txBody>
      </p:sp>
    </p:spTree>
    <p:extLst>
      <p:ext uri="{BB962C8B-B14F-4D97-AF65-F5344CB8AC3E}">
        <p14:creationId xmlns:p14="http://schemas.microsoft.com/office/powerpoint/2010/main" xmlns="" val="3384353793"/>
      </p:ext>
    </p:extLst>
  </p:cSld>
  <p:clrMapOvr>
    <a:masterClrMapping/>
  </p:clrMapOvr>
  <p:transition>
    <p:wheel spokes="8"/>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2.1 The Design Process</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a:t>The process of designing mechanisms, basically can be divided into </a:t>
            </a:r>
            <a:r>
              <a:rPr lang="en-US" dirty="0" smtClean="0"/>
              <a:t>two </a:t>
            </a:r>
            <a:r>
              <a:rPr lang="en-US" dirty="0"/>
              <a:t>distinct </a:t>
            </a:r>
            <a:r>
              <a:rPr lang="en-US" dirty="0" smtClean="0"/>
              <a:t>phases.</a:t>
            </a:r>
          </a:p>
          <a:p>
            <a:r>
              <a:rPr lang="en-US" dirty="0"/>
              <a:t>the first step in the design cycle consists of the </a:t>
            </a:r>
            <a:r>
              <a:rPr lang="en-US" b="1" u="sng" dirty="0"/>
              <a:t>synthesis phase</a:t>
            </a:r>
            <a:r>
              <a:rPr lang="en-US" dirty="0"/>
              <a:t>, in which the designer attempts to find the type of mechanism and its </a:t>
            </a:r>
            <a:r>
              <a:rPr lang="en-US" dirty="0" smtClean="0"/>
              <a:t>dimensions.</a:t>
            </a:r>
          </a:p>
          <a:p>
            <a:r>
              <a:rPr lang="en-US" dirty="0"/>
              <a:t>Once a mechanism has been chosen, its motion and force behavior can be analyzed</a:t>
            </a:r>
            <a:r>
              <a:rPr lang="en-US" dirty="0" smtClean="0"/>
              <a:t>. And is called </a:t>
            </a:r>
            <a:r>
              <a:rPr lang="en-US" b="1" u="sng" dirty="0" smtClean="0"/>
              <a:t>analyzed phase.</a:t>
            </a:r>
            <a:endParaRPr lang="en-US" b="1" u="sng" dirty="0"/>
          </a:p>
        </p:txBody>
      </p:sp>
    </p:spTree>
    <p:extLst>
      <p:ext uri="{BB962C8B-B14F-4D97-AF65-F5344CB8AC3E}">
        <p14:creationId xmlns:p14="http://schemas.microsoft.com/office/powerpoint/2010/main" xmlns="" val="2522844620"/>
      </p:ext>
    </p:extLst>
  </p:cSld>
  <p:clrMapOvr>
    <a:masterClrMapping/>
  </p:clrMapOvr>
  <p:transition>
    <p:wheel spokes="8"/>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2.2 Capabilities</a:t>
            </a:r>
            <a:endParaRPr lang="en-US" dirty="0"/>
          </a:p>
        </p:txBody>
      </p:sp>
      <p:sp>
        <p:nvSpPr>
          <p:cNvPr id="3" name="Content Placeholder 2"/>
          <p:cNvSpPr>
            <a:spLocks noGrp="1"/>
          </p:cNvSpPr>
          <p:nvPr>
            <p:ph idx="1"/>
          </p:nvPr>
        </p:nvSpPr>
        <p:spPr/>
        <p:txBody>
          <a:bodyPr>
            <a:normAutofit lnSpcReduction="10000"/>
          </a:bodyPr>
          <a:lstStyle/>
          <a:p>
            <a:r>
              <a:rPr lang="en-US" b="1" dirty="0"/>
              <a:t>2.2.1 </a:t>
            </a:r>
            <a:r>
              <a:rPr lang="en-US" b="1" dirty="0" smtClean="0"/>
              <a:t>Design</a:t>
            </a:r>
          </a:p>
          <a:p>
            <a:pPr indent="0">
              <a:buNone/>
            </a:pPr>
            <a:r>
              <a:rPr lang="en-US" b="1" dirty="0"/>
              <a:t> </a:t>
            </a:r>
            <a:r>
              <a:rPr lang="en-US" b="1" dirty="0" smtClean="0"/>
              <a:t>       </a:t>
            </a:r>
            <a:r>
              <a:rPr lang="en-US" dirty="0"/>
              <a:t>SAM offers a set of design wizards which will help you to synthesize mechanisms for specific </a:t>
            </a:r>
            <a:r>
              <a:rPr lang="en-US" dirty="0" smtClean="0"/>
              <a:t>tasks, such </a:t>
            </a:r>
            <a:r>
              <a:rPr lang="en-US" dirty="0"/>
              <a:t>as : Angle function </a:t>
            </a:r>
            <a:r>
              <a:rPr lang="en-US" dirty="0" smtClean="0"/>
              <a:t>generation.</a:t>
            </a:r>
          </a:p>
          <a:p>
            <a:pPr indent="0">
              <a:buNone/>
            </a:pPr>
            <a:r>
              <a:rPr lang="en-US" dirty="0" smtClean="0"/>
              <a:t>    The </a:t>
            </a:r>
            <a:r>
              <a:rPr lang="en-US" dirty="0"/>
              <a:t>user has to rely on his experience, previous design, handbooks or trial &amp; error to invent the mechanism, which can then be modeled and analyzed in SAM</a:t>
            </a:r>
            <a:r>
              <a:rPr lang="en-US" dirty="0" smtClean="0"/>
              <a:t>.</a:t>
            </a:r>
            <a:endParaRPr lang="en-US" dirty="0"/>
          </a:p>
        </p:txBody>
      </p:sp>
    </p:spTree>
    <p:extLst>
      <p:ext uri="{BB962C8B-B14F-4D97-AF65-F5344CB8AC3E}">
        <p14:creationId xmlns:p14="http://schemas.microsoft.com/office/powerpoint/2010/main" xmlns="" val="1120519374"/>
      </p:ext>
    </p:extLst>
  </p:cSld>
  <p:clrMapOvr>
    <a:masterClrMapping/>
  </p:clrMapOvr>
  <p:transition>
    <p:wheel spokes="8"/>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2.2.2 Modeling</a:t>
            </a:r>
            <a:endParaRPr lang="en-US" dirty="0"/>
          </a:p>
        </p:txBody>
      </p:sp>
      <p:sp>
        <p:nvSpPr>
          <p:cNvPr id="3" name="Content Placeholder 2"/>
          <p:cNvSpPr>
            <a:spLocks noGrp="1"/>
          </p:cNvSpPr>
          <p:nvPr>
            <p:ph idx="1"/>
          </p:nvPr>
        </p:nvSpPr>
        <p:spPr/>
        <p:txBody>
          <a:bodyPr>
            <a:normAutofit/>
          </a:bodyPr>
          <a:lstStyle/>
          <a:p>
            <a:r>
              <a:rPr lang="en-US" dirty="0"/>
              <a:t>SAM is equipped with a large library of basic elements, including: beam, slider belt, gear </a:t>
            </a:r>
            <a:r>
              <a:rPr lang="en-US" dirty="0" smtClean="0"/>
              <a:t>sensor, spring</a:t>
            </a:r>
            <a:r>
              <a:rPr lang="en-US" dirty="0"/>
              <a:t>, damper and friction element ,</a:t>
            </a:r>
            <a:r>
              <a:rPr lang="en-US" dirty="0" smtClean="0"/>
              <a:t> </a:t>
            </a:r>
            <a:r>
              <a:rPr lang="en-US" dirty="0"/>
              <a:t>non-linear spring .</a:t>
            </a:r>
            <a:r>
              <a:rPr lang="en-US" dirty="0" smtClean="0"/>
              <a:t> </a:t>
            </a:r>
            <a:r>
              <a:rPr lang="en-US" dirty="0"/>
              <a:t>The unique mathematical foundation of the </a:t>
            </a:r>
            <a:r>
              <a:rPr lang="en-US" dirty="0" smtClean="0"/>
              <a:t>program, </a:t>
            </a:r>
            <a:r>
              <a:rPr lang="en-US" dirty="0"/>
              <a:t>Open loop, closed loop and even multiple loop mechanisms are treated in the same way and even the most complex mechanisms, including planetary gear trains, can be modeled within </a:t>
            </a:r>
            <a:r>
              <a:rPr lang="en-US" dirty="0" smtClean="0"/>
              <a:t>minutes.</a:t>
            </a:r>
            <a:endParaRPr lang="en-US" dirty="0"/>
          </a:p>
        </p:txBody>
      </p:sp>
    </p:spTree>
    <p:extLst>
      <p:ext uri="{BB962C8B-B14F-4D97-AF65-F5344CB8AC3E}">
        <p14:creationId xmlns:p14="http://schemas.microsoft.com/office/powerpoint/2010/main" xmlns="" val="1502147070"/>
      </p:ext>
    </p:extLst>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592763"/>
          </a:xfrm>
        </p:spPr>
        <p:txBody>
          <a:bodyPr/>
          <a:lstStyle/>
          <a:p>
            <a:endParaRPr lang="en-GB" b="1" dirty="0" smtClean="0"/>
          </a:p>
          <a:p>
            <a:r>
              <a:rPr lang="en-GB" b="1" dirty="0" smtClean="0"/>
              <a:t>There are three computer methods for kinematic analysis for multi body system</a:t>
            </a:r>
            <a:endParaRPr lang="en-US" dirty="0" smtClean="0"/>
          </a:p>
          <a:p>
            <a:pPr lvl="0"/>
            <a:endParaRPr lang="en-GB" b="1" dirty="0" smtClean="0"/>
          </a:p>
          <a:p>
            <a:pPr lvl="0">
              <a:buNone/>
            </a:pPr>
            <a:endParaRPr lang="en-GB" b="1" dirty="0" smtClean="0"/>
          </a:p>
          <a:p>
            <a:pPr lvl="0"/>
            <a:r>
              <a:rPr lang="en-GB" b="1" dirty="0" smtClean="0"/>
              <a:t>Mat lab program</a:t>
            </a:r>
            <a:endParaRPr lang="en-US" dirty="0" smtClean="0"/>
          </a:p>
          <a:p>
            <a:pPr lvl="0"/>
            <a:r>
              <a:rPr lang="en-GB" b="1" dirty="0" smtClean="0"/>
              <a:t>Program cam design</a:t>
            </a:r>
            <a:endParaRPr lang="en-US" dirty="0" smtClean="0"/>
          </a:p>
          <a:p>
            <a:pPr lvl="0"/>
            <a:r>
              <a:rPr lang="en-GB" b="1" dirty="0" smtClean="0"/>
              <a:t>Working 2D model, version 5.0</a:t>
            </a:r>
            <a:endParaRPr lang="en-US" dirty="0" smtClean="0"/>
          </a:p>
          <a:p>
            <a:endParaRPr lang="en-US" dirty="0"/>
          </a:p>
        </p:txBody>
      </p:sp>
      <p:sp>
        <p:nvSpPr>
          <p:cNvPr id="5" name="5-Point Star 4"/>
          <p:cNvSpPr/>
          <p:nvPr/>
        </p:nvSpPr>
        <p:spPr>
          <a:xfrm>
            <a:off x="0" y="8382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wheel spokes="8"/>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2.2.3 Input Motion</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SAM allows the definition of multiple inputs, which can either be defined in terms of </a:t>
            </a:r>
            <a:r>
              <a:rPr lang="en-US" dirty="0" smtClean="0"/>
              <a:t>absolute displacements </a:t>
            </a:r>
            <a:r>
              <a:rPr lang="en-US" dirty="0"/>
              <a:t>or in terms of elemental change of shape to model relative inputs (e.g. elongation of </a:t>
            </a:r>
            <a:r>
              <a:rPr lang="en-US" dirty="0" smtClean="0"/>
              <a:t>a hydraulic </a:t>
            </a:r>
            <a:r>
              <a:rPr lang="en-US" dirty="0"/>
              <a:t>cylinder or relative rotation of a robot elbow). </a:t>
            </a:r>
          </a:p>
        </p:txBody>
      </p:sp>
    </p:spTree>
    <p:extLst>
      <p:ext uri="{BB962C8B-B14F-4D97-AF65-F5344CB8AC3E}">
        <p14:creationId xmlns:p14="http://schemas.microsoft.com/office/powerpoint/2010/main" xmlns="" val="3661724246"/>
      </p:ext>
    </p:extLst>
  </p:cSld>
  <p:clrMapOvr>
    <a:masterClrMapping/>
  </p:clrMapOvr>
  <p:transition>
    <p:wheel spokes="8"/>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2.2.4 CAD Interface</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The </a:t>
            </a:r>
            <a:r>
              <a:rPr lang="en-US" dirty="0"/>
              <a:t>DXF import/export facility lets you export your conceptual mechanism design to any CAD </a:t>
            </a:r>
            <a:r>
              <a:rPr lang="en-US" dirty="0" smtClean="0"/>
              <a:t>program to </a:t>
            </a:r>
            <a:r>
              <a:rPr lang="en-US" dirty="0"/>
              <a:t>work out the details and it lets you import CAD data to easily set-up the mechanism in SAM or to perform animation of the final mechanism.</a:t>
            </a:r>
          </a:p>
          <a:p>
            <a:endParaRPr lang="en-US" dirty="0"/>
          </a:p>
        </p:txBody>
      </p:sp>
    </p:spTree>
    <p:extLst>
      <p:ext uri="{BB962C8B-B14F-4D97-AF65-F5344CB8AC3E}">
        <p14:creationId xmlns:p14="http://schemas.microsoft.com/office/powerpoint/2010/main" xmlns="" val="678042828"/>
      </p:ext>
    </p:extLst>
  </p:cSld>
  <p:clrMapOvr>
    <a:masterClrMapping/>
  </p:clrMapOvr>
  <p:transition>
    <p:wheel spokes="8"/>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2.2.5 Analysis Results</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once </a:t>
            </a:r>
            <a:r>
              <a:rPr lang="en-US" dirty="0"/>
              <a:t>the mechanism has been constructed and the inputs have been defined any of the following</a:t>
            </a:r>
            <a:br>
              <a:rPr lang="en-US" dirty="0"/>
            </a:br>
            <a:r>
              <a:rPr lang="en-US" dirty="0"/>
              <a:t>kinematic quantities can be calculated (all relative or absolute): nodal position, displacement, velocity, acceleration - angles, angular velocity and acceleration</a:t>
            </a:r>
          </a:p>
          <a:p>
            <a:r>
              <a:rPr lang="en-US" dirty="0"/>
              <a:t> Furthermore SAM can perform </a:t>
            </a:r>
            <a:r>
              <a:rPr lang="en-US" dirty="0" smtClean="0"/>
              <a:t>force-analysis.</a:t>
            </a:r>
            <a:endParaRPr lang="en-US" dirty="0"/>
          </a:p>
        </p:txBody>
      </p:sp>
    </p:spTree>
    <p:extLst>
      <p:ext uri="{BB962C8B-B14F-4D97-AF65-F5344CB8AC3E}">
        <p14:creationId xmlns:p14="http://schemas.microsoft.com/office/powerpoint/2010/main" xmlns="" val="1356338636"/>
      </p:ext>
    </p:extLst>
  </p:cSld>
  <p:clrMapOvr>
    <a:masterClrMapping/>
  </p:clrMapOvr>
  <p:transition>
    <p:wheel spokes="8"/>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2.2.6 Post-Processing</a:t>
            </a:r>
            <a:endParaRPr lang="en-US" dirty="0"/>
          </a:p>
        </p:txBody>
      </p:sp>
      <p:sp>
        <p:nvSpPr>
          <p:cNvPr id="3" name="Content Placeholder 2"/>
          <p:cNvSpPr>
            <a:spLocks noGrp="1"/>
          </p:cNvSpPr>
          <p:nvPr>
            <p:ph idx="1"/>
          </p:nvPr>
        </p:nvSpPr>
        <p:spPr/>
        <p:txBody>
          <a:bodyPr/>
          <a:lstStyle/>
          <a:p>
            <a:r>
              <a:rPr lang="en-US" dirty="0" smtClean="0"/>
              <a:t>the </a:t>
            </a:r>
            <a:r>
              <a:rPr lang="en-US" dirty="0"/>
              <a:t>analysis results can be displayed either in tabular or graphical form. The tabular listing can </a:t>
            </a:r>
            <a:r>
              <a:rPr lang="en-US" dirty="0" smtClean="0"/>
              <a:t>be viewed </a:t>
            </a:r>
            <a:r>
              <a:rPr lang="en-US" dirty="0"/>
              <a:t>on the screen, send to a printer or stored in a readable formatted list </a:t>
            </a:r>
            <a:r>
              <a:rPr lang="en-US" dirty="0" smtClean="0"/>
              <a:t>file.</a:t>
            </a:r>
          </a:p>
          <a:p>
            <a:r>
              <a:rPr lang="en-US" dirty="0"/>
              <a:t>It is possible to output selected data to an external file (ASCII format) for customized post-processing.</a:t>
            </a:r>
          </a:p>
          <a:p>
            <a:endParaRPr lang="en-US" dirty="0"/>
          </a:p>
        </p:txBody>
      </p:sp>
    </p:spTree>
    <p:extLst>
      <p:ext uri="{BB962C8B-B14F-4D97-AF65-F5344CB8AC3E}">
        <p14:creationId xmlns:p14="http://schemas.microsoft.com/office/powerpoint/2010/main" xmlns="" val="3623392774"/>
      </p:ext>
    </p:extLst>
  </p:cSld>
  <p:clrMapOvr>
    <a:masterClrMapping/>
  </p:clrMapOvr>
  <p:transition>
    <p:wheel spokes="8"/>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2.2.7 Optimization</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The </a:t>
            </a:r>
            <a:r>
              <a:rPr lang="en-US" dirty="0"/>
              <a:t>goal for optimization can be the minimization or maximization of a variety of properties (peak, </a:t>
            </a:r>
            <a:r>
              <a:rPr lang="en-US" dirty="0" smtClean="0"/>
              <a:t>RMS, average</a:t>
            </a:r>
            <a:r>
              <a:rPr lang="en-US" dirty="0"/>
              <a:t>, ...) of the difference between the actual and the target </a:t>
            </a:r>
            <a:r>
              <a:rPr lang="en-US" dirty="0" err="1"/>
              <a:t>behaviour</a:t>
            </a:r>
            <a:r>
              <a:rPr lang="en-US" dirty="0"/>
              <a:t> of a </a:t>
            </a:r>
            <a:r>
              <a:rPr lang="en-US" dirty="0" smtClean="0"/>
              <a:t>mechanism,</a:t>
            </a:r>
          </a:p>
          <a:p>
            <a:r>
              <a:rPr lang="en-US" dirty="0"/>
              <a:t>The optimization process in SAM is based on a two-step approach, consisting of: </a:t>
            </a:r>
            <a:r>
              <a:rPr lang="en-US" dirty="0" smtClean="0"/>
              <a:t>Exploration </a:t>
            </a:r>
            <a:r>
              <a:rPr lang="en-US" dirty="0"/>
              <a:t>of the design </a:t>
            </a:r>
            <a:r>
              <a:rPr lang="en-US" dirty="0" smtClean="0"/>
              <a:t>space and Optimization </a:t>
            </a:r>
            <a:r>
              <a:rPr lang="en-US" dirty="0"/>
              <a:t>of a specific </a:t>
            </a:r>
            <a:r>
              <a:rPr lang="en-US" dirty="0" smtClean="0"/>
              <a:t>solution.</a:t>
            </a:r>
            <a:endParaRPr lang="en-US" dirty="0"/>
          </a:p>
          <a:p>
            <a:pPr indent="0">
              <a:buNone/>
            </a:pPr>
            <a:endParaRPr lang="en-US" dirty="0"/>
          </a:p>
        </p:txBody>
      </p:sp>
    </p:spTree>
    <p:extLst>
      <p:ext uri="{BB962C8B-B14F-4D97-AF65-F5344CB8AC3E}">
        <p14:creationId xmlns:p14="http://schemas.microsoft.com/office/powerpoint/2010/main" xmlns="" val="3328082540"/>
      </p:ext>
    </p:extLst>
  </p:cSld>
  <p:clrMapOvr>
    <a:masterClrMapping/>
  </p:clrMapOvr>
  <p:transition>
    <p:wheel spokes="8"/>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a:t/>
            </a:r>
            <a:br>
              <a:rPr lang="en-US" b="1" dirty="0"/>
            </a:br>
            <a:r>
              <a:rPr lang="en-US" b="1" dirty="0" smtClean="0"/>
              <a:t>Chapter</a:t>
            </a:r>
            <a:r>
              <a:rPr lang="en-US" dirty="0" smtClean="0"/>
              <a:t> </a:t>
            </a:r>
            <a:r>
              <a:rPr lang="en-US" b="1" dirty="0" smtClean="0"/>
              <a:t>3   /Examples/</a:t>
            </a:r>
            <a:endParaRPr lang="en-US" dirty="0"/>
          </a:p>
        </p:txBody>
      </p:sp>
      <p:sp>
        <p:nvSpPr>
          <p:cNvPr id="3" name="Content Placeholder 2"/>
          <p:cNvSpPr>
            <a:spLocks noGrp="1"/>
          </p:cNvSpPr>
          <p:nvPr>
            <p:ph idx="1"/>
          </p:nvPr>
        </p:nvSpPr>
        <p:spPr/>
        <p:txBody>
          <a:bodyPr>
            <a:normAutofit fontScale="70000" lnSpcReduction="20000"/>
          </a:bodyPr>
          <a:lstStyle/>
          <a:p>
            <a:pPr indent="0">
              <a:buNone/>
            </a:pPr>
            <a:r>
              <a:rPr lang="en-US" sz="2800" dirty="0"/>
              <a:t>3</a:t>
            </a:r>
            <a:r>
              <a:rPr lang="en-US" sz="2800" b="1" dirty="0"/>
              <a:t>.1 Motion </a:t>
            </a:r>
            <a:r>
              <a:rPr lang="en-US" sz="2800" b="1" dirty="0" smtClean="0"/>
              <a:t>Analysis examples :-</a:t>
            </a:r>
            <a:r>
              <a:rPr lang="en-US" sz="2800" dirty="0"/>
              <a:t/>
            </a:r>
            <a:br>
              <a:rPr lang="en-US" sz="2800" dirty="0"/>
            </a:br>
            <a:r>
              <a:rPr lang="en-US" sz="2800" dirty="0" smtClean="0"/>
              <a:t>         </a:t>
            </a:r>
            <a:r>
              <a:rPr lang="en-US" sz="2800" b="1" dirty="0" smtClean="0"/>
              <a:t>3.1.1 </a:t>
            </a:r>
            <a:r>
              <a:rPr lang="en-US" sz="2800" b="1" dirty="0"/>
              <a:t>Crank Rocker </a:t>
            </a:r>
            <a:r>
              <a:rPr lang="en-US" sz="2800" b="1" dirty="0" smtClean="0"/>
              <a:t>Mechanism</a:t>
            </a:r>
          </a:p>
          <a:p>
            <a:pPr indent="0">
              <a:buNone/>
            </a:pPr>
            <a:r>
              <a:rPr lang="en-US" sz="2800" b="1" dirty="0" smtClean="0"/>
              <a:t>         3.1.2 </a:t>
            </a:r>
            <a:r>
              <a:rPr lang="en-US" sz="2800" b="1" dirty="0"/>
              <a:t>Quick-Return Mechanism</a:t>
            </a:r>
            <a:r>
              <a:rPr lang="en-US" sz="2800" dirty="0"/>
              <a:t/>
            </a:r>
            <a:br>
              <a:rPr lang="en-US" sz="2800" dirty="0"/>
            </a:br>
            <a:r>
              <a:rPr lang="en-US" sz="2800" dirty="0" smtClean="0"/>
              <a:t>         </a:t>
            </a:r>
            <a:r>
              <a:rPr lang="en-US" sz="2800" b="1" dirty="0" smtClean="0"/>
              <a:t>3.1.3 </a:t>
            </a:r>
            <a:r>
              <a:rPr lang="en-US" sz="2800" b="1" dirty="0"/>
              <a:t>Slider Driven Gear </a:t>
            </a:r>
            <a:r>
              <a:rPr lang="en-US" sz="2800" b="1" dirty="0" smtClean="0"/>
              <a:t>Transmission</a:t>
            </a:r>
            <a:endParaRPr lang="en-US" sz="2800" dirty="0"/>
          </a:p>
          <a:p>
            <a:pPr indent="0">
              <a:buNone/>
            </a:pPr>
            <a:r>
              <a:rPr lang="en-US" sz="2800" b="1" dirty="0" smtClean="0"/>
              <a:t>         3.1.4 </a:t>
            </a:r>
            <a:r>
              <a:rPr lang="en-US" sz="2800" b="1" dirty="0"/>
              <a:t>Double Crank </a:t>
            </a:r>
            <a:r>
              <a:rPr lang="en-US" sz="2800" b="1" dirty="0" smtClean="0"/>
              <a:t>Mechanism</a:t>
            </a:r>
          </a:p>
          <a:p>
            <a:pPr indent="0">
              <a:buNone/>
            </a:pPr>
            <a:r>
              <a:rPr lang="en-US" sz="2800" b="1" dirty="0" smtClean="0"/>
              <a:t>         3.1.5 </a:t>
            </a:r>
            <a:r>
              <a:rPr lang="en-US" sz="2800" b="1" dirty="0"/>
              <a:t>Planetary Mechanism (Hypo-Cyclic)</a:t>
            </a:r>
            <a:r>
              <a:rPr lang="en-US" sz="2800" dirty="0"/>
              <a:t/>
            </a:r>
            <a:br>
              <a:rPr lang="en-US" sz="2800" dirty="0"/>
            </a:br>
            <a:endParaRPr lang="en-US" sz="2800" dirty="0"/>
          </a:p>
          <a:p>
            <a:pPr indent="0">
              <a:buNone/>
            </a:pPr>
            <a:endParaRPr lang="en-US" sz="2800" dirty="0"/>
          </a:p>
          <a:p>
            <a:pPr indent="0">
              <a:buNone/>
            </a:pPr>
            <a:endParaRPr lang="en-US" sz="2800" dirty="0"/>
          </a:p>
        </p:txBody>
      </p:sp>
    </p:spTree>
    <p:extLst>
      <p:ext uri="{BB962C8B-B14F-4D97-AF65-F5344CB8AC3E}">
        <p14:creationId xmlns:p14="http://schemas.microsoft.com/office/powerpoint/2010/main" xmlns="" val="1243616379"/>
      </p:ext>
    </p:extLst>
  </p:cSld>
  <p:clrMapOvr>
    <a:masterClrMapping/>
  </p:clrMapOvr>
  <p:transition>
    <p:wheel spokes="8"/>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3.2 Force Analysis</a:t>
            </a:r>
            <a:endParaRPr lang="en-US" dirty="0"/>
          </a:p>
        </p:txBody>
      </p:sp>
      <p:sp>
        <p:nvSpPr>
          <p:cNvPr id="3" name="Content Placeholder 2"/>
          <p:cNvSpPr>
            <a:spLocks noGrp="1"/>
          </p:cNvSpPr>
          <p:nvPr>
            <p:ph idx="1"/>
          </p:nvPr>
        </p:nvSpPr>
        <p:spPr/>
        <p:txBody>
          <a:bodyPr/>
          <a:lstStyle/>
          <a:p>
            <a:pPr indent="0">
              <a:buNone/>
            </a:pPr>
            <a:r>
              <a:rPr lang="en-US" b="1" dirty="0" smtClean="0"/>
              <a:t>3.2.1 </a:t>
            </a:r>
            <a:r>
              <a:rPr lang="en-US" b="1" dirty="0"/>
              <a:t>Transfer Mechanism (incl. gravity effects)</a:t>
            </a:r>
            <a:r>
              <a:rPr lang="en-US" dirty="0"/>
              <a:t/>
            </a:r>
            <a:br>
              <a:rPr lang="en-US" dirty="0"/>
            </a:br>
            <a:r>
              <a:rPr lang="en-US" dirty="0"/>
              <a:t>The transfer mechanism can be used to transfer products without introducing any rotation. Due to </a:t>
            </a:r>
            <a:r>
              <a:rPr lang="en-US" dirty="0" smtClean="0"/>
              <a:t>the mass </a:t>
            </a:r>
            <a:r>
              <a:rPr lang="en-US" dirty="0"/>
              <a:t>of the transfer linkage, which is modeled as discrete masses at the end nodes of that linkage, </a:t>
            </a:r>
            <a:r>
              <a:rPr lang="en-US" dirty="0" smtClean="0"/>
              <a:t>a certain </a:t>
            </a:r>
            <a:r>
              <a:rPr lang="en-US" dirty="0"/>
              <a:t>static driving torque is </a:t>
            </a:r>
            <a:r>
              <a:rPr lang="en-US" dirty="0" smtClean="0"/>
              <a:t>required.</a:t>
            </a:r>
            <a:endParaRPr lang="en-US" dirty="0"/>
          </a:p>
        </p:txBody>
      </p:sp>
    </p:spTree>
    <p:extLst>
      <p:ext uri="{BB962C8B-B14F-4D97-AF65-F5344CB8AC3E}">
        <p14:creationId xmlns:p14="http://schemas.microsoft.com/office/powerpoint/2010/main" xmlns="" val="321772452"/>
      </p:ext>
    </p:extLst>
  </p:cSld>
  <p:clrMapOvr>
    <a:masterClrMapping/>
  </p:clrMapOvr>
  <p:transition>
    <p:wheel spokes="8"/>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3.2.2 Belt drive with external </a:t>
            </a:r>
            <a:r>
              <a:rPr lang="en-US" sz="2800" b="1" dirty="0" smtClean="0"/>
              <a:t>force</a:t>
            </a:r>
            <a:endParaRPr lang="en-US" sz="2800" dirty="0"/>
          </a:p>
        </p:txBody>
      </p:sp>
      <p:sp>
        <p:nvSpPr>
          <p:cNvPr id="3" name="Content Placeholder 2"/>
          <p:cNvSpPr>
            <a:spLocks noGrp="1"/>
          </p:cNvSpPr>
          <p:nvPr>
            <p:ph idx="1"/>
          </p:nvPr>
        </p:nvSpPr>
        <p:spPr/>
        <p:txBody>
          <a:bodyPr>
            <a:normAutofit fontScale="92500"/>
          </a:bodyPr>
          <a:lstStyle/>
          <a:p>
            <a:r>
              <a:rPr lang="en-US" dirty="0"/>
              <a:t>the force analysis of a belt drive without pretension that is loaded by </a:t>
            </a:r>
            <a:r>
              <a:rPr lang="en-US" dirty="0" smtClean="0"/>
              <a:t>an external </a:t>
            </a:r>
            <a:r>
              <a:rPr lang="en-US" dirty="0"/>
              <a:t>force. Depending on the rotation of the wheel the vertical force acting in node 3 leads to </a:t>
            </a:r>
            <a:r>
              <a:rPr lang="en-US" dirty="0" smtClean="0"/>
              <a:t>positive or </a:t>
            </a:r>
            <a:r>
              <a:rPr lang="en-US" dirty="0"/>
              <a:t>a negative torque on the second wheel</a:t>
            </a:r>
            <a:r>
              <a:rPr lang="en-US" dirty="0" smtClean="0"/>
              <a:t>.</a:t>
            </a:r>
            <a:r>
              <a:rPr lang="en-US" dirty="0"/>
              <a:t> This torque needs to be counteracted by either a positive force</a:t>
            </a:r>
            <a:br>
              <a:rPr lang="en-US" dirty="0"/>
            </a:br>
            <a:r>
              <a:rPr lang="en-US" dirty="0"/>
              <a:t>(tension) in the upper or a positive force in the lower part of the belt drive, since a non-loaded </a:t>
            </a:r>
            <a:r>
              <a:rPr lang="en-US" dirty="0" smtClean="0"/>
              <a:t>belt drive can </a:t>
            </a:r>
            <a:r>
              <a:rPr lang="en-US" dirty="0"/>
              <a:t>not transfer negative forces (pressure</a:t>
            </a:r>
            <a:r>
              <a:rPr lang="en-US" dirty="0" smtClean="0"/>
              <a:t>)</a:t>
            </a:r>
            <a:r>
              <a:rPr lang="en-US" dirty="0"/>
              <a:t>.</a:t>
            </a:r>
          </a:p>
        </p:txBody>
      </p:sp>
    </p:spTree>
    <p:extLst>
      <p:ext uri="{BB962C8B-B14F-4D97-AF65-F5344CB8AC3E}">
        <p14:creationId xmlns:p14="http://schemas.microsoft.com/office/powerpoint/2010/main" xmlns="" val="2816285413"/>
      </p:ext>
    </p:extLst>
  </p:cSld>
  <p:clrMapOvr>
    <a:masterClrMapping/>
  </p:clrMapOvr>
  <p:transition>
    <p:wheel spokes="8"/>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3.3 Optimization</a:t>
            </a:r>
            <a:endParaRPr lang="en-US" dirty="0"/>
          </a:p>
        </p:txBody>
      </p:sp>
      <p:sp>
        <p:nvSpPr>
          <p:cNvPr id="3" name="Content Placeholder 2"/>
          <p:cNvSpPr>
            <a:spLocks noGrp="1"/>
          </p:cNvSpPr>
          <p:nvPr>
            <p:ph idx="1"/>
          </p:nvPr>
        </p:nvSpPr>
        <p:spPr>
          <a:xfrm>
            <a:off x="1371600" y="2438400"/>
            <a:ext cx="6400800" cy="3124200"/>
          </a:xfrm>
        </p:spPr>
        <p:txBody>
          <a:bodyPr>
            <a:normAutofit fontScale="85000" lnSpcReduction="10000"/>
          </a:bodyPr>
          <a:lstStyle/>
          <a:p>
            <a:pPr indent="0">
              <a:buNone/>
            </a:pPr>
            <a:r>
              <a:rPr lang="en-US" b="1" dirty="0"/>
              <a:t>3.3.1 Driving Torque Minimization</a:t>
            </a:r>
            <a:endParaRPr lang="en-US" dirty="0"/>
          </a:p>
          <a:p>
            <a:pPr indent="0">
              <a:buNone/>
            </a:pPr>
            <a:r>
              <a:rPr lang="en-US" dirty="0" smtClean="0"/>
              <a:t>      This </a:t>
            </a:r>
            <a:r>
              <a:rPr lang="en-US" dirty="0"/>
              <a:t>is achieved by the addition of one single mass in the coupler plane. The mechanism is driven by a constant angular velocity at the crank and gravity effects are excluded from the study. The optimization algorithm must search for the optimal location and value of the compensating mass.     </a:t>
            </a:r>
            <a:endParaRPr lang="en-US" b="1" dirty="0"/>
          </a:p>
          <a:p>
            <a:pPr indent="0">
              <a:buNone/>
            </a:pPr>
            <a:r>
              <a:rPr lang="en-US" b="1" dirty="0"/>
              <a:t>3.3.2 Constrained Optimization</a:t>
            </a:r>
            <a:endParaRPr lang="en-US" dirty="0"/>
          </a:p>
          <a:p>
            <a:pPr indent="0">
              <a:buNone/>
            </a:pPr>
            <a:r>
              <a:rPr lang="en-US" dirty="0" smtClean="0"/>
              <a:t>       The </a:t>
            </a:r>
            <a:r>
              <a:rPr lang="en-US" dirty="0"/>
              <a:t>optimization algorithm must search for the optimal value and location of the compensating mass. </a:t>
            </a:r>
            <a:r>
              <a:rPr lang="en-US" dirty="0" smtClean="0"/>
              <a:t>In this </a:t>
            </a:r>
            <a:r>
              <a:rPr lang="en-US" dirty="0"/>
              <a:t>example, we want to add the extra constraint, that the length of the extra element, that is added </a:t>
            </a:r>
            <a:r>
              <a:rPr lang="en-US" dirty="0" smtClean="0"/>
              <a:t>to support </a:t>
            </a:r>
            <a:r>
              <a:rPr lang="en-US" dirty="0"/>
              <a:t>the compensating mass.</a:t>
            </a:r>
          </a:p>
        </p:txBody>
      </p:sp>
    </p:spTree>
    <p:extLst>
      <p:ext uri="{BB962C8B-B14F-4D97-AF65-F5344CB8AC3E}">
        <p14:creationId xmlns:p14="http://schemas.microsoft.com/office/powerpoint/2010/main" xmlns="" val="1230913190"/>
      </p:ext>
    </p:extLst>
  </p:cSld>
  <p:clrMapOvr>
    <a:masterClrMapping/>
  </p:clrMapOvr>
  <p:transition>
    <p:wheel spokes="8"/>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a:t>
            </a:r>
            <a:endParaRPr lang="en-US" dirty="0"/>
          </a:p>
        </p:txBody>
      </p:sp>
      <p:sp>
        <p:nvSpPr>
          <p:cNvPr id="3" name="Content Placeholder 2"/>
          <p:cNvSpPr>
            <a:spLocks noGrp="1"/>
          </p:cNvSpPr>
          <p:nvPr>
            <p:ph idx="1"/>
          </p:nvPr>
        </p:nvSpPr>
        <p:spPr>
          <a:xfrm>
            <a:off x="1371600" y="2438400"/>
            <a:ext cx="6400800" cy="3352800"/>
          </a:xfrm>
        </p:spPr>
        <p:txBody>
          <a:bodyPr>
            <a:normAutofit fontScale="92500" lnSpcReduction="20000"/>
          </a:bodyPr>
          <a:lstStyle/>
          <a:p>
            <a:r>
              <a:rPr lang="en-US" b="1" dirty="0" smtClean="0"/>
              <a:t>3.3.3 Optimization </a:t>
            </a:r>
            <a:r>
              <a:rPr lang="en-US" b="1" dirty="0"/>
              <a:t>of trajectory</a:t>
            </a:r>
            <a:endParaRPr lang="en-US" dirty="0"/>
          </a:p>
          <a:p>
            <a:pPr indent="0">
              <a:buNone/>
            </a:pPr>
            <a:r>
              <a:rPr lang="en-US" dirty="0" smtClean="0"/>
              <a:t>   This </a:t>
            </a:r>
            <a:r>
              <a:rPr lang="en-US" dirty="0"/>
              <a:t>mechanism is used as a starting point for an optimization in which the RMS-value of the deviation </a:t>
            </a:r>
            <a:r>
              <a:rPr lang="en-US" dirty="0" smtClean="0"/>
              <a:t>of the </a:t>
            </a:r>
            <a:r>
              <a:rPr lang="en-US" dirty="0"/>
              <a:t>actual trajectory from the target curve is chosen as optimization objective function and the </a:t>
            </a:r>
            <a:r>
              <a:rPr lang="en-US" dirty="0" smtClean="0"/>
              <a:t>positions of </a:t>
            </a:r>
            <a:r>
              <a:rPr lang="en-US" dirty="0"/>
              <a:t>the nodes of the mechanism are the design parameters. All moving nodes can be chosen </a:t>
            </a:r>
            <a:r>
              <a:rPr lang="en-US" dirty="0" smtClean="0"/>
              <a:t>arbitrarily, whereas </a:t>
            </a:r>
            <a:r>
              <a:rPr lang="en-US" dirty="0"/>
              <a:t>the support points are limited in their range, as indicated. As can be seen </a:t>
            </a:r>
            <a:r>
              <a:rPr lang="en-US" dirty="0" smtClean="0"/>
              <a:t>the mechanism that resulted </a:t>
            </a:r>
            <a:r>
              <a:rPr lang="en-US" dirty="0"/>
              <a:t>from the optimization process shows significantly better correspondence with the requested target path.</a:t>
            </a:r>
            <a:r>
              <a:rPr lang="en-US" b="1" dirty="0"/>
              <a:t>  </a:t>
            </a:r>
            <a:endParaRPr lang="en-US" dirty="0"/>
          </a:p>
          <a:p>
            <a:endParaRPr lang="en-US" dirty="0"/>
          </a:p>
        </p:txBody>
      </p:sp>
    </p:spTree>
    <p:extLst>
      <p:ext uri="{BB962C8B-B14F-4D97-AF65-F5344CB8AC3E}">
        <p14:creationId xmlns:p14="http://schemas.microsoft.com/office/powerpoint/2010/main" xmlns="" val="707732893"/>
      </p:ext>
    </p:extLst>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lnSpcReduction="10000"/>
          </a:bodyPr>
          <a:lstStyle/>
          <a:p>
            <a:r>
              <a:rPr lang="en-GB" b="1" dirty="0"/>
              <a:t>1.MATLAB PROGRAM</a:t>
            </a:r>
            <a:endParaRPr lang="en-US" dirty="0"/>
          </a:p>
          <a:p>
            <a:r>
              <a:rPr lang="en-GB" dirty="0"/>
              <a:t>INTRODUCTION TO MAT LAB</a:t>
            </a:r>
            <a:endParaRPr lang="en-US" dirty="0"/>
          </a:p>
          <a:p>
            <a:r>
              <a:rPr lang="en-GB" b="1" dirty="0"/>
              <a:t>1.1 Programs Available</a:t>
            </a:r>
            <a:endParaRPr lang="en-US" dirty="0"/>
          </a:p>
          <a:p>
            <a:r>
              <a:rPr lang="en-GB" dirty="0"/>
              <a:t>The programs address the following types of problems.</a:t>
            </a:r>
            <a:endParaRPr lang="en-US" dirty="0"/>
          </a:p>
          <a:p>
            <a:r>
              <a:rPr lang="en-GB" dirty="0" smtClean="0"/>
              <a:t> </a:t>
            </a:r>
            <a:r>
              <a:rPr lang="en-GB" dirty="0"/>
              <a:t>MATLAB program for cam design with axial cylindrical-faced follower, axial flat </a:t>
            </a:r>
            <a:r>
              <a:rPr lang="en-GB" dirty="0" smtClean="0"/>
              <a:t>faced follower</a:t>
            </a:r>
            <a:r>
              <a:rPr lang="en-GB" dirty="0"/>
              <a:t>, oscillating cylindrical-faced follower, and oscillating </a:t>
            </a:r>
            <a:r>
              <a:rPr lang="en-GB" dirty="0" smtClean="0"/>
              <a:t>flat-faced follower</a:t>
            </a:r>
            <a:r>
              <a:rPr lang="en-GB" dirty="0"/>
              <a:t>, oscillating cylindrical-faced follower, and oscillating flat-faced follower</a:t>
            </a:r>
            <a:r>
              <a:rPr lang="en-GB" dirty="0" smtClean="0"/>
              <a:t>.</a:t>
            </a:r>
          </a:p>
          <a:p>
            <a:r>
              <a:rPr lang="en-GB" dirty="0" smtClean="0"/>
              <a:t> </a:t>
            </a:r>
            <a:r>
              <a:rPr lang="en-GB" dirty="0"/>
              <a:t>Crank Rocker Design: MATLAB program for crank rocker </a:t>
            </a:r>
            <a:r>
              <a:rPr lang="en-GB" dirty="0" smtClean="0"/>
              <a:t>design</a:t>
            </a:r>
            <a:r>
              <a:rPr lang="en-GB" dirty="0"/>
              <a:t> </a:t>
            </a:r>
            <a:endParaRPr lang="en-US" dirty="0"/>
          </a:p>
          <a:p>
            <a:endParaRPr lang="en-US" dirty="0"/>
          </a:p>
          <a:p>
            <a:endParaRPr lang="en-US" dirty="0"/>
          </a:p>
        </p:txBody>
      </p:sp>
    </p:spTree>
  </p:cSld>
  <p:clrMapOvr>
    <a:masterClrMapping/>
  </p:clrMapOvr>
  <p:transition>
    <p:wheel spokes="8"/>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Chapter</a:t>
            </a:r>
            <a:r>
              <a:rPr lang="en-US" dirty="0" smtClean="0"/>
              <a:t>  </a:t>
            </a:r>
            <a:r>
              <a:rPr lang="en-US" b="1" dirty="0" smtClean="0"/>
              <a:t>4  /</a:t>
            </a:r>
            <a:r>
              <a:rPr lang="en-US" b="1" dirty="0"/>
              <a:t>elements/</a:t>
            </a:r>
            <a:endParaRPr lang="en-US" dirty="0"/>
          </a:p>
        </p:txBody>
      </p:sp>
      <p:sp>
        <p:nvSpPr>
          <p:cNvPr id="3" name="Content Placeholder 2"/>
          <p:cNvSpPr>
            <a:spLocks noGrp="1"/>
          </p:cNvSpPr>
          <p:nvPr>
            <p:ph idx="1"/>
          </p:nvPr>
        </p:nvSpPr>
        <p:spPr/>
        <p:txBody>
          <a:bodyPr/>
          <a:lstStyle/>
          <a:p>
            <a:r>
              <a:rPr lang="en-US" b="1" dirty="0"/>
              <a:t>4.1 Beam</a:t>
            </a:r>
            <a:r>
              <a:rPr lang="en-US" dirty="0"/>
              <a:t/>
            </a:r>
            <a:br>
              <a:rPr lang="en-US" dirty="0"/>
            </a:br>
            <a:r>
              <a:rPr lang="en-US" dirty="0"/>
              <a:t>The beam element is the most basic element that is available in SAM. It is used to model any type </a:t>
            </a:r>
            <a:r>
              <a:rPr lang="en-US" dirty="0" smtClean="0"/>
              <a:t>of linkage.</a:t>
            </a:r>
          </a:p>
          <a:p>
            <a:r>
              <a:rPr lang="en-US" dirty="0" smtClean="0"/>
              <a:t>The </a:t>
            </a:r>
            <a:r>
              <a:rPr lang="en-US" dirty="0"/>
              <a:t>user </a:t>
            </a:r>
            <a:r>
              <a:rPr lang="en-US" dirty="0" smtClean="0"/>
              <a:t>can </a:t>
            </a:r>
            <a:r>
              <a:rPr lang="en-US" dirty="0"/>
              <a:t>define inertia properties of a beam, </a:t>
            </a:r>
            <a:r>
              <a:rPr lang="en-US" b="1" u="sng" dirty="0"/>
              <a:t>such as</a:t>
            </a:r>
            <a:r>
              <a:rPr lang="en-US" b="1" dirty="0"/>
              <a:t> </a:t>
            </a:r>
            <a:r>
              <a:rPr lang="en-US" b="1" dirty="0" smtClean="0"/>
              <a:t>:</a:t>
            </a:r>
            <a:r>
              <a:rPr lang="en-US" dirty="0" smtClean="0"/>
              <a:t>-</a:t>
            </a:r>
          </a:p>
          <a:p>
            <a:pPr indent="0">
              <a:buNone/>
            </a:pPr>
            <a:r>
              <a:rPr lang="en-US" dirty="0"/>
              <a:t>  </a:t>
            </a:r>
            <a:r>
              <a:rPr lang="en-US" dirty="0" smtClean="0"/>
              <a:t>  </a:t>
            </a:r>
            <a:r>
              <a:rPr lang="en-US" dirty="0"/>
              <a:t>&gt;&gt; length, elongation, elongation speed, elongation </a:t>
            </a:r>
            <a:r>
              <a:rPr lang="en-US" dirty="0" smtClean="0"/>
              <a:t>acceleration  &gt;&gt; </a:t>
            </a:r>
            <a:r>
              <a:rPr lang="en-US" dirty="0"/>
              <a:t>absolute and relative angle, angular velocity, angular acceleration</a:t>
            </a:r>
          </a:p>
        </p:txBody>
      </p:sp>
    </p:spTree>
    <p:extLst>
      <p:ext uri="{BB962C8B-B14F-4D97-AF65-F5344CB8AC3E}">
        <p14:creationId xmlns:p14="http://schemas.microsoft.com/office/powerpoint/2010/main" xmlns="" val="4223333023"/>
      </p:ext>
    </p:extLst>
  </p:cSld>
  <p:clrMapOvr>
    <a:masterClrMapping/>
  </p:clrMapOvr>
  <p:transition>
    <p:wheel spokes="8"/>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Slider AND  </a:t>
            </a:r>
            <a:r>
              <a:rPr lang="en-US" b="1" dirty="0"/>
              <a:t>Gear</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slider element is basically nothing more than a beam element, with a non-fixed length. In order </a:t>
            </a:r>
            <a:r>
              <a:rPr lang="en-US" dirty="0" smtClean="0"/>
              <a:t>to achieve </a:t>
            </a:r>
            <a:r>
              <a:rPr lang="en-US" dirty="0"/>
              <a:t>better graphical visualization, the user can specify the length of the slider.</a:t>
            </a:r>
          </a:p>
          <a:p>
            <a:r>
              <a:rPr lang="en-US" dirty="0" smtClean="0"/>
              <a:t>The </a:t>
            </a:r>
            <a:r>
              <a:rPr lang="en-US" dirty="0"/>
              <a:t>gear element is used to describe various gear configurations, ranging from standard </a:t>
            </a:r>
            <a:r>
              <a:rPr lang="en-US" dirty="0" smtClean="0"/>
              <a:t>gear configurations </a:t>
            </a:r>
            <a:r>
              <a:rPr lang="en-US" dirty="0"/>
              <a:t>to gears with inner toothing and even planetary gear trains.</a:t>
            </a:r>
          </a:p>
        </p:txBody>
      </p:sp>
    </p:spTree>
    <p:extLst>
      <p:ext uri="{BB962C8B-B14F-4D97-AF65-F5344CB8AC3E}">
        <p14:creationId xmlns:p14="http://schemas.microsoft.com/office/powerpoint/2010/main" xmlns="" val="218038336"/>
      </p:ext>
    </p:extLst>
  </p:cSld>
  <p:clrMapOvr>
    <a:masterClrMapping/>
  </p:clrMapOvr>
  <p:transition>
    <p:wheel spokes="8"/>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4.4 Belt</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belt element is used to describe various sorts of belt configurations, ranging from standard belt </a:t>
            </a:r>
            <a:r>
              <a:rPr lang="en-US" dirty="0" smtClean="0"/>
              <a:t>to crossed </a:t>
            </a:r>
            <a:r>
              <a:rPr lang="en-US" dirty="0"/>
              <a:t>belts or a belt that passes several wheels. It is important to note, that the distance between </a:t>
            </a:r>
            <a:r>
              <a:rPr lang="en-US" dirty="0" smtClean="0"/>
              <a:t>the nodes </a:t>
            </a:r>
            <a:r>
              <a:rPr lang="en-US" dirty="0"/>
              <a:t>of a belt element needs to be fixed, by constraining the nodes or - in case of a non-stationary belt - by defining a beam element between these nodes.</a:t>
            </a:r>
          </a:p>
          <a:p>
            <a:endParaRPr lang="en-US" dirty="0"/>
          </a:p>
        </p:txBody>
      </p:sp>
    </p:spTree>
    <p:extLst>
      <p:ext uri="{BB962C8B-B14F-4D97-AF65-F5344CB8AC3E}">
        <p14:creationId xmlns:p14="http://schemas.microsoft.com/office/powerpoint/2010/main" xmlns="" val="948718818"/>
      </p:ext>
    </p:extLst>
  </p:cSld>
  <p:clrMapOvr>
    <a:masterClrMapping/>
  </p:clrMapOvr>
  <p:transition>
    <p:wheel spokes="8"/>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4.5 Sensor</a:t>
            </a:r>
            <a:endParaRPr lang="en-US" dirty="0"/>
          </a:p>
        </p:txBody>
      </p:sp>
      <p:sp>
        <p:nvSpPr>
          <p:cNvPr id="3" name="Content Placeholder 2"/>
          <p:cNvSpPr>
            <a:spLocks noGrp="1"/>
          </p:cNvSpPr>
          <p:nvPr>
            <p:ph idx="1"/>
          </p:nvPr>
        </p:nvSpPr>
        <p:spPr/>
        <p:txBody>
          <a:bodyPr/>
          <a:lstStyle/>
          <a:p>
            <a:r>
              <a:rPr lang="en-US" dirty="0"/>
              <a:t>Their sole purpose is to extract </a:t>
            </a:r>
            <a:r>
              <a:rPr lang="en-US" dirty="0" smtClean="0"/>
              <a:t>certain data </a:t>
            </a:r>
            <a:r>
              <a:rPr lang="en-US" dirty="0"/>
              <a:t>from a model (like the distance between two points or the relative angle between two elements</a:t>
            </a:r>
            <a:r>
              <a:rPr lang="en-US" dirty="0" smtClean="0"/>
              <a:t>).They </a:t>
            </a:r>
            <a:r>
              <a:rPr lang="en-US" dirty="0"/>
              <a:t>have no influence on the kinematics or kinetostatics of a mechanism.</a:t>
            </a:r>
          </a:p>
        </p:txBody>
      </p:sp>
    </p:spTree>
    <p:extLst>
      <p:ext uri="{BB962C8B-B14F-4D97-AF65-F5344CB8AC3E}">
        <p14:creationId xmlns:p14="http://schemas.microsoft.com/office/powerpoint/2010/main" xmlns="" val="3148848965"/>
      </p:ext>
    </p:extLst>
  </p:cSld>
  <p:clrMapOvr>
    <a:masterClrMapping/>
  </p:clrMapOvr>
  <p:transition>
    <p:wheel spokes="8"/>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4.6 Non-linear spring</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The </a:t>
            </a:r>
            <a:r>
              <a:rPr lang="en-US" dirty="0"/>
              <a:t>non-linear spring is very similar to the linear spring in terms of functionality; however one can </a:t>
            </a:r>
            <a:r>
              <a:rPr lang="en-US" dirty="0" smtClean="0"/>
              <a:t>specify a </a:t>
            </a:r>
            <a:r>
              <a:rPr lang="en-US" dirty="0"/>
              <a:t>non-linear relation between spring force and elongation of the spring. This non-linear characteristic </a:t>
            </a:r>
            <a:r>
              <a:rPr lang="en-US" dirty="0" smtClean="0"/>
              <a:t>is defined </a:t>
            </a:r>
            <a:r>
              <a:rPr lang="en-US" dirty="0"/>
              <a:t>in the following way</a:t>
            </a:r>
            <a:r>
              <a:rPr lang="en-US" b="1" dirty="0"/>
              <a:t>: -</a:t>
            </a:r>
            <a:r>
              <a:rPr lang="en-US" dirty="0"/>
              <a:t> Unloaded length (length of the spring in the absence of any load).</a:t>
            </a:r>
          </a:p>
        </p:txBody>
      </p:sp>
    </p:spTree>
    <p:extLst>
      <p:ext uri="{BB962C8B-B14F-4D97-AF65-F5344CB8AC3E}">
        <p14:creationId xmlns:p14="http://schemas.microsoft.com/office/powerpoint/2010/main" xmlns="" val="3687517544"/>
      </p:ext>
    </p:extLst>
  </p:cSld>
  <p:clrMapOvr>
    <a:masterClrMapping/>
  </p:clrMapOvr>
  <p:transition>
    <p:wheel spokes="8"/>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solidFill>
                  <a:srgbClr val="002060"/>
                </a:solidFill>
              </a:rPr>
              <a:t>Chapter</a:t>
            </a:r>
            <a:r>
              <a:rPr lang="en-US" sz="2000" dirty="0" smtClean="0">
                <a:solidFill>
                  <a:srgbClr val="002060"/>
                </a:solidFill>
              </a:rPr>
              <a:t> </a:t>
            </a:r>
            <a:r>
              <a:rPr lang="en-US" sz="2000" b="1" dirty="0" smtClean="0">
                <a:solidFill>
                  <a:srgbClr val="002060"/>
                </a:solidFill>
              </a:rPr>
              <a:t>5   </a:t>
            </a:r>
            <a:r>
              <a:rPr lang="en-US" sz="2000" b="1" i="1" dirty="0">
                <a:solidFill>
                  <a:srgbClr val="002060"/>
                </a:solidFill>
              </a:rPr>
              <a:t>/use full shortcuts and display setting </a:t>
            </a:r>
            <a:r>
              <a:rPr lang="en-US" dirty="0"/>
              <a:t/>
            </a:r>
            <a:br>
              <a:rPr lang="en-US" dirty="0"/>
            </a:br>
            <a:endParaRPr lang="en-US" dirty="0"/>
          </a:p>
        </p:txBody>
      </p:sp>
      <p:sp>
        <p:nvSpPr>
          <p:cNvPr id="3" name="Content Placeholder 2"/>
          <p:cNvSpPr>
            <a:spLocks noGrp="1"/>
          </p:cNvSpPr>
          <p:nvPr>
            <p:ph idx="1"/>
          </p:nvPr>
        </p:nvSpPr>
        <p:spPr>
          <a:xfrm>
            <a:off x="1371600" y="2133600"/>
            <a:ext cx="6400800" cy="3657600"/>
          </a:xfrm>
        </p:spPr>
        <p:txBody>
          <a:bodyPr>
            <a:normAutofit fontScale="55000" lnSpcReduction="20000"/>
          </a:bodyPr>
          <a:lstStyle/>
          <a:p>
            <a:r>
              <a:rPr lang="en-US" b="1" dirty="0" smtClean="0"/>
              <a:t>DEL</a:t>
            </a:r>
            <a:r>
              <a:rPr lang="en-US" dirty="0" smtClean="0"/>
              <a:t>   pressing </a:t>
            </a:r>
            <a:r>
              <a:rPr lang="en-US" dirty="0"/>
              <a:t>the &lt;DEL&gt; key invokes the deletion mode. Any element or </a:t>
            </a:r>
            <a:r>
              <a:rPr lang="en-US" dirty="0" smtClean="0"/>
              <a:t>graphical  item </a:t>
            </a:r>
            <a:r>
              <a:rPr lang="en-US" dirty="0"/>
              <a:t>that is selected will be removed</a:t>
            </a:r>
            <a:r>
              <a:rPr lang="en-US" dirty="0" smtClean="0"/>
              <a:t>.</a:t>
            </a:r>
            <a:endParaRPr lang="en-US" b="1" dirty="0"/>
          </a:p>
          <a:p>
            <a:r>
              <a:rPr lang="en-US" b="1" dirty="0" smtClean="0"/>
              <a:t>ESC</a:t>
            </a:r>
            <a:r>
              <a:rPr lang="en-US" dirty="0" smtClean="0"/>
              <a:t>    the </a:t>
            </a:r>
            <a:r>
              <a:rPr lang="en-US" dirty="0"/>
              <a:t>&lt;ESC&gt; key can be used to cancel any activity</a:t>
            </a:r>
            <a:r>
              <a:rPr lang="en-US" dirty="0" smtClean="0"/>
              <a:t>.</a:t>
            </a:r>
          </a:p>
          <a:p>
            <a:r>
              <a:rPr lang="en-US" b="1" dirty="0" smtClean="0"/>
              <a:t>TAB</a:t>
            </a:r>
            <a:r>
              <a:rPr lang="en-US" dirty="0" smtClean="0"/>
              <a:t>   the </a:t>
            </a:r>
            <a:r>
              <a:rPr lang="en-US" dirty="0"/>
              <a:t>&lt;TAB&gt; key can be used to step through the list of elements while in the element selection mode</a:t>
            </a:r>
            <a:r>
              <a:rPr lang="en-US" dirty="0" smtClean="0"/>
              <a:t>.</a:t>
            </a:r>
            <a:endParaRPr lang="en-US" b="1" dirty="0"/>
          </a:p>
          <a:p>
            <a:r>
              <a:rPr lang="en-US" b="1" dirty="0" smtClean="0"/>
              <a:t>ENTER</a:t>
            </a:r>
            <a:r>
              <a:rPr lang="en-US" dirty="0"/>
              <a:t/>
            </a:r>
            <a:br>
              <a:rPr lang="en-US" dirty="0"/>
            </a:br>
            <a:r>
              <a:rPr lang="en-US" dirty="0"/>
              <a:t>1. Finalizes an element selection that is initiated by the &lt;TAB&gt; key.</a:t>
            </a:r>
            <a:br>
              <a:rPr lang="en-US" dirty="0"/>
            </a:br>
            <a:r>
              <a:rPr lang="en-US" dirty="0"/>
              <a:t>2. Finalizes a group modification (graphics) when adding/removing items</a:t>
            </a:r>
            <a:r>
              <a:rPr lang="en-US" dirty="0" smtClean="0"/>
              <a:t>.</a:t>
            </a:r>
            <a:endParaRPr lang="en-US" b="1" dirty="0"/>
          </a:p>
          <a:p>
            <a:r>
              <a:rPr lang="en-US" b="1" dirty="0" err="1" smtClean="0"/>
              <a:t>Ctrl+C</a:t>
            </a:r>
            <a:r>
              <a:rPr lang="en-US" dirty="0" smtClean="0"/>
              <a:t>   Copies </a:t>
            </a:r>
            <a:r>
              <a:rPr lang="en-US" dirty="0"/>
              <a:t>the active SAM window to the clipboard</a:t>
            </a:r>
            <a:r>
              <a:rPr lang="en-US" dirty="0" smtClean="0"/>
              <a:t>.</a:t>
            </a:r>
            <a:endParaRPr lang="en-US" b="1" dirty="0"/>
          </a:p>
          <a:p>
            <a:r>
              <a:rPr lang="en-US" b="1" dirty="0" err="1" smtClean="0"/>
              <a:t>Ctrl+M</a:t>
            </a:r>
            <a:r>
              <a:rPr lang="en-US" dirty="0" smtClean="0"/>
              <a:t>   Shortcut </a:t>
            </a:r>
            <a:r>
              <a:rPr lang="en-US" dirty="0"/>
              <a:t>for Input/Modify. Let’s you modify the input motion definition.</a:t>
            </a:r>
            <a:br>
              <a:rPr lang="en-US" dirty="0"/>
            </a:br>
            <a:endParaRPr lang="en-US" dirty="0"/>
          </a:p>
        </p:txBody>
      </p:sp>
    </p:spTree>
    <p:extLst>
      <p:ext uri="{BB962C8B-B14F-4D97-AF65-F5344CB8AC3E}">
        <p14:creationId xmlns:p14="http://schemas.microsoft.com/office/powerpoint/2010/main" xmlns="" val="490644961"/>
      </p:ext>
    </p:extLst>
  </p:cSld>
  <p:clrMapOvr>
    <a:masterClrMapping/>
  </p:clrMapOvr>
  <p:transition>
    <p:wheel spokes="8"/>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Ctrl&gt;+</a:t>
            </a:r>
            <a:r>
              <a:rPr lang="en-US" b="1" dirty="0" smtClean="0"/>
              <a:t>P</a:t>
            </a:r>
            <a:r>
              <a:rPr lang="en-US" dirty="0"/>
              <a:t> </a:t>
            </a:r>
            <a:r>
              <a:rPr lang="en-US" dirty="0" smtClean="0"/>
              <a:t>  Shortcut </a:t>
            </a:r>
            <a:r>
              <a:rPr lang="en-US" dirty="0"/>
              <a:t>for File/Print.... Prior to printing you can enable printing of the graph and/or the mechanism</a:t>
            </a:r>
            <a:r>
              <a:rPr lang="en-US" dirty="0" smtClean="0"/>
              <a:t>.</a:t>
            </a:r>
            <a:endParaRPr lang="en-US" b="1" dirty="0"/>
          </a:p>
          <a:p>
            <a:r>
              <a:rPr lang="en-US" b="1" dirty="0" smtClean="0"/>
              <a:t>Ctrl + mouse move</a:t>
            </a:r>
            <a:r>
              <a:rPr lang="en-US" dirty="0"/>
              <a:t> </a:t>
            </a:r>
            <a:r>
              <a:rPr lang="en-US" dirty="0" smtClean="0"/>
              <a:t>  Horizontal </a:t>
            </a:r>
            <a:r>
              <a:rPr lang="en-US" dirty="0"/>
              <a:t>of vertical alignment of element</a:t>
            </a:r>
            <a:r>
              <a:rPr lang="en-US" dirty="0" smtClean="0"/>
              <a:t>.</a:t>
            </a:r>
            <a:endParaRPr lang="en-US" b="1" dirty="0"/>
          </a:p>
          <a:p>
            <a:r>
              <a:rPr lang="en-US" b="1" dirty="0" smtClean="0"/>
              <a:t>F2   </a:t>
            </a:r>
            <a:r>
              <a:rPr lang="en-US" dirty="0" smtClean="0"/>
              <a:t>Shortcut </a:t>
            </a:r>
            <a:r>
              <a:rPr lang="en-US" dirty="0"/>
              <a:t>for Display/Animation. Start the animation</a:t>
            </a:r>
            <a:r>
              <a:rPr lang="en-US" dirty="0" smtClean="0"/>
              <a:t>.</a:t>
            </a:r>
          </a:p>
          <a:p>
            <a:r>
              <a:rPr lang="en-US" b="1" dirty="0" smtClean="0"/>
              <a:t>F3</a:t>
            </a:r>
            <a:r>
              <a:rPr lang="en-US" dirty="0" smtClean="0"/>
              <a:t>   Shortcut </a:t>
            </a:r>
            <a:r>
              <a:rPr lang="en-US" dirty="0"/>
              <a:t>for Build/Element Properties</a:t>
            </a:r>
            <a:r>
              <a:rPr lang="en-US" dirty="0" smtClean="0"/>
              <a:t>.</a:t>
            </a:r>
          </a:p>
          <a:p>
            <a:r>
              <a:rPr lang="en-US" b="1" dirty="0" smtClean="0"/>
              <a:t>F4</a:t>
            </a:r>
            <a:r>
              <a:rPr lang="en-US" dirty="0" smtClean="0"/>
              <a:t>   Shortcut </a:t>
            </a:r>
            <a:r>
              <a:rPr lang="en-US" dirty="0"/>
              <a:t>for </a:t>
            </a:r>
            <a:r>
              <a:rPr lang="en-US" dirty="0" smtClean="0"/>
              <a:t>File/Preferences</a:t>
            </a:r>
          </a:p>
          <a:p>
            <a:r>
              <a:rPr lang="en-US" b="1" dirty="0" smtClean="0"/>
              <a:t>F5</a:t>
            </a:r>
            <a:r>
              <a:rPr lang="en-US" dirty="0" smtClean="0"/>
              <a:t>   Shortcut </a:t>
            </a:r>
            <a:r>
              <a:rPr lang="en-US" dirty="0"/>
              <a:t>for Optimization/Run</a:t>
            </a:r>
            <a:r>
              <a:rPr lang="en-US" dirty="0" smtClean="0"/>
              <a:t>.</a:t>
            </a:r>
          </a:p>
          <a:p>
            <a:r>
              <a:rPr lang="en-US" b="1" dirty="0" smtClean="0"/>
              <a:t>F8</a:t>
            </a:r>
            <a:r>
              <a:rPr lang="en-US" dirty="0" smtClean="0"/>
              <a:t>   Shortcut </a:t>
            </a:r>
            <a:r>
              <a:rPr lang="en-US" dirty="0"/>
              <a:t>to return to Design </a:t>
            </a:r>
            <a:r>
              <a:rPr lang="en-US" dirty="0" smtClean="0"/>
              <a:t>Wizard</a:t>
            </a:r>
          </a:p>
          <a:p>
            <a:r>
              <a:rPr lang="en-US" b="1" dirty="0" smtClean="0"/>
              <a:t>F9</a:t>
            </a:r>
            <a:r>
              <a:rPr lang="en-US" dirty="0" smtClean="0"/>
              <a:t>   Shortcut </a:t>
            </a:r>
            <a:r>
              <a:rPr lang="en-US" dirty="0"/>
              <a:t>for Analysis</a:t>
            </a:r>
            <a:r>
              <a:rPr lang="en-US" dirty="0" smtClean="0"/>
              <a:t>.</a:t>
            </a:r>
          </a:p>
          <a:p>
            <a:r>
              <a:rPr lang="en-US" b="1" dirty="0" smtClean="0"/>
              <a:t>F10</a:t>
            </a:r>
            <a:r>
              <a:rPr lang="en-US" dirty="0" smtClean="0"/>
              <a:t>   Shortcut </a:t>
            </a:r>
            <a:r>
              <a:rPr lang="en-US" dirty="0"/>
              <a:t>for Display/Options</a:t>
            </a:r>
          </a:p>
        </p:txBody>
      </p:sp>
    </p:spTree>
    <p:extLst>
      <p:ext uri="{BB962C8B-B14F-4D97-AF65-F5344CB8AC3E}">
        <p14:creationId xmlns:p14="http://schemas.microsoft.com/office/powerpoint/2010/main" xmlns="" val="1636449101"/>
      </p:ext>
    </p:extLst>
  </p:cSld>
  <p:clrMapOvr>
    <a:masterClrMapping/>
  </p:clrMapOvr>
  <p:transition>
    <p:wheel spokes="8"/>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5.2   Toolbar</a:t>
            </a:r>
            <a:endParaRPr lang="en-US" dirty="0"/>
          </a:p>
        </p:txBody>
      </p:sp>
      <p:sp>
        <p:nvSpPr>
          <p:cNvPr id="3" name="Content Placeholder 2"/>
          <p:cNvSpPr>
            <a:spLocks noGrp="1"/>
          </p:cNvSpPr>
          <p:nvPr>
            <p:ph idx="1"/>
          </p:nvPr>
        </p:nvSpPr>
        <p:spPr>
          <a:xfrm>
            <a:off x="1371600" y="2438400"/>
            <a:ext cx="6400800" cy="3733800"/>
          </a:xfrm>
        </p:spPr>
        <p:txBody>
          <a:bodyPr>
            <a:normAutofit fontScale="55000" lnSpcReduction="20000"/>
          </a:bodyPr>
          <a:lstStyle/>
          <a:p>
            <a:r>
              <a:rPr lang="en-US" dirty="0"/>
              <a:t>The toolbar contains a number of icons that represent short-cuts for menu items.</a:t>
            </a:r>
            <a:br>
              <a:rPr lang="en-US" dirty="0"/>
            </a:br>
            <a:r>
              <a:rPr lang="en-US" b="1" dirty="0"/>
              <a:t>New </a:t>
            </a:r>
            <a:r>
              <a:rPr lang="en-US" b="1" dirty="0" smtClean="0"/>
              <a:t>     </a:t>
            </a:r>
            <a:r>
              <a:rPr lang="en-US" dirty="0" smtClean="0"/>
              <a:t>Open </a:t>
            </a:r>
            <a:r>
              <a:rPr lang="en-US" dirty="0"/>
              <a:t>a new mechanism project.</a:t>
            </a:r>
            <a:br>
              <a:rPr lang="en-US" dirty="0"/>
            </a:br>
            <a:r>
              <a:rPr lang="en-US" b="1" dirty="0"/>
              <a:t>Open     </a:t>
            </a:r>
            <a:r>
              <a:rPr lang="en-US" dirty="0"/>
              <a:t>Open an existing mechanism project.</a:t>
            </a:r>
            <a:br>
              <a:rPr lang="en-US" dirty="0"/>
            </a:br>
            <a:r>
              <a:rPr lang="en-US" b="1" dirty="0"/>
              <a:t>Save     </a:t>
            </a:r>
            <a:r>
              <a:rPr lang="en-US" dirty="0"/>
              <a:t>Save current mechanism project.</a:t>
            </a:r>
            <a:br>
              <a:rPr lang="en-US" dirty="0"/>
            </a:br>
            <a:r>
              <a:rPr lang="en-US" b="1" dirty="0"/>
              <a:t>Print     </a:t>
            </a:r>
            <a:r>
              <a:rPr lang="en-US" dirty="0"/>
              <a:t>Print the current mechanism/graph.</a:t>
            </a:r>
            <a:br>
              <a:rPr lang="en-US" dirty="0"/>
            </a:br>
            <a:r>
              <a:rPr lang="en-US" b="1" dirty="0"/>
              <a:t>Beam     </a:t>
            </a:r>
            <a:r>
              <a:rPr lang="en-US" dirty="0"/>
              <a:t>Enter a beam element.</a:t>
            </a:r>
            <a:br>
              <a:rPr lang="en-US" dirty="0"/>
            </a:br>
            <a:r>
              <a:rPr lang="en-US" b="1" dirty="0"/>
              <a:t>Slider    </a:t>
            </a:r>
            <a:r>
              <a:rPr lang="en-US" dirty="0"/>
              <a:t>Enter a slider element.</a:t>
            </a:r>
            <a:br>
              <a:rPr lang="en-US" dirty="0"/>
            </a:br>
            <a:r>
              <a:rPr lang="en-US" b="1" dirty="0"/>
              <a:t>Gear       </a:t>
            </a:r>
            <a:r>
              <a:rPr lang="en-US" dirty="0"/>
              <a:t>Enter a gear element.</a:t>
            </a:r>
            <a:br>
              <a:rPr lang="en-US" dirty="0"/>
            </a:br>
            <a:r>
              <a:rPr lang="en-US" b="1" dirty="0"/>
              <a:t>Belt        </a:t>
            </a:r>
            <a:r>
              <a:rPr lang="en-US" dirty="0"/>
              <a:t>Enter a belt element.</a:t>
            </a:r>
            <a:br>
              <a:rPr lang="en-US" dirty="0"/>
            </a:br>
            <a:r>
              <a:rPr lang="en-US" b="1" dirty="0"/>
              <a:t>Support     </a:t>
            </a:r>
            <a:r>
              <a:rPr lang="en-US" dirty="0"/>
              <a:t>Apply support in x and/or y direction.</a:t>
            </a:r>
            <a:br>
              <a:rPr lang="en-US" dirty="0"/>
            </a:br>
            <a:r>
              <a:rPr lang="en-US" b="1" dirty="0"/>
              <a:t>Fix Rel. Angle      </a:t>
            </a:r>
            <a:r>
              <a:rPr lang="en-US" dirty="0"/>
              <a:t>Fix relative angle between two elements..</a:t>
            </a:r>
            <a:br>
              <a:rPr lang="en-US" dirty="0"/>
            </a:br>
            <a:r>
              <a:rPr lang="en-US" b="1" dirty="0"/>
              <a:t>Input       </a:t>
            </a:r>
            <a:r>
              <a:rPr lang="en-US" dirty="0"/>
              <a:t>Define input (translational and rotational</a:t>
            </a:r>
            <a:r>
              <a:rPr lang="en-US" dirty="0" smtClean="0"/>
              <a:t>).  ETC……….</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xmlns="" val="55113556"/>
      </p:ext>
    </p:extLst>
  </p:cSld>
  <p:clrMapOvr>
    <a:masterClrMapping/>
  </p:clrMapOvr>
  <p:transition>
    <p:wheel spokes="8"/>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133600"/>
            <a:ext cx="8229600" cy="5852160"/>
          </a:xfrm>
        </p:spPr>
        <p:txBody>
          <a:bodyPr>
            <a:normAutofit/>
          </a:bodyPr>
          <a:lstStyle/>
          <a:p>
            <a:r>
              <a:rPr lang="en-US" sz="7200" dirty="0" smtClean="0">
                <a:solidFill>
                  <a:srgbClr val="FFFF00"/>
                </a:solidFill>
              </a:rPr>
              <a:t>THANK</a:t>
            </a:r>
            <a:r>
              <a:rPr lang="en-US" sz="7200" dirty="0" smtClean="0">
                <a:solidFill>
                  <a:srgbClr val="FF0000"/>
                </a:solidFill>
              </a:rPr>
              <a:t>  YOU</a:t>
            </a:r>
            <a:endParaRPr lang="en-US" sz="7200" dirty="0"/>
          </a:p>
        </p:txBody>
      </p:sp>
      <p:sp>
        <p:nvSpPr>
          <p:cNvPr id="4" name="5-Point Star 3"/>
          <p:cNvSpPr/>
          <p:nvPr/>
        </p:nvSpPr>
        <p:spPr>
          <a:xfrm>
            <a:off x="457200" y="3810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5" name="5-Point Star 4"/>
          <p:cNvSpPr/>
          <p:nvPr/>
        </p:nvSpPr>
        <p:spPr>
          <a:xfrm>
            <a:off x="4038600" y="40386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7772400" y="25146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6248400" y="34290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1981200" y="41148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762000" y="45720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5181600" y="6096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3810000" y="8382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7086600" y="12954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2362200" y="5334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dirty="0" smtClean="0"/>
              <a:t>When we use mat lab program we enter the given input data  on the program and the required data or out put data will given by the math lab program</a:t>
            </a:r>
            <a:endParaRPr lang="en-US" dirty="0"/>
          </a:p>
        </p:txBody>
      </p:sp>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8229600" cy="5791200"/>
          </a:xfrm>
        </p:spPr>
        <p:txBody>
          <a:bodyPr/>
          <a:lstStyle/>
          <a:p>
            <a:pPr>
              <a:buNone/>
            </a:pPr>
            <a:r>
              <a:rPr lang="en-US" dirty="0" smtClean="0"/>
              <a:t>            </a:t>
            </a:r>
            <a:r>
              <a:rPr lang="en-US" sz="4400" b="1" dirty="0" smtClean="0"/>
              <a:t>PROGRAM CAM DESIGN</a:t>
            </a:r>
          </a:p>
          <a:p>
            <a:pPr>
              <a:buNone/>
            </a:pPr>
            <a:endParaRPr lang="en-US" sz="4400" b="1" dirty="0"/>
          </a:p>
        </p:txBody>
      </p:sp>
      <p:pic>
        <p:nvPicPr>
          <p:cNvPr id="4" name="Picture 3" descr="C:\Users\FULLWORLD!!!\Desktop\yegna pic\20130528_110749.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14400" y="1815860"/>
            <a:ext cx="7315200" cy="4508740"/>
          </a:xfrm>
          <a:prstGeom prst="rect">
            <a:avLst/>
          </a:prstGeom>
          <a:noFill/>
          <a:ln>
            <a:noFill/>
          </a:ln>
        </p:spPr>
      </p:pic>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RUNING  CAM DESIGEN PROGRAM</a:t>
            </a:r>
            <a:endParaRPr lang="en-US" sz="3600" b="1" dirty="0"/>
          </a:p>
        </p:txBody>
      </p:sp>
      <p:sp>
        <p:nvSpPr>
          <p:cNvPr id="3" name="Content Placeholder 2"/>
          <p:cNvSpPr>
            <a:spLocks noGrp="1"/>
          </p:cNvSpPr>
          <p:nvPr>
            <p:ph idx="1"/>
          </p:nvPr>
        </p:nvSpPr>
        <p:spPr>
          <a:xfrm>
            <a:off x="457200" y="1600200"/>
            <a:ext cx="8229600" cy="5029200"/>
          </a:xfrm>
        </p:spPr>
        <p:txBody>
          <a:bodyPr>
            <a:normAutofit/>
          </a:bodyPr>
          <a:lstStyle/>
          <a:p>
            <a:pPr>
              <a:buNone/>
            </a:pPr>
            <a:r>
              <a:rPr lang="en-US" dirty="0" smtClean="0"/>
              <a:t>         First step is to initiate the program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Press the cam icon on above diagram and                 design page is appeared  as shown below </a:t>
            </a:r>
            <a:endParaRPr lang="en-US" dirty="0"/>
          </a:p>
        </p:txBody>
      </p:sp>
      <p:pic>
        <p:nvPicPr>
          <p:cNvPr id="4" name="Picture 3" descr="C:\Users\FULLWORLD!!!\Desktop\yegna pic\20130528_120422.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57400" y="2133600"/>
            <a:ext cx="5181600" cy="3124200"/>
          </a:xfrm>
          <a:prstGeom prst="rect">
            <a:avLst/>
          </a:prstGeom>
          <a:noFill/>
          <a:ln>
            <a:noFill/>
          </a:ln>
        </p:spPr>
      </p:pic>
    </p:spTree>
  </p:cSld>
  <p:clrMapOvr>
    <a:masterClrMapping/>
  </p:clrMapOvr>
  <p:transition>
    <p:whee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10000"/>
          </a:bodyPr>
          <a:lstStyle/>
          <a:p>
            <a:r>
              <a:rPr lang="en-US" dirty="0" smtClean="0"/>
              <a:t>The second step is design page it is shown bellow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Entering our data we get the next page bellow</a:t>
            </a:r>
            <a:endParaRPr lang="en-US" dirty="0"/>
          </a:p>
        </p:txBody>
      </p:sp>
      <p:pic>
        <p:nvPicPr>
          <p:cNvPr id="4" name="Picture 3" descr="C:\Users\FULLWORLD!!!\Desktop\yegna pic\20130528_111020.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2000" y="1219200"/>
            <a:ext cx="7543800" cy="3733800"/>
          </a:xfrm>
          <a:prstGeom prst="rect">
            <a:avLst/>
          </a:prstGeom>
          <a:noFill/>
          <a:ln>
            <a:noFill/>
          </a:ln>
        </p:spPr>
      </p:pic>
    </p:spTree>
  </p:cSld>
  <p:clrMapOvr>
    <a:masterClrMapping/>
  </p:clrMapOvr>
  <p:transition>
    <p:wheel spokes="8"/>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403</TotalTime>
  <Words>2039</Words>
  <Application>Microsoft Office PowerPoint</Application>
  <PresentationFormat>On-screen Show (4:3)</PresentationFormat>
  <Paragraphs>186</Paragraphs>
  <Slides>58</Slides>
  <Notes>3</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Apex</vt:lpstr>
      <vt:lpstr>Slide 1</vt:lpstr>
      <vt:lpstr>INTRODUCTION T0 COMPUTER METHODS FOR KINEMATICS ANALYSIS OF MULTBODY SYSTEM</vt:lpstr>
      <vt:lpstr>INTRODUCTION</vt:lpstr>
      <vt:lpstr>Slide 4</vt:lpstr>
      <vt:lpstr>Slide 5</vt:lpstr>
      <vt:lpstr>Slide 6</vt:lpstr>
      <vt:lpstr>Slide 7</vt:lpstr>
      <vt:lpstr>RUNING  CAM DESIGEN PROGRAM</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An animated motion of follower.for animation it is necessary to de select othr input s and other outputs,except show contour.then using the icon belowthen clicking apply then ok we obtain the following result or animation</vt:lpstr>
      <vt:lpstr>Slide 23</vt:lpstr>
      <vt:lpstr>mechanism may also be obtained.animation may be generated with or with out the  </vt:lpstr>
      <vt:lpstr>Under the file menu, we may savethe above parameter using a desired file name. The above mechanism is saved as cams1 then we procced to return to the motion page and change the displacement  diagram of the rotaion of the cam dividing the second and third interval is altered from  260⁰ to 300⁰ this modified cam mechanism   and displacement  diagram are showin in figuer </vt:lpstr>
      <vt:lpstr>Slide 26</vt:lpstr>
      <vt:lpstr>Slide 27</vt:lpstr>
      <vt:lpstr>3.WORKING 2D MODEL VERSION 5.0 This soft ware is used to visualise or to see tnhe mechanism in working condition.after starting the soft ware the main dialogue box is shown below: </vt:lpstr>
      <vt:lpstr>Slide 29</vt:lpstr>
      <vt:lpstr>Slide 30</vt:lpstr>
      <vt:lpstr>Slide 31</vt:lpstr>
      <vt:lpstr>Slide 32</vt:lpstr>
      <vt:lpstr> </vt:lpstr>
      <vt:lpstr>SAM 7.0 </vt:lpstr>
      <vt:lpstr>What is SAM? </vt:lpstr>
      <vt:lpstr>Chapter  2 Overview</vt:lpstr>
      <vt:lpstr>2.1 The Design Process </vt:lpstr>
      <vt:lpstr>2.2 Capabilities</vt:lpstr>
      <vt:lpstr>2.2.2 Modeling</vt:lpstr>
      <vt:lpstr>2.2.3 Input Motion </vt:lpstr>
      <vt:lpstr>2.2.4 CAD Interface </vt:lpstr>
      <vt:lpstr>2.2.5 Analysis Results </vt:lpstr>
      <vt:lpstr>2.2.6 Post-Processing</vt:lpstr>
      <vt:lpstr>2.2.7 Optimization </vt:lpstr>
      <vt:lpstr>  Chapter 3   /Examples/</vt:lpstr>
      <vt:lpstr>3.2 Force Analysis</vt:lpstr>
      <vt:lpstr>3.2.2 Belt drive with external force</vt:lpstr>
      <vt:lpstr>3.3 Optimization</vt:lpstr>
      <vt:lpstr>Cont.</vt:lpstr>
      <vt:lpstr>Chapter  4  /elements/</vt:lpstr>
      <vt:lpstr> Slider AND  Gear </vt:lpstr>
      <vt:lpstr>4.4 Belt </vt:lpstr>
      <vt:lpstr>4.5 Sensor</vt:lpstr>
      <vt:lpstr>4.6 Non-linear spring </vt:lpstr>
      <vt:lpstr>Chapter 5   /use full shortcuts and display setting  </vt:lpstr>
      <vt:lpstr>CON’T</vt:lpstr>
      <vt:lpstr>5.2   Toolbar</vt:lpstr>
      <vt:lpstr>Slide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ITRODUCTION T0COMPUTER METHODS FOR KINEMATICS ANALYSIS OF MULTBODY SYSTEM</dc:title>
  <dc:creator>ALAZAR DANIEL</dc:creator>
  <cp:lastModifiedBy>alpha</cp:lastModifiedBy>
  <cp:revision>44</cp:revision>
  <dcterms:created xsi:type="dcterms:W3CDTF">2006-08-16T00:00:00Z</dcterms:created>
  <dcterms:modified xsi:type="dcterms:W3CDTF">2020-05-02T17:03:44Z</dcterms:modified>
</cp:coreProperties>
</file>