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317" r:id="rId2"/>
    <p:sldId id="261" r:id="rId3"/>
    <p:sldId id="260" r:id="rId4"/>
    <p:sldId id="259" r:id="rId5"/>
    <p:sldId id="258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7" r:id="rId16"/>
    <p:sldId id="270" r:id="rId17"/>
    <p:sldId id="318" r:id="rId18"/>
    <p:sldId id="319" r:id="rId19"/>
    <p:sldId id="273" r:id="rId20"/>
    <p:sldId id="274" r:id="rId21"/>
    <p:sldId id="275" r:id="rId22"/>
    <p:sldId id="276" r:id="rId23"/>
    <p:sldId id="277" r:id="rId24"/>
    <p:sldId id="298" r:id="rId25"/>
    <p:sldId id="299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300" r:id="rId46"/>
    <p:sldId id="301" r:id="rId47"/>
    <p:sldId id="302" r:id="rId48"/>
    <p:sldId id="303" r:id="rId49"/>
    <p:sldId id="304" r:id="rId50"/>
    <p:sldId id="306" r:id="rId51"/>
    <p:sldId id="307" r:id="rId52"/>
    <p:sldId id="312" r:id="rId53"/>
    <p:sldId id="314" r:id="rId54"/>
    <p:sldId id="315" r:id="rId55"/>
    <p:sldId id="316" r:id="rId56"/>
  </p:sldIdLst>
  <p:sldSz cx="9144000" cy="6858000" type="screen4x3"/>
  <p:notesSz cx="6743700" cy="9753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9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800080"/>
    <a:srgbClr val="009900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595" autoAdjust="0"/>
  </p:normalViewPr>
  <p:slideViewPr>
    <p:cSldViewPr snapToGrid="0">
      <p:cViewPr varScale="1">
        <p:scale>
          <a:sx n="69" d="100"/>
          <a:sy n="69" d="100"/>
        </p:scale>
        <p:origin x="-1416" y="-102"/>
      </p:cViewPr>
      <p:guideLst>
        <p:guide orient="horz" pos="4319"/>
        <p:guide pos="288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6238"/>
            <a:ext cx="2922588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266238"/>
            <a:ext cx="2922587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7068F5FF-2088-45AE-BD76-0CFFC0CA8C4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7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27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4563" y="749300"/>
            <a:ext cx="4891087" cy="3668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641850"/>
            <a:ext cx="4932363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9273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283700"/>
            <a:ext cx="29273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4397A368-58BF-4943-B15F-32B222FF9E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EF443-6280-4687-A14F-8193D3D128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30986-FE94-4B72-A62E-55B9899047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A3894-C6E1-4489-8A27-F83235E881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295400"/>
            <a:ext cx="44958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295400"/>
            <a:ext cx="4495800" cy="4800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16688"/>
            <a:ext cx="428625" cy="339725"/>
          </a:xfrm>
        </p:spPr>
        <p:txBody>
          <a:bodyPr/>
          <a:lstStyle>
            <a:lvl1pPr>
              <a:defRPr/>
            </a:lvl1pPr>
          </a:lstStyle>
          <a:p>
            <a:fld id="{5F497120-5BA7-48A6-9136-52236D15EB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295400"/>
            <a:ext cx="44958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4958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16688"/>
            <a:ext cx="428625" cy="339725"/>
          </a:xfrm>
        </p:spPr>
        <p:txBody>
          <a:bodyPr/>
          <a:lstStyle>
            <a:lvl1pPr>
              <a:defRPr/>
            </a:lvl1pPr>
          </a:lstStyle>
          <a:p>
            <a:fld id="{65E58203-EBBB-4F6E-A4B0-DA908E509A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704EF-0BF4-4EB4-8304-7B281CD34A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CE008-BAD4-4A59-93C8-315877BADF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95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495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51148-ACE5-4483-9E13-97925E0C9F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42192-ED56-4C25-AB2C-7263EB02EB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AEE27-57D6-4A00-8EE0-AAEEEFCD31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56A93-AAE9-4302-A195-F2315D8989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71982-1755-46A7-BACE-52252BB039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EF8BE-2F3E-4316-B3AD-DA60DA4A16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954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16688"/>
            <a:ext cx="4286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CF0F7DC6-B619-467F-9792-46DEEA93B05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ad5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0963" y="6229350"/>
            <a:ext cx="48863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8532813" y="6453188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fld id="{B13B1BAF-1736-4506-BB62-197CFAF9BFCE}" type="slidenum">
              <a:rPr lang="en-US" sz="1400">
                <a:solidFill>
                  <a:srgbClr val="FF3300"/>
                </a:solidFill>
                <a:cs typeface="Times New Roman" pitchFamily="18" charset="0"/>
              </a:rPr>
              <a:pPr/>
              <a:t>‹#›</a:t>
            </a:fld>
            <a:endParaRPr lang="en-US" sz="1400">
              <a:solidFill>
                <a:srgbClr val="FF3300"/>
              </a:solidFill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9.jpeg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9.jpeg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Egypt\AUC\MENG%20372\cam_flat_faced.avi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7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Egypt\AUC\MENG%20372\cylindrical_cam.avi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56CCF-FD2A-4FA3-91AF-D920B24D0FFE}" type="slidenum">
              <a:rPr lang="en-US"/>
              <a:pPr/>
              <a:t>1</a:t>
            </a:fld>
            <a:endParaRPr lang="en-US"/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0" y="536892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Palatino" pitchFamily="18" charset="0"/>
                <a:cs typeface="Times New Roman" pitchFamily="18" charset="0"/>
              </a:rPr>
              <a:t>All figures taken from </a:t>
            </a:r>
            <a:r>
              <a:rPr lang="en-US" sz="2400" i="1">
                <a:solidFill>
                  <a:schemeClr val="tx1"/>
                </a:solidFill>
                <a:latin typeface="Palatino" pitchFamily="18" charset="0"/>
                <a:cs typeface="Times New Roman" pitchFamily="18" charset="0"/>
              </a:rPr>
              <a:t>Design of Machinery</a:t>
            </a:r>
            <a:r>
              <a:rPr lang="en-US" sz="2400">
                <a:solidFill>
                  <a:schemeClr val="tx1"/>
                </a:solidFill>
                <a:latin typeface="Palatino" pitchFamily="18" charset="0"/>
                <a:cs typeface="Times New Roman" pitchFamily="18" charset="0"/>
              </a:rPr>
              <a:t>, 3</a:t>
            </a:r>
            <a:r>
              <a:rPr lang="en-US" sz="2400" baseline="30000">
                <a:solidFill>
                  <a:schemeClr val="tx1"/>
                </a:solidFill>
                <a:latin typeface="Palatino" pitchFamily="18" charset="0"/>
                <a:cs typeface="Times New Roman" pitchFamily="18" charset="0"/>
              </a:rPr>
              <a:t>rd</a:t>
            </a:r>
            <a:r>
              <a:rPr lang="en-US" sz="2400">
                <a:solidFill>
                  <a:schemeClr val="tx1"/>
                </a:solidFill>
                <a:latin typeface="Palatino" pitchFamily="18" charset="0"/>
                <a:cs typeface="Times New Roman" pitchFamily="18" charset="0"/>
              </a:rPr>
              <a:t> ed. Robert Norton 2003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749550" y="263525"/>
            <a:ext cx="36551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latin typeface="Palatino" pitchFamily="18" charset="0"/>
                <a:cs typeface="Times New Roman" pitchFamily="18" charset="0"/>
              </a:rPr>
              <a:t>MENG </a:t>
            </a:r>
            <a:r>
              <a:rPr lang="en-US" sz="4800" b="1" dirty="0" smtClean="0">
                <a:latin typeface="Palatino" pitchFamily="18" charset="0"/>
                <a:cs typeface="Times New Roman" pitchFamily="18" charset="0"/>
              </a:rPr>
              <a:t>3071</a:t>
            </a:r>
            <a:r>
              <a:rPr lang="en-US" sz="4800" b="1" dirty="0">
                <a:latin typeface="Palatino" pitchFamily="18" charset="0"/>
                <a:cs typeface="Times New Roman" pitchFamily="18" charset="0"/>
              </a:rPr>
              <a:t/>
            </a:r>
            <a:br>
              <a:rPr lang="en-US" sz="4800" b="1" dirty="0">
                <a:latin typeface="Palatino" pitchFamily="18" charset="0"/>
                <a:cs typeface="Times New Roman" pitchFamily="18" charset="0"/>
              </a:rPr>
            </a:br>
            <a:r>
              <a:rPr lang="en-US" sz="4800" b="1" dirty="0">
                <a:latin typeface="Palatino" pitchFamily="18" charset="0"/>
                <a:cs typeface="Times New Roman" pitchFamily="18" charset="0"/>
              </a:rPr>
              <a:t>Chapter </a:t>
            </a:r>
            <a:r>
              <a:rPr lang="en-US" sz="4800" b="1" dirty="0" smtClean="0">
                <a:latin typeface="Palatino" pitchFamily="18" charset="0"/>
                <a:cs typeface="Times New Roman" pitchFamily="18" charset="0"/>
              </a:rPr>
              <a:t>6</a:t>
            </a:r>
            <a:r>
              <a:rPr lang="en-US" sz="4800" b="1" dirty="0">
                <a:latin typeface="Palatino" pitchFamily="18" charset="0"/>
                <a:cs typeface="Times New Roman" pitchFamily="18" charset="0"/>
              </a:rPr>
              <a:t/>
            </a:r>
            <a:br>
              <a:rPr lang="en-US" sz="4800" b="1" dirty="0">
                <a:latin typeface="Palatino" pitchFamily="18" charset="0"/>
                <a:cs typeface="Times New Roman" pitchFamily="18" charset="0"/>
              </a:rPr>
            </a:br>
            <a:r>
              <a:rPr lang="en-US" sz="4800" b="1" dirty="0">
                <a:latin typeface="Palatino" pitchFamily="18" charset="0"/>
                <a:cs typeface="Times New Roman" pitchFamily="18" charset="0"/>
              </a:rPr>
              <a:t>Cam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BF15-461A-4C31-9C65-A1B2A9325922}" type="slidenum">
              <a:rPr lang="en-US"/>
              <a:pPr/>
              <a:t>10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Type of Motion Constraints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Critical Extreme Position (CEP) – start and end positions are specified but not the path between </a:t>
            </a:r>
          </a:p>
          <a:p>
            <a:r>
              <a:rPr lang="en-US">
                <a:solidFill>
                  <a:schemeClr val="accent2"/>
                </a:solidFill>
                <a:latin typeface="Arial" charset="0"/>
              </a:rPr>
              <a:t>Critical Path Motion (CPM) – path or derivative is defined over all or part of the cam</a:t>
            </a:r>
          </a:p>
          <a:p>
            <a:endParaRPr lang="en-US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738C-EF64-49EA-ADB3-0E558334AF07}" type="slidenum">
              <a:rPr lang="en-US"/>
              <a:pPr/>
              <a:t>11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Type of Motion Program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1013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From the CEP cam profile</a:t>
            </a:r>
          </a:p>
          <a:p>
            <a:r>
              <a:rPr lang="en-US">
                <a:solidFill>
                  <a:schemeClr val="accent2"/>
                </a:solidFill>
                <a:latin typeface="Arial" charset="0"/>
              </a:rPr>
              <a:t>Dwell – period with no output motion with input motion.</a:t>
            </a:r>
          </a:p>
          <a:p>
            <a:r>
              <a:rPr lang="en-US">
                <a:solidFill>
                  <a:schemeClr val="accent2"/>
                </a:solidFill>
                <a:latin typeface="Arial" charset="0"/>
              </a:rPr>
              <a:t>Rise-Fall (RF) – no dwell  (think about using a crank-rocker)</a:t>
            </a:r>
          </a:p>
          <a:p>
            <a:r>
              <a:rPr lang="en-US">
                <a:solidFill>
                  <a:schemeClr val="accent2"/>
                </a:solidFill>
                <a:latin typeface="Arial" charset="0"/>
              </a:rPr>
              <a:t>Rise-Fall-Dwell (RFD) – one dwell</a:t>
            </a:r>
          </a:p>
          <a:p>
            <a:r>
              <a:rPr lang="en-US">
                <a:solidFill>
                  <a:schemeClr val="accent2"/>
                </a:solidFill>
                <a:latin typeface="Arial" charset="0"/>
              </a:rPr>
              <a:t>Rise-Dwell-Fall-Dwell (RDFD) – two dwells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E06E-4B15-43DB-9D8E-F6E1C2D22608}" type="slidenum">
              <a:rPr lang="en-US"/>
              <a:pPr/>
              <a:t>12</a:t>
            </a:fld>
            <a:endParaRPr lang="en-US"/>
          </a:p>
        </p:txBody>
      </p:sp>
      <p:pic>
        <p:nvPicPr>
          <p:cNvPr id="13329" name="Picture 17" descr="Fig 8"/>
          <p:cNvPicPr>
            <a:picLocks noChangeAspect="1" noChangeArrowheads="1"/>
          </p:cNvPicPr>
          <p:nvPr/>
        </p:nvPicPr>
        <p:blipFill>
          <a:blip r:embed="rId2"/>
          <a:srcRect l="49416" t="12827" r="4922" b="22972"/>
          <a:stretch>
            <a:fillRect/>
          </a:stretch>
        </p:blipFill>
        <p:spPr bwMode="auto">
          <a:xfrm>
            <a:off x="4078288" y="3181350"/>
            <a:ext cx="5065712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075113" y="5591175"/>
            <a:ext cx="5068887" cy="993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317" name="Picture 5" descr="fig8-5"/>
          <p:cNvPicPr>
            <a:picLocks noChangeAspect="1" noChangeArrowheads="1"/>
          </p:cNvPicPr>
          <p:nvPr/>
        </p:nvPicPr>
        <p:blipFill>
          <a:blip r:embed="rId3">
            <a:lum contrast="54000"/>
          </a:blip>
          <a:srcRect l="33424" t="21230" r="33543" b="49165"/>
          <a:stretch>
            <a:fillRect/>
          </a:stretch>
        </p:blipFill>
        <p:spPr bwMode="auto">
          <a:xfrm>
            <a:off x="4976813" y="808038"/>
            <a:ext cx="4167187" cy="2463800"/>
          </a:xfrm>
          <a:prstGeom prst="rect">
            <a:avLst/>
          </a:prstGeom>
          <a:noFill/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075113" y="3879850"/>
            <a:ext cx="5068887" cy="874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4075113" y="4741863"/>
            <a:ext cx="5068887" cy="874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11125" y="1279525"/>
            <a:ext cx="4389438" cy="5561013"/>
          </a:xfrm>
        </p:spPr>
        <p:txBody>
          <a:bodyPr/>
          <a:lstStyle/>
          <a:p>
            <a:r>
              <a:rPr lang="en-US" b="1">
                <a:solidFill>
                  <a:srgbClr val="800080"/>
                </a:solidFill>
                <a:latin typeface="Arial" charset="0"/>
              </a:rPr>
              <a:t>Unwrap</a:t>
            </a:r>
            <a:r>
              <a:rPr lang="en-US">
                <a:solidFill>
                  <a:srgbClr val="800080"/>
                </a:solidFill>
                <a:latin typeface="Arial" charset="0"/>
              </a:rPr>
              <a:t> the cam</a:t>
            </a:r>
          </a:p>
          <a:p>
            <a:r>
              <a:rPr lang="en-US">
                <a:solidFill>
                  <a:srgbClr val="800080"/>
                </a:solidFill>
                <a:latin typeface="Arial" charset="0"/>
              </a:rPr>
              <a:t>Plot position (s), velocity (v), acceleration (a) and jerk (j) versus cam angle</a:t>
            </a:r>
          </a:p>
          <a:p>
            <a:r>
              <a:rPr lang="en-US">
                <a:solidFill>
                  <a:srgbClr val="800080"/>
                </a:solidFill>
                <a:latin typeface="Arial" charset="0"/>
              </a:rPr>
              <a:t>Basis for cam design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SVAJ Diagrams</a:t>
            </a:r>
          </a:p>
        </p:txBody>
      </p:sp>
      <p:pic>
        <p:nvPicPr>
          <p:cNvPr id="13330" name="Picture 18" descr="Fig 8"/>
          <p:cNvPicPr>
            <a:picLocks noChangeAspect="1" noChangeArrowheads="1"/>
          </p:cNvPicPr>
          <p:nvPr/>
        </p:nvPicPr>
        <p:blipFill>
          <a:blip r:embed="rId2"/>
          <a:srcRect l="49416" t="25334" r="4922" b="60329"/>
          <a:stretch>
            <a:fillRect/>
          </a:stretch>
        </p:blipFill>
        <p:spPr bwMode="auto">
          <a:xfrm>
            <a:off x="4078288" y="3892550"/>
            <a:ext cx="5065712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32" name="Picture 20" descr="Fig 8"/>
          <p:cNvPicPr>
            <a:picLocks noChangeAspect="1" noChangeArrowheads="1"/>
          </p:cNvPicPr>
          <p:nvPr/>
        </p:nvPicPr>
        <p:blipFill>
          <a:blip r:embed="rId2"/>
          <a:srcRect l="49416" t="41086" r="4922" b="45047"/>
          <a:stretch>
            <a:fillRect/>
          </a:stretch>
        </p:blipFill>
        <p:spPr bwMode="auto">
          <a:xfrm>
            <a:off x="4078288" y="4794250"/>
            <a:ext cx="506571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33" name="Picture 21" descr="Fig 8"/>
          <p:cNvPicPr>
            <a:picLocks noChangeAspect="1" noChangeArrowheads="1"/>
          </p:cNvPicPr>
          <p:nvPr/>
        </p:nvPicPr>
        <p:blipFill>
          <a:blip r:embed="rId2"/>
          <a:srcRect l="49416" t="56589" r="4922" b="28380"/>
          <a:stretch>
            <a:fillRect/>
          </a:stretch>
        </p:blipFill>
        <p:spPr bwMode="auto">
          <a:xfrm>
            <a:off x="4078288" y="5681663"/>
            <a:ext cx="50657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08B0-B6E1-46CD-8EB2-EA62B01810B5}" type="slidenum">
              <a:rPr lang="en-US"/>
              <a:pPr/>
              <a:t>13</a:t>
            </a:fld>
            <a:endParaRPr lang="en-US"/>
          </a:p>
        </p:txBody>
      </p:sp>
      <p:pic>
        <p:nvPicPr>
          <p:cNvPr id="14341" name="Picture 5" descr="Fig 8-07"/>
          <p:cNvPicPr>
            <a:picLocks noChangeAspect="1" noChangeArrowheads="1"/>
          </p:cNvPicPr>
          <p:nvPr/>
        </p:nvPicPr>
        <p:blipFill>
          <a:blip r:embed="rId2"/>
          <a:srcRect l="8705" r="7924" b="22733"/>
          <a:stretch>
            <a:fillRect/>
          </a:stretch>
        </p:blipFill>
        <p:spPr bwMode="auto">
          <a:xfrm>
            <a:off x="0" y="2239963"/>
            <a:ext cx="91440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RDFD Cam Design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695325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Arial" charset="0"/>
                <a:cs typeface="Arial" charset="0"/>
              </a:rPr>
              <a:t>Motion is between two dwells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4F3A-A51B-443D-9502-E90F08CDE00E}" type="slidenum">
              <a:rPr lang="en-US"/>
              <a:pPr/>
              <a:t>14</a:t>
            </a:fld>
            <a:endParaRPr lang="en-US"/>
          </a:p>
        </p:txBody>
      </p:sp>
      <p:pic>
        <p:nvPicPr>
          <p:cNvPr id="15375" name="Picture 15" descr="Fig 8-08"/>
          <p:cNvPicPr>
            <a:picLocks noChangeAspect="1" noChangeArrowheads="1"/>
          </p:cNvPicPr>
          <p:nvPr/>
        </p:nvPicPr>
        <p:blipFill>
          <a:blip r:embed="rId2"/>
          <a:srcRect l="17024" r="9364" b="10806"/>
          <a:stretch>
            <a:fillRect/>
          </a:stretch>
        </p:blipFill>
        <p:spPr bwMode="auto">
          <a:xfrm>
            <a:off x="3927475" y="1276350"/>
            <a:ext cx="521652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RDFD Cam, Naïve Cam Design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0475"/>
            <a:ext cx="4572000" cy="1587500"/>
          </a:xfrm>
        </p:spPr>
        <p:txBody>
          <a:bodyPr/>
          <a:lstStyle/>
          <a:p>
            <a:r>
              <a:rPr lang="en-US" sz="2800">
                <a:solidFill>
                  <a:schemeClr val="accent2"/>
                </a:solidFill>
                <a:latin typeface="Arial" charset="0"/>
                <a:cs typeface="Arial" charset="0"/>
              </a:rPr>
              <a:t>Connect points using straight lines</a:t>
            </a:r>
          </a:p>
          <a:p>
            <a:r>
              <a:rPr lang="en-US" sz="2800">
                <a:solidFill>
                  <a:schemeClr val="accent2"/>
                </a:solidFill>
                <a:latin typeface="Arial" charset="0"/>
                <a:cs typeface="Arial" charset="0"/>
              </a:rPr>
              <a:t>Constant velocity</a:t>
            </a:r>
          </a:p>
        </p:txBody>
      </p:sp>
      <p:pic>
        <p:nvPicPr>
          <p:cNvPr id="15368" name="Picture 8" descr="fig8-8"/>
          <p:cNvPicPr>
            <a:picLocks noChangeAspect="1" noChangeArrowheads="1"/>
          </p:cNvPicPr>
          <p:nvPr/>
        </p:nvPicPr>
        <p:blipFill>
          <a:blip r:embed="rId3">
            <a:lum contrast="66000"/>
          </a:blip>
          <a:srcRect l="17506" t="82390" r="15085" b="13176"/>
          <a:stretch>
            <a:fillRect/>
          </a:stretch>
        </p:blipFill>
        <p:spPr bwMode="auto">
          <a:xfrm>
            <a:off x="4567238" y="6586538"/>
            <a:ext cx="4576762" cy="271462"/>
          </a:xfrm>
          <a:prstGeom prst="rect">
            <a:avLst/>
          </a:prstGeom>
          <a:noFill/>
        </p:spPr>
      </p:pic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0" y="2979738"/>
            <a:ext cx="4108450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L"/>
            </a:pPr>
            <a:r>
              <a:rPr lang="en-US">
                <a:solidFill>
                  <a:srgbClr val="800080"/>
                </a:solidFill>
                <a:cs typeface="Arial" charset="0"/>
              </a:rPr>
              <a:t>Infinite acceleration and jerk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L"/>
            </a:pPr>
            <a:r>
              <a:rPr lang="en-US">
                <a:solidFill>
                  <a:srgbClr val="800080"/>
                </a:solidFill>
                <a:cs typeface="Arial" charset="0"/>
              </a:rPr>
              <a:t>Not an acceptable cam program</a:t>
            </a: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3870325" y="2730500"/>
            <a:ext cx="5273675" cy="4125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377" name="Picture 17" descr="Fig 8-08"/>
          <p:cNvPicPr>
            <a:picLocks noChangeAspect="1" noChangeArrowheads="1"/>
          </p:cNvPicPr>
          <p:nvPr/>
        </p:nvPicPr>
        <p:blipFill>
          <a:blip r:embed="rId2"/>
          <a:srcRect l="17024" r="9364" b="57509"/>
          <a:stretch>
            <a:fillRect/>
          </a:stretch>
        </p:blipFill>
        <p:spPr bwMode="auto">
          <a:xfrm>
            <a:off x="3927475" y="1270000"/>
            <a:ext cx="5216525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8" name="Picture 18" descr="Fig 8-08"/>
          <p:cNvPicPr>
            <a:picLocks noChangeAspect="1" noChangeArrowheads="1"/>
          </p:cNvPicPr>
          <p:nvPr/>
        </p:nvPicPr>
        <p:blipFill>
          <a:blip r:embed="rId2"/>
          <a:srcRect l="17024" t="44470" r="9364" b="35236"/>
          <a:stretch>
            <a:fillRect/>
          </a:stretch>
        </p:blipFill>
        <p:spPr bwMode="auto">
          <a:xfrm>
            <a:off x="3927475" y="4052888"/>
            <a:ext cx="521652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9" name="Picture 19" descr="Fig 8-08"/>
          <p:cNvPicPr>
            <a:picLocks noChangeAspect="1" noChangeArrowheads="1"/>
          </p:cNvPicPr>
          <p:nvPr/>
        </p:nvPicPr>
        <p:blipFill>
          <a:blip r:embed="rId2"/>
          <a:srcRect l="17024" t="65450" r="9364" b="10806"/>
          <a:stretch>
            <a:fillRect/>
          </a:stretch>
        </p:blipFill>
        <p:spPr bwMode="auto">
          <a:xfrm>
            <a:off x="3927475" y="5365750"/>
            <a:ext cx="52165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4451350" y="2416175"/>
            <a:ext cx="9699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6338888" y="1849438"/>
            <a:ext cx="9699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 flipV="1">
            <a:off x="5408613" y="1849438"/>
            <a:ext cx="931862" cy="571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7288213" y="1846263"/>
            <a:ext cx="931862" cy="57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4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3D9-9111-48EB-A627-B2D8170AA476}" type="slidenum">
              <a:rPr lang="en-US"/>
              <a:pPr/>
              <a:t>15</a:t>
            </a:fld>
            <a:endParaRPr lang="en-US"/>
          </a:p>
        </p:txBody>
      </p:sp>
      <p:sp>
        <p:nvSpPr>
          <p:cNvPr id="4403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Fundamental Law of Cam Design</a:t>
            </a:r>
          </a:p>
        </p:txBody>
      </p:sp>
      <p:sp>
        <p:nvSpPr>
          <p:cNvPr id="4403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rgbClr val="FF6600"/>
                </a:solidFill>
                <a:latin typeface="Arial" charset="0"/>
              </a:rPr>
              <a:t>	Any cam designed for operation at other than very low speeds must be designed with the following constraints:</a:t>
            </a:r>
          </a:p>
          <a:p>
            <a:r>
              <a:rPr lang="en-US">
                <a:solidFill>
                  <a:schemeClr val="accent2"/>
                </a:solidFill>
                <a:latin typeface="Arial" charset="0"/>
              </a:rPr>
              <a:t>The cam function must be </a:t>
            </a:r>
            <a:r>
              <a:rPr lang="en-US" u="sng">
                <a:solidFill>
                  <a:schemeClr val="accent2"/>
                </a:solidFill>
                <a:latin typeface="Arial" charset="0"/>
              </a:rPr>
              <a:t>continuous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 through the </a:t>
            </a:r>
            <a:r>
              <a:rPr lang="en-US" u="sng">
                <a:solidFill>
                  <a:schemeClr val="accent2"/>
                </a:solidFill>
                <a:latin typeface="Arial" charset="0"/>
              </a:rPr>
              <a:t>first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 and </a:t>
            </a:r>
            <a:r>
              <a:rPr lang="en-US" u="sng">
                <a:solidFill>
                  <a:schemeClr val="accent2"/>
                </a:solidFill>
                <a:latin typeface="Arial" charset="0"/>
              </a:rPr>
              <a:t>second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 derivatives of displacement across the entire interval (360</a:t>
            </a:r>
            <a:r>
              <a:rPr lang="en-US">
                <a:solidFill>
                  <a:schemeClr val="accent2"/>
                </a:solidFill>
                <a:latin typeface="Arial" charset="0"/>
                <a:cs typeface="Arial" charset="0"/>
              </a:rPr>
              <a:t>°).</a:t>
            </a:r>
            <a:endParaRPr lang="en-US">
              <a:solidFill>
                <a:schemeClr val="accent2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>
                <a:solidFill>
                  <a:srgbClr val="FF6600"/>
                </a:solidFill>
                <a:latin typeface="Arial" charset="0"/>
              </a:rPr>
              <a:t>Corollary:</a:t>
            </a:r>
          </a:p>
          <a:p>
            <a:r>
              <a:rPr lang="en-US">
                <a:solidFill>
                  <a:schemeClr val="accent2"/>
                </a:solidFill>
                <a:latin typeface="Arial" charset="0"/>
              </a:rPr>
              <a:t>The jerk must be finite across the entire interval (360</a:t>
            </a:r>
            <a:r>
              <a:rPr lang="en-US">
                <a:solidFill>
                  <a:schemeClr val="accent2"/>
                </a:solidFill>
                <a:latin typeface="Arial" charset="0"/>
                <a:cs typeface="Arial" charset="0"/>
              </a:rPr>
              <a:t>°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468F-D846-4FF3-9CD1-899C6A644F4E}" type="slidenum">
              <a:rPr lang="en-US"/>
              <a:pPr/>
              <a:t>16</a:t>
            </a:fld>
            <a:endParaRPr lang="en-US"/>
          </a:p>
        </p:txBody>
      </p:sp>
      <p:pic>
        <p:nvPicPr>
          <p:cNvPr id="16408" name="Picture 24" descr="Fig 8"/>
          <p:cNvPicPr>
            <a:picLocks noChangeAspect="1" noChangeArrowheads="1"/>
          </p:cNvPicPr>
          <p:nvPr/>
        </p:nvPicPr>
        <p:blipFill>
          <a:blip r:embed="rId3"/>
          <a:srcRect b="28549"/>
          <a:stretch>
            <a:fillRect/>
          </a:stretch>
        </p:blipFill>
        <p:spPr bwMode="auto">
          <a:xfrm>
            <a:off x="4935538" y="1250950"/>
            <a:ext cx="3311525" cy="560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RDFD Cam Sophomore Design</a:t>
            </a:r>
            <a:br>
              <a:rPr lang="en-US">
                <a:solidFill>
                  <a:schemeClr val="accent2"/>
                </a:solidFill>
                <a:latin typeface="Arial" charset="0"/>
              </a:rPr>
            </a:br>
            <a:r>
              <a:rPr lang="en-US">
                <a:solidFill>
                  <a:schemeClr val="accent2"/>
                </a:solidFill>
                <a:latin typeface="Arial" charset="0"/>
              </a:rPr>
              <a:t>Simple Harmonic Motion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95375"/>
            <a:ext cx="4572000" cy="1220788"/>
          </a:xfrm>
        </p:spPr>
        <p:txBody>
          <a:bodyPr/>
          <a:lstStyle/>
          <a:p>
            <a:r>
              <a:rPr lang="en-US"/>
              <a:t>Sine function has continuous derivatives</a:t>
            </a:r>
          </a:p>
        </p:txBody>
      </p:sp>
      <p:grpSp>
        <p:nvGrpSpPr>
          <p:cNvPr id="16402" name="Group 18"/>
          <p:cNvGrpSpPr>
            <a:grpSpLocks/>
          </p:cNvGrpSpPr>
          <p:nvPr/>
        </p:nvGrpSpPr>
        <p:grpSpPr bwMode="auto">
          <a:xfrm>
            <a:off x="4375150" y="1633538"/>
            <a:ext cx="4546600" cy="4010025"/>
            <a:chOff x="2756" y="1029"/>
            <a:chExt cx="2864" cy="2526"/>
          </a:xfrm>
        </p:grpSpPr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 flipH="1">
              <a:off x="2765" y="1275"/>
              <a:ext cx="56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0" name="Line 6"/>
            <p:cNvSpPr>
              <a:spLocks noChangeShapeType="1"/>
            </p:cNvSpPr>
            <p:nvPr/>
          </p:nvSpPr>
          <p:spPr bwMode="auto">
            <a:xfrm flipH="1">
              <a:off x="2756" y="1967"/>
              <a:ext cx="56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Line 7"/>
            <p:cNvSpPr>
              <a:spLocks noChangeShapeType="1"/>
            </p:cNvSpPr>
            <p:nvPr/>
          </p:nvSpPr>
          <p:spPr bwMode="auto">
            <a:xfrm flipH="1">
              <a:off x="2773" y="2765"/>
              <a:ext cx="56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Line 8"/>
            <p:cNvSpPr>
              <a:spLocks noChangeShapeType="1"/>
            </p:cNvSpPr>
            <p:nvPr/>
          </p:nvSpPr>
          <p:spPr bwMode="auto">
            <a:xfrm flipH="1">
              <a:off x="2789" y="3555"/>
              <a:ext cx="56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Line 10"/>
            <p:cNvSpPr>
              <a:spLocks noChangeShapeType="1"/>
            </p:cNvSpPr>
            <p:nvPr/>
          </p:nvSpPr>
          <p:spPr bwMode="auto">
            <a:xfrm flipH="1">
              <a:off x="5044" y="1029"/>
              <a:ext cx="56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Line 11"/>
            <p:cNvSpPr>
              <a:spLocks noChangeShapeType="1"/>
            </p:cNvSpPr>
            <p:nvPr/>
          </p:nvSpPr>
          <p:spPr bwMode="auto">
            <a:xfrm flipH="1">
              <a:off x="5027" y="1951"/>
              <a:ext cx="56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Line 12"/>
            <p:cNvSpPr>
              <a:spLocks noChangeShapeType="1"/>
            </p:cNvSpPr>
            <p:nvPr/>
          </p:nvSpPr>
          <p:spPr bwMode="auto">
            <a:xfrm flipH="1">
              <a:off x="5044" y="2749"/>
              <a:ext cx="56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Line 13"/>
            <p:cNvSpPr>
              <a:spLocks noChangeShapeType="1"/>
            </p:cNvSpPr>
            <p:nvPr/>
          </p:nvSpPr>
          <p:spPr bwMode="auto">
            <a:xfrm flipH="1">
              <a:off x="5060" y="3539"/>
              <a:ext cx="56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06" name="Group 22"/>
          <p:cNvGrpSpPr>
            <a:grpSpLocks/>
          </p:cNvGrpSpPr>
          <p:nvPr/>
        </p:nvGrpSpPr>
        <p:grpSpPr bwMode="auto">
          <a:xfrm>
            <a:off x="5316538" y="4779963"/>
            <a:ext cx="3197225" cy="863600"/>
            <a:chOff x="3349" y="3011"/>
            <a:chExt cx="2014" cy="544"/>
          </a:xfrm>
        </p:grpSpPr>
        <p:sp>
          <p:nvSpPr>
            <p:cNvPr id="16398" name="Line 14"/>
            <p:cNvSpPr>
              <a:spLocks noChangeShapeType="1"/>
            </p:cNvSpPr>
            <p:nvPr/>
          </p:nvSpPr>
          <p:spPr bwMode="auto">
            <a:xfrm flipH="1" flipV="1">
              <a:off x="3349" y="3184"/>
              <a:ext cx="8" cy="371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Line 15"/>
            <p:cNvSpPr>
              <a:spLocks noChangeShapeType="1"/>
            </p:cNvSpPr>
            <p:nvPr/>
          </p:nvSpPr>
          <p:spPr bwMode="auto">
            <a:xfrm flipH="1" flipV="1">
              <a:off x="5077" y="3151"/>
              <a:ext cx="8" cy="371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Text Box 16"/>
            <p:cNvSpPr txBox="1">
              <a:spLocks noChangeArrowheads="1"/>
            </p:cNvSpPr>
            <p:nvPr/>
          </p:nvSpPr>
          <p:spPr bwMode="auto">
            <a:xfrm>
              <a:off x="3389" y="3036"/>
              <a:ext cx="23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FF6600"/>
                  </a:solidFill>
                  <a:latin typeface="Times New Roman" pitchFamily="18" charset="0"/>
                </a:rPr>
                <a:t>∞</a:t>
              </a:r>
            </a:p>
          </p:txBody>
        </p:sp>
        <p:sp>
          <p:nvSpPr>
            <p:cNvPr id="16401" name="Text Box 17"/>
            <p:cNvSpPr txBox="1">
              <a:spLocks noChangeArrowheads="1"/>
            </p:cNvSpPr>
            <p:nvPr/>
          </p:nvSpPr>
          <p:spPr bwMode="auto">
            <a:xfrm>
              <a:off x="5125" y="3011"/>
              <a:ext cx="23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FF6600"/>
                  </a:solidFill>
                  <a:latin typeface="Times New Roman" pitchFamily="18" charset="0"/>
                </a:rPr>
                <a:t>∞</a:t>
              </a:r>
            </a:p>
          </p:txBody>
        </p:sp>
      </p:grpSp>
      <p:graphicFrame>
        <p:nvGraphicFramePr>
          <p:cNvPr id="16404" name="Object 20"/>
          <p:cNvGraphicFramePr>
            <a:graphicFrameLocks noChangeAspect="1"/>
          </p:cNvGraphicFramePr>
          <p:nvPr/>
        </p:nvGraphicFramePr>
        <p:xfrm>
          <a:off x="687388" y="2058988"/>
          <a:ext cx="2522537" cy="3173412"/>
        </p:xfrm>
        <a:graphic>
          <a:graphicData uri="http://schemas.openxmlformats.org/presentationml/2006/ole">
            <p:oleObj spid="_x0000_s16405" name="Equation" r:id="rId4" imgW="1765300" imgH="2222500" progId="">
              <p:embed/>
            </p:oleObj>
          </a:graphicData>
        </a:graphic>
      </p:graphicFrame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-31750" y="5316538"/>
            <a:ext cx="5121275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L"/>
            </a:pPr>
            <a:r>
              <a:rPr lang="en-US" sz="2400">
                <a:solidFill>
                  <a:schemeClr val="tx1"/>
                </a:solidFill>
                <a:cs typeface="Arial" charset="0"/>
              </a:rPr>
              <a:t>Acceleration is discontinuous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L"/>
            </a:pPr>
            <a:r>
              <a:rPr lang="en-US" sz="240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>
                <a:solidFill>
                  <a:srgbClr val="FF6600"/>
                </a:solidFill>
                <a:cs typeface="Arial" charset="0"/>
              </a:rPr>
              <a:t>Jerk is infinite </a:t>
            </a:r>
            <a:r>
              <a:rPr lang="en-US" sz="2400">
                <a:solidFill>
                  <a:schemeClr val="tx2"/>
                </a:solidFill>
                <a:cs typeface="Arial" charset="0"/>
              </a:rPr>
              <a:t>(bad cam design)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7994650" y="1358900"/>
            <a:ext cx="71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181D-FF00-494A-B5C0-9874F0F42788}" type="slidenum">
              <a:rPr lang="en-US"/>
              <a:pPr/>
              <a:t>17</a:t>
            </a:fld>
            <a:endParaRPr lang="en-US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/>
              <a:t>RDFD Cam, Cycloidal</a:t>
            </a:r>
          </a:p>
        </p:txBody>
      </p:sp>
      <p:graphicFrame>
        <p:nvGraphicFramePr>
          <p:cNvPr id="77830" name="Object 6"/>
          <p:cNvGraphicFramePr>
            <a:graphicFrameLocks noChangeAspect="1"/>
          </p:cNvGraphicFramePr>
          <p:nvPr/>
        </p:nvGraphicFramePr>
        <p:xfrm>
          <a:off x="260350" y="1168400"/>
          <a:ext cx="3101975" cy="1924050"/>
        </p:xfrm>
        <a:graphic>
          <a:graphicData uri="http://schemas.openxmlformats.org/presentationml/2006/ole">
            <p:oleObj spid="_x0000_s77836" name="Equation" r:id="rId3" imgW="1739900" imgH="1079500" progId="">
              <p:embed/>
            </p:oleObj>
          </a:graphicData>
        </a:graphic>
      </p:graphicFrame>
      <p:graphicFrame>
        <p:nvGraphicFramePr>
          <p:cNvPr id="77831" name="Object 7"/>
          <p:cNvGraphicFramePr>
            <a:graphicFrameLocks noChangeAspect="1"/>
          </p:cNvGraphicFramePr>
          <p:nvPr/>
        </p:nvGraphicFramePr>
        <p:xfrm>
          <a:off x="314325" y="3414713"/>
          <a:ext cx="4451350" cy="2854325"/>
        </p:xfrm>
        <a:graphic>
          <a:graphicData uri="http://schemas.openxmlformats.org/presentationml/2006/ole">
            <p:oleObj spid="_x0000_s77837" name="Equation" r:id="rId4" imgW="2514600" imgH="1612900" progId="">
              <p:embed/>
            </p:oleObj>
          </a:graphicData>
        </a:graphic>
      </p:graphicFrame>
      <p:pic>
        <p:nvPicPr>
          <p:cNvPr id="77832" name="Picture 8" descr="Fig 8"/>
          <p:cNvPicPr>
            <a:picLocks noChangeAspect="1" noChangeArrowheads="1"/>
          </p:cNvPicPr>
          <p:nvPr/>
        </p:nvPicPr>
        <p:blipFill>
          <a:blip r:embed="rId5"/>
          <a:srcRect l="4428" r="3484" b="30443"/>
          <a:stretch>
            <a:fillRect/>
          </a:stretch>
        </p:blipFill>
        <p:spPr bwMode="auto">
          <a:xfrm>
            <a:off x="5607050" y="801688"/>
            <a:ext cx="3536950" cy="605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79375" y="784225"/>
            <a:ext cx="5607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Start with acceleration &amp; integrate:</a:t>
            </a:r>
          </a:p>
        </p:txBody>
      </p:sp>
      <p:graphicFrame>
        <p:nvGraphicFramePr>
          <p:cNvPr id="77834" name="Object 10"/>
          <p:cNvGraphicFramePr>
            <a:graphicFrameLocks noChangeAspect="1"/>
          </p:cNvGraphicFramePr>
          <p:nvPr/>
        </p:nvGraphicFramePr>
        <p:xfrm>
          <a:off x="1101725" y="3025775"/>
          <a:ext cx="995363" cy="498475"/>
        </p:xfrm>
        <a:graphic>
          <a:graphicData uri="http://schemas.openxmlformats.org/presentationml/2006/ole">
            <p:oleObj spid="_x0000_s77838" name="Equation" r:id="rId6" imgW="380835" imgH="190417" progId="">
              <p:embed/>
            </p:oleObj>
          </a:graphicData>
        </a:graphic>
      </p:graphicFrame>
      <p:graphicFrame>
        <p:nvGraphicFramePr>
          <p:cNvPr id="77835" name="Object 11"/>
          <p:cNvGraphicFramePr>
            <a:graphicFrameLocks noChangeAspect="1"/>
          </p:cNvGraphicFramePr>
          <p:nvPr/>
        </p:nvGraphicFramePr>
        <p:xfrm>
          <a:off x="2892425" y="3017838"/>
          <a:ext cx="1052513" cy="493712"/>
        </p:xfrm>
        <a:graphic>
          <a:graphicData uri="http://schemas.openxmlformats.org/presentationml/2006/ole">
            <p:oleObj spid="_x0000_s77839" name="Equation" r:id="rId7" imgW="406224" imgH="190417" progId="">
              <p:embed/>
            </p:oleObj>
          </a:graphicData>
        </a:graphic>
      </p:graphicFrame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0" y="3011488"/>
            <a:ext cx="10747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Since</a:t>
            </a:r>
          </a:p>
        </p:txBody>
      </p:sp>
      <p:sp>
        <p:nvSpPr>
          <p:cNvPr id="77837" name="Text Box 13"/>
          <p:cNvSpPr txBox="1">
            <a:spLocks noChangeArrowheads="1"/>
          </p:cNvSpPr>
          <p:nvPr/>
        </p:nvSpPr>
        <p:spPr bwMode="auto">
          <a:xfrm>
            <a:off x="2263775" y="3022600"/>
            <a:ext cx="481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at</a:t>
            </a:r>
          </a:p>
        </p:txBody>
      </p:sp>
      <p:sp>
        <p:nvSpPr>
          <p:cNvPr id="77838" name="Oval 14"/>
          <p:cNvSpPr>
            <a:spLocks noChangeArrowheads="1"/>
          </p:cNvSpPr>
          <p:nvPr/>
        </p:nvSpPr>
        <p:spPr bwMode="auto">
          <a:xfrm>
            <a:off x="5791200" y="2605088"/>
            <a:ext cx="214313" cy="214312"/>
          </a:xfrm>
          <a:prstGeom prst="ellipse">
            <a:avLst/>
          </a:prstGeom>
          <a:solidFill>
            <a:srgbClr val="FFFF99">
              <a:alpha val="50000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Oval 15"/>
          <p:cNvSpPr>
            <a:spLocks noChangeArrowheads="1"/>
          </p:cNvSpPr>
          <p:nvPr/>
        </p:nvSpPr>
        <p:spPr bwMode="auto">
          <a:xfrm>
            <a:off x="8861425" y="2620963"/>
            <a:ext cx="214313" cy="214312"/>
          </a:xfrm>
          <a:prstGeom prst="ellipse">
            <a:avLst/>
          </a:prstGeom>
          <a:solidFill>
            <a:srgbClr val="FFFF99">
              <a:alpha val="50000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40" name="Text Box 16"/>
          <p:cNvSpPr txBox="1">
            <a:spLocks noChangeArrowheads="1"/>
          </p:cNvSpPr>
          <p:nvPr/>
        </p:nvSpPr>
        <p:spPr bwMode="auto">
          <a:xfrm>
            <a:off x="4027488" y="2995613"/>
            <a:ext cx="976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then:</a:t>
            </a:r>
          </a:p>
        </p:txBody>
      </p:sp>
      <p:sp>
        <p:nvSpPr>
          <p:cNvPr id="77841" name="Text Box 17"/>
          <p:cNvSpPr txBox="1">
            <a:spLocks noChangeArrowheads="1"/>
          </p:cNvSpPr>
          <p:nvPr/>
        </p:nvSpPr>
        <p:spPr bwMode="auto">
          <a:xfrm>
            <a:off x="8694738" y="59213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h</a:t>
            </a:r>
          </a:p>
        </p:txBody>
      </p:sp>
      <p:sp>
        <p:nvSpPr>
          <p:cNvPr id="77843" name="Freeform 19"/>
          <p:cNvSpPr>
            <a:spLocks/>
          </p:cNvSpPr>
          <p:nvPr/>
        </p:nvSpPr>
        <p:spPr bwMode="auto">
          <a:xfrm>
            <a:off x="5880100" y="2105025"/>
            <a:ext cx="3038475" cy="615950"/>
          </a:xfrm>
          <a:custGeom>
            <a:avLst/>
            <a:gdLst/>
            <a:ahLst/>
            <a:cxnLst>
              <a:cxn ang="0">
                <a:pos x="0" y="388"/>
              </a:cxn>
              <a:cxn ang="0">
                <a:pos x="72" y="382"/>
              </a:cxn>
              <a:cxn ang="0">
                <a:pos x="126" y="370"/>
              </a:cxn>
              <a:cxn ang="0">
                <a:pos x="202" y="334"/>
              </a:cxn>
              <a:cxn ang="0">
                <a:pos x="348" y="268"/>
              </a:cxn>
              <a:cxn ang="0">
                <a:pos x="426" y="226"/>
              </a:cxn>
              <a:cxn ang="0">
                <a:pos x="566" y="140"/>
              </a:cxn>
              <a:cxn ang="0">
                <a:pos x="696" y="74"/>
              </a:cxn>
              <a:cxn ang="0">
                <a:pos x="814" y="22"/>
              </a:cxn>
              <a:cxn ang="0">
                <a:pos x="928" y="0"/>
              </a:cxn>
              <a:cxn ang="0">
                <a:pos x="1006" y="2"/>
              </a:cxn>
              <a:cxn ang="0">
                <a:pos x="1104" y="26"/>
              </a:cxn>
              <a:cxn ang="0">
                <a:pos x="1210" y="74"/>
              </a:cxn>
              <a:cxn ang="0">
                <a:pos x="1316" y="124"/>
              </a:cxn>
              <a:cxn ang="0">
                <a:pos x="1440" y="200"/>
              </a:cxn>
              <a:cxn ang="0">
                <a:pos x="1548" y="260"/>
              </a:cxn>
              <a:cxn ang="0">
                <a:pos x="1646" y="304"/>
              </a:cxn>
              <a:cxn ang="0">
                <a:pos x="1738" y="344"/>
              </a:cxn>
              <a:cxn ang="0">
                <a:pos x="1818" y="376"/>
              </a:cxn>
              <a:cxn ang="0">
                <a:pos x="1914" y="384"/>
              </a:cxn>
            </a:cxnLst>
            <a:rect l="0" t="0" r="r" b="b"/>
            <a:pathLst>
              <a:path w="1914" h="388">
                <a:moveTo>
                  <a:pt x="0" y="388"/>
                </a:moveTo>
                <a:lnTo>
                  <a:pt x="72" y="382"/>
                </a:lnTo>
                <a:lnTo>
                  <a:pt x="126" y="370"/>
                </a:lnTo>
                <a:lnTo>
                  <a:pt x="202" y="334"/>
                </a:lnTo>
                <a:lnTo>
                  <a:pt x="348" y="268"/>
                </a:lnTo>
                <a:lnTo>
                  <a:pt x="426" y="226"/>
                </a:lnTo>
                <a:lnTo>
                  <a:pt x="566" y="140"/>
                </a:lnTo>
                <a:lnTo>
                  <a:pt x="696" y="74"/>
                </a:lnTo>
                <a:lnTo>
                  <a:pt x="814" y="22"/>
                </a:lnTo>
                <a:lnTo>
                  <a:pt x="928" y="0"/>
                </a:lnTo>
                <a:lnTo>
                  <a:pt x="1006" y="2"/>
                </a:lnTo>
                <a:lnTo>
                  <a:pt x="1104" y="26"/>
                </a:lnTo>
                <a:lnTo>
                  <a:pt x="1210" y="74"/>
                </a:lnTo>
                <a:lnTo>
                  <a:pt x="1316" y="124"/>
                </a:lnTo>
                <a:lnTo>
                  <a:pt x="1440" y="200"/>
                </a:lnTo>
                <a:lnTo>
                  <a:pt x="1548" y="260"/>
                </a:lnTo>
                <a:lnTo>
                  <a:pt x="1646" y="304"/>
                </a:lnTo>
                <a:lnTo>
                  <a:pt x="1738" y="344"/>
                </a:lnTo>
                <a:lnTo>
                  <a:pt x="1818" y="376"/>
                </a:lnTo>
                <a:lnTo>
                  <a:pt x="1914" y="384"/>
                </a:lnTo>
              </a:path>
            </a:pathLst>
          </a:custGeom>
          <a:solidFill>
            <a:srgbClr val="3366FF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844" name="Line 20"/>
          <p:cNvSpPr>
            <a:spLocks noChangeShapeType="1"/>
          </p:cNvSpPr>
          <p:nvPr/>
        </p:nvSpPr>
        <p:spPr bwMode="auto">
          <a:xfrm>
            <a:off x="8939213" y="1092200"/>
            <a:ext cx="0" cy="4191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845" name="Oval 21"/>
          <p:cNvSpPr>
            <a:spLocks noChangeArrowheads="1"/>
          </p:cNvSpPr>
          <p:nvPr/>
        </p:nvSpPr>
        <p:spPr bwMode="auto">
          <a:xfrm>
            <a:off x="5792788" y="3981450"/>
            <a:ext cx="214312" cy="214313"/>
          </a:xfrm>
          <a:prstGeom prst="ellipse">
            <a:avLst/>
          </a:prstGeom>
          <a:solidFill>
            <a:srgbClr val="FFFF99">
              <a:alpha val="50000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46" name="Oval 22"/>
          <p:cNvSpPr>
            <a:spLocks noChangeArrowheads="1"/>
          </p:cNvSpPr>
          <p:nvPr/>
        </p:nvSpPr>
        <p:spPr bwMode="auto">
          <a:xfrm>
            <a:off x="8863013" y="3997325"/>
            <a:ext cx="214312" cy="214313"/>
          </a:xfrm>
          <a:prstGeom prst="ellipse">
            <a:avLst/>
          </a:prstGeom>
          <a:solidFill>
            <a:srgbClr val="FFFF99">
              <a:alpha val="50000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3" grpId="0" animBg="1"/>
      <p:bldP spid="778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03E1-61F0-4484-B94E-767321C0FAAE}" type="slidenum">
              <a:rPr lang="en-US"/>
              <a:pPr/>
              <a:t>18</a:t>
            </a:fld>
            <a:endParaRPr lang="en-US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/>
              <a:t>RDFD Cam, Cycloidal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1677988"/>
            <a:ext cx="59959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Times New Roman" pitchFamily="18" charset="0"/>
              </a:rPr>
              <a:t>Since </a:t>
            </a:r>
            <a:r>
              <a:rPr lang="en-US" sz="3200" i="1">
                <a:latin typeface="Times New Roman" pitchFamily="18" charset="0"/>
              </a:rPr>
              <a:t>s=0</a:t>
            </a:r>
            <a:r>
              <a:rPr lang="en-US" sz="3200">
                <a:latin typeface="Times New Roman" pitchFamily="18" charset="0"/>
              </a:rPr>
              <a:t> at </a:t>
            </a:r>
            <a:r>
              <a:rPr lang="en-US" sz="3200" i="1">
                <a:latin typeface="Symbol" pitchFamily="18" charset="2"/>
              </a:rPr>
              <a:t>q</a:t>
            </a:r>
            <a:r>
              <a:rPr lang="en-US" sz="3200" i="1">
                <a:latin typeface="Times New Roman" pitchFamily="18" charset="0"/>
              </a:rPr>
              <a:t>=0</a:t>
            </a:r>
            <a:r>
              <a:rPr lang="en-US" sz="3200">
                <a:latin typeface="Times New Roman" pitchFamily="18" charset="0"/>
              </a:rPr>
              <a:t>, </a:t>
            </a:r>
            <a:r>
              <a:rPr lang="en-US" sz="3200" i="1">
                <a:latin typeface="Times New Roman" pitchFamily="18" charset="0"/>
              </a:rPr>
              <a:t>k</a:t>
            </a:r>
            <a:r>
              <a:rPr lang="en-US" sz="3200" i="1" baseline="-25000">
                <a:latin typeface="Times New Roman" pitchFamily="18" charset="0"/>
              </a:rPr>
              <a:t>2</a:t>
            </a:r>
            <a:r>
              <a:rPr lang="en-US" sz="3200" i="1">
                <a:latin typeface="Times New Roman" pitchFamily="18" charset="0"/>
              </a:rPr>
              <a:t>=0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Times New Roman" pitchFamily="18" charset="0"/>
              </a:rPr>
              <a:t>Since </a:t>
            </a:r>
            <a:r>
              <a:rPr lang="en-US" sz="3200" i="1">
                <a:latin typeface="Times New Roman" pitchFamily="18" charset="0"/>
              </a:rPr>
              <a:t>s=h</a:t>
            </a:r>
            <a:r>
              <a:rPr lang="en-US" sz="3200">
                <a:latin typeface="Times New Roman" pitchFamily="18" charset="0"/>
              </a:rPr>
              <a:t> at </a:t>
            </a:r>
            <a:r>
              <a:rPr lang="en-US" sz="3200" i="1">
                <a:latin typeface="Symbol" pitchFamily="18" charset="2"/>
              </a:rPr>
              <a:t>q=b</a:t>
            </a:r>
            <a:r>
              <a:rPr lang="en-US" sz="3200">
                <a:latin typeface="Times New Roman" pitchFamily="18" charset="0"/>
              </a:rPr>
              <a:t>,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</a:endParaRPr>
          </a:p>
        </p:txBody>
      </p:sp>
      <p:graphicFrame>
        <p:nvGraphicFramePr>
          <p:cNvPr id="78854" name="Object 6"/>
          <p:cNvGraphicFramePr>
            <a:graphicFrameLocks noChangeAspect="1"/>
          </p:cNvGraphicFramePr>
          <p:nvPr/>
        </p:nvGraphicFramePr>
        <p:xfrm>
          <a:off x="911225" y="2809875"/>
          <a:ext cx="3152775" cy="881063"/>
        </p:xfrm>
        <a:graphic>
          <a:graphicData uri="http://schemas.openxmlformats.org/presentationml/2006/ole">
            <p:oleObj spid="_x0000_s78859" name="Equation" r:id="rId3" imgW="1764534" imgH="495085" progId="">
              <p:embed/>
            </p:oleObj>
          </a:graphicData>
        </a:graphic>
      </p:graphicFrame>
      <p:graphicFrame>
        <p:nvGraphicFramePr>
          <p:cNvPr id="78855" name="Object 7"/>
          <p:cNvGraphicFramePr>
            <a:graphicFrameLocks noChangeAspect="1"/>
          </p:cNvGraphicFramePr>
          <p:nvPr/>
        </p:nvGraphicFramePr>
        <p:xfrm>
          <a:off x="965200" y="3732213"/>
          <a:ext cx="2608263" cy="2551112"/>
        </p:xfrm>
        <a:graphic>
          <a:graphicData uri="http://schemas.openxmlformats.org/presentationml/2006/ole">
            <p:oleObj spid="_x0000_s78860" name="Equation" r:id="rId4" imgW="1739900" imgH="1701800" progId="Equation.3">
              <p:embed/>
            </p:oleObj>
          </a:graphicData>
        </a:graphic>
      </p:graphicFrame>
      <p:pic>
        <p:nvPicPr>
          <p:cNvPr id="78857" name="Picture 9" descr="Fig 8"/>
          <p:cNvPicPr>
            <a:picLocks noChangeAspect="1" noChangeArrowheads="1"/>
          </p:cNvPicPr>
          <p:nvPr/>
        </p:nvPicPr>
        <p:blipFill>
          <a:blip r:embed="rId5"/>
          <a:srcRect l="4428" r="3484" b="30443"/>
          <a:stretch>
            <a:fillRect/>
          </a:stretch>
        </p:blipFill>
        <p:spPr bwMode="auto">
          <a:xfrm>
            <a:off x="5607050" y="795338"/>
            <a:ext cx="3536950" cy="605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8858" name="Object 10"/>
          <p:cNvGraphicFramePr>
            <a:graphicFrameLocks noChangeAspect="1"/>
          </p:cNvGraphicFramePr>
          <p:nvPr/>
        </p:nvGraphicFramePr>
        <p:xfrm>
          <a:off x="123825" y="828675"/>
          <a:ext cx="4340225" cy="941388"/>
        </p:xfrm>
        <a:graphic>
          <a:graphicData uri="http://schemas.openxmlformats.org/presentationml/2006/ole">
            <p:oleObj spid="_x0000_s78861" name="Equation" r:id="rId6" imgW="2514600" imgH="546100" progId="">
              <p:embed/>
            </p:oleObj>
          </a:graphicData>
        </a:graphic>
      </p:graphicFrame>
      <p:sp>
        <p:nvSpPr>
          <p:cNvPr id="78859" name="Oval 11"/>
          <p:cNvSpPr>
            <a:spLocks noChangeArrowheads="1"/>
          </p:cNvSpPr>
          <p:nvPr/>
        </p:nvSpPr>
        <p:spPr bwMode="auto">
          <a:xfrm>
            <a:off x="5791200" y="1414463"/>
            <a:ext cx="214313" cy="214312"/>
          </a:xfrm>
          <a:prstGeom prst="ellipse">
            <a:avLst/>
          </a:prstGeom>
          <a:solidFill>
            <a:srgbClr val="FFFF99">
              <a:alpha val="50000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60" name="Oval 12"/>
          <p:cNvSpPr>
            <a:spLocks noChangeArrowheads="1"/>
          </p:cNvSpPr>
          <p:nvPr/>
        </p:nvSpPr>
        <p:spPr bwMode="auto">
          <a:xfrm>
            <a:off x="8861425" y="969963"/>
            <a:ext cx="214313" cy="214312"/>
          </a:xfrm>
          <a:prstGeom prst="ellipse">
            <a:avLst/>
          </a:prstGeom>
          <a:solidFill>
            <a:srgbClr val="FFFF99">
              <a:alpha val="50000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61" name="AutoShape 13"/>
          <p:cNvSpPr>
            <a:spLocks noChangeArrowheads="1"/>
          </p:cNvSpPr>
          <p:nvPr/>
        </p:nvSpPr>
        <p:spPr bwMode="auto">
          <a:xfrm>
            <a:off x="182563" y="3648075"/>
            <a:ext cx="671512" cy="882650"/>
          </a:xfrm>
          <a:prstGeom prst="rightArrow">
            <a:avLst>
              <a:gd name="adj1" fmla="val 50000"/>
              <a:gd name="adj2" fmla="val 387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8782050" y="55880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65CC-A5B1-4B9D-802A-C76EDD0A5472}" type="slidenum">
              <a:rPr lang="en-US"/>
              <a:pPr/>
              <a:t>19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RDFD Cam, Cycloidal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068638"/>
            <a:ext cx="5849938" cy="3421062"/>
          </a:xfrm>
        </p:spPr>
        <p:txBody>
          <a:bodyPr/>
          <a:lstStyle/>
          <a:p>
            <a:pPr marL="55563" indent="-1588">
              <a:buFont typeface="Wingdings" pitchFamily="2" charset="2"/>
              <a:buChar char="J"/>
            </a:pPr>
            <a:r>
              <a:rPr lang="en-US" sz="2800">
                <a:solidFill>
                  <a:schemeClr val="accent2"/>
                </a:solidFill>
                <a:latin typeface="Arial" charset="0"/>
              </a:rPr>
              <a:t>Valid cam design (follows fundamental law of cam design)</a:t>
            </a:r>
          </a:p>
          <a:p>
            <a:pPr marL="55563" indent="-1588">
              <a:buFont typeface="Wingdings" pitchFamily="2" charset="2"/>
              <a:buChar char="L"/>
            </a:pPr>
            <a:r>
              <a:rPr lang="en-US" sz="2800">
                <a:solidFill>
                  <a:schemeClr val="accent2"/>
                </a:solidFill>
                <a:latin typeface="Arial" charset="0"/>
              </a:rPr>
              <a:t>Acceleration and velocity are higher than other functions</a:t>
            </a:r>
          </a:p>
          <a:p>
            <a:pPr marL="55563" indent="-1588">
              <a:buFontTx/>
              <a:buNone/>
            </a:pPr>
            <a:r>
              <a:rPr lang="en-US" sz="2800">
                <a:solidFill>
                  <a:srgbClr val="800080"/>
                </a:solidFill>
                <a:latin typeface="Arial" charset="0"/>
              </a:rPr>
              <a:t>General procedure for design is to start with a continuous curve for acceleration and integrate.</a:t>
            </a:r>
          </a:p>
        </p:txBody>
      </p:sp>
      <p:pic>
        <p:nvPicPr>
          <p:cNvPr id="19464" name="Picture 8" descr="Fig 8"/>
          <p:cNvPicPr>
            <a:picLocks noChangeAspect="1" noChangeArrowheads="1"/>
          </p:cNvPicPr>
          <p:nvPr/>
        </p:nvPicPr>
        <p:blipFill>
          <a:blip r:embed="rId3"/>
          <a:srcRect l="4428" r="3484" b="30443"/>
          <a:stretch>
            <a:fillRect/>
          </a:stretch>
        </p:blipFill>
        <p:spPr bwMode="auto">
          <a:xfrm>
            <a:off x="5607050" y="795338"/>
            <a:ext cx="3536950" cy="605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465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150813" y="871538"/>
          <a:ext cx="3851275" cy="808037"/>
        </p:xfrm>
        <a:graphic>
          <a:graphicData uri="http://schemas.openxmlformats.org/presentationml/2006/ole">
            <p:oleObj spid="_x0000_s19466" name="Equation" r:id="rId4" imgW="1993900" imgH="419100" progId="">
              <p:embed/>
            </p:oleObj>
          </a:graphicData>
        </a:graphic>
      </p:graphicFrame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6350" y="1633538"/>
            <a:ext cx="57816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Equation for a </a:t>
            </a:r>
            <a:r>
              <a:rPr lang="en-US" u="sng">
                <a:solidFill>
                  <a:schemeClr val="tx1"/>
                </a:solidFill>
              </a:rPr>
              <a:t>cycloid</a:t>
            </a:r>
            <a:r>
              <a:rPr lang="en-US">
                <a:solidFill>
                  <a:schemeClr val="tx1"/>
                </a:solidFill>
              </a:rPr>
              <a:t>.</a:t>
            </a:r>
          </a:p>
          <a:p>
            <a:r>
              <a:rPr lang="en-US">
                <a:solidFill>
                  <a:schemeClr val="tx1"/>
                </a:solidFill>
              </a:rPr>
              <a:t>Cam has a cycloidal displacement or sinusoidal acceleration</a:t>
            </a:r>
          </a:p>
        </p:txBody>
      </p:sp>
      <p:sp>
        <p:nvSpPr>
          <p:cNvPr id="19468" name="Freeform 12"/>
          <p:cNvSpPr>
            <a:spLocks/>
          </p:cNvSpPr>
          <p:nvPr/>
        </p:nvSpPr>
        <p:spPr bwMode="auto">
          <a:xfrm>
            <a:off x="5880100" y="2105025"/>
            <a:ext cx="3038475" cy="615950"/>
          </a:xfrm>
          <a:custGeom>
            <a:avLst/>
            <a:gdLst/>
            <a:ahLst/>
            <a:cxnLst>
              <a:cxn ang="0">
                <a:pos x="0" y="388"/>
              </a:cxn>
              <a:cxn ang="0">
                <a:pos x="72" y="382"/>
              </a:cxn>
              <a:cxn ang="0">
                <a:pos x="126" y="370"/>
              </a:cxn>
              <a:cxn ang="0">
                <a:pos x="202" y="334"/>
              </a:cxn>
              <a:cxn ang="0">
                <a:pos x="348" y="268"/>
              </a:cxn>
              <a:cxn ang="0">
                <a:pos x="426" y="226"/>
              </a:cxn>
              <a:cxn ang="0">
                <a:pos x="566" y="140"/>
              </a:cxn>
              <a:cxn ang="0">
                <a:pos x="696" y="74"/>
              </a:cxn>
              <a:cxn ang="0">
                <a:pos x="814" y="22"/>
              </a:cxn>
              <a:cxn ang="0">
                <a:pos x="928" y="0"/>
              </a:cxn>
              <a:cxn ang="0">
                <a:pos x="1006" y="2"/>
              </a:cxn>
              <a:cxn ang="0">
                <a:pos x="1104" y="26"/>
              </a:cxn>
              <a:cxn ang="0">
                <a:pos x="1210" y="74"/>
              </a:cxn>
              <a:cxn ang="0">
                <a:pos x="1316" y="124"/>
              </a:cxn>
              <a:cxn ang="0">
                <a:pos x="1440" y="200"/>
              </a:cxn>
              <a:cxn ang="0">
                <a:pos x="1548" y="260"/>
              </a:cxn>
              <a:cxn ang="0">
                <a:pos x="1646" y="304"/>
              </a:cxn>
              <a:cxn ang="0">
                <a:pos x="1738" y="344"/>
              </a:cxn>
              <a:cxn ang="0">
                <a:pos x="1818" y="376"/>
              </a:cxn>
              <a:cxn ang="0">
                <a:pos x="1914" y="384"/>
              </a:cxn>
            </a:cxnLst>
            <a:rect l="0" t="0" r="r" b="b"/>
            <a:pathLst>
              <a:path w="1914" h="388">
                <a:moveTo>
                  <a:pt x="0" y="388"/>
                </a:moveTo>
                <a:lnTo>
                  <a:pt x="72" y="382"/>
                </a:lnTo>
                <a:lnTo>
                  <a:pt x="126" y="370"/>
                </a:lnTo>
                <a:lnTo>
                  <a:pt x="202" y="334"/>
                </a:lnTo>
                <a:lnTo>
                  <a:pt x="348" y="268"/>
                </a:lnTo>
                <a:lnTo>
                  <a:pt x="426" y="226"/>
                </a:lnTo>
                <a:lnTo>
                  <a:pt x="566" y="140"/>
                </a:lnTo>
                <a:lnTo>
                  <a:pt x="696" y="74"/>
                </a:lnTo>
                <a:lnTo>
                  <a:pt x="814" y="22"/>
                </a:lnTo>
                <a:lnTo>
                  <a:pt x="928" y="0"/>
                </a:lnTo>
                <a:lnTo>
                  <a:pt x="1006" y="2"/>
                </a:lnTo>
                <a:lnTo>
                  <a:pt x="1104" y="26"/>
                </a:lnTo>
                <a:lnTo>
                  <a:pt x="1210" y="74"/>
                </a:lnTo>
                <a:lnTo>
                  <a:pt x="1316" y="124"/>
                </a:lnTo>
                <a:lnTo>
                  <a:pt x="1440" y="200"/>
                </a:lnTo>
                <a:lnTo>
                  <a:pt x="1548" y="260"/>
                </a:lnTo>
                <a:lnTo>
                  <a:pt x="1646" y="304"/>
                </a:lnTo>
                <a:lnTo>
                  <a:pt x="1738" y="344"/>
                </a:lnTo>
                <a:lnTo>
                  <a:pt x="1818" y="376"/>
                </a:lnTo>
                <a:lnTo>
                  <a:pt x="1914" y="384"/>
                </a:lnTo>
              </a:path>
            </a:pathLst>
          </a:custGeom>
          <a:solidFill>
            <a:srgbClr val="3366FF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8939213" y="1092200"/>
            <a:ext cx="0" cy="4191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8694738" y="59213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43B41-43E3-46FF-8134-595B7F7A048B}" type="slidenum">
              <a:rPr lang="en-US"/>
              <a:pPr/>
              <a:t>2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Cams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>
                <a:solidFill>
                  <a:schemeClr val="accent2"/>
                </a:solidFill>
              </a:rPr>
              <a:t>Function generator</a:t>
            </a:r>
          </a:p>
          <a:p>
            <a:r>
              <a:rPr lang="en-US" sz="2800">
                <a:solidFill>
                  <a:schemeClr val="accent2"/>
                </a:solidFill>
              </a:rPr>
              <a:t>Can generate a true dwell</a:t>
            </a:r>
          </a:p>
        </p:txBody>
      </p:sp>
      <p:pic>
        <p:nvPicPr>
          <p:cNvPr id="7173" name="cam_flat_faced.avi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627188" y="2354263"/>
            <a:ext cx="6289675" cy="441325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" fill="hold"/>
                                        <p:tgtEl>
                                          <p:spTgt spid="7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17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4FFE-7202-4245-9B82-2E86E006FDB0}" type="slidenum">
              <a:rPr lang="en-US"/>
              <a:pPr/>
              <a:t>20</a:t>
            </a:fld>
            <a:endParaRPr lang="en-US"/>
          </a:p>
        </p:txBody>
      </p:sp>
      <p:pic>
        <p:nvPicPr>
          <p:cNvPr id="20487" name="Picture 7" descr="Fig 8-14"/>
          <p:cNvPicPr>
            <a:picLocks noChangeAspect="1" noChangeArrowheads="1"/>
          </p:cNvPicPr>
          <p:nvPr/>
        </p:nvPicPr>
        <p:blipFill>
          <a:blip r:embed="rId2"/>
          <a:srcRect l="14223" t="453" r="7425" b="10677"/>
          <a:stretch>
            <a:fillRect/>
          </a:stretch>
        </p:blipFill>
        <p:spPr bwMode="auto">
          <a:xfrm>
            <a:off x="4572000" y="3167063"/>
            <a:ext cx="4572000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 descr="Fig 8-13"/>
          <p:cNvPicPr>
            <a:picLocks noChangeAspect="1" noChangeArrowheads="1"/>
          </p:cNvPicPr>
          <p:nvPr/>
        </p:nvPicPr>
        <p:blipFill>
          <a:blip r:embed="rId3"/>
          <a:srcRect l="19252" r="11328" b="13542"/>
          <a:stretch>
            <a:fillRect/>
          </a:stretch>
        </p:blipFill>
        <p:spPr bwMode="auto">
          <a:xfrm>
            <a:off x="0" y="3132138"/>
            <a:ext cx="45720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RDFD Cam, Trapezoidal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Constant acceleration gives infinite jerk</a:t>
            </a:r>
          </a:p>
          <a:p>
            <a:r>
              <a:rPr lang="en-US">
                <a:latin typeface="Arial" charset="0"/>
              </a:rPr>
              <a:t>Trapezoidal acceleration gives finite jerk, but the acceleration is higher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C2A44-0B73-47B3-A8E8-EC8525DDC30F}" type="slidenum">
              <a:rPr lang="en-US"/>
              <a:pPr/>
              <a:t>21</a:t>
            </a:fld>
            <a:endParaRPr lang="en-US"/>
          </a:p>
        </p:txBody>
      </p:sp>
      <p:pic>
        <p:nvPicPr>
          <p:cNvPr id="21511" name="Picture 7" descr="Fig 8-15"/>
          <p:cNvPicPr>
            <a:picLocks noChangeAspect="1" noChangeArrowheads="1"/>
          </p:cNvPicPr>
          <p:nvPr/>
        </p:nvPicPr>
        <p:blipFill>
          <a:blip r:embed="rId2"/>
          <a:srcRect t="57021" r="3738" b="5556"/>
          <a:stretch>
            <a:fillRect/>
          </a:stretch>
        </p:blipFill>
        <p:spPr bwMode="auto">
          <a:xfrm>
            <a:off x="4572000" y="4073525"/>
            <a:ext cx="4572000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 descr="Fig 8-15"/>
          <p:cNvPicPr>
            <a:picLocks noChangeAspect="1" noChangeArrowheads="1"/>
          </p:cNvPicPr>
          <p:nvPr/>
        </p:nvPicPr>
        <p:blipFill>
          <a:blip r:embed="rId2"/>
          <a:srcRect r="3738" b="44922"/>
          <a:stretch>
            <a:fillRect/>
          </a:stretch>
        </p:blipFill>
        <p:spPr bwMode="auto">
          <a:xfrm>
            <a:off x="0" y="2762250"/>
            <a:ext cx="45720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RDFD Cam, Modified Trapezoidal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Combination of sinusoidal and constant acceleration</a:t>
            </a:r>
          </a:p>
          <a:p>
            <a:r>
              <a:rPr lang="en-US">
                <a:solidFill>
                  <a:schemeClr val="accent2"/>
                </a:solidFill>
              </a:rPr>
              <a:t>Need to integrate to get the magnitude</a:t>
            </a:r>
          </a:p>
          <a:p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0F2B-E33C-49F4-97DF-3CA1672AB1AD}" type="slidenum">
              <a:rPr lang="en-US"/>
              <a:pPr/>
              <a:t>22</a:t>
            </a:fld>
            <a:endParaRPr lang="en-US"/>
          </a:p>
        </p:txBody>
      </p:sp>
      <p:pic>
        <p:nvPicPr>
          <p:cNvPr id="22533" name="Picture 5" descr="Fig 8-17 new"/>
          <p:cNvPicPr>
            <a:picLocks noChangeAspect="1" noChangeArrowheads="1"/>
          </p:cNvPicPr>
          <p:nvPr/>
        </p:nvPicPr>
        <p:blipFill>
          <a:blip r:embed="rId2"/>
          <a:srcRect l="14012" r="8463" b="14058"/>
          <a:stretch>
            <a:fillRect/>
          </a:stretch>
        </p:blipFill>
        <p:spPr bwMode="auto">
          <a:xfrm>
            <a:off x="3132138" y="2765425"/>
            <a:ext cx="6011862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RDFD Cam, Modified Trapezoidal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After integrating, we get the following curves</a:t>
            </a:r>
          </a:p>
          <a:p>
            <a:r>
              <a:rPr lang="en-US">
                <a:solidFill>
                  <a:schemeClr val="accent2"/>
                </a:solidFill>
              </a:rPr>
              <a:t>Has lowest magnitude of peak acceleration  of standard cam functions</a:t>
            </a:r>
          </a:p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	(lowest forces)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19C1-C37E-40A7-84AF-7B227684E56B}" type="slidenum">
              <a:rPr lang="en-US"/>
              <a:pPr/>
              <a:t>23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3392488" cy="48006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Combination of a low and high frequency sine function</a:t>
            </a:r>
          </a:p>
          <a:p>
            <a:r>
              <a:rPr lang="en-US">
                <a:solidFill>
                  <a:schemeClr val="accent2"/>
                </a:solidFill>
                <a:latin typeface="Arial" charset="0"/>
              </a:rPr>
              <a:t>Has lowest peak velocity (lowest kinetic energy)</a:t>
            </a:r>
          </a:p>
        </p:txBody>
      </p:sp>
      <p:pic>
        <p:nvPicPr>
          <p:cNvPr id="23559" name="Picture 7" descr="Fig 8-16 new"/>
          <p:cNvPicPr>
            <a:picLocks noChangeAspect="1" noChangeArrowheads="1"/>
          </p:cNvPicPr>
          <p:nvPr/>
        </p:nvPicPr>
        <p:blipFill>
          <a:blip r:embed="rId2"/>
          <a:srcRect l="3047" t="-867" r="4846" b="6175"/>
          <a:stretch>
            <a:fillRect/>
          </a:stretch>
        </p:blipFill>
        <p:spPr bwMode="auto">
          <a:xfrm>
            <a:off x="3582988" y="0"/>
            <a:ext cx="55610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21150" cy="1195388"/>
          </a:xfrm>
        </p:spPr>
        <p:txBody>
          <a:bodyPr/>
          <a:lstStyle/>
          <a:p>
            <a:pPr algn="l"/>
            <a:r>
              <a:rPr lang="en-US">
                <a:solidFill>
                  <a:schemeClr val="accent2"/>
                </a:solidFill>
                <a:latin typeface="Arial" charset="0"/>
              </a:rPr>
              <a:t>RDFD Cam, Modified Sine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DB3F-C6BE-4489-AC78-385BC66D9D95}" type="slidenum">
              <a:rPr lang="en-US"/>
              <a:pPr/>
              <a:t>24</a:t>
            </a:fld>
            <a:endParaRPr lang="en-US"/>
          </a:p>
        </p:txBody>
      </p:sp>
      <p:pic>
        <p:nvPicPr>
          <p:cNvPr id="45061" name="Picture 5" descr="Fig 8-17 new"/>
          <p:cNvPicPr>
            <a:picLocks noChangeAspect="1" noChangeArrowheads="1"/>
          </p:cNvPicPr>
          <p:nvPr/>
        </p:nvPicPr>
        <p:blipFill>
          <a:blip r:embed="rId2"/>
          <a:srcRect l="14012" r="8463" b="14058"/>
          <a:stretch>
            <a:fillRect/>
          </a:stretch>
        </p:blipFill>
        <p:spPr bwMode="auto">
          <a:xfrm>
            <a:off x="3132138" y="2760663"/>
            <a:ext cx="6011862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RDFD Cam, SCCA Family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88" indent="-1588">
              <a:buFontTx/>
              <a:buNone/>
            </a:pPr>
            <a:r>
              <a:rPr lang="en-US" sz="2800">
                <a:solidFill>
                  <a:schemeClr val="accent2"/>
                </a:solidFill>
                <a:latin typeface="Arial" charset="0"/>
              </a:rPr>
              <a:t>The cam functions discussed so far belong to the SCCA family (Sine-Constant-Cosine-Acceleration)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8A6E2-29B4-4521-A81D-3E6743FA1B4B}" type="slidenum">
              <a:rPr lang="en-US"/>
              <a:pPr/>
              <a:t>25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RDFD Cam, SCCA Family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48006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Comparison of accelerations in SCCA family</a:t>
            </a:r>
          </a:p>
          <a:p>
            <a:r>
              <a:rPr lang="en-US">
                <a:solidFill>
                  <a:schemeClr val="accent2"/>
                </a:solidFill>
              </a:rPr>
              <a:t>All are combination of sine, constant, cosine family</a:t>
            </a:r>
          </a:p>
        </p:txBody>
      </p:sp>
      <p:pic>
        <p:nvPicPr>
          <p:cNvPr id="46088" name="Picture 8" descr="Fig 8-18 new"/>
          <p:cNvPicPr>
            <a:picLocks noChangeAspect="1" noChangeArrowheads="1"/>
          </p:cNvPicPr>
          <p:nvPr/>
        </p:nvPicPr>
        <p:blipFill>
          <a:blip r:embed="rId2"/>
          <a:srcRect l="1697" t="7747" r="1530" b="12624"/>
          <a:stretch>
            <a:fillRect/>
          </a:stretch>
        </p:blipFill>
        <p:spPr bwMode="auto">
          <a:xfrm>
            <a:off x="0" y="2363788"/>
            <a:ext cx="9144000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B134-9DE0-4632-B035-B1B54E1501DA}" type="slidenum">
              <a:rPr lang="en-US"/>
              <a:pPr/>
              <a:t>26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Polynomial Functions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We can also choose </a:t>
            </a:r>
            <a:r>
              <a:rPr lang="en-US" u="sng">
                <a:solidFill>
                  <a:schemeClr val="accent2"/>
                </a:solidFill>
              </a:rPr>
              <a:t>polynomials</a:t>
            </a:r>
            <a:r>
              <a:rPr lang="en-US">
                <a:solidFill>
                  <a:schemeClr val="accent2"/>
                </a:solidFill>
              </a:rPr>
              <a:t> for cam functions</a:t>
            </a:r>
          </a:p>
          <a:p>
            <a:r>
              <a:rPr lang="en-US">
                <a:solidFill>
                  <a:schemeClr val="accent2"/>
                </a:solidFill>
              </a:rPr>
              <a:t>General form:</a:t>
            </a:r>
          </a:p>
          <a:p>
            <a:endParaRPr lang="en-US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	where </a:t>
            </a:r>
            <a:r>
              <a:rPr lang="en-US" i="1">
                <a:solidFill>
                  <a:schemeClr val="accent2"/>
                </a:solidFill>
              </a:rPr>
              <a:t>x=</a:t>
            </a:r>
            <a:r>
              <a:rPr lang="en-US" i="1">
                <a:solidFill>
                  <a:schemeClr val="accent2"/>
                </a:solidFill>
                <a:latin typeface="Symbol" pitchFamily="18" charset="2"/>
              </a:rPr>
              <a:t>q/b</a:t>
            </a:r>
            <a:r>
              <a:rPr lang="en-US">
                <a:solidFill>
                  <a:schemeClr val="accent2"/>
                </a:solidFill>
              </a:rPr>
              <a:t> or </a:t>
            </a:r>
            <a:r>
              <a:rPr lang="en-US" i="1">
                <a:solidFill>
                  <a:schemeClr val="accent2"/>
                </a:solidFill>
              </a:rPr>
              <a:t>t</a:t>
            </a:r>
          </a:p>
          <a:p>
            <a:r>
              <a:rPr lang="en-US">
                <a:solidFill>
                  <a:schemeClr val="accent2"/>
                </a:solidFill>
              </a:rPr>
              <a:t>Choose the number of boundary conditions (BC’s) to satisfy the fundamental law of cam design</a:t>
            </a:r>
          </a:p>
        </p:txBody>
      </p:sp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800100" y="2454275"/>
          <a:ext cx="7450138" cy="695325"/>
        </p:xfrm>
        <a:graphic>
          <a:graphicData uri="http://schemas.openxmlformats.org/presentationml/2006/ole">
            <p:oleObj spid="_x0000_s24582" name="Equation" r:id="rId3" imgW="2857500" imgH="266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EC37-14D9-4BE8-A637-E81F50609518}" type="slidenum">
              <a:rPr lang="en-US"/>
              <a:pPr/>
              <a:t>27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3-4-5 Polynomial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800725" cy="2697163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Boundary conditions</a:t>
            </a:r>
          </a:p>
          <a:p>
            <a:pPr lvl="1">
              <a:buFont typeface="Wingdings" pitchFamily="2" charset="2"/>
              <a:buChar char="Ø"/>
            </a:pP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 i="1">
                <a:solidFill>
                  <a:schemeClr val="accent2"/>
                </a:solidFill>
              </a:rPr>
              <a:t>@</a:t>
            </a:r>
            <a:r>
              <a:rPr lang="en-US" i="1">
                <a:solidFill>
                  <a:schemeClr val="accent2"/>
                </a:solidFill>
                <a:latin typeface="Symbol" pitchFamily="18" charset="2"/>
              </a:rPr>
              <a:t>q</a:t>
            </a:r>
            <a:r>
              <a:rPr lang="en-US" i="1">
                <a:solidFill>
                  <a:schemeClr val="accent2"/>
                </a:solidFill>
              </a:rPr>
              <a:t>=0, </a:t>
            </a:r>
            <a:r>
              <a:rPr lang="en-US" i="1"/>
              <a:t>s=0,v=0,a=0</a:t>
            </a:r>
          </a:p>
          <a:p>
            <a:pPr lvl="1">
              <a:buFont typeface="Wingdings" pitchFamily="2" charset="2"/>
              <a:buChar char="Ø"/>
            </a:pPr>
            <a:r>
              <a:rPr lang="en-US" i="1">
                <a:solidFill>
                  <a:schemeClr val="accent2"/>
                </a:solidFill>
              </a:rPr>
              <a:t> @</a:t>
            </a:r>
            <a:r>
              <a:rPr lang="en-US" i="1">
                <a:solidFill>
                  <a:schemeClr val="accent2"/>
                </a:solidFill>
                <a:latin typeface="Symbol" pitchFamily="18" charset="2"/>
              </a:rPr>
              <a:t>q=b</a:t>
            </a:r>
            <a:r>
              <a:rPr lang="en-US" i="1">
                <a:solidFill>
                  <a:schemeClr val="accent2"/>
                </a:solidFill>
              </a:rPr>
              <a:t>, </a:t>
            </a:r>
            <a:r>
              <a:rPr lang="en-US" i="1"/>
              <a:t>s=h,v=0,a=0</a:t>
            </a:r>
          </a:p>
          <a:p>
            <a:r>
              <a:rPr lang="en-US">
                <a:solidFill>
                  <a:schemeClr val="accent2"/>
                </a:solidFill>
              </a:rPr>
              <a:t>Six boundary conditions, so order 5 since C</a:t>
            </a:r>
            <a:r>
              <a:rPr lang="en-US" baseline="-25000">
                <a:solidFill>
                  <a:schemeClr val="accent2"/>
                </a:solidFill>
              </a:rPr>
              <a:t>0</a:t>
            </a:r>
            <a:r>
              <a:rPr lang="en-US">
                <a:solidFill>
                  <a:schemeClr val="accent2"/>
                </a:solidFill>
              </a:rPr>
              <a:t> term</a:t>
            </a:r>
          </a:p>
          <a:p>
            <a:pPr lvl="1"/>
            <a:endParaRPr lang="en-US">
              <a:solidFill>
                <a:schemeClr val="accent2"/>
              </a:solidFill>
            </a:endParaRPr>
          </a:p>
          <a:p>
            <a:pPr lvl="1">
              <a:buFontTx/>
              <a:buNone/>
            </a:pPr>
            <a:endParaRPr lang="en-US">
              <a:solidFill>
                <a:schemeClr val="accent2"/>
              </a:solidFill>
            </a:endParaRPr>
          </a:p>
        </p:txBody>
      </p:sp>
      <p:graphicFrame>
        <p:nvGraphicFramePr>
          <p:cNvPr id="80896" name="Object 0"/>
          <p:cNvGraphicFramePr>
            <a:graphicFrameLocks noChangeAspect="1"/>
          </p:cNvGraphicFramePr>
          <p:nvPr/>
        </p:nvGraphicFramePr>
        <p:xfrm>
          <a:off x="166688" y="4173538"/>
          <a:ext cx="4405312" cy="2163762"/>
        </p:xfrm>
        <a:graphic>
          <a:graphicData uri="http://schemas.openxmlformats.org/presentationml/2006/ole">
            <p:oleObj spid="_x0000_s80897" name="Equation" r:id="rId3" imgW="2120900" imgH="1041400" progId="Equation.3">
              <p:embed/>
            </p:oleObj>
          </a:graphicData>
        </a:graphic>
      </p:graphicFrame>
      <p:pic>
        <p:nvPicPr>
          <p:cNvPr id="25608" name="Picture 8" descr="Fig 8"/>
          <p:cNvPicPr>
            <a:picLocks noChangeAspect="1" noChangeArrowheads="1"/>
          </p:cNvPicPr>
          <p:nvPr/>
        </p:nvPicPr>
        <p:blipFill>
          <a:blip r:embed="rId4"/>
          <a:srcRect b="32053"/>
          <a:stretch>
            <a:fillRect/>
          </a:stretch>
        </p:blipFill>
        <p:spPr bwMode="auto">
          <a:xfrm>
            <a:off x="5351463" y="808038"/>
            <a:ext cx="3792537" cy="604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5734050" y="1543050"/>
            <a:ext cx="214313" cy="214313"/>
          </a:xfrm>
          <a:prstGeom prst="ellipse">
            <a:avLst/>
          </a:prstGeom>
          <a:solidFill>
            <a:srgbClr val="FFFF99">
              <a:alpha val="50000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5722938" y="2732088"/>
            <a:ext cx="214312" cy="214312"/>
          </a:xfrm>
          <a:prstGeom prst="ellipse">
            <a:avLst/>
          </a:prstGeom>
          <a:solidFill>
            <a:srgbClr val="FFFF99">
              <a:alpha val="50000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Oval 11"/>
          <p:cNvSpPr>
            <a:spLocks noChangeArrowheads="1"/>
          </p:cNvSpPr>
          <p:nvPr/>
        </p:nvSpPr>
        <p:spPr bwMode="auto">
          <a:xfrm>
            <a:off x="5724525" y="4086225"/>
            <a:ext cx="214313" cy="214313"/>
          </a:xfrm>
          <a:prstGeom prst="ellipse">
            <a:avLst/>
          </a:prstGeom>
          <a:solidFill>
            <a:srgbClr val="FFFF99">
              <a:alpha val="50000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Oval 12"/>
          <p:cNvSpPr>
            <a:spLocks noChangeArrowheads="1"/>
          </p:cNvSpPr>
          <p:nvPr/>
        </p:nvSpPr>
        <p:spPr bwMode="auto">
          <a:xfrm>
            <a:off x="8683625" y="1144588"/>
            <a:ext cx="214313" cy="214312"/>
          </a:xfrm>
          <a:prstGeom prst="ellipse">
            <a:avLst/>
          </a:prstGeom>
          <a:solidFill>
            <a:srgbClr val="FFFF99">
              <a:alpha val="50000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Oval 13"/>
          <p:cNvSpPr>
            <a:spLocks noChangeArrowheads="1"/>
          </p:cNvSpPr>
          <p:nvPr/>
        </p:nvSpPr>
        <p:spPr bwMode="auto">
          <a:xfrm>
            <a:off x="8672513" y="2733675"/>
            <a:ext cx="214312" cy="214313"/>
          </a:xfrm>
          <a:prstGeom prst="ellipse">
            <a:avLst/>
          </a:prstGeom>
          <a:solidFill>
            <a:srgbClr val="FFFF99">
              <a:alpha val="50000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8674100" y="4087813"/>
            <a:ext cx="214313" cy="214312"/>
          </a:xfrm>
          <a:prstGeom prst="ellipse">
            <a:avLst/>
          </a:prstGeom>
          <a:solidFill>
            <a:srgbClr val="FFFF99">
              <a:alpha val="50000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5609" grpId="0" animBg="1"/>
      <p:bldP spid="25610" grpId="0" animBg="1"/>
      <p:bldP spid="25611" grpId="0" animBg="1"/>
      <p:bldP spid="25612" grpId="0" animBg="1"/>
      <p:bldP spid="25613" grpId="0" animBg="1"/>
      <p:bldP spid="256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684F-15AC-4604-BAE0-7AF0B8634032}" type="slidenum">
              <a:rPr lang="en-US"/>
              <a:pPr/>
              <a:t>28</a:t>
            </a:fld>
            <a:endParaRPr lang="en-US"/>
          </a:p>
        </p:txBody>
      </p:sp>
      <p:pic>
        <p:nvPicPr>
          <p:cNvPr id="26633" name="Picture 9" descr="Fig 8"/>
          <p:cNvPicPr>
            <a:picLocks noChangeAspect="1" noChangeArrowheads="1"/>
          </p:cNvPicPr>
          <p:nvPr/>
        </p:nvPicPr>
        <p:blipFill>
          <a:blip r:embed="rId3"/>
          <a:srcRect b="32053"/>
          <a:stretch>
            <a:fillRect/>
          </a:stretch>
        </p:blipFill>
        <p:spPr bwMode="auto">
          <a:xfrm>
            <a:off x="6430963" y="625475"/>
            <a:ext cx="2713037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3-4-5 Polynomial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52888"/>
            <a:ext cx="9144000" cy="17287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tabLst>
                <a:tab pos="1250950" algn="l"/>
                <a:tab pos="2516188" algn="l"/>
                <a:tab pos="4165600" algn="l"/>
              </a:tabLst>
            </a:pPr>
            <a:r>
              <a:rPr lang="en-US" sz="2400" i="1">
                <a:solidFill>
                  <a:schemeClr val="accent2"/>
                </a:solidFill>
              </a:rPr>
              <a:t>@</a:t>
            </a:r>
            <a:r>
              <a:rPr lang="en-US" sz="2400" i="1">
                <a:solidFill>
                  <a:schemeClr val="accent2"/>
                </a:solidFill>
                <a:latin typeface="Symbol" pitchFamily="18" charset="2"/>
              </a:rPr>
              <a:t>q</a:t>
            </a:r>
            <a:r>
              <a:rPr lang="en-US" sz="2400" i="1">
                <a:solidFill>
                  <a:schemeClr val="accent2"/>
                </a:solidFill>
              </a:rPr>
              <a:t>=0,	</a:t>
            </a:r>
            <a:r>
              <a:rPr lang="en-US" sz="2400" i="1"/>
              <a:t>s=0=C</a:t>
            </a:r>
            <a:r>
              <a:rPr lang="en-US" sz="2400" i="1" baseline="-25000"/>
              <a:t>0</a:t>
            </a:r>
            <a:r>
              <a:rPr lang="en-US" sz="2400" i="1" baseline="-25000">
                <a:solidFill>
                  <a:schemeClr val="accent2"/>
                </a:solidFill>
              </a:rPr>
              <a:t>	 </a:t>
            </a:r>
            <a:r>
              <a:rPr lang="en-US" sz="2400" i="1">
                <a:solidFill>
                  <a:schemeClr val="accent2"/>
                </a:solidFill>
              </a:rPr>
              <a:t>v=0=C</a:t>
            </a:r>
            <a:r>
              <a:rPr lang="en-US" sz="2400" i="1" baseline="-25000">
                <a:solidFill>
                  <a:schemeClr val="accent2"/>
                </a:solidFill>
              </a:rPr>
              <a:t>1</a:t>
            </a:r>
            <a:r>
              <a:rPr lang="en-US" sz="2400" i="1">
                <a:solidFill>
                  <a:schemeClr val="accent2"/>
                </a:solidFill>
              </a:rPr>
              <a:t>/</a:t>
            </a:r>
            <a:r>
              <a:rPr lang="en-US" sz="2400" i="1">
                <a:solidFill>
                  <a:schemeClr val="accent2"/>
                </a:solidFill>
                <a:latin typeface="Symbol" pitchFamily="18" charset="2"/>
              </a:rPr>
              <a:t>b</a:t>
            </a:r>
            <a:r>
              <a:rPr lang="en-US" sz="2400" i="1">
                <a:solidFill>
                  <a:schemeClr val="accent2"/>
                </a:solidFill>
              </a:rPr>
              <a:t>	</a:t>
            </a:r>
            <a:r>
              <a:rPr lang="en-US" sz="2400" i="1"/>
              <a:t>a=0=2C</a:t>
            </a:r>
            <a:r>
              <a:rPr lang="en-US" sz="2400" i="1" baseline="-25000"/>
              <a:t>2</a:t>
            </a:r>
            <a:r>
              <a:rPr lang="en-US" sz="2400" i="1"/>
              <a:t>/</a:t>
            </a:r>
            <a:r>
              <a:rPr lang="en-US" sz="2400" i="1">
                <a:latin typeface="Symbol" pitchFamily="18" charset="2"/>
              </a:rPr>
              <a:t>b</a:t>
            </a:r>
            <a:r>
              <a:rPr lang="en-US" sz="2400" i="1" baseline="30000"/>
              <a:t>2</a:t>
            </a:r>
            <a:endParaRPr lang="en-US" sz="2400" i="1"/>
          </a:p>
          <a:p>
            <a:pPr lvl="1">
              <a:lnSpc>
                <a:spcPct val="80000"/>
              </a:lnSpc>
              <a:buFontTx/>
              <a:buNone/>
              <a:tabLst>
                <a:tab pos="1250950" algn="l"/>
                <a:tab pos="2516188" algn="l"/>
                <a:tab pos="4165600" algn="l"/>
              </a:tabLst>
            </a:pPr>
            <a:r>
              <a:rPr lang="en-US" sz="2000" i="1">
                <a:solidFill>
                  <a:schemeClr val="accent2"/>
                </a:solidFill>
              </a:rPr>
              <a:t>		</a:t>
            </a:r>
            <a:r>
              <a:rPr lang="en-US" sz="2000" i="1"/>
              <a:t>C</a:t>
            </a:r>
            <a:r>
              <a:rPr lang="en-US" sz="2000" i="1" baseline="-25000"/>
              <a:t>0</a:t>
            </a:r>
            <a:r>
              <a:rPr lang="en-US" sz="2000" i="1"/>
              <a:t>=0</a:t>
            </a:r>
            <a:r>
              <a:rPr lang="en-US" sz="2000" i="1">
                <a:solidFill>
                  <a:schemeClr val="accent2"/>
                </a:solidFill>
              </a:rPr>
              <a:t>	C</a:t>
            </a:r>
            <a:r>
              <a:rPr lang="en-US" sz="2000" i="1" baseline="-25000">
                <a:solidFill>
                  <a:schemeClr val="accent2"/>
                </a:solidFill>
              </a:rPr>
              <a:t>1</a:t>
            </a:r>
            <a:r>
              <a:rPr lang="en-US" sz="2000" i="1">
                <a:solidFill>
                  <a:schemeClr val="accent2"/>
                </a:solidFill>
              </a:rPr>
              <a:t>=0	</a:t>
            </a:r>
            <a:r>
              <a:rPr lang="en-US" sz="2000" i="1"/>
              <a:t>C</a:t>
            </a:r>
            <a:r>
              <a:rPr lang="en-US" sz="2000" i="1" baseline="-25000"/>
              <a:t>2</a:t>
            </a:r>
            <a:r>
              <a:rPr lang="en-US" sz="2000" i="1"/>
              <a:t>=0</a:t>
            </a:r>
          </a:p>
          <a:p>
            <a:pPr>
              <a:lnSpc>
                <a:spcPct val="80000"/>
              </a:lnSpc>
              <a:buFontTx/>
              <a:buNone/>
              <a:tabLst>
                <a:tab pos="1250950" algn="l"/>
                <a:tab pos="2516188" algn="l"/>
                <a:tab pos="4165600" algn="l"/>
              </a:tabLst>
            </a:pPr>
            <a:r>
              <a:rPr lang="en-US" sz="2400" i="1">
                <a:solidFill>
                  <a:schemeClr val="accent2"/>
                </a:solidFill>
              </a:rPr>
              <a:t>@</a:t>
            </a:r>
            <a:r>
              <a:rPr lang="en-US" sz="2400" i="1">
                <a:solidFill>
                  <a:schemeClr val="accent2"/>
                </a:solidFill>
                <a:latin typeface="Symbol" pitchFamily="18" charset="2"/>
              </a:rPr>
              <a:t>q</a:t>
            </a:r>
            <a:r>
              <a:rPr lang="en-US" sz="2400" i="1">
                <a:solidFill>
                  <a:schemeClr val="accent2"/>
                </a:solidFill>
              </a:rPr>
              <a:t>=</a:t>
            </a:r>
            <a:r>
              <a:rPr lang="en-US" sz="2400" i="1">
                <a:solidFill>
                  <a:schemeClr val="accent2"/>
                </a:solidFill>
                <a:latin typeface="Symbol" pitchFamily="18" charset="2"/>
              </a:rPr>
              <a:t>b</a:t>
            </a:r>
            <a:r>
              <a:rPr lang="en-US" sz="2400" i="1">
                <a:solidFill>
                  <a:schemeClr val="accent2"/>
                </a:solidFill>
              </a:rPr>
              <a:t>,	</a:t>
            </a:r>
            <a:r>
              <a:rPr lang="en-US" sz="2400" i="1"/>
              <a:t>s=h= C</a:t>
            </a:r>
            <a:r>
              <a:rPr lang="en-US" sz="2400" i="1" baseline="-25000"/>
              <a:t>3</a:t>
            </a:r>
            <a:r>
              <a:rPr lang="en-US" sz="2400" i="1"/>
              <a:t>+C</a:t>
            </a:r>
            <a:r>
              <a:rPr lang="en-US" sz="2400" i="1" baseline="-25000"/>
              <a:t>4</a:t>
            </a:r>
            <a:r>
              <a:rPr lang="en-US" sz="2400" i="1"/>
              <a:t>+C</a:t>
            </a:r>
            <a:r>
              <a:rPr lang="en-US" sz="2400" i="1" baseline="-25000"/>
              <a:t>5</a:t>
            </a:r>
            <a:r>
              <a:rPr lang="en-US" sz="2400" i="1">
                <a:solidFill>
                  <a:schemeClr val="accent2"/>
                </a:solidFill>
              </a:rPr>
              <a:t>,	v=0=2C</a:t>
            </a:r>
            <a:r>
              <a:rPr lang="en-US" sz="2400" i="1" baseline="-25000">
                <a:solidFill>
                  <a:schemeClr val="accent2"/>
                </a:solidFill>
              </a:rPr>
              <a:t>3</a:t>
            </a:r>
            <a:r>
              <a:rPr lang="en-US" sz="2400" i="1">
                <a:solidFill>
                  <a:schemeClr val="accent2"/>
                </a:solidFill>
              </a:rPr>
              <a:t>+3C</a:t>
            </a:r>
            <a:r>
              <a:rPr lang="en-US" sz="2400" i="1" baseline="-25000">
                <a:solidFill>
                  <a:schemeClr val="accent2"/>
                </a:solidFill>
              </a:rPr>
              <a:t>4</a:t>
            </a:r>
            <a:r>
              <a:rPr lang="en-US" sz="2400" i="1">
                <a:solidFill>
                  <a:schemeClr val="accent2"/>
                </a:solidFill>
              </a:rPr>
              <a:t>+5C</a:t>
            </a:r>
            <a:r>
              <a:rPr lang="en-US" sz="2400" i="1" baseline="-25000">
                <a:solidFill>
                  <a:schemeClr val="accent2"/>
                </a:solidFill>
              </a:rPr>
              <a:t>5</a:t>
            </a:r>
            <a:r>
              <a:rPr lang="en-US" sz="2400" i="1">
                <a:solidFill>
                  <a:schemeClr val="accent2"/>
                </a:solidFill>
              </a:rPr>
              <a:t>			</a:t>
            </a:r>
            <a:r>
              <a:rPr lang="en-US" sz="2400" i="1"/>
              <a:t>a=0= 6C</a:t>
            </a:r>
            <a:r>
              <a:rPr lang="en-US" sz="2400" i="1" baseline="-25000"/>
              <a:t>3</a:t>
            </a:r>
            <a:r>
              <a:rPr lang="en-US" sz="2400" i="1"/>
              <a:t>+12C</a:t>
            </a:r>
            <a:r>
              <a:rPr lang="en-US" sz="2400" i="1" baseline="-25000"/>
              <a:t>4</a:t>
            </a:r>
            <a:r>
              <a:rPr lang="en-US" sz="2400" i="1"/>
              <a:t>+20C</a:t>
            </a:r>
            <a:r>
              <a:rPr lang="en-US" sz="2400" i="1" baseline="-25000"/>
              <a:t>5</a:t>
            </a:r>
          </a:p>
          <a:p>
            <a:pPr>
              <a:lnSpc>
                <a:spcPct val="80000"/>
              </a:lnSpc>
              <a:buFontTx/>
              <a:buNone/>
              <a:tabLst>
                <a:tab pos="1250950" algn="l"/>
                <a:tab pos="2516188" algn="l"/>
                <a:tab pos="4165600" algn="l"/>
              </a:tabLst>
            </a:pPr>
            <a:r>
              <a:rPr lang="en-US" sz="2400" i="1">
                <a:solidFill>
                  <a:schemeClr val="accent2"/>
                </a:solidFill>
              </a:rPr>
              <a:t>Solve the 3 equations to get</a:t>
            </a:r>
          </a:p>
        </p:txBody>
      </p:sp>
      <p:graphicFrame>
        <p:nvGraphicFramePr>
          <p:cNvPr id="81920" name="Object 0"/>
          <p:cNvGraphicFramePr>
            <a:graphicFrameLocks noChangeAspect="1"/>
          </p:cNvGraphicFramePr>
          <p:nvPr/>
        </p:nvGraphicFramePr>
        <p:xfrm>
          <a:off x="38100" y="1076325"/>
          <a:ext cx="5051425" cy="2366963"/>
        </p:xfrm>
        <a:graphic>
          <a:graphicData uri="http://schemas.openxmlformats.org/presentationml/2006/ole">
            <p:oleObj spid="_x0000_s81922" name="Equation" r:id="rId4" imgW="3632200" imgH="1701800" progId="Equation.3">
              <p:embed/>
            </p:oleObj>
          </a:graphicData>
        </a:graphic>
      </p:graphicFrame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5667375"/>
            <a:ext cx="91440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81921" name="Object 1"/>
          <p:cNvGraphicFramePr>
            <a:graphicFrameLocks noChangeAspect="1"/>
          </p:cNvGraphicFramePr>
          <p:nvPr/>
        </p:nvGraphicFramePr>
        <p:xfrm>
          <a:off x="5154613" y="5260975"/>
          <a:ext cx="3441700" cy="931863"/>
        </p:xfrm>
        <a:graphic>
          <a:graphicData uri="http://schemas.openxmlformats.org/presentationml/2006/ole">
            <p:oleObj spid="_x0000_s81923" name="Equation" r:id="rId5" imgW="2159000" imgH="584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8F5D8-750A-4D61-80EE-00027D14CE12}" type="slidenum">
              <a:rPr lang="en-US"/>
              <a:pPr/>
              <a:t>29</a:t>
            </a:fld>
            <a:endParaRPr lang="en-US"/>
          </a:p>
        </p:txBody>
      </p:sp>
      <p:pic>
        <p:nvPicPr>
          <p:cNvPr id="27656" name="Picture 8" descr="Fig 8"/>
          <p:cNvPicPr>
            <a:picLocks noChangeAspect="1" noChangeArrowheads="1"/>
          </p:cNvPicPr>
          <p:nvPr/>
        </p:nvPicPr>
        <p:blipFill>
          <a:blip r:embed="rId3"/>
          <a:srcRect l="522" t="2008" b="31853"/>
          <a:stretch>
            <a:fillRect/>
          </a:stretch>
        </p:blipFill>
        <p:spPr bwMode="auto">
          <a:xfrm>
            <a:off x="5700713" y="1574800"/>
            <a:ext cx="3443287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3-4-5  and 4-5-6-7 Polynomial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77863"/>
            <a:ext cx="6038850" cy="6000750"/>
          </a:xfrm>
        </p:spPr>
        <p:txBody>
          <a:bodyPr/>
          <a:lstStyle/>
          <a:p>
            <a:r>
              <a:rPr lang="en-US" sz="2800">
                <a:solidFill>
                  <a:schemeClr val="accent2"/>
                </a:solidFill>
              </a:rPr>
              <a:t>3-4-5 polynomial </a:t>
            </a:r>
          </a:p>
          <a:p>
            <a:pPr lvl="1"/>
            <a:r>
              <a:rPr lang="en-US">
                <a:solidFill>
                  <a:schemeClr val="accent2"/>
                </a:solidFill>
              </a:rPr>
              <a:t>Similar in shape to cycloidal</a:t>
            </a:r>
          </a:p>
          <a:p>
            <a:pPr lvl="1"/>
            <a:r>
              <a:rPr lang="en-US">
                <a:solidFill>
                  <a:schemeClr val="accent2"/>
                </a:solidFill>
              </a:rPr>
              <a:t>Discontinuous jerk</a:t>
            </a:r>
          </a:p>
          <a:p>
            <a:pPr lvl="1"/>
            <a:endParaRPr lang="en-US">
              <a:solidFill>
                <a:schemeClr val="accent2"/>
              </a:solidFill>
            </a:endParaRPr>
          </a:p>
          <a:p>
            <a:pPr lvl="1"/>
            <a:endParaRPr lang="en-US">
              <a:solidFill>
                <a:schemeClr val="accent2"/>
              </a:solidFill>
            </a:endParaRPr>
          </a:p>
          <a:p>
            <a:r>
              <a:rPr lang="en-US" sz="2800">
                <a:solidFill>
                  <a:schemeClr val="accent2"/>
                </a:solidFill>
              </a:rPr>
              <a:t>4-5-6-7 polynomial: </a:t>
            </a:r>
            <a:r>
              <a:rPr lang="en-US" sz="2800">
                <a:solidFill>
                  <a:srgbClr val="FF6600"/>
                </a:solidFill>
              </a:rPr>
              <a:t>set the jerk to be zero at 0 and </a:t>
            </a:r>
            <a:r>
              <a:rPr lang="en-US" sz="2800" i="1">
                <a:solidFill>
                  <a:srgbClr val="FF6600"/>
                </a:solidFill>
                <a:latin typeface="Symbol" pitchFamily="18" charset="2"/>
              </a:rPr>
              <a:t>b</a:t>
            </a:r>
            <a:endParaRPr lang="en-US" sz="2800" i="1">
              <a:solidFill>
                <a:srgbClr val="FF6600"/>
              </a:solidFill>
            </a:endParaRPr>
          </a:p>
          <a:p>
            <a:endParaRPr lang="en-US" sz="2800" i="1">
              <a:solidFill>
                <a:srgbClr val="FF6600"/>
              </a:solidFill>
              <a:latin typeface="Symbol" pitchFamily="18" charset="2"/>
            </a:endParaRPr>
          </a:p>
          <a:p>
            <a:endParaRPr lang="en-US" sz="2800" i="1">
              <a:solidFill>
                <a:schemeClr val="accent2"/>
              </a:solidFill>
              <a:latin typeface="Symbol" pitchFamily="18" charset="2"/>
            </a:endParaRPr>
          </a:p>
          <a:p>
            <a:r>
              <a:rPr lang="en-US" sz="2800">
                <a:solidFill>
                  <a:schemeClr val="accent2"/>
                </a:solidFill>
              </a:rPr>
              <a:t>Has continuous jerk, but everything else is larger</a:t>
            </a: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300038" y="2173288"/>
          <a:ext cx="4057650" cy="1098550"/>
        </p:xfrm>
        <a:graphic>
          <a:graphicData uri="http://schemas.openxmlformats.org/presentationml/2006/ole">
            <p:oleObj spid="_x0000_s27654" name="Equation" r:id="rId4" imgW="2159000" imgH="584200" progId="Equation.3">
              <p:embed/>
            </p:oleObj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0" y="4227513"/>
          <a:ext cx="5441950" cy="1098550"/>
        </p:xfrm>
        <a:graphic>
          <a:graphicData uri="http://schemas.openxmlformats.org/presentationml/2006/ole">
            <p:oleObj spid="_x0000_s27655" name="Equation" r:id="rId5" imgW="2895600" imgH="584200" progId="Equation.3">
              <p:embed/>
            </p:oleObj>
          </a:graphicData>
        </a:graphic>
      </p:graphicFrame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6000750" y="1047750"/>
            <a:ext cx="2979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4-5-6-7 Polynomial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C765-6CEA-40BD-A638-5B59D02FF972}" type="slidenum">
              <a:rPr lang="en-US"/>
              <a:pPr/>
              <a:t>3</a:t>
            </a:fld>
            <a:endParaRPr lang="en-US"/>
          </a:p>
        </p:txBody>
      </p:sp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Cam Terminology</a:t>
            </a:r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Type of follower motion (rotation, translation)</a:t>
            </a:r>
          </a:p>
          <a:p>
            <a:r>
              <a:rPr lang="en-US">
                <a:solidFill>
                  <a:schemeClr val="accent2"/>
                </a:solidFill>
                <a:latin typeface="Arial" charset="0"/>
              </a:rPr>
              <a:t>Type of joint closure (force, form)</a:t>
            </a:r>
          </a:p>
          <a:p>
            <a:r>
              <a:rPr lang="en-US">
                <a:solidFill>
                  <a:schemeClr val="accent2"/>
                </a:solidFill>
                <a:latin typeface="Arial" charset="0"/>
              </a:rPr>
              <a:t>Type of follower (roller, mushroom, flat)</a:t>
            </a:r>
          </a:p>
          <a:p>
            <a:r>
              <a:rPr lang="en-US">
                <a:solidFill>
                  <a:schemeClr val="accent2"/>
                </a:solidFill>
                <a:latin typeface="Arial" charset="0"/>
              </a:rPr>
              <a:t>Direction of follower motion (radial, axial)</a:t>
            </a:r>
          </a:p>
          <a:p>
            <a:r>
              <a:rPr lang="en-US">
                <a:solidFill>
                  <a:schemeClr val="accent2"/>
                </a:solidFill>
                <a:latin typeface="Arial" charset="0"/>
              </a:rPr>
              <a:t>Type of motion constraints (critical extreme position(CEP) and critical path motion (CPM))</a:t>
            </a:r>
          </a:p>
          <a:p>
            <a:r>
              <a:rPr lang="en-US">
                <a:solidFill>
                  <a:schemeClr val="accent2"/>
                </a:solidFill>
                <a:latin typeface="Arial" charset="0"/>
              </a:rPr>
              <a:t>Type of motion program (rise-fall (RF), rise-fall-dwell (RFD), rise-dwell-fall-dwell (RDFD)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5228-0247-49BD-906E-9E69F4CFC624}" type="slidenum">
              <a:rPr lang="en-US"/>
              <a:pPr/>
              <a:t>30</a:t>
            </a:fld>
            <a:endParaRPr lang="en-US"/>
          </a:p>
        </p:txBody>
      </p:sp>
      <p:pic>
        <p:nvPicPr>
          <p:cNvPr id="28677" name="Picture 5" descr="Fig 8-19 new"/>
          <p:cNvPicPr>
            <a:picLocks noChangeAspect="1" noChangeArrowheads="1"/>
          </p:cNvPicPr>
          <p:nvPr/>
        </p:nvPicPr>
        <p:blipFill>
          <a:blip r:embed="rId2"/>
          <a:srcRect l="8221" r="5748" b="17859"/>
          <a:stretch>
            <a:fillRect/>
          </a:stretch>
        </p:blipFill>
        <p:spPr bwMode="auto">
          <a:xfrm>
            <a:off x="765175" y="2376488"/>
            <a:ext cx="7612063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Acceleration Comparisons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48006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Modified trapezoid is the best, followed by modified sine and 3-4-5</a:t>
            </a:r>
          </a:p>
          <a:p>
            <a:r>
              <a:rPr lang="en-US">
                <a:solidFill>
                  <a:schemeClr val="accent2"/>
                </a:solidFill>
              </a:rPr>
              <a:t>Low accelerations imply low forces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9A08-E120-4D75-98D4-CA69476CE322}" type="slidenum">
              <a:rPr lang="en-US"/>
              <a:pPr/>
              <a:t>31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Jerk Comparison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Cycloidal is lowest, followed by 4-5-6-7 polynomial and 3-4-5 polynomial</a:t>
            </a:r>
          </a:p>
          <a:p>
            <a:r>
              <a:rPr lang="en-US">
                <a:solidFill>
                  <a:schemeClr val="accent2"/>
                </a:solidFill>
              </a:rPr>
              <a:t>Low jerk implies lower vibrations</a:t>
            </a:r>
          </a:p>
        </p:txBody>
      </p:sp>
      <p:pic>
        <p:nvPicPr>
          <p:cNvPr id="29701" name="Picture 5" descr="Fig 8-20 new"/>
          <p:cNvPicPr>
            <a:picLocks noChangeAspect="1" noChangeArrowheads="1"/>
          </p:cNvPicPr>
          <p:nvPr/>
        </p:nvPicPr>
        <p:blipFill>
          <a:blip r:embed="rId2"/>
          <a:srcRect l="13672" r="7310" b="17549"/>
          <a:stretch>
            <a:fillRect/>
          </a:stretch>
        </p:blipFill>
        <p:spPr bwMode="auto">
          <a:xfrm>
            <a:off x="1531938" y="2878138"/>
            <a:ext cx="5748337" cy="39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850A-71B0-468B-9E68-67BA05E4BA3A}" type="slidenum">
              <a:rPr lang="en-US"/>
              <a:pPr/>
              <a:t>32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Velocity Comparison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Modified sine is best, followed by 3-4-5 polynomial</a:t>
            </a:r>
          </a:p>
          <a:p>
            <a:r>
              <a:rPr lang="en-US">
                <a:solidFill>
                  <a:schemeClr val="accent2"/>
                </a:solidFill>
              </a:rPr>
              <a:t>Low velocity means low kinetic energy</a:t>
            </a:r>
          </a:p>
        </p:txBody>
      </p:sp>
      <p:pic>
        <p:nvPicPr>
          <p:cNvPr id="30725" name="Picture 5" descr="Fig 8-21 new"/>
          <p:cNvPicPr>
            <a:picLocks noChangeAspect="1" noChangeArrowheads="1"/>
          </p:cNvPicPr>
          <p:nvPr/>
        </p:nvPicPr>
        <p:blipFill>
          <a:blip r:embed="rId2"/>
          <a:srcRect l="9404" r="6384" b="12611"/>
          <a:stretch>
            <a:fillRect/>
          </a:stretch>
        </p:blipFill>
        <p:spPr bwMode="auto">
          <a:xfrm>
            <a:off x="1690688" y="2389188"/>
            <a:ext cx="5761037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7CDC-6088-4DD9-B30A-71AA2A823A1E}" type="slidenum">
              <a:rPr lang="en-US"/>
              <a:pPr/>
              <a:t>33</a:t>
            </a:fld>
            <a:endParaRPr lang="en-US"/>
          </a:p>
        </p:txBody>
      </p:sp>
      <p:pic>
        <p:nvPicPr>
          <p:cNvPr id="31749" name="Picture 5" descr="Fig 8-23 new"/>
          <p:cNvPicPr>
            <a:picLocks noChangeAspect="1" noChangeArrowheads="1"/>
          </p:cNvPicPr>
          <p:nvPr/>
        </p:nvPicPr>
        <p:blipFill>
          <a:blip r:embed="rId2"/>
          <a:srcRect l="8217" r="6926" b="15195"/>
          <a:stretch>
            <a:fillRect/>
          </a:stretch>
        </p:blipFill>
        <p:spPr bwMode="auto">
          <a:xfrm>
            <a:off x="2619375" y="2282825"/>
            <a:ext cx="6348413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Position Comparison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66788"/>
            <a:ext cx="9144000" cy="48006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There is not much difference in the position curves</a:t>
            </a:r>
          </a:p>
          <a:p>
            <a:r>
              <a:rPr lang="en-US">
                <a:solidFill>
                  <a:schemeClr val="accent2"/>
                </a:solidFill>
              </a:rPr>
              <a:t>Small position changes can lead to large acceleration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7FFC-7FA7-44B3-9B2E-58C842B97FA2}" type="slidenum">
              <a:rPr lang="en-US"/>
              <a:pPr/>
              <a:t>34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accent2"/>
                </a:solidFill>
                <a:latin typeface="Arial" charset="0"/>
              </a:rPr>
              <a:t>Table for Peak VAJ for Cam Functions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Velocity is in m/rad, Acceleration is in m/rad</a:t>
            </a:r>
            <a:r>
              <a:rPr lang="en-US" baseline="30000"/>
              <a:t>2</a:t>
            </a:r>
            <a:r>
              <a:rPr lang="en-US"/>
              <a:t>, Jerk is in m/rad</a:t>
            </a:r>
            <a:r>
              <a:rPr lang="en-US" baseline="30000"/>
              <a:t>3</a:t>
            </a:r>
            <a:r>
              <a:rPr lang="en-US"/>
              <a:t>.</a:t>
            </a:r>
          </a:p>
        </p:txBody>
      </p:sp>
      <p:pic>
        <p:nvPicPr>
          <p:cNvPr id="32774" name="Picture 6" descr="table8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19388"/>
            <a:ext cx="9144000" cy="413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56CD-D4B5-4CDD-9819-DB48306E5A7B}" type="slidenum">
              <a:rPr lang="en-US"/>
              <a:pPr/>
              <a:t>35</a:t>
            </a:fld>
            <a:endParaRPr lang="en-US"/>
          </a:p>
        </p:txBody>
      </p:sp>
      <p:pic>
        <p:nvPicPr>
          <p:cNvPr id="33797" name="Picture 5" descr="Fig 8"/>
          <p:cNvPicPr>
            <a:picLocks noChangeAspect="1" noChangeArrowheads="1"/>
          </p:cNvPicPr>
          <p:nvPr/>
        </p:nvPicPr>
        <p:blipFill>
          <a:blip r:embed="rId2"/>
          <a:srcRect l="9613" r="4422" b="17624"/>
          <a:stretch>
            <a:fillRect/>
          </a:stretch>
        </p:blipFill>
        <p:spPr bwMode="auto">
          <a:xfrm>
            <a:off x="665163" y="2835275"/>
            <a:ext cx="7123112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Single Dwell Cam Design, Using Double Dwell Functions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double dwell cam functions have an unnecessary return to zero in the acceleration, causing the acceleration to be higher elsewhere.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07CB-668F-4C75-80F4-16E3D3276178}" type="slidenum">
              <a:rPr lang="en-US"/>
              <a:pPr/>
              <a:t>36</a:t>
            </a:fld>
            <a:endParaRPr lang="en-US"/>
          </a:p>
        </p:txBody>
      </p:sp>
      <p:pic>
        <p:nvPicPr>
          <p:cNvPr id="34822" name="Picture 6" descr="Fig 8"/>
          <p:cNvPicPr>
            <a:picLocks noChangeAspect="1" noChangeArrowheads="1"/>
          </p:cNvPicPr>
          <p:nvPr/>
        </p:nvPicPr>
        <p:blipFill>
          <a:blip r:embed="rId3"/>
          <a:srcRect l="5957" r="3363" b="15430"/>
          <a:stretch>
            <a:fillRect/>
          </a:stretch>
        </p:blipFill>
        <p:spPr bwMode="auto">
          <a:xfrm>
            <a:off x="639763" y="3090863"/>
            <a:ext cx="8504237" cy="376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 Dwell Cam Design, Double Harmonic function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8063"/>
            <a:ext cx="9144000" cy="4800600"/>
          </a:xfrm>
        </p:spPr>
        <p:txBody>
          <a:bodyPr/>
          <a:lstStyle/>
          <a:p>
            <a:r>
              <a:rPr lang="en-US"/>
              <a:t>Large negative acceleration</a:t>
            </a:r>
          </a:p>
          <a:p>
            <a:endParaRPr lang="en-US"/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0" y="1563688"/>
          <a:ext cx="5330825" cy="1741487"/>
        </p:xfrm>
        <a:graphic>
          <a:graphicData uri="http://schemas.openxmlformats.org/presentationml/2006/ole">
            <p:oleObj spid="_x0000_s34821" name="Equation" r:id="rId4" imgW="3187700" imgH="1041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5DF8-C25E-4C3F-9593-D1237AEDC89B}" type="slidenum">
              <a:rPr lang="en-US"/>
              <a:pPr/>
              <a:t>37</a:t>
            </a:fld>
            <a:endParaRPr lang="en-US"/>
          </a:p>
        </p:txBody>
      </p:sp>
      <p:pic>
        <p:nvPicPr>
          <p:cNvPr id="35847" name="Picture 7" descr="Fig 8"/>
          <p:cNvPicPr>
            <a:picLocks noChangeAspect="1" noChangeArrowheads="1"/>
          </p:cNvPicPr>
          <p:nvPr/>
        </p:nvPicPr>
        <p:blipFill>
          <a:blip r:embed="rId3"/>
          <a:srcRect l="20596" t="2991" r="19061" b="17522"/>
          <a:stretch>
            <a:fillRect/>
          </a:stretch>
        </p:blipFill>
        <p:spPr bwMode="auto">
          <a:xfrm>
            <a:off x="3822700" y="3259138"/>
            <a:ext cx="53213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 Dwell Cam Design, 3-4-5-6 Polynomial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Boundary conditions	@</a:t>
            </a:r>
            <a:r>
              <a:rPr lang="en-US" i="1">
                <a:latin typeface="Symbol" pitchFamily="18" charset="2"/>
              </a:rPr>
              <a:t>q</a:t>
            </a:r>
            <a:r>
              <a:rPr lang="en-US"/>
              <a:t>=0 	s=v=a=0</a:t>
            </a:r>
          </a:p>
          <a:p>
            <a:pPr>
              <a:buFontTx/>
              <a:buNone/>
            </a:pPr>
            <a:r>
              <a:rPr lang="en-US"/>
              <a:t>	@</a:t>
            </a:r>
            <a:r>
              <a:rPr lang="en-US" i="1">
                <a:latin typeface="Symbol" pitchFamily="18" charset="2"/>
              </a:rPr>
              <a:t>q</a:t>
            </a:r>
            <a:r>
              <a:rPr lang="en-US"/>
              <a:t>=</a:t>
            </a:r>
            <a:r>
              <a:rPr lang="en-US" i="1">
                <a:latin typeface="Symbol" pitchFamily="18" charset="2"/>
              </a:rPr>
              <a:t>b</a:t>
            </a:r>
            <a:r>
              <a:rPr lang="en-US" i="1"/>
              <a:t> 	</a:t>
            </a:r>
            <a:r>
              <a:rPr lang="en-US"/>
              <a:t>s=v=a=0		@</a:t>
            </a:r>
            <a:r>
              <a:rPr lang="en-US" i="1">
                <a:latin typeface="Symbol" pitchFamily="18" charset="2"/>
              </a:rPr>
              <a:t>q</a:t>
            </a:r>
            <a:r>
              <a:rPr lang="en-US"/>
              <a:t>=</a:t>
            </a:r>
            <a:r>
              <a:rPr lang="en-US" i="1">
                <a:latin typeface="Symbol" pitchFamily="18" charset="2"/>
              </a:rPr>
              <a:t>b/2</a:t>
            </a:r>
            <a:r>
              <a:rPr lang="en-US" i="1"/>
              <a:t>	s=h </a:t>
            </a:r>
          </a:p>
          <a:p>
            <a:pPr>
              <a:buFontTx/>
              <a:buNone/>
            </a:pPr>
            <a:endParaRPr lang="en-US" i="1"/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0" y="2438400"/>
          <a:ext cx="5092700" cy="984250"/>
        </p:xfrm>
        <a:graphic>
          <a:graphicData uri="http://schemas.openxmlformats.org/presentationml/2006/ole">
            <p:oleObj spid="_x0000_s35845" name="Equation" r:id="rId4" imgW="3022600" imgH="584200" progId="Equation.3">
              <p:embed/>
            </p:oleObj>
          </a:graphicData>
        </a:graphic>
      </p:graphicFrame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3343275"/>
            <a:ext cx="40751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i="1">
                <a:solidFill>
                  <a:schemeClr val="tx1"/>
                </a:solidFill>
                <a:latin typeface="Times New Roman" pitchFamily="18" charset="0"/>
              </a:rPr>
              <a:t>Has lower peak acceleration (547) than cycloidal (573) or double harmonic (900)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E4C0-6539-4259-9CD0-71E5C0ADC695}" type="slidenum">
              <a:rPr lang="en-US"/>
              <a:pPr/>
              <a:t>38</a:t>
            </a:fld>
            <a:endParaRPr lang="en-US"/>
          </a:p>
        </p:txBody>
      </p:sp>
      <p:pic>
        <p:nvPicPr>
          <p:cNvPr id="36868" name="Picture 4" descr="fig8-31"/>
          <p:cNvPicPr>
            <a:picLocks noChangeAspect="1" noChangeArrowheads="1"/>
          </p:cNvPicPr>
          <p:nvPr/>
        </p:nvPicPr>
        <p:blipFill>
          <a:blip r:embed="rId2">
            <a:lum bright="-18000" contrast="42000"/>
          </a:blip>
          <a:srcRect l="6145" t="5647" r="3355" b="15872"/>
          <a:stretch>
            <a:fillRect/>
          </a:stretch>
        </p:blipFill>
        <p:spPr bwMode="auto">
          <a:xfrm>
            <a:off x="1255713" y="2792413"/>
            <a:ext cx="7888287" cy="4065587"/>
          </a:xfrm>
          <a:prstGeom prst="rect">
            <a:avLst/>
          </a:prstGeom>
          <a:noFill/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Unsymmetrical RFD Cams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the rise has different time than the fall, need more boundary conditions.</a:t>
            </a:r>
          </a:p>
          <a:p>
            <a:r>
              <a:rPr lang="en-US"/>
              <a:t>With 7BC’s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AACE-4E5C-48BD-9428-5E18E59FB56E}" type="slidenum">
              <a:rPr lang="en-US"/>
              <a:pPr/>
              <a:t>39</a:t>
            </a:fld>
            <a:endParaRPr lang="en-US"/>
          </a:p>
        </p:txBody>
      </p:sp>
      <p:pic>
        <p:nvPicPr>
          <p:cNvPr id="37893" name="Picture 5" descr="Fig 8"/>
          <p:cNvPicPr>
            <a:picLocks noChangeAspect="1" noChangeArrowheads="1"/>
          </p:cNvPicPr>
          <p:nvPr/>
        </p:nvPicPr>
        <p:blipFill>
          <a:blip r:embed="rId2"/>
          <a:srcRect l="4568" r="19371" b="10982"/>
          <a:stretch>
            <a:fillRect/>
          </a:stretch>
        </p:blipFill>
        <p:spPr bwMode="auto">
          <a:xfrm>
            <a:off x="1600200" y="1870075"/>
            <a:ext cx="6010275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Unsymmetrical RFD Cams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you set the velocity to zero at the peak: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0FCF-736B-4CF7-9E2F-C9B439BD1E74}" type="slidenum">
              <a:rPr lang="en-US"/>
              <a:pPr/>
              <a:t>4</a:t>
            </a:fld>
            <a:endParaRPr lang="en-US"/>
          </a:p>
        </p:txBody>
      </p:sp>
      <p:pic>
        <p:nvPicPr>
          <p:cNvPr id="5130" name="Picture 10" descr="Fig 8-01"/>
          <p:cNvPicPr>
            <a:picLocks noChangeAspect="1" noChangeArrowheads="1"/>
          </p:cNvPicPr>
          <p:nvPr/>
        </p:nvPicPr>
        <p:blipFill>
          <a:blip r:embed="rId2"/>
          <a:srcRect l="7010" t="52641" r="51529" b="17419"/>
          <a:stretch>
            <a:fillRect/>
          </a:stretch>
        </p:blipFill>
        <p:spPr bwMode="auto">
          <a:xfrm>
            <a:off x="4572000" y="4006850"/>
            <a:ext cx="457200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 descr="Fig 8-01"/>
          <p:cNvPicPr>
            <a:picLocks noChangeAspect="1" noChangeArrowheads="1"/>
          </p:cNvPicPr>
          <p:nvPr/>
        </p:nvPicPr>
        <p:blipFill>
          <a:blip r:embed="rId2"/>
          <a:srcRect l="5502" t="1758" r="47282" b="68738"/>
          <a:stretch>
            <a:fillRect/>
          </a:stretch>
        </p:blipFill>
        <p:spPr bwMode="auto">
          <a:xfrm>
            <a:off x="4572000" y="1455738"/>
            <a:ext cx="45720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Type of Follower Motion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8305800" y="1676400"/>
            <a:ext cx="838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8610600" y="3810000"/>
            <a:ext cx="5334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8001000" y="6553200"/>
            <a:ext cx="1143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04800" y="2084388"/>
            <a:ext cx="399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Oscillating follower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04800" y="5041900"/>
            <a:ext cx="414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Translating follower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61808-CF04-4F74-8565-CFBCC04FC598}" type="slidenum">
              <a:rPr lang="en-US"/>
              <a:pPr/>
              <a:t>40</a:t>
            </a:fld>
            <a:endParaRPr lang="en-US"/>
          </a:p>
        </p:txBody>
      </p:sp>
      <p:pic>
        <p:nvPicPr>
          <p:cNvPr id="38916" name="Picture 4" descr="fig8-33"/>
          <p:cNvPicPr>
            <a:picLocks noChangeAspect="1" noChangeArrowheads="1"/>
          </p:cNvPicPr>
          <p:nvPr/>
        </p:nvPicPr>
        <p:blipFill>
          <a:blip r:embed="rId2">
            <a:lum bright="-24000" contrast="66000"/>
          </a:blip>
          <a:srcRect l="8113" t="2753" r="22089" b="12018"/>
          <a:stretch>
            <a:fillRect/>
          </a:stretch>
        </p:blipFill>
        <p:spPr bwMode="auto">
          <a:xfrm>
            <a:off x="769938" y="2225675"/>
            <a:ext cx="5875337" cy="4630738"/>
          </a:xfrm>
          <a:prstGeom prst="rect">
            <a:avLst/>
          </a:prstGeom>
          <a:noFill/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Unsymmetrical RFD Cams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With 3 segments, segment 1 with 5BC’s, segment 2 with 6BC’s get a large peak acceleration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5E8C-A629-4280-AA26-C476DE70C8E6}" type="slidenum">
              <a:rPr lang="en-US"/>
              <a:pPr/>
              <a:t>41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Unsymmetrical RFD Cams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Best to start with segment with lowest acceleration with 5BC’s then do the other segment with 6BC’s</a:t>
            </a:r>
          </a:p>
        </p:txBody>
      </p:sp>
      <p:pic>
        <p:nvPicPr>
          <p:cNvPr id="39940" name="Picture 4" descr="fig8-34"/>
          <p:cNvPicPr>
            <a:picLocks noChangeAspect="1" noChangeArrowheads="1"/>
          </p:cNvPicPr>
          <p:nvPr/>
        </p:nvPicPr>
        <p:blipFill>
          <a:blip r:embed="rId2">
            <a:lum bright="6000" contrast="-18000"/>
          </a:blip>
          <a:srcRect l="3136" r="14938" b="13835"/>
          <a:stretch>
            <a:fillRect/>
          </a:stretch>
        </p:blipFill>
        <p:spPr bwMode="auto">
          <a:xfrm>
            <a:off x="1619250" y="2278063"/>
            <a:ext cx="5905500" cy="457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2E5A-B56E-46CE-9973-72E8455CB4A3}" type="slidenum">
              <a:rPr lang="en-US"/>
              <a:pPr/>
              <a:t>42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Path Motion (CPM)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Position or one of its derivatives is specified</a:t>
            </a:r>
          </a:p>
          <a:p>
            <a:r>
              <a:rPr lang="en-US"/>
              <a:t>Ex: Constant velocity for half the rotation</a:t>
            </a:r>
          </a:p>
          <a:p>
            <a:r>
              <a:rPr lang="en-US"/>
              <a:t>Break the motion into the following parts:</a:t>
            </a:r>
          </a:p>
        </p:txBody>
      </p:sp>
      <p:pic>
        <p:nvPicPr>
          <p:cNvPr id="40965" name="Picture 5" descr="Fig 8-35 new"/>
          <p:cNvPicPr>
            <a:picLocks noChangeAspect="1" noChangeArrowheads="1"/>
          </p:cNvPicPr>
          <p:nvPr/>
        </p:nvPicPr>
        <p:blipFill>
          <a:blip r:embed="rId2"/>
          <a:srcRect l="14546" r="14394" b="18372"/>
          <a:stretch>
            <a:fillRect/>
          </a:stretch>
        </p:blipFill>
        <p:spPr bwMode="auto">
          <a:xfrm>
            <a:off x="0" y="3240088"/>
            <a:ext cx="914400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0BFB-7528-4B4F-BAA2-2EAAE832D1E1}" type="slidenum">
              <a:rPr lang="en-US"/>
              <a:pPr/>
              <a:t>43</a:t>
            </a:fld>
            <a:endParaRPr lang="en-US"/>
          </a:p>
        </p:txBody>
      </p:sp>
      <p:pic>
        <p:nvPicPr>
          <p:cNvPr id="42027" name="Picture 43" descr="Fig 8-36 new"/>
          <p:cNvPicPr>
            <a:picLocks noChangeAspect="1" noChangeArrowheads="1"/>
          </p:cNvPicPr>
          <p:nvPr/>
        </p:nvPicPr>
        <p:blipFill>
          <a:blip r:embed="rId2"/>
          <a:srcRect l="17763" r="8794" b="7358"/>
          <a:stretch>
            <a:fillRect/>
          </a:stretch>
        </p:blipFill>
        <p:spPr bwMode="auto">
          <a:xfrm>
            <a:off x="3506788" y="838200"/>
            <a:ext cx="5637212" cy="601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Path Motion (CPM)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3800475" cy="5561013"/>
          </a:xfrm>
        </p:spPr>
        <p:txBody>
          <a:bodyPr/>
          <a:lstStyle/>
          <a:p>
            <a:r>
              <a:rPr lang="en-US"/>
              <a:t>Segment 1 has 4BC’s</a:t>
            </a:r>
          </a:p>
          <a:p>
            <a:r>
              <a:rPr lang="en-US"/>
              <a:t>Segment 2 has 2BC’s (constant V)</a:t>
            </a:r>
          </a:p>
          <a:p>
            <a:r>
              <a:rPr lang="en-US"/>
              <a:t>Segment 3 has 4BC’s</a:t>
            </a:r>
          </a:p>
          <a:p>
            <a:r>
              <a:rPr lang="en-US"/>
              <a:t>Last segment has 6BC’s (almost always)</a:t>
            </a:r>
          </a:p>
        </p:txBody>
      </p:sp>
      <p:grpSp>
        <p:nvGrpSpPr>
          <p:cNvPr id="42005" name="Group 21"/>
          <p:cNvGrpSpPr>
            <a:grpSpLocks/>
          </p:cNvGrpSpPr>
          <p:nvPr/>
        </p:nvGrpSpPr>
        <p:grpSpPr bwMode="auto">
          <a:xfrm>
            <a:off x="4246563" y="1958975"/>
            <a:ext cx="325437" cy="2622550"/>
            <a:chOff x="2675" y="1234"/>
            <a:chExt cx="205" cy="1652"/>
          </a:xfrm>
        </p:grpSpPr>
        <p:sp>
          <p:nvSpPr>
            <p:cNvPr id="41989" name="Oval 5"/>
            <p:cNvSpPr>
              <a:spLocks noChangeArrowheads="1"/>
            </p:cNvSpPr>
            <p:nvPr/>
          </p:nvSpPr>
          <p:spPr bwMode="auto">
            <a:xfrm>
              <a:off x="2675" y="1234"/>
              <a:ext cx="56" cy="56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0" name="Oval 6"/>
            <p:cNvSpPr>
              <a:spLocks noChangeArrowheads="1"/>
            </p:cNvSpPr>
            <p:nvPr/>
          </p:nvSpPr>
          <p:spPr bwMode="auto">
            <a:xfrm>
              <a:off x="2691" y="1983"/>
              <a:ext cx="56" cy="56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1" name="Oval 7"/>
            <p:cNvSpPr>
              <a:spLocks noChangeArrowheads="1"/>
            </p:cNvSpPr>
            <p:nvPr/>
          </p:nvSpPr>
          <p:spPr bwMode="auto">
            <a:xfrm>
              <a:off x="2824" y="1835"/>
              <a:ext cx="56" cy="56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2" name="Oval 8"/>
            <p:cNvSpPr>
              <a:spLocks noChangeArrowheads="1"/>
            </p:cNvSpPr>
            <p:nvPr/>
          </p:nvSpPr>
          <p:spPr bwMode="auto">
            <a:xfrm>
              <a:off x="2824" y="2830"/>
              <a:ext cx="56" cy="56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024" name="Group 40"/>
          <p:cNvGrpSpPr>
            <a:grpSpLocks/>
          </p:cNvGrpSpPr>
          <p:nvPr/>
        </p:nvGrpSpPr>
        <p:grpSpPr bwMode="auto">
          <a:xfrm>
            <a:off x="4572000" y="1893888"/>
            <a:ext cx="496888" cy="1068387"/>
            <a:chOff x="2880" y="1193"/>
            <a:chExt cx="313" cy="673"/>
          </a:xfrm>
        </p:grpSpPr>
        <p:grpSp>
          <p:nvGrpSpPr>
            <p:cNvPr id="42006" name="Group 22"/>
            <p:cNvGrpSpPr>
              <a:grpSpLocks/>
            </p:cNvGrpSpPr>
            <p:nvPr/>
          </p:nvGrpSpPr>
          <p:grpSpPr bwMode="auto">
            <a:xfrm>
              <a:off x="3129" y="1193"/>
              <a:ext cx="64" cy="673"/>
              <a:chOff x="3129" y="1193"/>
              <a:chExt cx="64" cy="673"/>
            </a:xfrm>
          </p:grpSpPr>
          <p:sp>
            <p:nvSpPr>
              <p:cNvPr id="41993" name="Oval 9"/>
              <p:cNvSpPr>
                <a:spLocks noChangeArrowheads="1"/>
              </p:cNvSpPr>
              <p:nvPr/>
            </p:nvSpPr>
            <p:spPr bwMode="auto">
              <a:xfrm>
                <a:off x="3137" y="1810"/>
                <a:ext cx="56" cy="5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4" name="Oval 10"/>
              <p:cNvSpPr>
                <a:spLocks noChangeArrowheads="1"/>
              </p:cNvSpPr>
              <p:nvPr/>
            </p:nvSpPr>
            <p:spPr bwMode="auto">
              <a:xfrm>
                <a:off x="3129" y="1193"/>
                <a:ext cx="56" cy="5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009" name="Line 25"/>
            <p:cNvSpPr>
              <a:spLocks noChangeShapeType="1"/>
            </p:cNvSpPr>
            <p:nvPr/>
          </p:nvSpPr>
          <p:spPr bwMode="auto">
            <a:xfrm>
              <a:off x="2880" y="1863"/>
              <a:ext cx="26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Line 26"/>
            <p:cNvSpPr>
              <a:spLocks noChangeShapeType="1"/>
            </p:cNvSpPr>
            <p:nvPr/>
          </p:nvSpPr>
          <p:spPr bwMode="auto">
            <a:xfrm>
              <a:off x="2880" y="1227"/>
              <a:ext cx="26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25" name="Group 41"/>
          <p:cNvGrpSpPr>
            <a:grpSpLocks/>
          </p:cNvGrpSpPr>
          <p:nvPr/>
        </p:nvGrpSpPr>
        <p:grpSpPr bwMode="auto">
          <a:xfrm>
            <a:off x="6376988" y="1449388"/>
            <a:ext cx="795337" cy="3106737"/>
            <a:chOff x="4017" y="913"/>
            <a:chExt cx="501" cy="1957"/>
          </a:xfrm>
        </p:grpSpPr>
        <p:grpSp>
          <p:nvGrpSpPr>
            <p:cNvPr id="42007" name="Group 23"/>
            <p:cNvGrpSpPr>
              <a:grpSpLocks/>
            </p:cNvGrpSpPr>
            <p:nvPr/>
          </p:nvGrpSpPr>
          <p:grpSpPr bwMode="auto">
            <a:xfrm>
              <a:off x="4305" y="913"/>
              <a:ext cx="213" cy="1957"/>
              <a:chOff x="4305" y="913"/>
              <a:chExt cx="213" cy="1957"/>
            </a:xfrm>
          </p:grpSpPr>
          <p:sp>
            <p:nvSpPr>
              <p:cNvPr id="41995" name="Oval 11"/>
              <p:cNvSpPr>
                <a:spLocks noChangeArrowheads="1"/>
              </p:cNvSpPr>
              <p:nvPr/>
            </p:nvSpPr>
            <p:spPr bwMode="auto">
              <a:xfrm>
                <a:off x="4305" y="913"/>
                <a:ext cx="56" cy="5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6" name="Oval 12"/>
              <p:cNvSpPr>
                <a:spLocks noChangeArrowheads="1"/>
              </p:cNvSpPr>
              <p:nvPr/>
            </p:nvSpPr>
            <p:spPr bwMode="auto">
              <a:xfrm>
                <a:off x="4330" y="1802"/>
                <a:ext cx="56" cy="5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7" name="Oval 13"/>
              <p:cNvSpPr>
                <a:spLocks noChangeArrowheads="1"/>
              </p:cNvSpPr>
              <p:nvPr/>
            </p:nvSpPr>
            <p:spPr bwMode="auto">
              <a:xfrm>
                <a:off x="4338" y="2814"/>
                <a:ext cx="56" cy="5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8" name="Oval 14"/>
              <p:cNvSpPr>
                <a:spLocks noChangeArrowheads="1"/>
              </p:cNvSpPr>
              <p:nvPr/>
            </p:nvSpPr>
            <p:spPr bwMode="auto">
              <a:xfrm>
                <a:off x="4462" y="1950"/>
                <a:ext cx="56" cy="5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011" name="Line 27"/>
            <p:cNvSpPr>
              <a:spLocks noChangeShapeType="1"/>
            </p:cNvSpPr>
            <p:nvPr/>
          </p:nvSpPr>
          <p:spPr bwMode="auto">
            <a:xfrm>
              <a:off x="4077" y="2844"/>
              <a:ext cx="262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12" name="Line 28"/>
            <p:cNvSpPr>
              <a:spLocks noChangeShapeType="1"/>
            </p:cNvSpPr>
            <p:nvPr/>
          </p:nvSpPr>
          <p:spPr bwMode="auto">
            <a:xfrm>
              <a:off x="4017" y="943"/>
              <a:ext cx="262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13" name="Line 29"/>
            <p:cNvSpPr>
              <a:spLocks noChangeShapeType="1"/>
            </p:cNvSpPr>
            <p:nvPr/>
          </p:nvSpPr>
          <p:spPr bwMode="auto">
            <a:xfrm>
              <a:off x="4055" y="1833"/>
              <a:ext cx="262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26" name="Group 42"/>
          <p:cNvGrpSpPr>
            <a:grpSpLocks/>
          </p:cNvGrpSpPr>
          <p:nvPr/>
        </p:nvGrpSpPr>
        <p:grpSpPr bwMode="auto">
          <a:xfrm>
            <a:off x="4311650" y="1384300"/>
            <a:ext cx="4310063" cy="3394075"/>
            <a:chOff x="2716" y="872"/>
            <a:chExt cx="2715" cy="2138"/>
          </a:xfrm>
        </p:grpSpPr>
        <p:grpSp>
          <p:nvGrpSpPr>
            <p:cNvPr id="42008" name="Group 24"/>
            <p:cNvGrpSpPr>
              <a:grpSpLocks/>
            </p:cNvGrpSpPr>
            <p:nvPr/>
          </p:nvGrpSpPr>
          <p:grpSpPr bwMode="auto">
            <a:xfrm>
              <a:off x="4774" y="872"/>
              <a:ext cx="657" cy="2138"/>
              <a:chOff x="4774" y="872"/>
              <a:chExt cx="657" cy="2138"/>
            </a:xfrm>
          </p:grpSpPr>
          <p:sp>
            <p:nvSpPr>
              <p:cNvPr id="41999" name="Oval 15"/>
              <p:cNvSpPr>
                <a:spLocks noChangeArrowheads="1"/>
              </p:cNvSpPr>
              <p:nvPr/>
            </p:nvSpPr>
            <p:spPr bwMode="auto">
              <a:xfrm>
                <a:off x="4774" y="872"/>
                <a:ext cx="56" cy="5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0" name="Oval 16"/>
              <p:cNvSpPr>
                <a:spLocks noChangeArrowheads="1"/>
              </p:cNvSpPr>
              <p:nvPr/>
            </p:nvSpPr>
            <p:spPr bwMode="auto">
              <a:xfrm>
                <a:off x="4799" y="1958"/>
                <a:ext cx="56" cy="5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1" name="Oval 17"/>
              <p:cNvSpPr>
                <a:spLocks noChangeArrowheads="1"/>
              </p:cNvSpPr>
              <p:nvPr/>
            </p:nvSpPr>
            <p:spPr bwMode="auto">
              <a:xfrm>
                <a:off x="4807" y="2954"/>
                <a:ext cx="56" cy="5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2" name="Oval 18"/>
              <p:cNvSpPr>
                <a:spLocks noChangeArrowheads="1"/>
              </p:cNvSpPr>
              <p:nvPr/>
            </p:nvSpPr>
            <p:spPr bwMode="auto">
              <a:xfrm>
                <a:off x="5375" y="2650"/>
                <a:ext cx="56" cy="5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3" name="Oval 19"/>
              <p:cNvSpPr>
                <a:spLocks noChangeArrowheads="1"/>
              </p:cNvSpPr>
              <p:nvPr/>
            </p:nvSpPr>
            <p:spPr bwMode="auto">
              <a:xfrm>
                <a:off x="5367" y="1950"/>
                <a:ext cx="56" cy="5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4" name="Oval 20"/>
              <p:cNvSpPr>
                <a:spLocks noChangeArrowheads="1"/>
              </p:cNvSpPr>
              <p:nvPr/>
            </p:nvSpPr>
            <p:spPr bwMode="auto">
              <a:xfrm>
                <a:off x="5350" y="1218"/>
                <a:ext cx="56" cy="5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015" name="Line 31"/>
            <p:cNvSpPr>
              <a:spLocks noChangeShapeType="1"/>
            </p:cNvSpPr>
            <p:nvPr/>
          </p:nvSpPr>
          <p:spPr bwMode="auto">
            <a:xfrm>
              <a:off x="4525" y="898"/>
              <a:ext cx="262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16" name="Line 32"/>
            <p:cNvSpPr>
              <a:spLocks noChangeShapeType="1"/>
            </p:cNvSpPr>
            <p:nvPr/>
          </p:nvSpPr>
          <p:spPr bwMode="auto">
            <a:xfrm>
              <a:off x="4570" y="1982"/>
              <a:ext cx="262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17" name="Line 33"/>
            <p:cNvSpPr>
              <a:spLocks noChangeShapeType="1"/>
            </p:cNvSpPr>
            <p:nvPr/>
          </p:nvSpPr>
          <p:spPr bwMode="auto">
            <a:xfrm>
              <a:off x="4555" y="2978"/>
              <a:ext cx="262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42018" name="AutoShape 34"/>
            <p:cNvCxnSpPr>
              <a:cxnSpLocks noChangeShapeType="1"/>
              <a:stCxn id="41990" idx="5"/>
              <a:endCxn id="42003" idx="4"/>
            </p:cNvCxnSpPr>
            <p:nvPr/>
          </p:nvCxnSpPr>
          <p:spPr bwMode="auto">
            <a:xfrm rot="5400000" flipH="1" flipV="1">
              <a:off x="4054" y="691"/>
              <a:ext cx="25" cy="2656"/>
            </a:xfrm>
            <a:prstGeom prst="curvedConnector3">
              <a:avLst>
                <a:gd name="adj1" fmla="val -608000"/>
              </a:avLst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2019" name="AutoShape 35"/>
            <p:cNvCxnSpPr>
              <a:cxnSpLocks noChangeShapeType="1"/>
            </p:cNvCxnSpPr>
            <p:nvPr/>
          </p:nvCxnSpPr>
          <p:spPr bwMode="auto">
            <a:xfrm rot="5400000" flipH="1" flipV="1">
              <a:off x="4031" y="-27"/>
              <a:ext cx="25" cy="2656"/>
            </a:xfrm>
            <a:prstGeom prst="curvedConnector3">
              <a:avLst>
                <a:gd name="adj1" fmla="val -608000"/>
              </a:avLst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2020" name="AutoShape 36"/>
            <p:cNvCxnSpPr>
              <a:cxnSpLocks noChangeShapeType="1"/>
            </p:cNvCxnSpPr>
            <p:nvPr/>
          </p:nvCxnSpPr>
          <p:spPr bwMode="auto">
            <a:xfrm rot="5400000" flipH="1" flipV="1">
              <a:off x="4054" y="1349"/>
              <a:ext cx="25" cy="2656"/>
            </a:xfrm>
            <a:prstGeom prst="curvedConnector3">
              <a:avLst>
                <a:gd name="adj1" fmla="val 1004000"/>
              </a:avLst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86E7-5F4C-43A5-B89F-BA6B057546CF}" type="slidenum">
              <a:rPr lang="en-US"/>
              <a:pPr/>
              <a:t>44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Resulting Curves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5" name="Picture 7" descr="Fig 8"/>
          <p:cNvPicPr>
            <a:picLocks noChangeAspect="1" noChangeArrowheads="1"/>
          </p:cNvPicPr>
          <p:nvPr/>
        </p:nvPicPr>
        <p:blipFill>
          <a:blip r:embed="rId2"/>
          <a:srcRect l="10896" r="6363" b="17065"/>
          <a:stretch>
            <a:fillRect/>
          </a:stretch>
        </p:blipFill>
        <p:spPr bwMode="auto">
          <a:xfrm>
            <a:off x="0" y="1316038"/>
            <a:ext cx="9144000" cy="528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2E98-725D-456D-8893-B81EAF0727B7}" type="slidenum">
              <a:rPr lang="en-US"/>
              <a:pPr/>
              <a:t>45</a:t>
            </a:fld>
            <a:endParaRPr lang="en-US"/>
          </a:p>
        </p:txBody>
      </p:sp>
      <p:pic>
        <p:nvPicPr>
          <p:cNvPr id="47120" name="Picture 16" descr="Fig 8-41 new"/>
          <p:cNvPicPr>
            <a:picLocks noChangeAspect="1" noChangeArrowheads="1"/>
          </p:cNvPicPr>
          <p:nvPr/>
        </p:nvPicPr>
        <p:blipFill>
          <a:blip r:embed="rId2"/>
          <a:srcRect l="15216" r="10397" b="11823"/>
          <a:stretch>
            <a:fillRect/>
          </a:stretch>
        </p:blipFill>
        <p:spPr bwMode="auto">
          <a:xfrm>
            <a:off x="647700" y="1835150"/>
            <a:ext cx="6851650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Constant Velocity, 2 Segments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39800"/>
            <a:ext cx="9144000" cy="4800600"/>
          </a:xfrm>
        </p:spPr>
        <p:txBody>
          <a:bodyPr/>
          <a:lstStyle/>
          <a:p>
            <a:r>
              <a:rPr lang="en-US"/>
              <a:t>The divisions on the previous approach are not given, only one segment of constant velocity</a:t>
            </a:r>
          </a:p>
        </p:txBody>
      </p:sp>
      <p:grpSp>
        <p:nvGrpSpPr>
          <p:cNvPr id="47121" name="Group 17"/>
          <p:cNvGrpSpPr>
            <a:grpSpLocks/>
          </p:cNvGrpSpPr>
          <p:nvPr/>
        </p:nvGrpSpPr>
        <p:grpSpPr bwMode="auto">
          <a:xfrm>
            <a:off x="4435475" y="2519363"/>
            <a:ext cx="2390775" cy="3417887"/>
            <a:chOff x="2794" y="1587"/>
            <a:chExt cx="1506" cy="2153"/>
          </a:xfrm>
        </p:grpSpPr>
        <p:sp>
          <p:nvSpPr>
            <p:cNvPr id="47110" name="Oval 6"/>
            <p:cNvSpPr>
              <a:spLocks noChangeArrowheads="1"/>
            </p:cNvSpPr>
            <p:nvPr/>
          </p:nvSpPr>
          <p:spPr bwMode="auto">
            <a:xfrm rot="-151017">
              <a:off x="2823" y="1587"/>
              <a:ext cx="57" cy="56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1" name="Oval 7"/>
            <p:cNvSpPr>
              <a:spLocks noChangeArrowheads="1"/>
            </p:cNvSpPr>
            <p:nvPr/>
          </p:nvSpPr>
          <p:spPr bwMode="auto">
            <a:xfrm rot="-151017">
              <a:off x="4235" y="2581"/>
              <a:ext cx="57" cy="56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2" name="Oval 8"/>
            <p:cNvSpPr>
              <a:spLocks noChangeArrowheads="1"/>
            </p:cNvSpPr>
            <p:nvPr/>
          </p:nvSpPr>
          <p:spPr bwMode="auto">
            <a:xfrm rot="-151017">
              <a:off x="4228" y="1908"/>
              <a:ext cx="57" cy="56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3" name="Oval 9"/>
            <p:cNvSpPr>
              <a:spLocks noChangeArrowheads="1"/>
            </p:cNvSpPr>
            <p:nvPr/>
          </p:nvSpPr>
          <p:spPr bwMode="auto">
            <a:xfrm rot="-151017">
              <a:off x="4243" y="3684"/>
              <a:ext cx="57" cy="56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4" name="Oval 10"/>
            <p:cNvSpPr>
              <a:spLocks noChangeArrowheads="1"/>
            </p:cNvSpPr>
            <p:nvPr/>
          </p:nvSpPr>
          <p:spPr bwMode="auto">
            <a:xfrm rot="-151017">
              <a:off x="2794" y="2599"/>
              <a:ext cx="57" cy="56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5" name="Oval 11"/>
            <p:cNvSpPr>
              <a:spLocks noChangeArrowheads="1"/>
            </p:cNvSpPr>
            <p:nvPr/>
          </p:nvSpPr>
          <p:spPr bwMode="auto">
            <a:xfrm rot="-151017">
              <a:off x="2824" y="3674"/>
              <a:ext cx="57" cy="56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118" name="Group 14"/>
          <p:cNvGrpSpPr>
            <a:grpSpLocks/>
          </p:cNvGrpSpPr>
          <p:nvPr/>
        </p:nvGrpSpPr>
        <p:grpSpPr bwMode="auto">
          <a:xfrm>
            <a:off x="1597025" y="3052763"/>
            <a:ext cx="88900" cy="1150937"/>
            <a:chOff x="989" y="1948"/>
            <a:chExt cx="56" cy="725"/>
          </a:xfrm>
        </p:grpSpPr>
        <p:sp>
          <p:nvSpPr>
            <p:cNvPr id="47116" name="Oval 12"/>
            <p:cNvSpPr>
              <a:spLocks noChangeArrowheads="1"/>
            </p:cNvSpPr>
            <p:nvPr/>
          </p:nvSpPr>
          <p:spPr bwMode="auto">
            <a:xfrm>
              <a:off x="989" y="1948"/>
              <a:ext cx="56" cy="5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7" name="Oval 13"/>
            <p:cNvSpPr>
              <a:spLocks noChangeArrowheads="1"/>
            </p:cNvSpPr>
            <p:nvPr/>
          </p:nvSpPr>
          <p:spPr bwMode="auto">
            <a:xfrm>
              <a:off x="989" y="2617"/>
              <a:ext cx="56" cy="5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88CC-0209-40D7-871A-C2ACC3F52FB9}" type="slidenum">
              <a:rPr lang="en-US"/>
              <a:pPr/>
              <a:t>46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Resulting SVAJ diagram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73125"/>
            <a:ext cx="9144000" cy="4800600"/>
          </a:xfrm>
        </p:spPr>
        <p:txBody>
          <a:bodyPr/>
          <a:lstStyle/>
          <a:p>
            <a:r>
              <a:rPr lang="en-US"/>
              <a:t>2 segment design has better properties</a:t>
            </a:r>
          </a:p>
          <a:p>
            <a:r>
              <a:rPr lang="en-US"/>
              <a:t>4 segment design had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s=6.112, v=-29.4, a=257</a:t>
            </a:r>
          </a:p>
        </p:txBody>
      </p:sp>
      <p:pic>
        <p:nvPicPr>
          <p:cNvPr id="48133" name="Picture 5" descr="Fig 8"/>
          <p:cNvPicPr>
            <a:picLocks noChangeAspect="1" noChangeArrowheads="1"/>
          </p:cNvPicPr>
          <p:nvPr/>
        </p:nvPicPr>
        <p:blipFill>
          <a:blip r:embed="rId2"/>
          <a:srcRect l="13152" t="2730" r="3786" b="14917"/>
          <a:stretch>
            <a:fillRect/>
          </a:stretch>
        </p:blipFill>
        <p:spPr bwMode="auto">
          <a:xfrm>
            <a:off x="130175" y="1947863"/>
            <a:ext cx="8882063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94A7-9361-41E1-BF6E-817B2EEF879B}" type="slidenum">
              <a:rPr lang="en-US"/>
              <a:pPr/>
              <a:t>47</a:t>
            </a:fld>
            <a:endParaRPr lang="en-US"/>
          </a:p>
        </p:txBody>
      </p:sp>
      <p:pic>
        <p:nvPicPr>
          <p:cNvPr id="49182" name="Picture 30" descr="Fig 8-43 new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 l="4007" t="677" r="3687" b="15614"/>
          <a:stretch>
            <a:fillRect/>
          </a:stretch>
        </p:blipFill>
        <p:spPr bwMode="auto">
          <a:xfrm>
            <a:off x="3532188" y="3086100"/>
            <a:ext cx="5611812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Sizing the Cam, Terminology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2813"/>
            <a:ext cx="9144000" cy="4800600"/>
          </a:xfrm>
        </p:spPr>
        <p:txBody>
          <a:bodyPr/>
          <a:lstStyle/>
          <a:p>
            <a:r>
              <a:rPr lang="en-US">
                <a:solidFill>
                  <a:srgbClr val="009900"/>
                </a:solidFill>
              </a:rPr>
              <a:t>Base circle</a:t>
            </a:r>
            <a:r>
              <a:rPr lang="en-US"/>
              <a:t> (R</a:t>
            </a:r>
            <a:r>
              <a:rPr lang="en-US" baseline="-25000"/>
              <a:t>b</a:t>
            </a:r>
            <a:r>
              <a:rPr lang="en-US"/>
              <a:t>) – smallest circle that can be drawn tangent to the physical cam surface</a:t>
            </a:r>
          </a:p>
          <a:p>
            <a:r>
              <a:rPr lang="en-US">
                <a:solidFill>
                  <a:srgbClr val="800080"/>
                </a:solidFill>
              </a:rPr>
              <a:t>Prime circle</a:t>
            </a:r>
            <a:r>
              <a:rPr lang="en-US"/>
              <a:t> (R</a:t>
            </a:r>
            <a:r>
              <a:rPr lang="en-US" baseline="-25000"/>
              <a:t>p</a:t>
            </a:r>
            <a:r>
              <a:rPr lang="en-US"/>
              <a:t>) – smallest circle that can be drawn tangent to the locus of the centerline of the follower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041650"/>
            <a:ext cx="3657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Pitch curve – </a:t>
            </a:r>
            <a:r>
              <a:rPr lang="en-US" sz="3200">
                <a:solidFill>
                  <a:srgbClr val="FF6600"/>
                </a:solidFill>
                <a:latin typeface="Times New Roman" pitchFamily="18" charset="0"/>
              </a:rPr>
              <a:t>locus of the centerline of the follower</a:t>
            </a:r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4845050" y="4776788"/>
            <a:ext cx="1501775" cy="1501775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4518025" y="4435475"/>
            <a:ext cx="2155825" cy="2155825"/>
          </a:xfrm>
          <a:prstGeom prst="ellips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162" name="Group 10"/>
          <p:cNvGrpSpPr>
            <a:grpSpLocks/>
          </p:cNvGrpSpPr>
          <p:nvPr/>
        </p:nvGrpSpPr>
        <p:grpSpPr bwMode="auto">
          <a:xfrm>
            <a:off x="6592888" y="4627563"/>
            <a:ext cx="654050" cy="654050"/>
            <a:chOff x="4153" y="2915"/>
            <a:chExt cx="412" cy="412"/>
          </a:xfrm>
        </p:grpSpPr>
        <p:sp>
          <p:nvSpPr>
            <p:cNvPr id="49160" name="Oval 8"/>
            <p:cNvSpPr>
              <a:spLocks noChangeArrowheads="1"/>
            </p:cNvSpPr>
            <p:nvPr/>
          </p:nvSpPr>
          <p:spPr bwMode="auto">
            <a:xfrm>
              <a:off x="4153" y="2915"/>
              <a:ext cx="412" cy="412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9161" name="Oval 9"/>
            <p:cNvSpPr>
              <a:spLocks noChangeArrowheads="1"/>
            </p:cNvSpPr>
            <p:nvPr/>
          </p:nvSpPr>
          <p:spPr bwMode="auto">
            <a:xfrm>
              <a:off x="4339" y="3098"/>
              <a:ext cx="56" cy="56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181" name="Group 29"/>
          <p:cNvGrpSpPr>
            <a:grpSpLocks/>
          </p:cNvGrpSpPr>
          <p:nvPr/>
        </p:nvGrpSpPr>
        <p:grpSpPr bwMode="auto">
          <a:xfrm>
            <a:off x="4244975" y="3494088"/>
            <a:ext cx="2868613" cy="3362325"/>
            <a:chOff x="2674" y="2201"/>
            <a:chExt cx="1807" cy="2118"/>
          </a:xfrm>
        </p:grpSpPr>
        <p:grpSp>
          <p:nvGrpSpPr>
            <p:cNvPr id="49163" name="Group 11"/>
            <p:cNvGrpSpPr>
              <a:grpSpLocks/>
            </p:cNvGrpSpPr>
            <p:nvPr/>
          </p:nvGrpSpPr>
          <p:grpSpPr bwMode="auto">
            <a:xfrm>
              <a:off x="4069" y="2318"/>
              <a:ext cx="412" cy="412"/>
              <a:chOff x="4153" y="2915"/>
              <a:chExt cx="412" cy="412"/>
            </a:xfrm>
          </p:grpSpPr>
          <p:sp>
            <p:nvSpPr>
              <p:cNvPr id="49164" name="Oval 12"/>
              <p:cNvSpPr>
                <a:spLocks noChangeArrowheads="1"/>
              </p:cNvSpPr>
              <p:nvPr/>
            </p:nvSpPr>
            <p:spPr bwMode="auto">
              <a:xfrm>
                <a:off x="4153" y="2915"/>
                <a:ext cx="412" cy="412"/>
              </a:xfrm>
              <a:prstGeom prst="ellips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165" name="Oval 13"/>
              <p:cNvSpPr>
                <a:spLocks noChangeArrowheads="1"/>
              </p:cNvSpPr>
              <p:nvPr/>
            </p:nvSpPr>
            <p:spPr bwMode="auto">
              <a:xfrm>
                <a:off x="4339" y="3098"/>
                <a:ext cx="56" cy="56"/>
              </a:xfrm>
              <a:prstGeom prst="ellips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166" name="Group 14"/>
            <p:cNvGrpSpPr>
              <a:grpSpLocks/>
            </p:cNvGrpSpPr>
            <p:nvPr/>
          </p:nvGrpSpPr>
          <p:grpSpPr bwMode="auto">
            <a:xfrm>
              <a:off x="3325" y="2201"/>
              <a:ext cx="412" cy="412"/>
              <a:chOff x="4153" y="2915"/>
              <a:chExt cx="412" cy="412"/>
            </a:xfrm>
          </p:grpSpPr>
          <p:sp>
            <p:nvSpPr>
              <p:cNvPr id="49167" name="Oval 15"/>
              <p:cNvSpPr>
                <a:spLocks noChangeArrowheads="1"/>
              </p:cNvSpPr>
              <p:nvPr/>
            </p:nvSpPr>
            <p:spPr bwMode="auto">
              <a:xfrm>
                <a:off x="4153" y="2915"/>
                <a:ext cx="412" cy="412"/>
              </a:xfrm>
              <a:prstGeom prst="ellips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168" name="Oval 16"/>
              <p:cNvSpPr>
                <a:spLocks noChangeArrowheads="1"/>
              </p:cNvSpPr>
              <p:nvPr/>
            </p:nvSpPr>
            <p:spPr bwMode="auto">
              <a:xfrm>
                <a:off x="4339" y="3098"/>
                <a:ext cx="56" cy="56"/>
              </a:xfrm>
              <a:prstGeom prst="ellips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169" name="Group 17"/>
            <p:cNvGrpSpPr>
              <a:grpSpLocks/>
            </p:cNvGrpSpPr>
            <p:nvPr/>
          </p:nvGrpSpPr>
          <p:grpSpPr bwMode="auto">
            <a:xfrm>
              <a:off x="2755" y="2771"/>
              <a:ext cx="412" cy="412"/>
              <a:chOff x="4153" y="2915"/>
              <a:chExt cx="412" cy="412"/>
            </a:xfrm>
          </p:grpSpPr>
          <p:sp>
            <p:nvSpPr>
              <p:cNvPr id="49170" name="Oval 18"/>
              <p:cNvSpPr>
                <a:spLocks noChangeArrowheads="1"/>
              </p:cNvSpPr>
              <p:nvPr/>
            </p:nvSpPr>
            <p:spPr bwMode="auto">
              <a:xfrm>
                <a:off x="4153" y="2915"/>
                <a:ext cx="412" cy="412"/>
              </a:xfrm>
              <a:prstGeom prst="ellips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171" name="Oval 19"/>
              <p:cNvSpPr>
                <a:spLocks noChangeArrowheads="1"/>
              </p:cNvSpPr>
              <p:nvPr/>
            </p:nvSpPr>
            <p:spPr bwMode="auto">
              <a:xfrm>
                <a:off x="4339" y="3098"/>
                <a:ext cx="56" cy="56"/>
              </a:xfrm>
              <a:prstGeom prst="ellips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172" name="Group 20"/>
            <p:cNvGrpSpPr>
              <a:grpSpLocks/>
            </p:cNvGrpSpPr>
            <p:nvPr/>
          </p:nvGrpSpPr>
          <p:grpSpPr bwMode="auto">
            <a:xfrm>
              <a:off x="3109" y="3907"/>
              <a:ext cx="412" cy="412"/>
              <a:chOff x="4153" y="2915"/>
              <a:chExt cx="412" cy="412"/>
            </a:xfrm>
          </p:grpSpPr>
          <p:sp>
            <p:nvSpPr>
              <p:cNvPr id="49173" name="Oval 21"/>
              <p:cNvSpPr>
                <a:spLocks noChangeArrowheads="1"/>
              </p:cNvSpPr>
              <p:nvPr/>
            </p:nvSpPr>
            <p:spPr bwMode="auto">
              <a:xfrm>
                <a:off x="4153" y="2915"/>
                <a:ext cx="412" cy="412"/>
              </a:xfrm>
              <a:prstGeom prst="ellips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174" name="Oval 22"/>
              <p:cNvSpPr>
                <a:spLocks noChangeArrowheads="1"/>
              </p:cNvSpPr>
              <p:nvPr/>
            </p:nvSpPr>
            <p:spPr bwMode="auto">
              <a:xfrm>
                <a:off x="4339" y="3098"/>
                <a:ext cx="56" cy="56"/>
              </a:xfrm>
              <a:prstGeom prst="ellips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175" name="Group 23"/>
            <p:cNvGrpSpPr>
              <a:grpSpLocks/>
            </p:cNvGrpSpPr>
            <p:nvPr/>
          </p:nvGrpSpPr>
          <p:grpSpPr bwMode="auto">
            <a:xfrm>
              <a:off x="3823" y="3721"/>
              <a:ext cx="412" cy="412"/>
              <a:chOff x="4153" y="2915"/>
              <a:chExt cx="412" cy="412"/>
            </a:xfrm>
          </p:grpSpPr>
          <p:sp>
            <p:nvSpPr>
              <p:cNvPr id="49176" name="Oval 24"/>
              <p:cNvSpPr>
                <a:spLocks noChangeArrowheads="1"/>
              </p:cNvSpPr>
              <p:nvPr/>
            </p:nvSpPr>
            <p:spPr bwMode="auto">
              <a:xfrm>
                <a:off x="4153" y="2915"/>
                <a:ext cx="412" cy="412"/>
              </a:xfrm>
              <a:prstGeom prst="ellips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177" name="Oval 25"/>
              <p:cNvSpPr>
                <a:spLocks noChangeArrowheads="1"/>
              </p:cNvSpPr>
              <p:nvPr/>
            </p:nvSpPr>
            <p:spPr bwMode="auto">
              <a:xfrm>
                <a:off x="4339" y="3098"/>
                <a:ext cx="56" cy="56"/>
              </a:xfrm>
              <a:prstGeom prst="ellips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178" name="Group 26"/>
            <p:cNvGrpSpPr>
              <a:grpSpLocks/>
            </p:cNvGrpSpPr>
            <p:nvPr/>
          </p:nvGrpSpPr>
          <p:grpSpPr bwMode="auto">
            <a:xfrm>
              <a:off x="2674" y="3511"/>
              <a:ext cx="412" cy="412"/>
              <a:chOff x="4153" y="2915"/>
              <a:chExt cx="412" cy="412"/>
            </a:xfrm>
          </p:grpSpPr>
          <p:sp>
            <p:nvSpPr>
              <p:cNvPr id="49179" name="Oval 27"/>
              <p:cNvSpPr>
                <a:spLocks noChangeArrowheads="1"/>
              </p:cNvSpPr>
              <p:nvPr/>
            </p:nvSpPr>
            <p:spPr bwMode="auto">
              <a:xfrm>
                <a:off x="4153" y="2915"/>
                <a:ext cx="412" cy="412"/>
              </a:xfrm>
              <a:prstGeom prst="ellips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180" name="Oval 28"/>
              <p:cNvSpPr>
                <a:spLocks noChangeArrowheads="1"/>
              </p:cNvSpPr>
              <p:nvPr/>
            </p:nvSpPr>
            <p:spPr bwMode="auto">
              <a:xfrm>
                <a:off x="4339" y="3098"/>
                <a:ext cx="56" cy="56"/>
              </a:xfrm>
              <a:prstGeom prst="ellips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animBg="1"/>
      <p:bldP spid="4915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3AC5-34E6-426A-BE7B-EB82CB421C58}" type="slidenum">
              <a:rPr lang="en-US"/>
              <a:pPr/>
              <a:t>48</a:t>
            </a:fld>
            <a:endParaRPr lang="en-US"/>
          </a:p>
        </p:txBody>
      </p:sp>
      <p:pic>
        <p:nvPicPr>
          <p:cNvPr id="50186" name="Picture 10" descr="Fig 8-44 new"/>
          <p:cNvPicPr>
            <a:picLocks noChangeAspect="1" noChangeArrowheads="1"/>
          </p:cNvPicPr>
          <p:nvPr/>
        </p:nvPicPr>
        <p:blipFill>
          <a:blip r:embed="rId2"/>
          <a:srcRect l="9685" r="11534" b="8153"/>
          <a:stretch>
            <a:fillRect/>
          </a:stretch>
        </p:blipFill>
        <p:spPr bwMode="auto">
          <a:xfrm>
            <a:off x="4387850" y="958850"/>
            <a:ext cx="4716463" cy="58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Cam Pressure Angle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4397375" cy="55610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Pressure Angle (</a:t>
            </a:r>
            <a:r>
              <a:rPr lang="en-US">
                <a:solidFill>
                  <a:srgbClr val="CC3300"/>
                </a:solidFill>
                <a:latin typeface="Symbol" pitchFamily="18" charset="2"/>
              </a:rPr>
              <a:t>f</a:t>
            </a:r>
            <a:r>
              <a:rPr lang="en-US"/>
              <a:t>)</a:t>
            </a:r>
          </a:p>
          <a:p>
            <a:pPr lvl="1">
              <a:lnSpc>
                <a:spcPct val="90000"/>
              </a:lnSpc>
            </a:pPr>
            <a:r>
              <a:rPr lang="en-US" sz="3200"/>
              <a:t>the angle between </a:t>
            </a:r>
            <a:r>
              <a:rPr lang="en-US" sz="3200">
                <a:solidFill>
                  <a:srgbClr val="009900"/>
                </a:solidFill>
              </a:rPr>
              <a:t>the direction of motion (velocity)</a:t>
            </a:r>
            <a:r>
              <a:rPr lang="en-US" sz="3200"/>
              <a:t> of the follower and the </a:t>
            </a:r>
            <a:r>
              <a:rPr lang="en-US" sz="3200">
                <a:solidFill>
                  <a:srgbClr val="FF6600"/>
                </a:solidFill>
              </a:rPr>
              <a:t>direction of the axis of transmission</a:t>
            </a:r>
          </a:p>
          <a:p>
            <a:pPr>
              <a:lnSpc>
                <a:spcPct val="90000"/>
              </a:lnSpc>
            </a:pPr>
            <a:r>
              <a:rPr lang="en-US"/>
              <a:t>Want </a:t>
            </a:r>
            <a:r>
              <a:rPr lang="en-US" i="1">
                <a:latin typeface="Symbol" pitchFamily="18" charset="2"/>
              </a:rPr>
              <a:t>f</a:t>
            </a:r>
            <a:r>
              <a:rPr lang="en-US"/>
              <a:t>&lt;30 for translating and </a:t>
            </a:r>
            <a:r>
              <a:rPr lang="en-US" i="1">
                <a:latin typeface="Symbol" pitchFamily="18" charset="2"/>
              </a:rPr>
              <a:t>f</a:t>
            </a:r>
            <a:r>
              <a:rPr lang="en-US"/>
              <a:t>&lt;35 for oscillating followers</a:t>
            </a:r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 flipH="1" flipV="1">
            <a:off x="5992813" y="1917700"/>
            <a:ext cx="1068387" cy="257333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 flipV="1">
            <a:off x="6858000" y="949325"/>
            <a:ext cx="0" cy="270986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 flipV="1">
            <a:off x="5554663" y="3008313"/>
            <a:ext cx="3589337" cy="150495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300788" y="1577975"/>
            <a:ext cx="238125" cy="487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CC3300"/>
                </a:solidFill>
                <a:latin typeface="Symbol" pitchFamily="18" charset="2"/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76AB-B3C9-49BF-9E5E-4B40A935AD67}" type="slidenum">
              <a:rPr lang="en-US"/>
              <a:pPr/>
              <a:t>49</a:t>
            </a:fld>
            <a:endParaRPr lang="en-US"/>
          </a:p>
        </p:txBody>
      </p:sp>
      <p:pic>
        <p:nvPicPr>
          <p:cNvPr id="51217" name="Picture 17" descr="Fig 8-45 new"/>
          <p:cNvPicPr>
            <a:picLocks noChangeAspect="1" noChangeArrowheads="1"/>
          </p:cNvPicPr>
          <p:nvPr/>
        </p:nvPicPr>
        <p:blipFill>
          <a:blip r:embed="rId2"/>
          <a:srcRect l="5139" r="22556" b="7396"/>
          <a:stretch>
            <a:fillRect/>
          </a:stretch>
        </p:blipFill>
        <p:spPr bwMode="auto">
          <a:xfrm>
            <a:off x="4860925" y="946150"/>
            <a:ext cx="4092575" cy="59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Cam Eccentricity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010150" cy="4800600"/>
          </a:xfrm>
        </p:spPr>
        <p:txBody>
          <a:bodyPr/>
          <a:lstStyle/>
          <a:p>
            <a:r>
              <a:rPr lang="en-US"/>
              <a:t>Eccentricty (</a:t>
            </a:r>
            <a:r>
              <a:rPr lang="en-US">
                <a:latin typeface="Symbol" pitchFamily="18" charset="2"/>
              </a:rPr>
              <a:t>e</a:t>
            </a:r>
            <a:r>
              <a:rPr lang="en-US"/>
              <a:t>) – the perpendicular distance between the follower’s axis of motion and the center of the cam</a:t>
            </a:r>
          </a:p>
          <a:p>
            <a:r>
              <a:rPr lang="en-US"/>
              <a:t>Aligned follower: </a:t>
            </a:r>
            <a:r>
              <a:rPr lang="en-US">
                <a:latin typeface="Symbol" pitchFamily="18" charset="2"/>
              </a:rPr>
              <a:t>e</a:t>
            </a:r>
            <a:r>
              <a:rPr lang="en-US"/>
              <a:t>=0</a:t>
            </a:r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7164388" y="1979613"/>
            <a:ext cx="0" cy="37830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1215" name="Group 15"/>
          <p:cNvGrpSpPr>
            <a:grpSpLocks/>
          </p:cNvGrpSpPr>
          <p:nvPr/>
        </p:nvGrpSpPr>
        <p:grpSpPr bwMode="auto">
          <a:xfrm>
            <a:off x="6954838" y="6553200"/>
            <a:ext cx="947737" cy="365125"/>
            <a:chOff x="4381" y="4128"/>
            <a:chExt cx="597" cy="230"/>
          </a:xfrm>
        </p:grpSpPr>
        <p:sp>
          <p:nvSpPr>
            <p:cNvPr id="51212" name="Text Box 12"/>
            <p:cNvSpPr txBox="1">
              <a:spLocks noChangeArrowheads="1"/>
            </p:cNvSpPr>
            <p:nvPr/>
          </p:nvSpPr>
          <p:spPr bwMode="auto">
            <a:xfrm>
              <a:off x="4640" y="4128"/>
              <a:ext cx="84" cy="2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800080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51213" name="Line 13"/>
            <p:cNvSpPr>
              <a:spLocks noChangeShapeType="1"/>
            </p:cNvSpPr>
            <p:nvPr/>
          </p:nvSpPr>
          <p:spPr bwMode="auto">
            <a:xfrm flipV="1">
              <a:off x="4754" y="4264"/>
              <a:ext cx="224" cy="1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14" name="Line 14"/>
            <p:cNvSpPr>
              <a:spLocks noChangeShapeType="1"/>
            </p:cNvSpPr>
            <p:nvPr/>
          </p:nvSpPr>
          <p:spPr bwMode="auto">
            <a:xfrm flipH="1">
              <a:off x="4381" y="4268"/>
              <a:ext cx="231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08" name="Group 8"/>
          <p:cNvGrpSpPr>
            <a:grpSpLocks/>
          </p:cNvGrpSpPr>
          <p:nvPr/>
        </p:nvGrpSpPr>
        <p:grpSpPr bwMode="auto">
          <a:xfrm>
            <a:off x="6686550" y="6311900"/>
            <a:ext cx="747713" cy="365125"/>
            <a:chOff x="4212" y="3976"/>
            <a:chExt cx="471" cy="230"/>
          </a:xfrm>
        </p:grpSpPr>
        <p:sp>
          <p:nvSpPr>
            <p:cNvPr id="51205" name="Text Box 5"/>
            <p:cNvSpPr txBox="1">
              <a:spLocks noChangeArrowheads="1"/>
            </p:cNvSpPr>
            <p:nvPr/>
          </p:nvSpPr>
          <p:spPr bwMode="auto">
            <a:xfrm>
              <a:off x="4414" y="3976"/>
              <a:ext cx="84" cy="2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CC3300"/>
                  </a:solidFill>
                  <a:latin typeface="Symbol" pitchFamily="18" charset="2"/>
                </a:rPr>
                <a:t>e</a:t>
              </a:r>
            </a:p>
          </p:txBody>
        </p:sp>
        <p:sp>
          <p:nvSpPr>
            <p:cNvPr id="51206" name="Line 6"/>
            <p:cNvSpPr>
              <a:spLocks noChangeShapeType="1"/>
            </p:cNvSpPr>
            <p:nvPr/>
          </p:nvSpPr>
          <p:spPr bwMode="auto">
            <a:xfrm>
              <a:off x="4212" y="4104"/>
              <a:ext cx="171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07" name="Line 7"/>
            <p:cNvSpPr>
              <a:spLocks noChangeShapeType="1"/>
            </p:cNvSpPr>
            <p:nvPr/>
          </p:nvSpPr>
          <p:spPr bwMode="auto">
            <a:xfrm flipH="1">
              <a:off x="4527" y="4098"/>
              <a:ext cx="156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30F0-1C1F-41BB-A133-09BD2EB025F5}" type="slidenum">
              <a:rPr lang="en-US"/>
              <a:pPr/>
              <a:t>5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Type of Joint Closure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8305800" y="1676400"/>
            <a:ext cx="838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8610600" y="3810000"/>
            <a:ext cx="5334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8001000" y="6553200"/>
            <a:ext cx="1143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105" name="Picture 9" descr="Fig 8-01"/>
          <p:cNvPicPr>
            <a:picLocks noChangeAspect="1" noChangeArrowheads="1"/>
          </p:cNvPicPr>
          <p:nvPr/>
        </p:nvPicPr>
        <p:blipFill>
          <a:blip r:embed="rId2"/>
          <a:srcRect l="7010" t="52641" r="51529" b="17419"/>
          <a:stretch>
            <a:fillRect/>
          </a:stretch>
        </p:blipFill>
        <p:spPr bwMode="auto">
          <a:xfrm>
            <a:off x="4572000" y="4000500"/>
            <a:ext cx="457200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 descr="Fig 8-01"/>
          <p:cNvPicPr>
            <a:picLocks noChangeAspect="1" noChangeArrowheads="1"/>
          </p:cNvPicPr>
          <p:nvPr/>
        </p:nvPicPr>
        <p:blipFill>
          <a:blip r:embed="rId2"/>
          <a:srcRect l="5502" t="1758" r="47282" b="68738"/>
          <a:stretch>
            <a:fillRect/>
          </a:stretch>
        </p:blipFill>
        <p:spPr bwMode="auto">
          <a:xfrm>
            <a:off x="4572000" y="1449388"/>
            <a:ext cx="45720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8305800" y="1670050"/>
            <a:ext cx="838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8610600" y="3803650"/>
            <a:ext cx="5334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8001000" y="6546850"/>
            <a:ext cx="1143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1016000"/>
            <a:ext cx="612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u="sng">
                <a:solidFill>
                  <a:srgbClr val="FF6600"/>
                </a:solidFill>
              </a:rPr>
              <a:t>Force</a:t>
            </a:r>
            <a:r>
              <a:rPr lang="en-US" sz="3600" u="sng">
                <a:solidFill>
                  <a:srgbClr val="FF6600"/>
                </a:solidFill>
              </a:rPr>
              <a:t> and </a:t>
            </a:r>
            <a:r>
              <a:rPr lang="en-US" sz="3600" b="1" u="sng">
                <a:solidFill>
                  <a:srgbClr val="FF6600"/>
                </a:solidFill>
              </a:rPr>
              <a:t>form</a:t>
            </a:r>
            <a:r>
              <a:rPr lang="en-US" sz="3600" u="sng">
                <a:solidFill>
                  <a:srgbClr val="FF6600"/>
                </a:solidFill>
              </a:rPr>
              <a:t> closed cams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290513" y="1985963"/>
            <a:ext cx="41783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2238">
              <a:buFontTx/>
              <a:buChar char="•"/>
            </a:pPr>
            <a:r>
              <a:rPr lang="en-US" sz="3200">
                <a:solidFill>
                  <a:schemeClr val="tx1"/>
                </a:solidFill>
              </a:rPr>
              <a:t> </a:t>
            </a:r>
            <a:r>
              <a:rPr lang="en-US" sz="3200" b="1">
                <a:solidFill>
                  <a:schemeClr val="tx1"/>
                </a:solidFill>
              </a:rPr>
              <a:t>Force</a:t>
            </a:r>
            <a:r>
              <a:rPr lang="en-US" sz="3200">
                <a:solidFill>
                  <a:schemeClr val="tx1"/>
                </a:solidFill>
              </a:rPr>
              <a:t> closed cams require an external force to keep the cam in contact with the follower</a:t>
            </a:r>
          </a:p>
          <a:p>
            <a:pPr marL="122238">
              <a:buFontTx/>
              <a:buChar char="•"/>
            </a:pPr>
            <a:r>
              <a:rPr lang="en-US" sz="3200">
                <a:solidFill>
                  <a:schemeClr val="tx1"/>
                </a:solidFill>
              </a:rPr>
              <a:t> A </a:t>
            </a:r>
            <a:r>
              <a:rPr lang="en-US" sz="3200" b="1">
                <a:solidFill>
                  <a:schemeClr val="tx1"/>
                </a:solidFill>
              </a:rPr>
              <a:t>spring</a:t>
            </a:r>
            <a:r>
              <a:rPr lang="en-US" sz="3200">
                <a:solidFill>
                  <a:schemeClr val="tx1"/>
                </a:solidFill>
              </a:rPr>
              <a:t> usually provides this force</a:t>
            </a:r>
          </a:p>
          <a:p>
            <a:pPr marL="122238"/>
            <a:r>
              <a:rPr lang="en-US" sz="320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756C-69BD-4BC1-BB27-6F030EA21F19}" type="slidenum">
              <a:rPr lang="en-US"/>
              <a:pPr/>
              <a:t>50</a:t>
            </a:fld>
            <a:endParaRPr lang="en-US"/>
          </a:p>
        </p:txBody>
      </p:sp>
      <p:pic>
        <p:nvPicPr>
          <p:cNvPr id="55301" name="Picture 5" descr="Fig 8-47 new"/>
          <p:cNvPicPr>
            <a:picLocks noChangeAspect="1" noChangeArrowheads="1"/>
          </p:cNvPicPr>
          <p:nvPr/>
        </p:nvPicPr>
        <p:blipFill>
          <a:blip r:embed="rId2"/>
          <a:srcRect l="7352" r="13409" b="8282"/>
          <a:stretch>
            <a:fillRect/>
          </a:stretch>
        </p:blipFill>
        <p:spPr bwMode="auto">
          <a:xfrm>
            <a:off x="3990975" y="779463"/>
            <a:ext cx="5153025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Overturning Moment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81013"/>
            <a:ext cx="4408488" cy="6375400"/>
          </a:xfrm>
        </p:spPr>
        <p:txBody>
          <a:bodyPr/>
          <a:lstStyle/>
          <a:p>
            <a:endParaRPr lang="en-US"/>
          </a:p>
          <a:p>
            <a:pPr>
              <a:buFont typeface="Wingdings" pitchFamily="2" charset="2"/>
              <a:buChar char="J"/>
            </a:pPr>
            <a:r>
              <a:rPr lang="en-US"/>
              <a:t>For flat faced follower, the pressure angle is zero</a:t>
            </a:r>
          </a:p>
          <a:p>
            <a:pPr>
              <a:buFont typeface="Wingdings" pitchFamily="2" charset="2"/>
              <a:buChar char="L"/>
            </a:pPr>
            <a:r>
              <a:rPr lang="en-US"/>
              <a:t>There is a moment on the follower since the force is not aligned with the direction of follower motion.  This is called the </a:t>
            </a:r>
            <a:r>
              <a:rPr lang="en-US" b="1"/>
              <a:t>overturning moment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8316-BA10-406E-A1C1-F328914CDD9D}" type="slidenum">
              <a:rPr lang="en-US"/>
              <a:pPr/>
              <a:t>51</a:t>
            </a:fld>
            <a:endParaRPr lang="en-US"/>
          </a:p>
        </p:txBody>
      </p:sp>
      <p:pic>
        <p:nvPicPr>
          <p:cNvPr id="56342" name="Picture 22" descr="Fig 8-48 new"/>
          <p:cNvPicPr>
            <a:picLocks noChangeAspect="1" noChangeArrowheads="1"/>
          </p:cNvPicPr>
          <p:nvPr/>
        </p:nvPicPr>
        <p:blipFill>
          <a:blip r:embed="rId2"/>
          <a:srcRect l="2304" r="2304" b="21436"/>
          <a:stretch>
            <a:fillRect/>
          </a:stretch>
        </p:blipFill>
        <p:spPr bwMode="auto">
          <a:xfrm>
            <a:off x="930275" y="3651250"/>
            <a:ext cx="7326313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Radius of Curvature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9144000" cy="4800600"/>
          </a:xfrm>
        </p:spPr>
        <p:txBody>
          <a:bodyPr/>
          <a:lstStyle/>
          <a:p>
            <a:r>
              <a:rPr lang="en-US" sz="2800"/>
              <a:t>Every point on the cam has an associated radius of curvature</a:t>
            </a:r>
          </a:p>
          <a:p>
            <a:r>
              <a:rPr lang="en-US" sz="2800"/>
              <a:t>If the radius of curvature is smaller than the radius of the follower the follower doesn’t move properly</a:t>
            </a:r>
          </a:p>
          <a:p>
            <a:r>
              <a:rPr lang="en-US" sz="2800"/>
              <a:t>Rule of thumb: </a:t>
            </a:r>
            <a:r>
              <a:rPr lang="en-US">
                <a:latin typeface="Symbol" pitchFamily="18" charset="2"/>
              </a:rPr>
              <a:t>r</a:t>
            </a:r>
            <a:r>
              <a:rPr lang="en-US" baseline="-25000">
                <a:cs typeface="Times New Roman" pitchFamily="18" charset="0"/>
              </a:rPr>
              <a:t>min</a:t>
            </a:r>
            <a:r>
              <a:rPr lang="en-US" sz="2800"/>
              <a:t> =(2</a:t>
            </a:r>
            <a:r>
              <a:rPr lang="en-US" sz="2800">
                <a:sym typeface="Symbol" pitchFamily="18" charset="2"/>
              </a:rPr>
              <a:t>3) </a:t>
            </a:r>
            <a:r>
              <a:rPr lang="en-US" sz="2800">
                <a:latin typeface="Arial" charset="0"/>
                <a:cs typeface="Arial" charset="0"/>
                <a:sym typeface="Symbol" pitchFamily="18" charset="2"/>
              </a:rPr>
              <a:t>x </a:t>
            </a:r>
            <a:r>
              <a:rPr lang="en-US"/>
              <a:t>R</a:t>
            </a:r>
            <a:r>
              <a:rPr lang="en-US" baseline="-25000"/>
              <a:t>f</a:t>
            </a:r>
            <a:endParaRPr lang="en-US"/>
          </a:p>
        </p:txBody>
      </p:sp>
      <p:sp>
        <p:nvSpPr>
          <p:cNvPr id="56331" name="Oval 11"/>
          <p:cNvSpPr>
            <a:spLocks noChangeArrowheads="1"/>
          </p:cNvSpPr>
          <p:nvPr/>
        </p:nvSpPr>
        <p:spPr bwMode="auto">
          <a:xfrm>
            <a:off x="1739900" y="4333875"/>
            <a:ext cx="2994025" cy="2994025"/>
          </a:xfrm>
          <a:prstGeom prst="ellips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32" name="Oval 12"/>
          <p:cNvSpPr>
            <a:spLocks noChangeArrowheads="1"/>
          </p:cNvSpPr>
          <p:nvPr/>
        </p:nvSpPr>
        <p:spPr bwMode="auto">
          <a:xfrm>
            <a:off x="2819400" y="4059238"/>
            <a:ext cx="814388" cy="814387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41" name="Oval 21"/>
          <p:cNvSpPr>
            <a:spLocks noChangeArrowheads="1"/>
          </p:cNvSpPr>
          <p:nvPr/>
        </p:nvSpPr>
        <p:spPr bwMode="auto">
          <a:xfrm>
            <a:off x="3576638" y="4752975"/>
            <a:ext cx="771525" cy="771525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1" grpId="0" animBg="1"/>
      <p:bldP spid="56332" grpId="0" animBg="1"/>
      <p:bldP spid="5634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F5D8-DD67-403C-BDF7-ECD04E187D1B}" type="slidenum">
              <a:rPr lang="en-US"/>
              <a:pPr/>
              <a:t>52</a:t>
            </a:fld>
            <a:endParaRPr lang="en-US"/>
          </a:p>
        </p:txBody>
      </p:sp>
      <p:pic>
        <p:nvPicPr>
          <p:cNvPr id="61446" name="Picture 6" descr="Fig 8-53 new"/>
          <p:cNvPicPr>
            <a:picLocks noChangeAspect="1" noChangeArrowheads="1"/>
          </p:cNvPicPr>
          <p:nvPr/>
        </p:nvPicPr>
        <p:blipFill>
          <a:blip r:embed="rId2"/>
          <a:srcRect l="4883" r="7443" b="10663"/>
          <a:stretch>
            <a:fillRect/>
          </a:stretch>
        </p:blipFill>
        <p:spPr bwMode="auto">
          <a:xfrm>
            <a:off x="3395663" y="1130300"/>
            <a:ext cx="5734050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Radius of Curvature – Flat Faced Follower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603875" cy="1749425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We can’t have a negative radius of curvature</a:t>
            </a:r>
          </a:p>
          <a:p>
            <a:endParaRPr lang="en-US">
              <a:solidFill>
                <a:schemeClr val="accent2"/>
              </a:solidFill>
            </a:endParaRPr>
          </a:p>
          <a:p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E174-D91D-4C64-A96D-FFAD5D5A60B9}" type="slidenum">
              <a:rPr lang="en-US"/>
              <a:pPr/>
              <a:t>53</a:t>
            </a:fld>
            <a:endParaRPr lang="en-US"/>
          </a:p>
        </p:txBody>
      </p:sp>
      <p:pic>
        <p:nvPicPr>
          <p:cNvPr id="63493" name="Picture 5" descr="Fig 8-55 new"/>
          <p:cNvPicPr>
            <a:picLocks noChangeAspect="1" noChangeArrowheads="1"/>
          </p:cNvPicPr>
          <p:nvPr/>
        </p:nvPicPr>
        <p:blipFill>
          <a:blip r:embed="rId2"/>
          <a:srcRect l="7207" t="12671" r="10341" b="16882"/>
          <a:stretch>
            <a:fillRect/>
          </a:stretch>
        </p:blipFill>
        <p:spPr bwMode="auto">
          <a:xfrm>
            <a:off x="1519238" y="3829050"/>
            <a:ext cx="7624762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 Manufacturing Considerations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Medium to high carbon steels, or cast ductile iron</a:t>
            </a:r>
          </a:p>
          <a:p>
            <a:r>
              <a:rPr lang="en-US"/>
              <a:t>Milled or ground</a:t>
            </a:r>
          </a:p>
          <a:p>
            <a:r>
              <a:rPr lang="en-US"/>
              <a:t>Heat treated for hardness (Rockwell HRC 50-55)</a:t>
            </a:r>
          </a:p>
          <a:p>
            <a:r>
              <a:rPr lang="en-US"/>
              <a:t>CNC machines often use linear interpolation (larger accelerations)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21F4-089D-496A-A891-290FEC8953E8}" type="slidenum">
              <a:rPr lang="en-US"/>
              <a:pPr/>
              <a:t>54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835400" cy="1795463"/>
          </a:xfrm>
        </p:spPr>
        <p:txBody>
          <a:bodyPr/>
          <a:lstStyle/>
          <a:p>
            <a:r>
              <a:rPr lang="en-US" sz="4000"/>
              <a:t>Actual vs. Theoretical Cam Performance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54200"/>
            <a:ext cx="3824288" cy="4241800"/>
          </a:xfrm>
        </p:spPr>
        <p:txBody>
          <a:bodyPr/>
          <a:lstStyle/>
          <a:p>
            <a:r>
              <a:rPr lang="en-US"/>
              <a:t>Larger acceleration due to manufacturing errors, and vibrations from jerk</a:t>
            </a:r>
          </a:p>
        </p:txBody>
      </p:sp>
      <p:pic>
        <p:nvPicPr>
          <p:cNvPr id="64517" name="Picture 5" descr="Fig 8-58 new"/>
          <p:cNvPicPr>
            <a:picLocks noChangeAspect="1" noChangeArrowheads="1"/>
          </p:cNvPicPr>
          <p:nvPr/>
        </p:nvPicPr>
        <p:blipFill>
          <a:blip r:embed="rId2"/>
          <a:srcRect r="3127" b="7187"/>
          <a:stretch>
            <a:fillRect/>
          </a:stretch>
        </p:blipFill>
        <p:spPr bwMode="auto">
          <a:xfrm>
            <a:off x="3743325" y="0"/>
            <a:ext cx="540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D372-BE67-4AD4-A458-2D2BEE4B5486}" type="slidenum">
              <a:rPr lang="en-US"/>
              <a:pPr/>
              <a:t>55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Design Considerations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Translating or oscillating follower?</a:t>
            </a:r>
          </a:p>
          <a:p>
            <a:r>
              <a:rPr lang="en-US"/>
              <a:t>Force or Form-Closed?</a:t>
            </a:r>
          </a:p>
          <a:p>
            <a:pPr lvl="1"/>
            <a:r>
              <a:rPr lang="en-US"/>
              <a:t>Follower Jump vs. Crossover Shock</a:t>
            </a:r>
          </a:p>
          <a:p>
            <a:r>
              <a:rPr lang="en-US"/>
              <a:t>Radial or Axial Cam?</a:t>
            </a:r>
          </a:p>
          <a:p>
            <a:r>
              <a:rPr lang="en-US"/>
              <a:t>Roller or Flat-Faced Follower?</a:t>
            </a:r>
          </a:p>
          <a:p>
            <a:r>
              <a:rPr lang="en-US"/>
              <a:t>To Dwell or Not to Dwell?</a:t>
            </a:r>
          </a:p>
          <a:p>
            <a:r>
              <a:rPr lang="en-US"/>
              <a:t>To Grind or not to Grind?</a:t>
            </a:r>
          </a:p>
          <a:p>
            <a:r>
              <a:rPr lang="en-US"/>
              <a:t>To Lubricate or Not to Lubricate?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FCE58-FF7B-4D48-9CEF-B05926D3E4FA}" type="slidenum">
              <a:rPr lang="en-US"/>
              <a:pPr/>
              <a:t>6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208588" cy="1143000"/>
          </a:xfrm>
        </p:spPr>
        <p:txBody>
          <a:bodyPr/>
          <a:lstStyle/>
          <a:p>
            <a:r>
              <a:rPr lang="en-US" sz="4000">
                <a:solidFill>
                  <a:schemeClr val="accent2"/>
                </a:solidFill>
                <a:latin typeface="Arial" charset="0"/>
              </a:rPr>
              <a:t>Type of Joint Closure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4953000" cy="4800600"/>
          </a:xfrm>
        </p:spPr>
        <p:txBody>
          <a:bodyPr/>
          <a:lstStyle/>
          <a:p>
            <a:r>
              <a:rPr lang="en-US" b="1">
                <a:latin typeface="Arial" charset="0"/>
              </a:rPr>
              <a:t>Form</a:t>
            </a:r>
            <a:r>
              <a:rPr lang="en-US">
                <a:latin typeface="Arial" charset="0"/>
              </a:rPr>
              <a:t> closed cams are closed by joint geometry</a:t>
            </a:r>
          </a:p>
          <a:p>
            <a:r>
              <a:rPr lang="en-US">
                <a:latin typeface="Arial" charset="0"/>
              </a:rPr>
              <a:t>Slot milled out of the cam</a:t>
            </a:r>
          </a:p>
        </p:txBody>
      </p:sp>
      <p:pic>
        <p:nvPicPr>
          <p:cNvPr id="3079" name="Picture 7" descr="Fig 8-02"/>
          <p:cNvPicPr>
            <a:picLocks noChangeAspect="1" noChangeArrowheads="1"/>
          </p:cNvPicPr>
          <p:nvPr/>
        </p:nvPicPr>
        <p:blipFill>
          <a:blip r:embed="rId2"/>
          <a:srcRect l="46124" t="53717" r="7437" b="7434"/>
          <a:stretch>
            <a:fillRect/>
          </a:stretch>
        </p:blipFill>
        <p:spPr bwMode="auto">
          <a:xfrm>
            <a:off x="5137150" y="176213"/>
            <a:ext cx="4006850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 descr="Fig 8-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032" t="423" r="6322" b="54610"/>
          <a:stretch>
            <a:fillRect/>
          </a:stretch>
        </p:blipFill>
        <p:spPr bwMode="auto">
          <a:xfrm>
            <a:off x="5854700" y="3232150"/>
            <a:ext cx="3289300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 descr="Fig 8-02"/>
          <p:cNvPicPr>
            <a:picLocks noChangeAspect="1" noChangeArrowheads="1"/>
          </p:cNvPicPr>
          <p:nvPr/>
        </p:nvPicPr>
        <p:blipFill>
          <a:blip r:embed="rId2"/>
          <a:srcRect l="435" t="1315" r="48788" b="58339"/>
          <a:stretch>
            <a:fillRect/>
          </a:stretch>
        </p:blipFill>
        <p:spPr bwMode="auto">
          <a:xfrm>
            <a:off x="0" y="3641725"/>
            <a:ext cx="4386263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24D8-5F4B-4378-B21E-1260A740F2D3}" type="slidenum">
              <a:rPr lang="en-US"/>
              <a:pPr/>
              <a:t>7</a:t>
            </a:fld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73375"/>
            <a:ext cx="9144000" cy="2587625"/>
          </a:xfrm>
        </p:spPr>
        <p:txBody>
          <a:bodyPr/>
          <a:lstStyle/>
          <a:p>
            <a:r>
              <a:rPr lang="en-US"/>
              <a:t>Roller Follower</a:t>
            </a:r>
          </a:p>
          <a:p>
            <a:r>
              <a:rPr lang="en-US"/>
              <a:t>Mushroom Follower</a:t>
            </a:r>
          </a:p>
          <a:p>
            <a:r>
              <a:rPr lang="en-US"/>
              <a:t>Flat-Faced Follower</a:t>
            </a:r>
          </a:p>
        </p:txBody>
      </p:sp>
      <p:pic>
        <p:nvPicPr>
          <p:cNvPr id="8199" name="Picture 7" descr="Fig 8-03"/>
          <p:cNvPicPr>
            <a:picLocks noChangeAspect="1" noChangeArrowheads="1"/>
          </p:cNvPicPr>
          <p:nvPr/>
        </p:nvPicPr>
        <p:blipFill>
          <a:blip r:embed="rId2"/>
          <a:srcRect l="8073" r="4036" b="26501"/>
          <a:stretch>
            <a:fillRect/>
          </a:stretch>
        </p:blipFill>
        <p:spPr bwMode="auto">
          <a:xfrm>
            <a:off x="0" y="2332038"/>
            <a:ext cx="91440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Types of Followers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845300" y="1046163"/>
            <a:ext cx="2298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/>
              <a:t>Flat-Faced Follower</a:t>
            </a:r>
            <a:endParaRPr lang="en-US" sz="2400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422650" y="1192213"/>
            <a:ext cx="2298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/>
              <a:t>Mushroom Follower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14338" y="1192213"/>
            <a:ext cx="2298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/>
              <a:t>Roller Follower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CF7B-0546-4280-9737-AE9E85E1914A}" type="slidenum">
              <a:rPr lang="en-US"/>
              <a:pPr/>
              <a:t>8</a:t>
            </a:fld>
            <a:endParaRPr lang="en-US"/>
          </a:p>
        </p:txBody>
      </p:sp>
      <p:pic>
        <p:nvPicPr>
          <p:cNvPr id="9227" name="Picture 11" descr="Fig 8-03"/>
          <p:cNvPicPr>
            <a:picLocks noChangeAspect="1" noChangeArrowheads="1"/>
          </p:cNvPicPr>
          <p:nvPr/>
        </p:nvPicPr>
        <p:blipFill>
          <a:blip r:embed="rId3"/>
          <a:srcRect l="8073" r="64537" b="26501"/>
          <a:stretch>
            <a:fillRect/>
          </a:stretch>
        </p:blipFill>
        <p:spPr bwMode="auto">
          <a:xfrm>
            <a:off x="912813" y="2076450"/>
            <a:ext cx="1917700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 descr="Fig 8-04"/>
          <p:cNvPicPr>
            <a:picLocks noChangeAspect="1" noChangeArrowheads="1"/>
          </p:cNvPicPr>
          <p:nvPr/>
        </p:nvPicPr>
        <p:blipFill>
          <a:blip r:embed="rId4"/>
          <a:srcRect l="9554" t="1453" r="7207" b="12971"/>
          <a:stretch>
            <a:fillRect/>
          </a:stretch>
        </p:blipFill>
        <p:spPr bwMode="auto">
          <a:xfrm>
            <a:off x="0" y="4741863"/>
            <a:ext cx="378936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Direction of Follower Motion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Radial or Axial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96850" y="1868488"/>
            <a:ext cx="303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Radial Cam</a:t>
            </a:r>
          </a:p>
        </p:txBody>
      </p:sp>
      <p:pic>
        <p:nvPicPr>
          <p:cNvPr id="9228" name="cylindrical_cam.avi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3803650" y="2579688"/>
            <a:ext cx="5927725" cy="5235575"/>
          </a:xfrm>
          <a:ln/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200650" y="2038350"/>
            <a:ext cx="303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Axial Cam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1" fill="hold"/>
                                        <p:tgtEl>
                                          <p:spTgt spid="92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22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2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3E42-431E-4B17-8A11-816B410E942D}" type="slidenum">
              <a:rPr lang="en-US"/>
              <a:pPr/>
              <a:t>9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Cam Terminology (review)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47713"/>
            <a:ext cx="9144000" cy="4800600"/>
          </a:xfrm>
        </p:spPr>
        <p:txBody>
          <a:bodyPr/>
          <a:lstStyle/>
          <a:p>
            <a:r>
              <a:rPr lang="en-US" sz="2800">
                <a:latin typeface="Arial" charset="0"/>
              </a:rPr>
              <a:t>Type of follower motion (rotation, translation)</a:t>
            </a:r>
          </a:p>
          <a:p>
            <a:r>
              <a:rPr lang="en-US" sz="2800">
                <a:latin typeface="Arial" charset="0"/>
              </a:rPr>
              <a:t>Type of joint closure (force, form)</a:t>
            </a:r>
          </a:p>
          <a:p>
            <a:r>
              <a:rPr lang="en-US" sz="2800">
                <a:latin typeface="Arial" charset="0"/>
              </a:rPr>
              <a:t>Type of follower (roller, mushroom, flat)</a:t>
            </a:r>
          </a:p>
          <a:p>
            <a:r>
              <a:rPr lang="en-US" sz="2800">
                <a:latin typeface="Arial" charset="0"/>
              </a:rPr>
              <a:t>Direction of follower motion (radial, axial)</a:t>
            </a:r>
          </a:p>
        </p:txBody>
      </p:sp>
      <p:pic>
        <p:nvPicPr>
          <p:cNvPr id="10245" name="Picture 5" descr="fig8-5"/>
          <p:cNvPicPr>
            <a:picLocks noChangeAspect="1" noChangeArrowheads="1"/>
          </p:cNvPicPr>
          <p:nvPr/>
        </p:nvPicPr>
        <p:blipFill>
          <a:blip r:embed="rId2">
            <a:lum contrast="54000"/>
          </a:blip>
          <a:srcRect l="3049" t="638" r="66675" b="27563"/>
          <a:stretch>
            <a:fillRect/>
          </a:stretch>
        </p:blipFill>
        <p:spPr bwMode="auto">
          <a:xfrm>
            <a:off x="596900" y="3821113"/>
            <a:ext cx="1939925" cy="3035300"/>
          </a:xfrm>
          <a:prstGeom prst="rect">
            <a:avLst/>
          </a:prstGeom>
          <a:noFill/>
        </p:spPr>
      </p:pic>
      <p:pic>
        <p:nvPicPr>
          <p:cNvPr id="10244" name="Picture 4" descr="fig8-5"/>
          <p:cNvPicPr>
            <a:picLocks noChangeAspect="1" noChangeArrowheads="1"/>
          </p:cNvPicPr>
          <p:nvPr/>
        </p:nvPicPr>
        <p:blipFill>
          <a:blip r:embed="rId2">
            <a:lum contrast="54000"/>
          </a:blip>
          <a:srcRect l="33424" t="3717" r="2454" b="32144"/>
          <a:stretch>
            <a:fillRect/>
          </a:stretch>
        </p:blipFill>
        <p:spPr bwMode="auto">
          <a:xfrm>
            <a:off x="2676525" y="2705100"/>
            <a:ext cx="6289675" cy="4151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3304</TotalTime>
  <Words>1408</Words>
  <Application>Microsoft Office PowerPoint</Application>
  <PresentationFormat>On-screen Show (4:3)</PresentationFormat>
  <Paragraphs>274</Paragraphs>
  <Slides>55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Default Design</vt:lpstr>
      <vt:lpstr>Equation</vt:lpstr>
      <vt:lpstr>Slide 1</vt:lpstr>
      <vt:lpstr>Cams</vt:lpstr>
      <vt:lpstr>Cam Terminology</vt:lpstr>
      <vt:lpstr>Type of Follower Motion</vt:lpstr>
      <vt:lpstr>Type of Joint Closure</vt:lpstr>
      <vt:lpstr>Type of Joint Closure</vt:lpstr>
      <vt:lpstr>Types of Followers</vt:lpstr>
      <vt:lpstr>Direction of Follower Motion</vt:lpstr>
      <vt:lpstr>Cam Terminology (review)</vt:lpstr>
      <vt:lpstr>Type of Motion Constraints</vt:lpstr>
      <vt:lpstr>Type of Motion Program</vt:lpstr>
      <vt:lpstr>SVAJ Diagrams</vt:lpstr>
      <vt:lpstr>RDFD Cam Design</vt:lpstr>
      <vt:lpstr>RDFD Cam, Naïve Cam Design</vt:lpstr>
      <vt:lpstr>Fundamental Law of Cam Design</vt:lpstr>
      <vt:lpstr>RDFD Cam Sophomore Design Simple Harmonic Motion</vt:lpstr>
      <vt:lpstr>Slide 17</vt:lpstr>
      <vt:lpstr>Slide 18</vt:lpstr>
      <vt:lpstr>RDFD Cam, Cycloidal</vt:lpstr>
      <vt:lpstr>RDFD Cam, Trapezoidal</vt:lpstr>
      <vt:lpstr>RDFD Cam, Modified Trapezoidal</vt:lpstr>
      <vt:lpstr>RDFD Cam, Modified Trapezoidal</vt:lpstr>
      <vt:lpstr>RDFD Cam, Modified Sine</vt:lpstr>
      <vt:lpstr>RDFD Cam, SCCA Family</vt:lpstr>
      <vt:lpstr>RDFD Cam, SCCA Family</vt:lpstr>
      <vt:lpstr>Polynomial Functions</vt:lpstr>
      <vt:lpstr>3-4-5 Polynomial</vt:lpstr>
      <vt:lpstr>3-4-5 Polynomial</vt:lpstr>
      <vt:lpstr>3-4-5  and 4-5-6-7 Polynomial</vt:lpstr>
      <vt:lpstr>Acceleration Comparisons</vt:lpstr>
      <vt:lpstr>Jerk Comparison</vt:lpstr>
      <vt:lpstr>Velocity Comparison</vt:lpstr>
      <vt:lpstr>Position Comparison</vt:lpstr>
      <vt:lpstr>Table for Peak VAJ for Cam Functions</vt:lpstr>
      <vt:lpstr>Single Dwell Cam Design, Using Double Dwell Functions</vt:lpstr>
      <vt:lpstr>Single Dwell Cam Design, Double Harmonic function</vt:lpstr>
      <vt:lpstr>Single Dwell Cam Design, 3-4-5-6 Polynomial</vt:lpstr>
      <vt:lpstr>Unsymmetrical RFD Cams</vt:lpstr>
      <vt:lpstr>Unsymmetrical RFD Cams</vt:lpstr>
      <vt:lpstr>Unsymmetrical RFD Cams</vt:lpstr>
      <vt:lpstr>Unsymmetrical RFD Cams</vt:lpstr>
      <vt:lpstr>Critical Path Motion (CPM)</vt:lpstr>
      <vt:lpstr>Critical Path Motion (CPM)</vt:lpstr>
      <vt:lpstr>Resulting Curves</vt:lpstr>
      <vt:lpstr>Constant Velocity, 2 Segments</vt:lpstr>
      <vt:lpstr>Resulting SVAJ diagram</vt:lpstr>
      <vt:lpstr>Sizing the Cam, Terminology</vt:lpstr>
      <vt:lpstr>Cam Pressure Angle</vt:lpstr>
      <vt:lpstr>Cam Eccentricity</vt:lpstr>
      <vt:lpstr>Overturning Moment</vt:lpstr>
      <vt:lpstr>Radius of Curvature</vt:lpstr>
      <vt:lpstr>Radius of Curvature – Flat Faced Follower</vt:lpstr>
      <vt:lpstr>Cam Manufacturing Considerations</vt:lpstr>
      <vt:lpstr>Actual vs. Theoretical Cam Performance</vt:lpstr>
      <vt:lpstr>Practical Design Considerations</vt:lpstr>
    </vt:vector>
  </TitlesOfParts>
  <Company>The American University in Cairo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 Notes Cams</dc:title>
  <dc:creator>Keith Hekman</dc:creator>
  <cp:lastModifiedBy>alpha</cp:lastModifiedBy>
  <cp:revision>107</cp:revision>
  <dcterms:created xsi:type="dcterms:W3CDTF">2000-01-01T09:33:07Z</dcterms:created>
  <dcterms:modified xsi:type="dcterms:W3CDTF">2020-05-02T15:21:54Z</dcterms:modified>
</cp:coreProperties>
</file>