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7"/>
  </p:notesMasterIdLst>
  <p:sldIdLst>
    <p:sldId id="280" r:id="rId2"/>
    <p:sldId id="288" r:id="rId3"/>
    <p:sldId id="282" r:id="rId4"/>
    <p:sldId id="281" r:id="rId5"/>
    <p:sldId id="279" r:id="rId6"/>
    <p:sldId id="283" r:id="rId7"/>
    <p:sldId id="284" r:id="rId8"/>
    <p:sldId id="285" r:id="rId9"/>
    <p:sldId id="286" r:id="rId10"/>
    <p:sldId id="287"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261" r:id="rId24"/>
    <p:sldId id="263" r:id="rId25"/>
    <p:sldId id="276" r:id="rId26"/>
    <p:sldId id="266" r:id="rId27"/>
    <p:sldId id="267" r:id="rId28"/>
    <p:sldId id="268" r:id="rId29"/>
    <p:sldId id="269" r:id="rId30"/>
    <p:sldId id="270" r:id="rId31"/>
    <p:sldId id="271" r:id="rId32"/>
    <p:sldId id="273" r:id="rId33"/>
    <p:sldId id="274" r:id="rId34"/>
    <p:sldId id="275" r:id="rId35"/>
    <p:sldId id="27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00FF"/>
    <a:srgbClr val="CC33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76"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B6F0F-E9A0-4C99-8E62-AD02F32A7F04}" type="datetimeFigureOut">
              <a:rPr lang="en-US" smtClean="0"/>
              <a:pPr/>
              <a:t>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FFCB-5742-47A9-AF4C-A5568D936358}" type="slidenum">
              <a:rPr lang="en-US" smtClean="0"/>
              <a:pPr/>
              <a:t>‹#›</a:t>
            </a:fld>
            <a:endParaRPr lang="en-US" dirty="0"/>
          </a:p>
        </p:txBody>
      </p:sp>
    </p:spTree>
    <p:extLst>
      <p:ext uri="{BB962C8B-B14F-4D97-AF65-F5344CB8AC3E}">
        <p14:creationId xmlns:p14="http://schemas.microsoft.com/office/powerpoint/2010/main" xmlns="" val="268644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D3FFCB-5742-47A9-AF4C-A5568D936358}"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FD3FFCB-5742-47A9-AF4C-A5568D936358}"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743AEC-CCC8-4D5E-8441-118F6F021A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2C6708-137D-42DF-A2C8-7218CB8FD09F}" type="datetimeFigureOut">
              <a:rPr lang="en-US" smtClean="0"/>
              <a:pPr/>
              <a:t>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9743AEC-CCC8-4D5E-8441-118F6F021A3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2C6708-137D-42DF-A2C8-7218CB8FD09F}" type="datetimeFigureOut">
              <a:rPr lang="en-US" smtClean="0"/>
              <a:pPr/>
              <a:t>1/3/2014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743AEC-CCC8-4D5E-8441-118F6F021A3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meridrives.com/vlmill.html" TargetMode="External"/><Relationship Id="rId2" Type="http://schemas.openxmlformats.org/officeDocument/2006/relationships/hyperlink" Target="http://www.ameridrives.com/millprod.html" TargetMode="Externa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Universal_joint.gif"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en.wikipedia.org/wiki/Universal_joint" TargetMode="External"/><Relationship Id="rId4" Type="http://schemas.openxmlformats.org/officeDocument/2006/relationships/image" Target="file:///C:\Users\BIKO\Downloads\Universal_joint_files\Universal_joint.gi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hyperlink" Target="http://en.wikipedia.org/wiki/Universal_join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Universal_j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8934"/>
            <a:ext cx="8229600" cy="1214446"/>
          </a:xfrm>
        </p:spPr>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 </a:t>
            </a:r>
            <a:r>
              <a:rPr lang="en-US" sz="7300" dirty="0" smtClean="0">
                <a:latin typeface="Algerian" pitchFamily="82" charset="0"/>
              </a:rPr>
              <a:t>UNIVERSAL JOINTS </a:t>
            </a:r>
            <a:r>
              <a:rPr lang="en-US" dirty="0" smtClean="0"/>
              <a:t/>
            </a:r>
            <a:br>
              <a:rPr lang="en-US" dirty="0" smtClean="0"/>
            </a:br>
            <a:endParaRPr lang="en-US" dirty="0"/>
          </a:p>
        </p:txBody>
      </p:sp>
      <p:sp>
        <p:nvSpPr>
          <p:cNvPr id="10" name="Rectangle 9"/>
          <p:cNvSpPr/>
          <p:nvPr/>
        </p:nvSpPr>
        <p:spPr>
          <a:xfrm rot="5760657">
            <a:off x="4476750" y="1781829"/>
            <a:ext cx="2286000" cy="1046440"/>
          </a:xfrm>
          <a:prstGeom prst="rect">
            <a:avLst/>
          </a:prstGeom>
        </p:spPr>
        <p:txBody>
          <a:bodyPr>
            <a:spAutoFit/>
          </a:bodyPr>
          <a:lstStyle/>
          <a:p>
            <a:r>
              <a:rPr lang="en-US" sz="4400" dirty="0" smtClean="0">
                <a:solidFill>
                  <a:prstClr val="black"/>
                </a:solidFill>
                <a:ea typeface="+mj-ea"/>
                <a:cs typeface="+mj-cs"/>
              </a:rPr>
              <a:t/>
            </a:r>
            <a:br>
              <a:rPr lang="en-US" sz="4400" dirty="0" smtClean="0">
                <a:solidFill>
                  <a:prstClr val="black"/>
                </a:solidFill>
                <a:ea typeface="+mj-ea"/>
                <a:cs typeface="+mj-cs"/>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Universal Joint Designs (cont’d)</a:t>
            </a:r>
          </a:p>
        </p:txBody>
      </p:sp>
      <p:sp>
        <p:nvSpPr>
          <p:cNvPr id="1126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Slip joint</a:t>
            </a:r>
          </a:p>
          <a:p>
            <a:pPr lvl="1" eaLnBrk="1" hangingPunct="1"/>
            <a:r>
              <a:rPr lang="en-US" smtClean="0"/>
              <a:t>Allows for changes in driveshaft length caused by suspension travel</a:t>
            </a:r>
          </a:p>
          <a:p>
            <a:pPr lvl="1" eaLnBrk="1" hangingPunct="1"/>
            <a:r>
              <a:rPr lang="en-US" smtClean="0"/>
              <a:t>Components include:</a:t>
            </a:r>
          </a:p>
          <a:p>
            <a:pPr lvl="2" eaLnBrk="1" hangingPunct="1"/>
            <a:r>
              <a:rPr lang="en-US" smtClean="0"/>
              <a:t>Transmission output shaft</a:t>
            </a:r>
          </a:p>
          <a:p>
            <a:pPr lvl="2" eaLnBrk="1" hangingPunct="1"/>
            <a:r>
              <a:rPr lang="en-US" smtClean="0"/>
              <a:t>The slip joint</a:t>
            </a:r>
          </a:p>
          <a:p>
            <a:pPr lvl="2" eaLnBrk="1" hangingPunct="1"/>
            <a:r>
              <a:rPr lang="en-US" smtClean="0"/>
              <a:t>A yoke and U-joint</a:t>
            </a:r>
          </a:p>
          <a:p>
            <a:pPr lvl="2" eaLnBrk="1" hangingPunct="1"/>
            <a:r>
              <a:rPr lang="en-US" smtClean="0"/>
              <a:t>The driveshaft</a:t>
            </a:r>
          </a:p>
        </p:txBody>
      </p:sp>
      <p:pic>
        <p:nvPicPr>
          <p:cNvPr id="11268" name="Picture 4"/>
          <p:cNvPicPr>
            <a:picLocks noChangeAspect="1" noChangeArrowheads="1"/>
          </p:cNvPicPr>
          <p:nvPr/>
        </p:nvPicPr>
        <p:blipFill>
          <a:blip r:embed="rId2"/>
          <a:srcRect/>
          <a:stretch>
            <a:fillRect/>
          </a:stretch>
        </p:blipFill>
        <p:spPr bwMode="auto">
          <a:xfrm>
            <a:off x="5638800" y="3671888"/>
            <a:ext cx="3505200" cy="219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Universal Joint</a:t>
            </a:r>
          </a:p>
        </p:txBody>
      </p:sp>
      <p:sp>
        <p:nvSpPr>
          <p:cNvPr id="17411" name="Rectangle 3"/>
          <p:cNvSpPr>
            <a:spLocks noGrp="1" noChangeArrowheads="1"/>
          </p:cNvSpPr>
          <p:nvPr>
            <p:ph idx="1"/>
          </p:nvPr>
        </p:nvSpPr>
        <p:spPr/>
        <p:txBody>
          <a:bodyPr/>
          <a:lstStyle/>
          <a:p>
            <a:pPr eaLnBrk="1" hangingPunct="1"/>
            <a:r>
              <a:rPr lang="en-US" smtClean="0"/>
              <a:t>Allows non-parallel shafts to be coupled.</a:t>
            </a:r>
          </a:p>
          <a:p>
            <a:pPr eaLnBrk="1" hangingPunct="1"/>
            <a:r>
              <a:rPr lang="en-US" smtClean="0"/>
              <a:t>Considered to be a variation of a solid coupling.</a:t>
            </a:r>
          </a:p>
          <a:p>
            <a:pPr eaLnBrk="1" hangingPunct="1"/>
            <a:r>
              <a:rPr lang="en-US" smtClean="0"/>
              <a:t>Generally, </a:t>
            </a:r>
            <a:r>
              <a:rPr lang="en-US" smtClean="0">
                <a:solidFill>
                  <a:srgbClr val="FF0000"/>
                </a:solidFill>
              </a:rPr>
              <a:t>requires lubrication</a:t>
            </a:r>
            <a:r>
              <a:rPr lang="en-US" smtClean="0"/>
              <a:t>.</a:t>
            </a:r>
          </a:p>
        </p:txBody>
      </p:sp>
      <p:sp>
        <p:nvSpPr>
          <p:cNvPr id="24578" name="Slide Number Placeholder 5"/>
          <p:cNvSpPr>
            <a:spLocks noGrp="1"/>
          </p:cNvSpPr>
          <p:nvPr>
            <p:ph type="sldNum" sz="quarter" idx="12"/>
          </p:nvPr>
        </p:nvSpPr>
        <p:spPr/>
        <p:txBody>
          <a:bodyPr/>
          <a:lstStyle/>
          <a:p>
            <a:pPr>
              <a:defRPr/>
            </a:pPr>
            <a:fld id="{96DD37C2-4765-4ABA-B620-A7B0EFDB6D43}" type="slidenum">
              <a:rPr lang="en-US"/>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p:txBody>
          <a:bodyPr/>
          <a:lstStyle/>
          <a:p>
            <a:pPr>
              <a:defRPr/>
            </a:pPr>
            <a:fld id="{E60D538C-6939-43EA-82A4-9039A0C793E7}" type="slidenum">
              <a:rPr lang="en-US"/>
              <a:pPr>
                <a:defRPr/>
              </a:pPr>
              <a:t>12</a:t>
            </a:fld>
            <a:endParaRPr lang="en-US"/>
          </a:p>
        </p:txBody>
      </p:sp>
      <p:sp>
        <p:nvSpPr>
          <p:cNvPr id="35843" name="Rectangle 1026"/>
          <p:cNvSpPr>
            <a:spLocks noChangeArrowheads="1"/>
          </p:cNvSpPr>
          <p:nvPr/>
        </p:nvSpPr>
        <p:spPr bwMode="auto">
          <a:xfrm>
            <a:off x="457200" y="838200"/>
            <a:ext cx="7848600" cy="5805488"/>
          </a:xfrm>
          <a:prstGeom prst="rect">
            <a:avLst/>
          </a:prstGeom>
          <a:noFill/>
          <a:ln w="9525">
            <a:noFill/>
            <a:miter lim="800000"/>
            <a:headEnd/>
            <a:tailEnd/>
          </a:ln>
        </p:spPr>
        <p:txBody>
          <a:bodyPr>
            <a:spAutoFit/>
          </a:bodyPr>
          <a:lstStyle/>
          <a:p>
            <a:pPr>
              <a:spcBef>
                <a:spcPct val="50000"/>
              </a:spcBef>
            </a:pPr>
            <a:r>
              <a:rPr lang="en-US" sz="1600">
                <a:latin typeface="Arial" pitchFamily="34" charset="0"/>
                <a:cs typeface="Arial" pitchFamily="34" charset="0"/>
              </a:rPr>
              <a:t>Industrial applications operate continuously and with high torque loads. This demands maximum strength and long life of the universal joint components. The modern universal joint has become much more complex than its simple ancestor. The universal joints manufactured by Ameridrives are made for demanding industrial applications.</a:t>
            </a:r>
          </a:p>
          <a:p>
            <a:pPr>
              <a:spcBef>
                <a:spcPct val="50000"/>
              </a:spcBef>
            </a:pPr>
            <a:r>
              <a:rPr lang="en-US" sz="1600">
                <a:latin typeface="Arial" pitchFamily="34" charset="0"/>
                <a:cs typeface="Arial" pitchFamily="34" charset="0"/>
              </a:rPr>
              <a:t>Universal joints have several unique features that make them ideal for a variety of applications. Most significant is the ability of the universal joint to operate at high misalignment angles. Operating angles up to 25 degrees are not uncommon.</a:t>
            </a:r>
          </a:p>
          <a:p>
            <a:pPr>
              <a:spcBef>
                <a:spcPct val="50000"/>
              </a:spcBef>
            </a:pPr>
            <a:r>
              <a:rPr lang="en-US" sz="1600">
                <a:latin typeface="Arial" pitchFamily="34" charset="0"/>
                <a:cs typeface="Arial" pitchFamily="34" charset="0"/>
              </a:rPr>
              <a:t>Another feature of the universal joint is the bearing and seal design that resists lubrication loss and contamination. This makes Ameridrives Universal Joints suitable for applications where severe atmospheric conditions would put other couplings at a distinct disadvantage.</a:t>
            </a:r>
          </a:p>
          <a:p>
            <a:pPr>
              <a:spcBef>
                <a:spcPct val="50000"/>
              </a:spcBef>
            </a:pPr>
            <a:r>
              <a:rPr lang="en-US" sz="1600">
                <a:latin typeface="Arial" pitchFamily="34" charset="0"/>
                <a:cs typeface="Arial" pitchFamily="34" charset="0"/>
              </a:rPr>
              <a:t>When compared to other high misalignment couplings, universal joints operate with negligible backlash or radial clearance. The difference can be significant on applications where backlash is critical.</a:t>
            </a:r>
          </a:p>
          <a:p>
            <a:pPr>
              <a:spcBef>
                <a:spcPct val="50000"/>
              </a:spcBef>
            </a:pPr>
            <a:r>
              <a:rPr lang="en-US" sz="1600">
                <a:latin typeface="Arial" pitchFamily="34" charset="0"/>
                <a:cs typeface="Arial" pitchFamily="34" charset="0"/>
              </a:rPr>
              <a:t>Ameridrives Universal Joint yokes are precisely engineered using the latest design technologies. They are manufactured as a onepiece, closed bearing eye design, assuring the highest degree of strength and minimum distortion under load.</a:t>
            </a:r>
          </a:p>
          <a:p>
            <a:pPr>
              <a:spcBef>
                <a:spcPct val="50000"/>
              </a:spcBef>
            </a:pPr>
            <a:endParaRPr lang="en-US"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p:txBody>
          <a:bodyPr/>
          <a:lstStyle/>
          <a:p>
            <a:pPr>
              <a:defRPr/>
            </a:pPr>
            <a:fld id="{4E89ED62-982E-47AA-961B-284B91F664E7}" type="slidenum">
              <a:rPr lang="en-US"/>
              <a:pPr>
                <a:defRPr/>
              </a:pPr>
              <a:t>13</a:t>
            </a:fld>
            <a:endParaRPr lang="en-US"/>
          </a:p>
        </p:txBody>
      </p:sp>
      <p:sp>
        <p:nvSpPr>
          <p:cNvPr id="36867" name="Rectangle 2050"/>
          <p:cNvSpPr>
            <a:spLocks noChangeArrowheads="1"/>
          </p:cNvSpPr>
          <p:nvPr/>
        </p:nvSpPr>
        <p:spPr bwMode="auto">
          <a:xfrm>
            <a:off x="304800" y="304800"/>
            <a:ext cx="8382000" cy="7051675"/>
          </a:xfrm>
          <a:prstGeom prst="rect">
            <a:avLst/>
          </a:prstGeom>
          <a:noFill/>
          <a:ln w="9525">
            <a:noFill/>
            <a:miter lim="800000"/>
            <a:headEnd/>
            <a:tailEnd/>
          </a:ln>
        </p:spPr>
        <p:txBody>
          <a:bodyPr>
            <a:spAutoFit/>
          </a:bodyPr>
          <a:lstStyle/>
          <a:p>
            <a:pPr>
              <a:spcBef>
                <a:spcPct val="50000"/>
              </a:spcBef>
            </a:pPr>
            <a:r>
              <a:rPr lang="en-US" sz="1800">
                <a:latin typeface="Arial" pitchFamily="34" charset="0"/>
                <a:cs typeface="Arial" pitchFamily="34" charset="0"/>
              </a:rPr>
              <a:t>Industrial applications operate continuously and with high torque loads. This demands maximum strength and long life of the universal joint components. The modern universal joint has become much more complex than its simple ancestor. The universal joints manufactured by Ameridrives are made for demanding industrial applications.</a:t>
            </a:r>
          </a:p>
          <a:p>
            <a:pPr>
              <a:spcBef>
                <a:spcPct val="50000"/>
              </a:spcBef>
            </a:pPr>
            <a:r>
              <a:rPr lang="en-US" sz="1800">
                <a:latin typeface="Arial" pitchFamily="34" charset="0"/>
                <a:cs typeface="Arial" pitchFamily="34" charset="0"/>
              </a:rPr>
              <a:t>Universal joints have several unique features that make them ideal for a variety of applications. Most significant is the ability of the universal joint to operate at high misalignment angles. Operating angles up to 25 degrees are not uncommon.</a:t>
            </a:r>
          </a:p>
          <a:p>
            <a:pPr>
              <a:spcBef>
                <a:spcPct val="50000"/>
              </a:spcBef>
            </a:pPr>
            <a:r>
              <a:rPr lang="en-US" sz="1800">
                <a:latin typeface="Arial" pitchFamily="34" charset="0"/>
                <a:cs typeface="Arial" pitchFamily="34" charset="0"/>
              </a:rPr>
              <a:t>Another feature of the universal joint is the bearing and seal design that resists lubrication loss and contamination. This makes Ameridrives Universal Joints suitable for applications where severe atmospheric conditions would put other couplings at a distinct disadvantage.</a:t>
            </a:r>
          </a:p>
          <a:p>
            <a:pPr>
              <a:spcBef>
                <a:spcPct val="50000"/>
              </a:spcBef>
            </a:pPr>
            <a:r>
              <a:rPr lang="en-US" sz="1800">
                <a:latin typeface="Arial" pitchFamily="34" charset="0"/>
                <a:cs typeface="Arial" pitchFamily="34" charset="0"/>
              </a:rPr>
              <a:t>When compared to other high misalignment couplings, universal joints operate with negligible backlash or radial clearance. The difference can be significant on applications where backlash is critical.</a:t>
            </a:r>
          </a:p>
          <a:p>
            <a:pPr>
              <a:spcBef>
                <a:spcPct val="50000"/>
              </a:spcBef>
            </a:pPr>
            <a:r>
              <a:rPr lang="en-US" sz="1800">
                <a:latin typeface="Arial" pitchFamily="34" charset="0"/>
                <a:cs typeface="Arial" pitchFamily="34" charset="0"/>
              </a:rPr>
              <a:t>Ameridrives Universal Joint yokes are precisely engineered using the latest design technologies. They are manufactured as a onepiece, closed bearing eye design, assuring the highest degree of strength and minimum distortion under load.</a:t>
            </a:r>
          </a:p>
          <a:p>
            <a:pPr>
              <a:spcBef>
                <a:spcPct val="50000"/>
              </a:spcBef>
            </a:pPr>
            <a:endParaRPr lang="en-US" sz="4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DFC166D6-C37A-4183-A31A-B28FFF0B29EB}" type="slidenum">
              <a:rPr lang="en-US"/>
              <a:pPr>
                <a:defRPr/>
              </a:pPr>
              <a:t>14</a:t>
            </a:fld>
            <a:endParaRPr lang="en-US"/>
          </a:p>
        </p:txBody>
      </p:sp>
      <p:grpSp>
        <p:nvGrpSpPr>
          <p:cNvPr id="2" name="Group 1034"/>
          <p:cNvGrpSpPr>
            <a:grpSpLocks/>
          </p:cNvGrpSpPr>
          <p:nvPr/>
        </p:nvGrpSpPr>
        <p:grpSpPr bwMode="auto">
          <a:xfrm>
            <a:off x="0" y="1143000"/>
            <a:ext cx="9153525" cy="4648200"/>
            <a:chOff x="-3" y="-3"/>
            <a:chExt cx="5766" cy="582"/>
          </a:xfrm>
        </p:grpSpPr>
        <p:sp>
          <p:nvSpPr>
            <p:cNvPr id="37892" name="Rectangle 1026"/>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grpSp>
          <p:nvGrpSpPr>
            <p:cNvPr id="3" name="Group 1033"/>
            <p:cNvGrpSpPr>
              <a:grpSpLocks/>
            </p:cNvGrpSpPr>
            <p:nvPr/>
          </p:nvGrpSpPr>
          <p:grpSpPr bwMode="auto">
            <a:xfrm>
              <a:off x="-3" y="-3"/>
              <a:ext cx="5766" cy="582"/>
              <a:chOff x="-3" y="-3"/>
              <a:chExt cx="5766" cy="582"/>
            </a:xfrm>
          </p:grpSpPr>
          <p:grpSp>
            <p:nvGrpSpPr>
              <p:cNvPr id="4" name="Group 1031"/>
              <p:cNvGrpSpPr>
                <a:grpSpLocks/>
              </p:cNvGrpSpPr>
              <p:nvPr/>
            </p:nvGrpSpPr>
            <p:grpSpPr bwMode="auto">
              <a:xfrm>
                <a:off x="0" y="0"/>
                <a:ext cx="5760" cy="576"/>
                <a:chOff x="0" y="0"/>
                <a:chExt cx="5760" cy="576"/>
              </a:xfrm>
            </p:grpSpPr>
            <p:sp>
              <p:nvSpPr>
                <p:cNvPr id="37896" name="Rectangle 1030"/>
                <p:cNvSpPr>
                  <a:spLocks noChangeArrowheads="1"/>
                </p:cNvSpPr>
                <p:nvPr/>
              </p:nvSpPr>
              <p:spPr bwMode="auto">
                <a:xfrm>
                  <a:off x="0" y="0"/>
                  <a:ext cx="5760" cy="576"/>
                </a:xfrm>
                <a:prstGeom prst="rect">
                  <a:avLst/>
                </a:prstGeom>
                <a:solidFill>
                  <a:srgbClr val="0094DE"/>
                </a:solidFill>
                <a:ln w="9525">
                  <a:noFill/>
                  <a:miter lim="800000"/>
                  <a:headEnd/>
                  <a:tailEnd/>
                </a:ln>
              </p:spPr>
              <p:txBody>
                <a:bodyPr/>
                <a:lstStyle/>
                <a:p>
                  <a:endParaRPr lang="en-US"/>
                </a:p>
              </p:txBody>
            </p:sp>
            <p:grpSp>
              <p:nvGrpSpPr>
                <p:cNvPr id="5" name="Group 1029"/>
                <p:cNvGrpSpPr>
                  <a:grpSpLocks/>
                </p:cNvGrpSpPr>
                <p:nvPr/>
              </p:nvGrpSpPr>
              <p:grpSpPr bwMode="auto">
                <a:xfrm>
                  <a:off x="0" y="0"/>
                  <a:ext cx="5760" cy="576"/>
                  <a:chOff x="0" y="0"/>
                  <a:chExt cx="5760" cy="576"/>
                </a:xfrm>
              </p:grpSpPr>
              <p:sp>
                <p:nvSpPr>
                  <p:cNvPr id="37898" name="Rectangle 1027"/>
                  <p:cNvSpPr>
                    <a:spLocks noChangeArrowheads="1"/>
                  </p:cNvSpPr>
                  <p:nvPr/>
                </p:nvSpPr>
                <p:spPr bwMode="auto">
                  <a:xfrm>
                    <a:off x="0" y="0"/>
                    <a:ext cx="5760" cy="576"/>
                  </a:xfrm>
                  <a:prstGeom prst="rect">
                    <a:avLst/>
                  </a:prstGeom>
                  <a:solidFill>
                    <a:srgbClr val="0094DE"/>
                  </a:solidFill>
                  <a:ln w="9525">
                    <a:noFill/>
                    <a:miter lim="800000"/>
                    <a:headEnd/>
                    <a:tailEnd/>
                  </a:ln>
                </p:spPr>
                <p:txBody>
                  <a:bodyPr/>
                  <a:lstStyle/>
                  <a:p>
                    <a:r>
                      <a:rPr lang="en-US" sz="3200">
                        <a:latin typeface="Arial" pitchFamily="34" charset="0"/>
                        <a:cs typeface="Arial" pitchFamily="34" charset="0"/>
                      </a:rPr>
                      <a:t>The universal joint can be used as a single joint or it can be used in pairs. When used as a single joint, only angular misalignment is accommodated. Since nearly every installation requires the coupling to also accommodate offset misalignment, universal joints should be used in pairs. Using universal joints in pairs also corrects for non-uniform angular velocity caused by the rotational characteristics of a single joint.</a:t>
                    </a:r>
                  </a:p>
                  <a:p>
                    <a:endParaRPr lang="en-US" sz="6000"/>
                  </a:p>
                </p:txBody>
              </p:sp>
              <p:sp>
                <p:nvSpPr>
                  <p:cNvPr id="37899" name="Rectangle 1028"/>
                  <p:cNvSpPr>
                    <a:spLocks noChangeArrowheads="1"/>
                  </p:cNvSpPr>
                  <p:nvPr/>
                </p:nvSpPr>
                <p:spPr bwMode="auto">
                  <a:xfrm>
                    <a:off x="0" y="0"/>
                    <a:ext cx="5760" cy="576"/>
                  </a:xfrm>
                  <a:prstGeom prst="rect">
                    <a:avLst/>
                  </a:prstGeom>
                  <a:noFill/>
                  <a:ln w="7">
                    <a:solidFill>
                      <a:srgbClr val="A0A0A0"/>
                    </a:solidFill>
                    <a:miter lim="800000"/>
                    <a:headEnd/>
                    <a:tailEnd/>
                  </a:ln>
                </p:spPr>
                <p:txBody>
                  <a:bodyPr/>
                  <a:lstStyle/>
                  <a:p>
                    <a:endParaRPr lang="en-US"/>
                  </a:p>
                </p:txBody>
              </p:sp>
            </p:grpSp>
          </p:grpSp>
          <p:sp>
            <p:nvSpPr>
              <p:cNvPr id="37895" name="Rectangle 1032"/>
              <p:cNvSpPr>
                <a:spLocks noChangeArrowheads="1"/>
              </p:cNvSpPr>
              <p:nvPr/>
            </p:nvSpPr>
            <p:spPr bwMode="auto">
              <a:xfrm>
                <a:off x="-3" y="-3"/>
                <a:ext cx="5766" cy="582"/>
              </a:xfrm>
              <a:prstGeom prst="rect">
                <a:avLst/>
              </a:prstGeom>
              <a:noFill/>
              <a:ln w="11112">
                <a:solidFill>
                  <a:srgbClr val="A0A0A0"/>
                </a:solidFill>
                <a:miter lim="800000"/>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p:txBody>
          <a:bodyPr/>
          <a:lstStyle/>
          <a:p>
            <a:pPr>
              <a:defRPr/>
            </a:pPr>
            <a:fld id="{CCB9626C-336A-4700-8354-66130BC39D5D}" type="slidenum">
              <a:rPr lang="en-US"/>
              <a:pPr>
                <a:defRPr/>
              </a:pPr>
              <a:t>15</a:t>
            </a:fld>
            <a:endParaRPr lang="en-US"/>
          </a:p>
        </p:txBody>
      </p:sp>
      <p:pic>
        <p:nvPicPr>
          <p:cNvPr id="38915" name="Picture 1026" descr="Exploded Universal Joint"/>
          <p:cNvPicPr>
            <a:picLocks noChangeAspect="1" noChangeArrowheads="1"/>
          </p:cNvPicPr>
          <p:nvPr/>
        </p:nvPicPr>
        <p:blipFill>
          <a:blip r:embed="rId2"/>
          <a:srcRect/>
          <a:stretch>
            <a:fillRect/>
          </a:stretch>
        </p:blipFill>
        <p:spPr bwMode="auto">
          <a:xfrm>
            <a:off x="609600" y="650875"/>
            <a:ext cx="8058150" cy="546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U-joint</a:t>
            </a:r>
          </a:p>
        </p:txBody>
      </p:sp>
      <p:sp>
        <p:nvSpPr>
          <p:cNvPr id="29698" name="Slide Number Placeholder 4"/>
          <p:cNvSpPr>
            <a:spLocks noGrp="1"/>
          </p:cNvSpPr>
          <p:nvPr>
            <p:ph type="sldNum" sz="quarter" idx="12"/>
          </p:nvPr>
        </p:nvSpPr>
        <p:spPr/>
        <p:txBody>
          <a:bodyPr/>
          <a:lstStyle/>
          <a:p>
            <a:pPr>
              <a:defRPr/>
            </a:pPr>
            <a:fld id="{61762C79-373C-4B81-9356-BF619A78308D}" type="slidenum">
              <a:rPr lang="en-US"/>
              <a:pPr>
                <a:defRPr/>
              </a:pPr>
              <a:t>16</a:t>
            </a:fld>
            <a:endParaRPr lang="en-US"/>
          </a:p>
        </p:txBody>
      </p:sp>
      <p:pic>
        <p:nvPicPr>
          <p:cNvPr id="39940" name="Picture 3" descr="C:\coupling 5.bmp"/>
          <p:cNvPicPr>
            <a:picLocks noChangeAspect="1" noChangeArrowheads="1"/>
          </p:cNvPicPr>
          <p:nvPr/>
        </p:nvPicPr>
        <p:blipFill>
          <a:blip r:embed="rId2"/>
          <a:srcRect/>
          <a:stretch>
            <a:fillRect/>
          </a:stretch>
        </p:blipFill>
        <p:spPr bwMode="auto">
          <a:xfrm>
            <a:off x="914400" y="1911350"/>
            <a:ext cx="7481888" cy="436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p:txBody>
          <a:bodyPr/>
          <a:lstStyle/>
          <a:p>
            <a:pPr>
              <a:defRPr/>
            </a:pPr>
            <a:fld id="{631F2EC9-5AC8-4180-9D95-5E93F8323314}" type="slidenum">
              <a:rPr lang="en-US"/>
              <a:pPr>
                <a:defRPr/>
              </a:pPr>
              <a:t>17</a:t>
            </a:fld>
            <a:endParaRPr lang="en-US"/>
          </a:p>
        </p:txBody>
      </p:sp>
      <p:pic>
        <p:nvPicPr>
          <p:cNvPr id="40963" name="Picture 1026" descr="A:\u-joint.jpg"/>
          <p:cNvPicPr>
            <a:picLocks noChangeAspect="1" noChangeArrowheads="1"/>
          </p:cNvPicPr>
          <p:nvPr/>
        </p:nvPicPr>
        <p:blipFill>
          <a:blip r:embed="rId2"/>
          <a:srcRect/>
          <a:stretch>
            <a:fillRect/>
          </a:stretch>
        </p:blipFill>
        <p:spPr bwMode="auto">
          <a:xfrm>
            <a:off x="1524000" y="1219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p:txBody>
          <a:bodyPr/>
          <a:lstStyle/>
          <a:p>
            <a:pPr>
              <a:defRPr/>
            </a:pPr>
            <a:fld id="{89FD3429-BC92-4F3D-92AE-559F7BC55CBA}" type="slidenum">
              <a:rPr lang="en-US"/>
              <a:pPr>
                <a:defRPr/>
              </a:pPr>
              <a:t>18</a:t>
            </a:fld>
            <a:endParaRPr lang="en-US"/>
          </a:p>
        </p:txBody>
      </p:sp>
      <p:grpSp>
        <p:nvGrpSpPr>
          <p:cNvPr id="2" name="Group 8"/>
          <p:cNvGrpSpPr>
            <a:grpSpLocks/>
          </p:cNvGrpSpPr>
          <p:nvPr/>
        </p:nvGrpSpPr>
        <p:grpSpPr bwMode="auto">
          <a:xfrm>
            <a:off x="3641725" y="2370138"/>
            <a:ext cx="1860550" cy="2117725"/>
            <a:chOff x="0" y="0"/>
            <a:chExt cx="1172" cy="1334"/>
          </a:xfrm>
        </p:grpSpPr>
        <p:sp>
          <p:nvSpPr>
            <p:cNvPr id="41990" name="Rectangle 2"/>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grpSp>
          <p:nvGrpSpPr>
            <p:cNvPr id="3" name="Group 7"/>
            <p:cNvGrpSpPr>
              <a:grpSpLocks/>
            </p:cNvGrpSpPr>
            <p:nvPr/>
          </p:nvGrpSpPr>
          <p:grpSpPr bwMode="auto">
            <a:xfrm>
              <a:off x="0" y="0"/>
              <a:ext cx="1172" cy="1334"/>
              <a:chOff x="2294" y="0"/>
              <a:chExt cx="1172" cy="1334"/>
            </a:xfrm>
          </p:grpSpPr>
          <p:sp>
            <p:nvSpPr>
              <p:cNvPr id="41992" name="Rectangle 3"/>
              <p:cNvSpPr>
                <a:spLocks noChangeArrowheads="1"/>
              </p:cNvSpPr>
              <p:nvPr/>
            </p:nvSpPr>
            <p:spPr bwMode="auto">
              <a:xfrm>
                <a:off x="2294" y="0"/>
                <a:ext cx="1172" cy="1334"/>
              </a:xfrm>
              <a:prstGeom prst="rect">
                <a:avLst/>
              </a:prstGeom>
              <a:noFill/>
              <a:ln w="9525">
                <a:noFill/>
                <a:miter lim="800000"/>
                <a:headEnd/>
                <a:tailEnd/>
              </a:ln>
            </p:spPr>
            <p:txBody>
              <a:bodyPr>
                <a:spAutoFit/>
              </a:bodyPr>
              <a:lstStyle/>
              <a:p>
                <a:pPr algn="ctr"/>
                <a:r>
                  <a:rPr lang="en-US"/>
                  <a:t>  </a:t>
                </a:r>
                <a:r>
                  <a:rPr lang="en-US" sz="6500"/>
                  <a:t> </a:t>
                </a:r>
                <a:r>
                  <a:rPr lang="en-US"/>
                  <a:t>                   </a:t>
                </a:r>
                <a:br>
                  <a:rPr lang="en-US"/>
                </a:br>
                <a:r>
                  <a:rPr lang="en-US" sz="1000">
                    <a:latin typeface="Comic Sans MS" pitchFamily="66" charset="0"/>
                  </a:rPr>
                  <a:t>A</a:t>
                </a:r>
                <a:r>
                  <a:rPr lang="en-US" sz="1000">
                    <a:latin typeface="Comic Sans MS" pitchFamily="66" charset="0"/>
                    <a:hlinkClick r:id="rId2"/>
                  </a:rPr>
                  <a:t>merigear® Spindles</a:t>
                </a:r>
                <a:br>
                  <a:rPr lang="en-US" sz="1000">
                    <a:latin typeface="Comic Sans MS" pitchFamily="66" charset="0"/>
                    <a:hlinkClick r:id="rId2"/>
                  </a:rPr>
                </a:br>
                <a:r>
                  <a:rPr lang="en-US" sz="1000">
                    <a:latin typeface="Comic Sans MS" pitchFamily="66" charset="0"/>
                    <a:hlinkClick r:id="rId2"/>
                  </a:rPr>
                  <a:t>Americardan™ U-Joints</a:t>
                </a:r>
                <a:br>
                  <a:rPr lang="en-US" sz="1000">
                    <a:latin typeface="Comic Sans MS" pitchFamily="66" charset="0"/>
                    <a:hlinkClick r:id="rId2"/>
                  </a:rPr>
                </a:br>
                <a:endParaRPr lang="en-US"/>
              </a:p>
            </p:txBody>
          </p:sp>
          <p:sp>
            <p:nvSpPr>
              <p:cNvPr id="41993" name="Rectangle 5"/>
              <p:cNvSpPr>
                <a:spLocks noChangeArrowheads="1"/>
              </p:cNvSpPr>
              <p:nvPr/>
            </p:nvSpPr>
            <p:spPr bwMode="auto">
              <a:xfrm>
                <a:off x="2398" y="710"/>
                <a:ext cx="963" cy="192"/>
              </a:xfrm>
              <a:prstGeom prst="rect">
                <a:avLst/>
              </a:prstGeom>
              <a:noFill/>
              <a:ln w="9525">
                <a:noFill/>
                <a:miter lim="800000"/>
                <a:headEnd/>
                <a:tailEnd/>
              </a:ln>
            </p:spPr>
            <p:txBody>
              <a:bodyPr>
                <a:spAutoFit/>
              </a:bodyPr>
              <a:lstStyle/>
              <a:p>
                <a:pPr algn="ctr"/>
                <a:r>
                  <a:rPr lang="en-US" sz="1000">
                    <a:latin typeface="Comic Sans MS" pitchFamily="66" charset="0"/>
                    <a:hlinkClick r:id="rId3"/>
                  </a:rPr>
                  <a:t>VL Mill Spindles</a:t>
                </a:r>
                <a:r>
                  <a:rPr lang="en-US" sz="1400">
                    <a:hlinkClick r:id="rId3"/>
                  </a:rPr>
                  <a:t>  </a:t>
                </a:r>
                <a:r>
                  <a:rPr lang="en-US" sz="1000"/>
                  <a:t> </a:t>
                </a:r>
                <a:r>
                  <a:rPr lang="en-US" sz="1400"/>
                  <a:t>      </a:t>
                </a:r>
                <a:endParaRPr lang="en-US"/>
              </a:p>
            </p:txBody>
          </p:sp>
        </p:grpSp>
      </p:grpSp>
      <p:pic>
        <p:nvPicPr>
          <p:cNvPr id="41988" name="Picture 4" descr="Mill Products">
            <a:hlinkClick r:id="rId2"/>
          </p:cNvPr>
          <p:cNvPicPr>
            <a:picLocks noChangeAspect="1" noChangeArrowheads="1"/>
          </p:cNvPicPr>
          <p:nvPr/>
        </p:nvPicPr>
        <p:blipFill>
          <a:blip r:embed="rId4"/>
          <a:srcRect/>
          <a:stretch>
            <a:fillRect/>
          </a:stretch>
        </p:blipFill>
        <p:spPr bwMode="auto">
          <a:xfrm>
            <a:off x="1600200" y="2363788"/>
            <a:ext cx="5867400" cy="3927475"/>
          </a:xfrm>
          <a:prstGeom prst="rect">
            <a:avLst/>
          </a:prstGeom>
          <a:noFill/>
          <a:ln w="9525">
            <a:noFill/>
            <a:miter lim="800000"/>
            <a:headEnd/>
            <a:tailEnd/>
          </a:ln>
        </p:spPr>
      </p:pic>
      <p:pic>
        <p:nvPicPr>
          <p:cNvPr id="41989" name="Picture 6" descr="New VL Mill Spindles">
            <a:hlinkClick r:id="rId3"/>
          </p:cNvPr>
          <p:cNvPicPr>
            <a:picLocks noChangeAspect="1" noChangeArrowheads="1" noCrop="1"/>
          </p:cNvPicPr>
          <p:nvPr/>
        </p:nvPicPr>
        <p:blipFill>
          <a:blip r:embed="rId5"/>
          <a:srcRect/>
          <a:stretch>
            <a:fillRect/>
          </a:stretch>
        </p:blipFill>
        <p:spPr bwMode="auto">
          <a:xfrm>
            <a:off x="4894263" y="3543300"/>
            <a:ext cx="342900"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p:txBody>
          <a:bodyPr/>
          <a:lstStyle/>
          <a:p>
            <a:pPr>
              <a:defRPr/>
            </a:pPr>
            <a:fld id="{A78101A9-60D1-4213-B126-890B687B9802}" type="slidenum">
              <a:rPr lang="en-US"/>
              <a:pPr>
                <a:defRPr/>
              </a:pPr>
              <a:t>19</a:t>
            </a:fld>
            <a:endParaRPr lang="en-US"/>
          </a:p>
        </p:txBody>
      </p:sp>
      <p:sp>
        <p:nvSpPr>
          <p:cNvPr id="43011" name="Rectangle 1026"/>
          <p:cNvSpPr>
            <a:spLocks noChangeArrowheads="1"/>
          </p:cNvSpPr>
          <p:nvPr/>
        </p:nvSpPr>
        <p:spPr bwMode="auto">
          <a:xfrm>
            <a:off x="1588" y="1493838"/>
            <a:ext cx="9144000" cy="0"/>
          </a:xfrm>
          <a:prstGeom prst="rect">
            <a:avLst/>
          </a:prstGeom>
          <a:noFill/>
          <a:ln w="9525">
            <a:noFill/>
            <a:miter lim="800000"/>
            <a:headEnd/>
            <a:tailEnd/>
          </a:ln>
        </p:spPr>
        <p:txBody>
          <a:bodyPr>
            <a:spAutoFit/>
          </a:bodyPr>
          <a:lstStyle/>
          <a:p>
            <a:endParaRPr lang="en-US"/>
          </a:p>
        </p:txBody>
      </p:sp>
      <p:grpSp>
        <p:nvGrpSpPr>
          <p:cNvPr id="2" name="Group 1032"/>
          <p:cNvGrpSpPr>
            <a:grpSpLocks/>
          </p:cNvGrpSpPr>
          <p:nvPr/>
        </p:nvGrpSpPr>
        <p:grpSpPr bwMode="auto">
          <a:xfrm>
            <a:off x="457200" y="2978150"/>
            <a:ext cx="5043488" cy="3879850"/>
            <a:chOff x="-3" y="-3"/>
            <a:chExt cx="3177" cy="2444"/>
          </a:xfrm>
        </p:grpSpPr>
        <p:grpSp>
          <p:nvGrpSpPr>
            <p:cNvPr id="3" name="Group 1030"/>
            <p:cNvGrpSpPr>
              <a:grpSpLocks/>
            </p:cNvGrpSpPr>
            <p:nvPr/>
          </p:nvGrpSpPr>
          <p:grpSpPr bwMode="auto">
            <a:xfrm>
              <a:off x="0" y="0"/>
              <a:ext cx="3171" cy="2438"/>
              <a:chOff x="0" y="0"/>
              <a:chExt cx="3171" cy="2438"/>
            </a:xfrm>
          </p:grpSpPr>
          <p:sp>
            <p:nvSpPr>
              <p:cNvPr id="43016" name="Rectangle 1027"/>
              <p:cNvSpPr>
                <a:spLocks noChangeArrowheads="1"/>
              </p:cNvSpPr>
              <p:nvPr/>
            </p:nvSpPr>
            <p:spPr bwMode="auto">
              <a:xfrm>
                <a:off x="0" y="0"/>
                <a:ext cx="3171" cy="2438"/>
              </a:xfrm>
              <a:prstGeom prst="rect">
                <a:avLst/>
              </a:prstGeom>
              <a:noFill/>
              <a:ln w="9525">
                <a:solidFill>
                  <a:schemeClr val="bg1"/>
                </a:solidFill>
                <a:miter lim="800000"/>
                <a:headEnd/>
                <a:tailEnd/>
              </a:ln>
            </p:spPr>
            <p:txBody>
              <a:bodyPr/>
              <a:lstStyle/>
              <a:p>
                <a:pPr algn="ctr"/>
                <a:r>
                  <a:rPr lang="en-US"/>
                  <a:t>  </a:t>
                </a:r>
                <a:r>
                  <a:rPr lang="en-US" sz="20000"/>
                  <a:t> </a:t>
                </a:r>
                <a:r>
                  <a:rPr lang="en-US"/>
                  <a:t>                                            </a:t>
                </a:r>
                <a:br>
                  <a:rPr lang="en-US"/>
                </a:br>
                <a:r>
                  <a:rPr lang="en-US"/>
                  <a:t>Ameridrives U3600 FT Universal Joints on a large section mill </a:t>
                </a:r>
              </a:p>
            </p:txBody>
          </p:sp>
          <p:sp>
            <p:nvSpPr>
              <p:cNvPr id="43017" name="Rectangle 1029"/>
              <p:cNvSpPr>
                <a:spLocks noChangeArrowheads="1"/>
              </p:cNvSpPr>
              <p:nvPr/>
            </p:nvSpPr>
            <p:spPr bwMode="auto">
              <a:xfrm>
                <a:off x="0" y="0"/>
                <a:ext cx="3171" cy="2438"/>
              </a:xfrm>
              <a:prstGeom prst="rect">
                <a:avLst/>
              </a:prstGeom>
              <a:noFill/>
              <a:ln w="7">
                <a:solidFill>
                  <a:schemeClr val="bg1"/>
                </a:solidFill>
                <a:miter lim="800000"/>
                <a:headEnd/>
                <a:tailEnd/>
              </a:ln>
            </p:spPr>
            <p:txBody>
              <a:bodyPr/>
              <a:lstStyle/>
              <a:p>
                <a:endParaRPr lang="en-US"/>
              </a:p>
            </p:txBody>
          </p:sp>
        </p:grpSp>
        <p:sp>
          <p:nvSpPr>
            <p:cNvPr id="43015" name="Rectangle 1031"/>
            <p:cNvSpPr>
              <a:spLocks noChangeArrowheads="1"/>
            </p:cNvSpPr>
            <p:nvPr/>
          </p:nvSpPr>
          <p:spPr bwMode="auto">
            <a:xfrm>
              <a:off x="-3" y="-3"/>
              <a:ext cx="3177" cy="2444"/>
            </a:xfrm>
            <a:prstGeom prst="rect">
              <a:avLst/>
            </a:prstGeom>
            <a:noFill/>
            <a:ln w="11112">
              <a:solidFill>
                <a:schemeClr val="bg1"/>
              </a:solidFill>
              <a:miter lim="800000"/>
              <a:headEnd/>
              <a:tailEnd/>
            </a:ln>
          </p:spPr>
          <p:txBody>
            <a:bodyPr/>
            <a:lstStyle/>
            <a:p>
              <a:endParaRPr lang="en-US"/>
            </a:p>
          </p:txBody>
        </p:sp>
      </p:grpSp>
      <p:pic>
        <p:nvPicPr>
          <p:cNvPr id="43013" name="Picture 1028" descr="U3600 FT U-Joints"/>
          <p:cNvPicPr>
            <a:picLocks noChangeAspect="1" noChangeArrowheads="1"/>
          </p:cNvPicPr>
          <p:nvPr/>
        </p:nvPicPr>
        <p:blipFill>
          <a:blip r:embed="rId2"/>
          <a:srcRect/>
          <a:stretch>
            <a:fillRect/>
          </a:stretch>
        </p:blipFill>
        <p:spPr bwMode="auto">
          <a:xfrm>
            <a:off x="228600" y="0"/>
            <a:ext cx="6477000" cy="600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versal_joint.gif"/>
          <p:cNvPicPr>
            <a:picLocks noGrp="1" noChangeAspect="1"/>
          </p:cNvPicPr>
          <p:nvPr>
            <p:ph idx="1"/>
          </p:nvPr>
        </p:nvPicPr>
        <p:blipFill>
          <a:blip r:embed="rId2"/>
          <a:stretch>
            <a:fillRect/>
          </a:stretch>
        </p:blipFill>
        <p:spPr>
          <a:xfrm>
            <a:off x="814059" y="2357430"/>
            <a:ext cx="6615461" cy="387477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p:txBody>
          <a:bodyPr/>
          <a:lstStyle/>
          <a:p>
            <a:pPr>
              <a:defRPr/>
            </a:pPr>
            <a:fld id="{12C1674B-ABDB-4D5A-B21D-ACDFACDC21FC}" type="slidenum">
              <a:rPr lang="en-US"/>
              <a:pPr>
                <a:defRPr/>
              </a:pPr>
              <a:t>20</a:t>
            </a:fld>
            <a:endParaRPr lang="en-US"/>
          </a:p>
        </p:txBody>
      </p:sp>
      <p:pic>
        <p:nvPicPr>
          <p:cNvPr id="44035" name="Picture 1026" descr="Vertical Edger U=Joints"/>
          <p:cNvPicPr>
            <a:picLocks noChangeAspect="1" noChangeArrowheads="1"/>
          </p:cNvPicPr>
          <p:nvPr/>
        </p:nvPicPr>
        <p:blipFill>
          <a:blip r:embed="rId2"/>
          <a:srcRect/>
          <a:stretch>
            <a:fillRect/>
          </a:stretch>
        </p:blipFill>
        <p:spPr bwMode="auto">
          <a:xfrm>
            <a:off x="990600" y="0"/>
            <a:ext cx="7162800" cy="632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p>
            <a:pPr>
              <a:defRPr/>
            </a:pPr>
            <a:fld id="{F79F240B-C107-4B25-B846-2D358D8EDBE8}" type="slidenum">
              <a:rPr lang="en-US"/>
              <a:pPr>
                <a:defRPr/>
              </a:pPr>
              <a:t>21</a:t>
            </a:fld>
            <a:endParaRPr lang="en-US"/>
          </a:p>
        </p:txBody>
      </p:sp>
      <p:pic>
        <p:nvPicPr>
          <p:cNvPr id="45059" name="Picture 2" descr="Amerigear spindle in steel mill"/>
          <p:cNvPicPr>
            <a:picLocks noChangeAspect="1" noChangeArrowheads="1"/>
          </p:cNvPicPr>
          <p:nvPr/>
        </p:nvPicPr>
        <p:blipFill>
          <a:blip r:embed="rId2"/>
          <a:srcRect/>
          <a:stretch>
            <a:fillRect/>
          </a:stretch>
        </p:blipFill>
        <p:spPr bwMode="auto">
          <a:xfrm>
            <a:off x="457200" y="765175"/>
            <a:ext cx="8229600" cy="570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p:txBody>
          <a:bodyPr/>
          <a:lstStyle/>
          <a:p>
            <a:pPr>
              <a:defRPr/>
            </a:pPr>
            <a:fld id="{34231227-E2ED-47B6-834C-862F841881DD}" type="slidenum">
              <a:rPr lang="en-US"/>
              <a:pPr>
                <a:defRPr/>
              </a:pPr>
              <a:t>22</a:t>
            </a:fld>
            <a:endParaRPr lang="en-US"/>
          </a:p>
        </p:txBody>
      </p:sp>
      <p:pic>
        <p:nvPicPr>
          <p:cNvPr id="46083" name="Picture 1026" descr="Amerigear spindle in steel mill"/>
          <p:cNvPicPr>
            <a:picLocks noChangeAspect="1" noChangeArrowheads="1"/>
          </p:cNvPicPr>
          <p:nvPr/>
        </p:nvPicPr>
        <p:blipFill>
          <a:blip r:embed="rId2"/>
          <a:srcRect/>
          <a:stretch>
            <a:fillRect/>
          </a:stretch>
        </p:blipFill>
        <p:spPr bwMode="auto">
          <a:xfrm>
            <a:off x="914400" y="0"/>
            <a:ext cx="6207125"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00B050"/>
                </a:solidFill>
                <a:latin typeface="Snap ITC" pitchFamily="82" charset="0"/>
              </a:rPr>
              <a:t>VELOCITY RATIO OF SHAFTS</a:t>
            </a:r>
            <a:endParaRPr lang="en-US" sz="2800" dirty="0">
              <a:solidFill>
                <a:srgbClr val="00B050"/>
              </a:solidFill>
              <a:latin typeface="Snap ITC" pitchFamily="82" charset="0"/>
            </a:endParaRPr>
          </a:p>
        </p:txBody>
      </p:sp>
      <p:sp>
        <p:nvSpPr>
          <p:cNvPr id="3" name="Content Placeholder 2"/>
          <p:cNvSpPr>
            <a:spLocks noGrp="1"/>
          </p:cNvSpPr>
          <p:nvPr>
            <p:ph idx="1"/>
          </p:nvPr>
        </p:nvSpPr>
        <p:spPr>
          <a:xfrm>
            <a:off x="500034" y="1071546"/>
            <a:ext cx="8229600" cy="4525963"/>
          </a:xfrm>
        </p:spPr>
        <p:txBody>
          <a:bodyPr>
            <a:normAutofit/>
          </a:bodyPr>
          <a:lstStyle/>
          <a:p>
            <a:pPr>
              <a:buNone/>
            </a:pPr>
            <a:r>
              <a:rPr lang="en-US" sz="2000" dirty="0" smtClean="0"/>
              <a:t>Consider the two shafts A and B which are the </a:t>
            </a:r>
            <a:r>
              <a:rPr lang="en-US" sz="2000" dirty="0" smtClean="0">
                <a:solidFill>
                  <a:srgbClr val="000099"/>
                </a:solidFill>
                <a:latin typeface="Imprint MT Shadow" pitchFamily="82" charset="0"/>
              </a:rPr>
              <a:t>driver</a:t>
            </a:r>
            <a:r>
              <a:rPr lang="en-US" sz="2000" dirty="0" smtClean="0"/>
              <a:t> and </a:t>
            </a:r>
            <a:r>
              <a:rPr lang="en-US" sz="2000" dirty="0" smtClean="0">
                <a:solidFill>
                  <a:srgbClr val="CC3300"/>
                </a:solidFill>
                <a:latin typeface="Imprint MT Shadow" pitchFamily="82" charset="0"/>
              </a:rPr>
              <a:t>follower</a:t>
            </a:r>
            <a:r>
              <a:rPr lang="en-US" sz="2000" dirty="0" smtClean="0"/>
              <a:t> respectively. The axes of the two shafts are inclined at angle</a:t>
            </a:r>
            <a:r>
              <a:rPr lang="en-US" sz="2000" b="1" i="1" dirty="0" smtClean="0">
                <a:solidFill>
                  <a:srgbClr val="000099"/>
                </a:solidFill>
                <a:sym typeface="Symbol"/>
              </a:rPr>
              <a:t>  </a:t>
            </a:r>
            <a:r>
              <a:rPr lang="en-US" sz="2000" i="1" dirty="0" smtClean="0">
                <a:solidFill>
                  <a:srgbClr val="000099"/>
                </a:solidFill>
                <a:sym typeface="Symbol"/>
              </a:rPr>
              <a:t> from the plan view of the designer.</a:t>
            </a:r>
            <a:r>
              <a:rPr lang="en-US" sz="2000" dirty="0" smtClean="0">
                <a:solidFill>
                  <a:srgbClr val="000099"/>
                </a:solidFill>
                <a:sym typeface="Symbol"/>
              </a:rPr>
              <a:t> </a:t>
            </a:r>
            <a:r>
              <a:rPr lang="en-US" sz="2000" dirty="0" smtClean="0">
                <a:sym typeface="Symbol"/>
              </a:rPr>
              <a:t>When the shafts A and B rotate A-A traces a circle(shown by b-b) while B-B traces an ellipse(shown by a-a).</a:t>
            </a:r>
            <a:endParaRPr lang="en-US" sz="2000" dirty="0"/>
          </a:p>
        </p:txBody>
      </p:sp>
      <p:pic>
        <p:nvPicPr>
          <p:cNvPr id="6" name="Picture 7"/>
          <p:cNvPicPr>
            <a:picLocks noChangeAspect="1" noChangeArrowheads="1"/>
          </p:cNvPicPr>
          <p:nvPr/>
        </p:nvPicPr>
        <p:blipFill>
          <a:blip r:embed="rId2"/>
          <a:srcRect/>
          <a:stretch>
            <a:fillRect/>
          </a:stretch>
        </p:blipFill>
        <p:spPr bwMode="auto">
          <a:xfrm>
            <a:off x="2143108" y="2500306"/>
            <a:ext cx="4724400" cy="3124200"/>
          </a:xfrm>
          <a:prstGeom prst="rect">
            <a:avLst/>
          </a:prstGeom>
          <a:noFill/>
          <a:ln w="9525">
            <a:noFill/>
            <a:miter lim="800000"/>
            <a:headEnd/>
            <a:tailEnd/>
          </a:ln>
          <a:effectLst/>
        </p:spPr>
      </p:pic>
      <p:sp>
        <p:nvSpPr>
          <p:cNvPr id="7" name="Title 1"/>
          <p:cNvSpPr txBox="1">
            <a:spLocks/>
          </p:cNvSpPr>
          <p:nvPr/>
        </p:nvSpPr>
        <p:spPr>
          <a:xfrm>
            <a:off x="914400" y="5638800"/>
            <a:ext cx="8229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A schematic representation of a universal joint</a:t>
            </a:r>
            <a:b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2000" b="0" i="0" u="none" strike="noStrike" kern="1200" cap="none" spc="0" normalizeH="0" baseline="0" noProof="0" dirty="0" smtClean="0">
                <a:ln>
                  <a:noFill/>
                </a:ln>
                <a:solidFill>
                  <a:srgbClr val="C00000"/>
                </a:solidFill>
                <a:effectLst/>
                <a:uLnTx/>
                <a:uFillTx/>
                <a:latin typeface="+mj-lt"/>
                <a:ea typeface="+mj-ea"/>
                <a:cs typeface="+mj-cs"/>
              </a:rPr>
              <a:t>From Alem Bazezew</a:t>
            </a:r>
            <a:br>
              <a:rPr kumimoji="0" lang="en-US" sz="2000" b="0" i="0" u="none" strike="noStrike" kern="1200" cap="none" spc="0" normalizeH="0" baseline="0" noProof="0" dirty="0" smtClean="0">
                <a:ln>
                  <a:noFill/>
                </a:ln>
                <a:solidFill>
                  <a:srgbClr val="C00000"/>
                </a:solidFill>
                <a:effectLst/>
                <a:uLnTx/>
                <a:uFillTx/>
                <a:latin typeface="+mj-lt"/>
                <a:ea typeface="+mj-ea"/>
                <a:cs typeface="+mj-cs"/>
              </a:rPr>
            </a:br>
            <a:r>
              <a:rPr kumimoji="0" lang="en-US" sz="2000" b="0" i="0" u="none" strike="noStrike" kern="1200" cap="none" spc="0" normalizeH="0" baseline="0" noProof="0" dirty="0" smtClean="0">
                <a:ln>
                  <a:noFill/>
                </a:ln>
                <a:solidFill>
                  <a:srgbClr val="C00000"/>
                </a:solidFill>
                <a:effectLst/>
                <a:uLnTx/>
                <a:uFillTx/>
                <a:latin typeface="+mj-lt"/>
                <a:ea typeface="+mj-ea"/>
                <a:cs typeface="+mj-cs"/>
              </a:rPr>
              <a:t>Text book series</a:t>
            </a:r>
            <a:endParaRPr kumimoji="0" lang="en-US" sz="2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2000" dirty="0" smtClean="0">
                <a:solidFill>
                  <a:srgbClr val="C00000"/>
                </a:solidFill>
              </a:rPr>
              <a:t>	</a:t>
            </a:r>
            <a:r>
              <a:rPr lang="en-US" sz="2000" dirty="0" smtClean="0">
                <a:solidFill>
                  <a:srgbClr val="C00000"/>
                </a:solidFill>
                <a:latin typeface="Matura MT Script Capitals" pitchFamily="66" charset="0"/>
              </a:rPr>
              <a:t>Universal joint</a:t>
            </a:r>
            <a:r>
              <a:rPr lang="en-US" sz="2000" dirty="0" smtClean="0">
                <a:latin typeface="Matura MT Script Capitals" pitchFamily="66" charset="0"/>
              </a:rPr>
              <a:t/>
            </a:r>
            <a:br>
              <a:rPr lang="en-US" sz="2000" dirty="0" smtClean="0">
                <a:latin typeface="Matura MT Script Capitals" pitchFamily="66" charset="0"/>
              </a:rPr>
            </a:br>
            <a:r>
              <a:rPr lang="en-US" sz="2000" dirty="0" smtClean="0">
                <a:solidFill>
                  <a:srgbClr val="00B050"/>
                </a:solidFill>
                <a:latin typeface="Matura MT Script Capitals" pitchFamily="66" charset="0"/>
              </a:rPr>
              <a:t>From</a:t>
            </a:r>
            <a:r>
              <a:rPr lang="en-US" dirty="0" smtClean="0">
                <a:latin typeface="Matura MT Script Capitals" pitchFamily="66" charset="0"/>
              </a:rPr>
              <a:t/>
            </a:r>
            <a:br>
              <a:rPr lang="en-US" dirty="0" smtClean="0">
                <a:latin typeface="Matura MT Script Capitals" pitchFamily="66" charset="0"/>
              </a:rPr>
            </a:br>
            <a:r>
              <a:rPr lang="en-US" sz="1600" dirty="0" smtClean="0">
                <a:solidFill>
                  <a:srgbClr val="0070C0"/>
                </a:solidFill>
              </a:rPr>
              <a:t>http://www.ehow.com/info_8181311_types-ujoints.html</a:t>
            </a:r>
            <a:endParaRPr lang="en-US" sz="1600" dirty="0">
              <a:solidFill>
                <a:srgbClr val="0070C0"/>
              </a:solidFill>
            </a:endParaRPr>
          </a:p>
        </p:txBody>
      </p:sp>
      <p:sp>
        <p:nvSpPr>
          <p:cNvPr id="3" name="Content Placeholder 2"/>
          <p:cNvSpPr>
            <a:spLocks noGrp="1"/>
          </p:cNvSpPr>
          <p:nvPr>
            <p:ph idx="1"/>
          </p:nvPr>
        </p:nvSpPr>
        <p:spPr>
          <a:xfrm>
            <a:off x="457200" y="1066800"/>
            <a:ext cx="8229600" cy="5059363"/>
          </a:xfrm>
        </p:spPr>
        <p:txBody>
          <a:bodyPr/>
          <a:lstStyle/>
          <a:p>
            <a:pPr>
              <a:buNone/>
            </a:pPr>
            <a:r>
              <a:rPr lang="en-US" sz="800" dirty="0" smtClean="0"/>
              <a:t>.</a:t>
            </a:r>
            <a:endParaRPr lang="en-US" sz="800" dirty="0"/>
          </a:p>
        </p:txBody>
      </p:sp>
      <p:pic>
        <p:nvPicPr>
          <p:cNvPr id="1026" name="Picture 2" descr="C:\Users\BIKO\Downloads\article-new-ehow-images-a06-up-q6-joint-types-1.1-800x800.jpg"/>
          <p:cNvPicPr>
            <a:picLocks noChangeAspect="1" noChangeArrowheads="1"/>
          </p:cNvPicPr>
          <p:nvPr/>
        </p:nvPicPr>
        <p:blipFill>
          <a:blip r:embed="rId2"/>
          <a:srcRect/>
          <a:stretch>
            <a:fillRect/>
          </a:stretch>
        </p:blipFill>
        <p:spPr bwMode="auto">
          <a:xfrm>
            <a:off x="2133600" y="457200"/>
            <a:ext cx="4953000" cy="2133600"/>
          </a:xfrm>
          <a:prstGeom prst="rect">
            <a:avLst/>
          </a:prstGeom>
          <a:noFill/>
        </p:spPr>
      </p:pic>
      <p:cxnSp>
        <p:nvCxnSpPr>
          <p:cNvPr id="15" name="Straight Arrow Connector 14"/>
          <p:cNvCxnSpPr/>
          <p:nvPr/>
        </p:nvCxnSpPr>
        <p:spPr>
          <a:xfrm rot="10800000" flipV="1">
            <a:off x="1981200" y="228600"/>
            <a:ext cx="4419600" cy="29718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10800000" flipV="1">
            <a:off x="2590800" y="1295400"/>
            <a:ext cx="5029200" cy="152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6400800" y="990600"/>
            <a:ext cx="994503" cy="369332"/>
          </a:xfrm>
          <a:prstGeom prst="rect">
            <a:avLst/>
          </a:prstGeom>
          <a:noFill/>
        </p:spPr>
        <p:txBody>
          <a:bodyPr wrap="none" rtlCol="0">
            <a:spAutoFit/>
          </a:bodyPr>
          <a:lstStyle/>
          <a:p>
            <a:r>
              <a:rPr lang="en-US" dirty="0" smtClean="0"/>
              <a:t>Follower</a:t>
            </a:r>
            <a:endParaRPr lang="en-US" dirty="0"/>
          </a:p>
        </p:txBody>
      </p:sp>
      <p:sp>
        <p:nvSpPr>
          <p:cNvPr id="22" name="TextBox 21"/>
          <p:cNvSpPr txBox="1"/>
          <p:nvPr/>
        </p:nvSpPr>
        <p:spPr>
          <a:xfrm>
            <a:off x="1828800" y="2667000"/>
            <a:ext cx="757900" cy="369332"/>
          </a:xfrm>
          <a:prstGeom prst="rect">
            <a:avLst/>
          </a:prstGeom>
          <a:noFill/>
        </p:spPr>
        <p:txBody>
          <a:bodyPr wrap="none" rtlCol="0">
            <a:spAutoFit/>
            <a:scene3d>
              <a:camera prst="orthographicFront">
                <a:rot lat="300000" lon="21299997" rev="2400000"/>
              </a:camera>
              <a:lightRig rig="threePt" dir="t"/>
            </a:scene3d>
          </a:bodyPr>
          <a:lstStyle/>
          <a:p>
            <a:r>
              <a:rPr lang="en-US" dirty="0" smtClean="0"/>
              <a:t>Driver</a:t>
            </a:r>
            <a:endParaRPr lang="en-US" dirty="0"/>
          </a:p>
        </p:txBody>
      </p:sp>
      <p:pic>
        <p:nvPicPr>
          <p:cNvPr id="13" name="Picture 12" descr="C:\Users\BIKO\Downloads\Universal_joint_files\Universal_joint.gif">
            <a:hlinkClick r:id="rId3"/>
          </p:cNvPr>
          <p:cNvPicPr/>
          <p:nvPr/>
        </p:nvPicPr>
        <p:blipFill>
          <a:blip r:link="rId4"/>
          <a:srcRect/>
          <a:stretch>
            <a:fillRect/>
          </a:stretch>
        </p:blipFill>
        <p:spPr bwMode="auto">
          <a:xfrm>
            <a:off x="1981200" y="3581400"/>
            <a:ext cx="5334000" cy="2590800"/>
          </a:xfrm>
          <a:prstGeom prst="rect">
            <a:avLst/>
          </a:prstGeom>
          <a:noFill/>
          <a:ln w="9525">
            <a:noFill/>
            <a:miter lim="800000"/>
            <a:headEnd/>
            <a:tailEnd/>
          </a:ln>
        </p:spPr>
      </p:pic>
      <p:cxnSp>
        <p:nvCxnSpPr>
          <p:cNvPr id="14" name="Straight Arrow Connector 13"/>
          <p:cNvCxnSpPr/>
          <p:nvPr/>
        </p:nvCxnSpPr>
        <p:spPr>
          <a:xfrm flipV="1">
            <a:off x="1524000" y="2971800"/>
            <a:ext cx="5029200" cy="350520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1143000" y="5867400"/>
            <a:ext cx="757900" cy="369332"/>
          </a:xfrm>
          <a:prstGeom prst="rect">
            <a:avLst/>
          </a:prstGeom>
          <a:noFill/>
        </p:spPr>
        <p:txBody>
          <a:bodyPr wrap="none" rtlCol="0">
            <a:spAutoFit/>
            <a:scene3d>
              <a:camera prst="orthographicFront">
                <a:rot lat="0" lon="0" rev="1800000"/>
              </a:camera>
              <a:lightRig rig="threePt" dir="t"/>
            </a:scene3d>
          </a:bodyPr>
          <a:lstStyle/>
          <a:p>
            <a:r>
              <a:rPr lang="en-US" dirty="0" smtClean="0"/>
              <a:t>Driver</a:t>
            </a:r>
            <a:endParaRPr lang="en-US" dirty="0"/>
          </a:p>
        </p:txBody>
      </p:sp>
      <p:cxnSp>
        <p:nvCxnSpPr>
          <p:cNvPr id="19" name="Straight Arrow Connector 18"/>
          <p:cNvCxnSpPr/>
          <p:nvPr/>
        </p:nvCxnSpPr>
        <p:spPr>
          <a:xfrm flipV="1">
            <a:off x="4343400" y="3886200"/>
            <a:ext cx="4114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467600" y="3505200"/>
            <a:ext cx="994503" cy="369332"/>
          </a:xfrm>
          <a:prstGeom prst="rect">
            <a:avLst/>
          </a:prstGeom>
          <a:noFill/>
        </p:spPr>
        <p:txBody>
          <a:bodyPr wrap="none" rtlCol="0">
            <a:spAutoFit/>
            <a:scene3d>
              <a:camera prst="isometricLeftDown">
                <a:rot lat="2100000" lon="2700000" rev="2400000"/>
              </a:camera>
              <a:lightRig rig="threePt" dir="t"/>
            </a:scene3d>
          </a:bodyPr>
          <a:lstStyle/>
          <a:p>
            <a:r>
              <a:rPr lang="en-US" dirty="0" smtClean="0"/>
              <a:t>Follower</a:t>
            </a:r>
            <a:endParaRPr lang="en-US" dirty="0"/>
          </a:p>
        </p:txBody>
      </p:sp>
      <p:sp>
        <p:nvSpPr>
          <p:cNvPr id="25" name="Title 1"/>
          <p:cNvSpPr txBox="1">
            <a:spLocks/>
          </p:cNvSpPr>
          <p:nvPr/>
        </p:nvSpPr>
        <p:spPr>
          <a:xfrm>
            <a:off x="1371600" y="5768975"/>
            <a:ext cx="7772400" cy="1089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C00000"/>
                </a:solidFill>
                <a:effectLst/>
                <a:uLnTx/>
                <a:uFillTx/>
                <a:latin typeface="+mj-lt"/>
                <a:ea typeface="+mj-ea"/>
                <a:cs typeface="+mj-cs"/>
              </a:rPr>
              <a:t>Universal joint</a:t>
            </a:r>
            <a:br>
              <a:rPr kumimoji="0" lang="en-US" sz="2000" b="0" i="0" u="none" strike="noStrike" kern="1200" cap="none" spc="0" normalizeH="0" baseline="0" noProof="0" dirty="0" smtClean="0">
                <a:ln>
                  <a:noFill/>
                </a:ln>
                <a:solidFill>
                  <a:srgbClr val="C00000"/>
                </a:solidFill>
                <a:effectLst/>
                <a:uLnTx/>
                <a:uFillTx/>
                <a:latin typeface="+mj-lt"/>
                <a:ea typeface="+mj-ea"/>
                <a:cs typeface="+mj-cs"/>
              </a:rPr>
            </a:br>
            <a:r>
              <a:rPr kumimoji="0" lang="en-US" sz="2000" b="0" i="0" u="none" strike="noStrike" kern="1200" cap="none" spc="0" normalizeH="0" baseline="0" noProof="0" dirty="0" smtClean="0">
                <a:ln>
                  <a:noFill/>
                </a:ln>
                <a:solidFill>
                  <a:srgbClr val="C00000"/>
                </a:solidFill>
                <a:effectLst/>
                <a:uLnTx/>
                <a:uFillTx/>
                <a:latin typeface="+mj-lt"/>
                <a:ea typeface="+mj-ea"/>
                <a:cs typeface="+mj-cs"/>
              </a:rPr>
              <a:t>From </a:t>
            </a:r>
            <a:r>
              <a:rPr kumimoji="0" lang="en-US" sz="2000" b="0" i="1" u="none" strike="noStrike" kern="1200" cap="none" spc="0" normalizeH="0" baseline="0" noProof="0" dirty="0" smtClean="0">
                <a:ln>
                  <a:noFill/>
                </a:ln>
                <a:solidFill>
                  <a:schemeClr val="tx1"/>
                </a:solidFill>
                <a:effectLst/>
                <a:uLnTx/>
                <a:uFillTx/>
                <a:latin typeface="+mj-lt"/>
                <a:ea typeface="+mj-ea"/>
                <a:cs typeface="+mj-cs"/>
                <a:hlinkClick r:id="rId5"/>
              </a:rPr>
              <a:t>http://en.wikipedia.org/wiki/Universal_joint</a:t>
            </a:r>
            <a:r>
              <a:rPr kumimoji="0" lang="en-US" sz="2000" b="0" i="1" u="none" strike="noStrike" kern="1200" cap="none" spc="0" normalizeH="0" baseline="0" noProof="0" dirty="0" smtClean="0">
                <a:ln>
                  <a:noFill/>
                </a:ln>
                <a:solidFill>
                  <a:schemeClr val="tx1"/>
                </a:solidFill>
                <a:effectLst/>
                <a:uLnTx/>
                <a:uFillTx/>
                <a:latin typeface="+mj-lt"/>
                <a:ea typeface="+mj-ea"/>
                <a:cs typeface="+mj-cs"/>
              </a:rPr>
              <a:t>.</a:t>
            </a:r>
            <a:br>
              <a:rPr kumimoji="0" lang="en-US" sz="2000" b="0" i="1" u="none" strike="noStrike" kern="1200" cap="none" spc="0" normalizeH="0" baseline="0" noProof="0" dirty="0" smtClean="0">
                <a:ln>
                  <a:noFill/>
                </a:ln>
                <a:solidFill>
                  <a:schemeClr val="tx1"/>
                </a:solidFill>
                <a:effectLst/>
                <a:uLnTx/>
                <a:uFillTx/>
                <a:latin typeface="+mj-lt"/>
                <a:ea typeface="+mj-ea"/>
                <a:cs typeface="+mj-cs"/>
              </a:rPr>
            </a:br>
            <a:endParaRPr kumimoji="0" lang="en-US" sz="2000" b="0" i="0" u="none" strike="noStrike" kern="1200" cap="none" spc="0" normalizeH="0" baseline="0" noProof="0" dirty="0">
              <a:ln>
                <a:noFill/>
              </a:ln>
              <a:solidFill>
                <a:srgbClr val="C00000"/>
              </a:solidFill>
              <a:effectLst/>
              <a:uLnTx/>
              <a:uFillTx/>
              <a:latin typeface="+mj-lt"/>
              <a:ea typeface="+mj-ea"/>
              <a:cs typeface="+mj-cs"/>
            </a:endParaRPr>
          </a:p>
        </p:txBody>
      </p:sp>
      <p:sp>
        <p:nvSpPr>
          <p:cNvPr id="26" name="Arc 25"/>
          <p:cNvSpPr/>
          <p:nvPr/>
        </p:nvSpPr>
        <p:spPr>
          <a:xfrm>
            <a:off x="5181600" y="3733800"/>
            <a:ext cx="762000" cy="1066800"/>
          </a:xfrm>
          <a:prstGeom prst="arc">
            <a:avLst>
              <a:gd name="adj1" fmla="val 15939002"/>
              <a:gd name="adj2" fmla="val 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0" name="TextBox 19"/>
          <p:cNvSpPr txBox="1"/>
          <p:nvPr/>
        </p:nvSpPr>
        <p:spPr>
          <a:xfrm>
            <a:off x="5867400" y="3505200"/>
            <a:ext cx="388248" cy="584775"/>
          </a:xfrm>
          <a:prstGeom prst="rect">
            <a:avLst/>
          </a:prstGeom>
          <a:noFill/>
        </p:spPr>
        <p:txBody>
          <a:bodyPr wrap="none" rtlCol="0">
            <a:spAutoFit/>
          </a:bodyPr>
          <a:lstStyle/>
          <a:p>
            <a:r>
              <a:rPr lang="en-US" sz="3200" b="1" dirty="0" smtClean="0">
                <a:sym typeface="Symbol"/>
              </a:rPr>
              <a:t></a:t>
            </a:r>
            <a:endParaRPr lang="en-US" sz="3200" b="1" dirty="0"/>
          </a:p>
        </p:txBody>
      </p:sp>
      <p:sp>
        <p:nvSpPr>
          <p:cNvPr id="23" name="TextBox 22"/>
          <p:cNvSpPr txBox="1"/>
          <p:nvPr/>
        </p:nvSpPr>
        <p:spPr>
          <a:xfrm>
            <a:off x="3276600" y="304800"/>
            <a:ext cx="1007199" cy="369332"/>
          </a:xfrm>
          <a:prstGeom prst="rect">
            <a:avLst/>
          </a:prstGeom>
          <a:noFill/>
        </p:spPr>
        <p:txBody>
          <a:bodyPr wrap="none" rtlCol="0">
            <a:spAutoFit/>
          </a:bodyPr>
          <a:lstStyle/>
          <a:p>
            <a:r>
              <a:rPr lang="en-US" dirty="0" smtClean="0">
                <a:solidFill>
                  <a:srgbClr val="002060"/>
                </a:solidFill>
              </a:rPr>
              <a:t>In reality</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800" decel="100000"/>
                                        <p:tgtEl>
                                          <p:spTgt spid="19"/>
                                        </p:tgtEl>
                                      </p:cBhvr>
                                    </p:animEffect>
                                    <p:anim calcmode="lin" valueType="num">
                                      <p:cBhvr>
                                        <p:cTn id="46" dur="800" decel="100000" fill="hold"/>
                                        <p:tgtEl>
                                          <p:spTgt spid="19"/>
                                        </p:tgtEl>
                                        <p:attrNameLst>
                                          <p:attrName>style.rotation</p:attrName>
                                        </p:attrNameLst>
                                      </p:cBhvr>
                                      <p:tavLst>
                                        <p:tav tm="0">
                                          <p:val>
                                            <p:fltVal val="-90"/>
                                          </p:val>
                                        </p:tav>
                                        <p:tav tm="100000">
                                          <p:val>
                                            <p:fltVal val="0"/>
                                          </p:val>
                                        </p:tav>
                                      </p:tavLst>
                                    </p:anim>
                                    <p:anim calcmode="lin" valueType="num">
                                      <p:cBhvr>
                                        <p:cTn id="47" dur="800" decel="100000" fill="hold"/>
                                        <p:tgtEl>
                                          <p:spTgt spid="19"/>
                                        </p:tgtEl>
                                        <p:attrNameLst>
                                          <p:attrName>ppt_x</p:attrName>
                                        </p:attrNameLst>
                                      </p:cBhvr>
                                      <p:tavLst>
                                        <p:tav tm="0">
                                          <p:val>
                                            <p:strVal val="#ppt_x+0.4"/>
                                          </p:val>
                                        </p:tav>
                                        <p:tav tm="100000">
                                          <p:val>
                                            <p:strVal val="#ppt_x-0.05"/>
                                          </p:val>
                                        </p:tav>
                                      </p:tavLst>
                                    </p:anim>
                                    <p:anim calcmode="lin" valueType="num">
                                      <p:cBhvr>
                                        <p:cTn id="48" dur="800" decel="100000" fill="hold"/>
                                        <p:tgtEl>
                                          <p:spTgt spid="1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from="(-#ppt_w/2)" to="(#ppt_x)" calcmode="lin" valueType="num">
                                      <p:cBhvr>
                                        <p:cTn id="55" dur="600" fill="hold">
                                          <p:stCondLst>
                                            <p:cond delay="0"/>
                                          </p:stCondLst>
                                        </p:cTn>
                                        <p:tgtEl>
                                          <p:spTgt spid="24"/>
                                        </p:tgtEl>
                                        <p:attrNameLst>
                                          <p:attrName>ppt_x</p:attrName>
                                        </p:attrNameLst>
                                      </p:cBhvr>
                                    </p:anim>
                                    <p:anim from="0" to="-1.0" calcmode="lin" valueType="num">
                                      <p:cBhvr>
                                        <p:cTn id="56" dur="200" decel="50000" autoRev="1" fill="hold">
                                          <p:stCondLst>
                                            <p:cond delay="600"/>
                                          </p:stCondLst>
                                        </p:cTn>
                                        <p:tgtEl>
                                          <p:spTgt spid="24"/>
                                        </p:tgtEl>
                                        <p:attrNameLst>
                                          <p:attrName>xshear</p:attrName>
                                        </p:attrNameLst>
                                      </p:cBhvr>
                                    </p:anim>
                                    <p:animScale>
                                      <p:cBhvr>
                                        <p:cTn id="57" dur="200" decel="100000" autoRev="1" fill="hold">
                                          <p:stCondLst>
                                            <p:cond delay="600"/>
                                          </p:stCondLst>
                                        </p:cTn>
                                        <p:tgtEl>
                                          <p:spTgt spid="24"/>
                                        </p:tgtEl>
                                      </p:cBhvr>
                                      <p:from x="100000" y="100000"/>
                                      <p:to x="80000" y="100000"/>
                                    </p:animScale>
                                    <p:anim by="(#ppt_h/3+#ppt_w*0.1)" calcmode="lin" valueType="num">
                                      <p:cBhvr additive="sum">
                                        <p:cTn id="58" dur="200" decel="100000" autoRev="1" fill="hold">
                                          <p:stCondLst>
                                            <p:cond delay="600"/>
                                          </p:stCondLst>
                                        </p:cTn>
                                        <p:tgtEl>
                                          <p:spTgt spid="24"/>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25"/>
                                        </p:tgtEl>
                                        <p:attrNameLst>
                                          <p:attrName>style.visibility</p:attrName>
                                        </p:attrNameLst>
                                      </p:cBhvr>
                                      <p:to>
                                        <p:strVal val="visible"/>
                                      </p:to>
                                    </p:set>
                                    <p:anim by="(-#ppt_w*2)" calcmode="lin" valueType="num">
                                      <p:cBhvr rctx="PPT">
                                        <p:cTn id="63" dur="500" autoRev="1" fill="hold">
                                          <p:stCondLst>
                                            <p:cond delay="0"/>
                                          </p:stCondLst>
                                        </p:cTn>
                                        <p:tgtEl>
                                          <p:spTgt spid="25"/>
                                        </p:tgtEl>
                                        <p:attrNameLst>
                                          <p:attrName>ppt_w</p:attrName>
                                        </p:attrNameLst>
                                      </p:cBhvr>
                                    </p:anim>
                                    <p:anim by="(#ppt_w*0.50)" calcmode="lin" valueType="num">
                                      <p:cBhvr>
                                        <p:cTn id="64" dur="500" decel="50000" autoRev="1" fill="hold">
                                          <p:stCondLst>
                                            <p:cond delay="0"/>
                                          </p:stCondLst>
                                        </p:cTn>
                                        <p:tgtEl>
                                          <p:spTgt spid="25"/>
                                        </p:tgtEl>
                                        <p:attrNameLst>
                                          <p:attrName>ppt_x</p:attrName>
                                        </p:attrNameLst>
                                      </p:cBhvr>
                                    </p:anim>
                                    <p:anim from="(-#ppt_h/2)" to="(#ppt_y)" calcmode="lin" valueType="num">
                                      <p:cBhvr>
                                        <p:cTn id="65" dur="1000" fill="hold">
                                          <p:stCondLst>
                                            <p:cond delay="0"/>
                                          </p:stCondLst>
                                        </p:cTn>
                                        <p:tgtEl>
                                          <p:spTgt spid="25"/>
                                        </p:tgtEl>
                                        <p:attrNameLst>
                                          <p:attrName>ppt_y</p:attrName>
                                        </p:attrNameLst>
                                      </p:cBhvr>
                                    </p:anim>
                                    <p:animRot by="21600000">
                                      <p:cBhvr>
                                        <p:cTn id="66" dur="1000" fill="hold">
                                          <p:stCondLst>
                                            <p:cond delay="0"/>
                                          </p:stCondLst>
                                        </p:cTn>
                                        <p:tgtEl>
                                          <p:spTgt spid="2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26"/>
                                        </p:tgtEl>
                                        <p:attrNameLst>
                                          <p:attrName>style.visibility</p:attrName>
                                        </p:attrNameLst>
                                      </p:cBhvr>
                                      <p:to>
                                        <p:strVal val="visible"/>
                                      </p:to>
                                    </p:set>
                                    <p:anim calcmode="lin" valueType="num">
                                      <p:cBhvr>
                                        <p:cTn id="71" dur="1000" fill="hold"/>
                                        <p:tgtEl>
                                          <p:spTgt spid="26"/>
                                        </p:tgtEl>
                                        <p:attrNameLst>
                                          <p:attrName>ppt_w</p:attrName>
                                        </p:attrNameLst>
                                      </p:cBhvr>
                                      <p:tavLst>
                                        <p:tav tm="0">
                                          <p:val>
                                            <p:fltVal val="0"/>
                                          </p:val>
                                        </p:tav>
                                        <p:tav tm="100000">
                                          <p:val>
                                            <p:strVal val="#ppt_w"/>
                                          </p:val>
                                        </p:tav>
                                      </p:tavLst>
                                    </p:anim>
                                    <p:anim calcmode="lin" valueType="num">
                                      <p:cBhvr>
                                        <p:cTn id="72" dur="1000" fill="hold"/>
                                        <p:tgtEl>
                                          <p:spTgt spid="26"/>
                                        </p:tgtEl>
                                        <p:attrNameLst>
                                          <p:attrName>ppt_h</p:attrName>
                                        </p:attrNameLst>
                                      </p:cBhvr>
                                      <p:tavLst>
                                        <p:tav tm="0">
                                          <p:val>
                                            <p:fltVal val="0"/>
                                          </p:val>
                                        </p:tav>
                                        <p:tav tm="100000">
                                          <p:val>
                                            <p:strVal val="#ppt_h"/>
                                          </p:val>
                                        </p:tav>
                                      </p:tavLst>
                                    </p:anim>
                                    <p:anim calcmode="lin" valueType="num">
                                      <p:cBhvr>
                                        <p:cTn id="73" dur="1000" fill="hold"/>
                                        <p:tgtEl>
                                          <p:spTgt spid="26"/>
                                        </p:tgtEl>
                                        <p:attrNameLst>
                                          <p:attrName>style.rotation</p:attrName>
                                        </p:attrNameLst>
                                      </p:cBhvr>
                                      <p:tavLst>
                                        <p:tav tm="0">
                                          <p:val>
                                            <p:fltVal val="90"/>
                                          </p:val>
                                        </p:tav>
                                        <p:tav tm="100000">
                                          <p:val>
                                            <p:fltVal val="0"/>
                                          </p:val>
                                        </p:tav>
                                      </p:tavLst>
                                    </p:anim>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from="(-#ppt_w/2)" to="(#ppt_x)" calcmode="lin" valueType="num">
                                      <p:cBhvr>
                                        <p:cTn id="79" dur="600" fill="hold">
                                          <p:stCondLst>
                                            <p:cond delay="0"/>
                                          </p:stCondLst>
                                        </p:cTn>
                                        <p:tgtEl>
                                          <p:spTgt spid="20"/>
                                        </p:tgtEl>
                                        <p:attrNameLst>
                                          <p:attrName>ppt_x</p:attrName>
                                        </p:attrNameLst>
                                      </p:cBhvr>
                                    </p:anim>
                                    <p:anim from="0" to="-1.0" calcmode="lin" valueType="num">
                                      <p:cBhvr>
                                        <p:cTn id="80" dur="200" decel="50000" autoRev="1" fill="hold">
                                          <p:stCondLst>
                                            <p:cond delay="600"/>
                                          </p:stCondLst>
                                        </p:cTn>
                                        <p:tgtEl>
                                          <p:spTgt spid="20"/>
                                        </p:tgtEl>
                                        <p:attrNameLst>
                                          <p:attrName>xshear</p:attrName>
                                        </p:attrNameLst>
                                      </p:cBhvr>
                                    </p:anim>
                                    <p:animScale>
                                      <p:cBhvr>
                                        <p:cTn id="81" dur="200" decel="100000" autoRev="1" fill="hold">
                                          <p:stCondLst>
                                            <p:cond delay="600"/>
                                          </p:stCondLst>
                                        </p:cTn>
                                        <p:tgtEl>
                                          <p:spTgt spid="20"/>
                                        </p:tgtEl>
                                      </p:cBhvr>
                                      <p:from x="100000" y="100000"/>
                                      <p:to x="80000" y="100000"/>
                                    </p:animScale>
                                    <p:anim by="(#ppt_h/3+#ppt_w*0.1)" calcmode="lin" valueType="num">
                                      <p:cBhvr additive="sum">
                                        <p:cTn id="82" dur="200" decel="100000" autoRev="1" fill="hold">
                                          <p:stCondLst>
                                            <p:cond delay="600"/>
                                          </p:stCondLst>
                                        </p:cTn>
                                        <p:tgtEl>
                                          <p:spTgt spid="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pPr>
              <a:buNone/>
            </a:pPr>
            <a:r>
              <a:rPr lang="en-US" sz="800" dirty="0" smtClean="0"/>
              <a:t>.</a:t>
            </a:r>
            <a:endParaRPr lang="en-US" sz="800" dirty="0"/>
          </a:p>
        </p:txBody>
      </p:sp>
      <p:sp>
        <p:nvSpPr>
          <p:cNvPr id="25" name="TextBox 24"/>
          <p:cNvSpPr txBox="1"/>
          <p:nvPr/>
        </p:nvSpPr>
        <p:spPr>
          <a:xfrm>
            <a:off x="5029200" y="1752600"/>
            <a:ext cx="309700" cy="369332"/>
          </a:xfrm>
          <a:prstGeom prst="rect">
            <a:avLst/>
          </a:prstGeom>
          <a:noFill/>
        </p:spPr>
        <p:txBody>
          <a:bodyPr wrap="none" rtlCol="0">
            <a:spAutoFit/>
          </a:bodyPr>
          <a:lstStyle/>
          <a:p>
            <a:r>
              <a:rPr lang="en-US" dirty="0" smtClean="0"/>
              <a:t>B</a:t>
            </a:r>
            <a:endParaRPr lang="en-US" dirty="0"/>
          </a:p>
        </p:txBody>
      </p:sp>
      <p:cxnSp>
        <p:nvCxnSpPr>
          <p:cNvPr id="29" name="Straight Connector 28"/>
          <p:cNvCxnSpPr/>
          <p:nvPr/>
        </p:nvCxnSpPr>
        <p:spPr>
          <a:xfrm rot="10800000" flipV="1">
            <a:off x="457200" y="3048000"/>
            <a:ext cx="1828800" cy="990600"/>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descr="C:\Users\BIKO\Pictures\AUT.png"/>
          <p:cNvPicPr>
            <a:picLocks noChangeAspect="1" noChangeArrowheads="1"/>
          </p:cNvPicPr>
          <p:nvPr/>
        </p:nvPicPr>
        <p:blipFill>
          <a:blip r:embed="rId2"/>
          <a:srcRect/>
          <a:stretch>
            <a:fillRect/>
          </a:stretch>
        </p:blipFill>
        <p:spPr bwMode="auto">
          <a:xfrm>
            <a:off x="-304800" y="609600"/>
            <a:ext cx="4972050" cy="3467100"/>
          </a:xfrm>
          <a:prstGeom prst="rect">
            <a:avLst/>
          </a:prstGeom>
          <a:noFill/>
        </p:spPr>
      </p:pic>
      <p:pic>
        <p:nvPicPr>
          <p:cNvPr id="2055" name="Picture 7" descr="C:\Users\BIKO\Pictures\AUT1.png"/>
          <p:cNvPicPr>
            <a:picLocks noChangeAspect="1" noChangeArrowheads="1"/>
          </p:cNvPicPr>
          <p:nvPr/>
        </p:nvPicPr>
        <p:blipFill>
          <a:blip r:embed="rId3"/>
          <a:srcRect/>
          <a:stretch>
            <a:fillRect/>
          </a:stretch>
        </p:blipFill>
        <p:spPr bwMode="auto">
          <a:xfrm>
            <a:off x="3886200" y="-381000"/>
            <a:ext cx="5074065" cy="3581400"/>
          </a:xfrm>
          <a:prstGeom prst="rect">
            <a:avLst/>
          </a:prstGeom>
          <a:noFill/>
        </p:spPr>
      </p:pic>
      <p:cxnSp>
        <p:nvCxnSpPr>
          <p:cNvPr id="38" name="Straight Connector 37"/>
          <p:cNvCxnSpPr/>
          <p:nvPr/>
        </p:nvCxnSpPr>
        <p:spPr>
          <a:xfrm rot="10800000" flipV="1">
            <a:off x="5410200" y="-228600"/>
            <a:ext cx="1828800" cy="91440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10800000" flipV="1">
            <a:off x="6477000" y="1143000"/>
            <a:ext cx="1752600" cy="91440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10800000" flipV="1">
            <a:off x="457200" y="1447800"/>
            <a:ext cx="1676400" cy="91440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10800000" flipV="1">
            <a:off x="1371600" y="2667000"/>
            <a:ext cx="1828800" cy="99060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4724400" y="914400"/>
            <a:ext cx="309700" cy="369332"/>
          </a:xfrm>
          <a:prstGeom prst="rect">
            <a:avLst/>
          </a:prstGeom>
          <a:noFill/>
        </p:spPr>
        <p:txBody>
          <a:bodyPr wrap="none" rtlCol="0">
            <a:spAutoFit/>
          </a:bodyPr>
          <a:lstStyle/>
          <a:p>
            <a:r>
              <a:rPr lang="en-US" dirty="0" smtClean="0"/>
              <a:t>B</a:t>
            </a:r>
            <a:endParaRPr lang="en-US" dirty="0"/>
          </a:p>
        </p:txBody>
      </p:sp>
      <p:sp>
        <p:nvSpPr>
          <p:cNvPr id="52" name="TextBox 51"/>
          <p:cNvSpPr txBox="1"/>
          <p:nvPr/>
        </p:nvSpPr>
        <p:spPr>
          <a:xfrm>
            <a:off x="4953000" y="2590800"/>
            <a:ext cx="309700" cy="369332"/>
          </a:xfrm>
          <a:prstGeom prst="rect">
            <a:avLst/>
          </a:prstGeom>
          <a:noFill/>
        </p:spPr>
        <p:txBody>
          <a:bodyPr wrap="none" rtlCol="0">
            <a:spAutoFit/>
          </a:bodyPr>
          <a:lstStyle/>
          <a:p>
            <a:r>
              <a:rPr lang="en-US" dirty="0" smtClean="0"/>
              <a:t>B</a:t>
            </a:r>
            <a:endParaRPr lang="en-US" dirty="0"/>
          </a:p>
        </p:txBody>
      </p:sp>
      <p:sp>
        <p:nvSpPr>
          <p:cNvPr id="53" name="TextBox 52"/>
          <p:cNvSpPr txBox="1"/>
          <p:nvPr/>
        </p:nvSpPr>
        <p:spPr>
          <a:xfrm>
            <a:off x="3429000" y="609600"/>
            <a:ext cx="317716" cy="369332"/>
          </a:xfrm>
          <a:prstGeom prst="rect">
            <a:avLst/>
          </a:prstGeom>
          <a:noFill/>
        </p:spPr>
        <p:txBody>
          <a:bodyPr wrap="none" rtlCol="0">
            <a:spAutoFit/>
          </a:bodyPr>
          <a:lstStyle/>
          <a:p>
            <a:r>
              <a:rPr lang="en-US" dirty="0" smtClean="0"/>
              <a:t>A</a:t>
            </a:r>
            <a:endParaRPr lang="en-US" dirty="0"/>
          </a:p>
        </p:txBody>
      </p:sp>
      <p:sp>
        <p:nvSpPr>
          <p:cNvPr id="54" name="TextBox 53"/>
          <p:cNvSpPr txBox="1"/>
          <p:nvPr/>
        </p:nvSpPr>
        <p:spPr>
          <a:xfrm>
            <a:off x="3429000" y="2438400"/>
            <a:ext cx="317716" cy="369332"/>
          </a:xfrm>
          <a:prstGeom prst="rect">
            <a:avLst/>
          </a:prstGeom>
          <a:noFill/>
        </p:spPr>
        <p:txBody>
          <a:bodyPr wrap="none" rtlCol="0">
            <a:spAutoFit/>
          </a:bodyPr>
          <a:lstStyle/>
          <a:p>
            <a:r>
              <a:rPr lang="en-US" dirty="0" smtClean="0"/>
              <a:t>A</a:t>
            </a:r>
            <a:endParaRPr lang="en-US" dirty="0"/>
          </a:p>
        </p:txBody>
      </p:sp>
      <p:sp>
        <p:nvSpPr>
          <p:cNvPr id="55" name="TextBox 54"/>
          <p:cNvSpPr txBox="1"/>
          <p:nvPr/>
        </p:nvSpPr>
        <p:spPr>
          <a:xfrm>
            <a:off x="6858000" y="2057400"/>
            <a:ext cx="994503" cy="369332"/>
          </a:xfrm>
          <a:prstGeom prst="rect">
            <a:avLst/>
          </a:prstGeom>
          <a:noFill/>
        </p:spPr>
        <p:txBody>
          <a:bodyPr wrap="none" rtlCol="0">
            <a:spAutoFit/>
            <a:scene3d>
              <a:camera prst="orthographicFront">
                <a:rot lat="0" lon="0" rev="1200000"/>
              </a:camera>
              <a:lightRig rig="threePt" dir="t"/>
            </a:scene3d>
          </a:bodyPr>
          <a:lstStyle/>
          <a:p>
            <a:r>
              <a:rPr lang="en-US" dirty="0" smtClean="0"/>
              <a:t>Follower</a:t>
            </a:r>
            <a:endParaRPr lang="en-US" dirty="0"/>
          </a:p>
        </p:txBody>
      </p:sp>
      <p:sp>
        <p:nvSpPr>
          <p:cNvPr id="56" name="TextBox 55"/>
          <p:cNvSpPr txBox="1"/>
          <p:nvPr/>
        </p:nvSpPr>
        <p:spPr>
          <a:xfrm>
            <a:off x="2057400" y="3352800"/>
            <a:ext cx="757900" cy="369332"/>
          </a:xfrm>
          <a:prstGeom prst="rect">
            <a:avLst/>
          </a:prstGeom>
          <a:noFill/>
        </p:spPr>
        <p:txBody>
          <a:bodyPr wrap="none" rtlCol="0">
            <a:spAutoFit/>
            <a:scene3d>
              <a:camera prst="orthographicFront">
                <a:rot lat="0" lon="0" rev="1800000"/>
              </a:camera>
              <a:lightRig rig="threePt" dir="t"/>
            </a:scene3d>
          </a:bodyPr>
          <a:lstStyle/>
          <a:p>
            <a:r>
              <a:rPr lang="en-US" dirty="0" smtClean="0"/>
              <a:t>Driver</a:t>
            </a:r>
            <a:endParaRPr lang="en-US" dirty="0"/>
          </a:p>
        </p:txBody>
      </p:sp>
      <p:pic>
        <p:nvPicPr>
          <p:cNvPr id="57" name="Picture 7"/>
          <p:cNvPicPr>
            <a:picLocks noChangeAspect="1" noChangeArrowheads="1"/>
          </p:cNvPicPr>
          <p:nvPr/>
        </p:nvPicPr>
        <p:blipFill>
          <a:blip r:embed="rId4"/>
          <a:srcRect/>
          <a:stretch>
            <a:fillRect/>
          </a:stretch>
        </p:blipFill>
        <p:spPr bwMode="auto">
          <a:xfrm>
            <a:off x="2209800" y="3352800"/>
            <a:ext cx="4724400" cy="3124200"/>
          </a:xfrm>
          <a:prstGeom prst="rect">
            <a:avLst/>
          </a:prstGeom>
          <a:noFill/>
          <a:ln w="9525">
            <a:noFill/>
            <a:miter lim="800000"/>
            <a:headEnd/>
            <a:tailEnd/>
          </a:ln>
          <a:effectLst/>
        </p:spPr>
      </p:pic>
      <p:sp>
        <p:nvSpPr>
          <p:cNvPr id="58" name="TextBox 57"/>
          <p:cNvSpPr txBox="1"/>
          <p:nvPr/>
        </p:nvSpPr>
        <p:spPr>
          <a:xfrm>
            <a:off x="3657600" y="4419600"/>
            <a:ext cx="309700" cy="369332"/>
          </a:xfrm>
          <a:prstGeom prst="rect">
            <a:avLst/>
          </a:prstGeom>
          <a:noFill/>
        </p:spPr>
        <p:txBody>
          <a:bodyPr wrap="none" rtlCol="0">
            <a:spAutoFit/>
          </a:bodyPr>
          <a:lstStyle/>
          <a:p>
            <a:r>
              <a:rPr lang="en-US" dirty="0" smtClean="0"/>
              <a:t>B</a:t>
            </a:r>
            <a:endParaRPr lang="en-US" dirty="0"/>
          </a:p>
        </p:txBody>
      </p:sp>
      <p:sp>
        <p:nvSpPr>
          <p:cNvPr id="59" name="TextBox 58"/>
          <p:cNvSpPr txBox="1"/>
          <p:nvPr/>
        </p:nvSpPr>
        <p:spPr>
          <a:xfrm>
            <a:off x="5181600" y="4876800"/>
            <a:ext cx="309700" cy="369332"/>
          </a:xfrm>
          <a:prstGeom prst="rect">
            <a:avLst/>
          </a:prstGeom>
          <a:noFill/>
        </p:spPr>
        <p:txBody>
          <a:bodyPr wrap="none" rtlCol="0">
            <a:spAutoFit/>
          </a:bodyPr>
          <a:lstStyle/>
          <a:p>
            <a:r>
              <a:rPr lang="en-US" dirty="0" smtClean="0"/>
              <a:t>B</a:t>
            </a:r>
            <a:endParaRPr lang="en-US" dirty="0"/>
          </a:p>
        </p:txBody>
      </p:sp>
      <p:sp>
        <p:nvSpPr>
          <p:cNvPr id="60" name="TextBox 59"/>
          <p:cNvSpPr txBox="1"/>
          <p:nvPr/>
        </p:nvSpPr>
        <p:spPr>
          <a:xfrm>
            <a:off x="4343400" y="5791200"/>
            <a:ext cx="317716" cy="369332"/>
          </a:xfrm>
          <a:prstGeom prst="rect">
            <a:avLst/>
          </a:prstGeom>
          <a:noFill/>
        </p:spPr>
        <p:txBody>
          <a:bodyPr wrap="none" rtlCol="0">
            <a:spAutoFit/>
          </a:bodyPr>
          <a:lstStyle/>
          <a:p>
            <a:r>
              <a:rPr lang="en-US" dirty="0" smtClean="0"/>
              <a:t>A</a:t>
            </a:r>
            <a:endParaRPr lang="en-US" dirty="0"/>
          </a:p>
        </p:txBody>
      </p:sp>
      <p:sp>
        <p:nvSpPr>
          <p:cNvPr id="61" name="TextBox 60"/>
          <p:cNvSpPr txBox="1"/>
          <p:nvPr/>
        </p:nvSpPr>
        <p:spPr>
          <a:xfrm>
            <a:off x="4267200" y="3733800"/>
            <a:ext cx="317716" cy="369332"/>
          </a:xfrm>
          <a:prstGeom prst="rect">
            <a:avLst/>
          </a:prstGeom>
          <a:noFill/>
        </p:spPr>
        <p:txBody>
          <a:bodyPr wrap="none" rtlCol="0">
            <a:spAutoFit/>
          </a:bodyPr>
          <a:lstStyle/>
          <a:p>
            <a:r>
              <a:rPr lang="en-US" dirty="0" smtClean="0"/>
              <a:t>A</a:t>
            </a:r>
            <a:endParaRPr lang="en-US" dirty="0"/>
          </a:p>
        </p:txBody>
      </p:sp>
      <p:cxnSp>
        <p:nvCxnSpPr>
          <p:cNvPr id="24" name="Straight Arrow Connector 23"/>
          <p:cNvCxnSpPr>
            <a:stCxn id="51" idx="3"/>
          </p:cNvCxnSpPr>
          <p:nvPr/>
        </p:nvCxnSpPr>
        <p:spPr>
          <a:xfrm flipH="1">
            <a:off x="3810000" y="1099066"/>
            <a:ext cx="1224100" cy="34729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rot="16200000" flipH="1">
            <a:off x="2514600" y="1981200"/>
            <a:ext cx="2819400" cy="990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1524000" y="3657600"/>
            <a:ext cx="757900" cy="369332"/>
          </a:xfrm>
          <a:prstGeom prst="rect">
            <a:avLst/>
          </a:prstGeom>
          <a:noFill/>
        </p:spPr>
        <p:txBody>
          <a:bodyPr wrap="none" rtlCol="0">
            <a:spAutoFit/>
            <a:scene3d>
              <a:camera prst="orthographicFront">
                <a:rot lat="0" lon="0" rev="1800000"/>
              </a:camera>
              <a:lightRig rig="threePt" dir="t"/>
            </a:scene3d>
          </a:bodyPr>
          <a:lstStyle/>
          <a:p>
            <a:r>
              <a:rPr lang="en-US" dirty="0" smtClean="0"/>
              <a:t>Driver</a:t>
            </a:r>
            <a:endParaRPr lang="en-US" dirty="0"/>
          </a:p>
        </p:txBody>
      </p:sp>
      <p:sp>
        <p:nvSpPr>
          <p:cNvPr id="27" name="TextBox 26"/>
          <p:cNvSpPr txBox="1"/>
          <p:nvPr/>
        </p:nvSpPr>
        <p:spPr>
          <a:xfrm>
            <a:off x="1371600" y="228600"/>
            <a:ext cx="3992824" cy="369332"/>
          </a:xfrm>
          <a:prstGeom prst="rect">
            <a:avLst/>
          </a:prstGeom>
          <a:noFill/>
        </p:spPr>
        <p:txBody>
          <a:bodyPr wrap="none" rtlCol="0">
            <a:spAutoFit/>
          </a:bodyPr>
          <a:lstStyle/>
          <a:p>
            <a:r>
              <a:rPr lang="en-US" dirty="0" smtClean="0"/>
              <a:t>When the two shafts are cross sectioned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from="(-#ppt_w/2)" to="(#ppt_x)" calcmode="lin" valueType="num">
                                      <p:cBhvr>
                                        <p:cTn id="7" dur="600" fill="hold">
                                          <p:stCondLst>
                                            <p:cond delay="0"/>
                                          </p:stCondLst>
                                        </p:cTn>
                                        <p:tgtEl>
                                          <p:spTgt spid="24"/>
                                        </p:tgtEl>
                                        <p:attrNameLst>
                                          <p:attrName>ppt_x</p:attrName>
                                        </p:attrNameLst>
                                      </p:cBhvr>
                                    </p:anim>
                                    <p:anim from="0" to="-1.0" calcmode="lin" valueType="num">
                                      <p:cBhvr>
                                        <p:cTn id="8" dur="200" decel="50000" autoRev="1" fill="hold">
                                          <p:stCondLst>
                                            <p:cond delay="600"/>
                                          </p:stCondLst>
                                        </p:cTn>
                                        <p:tgtEl>
                                          <p:spTgt spid="24"/>
                                        </p:tgtEl>
                                        <p:attrNameLst>
                                          <p:attrName>xshear</p:attrName>
                                        </p:attrNameLst>
                                      </p:cBhvr>
                                    </p:anim>
                                    <p:animScale>
                                      <p:cBhvr>
                                        <p:cTn id="9" dur="200" decel="100000" autoRev="1" fill="hold">
                                          <p:stCondLst>
                                            <p:cond delay="600"/>
                                          </p:stCondLst>
                                        </p:cTn>
                                        <p:tgtEl>
                                          <p:spTgt spid="24"/>
                                        </p:tgtEl>
                                      </p:cBhvr>
                                      <p:from x="100000" y="100000"/>
                                      <p:to x="80000" y="100000"/>
                                    </p:animScale>
                                    <p:anim by="(#ppt_h/3+#ppt_w*0.1)" calcmode="lin" valueType="num">
                                      <p:cBhvr additive="sum">
                                        <p:cTn id="10" dur="200" decel="100000" autoRev="1" fill="hold">
                                          <p:stCondLst>
                                            <p:cond delay="600"/>
                                          </p:stCondLst>
                                        </p:cTn>
                                        <p:tgtEl>
                                          <p:spTgt spid="2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 calcmode="lin" valueType="num">
                                      <p:cBhvr>
                                        <p:cTn id="1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52"/>
            <a:ext cx="8534400" cy="1770090"/>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If shaft A turns through an angle </a:t>
            </a:r>
            <a:r>
              <a:rPr lang="en-US" sz="2000" i="1" dirty="0" smtClean="0">
                <a:sym typeface="Symbol"/>
              </a:rPr>
              <a:t> </a:t>
            </a:r>
            <a:r>
              <a:rPr lang="en-US" sz="2000" dirty="0" smtClean="0">
                <a:sym typeface="Symbol"/>
              </a:rPr>
              <a:t>from AA to A</a:t>
            </a:r>
            <a:r>
              <a:rPr lang="en-US" sz="1100" dirty="0" smtClean="0">
                <a:sym typeface="Symbol"/>
              </a:rPr>
              <a:t>1</a:t>
            </a:r>
            <a:r>
              <a:rPr lang="en-US" sz="2000" dirty="0" smtClean="0">
                <a:sym typeface="Symbol"/>
              </a:rPr>
              <a:t>A</a:t>
            </a:r>
            <a:r>
              <a:rPr lang="en-US" sz="1100" dirty="0" smtClean="0">
                <a:sym typeface="Symbol"/>
              </a:rPr>
              <a:t>1</a:t>
            </a:r>
            <a:r>
              <a:rPr lang="en-US" sz="2000" i="1" dirty="0" smtClean="0">
                <a:sym typeface="Symbol"/>
              </a:rPr>
              <a:t> , then </a:t>
            </a:r>
            <a:r>
              <a:rPr lang="en-US" sz="2000" dirty="0" smtClean="0">
                <a:sym typeface="Symbol"/>
              </a:rPr>
              <a:t>the projection of </a:t>
            </a:r>
            <a:br>
              <a:rPr lang="en-US" sz="2000" dirty="0" smtClean="0">
                <a:sym typeface="Symbol"/>
              </a:rPr>
            </a:br>
            <a:r>
              <a:rPr lang="en-US" sz="2000" dirty="0" smtClean="0">
                <a:sym typeface="Symbol"/>
              </a:rPr>
              <a:t>BB will also turn through angle</a:t>
            </a:r>
            <a:r>
              <a:rPr lang="en-US" sz="2000" i="1" dirty="0" smtClean="0">
                <a:sym typeface="Symbol"/>
              </a:rPr>
              <a:t> </a:t>
            </a:r>
            <a:r>
              <a:rPr lang="en-US" sz="2000" dirty="0" smtClean="0">
                <a:sym typeface="Symbol"/>
              </a:rPr>
              <a:t>  to B</a:t>
            </a:r>
            <a:r>
              <a:rPr lang="en-US" sz="1200" dirty="0" smtClean="0">
                <a:sym typeface="Symbol"/>
              </a:rPr>
              <a:t>1</a:t>
            </a:r>
            <a:r>
              <a:rPr lang="en-US" sz="2000" dirty="0" smtClean="0">
                <a:sym typeface="Symbol"/>
              </a:rPr>
              <a:t>B</a:t>
            </a:r>
            <a:r>
              <a:rPr lang="en-US" sz="1200" dirty="0" smtClean="0">
                <a:sym typeface="Symbol"/>
              </a:rPr>
              <a:t>1</a:t>
            </a:r>
            <a:r>
              <a:rPr lang="en-US" sz="2000" dirty="0" smtClean="0">
                <a:sym typeface="Symbol"/>
              </a:rPr>
              <a:t>. During this time the angle turned by shaft B is </a:t>
            </a:r>
            <a:r>
              <a:rPr lang="en-US" sz="2000" i="1" dirty="0" smtClean="0">
                <a:sym typeface="Symbol"/>
              </a:rPr>
              <a:t>  as observed  from the axis of shaft B. The projections of B</a:t>
            </a:r>
            <a:r>
              <a:rPr lang="en-US" sz="1200" i="1" dirty="0" smtClean="0">
                <a:sym typeface="Symbol"/>
              </a:rPr>
              <a:t>1 </a:t>
            </a:r>
            <a:r>
              <a:rPr lang="en-US" sz="2200" i="1" dirty="0" smtClean="0">
                <a:sym typeface="Symbol"/>
              </a:rPr>
              <a:t>and B</a:t>
            </a:r>
            <a:r>
              <a:rPr lang="en-US" sz="1200" i="1" dirty="0" smtClean="0">
                <a:sym typeface="Symbol"/>
              </a:rPr>
              <a:t>2</a:t>
            </a:r>
            <a:r>
              <a:rPr lang="en-US" sz="2200" i="1" dirty="0" smtClean="0">
                <a:sym typeface="Symbol"/>
              </a:rPr>
              <a:t> on AA are C</a:t>
            </a:r>
            <a:r>
              <a:rPr lang="en-US" sz="1200" i="1" dirty="0" smtClean="0">
                <a:sym typeface="Symbol"/>
              </a:rPr>
              <a:t>1</a:t>
            </a:r>
            <a:r>
              <a:rPr lang="en-US" sz="2200" i="1" dirty="0" smtClean="0">
                <a:sym typeface="Symbol"/>
              </a:rPr>
              <a:t> and C</a:t>
            </a:r>
            <a:r>
              <a:rPr lang="en-US" sz="1200" i="1" dirty="0" smtClean="0">
                <a:sym typeface="Symbol"/>
              </a:rPr>
              <a:t>2.</a:t>
            </a:r>
            <a:r>
              <a:rPr lang="en-US" sz="2000" i="1" dirty="0" smtClean="0"/>
              <a:t/>
            </a:r>
            <a:br>
              <a:rPr lang="en-US" sz="2000" i="1" dirty="0" smtClean="0"/>
            </a:br>
            <a:r>
              <a:rPr lang="en-US" sz="2000" i="1" dirty="0" smtClean="0"/>
              <a:t/>
            </a:r>
            <a:br>
              <a:rPr lang="en-US" sz="2000" i="1" dirty="0" smtClean="0"/>
            </a:br>
            <a:endParaRPr lang="en-US" sz="2000" dirty="0"/>
          </a:p>
        </p:txBody>
      </p:sp>
      <p:pic>
        <p:nvPicPr>
          <p:cNvPr id="4" name="Content Placeholder 3"/>
          <p:cNvPicPr>
            <a:picLocks noChangeAspect="1" noChangeArrowheads="1"/>
          </p:cNvPicPr>
          <p:nvPr/>
        </p:nvPicPr>
        <p:blipFill>
          <a:blip r:embed="rId3"/>
          <a:srcRect/>
          <a:stretch>
            <a:fillRect/>
          </a:stretch>
        </p:blipFill>
        <p:spPr bwMode="auto">
          <a:xfrm>
            <a:off x="500034" y="1214422"/>
            <a:ext cx="8229600" cy="4572000"/>
          </a:xfrm>
          <a:prstGeom prst="rect">
            <a:avLst/>
          </a:prstGeom>
          <a:noFill/>
          <a:ln w="9525">
            <a:noFill/>
            <a:miter lim="800000"/>
            <a:headEnd/>
            <a:tailEnd/>
          </a:ln>
          <a:effectLst/>
        </p:spPr>
      </p:pic>
      <p:cxnSp>
        <p:nvCxnSpPr>
          <p:cNvPr id="5" name="Straight Connector 4"/>
          <p:cNvCxnSpPr/>
          <p:nvPr/>
        </p:nvCxnSpPr>
        <p:spPr>
          <a:xfrm rot="5400000" flipH="1" flipV="1">
            <a:off x="6667500" y="1714500"/>
            <a:ext cx="1828800" cy="7620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924800" y="762000"/>
            <a:ext cx="76200" cy="523220"/>
          </a:xfrm>
          <a:prstGeom prst="rect">
            <a:avLst/>
          </a:prstGeom>
          <a:noFill/>
        </p:spPr>
        <p:txBody>
          <a:bodyPr wrap="square" rtlCol="0">
            <a:spAutoFit/>
          </a:bodyPr>
          <a:lstStyle/>
          <a:p>
            <a:r>
              <a:rPr lang="en-US" sz="2800" i="1" dirty="0" smtClean="0">
                <a:sym typeface="Symbol"/>
              </a:rPr>
              <a:t></a:t>
            </a:r>
            <a:endParaRPr lang="en-US" sz="2800" dirty="0"/>
          </a:p>
        </p:txBody>
      </p:sp>
      <p:sp>
        <p:nvSpPr>
          <p:cNvPr id="7" name="Arc 6"/>
          <p:cNvSpPr/>
          <p:nvPr/>
        </p:nvSpPr>
        <p:spPr>
          <a:xfrm>
            <a:off x="7162800" y="990600"/>
            <a:ext cx="914400" cy="9906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8" name="Straight Connector 7"/>
          <p:cNvCxnSpPr/>
          <p:nvPr/>
        </p:nvCxnSpPr>
        <p:spPr>
          <a:xfrm rot="5400000">
            <a:off x="7543800" y="990600"/>
            <a:ext cx="990600" cy="9906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7543800" y="19812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rot="5400000">
            <a:off x="8039100" y="1485900"/>
            <a:ext cx="990600" cy="1588"/>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534400" y="838200"/>
            <a:ext cx="381836" cy="369332"/>
          </a:xfrm>
          <a:prstGeom prst="rect">
            <a:avLst/>
          </a:prstGeom>
          <a:noFill/>
        </p:spPr>
        <p:txBody>
          <a:bodyPr wrap="none" rtlCol="0">
            <a:spAutoFit/>
          </a:bodyPr>
          <a:lstStyle/>
          <a:p>
            <a:r>
              <a:rPr lang="en-US" dirty="0" smtClean="0"/>
              <a:t>B</a:t>
            </a:r>
            <a:r>
              <a:rPr lang="en-US" sz="1100" dirty="0" smtClean="0"/>
              <a:t>1</a:t>
            </a:r>
            <a:endParaRPr lang="en-US" sz="1100" dirty="0"/>
          </a:p>
        </p:txBody>
      </p:sp>
      <p:sp>
        <p:nvSpPr>
          <p:cNvPr id="12" name="TextBox 11"/>
          <p:cNvSpPr txBox="1"/>
          <p:nvPr/>
        </p:nvSpPr>
        <p:spPr>
          <a:xfrm>
            <a:off x="8610600" y="1828800"/>
            <a:ext cx="380232" cy="369332"/>
          </a:xfrm>
          <a:prstGeom prst="rect">
            <a:avLst/>
          </a:prstGeom>
          <a:noFill/>
        </p:spPr>
        <p:txBody>
          <a:bodyPr wrap="none" rtlCol="0">
            <a:spAutoFit/>
          </a:bodyPr>
          <a:lstStyle/>
          <a:p>
            <a:r>
              <a:rPr lang="en-US" dirty="0" smtClean="0"/>
              <a:t>C</a:t>
            </a:r>
            <a:r>
              <a:rPr lang="en-US" sz="1100" dirty="0" smtClean="0"/>
              <a:t>1</a:t>
            </a:r>
            <a:endParaRPr lang="en-US" sz="1100" dirty="0"/>
          </a:p>
        </p:txBody>
      </p:sp>
      <p:sp>
        <p:nvSpPr>
          <p:cNvPr id="13" name="TextBox 12"/>
          <p:cNvSpPr txBox="1"/>
          <p:nvPr/>
        </p:nvSpPr>
        <p:spPr>
          <a:xfrm>
            <a:off x="7239000" y="1828800"/>
            <a:ext cx="336952" cy="369332"/>
          </a:xfrm>
          <a:prstGeom prst="rect">
            <a:avLst/>
          </a:prstGeom>
          <a:noFill/>
        </p:spPr>
        <p:txBody>
          <a:bodyPr wrap="none" rtlCol="0">
            <a:spAutoFit/>
          </a:bodyPr>
          <a:lstStyle/>
          <a:p>
            <a:r>
              <a:rPr lang="en-US" dirty="0" smtClean="0"/>
              <a:t>O</a:t>
            </a:r>
            <a:endParaRPr lang="en-US" dirty="0"/>
          </a:p>
        </p:txBody>
      </p:sp>
      <p:sp>
        <p:nvSpPr>
          <p:cNvPr id="14" name="TextBox 13"/>
          <p:cNvSpPr txBox="1"/>
          <p:nvPr/>
        </p:nvSpPr>
        <p:spPr>
          <a:xfrm>
            <a:off x="7162800" y="2286000"/>
            <a:ext cx="309700" cy="369332"/>
          </a:xfrm>
          <a:prstGeom prst="rect">
            <a:avLst/>
          </a:prstGeom>
          <a:noFill/>
        </p:spPr>
        <p:txBody>
          <a:bodyPr wrap="none" rtlCol="0">
            <a:spAutoFit/>
          </a:bodyPr>
          <a:lstStyle/>
          <a:p>
            <a:r>
              <a:rPr lang="en-US" dirty="0" smtClean="0"/>
              <a:t>B</a:t>
            </a:r>
            <a:endParaRPr lang="en-US" dirty="0"/>
          </a:p>
        </p:txBody>
      </p:sp>
      <p:cxnSp>
        <p:nvCxnSpPr>
          <p:cNvPr id="15" name="Straight Connector 14"/>
          <p:cNvCxnSpPr/>
          <p:nvPr/>
        </p:nvCxnSpPr>
        <p:spPr>
          <a:xfrm rot="5400000">
            <a:off x="6477000" y="3429000"/>
            <a:ext cx="1676400" cy="1588"/>
          </a:xfrm>
          <a:prstGeom prst="line">
            <a:avLst/>
          </a:prstGeom>
        </p:spPr>
        <p:style>
          <a:lnRef idx="2">
            <a:schemeClr val="dk1"/>
          </a:lnRef>
          <a:fillRef idx="0">
            <a:schemeClr val="dk1"/>
          </a:fillRef>
          <a:effectRef idx="1">
            <a:schemeClr val="dk1"/>
          </a:effectRef>
          <a:fontRef idx="minor">
            <a:schemeClr val="tx1"/>
          </a:fontRef>
        </p:style>
      </p:cxnSp>
      <p:sp>
        <p:nvSpPr>
          <p:cNvPr id="16" name="Rectangle 15"/>
          <p:cNvSpPr/>
          <p:nvPr/>
        </p:nvSpPr>
        <p:spPr>
          <a:xfrm>
            <a:off x="7543800" y="2819400"/>
            <a:ext cx="311304" cy="369332"/>
          </a:xfrm>
          <a:prstGeom prst="rect">
            <a:avLst/>
          </a:prstGeom>
        </p:spPr>
        <p:txBody>
          <a:bodyPr wrap="none">
            <a:spAutoFit/>
          </a:bodyPr>
          <a:lstStyle/>
          <a:p>
            <a:r>
              <a:rPr lang="en-US" i="1" dirty="0" smtClean="0">
                <a:sym typeface="Symbol"/>
              </a:rPr>
              <a:t></a:t>
            </a:r>
            <a:endParaRPr lang="en-US" i="1" dirty="0"/>
          </a:p>
        </p:txBody>
      </p:sp>
      <p:sp>
        <p:nvSpPr>
          <p:cNvPr id="17" name="Arc 16"/>
          <p:cNvSpPr/>
          <p:nvPr/>
        </p:nvSpPr>
        <p:spPr>
          <a:xfrm>
            <a:off x="7086600" y="2971800"/>
            <a:ext cx="457200" cy="9144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18" name="Straight Connector 17"/>
          <p:cNvCxnSpPr/>
          <p:nvPr/>
        </p:nvCxnSpPr>
        <p:spPr>
          <a:xfrm flipV="1">
            <a:off x="7315200" y="2667000"/>
            <a:ext cx="1066800" cy="9144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7315200" y="3581400"/>
            <a:ext cx="1066800" cy="1588"/>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5400000">
            <a:off x="7924800" y="3124200"/>
            <a:ext cx="914400" cy="1588"/>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8382000" y="2514600"/>
            <a:ext cx="381836" cy="369332"/>
          </a:xfrm>
          <a:prstGeom prst="rect">
            <a:avLst/>
          </a:prstGeom>
          <a:noFill/>
        </p:spPr>
        <p:txBody>
          <a:bodyPr wrap="none" rtlCol="0">
            <a:spAutoFit/>
          </a:bodyPr>
          <a:lstStyle/>
          <a:p>
            <a:r>
              <a:rPr lang="en-US" dirty="0" smtClean="0"/>
              <a:t>B</a:t>
            </a:r>
            <a:r>
              <a:rPr lang="en-US" sz="1100" dirty="0" smtClean="0"/>
              <a:t>2</a:t>
            </a:r>
            <a:endParaRPr lang="en-US" sz="1100" dirty="0"/>
          </a:p>
        </p:txBody>
      </p:sp>
      <p:sp>
        <p:nvSpPr>
          <p:cNvPr id="22" name="TextBox 21"/>
          <p:cNvSpPr txBox="1"/>
          <p:nvPr/>
        </p:nvSpPr>
        <p:spPr>
          <a:xfrm>
            <a:off x="8458200" y="3505200"/>
            <a:ext cx="380232" cy="369332"/>
          </a:xfrm>
          <a:prstGeom prst="rect">
            <a:avLst/>
          </a:prstGeom>
          <a:noFill/>
        </p:spPr>
        <p:txBody>
          <a:bodyPr wrap="none" rtlCol="0">
            <a:spAutoFit/>
          </a:bodyPr>
          <a:lstStyle/>
          <a:p>
            <a:r>
              <a:rPr lang="en-US" dirty="0" smtClean="0"/>
              <a:t>C</a:t>
            </a:r>
            <a:r>
              <a:rPr lang="en-US" sz="1100" dirty="0" smtClean="0"/>
              <a:t>2</a:t>
            </a:r>
            <a:endParaRPr lang="en-US" sz="1100" dirty="0"/>
          </a:p>
        </p:txBody>
      </p:sp>
      <p:sp>
        <p:nvSpPr>
          <p:cNvPr id="23" name="TextBox 22"/>
          <p:cNvSpPr txBox="1"/>
          <p:nvPr/>
        </p:nvSpPr>
        <p:spPr>
          <a:xfrm>
            <a:off x="7010400" y="3505200"/>
            <a:ext cx="336952" cy="369332"/>
          </a:xfrm>
          <a:prstGeom prst="rect">
            <a:avLst/>
          </a:prstGeom>
          <a:noFill/>
        </p:spPr>
        <p:txBody>
          <a:bodyPr wrap="none" rtlCol="0">
            <a:spAutoFit/>
          </a:bodyPr>
          <a:lstStyle/>
          <a:p>
            <a:r>
              <a:rPr lang="en-US" dirty="0" smtClean="0"/>
              <a:t>O</a:t>
            </a:r>
            <a:endParaRPr lang="en-US" dirty="0"/>
          </a:p>
        </p:txBody>
      </p:sp>
      <p:sp>
        <p:nvSpPr>
          <p:cNvPr id="24" name="TextBox 23"/>
          <p:cNvSpPr txBox="1"/>
          <p:nvPr/>
        </p:nvSpPr>
        <p:spPr>
          <a:xfrm>
            <a:off x="6934200" y="5029200"/>
            <a:ext cx="1676400" cy="646331"/>
          </a:xfrm>
          <a:prstGeom prst="rect">
            <a:avLst/>
          </a:prstGeom>
          <a:noFill/>
        </p:spPr>
        <p:txBody>
          <a:bodyPr wrap="square" rtlCol="0">
            <a:spAutoFit/>
          </a:bodyPr>
          <a:lstStyle/>
          <a:p>
            <a:r>
              <a:rPr lang="en-US" dirty="0" smtClean="0"/>
              <a:t>C</a:t>
            </a:r>
            <a:r>
              <a:rPr lang="en-US" sz="1100" dirty="0" smtClean="0"/>
              <a:t>1</a:t>
            </a:r>
            <a:r>
              <a:rPr lang="en-US" dirty="0" smtClean="0"/>
              <a:t>B</a:t>
            </a:r>
            <a:r>
              <a:rPr lang="en-US" sz="1100" dirty="0" smtClean="0"/>
              <a:t>1</a:t>
            </a:r>
            <a:r>
              <a:rPr lang="en-US" dirty="0" smtClean="0"/>
              <a:t>=C</a:t>
            </a:r>
            <a:r>
              <a:rPr lang="en-US" sz="1100" dirty="0" smtClean="0"/>
              <a:t>2</a:t>
            </a:r>
            <a:r>
              <a:rPr lang="en-US" dirty="0" smtClean="0"/>
              <a:t>B</a:t>
            </a:r>
            <a:r>
              <a:rPr lang="en-US" sz="1100" dirty="0" smtClean="0"/>
              <a:t>2</a:t>
            </a:r>
          </a:p>
          <a:p>
            <a:r>
              <a:rPr lang="en-US" dirty="0" smtClean="0"/>
              <a:t>OC</a:t>
            </a:r>
            <a:r>
              <a:rPr lang="en-US" sz="1100" dirty="0" smtClean="0"/>
              <a:t>2</a:t>
            </a:r>
            <a:r>
              <a:rPr lang="en-US" dirty="0" smtClean="0"/>
              <a:t>=OB</a:t>
            </a:r>
            <a:r>
              <a:rPr lang="en-US" sz="1100" dirty="0" smtClean="0"/>
              <a:t>1</a:t>
            </a:r>
            <a:endParaRPr lang="en-US" sz="1100" dirty="0"/>
          </a:p>
        </p:txBody>
      </p:sp>
      <p:sp>
        <p:nvSpPr>
          <p:cNvPr id="25" name="Title 1"/>
          <p:cNvSpPr txBox="1">
            <a:spLocks/>
          </p:cNvSpPr>
          <p:nvPr/>
        </p:nvSpPr>
        <p:spPr>
          <a:xfrm>
            <a:off x="228600" y="5638800"/>
            <a:ext cx="8229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mj-lt"/>
                <a:ea typeface="+mj-ea"/>
                <a:cs typeface="+mj-cs"/>
              </a:rPr>
              <a:t>Plan and elevation of a cross-shaped universal joint</a:t>
            </a: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18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From Alem Bazezew</a:t>
            </a:r>
            <a:br>
              <a:rPr kumimoji="0" lang="en-US" sz="18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18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Text book series</a:t>
            </a:r>
            <a:endParaRPr kumimoji="0" lang="en-US" sz="1800" b="0" i="0" u="none" strike="noStrike" kern="1200" cap="none" spc="0" normalizeH="0" baseline="0" noProof="0" dirty="0">
              <a:ln>
                <a:noFill/>
              </a:ln>
              <a:solidFill>
                <a:srgbClr val="FF0000"/>
              </a:solidFill>
              <a:effectLst/>
              <a:uLnTx/>
              <a:uFillTx/>
              <a:latin typeface="+mj-lt"/>
              <a:ea typeface="+mj-ea"/>
              <a:cs typeface="+mj-cs"/>
            </a:endParaRPr>
          </a:p>
        </p:txBody>
      </p:sp>
      <p:sp>
        <p:nvSpPr>
          <p:cNvPr id="26" name="TextBox 25"/>
          <p:cNvSpPr txBox="1"/>
          <p:nvPr/>
        </p:nvSpPr>
        <p:spPr>
          <a:xfrm>
            <a:off x="285720" y="2285992"/>
            <a:ext cx="2872902" cy="707886"/>
          </a:xfrm>
          <a:prstGeom prst="rect">
            <a:avLst/>
          </a:prstGeom>
          <a:noFill/>
        </p:spPr>
        <p:txBody>
          <a:bodyPr wrap="none" rtlCol="0">
            <a:spAutoFit/>
          </a:bodyPr>
          <a:lstStyle/>
          <a:p>
            <a:r>
              <a:rPr lang="en-US" sz="2000" dirty="0" smtClean="0"/>
              <a:t>Note:</a:t>
            </a:r>
            <a:r>
              <a:rPr lang="en-US" sz="2000" i="1" dirty="0" smtClean="0">
                <a:sym typeface="Symbol"/>
              </a:rPr>
              <a:t>  and   shows </a:t>
            </a:r>
          </a:p>
          <a:p>
            <a:r>
              <a:rPr lang="en-US" sz="2000" i="1" dirty="0" smtClean="0">
                <a:sym typeface="Symbol"/>
              </a:rPr>
              <a:t>the fluctuation of shaft B</a:t>
            </a:r>
            <a:r>
              <a:rPr lang="en-US" i="1" dirty="0" smtClean="0">
                <a:sym typeface="Symbol"/>
              </a:rPr>
              <a:t> </a:t>
            </a:r>
            <a:r>
              <a:rPr lang="en-US" dirty="0" smtClean="0"/>
              <a:t> </a:t>
            </a:r>
            <a:endParaRPr lang="en-US" dirty="0"/>
          </a:p>
        </p:txBody>
      </p:sp>
      <p:cxnSp>
        <p:nvCxnSpPr>
          <p:cNvPr id="28" name="Straight Connector 27"/>
          <p:cNvCxnSpPr/>
          <p:nvPr/>
        </p:nvCxnSpPr>
        <p:spPr>
          <a:xfrm>
            <a:off x="228600" y="3962400"/>
            <a:ext cx="16764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a:off x="1410494" y="4457700"/>
            <a:ext cx="989806" cy="794"/>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228600" y="3962400"/>
            <a:ext cx="1676400" cy="990600"/>
          </a:xfrm>
          <a:prstGeom prst="line">
            <a:avLst/>
          </a:prstGeom>
        </p:spPr>
        <p:style>
          <a:lnRef idx="2">
            <a:schemeClr val="accent6"/>
          </a:lnRef>
          <a:fillRef idx="0">
            <a:schemeClr val="accent6"/>
          </a:fillRef>
          <a:effectRef idx="1">
            <a:schemeClr val="accent6"/>
          </a:effectRef>
          <a:fontRef idx="minor">
            <a:schemeClr val="tx1"/>
          </a:fontRef>
        </p:style>
      </p:cxnSp>
      <p:sp>
        <p:nvSpPr>
          <p:cNvPr id="38" name="TextBox 37"/>
          <p:cNvSpPr txBox="1"/>
          <p:nvPr/>
        </p:nvSpPr>
        <p:spPr>
          <a:xfrm>
            <a:off x="0" y="3810000"/>
            <a:ext cx="336952" cy="369332"/>
          </a:xfrm>
          <a:prstGeom prst="rect">
            <a:avLst/>
          </a:prstGeom>
          <a:noFill/>
        </p:spPr>
        <p:txBody>
          <a:bodyPr wrap="none" rtlCol="0">
            <a:spAutoFit/>
          </a:bodyPr>
          <a:lstStyle/>
          <a:p>
            <a:r>
              <a:rPr lang="en-US" dirty="0" smtClean="0"/>
              <a:t>O</a:t>
            </a:r>
            <a:endParaRPr lang="en-US" dirty="0"/>
          </a:p>
        </p:txBody>
      </p:sp>
      <p:sp>
        <p:nvSpPr>
          <p:cNvPr id="39" name="TextBox 38"/>
          <p:cNvSpPr txBox="1"/>
          <p:nvPr/>
        </p:nvSpPr>
        <p:spPr>
          <a:xfrm>
            <a:off x="1981200" y="3886200"/>
            <a:ext cx="380232" cy="369332"/>
          </a:xfrm>
          <a:prstGeom prst="rect">
            <a:avLst/>
          </a:prstGeom>
          <a:noFill/>
        </p:spPr>
        <p:txBody>
          <a:bodyPr wrap="none" rtlCol="0">
            <a:spAutoFit/>
          </a:bodyPr>
          <a:lstStyle/>
          <a:p>
            <a:r>
              <a:rPr lang="en-US" dirty="0" smtClean="0"/>
              <a:t>C</a:t>
            </a:r>
            <a:r>
              <a:rPr lang="en-US" sz="1100" dirty="0" smtClean="0"/>
              <a:t>1</a:t>
            </a:r>
            <a:endParaRPr lang="en-US" sz="1100" dirty="0"/>
          </a:p>
        </p:txBody>
      </p:sp>
      <p:sp>
        <p:nvSpPr>
          <p:cNvPr id="40" name="TextBox 39"/>
          <p:cNvSpPr txBox="1"/>
          <p:nvPr/>
        </p:nvSpPr>
        <p:spPr>
          <a:xfrm>
            <a:off x="1981200" y="4800600"/>
            <a:ext cx="381836" cy="369332"/>
          </a:xfrm>
          <a:prstGeom prst="rect">
            <a:avLst/>
          </a:prstGeom>
          <a:noFill/>
        </p:spPr>
        <p:txBody>
          <a:bodyPr wrap="none" rtlCol="0">
            <a:spAutoFit/>
          </a:bodyPr>
          <a:lstStyle/>
          <a:p>
            <a:r>
              <a:rPr lang="en-US" dirty="0" smtClean="0"/>
              <a:t>B</a:t>
            </a:r>
            <a:r>
              <a:rPr lang="en-US" sz="1100" dirty="0" smtClean="0"/>
              <a:t>1</a:t>
            </a:r>
            <a:endParaRPr lang="en-US" sz="1100" dirty="0"/>
          </a:p>
        </p:txBody>
      </p:sp>
      <p:sp>
        <p:nvSpPr>
          <p:cNvPr id="41" name="TextBox 40"/>
          <p:cNvSpPr txBox="1"/>
          <p:nvPr/>
        </p:nvSpPr>
        <p:spPr>
          <a:xfrm>
            <a:off x="609600" y="3962400"/>
            <a:ext cx="298480" cy="369332"/>
          </a:xfrm>
          <a:prstGeom prst="rect">
            <a:avLst/>
          </a:prstGeom>
          <a:noFill/>
        </p:spPr>
        <p:txBody>
          <a:bodyPr wrap="none" rtlCol="0">
            <a:spAutoFit/>
          </a:bodyPr>
          <a:lstStyle/>
          <a:p>
            <a:r>
              <a:rPr lang="en-US" b="1" i="1" dirty="0" smtClean="0">
                <a:solidFill>
                  <a:srgbClr val="000099"/>
                </a:solidFill>
                <a:sym typeface="Symbol"/>
              </a:rPr>
              <a:t></a:t>
            </a:r>
            <a:endParaRPr lang="en-US" dirty="0"/>
          </a:p>
        </p:txBody>
      </p:sp>
      <p:cxnSp>
        <p:nvCxnSpPr>
          <p:cNvPr id="43" name="Straight Arrow Connector 42"/>
          <p:cNvCxnSpPr/>
          <p:nvPr/>
        </p:nvCxnSpPr>
        <p:spPr>
          <a:xfrm>
            <a:off x="762000" y="4191000"/>
            <a:ext cx="38100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3886200" y="2209800"/>
            <a:ext cx="306494" cy="369332"/>
          </a:xfrm>
          <a:prstGeom prst="rect">
            <a:avLst/>
          </a:prstGeom>
          <a:noFill/>
        </p:spPr>
        <p:txBody>
          <a:bodyPr wrap="none" rtlCol="0">
            <a:spAutoFit/>
          </a:bodyPr>
          <a:lstStyle/>
          <a:p>
            <a:r>
              <a:rPr lang="en-US" dirty="0" smtClean="0"/>
              <a:t>o</a:t>
            </a:r>
            <a:endParaRPr lang="en-US" dirty="0"/>
          </a:p>
        </p:txBody>
      </p:sp>
      <p:cxnSp>
        <p:nvCxnSpPr>
          <p:cNvPr id="42" name="Straight Arrow Connector 41"/>
          <p:cNvCxnSpPr/>
          <p:nvPr/>
        </p:nvCxnSpPr>
        <p:spPr>
          <a:xfrm flipV="1">
            <a:off x="5638800" y="1219200"/>
            <a:ext cx="17526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a:xfrm>
            <a:off x="5715000" y="2514600"/>
            <a:ext cx="144780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from="(-#ppt_w/2)" to="(#ppt_x)" calcmode="lin" valueType="num">
                                      <p:cBhvr>
                                        <p:cTn id="37" dur="600" fill="hold">
                                          <p:stCondLst>
                                            <p:cond delay="0"/>
                                          </p:stCondLst>
                                        </p:cTn>
                                        <p:tgtEl>
                                          <p:spTgt spid="43"/>
                                        </p:tgtEl>
                                        <p:attrNameLst>
                                          <p:attrName>ppt_x</p:attrName>
                                        </p:attrNameLst>
                                      </p:cBhvr>
                                    </p:anim>
                                    <p:anim from="0" to="-1.0" calcmode="lin" valueType="num">
                                      <p:cBhvr>
                                        <p:cTn id="38" dur="200" decel="50000" autoRev="1" fill="hold">
                                          <p:stCondLst>
                                            <p:cond delay="600"/>
                                          </p:stCondLst>
                                        </p:cTn>
                                        <p:tgtEl>
                                          <p:spTgt spid="43"/>
                                        </p:tgtEl>
                                        <p:attrNameLst>
                                          <p:attrName>xshear</p:attrName>
                                        </p:attrNameLst>
                                      </p:cBhvr>
                                    </p:anim>
                                    <p:animScale>
                                      <p:cBhvr>
                                        <p:cTn id="39" dur="200" decel="100000" autoRev="1" fill="hold">
                                          <p:stCondLst>
                                            <p:cond delay="600"/>
                                          </p:stCondLst>
                                        </p:cTn>
                                        <p:tgtEl>
                                          <p:spTgt spid="43"/>
                                        </p:tgtEl>
                                      </p:cBhvr>
                                      <p:from x="100000" y="100000"/>
                                      <p:to x="80000" y="100000"/>
                                    </p:animScale>
                                    <p:anim by="(#ppt_h/3+#ppt_w*0.1)" calcmode="lin" valueType="num">
                                      <p:cBhvr additive="sum">
                                        <p:cTn id="40" dur="200" decel="100000" autoRev="1" fill="hold">
                                          <p:stCondLst>
                                            <p:cond delay="600"/>
                                          </p:stCondLst>
                                        </p:cTn>
                                        <p:tgtEl>
                                          <p:spTgt spid="4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sz="800" dirty="0" smtClean="0"/>
              <a:t>.</a:t>
            </a:r>
            <a:endParaRPr lang="en-US" sz="800" dirty="0"/>
          </a:p>
        </p:txBody>
      </p:sp>
      <p:pic>
        <p:nvPicPr>
          <p:cNvPr id="3074" name="Picture 2" descr="C:\Users\BIKO\Pictures\UA.png"/>
          <p:cNvPicPr>
            <a:picLocks noChangeAspect="1" noChangeArrowheads="1"/>
          </p:cNvPicPr>
          <p:nvPr/>
        </p:nvPicPr>
        <p:blipFill>
          <a:blip r:embed="rId2"/>
          <a:srcRect/>
          <a:stretch>
            <a:fillRect/>
          </a:stretch>
        </p:blipFill>
        <p:spPr bwMode="auto">
          <a:xfrm>
            <a:off x="457200" y="1"/>
            <a:ext cx="4495800" cy="3047999"/>
          </a:xfrm>
          <a:prstGeom prst="rect">
            <a:avLst/>
          </a:prstGeom>
          <a:noFill/>
        </p:spPr>
      </p:pic>
      <p:pic>
        <p:nvPicPr>
          <p:cNvPr id="3075" name="Picture 3" descr="C:\Users\BIKO\Pictures\U2.png"/>
          <p:cNvPicPr>
            <a:picLocks noChangeAspect="1" noChangeArrowheads="1"/>
          </p:cNvPicPr>
          <p:nvPr/>
        </p:nvPicPr>
        <p:blipFill>
          <a:blip r:embed="rId3"/>
          <a:srcRect/>
          <a:stretch>
            <a:fillRect/>
          </a:stretch>
        </p:blipFill>
        <p:spPr bwMode="auto">
          <a:xfrm>
            <a:off x="381000" y="2971800"/>
            <a:ext cx="4189148" cy="3886200"/>
          </a:xfrm>
          <a:prstGeom prst="rect">
            <a:avLst/>
          </a:prstGeom>
          <a:noFill/>
        </p:spPr>
      </p:pic>
      <p:pic>
        <p:nvPicPr>
          <p:cNvPr id="3076" name="Picture 4" descr="C:\Users\BIKO\Pictures\u3.png"/>
          <p:cNvPicPr>
            <a:picLocks noChangeAspect="1" noChangeArrowheads="1"/>
          </p:cNvPicPr>
          <p:nvPr/>
        </p:nvPicPr>
        <p:blipFill>
          <a:blip r:embed="rId4"/>
          <a:srcRect/>
          <a:stretch>
            <a:fillRect/>
          </a:stretch>
        </p:blipFill>
        <p:spPr bwMode="auto">
          <a:xfrm>
            <a:off x="4648200" y="0"/>
            <a:ext cx="4495800" cy="3276600"/>
          </a:xfrm>
          <a:prstGeom prst="rect">
            <a:avLst/>
          </a:prstGeom>
          <a:noFill/>
        </p:spPr>
      </p:pic>
      <p:pic>
        <p:nvPicPr>
          <p:cNvPr id="3077" name="Picture 5" descr="C:\Users\BIKO\Pictures\u4.png"/>
          <p:cNvPicPr>
            <a:picLocks noChangeAspect="1" noChangeArrowheads="1"/>
          </p:cNvPicPr>
          <p:nvPr/>
        </p:nvPicPr>
        <p:blipFill>
          <a:blip r:embed="rId5"/>
          <a:srcRect/>
          <a:stretch>
            <a:fillRect/>
          </a:stretch>
        </p:blipFill>
        <p:spPr bwMode="auto">
          <a:xfrm>
            <a:off x="4648199" y="3194050"/>
            <a:ext cx="4495801" cy="3892550"/>
          </a:xfrm>
          <a:prstGeom prst="rect">
            <a:avLst/>
          </a:prstGeom>
          <a:noFill/>
        </p:spPr>
      </p:pic>
      <p:sp>
        <p:nvSpPr>
          <p:cNvPr id="8" name="TextBox 7"/>
          <p:cNvSpPr txBox="1"/>
          <p:nvPr/>
        </p:nvSpPr>
        <p:spPr>
          <a:xfrm>
            <a:off x="6019800" y="5029200"/>
            <a:ext cx="563834" cy="369332"/>
          </a:xfrm>
          <a:prstGeom prst="rect">
            <a:avLst/>
          </a:prstGeom>
          <a:noFill/>
        </p:spPr>
        <p:txBody>
          <a:bodyPr wrap="square" rtlCol="0">
            <a:spAutoFit/>
          </a:bodyPr>
          <a:lstStyle/>
          <a:p>
            <a:r>
              <a:rPr lang="en-US" dirty="0" smtClean="0"/>
              <a:t>sec</a:t>
            </a:r>
            <a:endParaRPr lang="en-US" dirty="0"/>
          </a:p>
        </p:txBody>
      </p:sp>
      <p:sp>
        <p:nvSpPr>
          <p:cNvPr id="9" name="TextBox 8"/>
          <p:cNvSpPr txBox="1"/>
          <p:nvPr/>
        </p:nvSpPr>
        <p:spPr>
          <a:xfrm>
            <a:off x="8458200" y="5486400"/>
            <a:ext cx="264816" cy="276999"/>
          </a:xfrm>
          <a:prstGeom prst="rect">
            <a:avLst/>
          </a:prstGeom>
          <a:noFill/>
        </p:spPr>
        <p:txBody>
          <a:bodyPr wrap="none" rtlCol="0">
            <a:spAutoFit/>
          </a:bodyPr>
          <a:lstStyle/>
          <a:p>
            <a:r>
              <a:rPr lang="en-US" sz="1200" b="1" dirty="0" smtClean="0">
                <a:sym typeface="Symbol"/>
              </a:rPr>
              <a:t></a:t>
            </a:r>
            <a:endParaRPr lang="en-US" sz="1200" b="1" dirty="0"/>
          </a:p>
        </p:txBody>
      </p:sp>
      <p:cxnSp>
        <p:nvCxnSpPr>
          <p:cNvPr id="12" name="Straight Connector 11"/>
          <p:cNvCxnSpPr/>
          <p:nvPr/>
        </p:nvCxnSpPr>
        <p:spPr>
          <a:xfrm>
            <a:off x="4648200" y="5486400"/>
            <a:ext cx="2743200" cy="15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4420394" y="5257006"/>
            <a:ext cx="4572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648200" y="5029200"/>
            <a:ext cx="2743200" cy="15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7163594" y="5257006"/>
            <a:ext cx="457200" cy="158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6400800" y="5943600"/>
            <a:ext cx="1066800" cy="158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6400800" y="6553200"/>
            <a:ext cx="1066800" cy="15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5400000">
            <a:off x="6096000" y="6248400"/>
            <a:ext cx="609600" cy="1588"/>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5400000">
            <a:off x="7162800" y="6248400"/>
            <a:ext cx="609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ppt_w*0.05"/>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anim calcmode="lin" valueType="num">
                                      <p:cBhvr>
                                        <p:cTn id="9" dur="500" fill="hold"/>
                                        <p:tgtEl>
                                          <p:spTgt spid="3074"/>
                                        </p:tgtEl>
                                        <p:attrNameLst>
                                          <p:attrName>ppt_x</p:attrName>
                                        </p:attrNameLst>
                                      </p:cBhvr>
                                      <p:tavLst>
                                        <p:tav tm="0">
                                          <p:val>
                                            <p:strVal val="#ppt_x-.2"/>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1000" fill="hold"/>
                                        <p:tgtEl>
                                          <p:spTgt spid="3075"/>
                                        </p:tgtEl>
                                        <p:attrNameLst>
                                          <p:attrName>ppt_w</p:attrName>
                                        </p:attrNameLst>
                                      </p:cBhvr>
                                      <p:tavLst>
                                        <p:tav tm="0">
                                          <p:val>
                                            <p:fltVal val="0"/>
                                          </p:val>
                                        </p:tav>
                                        <p:tav tm="100000">
                                          <p:val>
                                            <p:strVal val="#ppt_w"/>
                                          </p:val>
                                        </p:tav>
                                      </p:tavLst>
                                    </p:anim>
                                    <p:anim calcmode="lin" valueType="num">
                                      <p:cBhvr>
                                        <p:cTn id="17" dur="1000" fill="hold"/>
                                        <p:tgtEl>
                                          <p:spTgt spid="3075"/>
                                        </p:tgtEl>
                                        <p:attrNameLst>
                                          <p:attrName>ppt_h</p:attrName>
                                        </p:attrNameLst>
                                      </p:cBhvr>
                                      <p:tavLst>
                                        <p:tav tm="0">
                                          <p:val>
                                            <p:fltVal val="0"/>
                                          </p:val>
                                        </p:tav>
                                        <p:tav tm="100000">
                                          <p:val>
                                            <p:strVal val="#ppt_h"/>
                                          </p:val>
                                        </p:tav>
                                      </p:tavLst>
                                    </p:anim>
                                    <p:anim calcmode="lin" valueType="num">
                                      <p:cBhvr>
                                        <p:cTn id="18"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p:cTn id="24" dur="1000" fill="hold"/>
                                        <p:tgtEl>
                                          <p:spTgt spid="3076"/>
                                        </p:tgtEl>
                                        <p:attrNameLst>
                                          <p:attrName>ppt_w</p:attrName>
                                        </p:attrNameLst>
                                      </p:cBhvr>
                                      <p:tavLst>
                                        <p:tav tm="0">
                                          <p:val>
                                            <p:fltVal val="0"/>
                                          </p:val>
                                        </p:tav>
                                        <p:tav tm="100000">
                                          <p:val>
                                            <p:strVal val="#ppt_w"/>
                                          </p:val>
                                        </p:tav>
                                      </p:tavLst>
                                    </p:anim>
                                    <p:anim calcmode="lin" valueType="num">
                                      <p:cBhvr>
                                        <p:cTn id="25" dur="1000" fill="hold"/>
                                        <p:tgtEl>
                                          <p:spTgt spid="3076"/>
                                        </p:tgtEl>
                                        <p:attrNameLst>
                                          <p:attrName>ppt_h</p:attrName>
                                        </p:attrNameLst>
                                      </p:cBhvr>
                                      <p:tavLst>
                                        <p:tav tm="0">
                                          <p:val>
                                            <p:fltVal val="0"/>
                                          </p:val>
                                        </p:tav>
                                        <p:tav tm="100000">
                                          <p:val>
                                            <p:strVal val="#ppt_h"/>
                                          </p:val>
                                        </p:tav>
                                      </p:tavLst>
                                    </p:anim>
                                    <p:anim calcmode="lin" valueType="num">
                                      <p:cBhvr>
                                        <p:cTn id="26"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 calcmode="lin" valueType="num">
                                      <p:cBhvr>
                                        <p:cTn id="32" dur="1000" fill="hold"/>
                                        <p:tgtEl>
                                          <p:spTgt spid="3077"/>
                                        </p:tgtEl>
                                        <p:attrNameLst>
                                          <p:attrName>ppt_w</p:attrName>
                                        </p:attrNameLst>
                                      </p:cBhvr>
                                      <p:tavLst>
                                        <p:tav tm="0">
                                          <p:val>
                                            <p:fltVal val="0"/>
                                          </p:val>
                                        </p:tav>
                                        <p:tav tm="100000">
                                          <p:val>
                                            <p:strVal val="#ppt_w"/>
                                          </p:val>
                                        </p:tav>
                                      </p:tavLst>
                                    </p:anim>
                                    <p:anim calcmode="lin" valueType="num">
                                      <p:cBhvr>
                                        <p:cTn id="33" dur="1000" fill="hold"/>
                                        <p:tgtEl>
                                          <p:spTgt spid="3077"/>
                                        </p:tgtEl>
                                        <p:attrNameLst>
                                          <p:attrName>ppt_h</p:attrName>
                                        </p:attrNameLst>
                                      </p:cBhvr>
                                      <p:tavLst>
                                        <p:tav tm="0">
                                          <p:val>
                                            <p:fltVal val="0"/>
                                          </p:val>
                                        </p:tav>
                                        <p:tav tm="100000">
                                          <p:val>
                                            <p:strVal val="#ppt_h"/>
                                          </p:val>
                                        </p:tav>
                                      </p:tavLst>
                                    </p:anim>
                                    <p:anim calcmode="lin" valueType="num">
                                      <p:cBhvr>
                                        <p:cTn id="34"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a:t>
            </a:r>
            <a:endParaRPr lang="en-US" sz="800" dirty="0"/>
          </a:p>
        </p:txBody>
      </p:sp>
      <p:sp>
        <p:nvSpPr>
          <p:cNvPr id="3" name="Content Placeholder 2"/>
          <p:cNvSpPr>
            <a:spLocks noGrp="1"/>
          </p:cNvSpPr>
          <p:nvPr>
            <p:ph idx="1"/>
          </p:nvPr>
        </p:nvSpPr>
        <p:spPr/>
        <p:txBody>
          <a:bodyPr/>
          <a:lstStyle/>
          <a:p>
            <a:pPr>
              <a:buNone/>
            </a:pPr>
            <a:r>
              <a:rPr lang="en-US" sz="1100" dirty="0" smtClean="0"/>
              <a:t>.</a:t>
            </a:r>
            <a:endParaRPr lang="en-US" sz="1100" dirty="0"/>
          </a:p>
        </p:txBody>
      </p:sp>
      <p:pic>
        <p:nvPicPr>
          <p:cNvPr id="4098" name="Picture 2" descr="C:\Users\BIKO\Pictures\U5.png"/>
          <p:cNvPicPr>
            <a:picLocks noChangeAspect="1" noChangeArrowheads="1"/>
          </p:cNvPicPr>
          <p:nvPr/>
        </p:nvPicPr>
        <p:blipFill>
          <a:blip r:embed="rId2"/>
          <a:srcRect/>
          <a:stretch>
            <a:fillRect/>
          </a:stretch>
        </p:blipFill>
        <p:spPr bwMode="auto">
          <a:xfrm>
            <a:off x="0" y="381000"/>
            <a:ext cx="5334000" cy="3358384"/>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5105400" y="0"/>
            <a:ext cx="4038600" cy="3505201"/>
          </a:xfrm>
          <a:prstGeom prst="rect">
            <a:avLst/>
          </a:prstGeom>
          <a:noFill/>
          <a:ln w="9525">
            <a:noFill/>
            <a:miter lim="800000"/>
            <a:headEnd/>
            <a:tailEnd/>
          </a:ln>
          <a:effectLst/>
        </p:spPr>
      </p:pic>
      <p:sp>
        <p:nvSpPr>
          <p:cNvPr id="6" name="Title 1"/>
          <p:cNvSpPr txBox="1">
            <a:spLocks/>
          </p:cNvSpPr>
          <p:nvPr/>
        </p:nvSpPr>
        <p:spPr>
          <a:xfrm>
            <a:off x="4419600" y="2514600"/>
            <a:ext cx="5105400" cy="1828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C00000"/>
                </a:solidFill>
                <a:effectLst/>
                <a:uLnTx/>
                <a:uFillTx/>
                <a:latin typeface="+mj-lt"/>
                <a:ea typeface="+mj-ea"/>
                <a:cs typeface="+mj-cs"/>
              </a:rPr>
              <a:t>Polar angular velocity diagram</a:t>
            </a:r>
            <a:br>
              <a:rPr kumimoji="0" lang="en-US" sz="2000" b="0" i="0" u="none" strike="noStrike" kern="1200" cap="none" spc="0" normalizeH="0" baseline="0" noProof="0" dirty="0" smtClean="0">
                <a:ln>
                  <a:noFill/>
                </a:ln>
                <a:solidFill>
                  <a:srgbClr val="C00000"/>
                </a:solidFill>
                <a:effectLst/>
                <a:uLnTx/>
                <a:uFillTx/>
                <a:latin typeface="+mj-lt"/>
                <a:ea typeface="+mj-ea"/>
                <a:cs typeface="+mj-cs"/>
              </a:rPr>
            </a:b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From Alem Bazezew</a:t>
            </a:r>
            <a:b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Text book series</a:t>
            </a:r>
            <a:endParaRPr kumimoji="0" lang="en-US" sz="2000" b="0" i="0" u="none" strike="noStrike" kern="1200" cap="none" spc="0" normalizeH="0" baseline="0" noProof="0" dirty="0">
              <a:ln>
                <a:noFill/>
              </a:ln>
              <a:solidFill>
                <a:srgbClr val="C00000"/>
              </a:solidFill>
              <a:effectLst/>
              <a:uLnTx/>
              <a:uFillTx/>
              <a:latin typeface="+mj-lt"/>
              <a:ea typeface="+mj-ea"/>
              <a:cs typeface="+mj-cs"/>
            </a:endParaRPr>
          </a:p>
        </p:txBody>
      </p:sp>
      <p:sp>
        <p:nvSpPr>
          <p:cNvPr id="7" name="TextBox 6"/>
          <p:cNvSpPr txBox="1"/>
          <p:nvPr/>
        </p:nvSpPr>
        <p:spPr>
          <a:xfrm>
            <a:off x="6172200" y="1066800"/>
            <a:ext cx="2120120" cy="1754326"/>
          </a:xfrm>
          <a:prstGeom prst="rect">
            <a:avLst/>
          </a:prstGeom>
          <a:noFill/>
        </p:spPr>
        <p:txBody>
          <a:bodyPr wrap="square" rtlCol="0">
            <a:spAutoFit/>
          </a:bodyPr>
          <a:lstStyle/>
          <a:p>
            <a:r>
              <a:rPr lang="en-US" dirty="0" smtClean="0"/>
              <a:t>P</a:t>
            </a:r>
            <a:r>
              <a:rPr lang="en-US" sz="1100" dirty="0" smtClean="0"/>
              <a:t>2</a:t>
            </a:r>
            <a:r>
              <a:rPr lang="en-US" dirty="0" smtClean="0"/>
              <a:t>                        P</a:t>
            </a:r>
            <a:r>
              <a:rPr lang="en-US" sz="1100" dirty="0" smtClean="0"/>
              <a:t>1</a:t>
            </a:r>
          </a:p>
          <a:p>
            <a:endParaRPr lang="en-US" dirty="0" smtClean="0"/>
          </a:p>
          <a:p>
            <a:endParaRPr lang="en-US" dirty="0" smtClean="0"/>
          </a:p>
          <a:p>
            <a:endParaRPr lang="en-US" dirty="0" smtClean="0"/>
          </a:p>
          <a:p>
            <a:r>
              <a:rPr lang="en-US" dirty="0" smtClean="0"/>
              <a:t>P</a:t>
            </a:r>
            <a:r>
              <a:rPr lang="en-US" sz="1100" dirty="0" smtClean="0"/>
              <a:t>3</a:t>
            </a:r>
            <a:r>
              <a:rPr lang="en-US" dirty="0" smtClean="0"/>
              <a:t>                        P</a:t>
            </a:r>
            <a:r>
              <a:rPr lang="en-US" sz="1100" dirty="0" smtClean="0"/>
              <a:t>4</a:t>
            </a:r>
          </a:p>
          <a:p>
            <a:endParaRPr lang="en-US" dirty="0"/>
          </a:p>
        </p:txBody>
      </p:sp>
      <p:sp>
        <p:nvSpPr>
          <p:cNvPr id="8" name="TextBox 7"/>
          <p:cNvSpPr txBox="1"/>
          <p:nvPr/>
        </p:nvSpPr>
        <p:spPr>
          <a:xfrm>
            <a:off x="5334000" y="3886200"/>
            <a:ext cx="3200400" cy="2862322"/>
          </a:xfrm>
          <a:prstGeom prst="rect">
            <a:avLst/>
          </a:prstGeom>
          <a:noFill/>
        </p:spPr>
        <p:txBody>
          <a:bodyPr wrap="square" rtlCol="0">
            <a:spAutoFit/>
          </a:bodyPr>
          <a:lstStyle/>
          <a:p>
            <a:r>
              <a:rPr lang="en-US" u="sng" dirty="0" smtClean="0"/>
              <a:t>Conclusion</a:t>
            </a:r>
            <a:r>
              <a:rPr lang="en-US" dirty="0" smtClean="0"/>
              <a:t>:1) At</a:t>
            </a:r>
            <a:r>
              <a:rPr lang="en-US" dirty="0" smtClean="0">
                <a:solidFill>
                  <a:srgbClr val="006600"/>
                </a:solidFill>
              </a:rPr>
              <a:t> P</a:t>
            </a:r>
            <a:r>
              <a:rPr lang="en-US" sz="1100" dirty="0" smtClean="0">
                <a:solidFill>
                  <a:srgbClr val="006600"/>
                </a:solidFill>
              </a:rPr>
              <a:t>1</a:t>
            </a:r>
            <a:r>
              <a:rPr lang="en-US" dirty="0" smtClean="0">
                <a:solidFill>
                  <a:srgbClr val="006600"/>
                </a:solidFill>
              </a:rPr>
              <a:t>,P</a:t>
            </a:r>
            <a:r>
              <a:rPr lang="en-US" sz="1100" dirty="0" smtClean="0">
                <a:solidFill>
                  <a:srgbClr val="006600"/>
                </a:solidFill>
              </a:rPr>
              <a:t>2</a:t>
            </a:r>
            <a:r>
              <a:rPr lang="en-US" dirty="0" smtClean="0">
                <a:solidFill>
                  <a:srgbClr val="006600"/>
                </a:solidFill>
              </a:rPr>
              <a:t>,P</a:t>
            </a:r>
            <a:r>
              <a:rPr lang="en-US" sz="1100" dirty="0" smtClean="0">
                <a:solidFill>
                  <a:srgbClr val="006600"/>
                </a:solidFill>
              </a:rPr>
              <a:t>3</a:t>
            </a:r>
            <a:r>
              <a:rPr lang="en-US" dirty="0" smtClean="0">
                <a:solidFill>
                  <a:srgbClr val="006600"/>
                </a:solidFill>
              </a:rPr>
              <a:t>,P</a:t>
            </a:r>
            <a:r>
              <a:rPr lang="en-US" sz="1100" dirty="0" smtClean="0">
                <a:solidFill>
                  <a:srgbClr val="006600"/>
                </a:solidFill>
              </a:rPr>
              <a:t>4</a:t>
            </a:r>
          </a:p>
          <a:p>
            <a:pPr>
              <a:buFont typeface="Symbol"/>
              <a:buChar char="Þ"/>
            </a:pPr>
            <a:r>
              <a:rPr lang="en-US" i="1" dirty="0" smtClean="0">
                <a:sym typeface="Symbol"/>
              </a:rPr>
              <a:t>                    </a:t>
            </a:r>
            <a:r>
              <a:rPr lang="en-US" sz="1100" dirty="0" smtClean="0"/>
              <a:t>A</a:t>
            </a:r>
            <a:r>
              <a:rPr lang="en-US" dirty="0" smtClean="0"/>
              <a:t> =</a:t>
            </a:r>
            <a:r>
              <a:rPr lang="en-US" i="1" dirty="0" smtClean="0">
                <a:sym typeface="Symbol"/>
              </a:rPr>
              <a:t></a:t>
            </a:r>
            <a:r>
              <a:rPr lang="en-US" dirty="0" smtClean="0"/>
              <a:t> </a:t>
            </a:r>
            <a:r>
              <a:rPr lang="en-US" sz="1100" dirty="0" smtClean="0"/>
              <a:t>B</a:t>
            </a:r>
            <a:r>
              <a:rPr lang="en-US" dirty="0" smtClean="0"/>
              <a:t>.</a:t>
            </a:r>
          </a:p>
          <a:p>
            <a:endParaRPr lang="en-US" dirty="0" smtClean="0"/>
          </a:p>
          <a:p>
            <a:r>
              <a:rPr lang="en-US" dirty="0" smtClean="0"/>
              <a:t> 2)              B/n </a:t>
            </a:r>
            <a:r>
              <a:rPr lang="en-US" dirty="0" smtClean="0">
                <a:solidFill>
                  <a:srgbClr val="FF0000"/>
                </a:solidFill>
              </a:rPr>
              <a:t>(P</a:t>
            </a:r>
            <a:r>
              <a:rPr lang="en-US" sz="1100" dirty="0" smtClean="0">
                <a:solidFill>
                  <a:srgbClr val="FF0000"/>
                </a:solidFill>
              </a:rPr>
              <a:t>1</a:t>
            </a:r>
            <a:r>
              <a:rPr lang="en-US" dirty="0" smtClean="0">
                <a:solidFill>
                  <a:srgbClr val="FF0000"/>
                </a:solidFill>
              </a:rPr>
              <a:t> up to P</a:t>
            </a:r>
            <a:r>
              <a:rPr lang="en-US" sz="1100" dirty="0" smtClean="0">
                <a:solidFill>
                  <a:srgbClr val="FF0000"/>
                </a:solidFill>
              </a:rPr>
              <a:t>2</a:t>
            </a:r>
            <a:r>
              <a:rPr lang="en-US" dirty="0" smtClean="0">
                <a:solidFill>
                  <a:srgbClr val="FF0000"/>
                </a:solidFill>
              </a:rPr>
              <a:t>) &amp;     .                              .                                   (P</a:t>
            </a:r>
            <a:r>
              <a:rPr lang="en-US" sz="1100" dirty="0" smtClean="0">
                <a:solidFill>
                  <a:srgbClr val="FF0000"/>
                </a:solidFill>
              </a:rPr>
              <a:t>3</a:t>
            </a:r>
            <a:r>
              <a:rPr lang="en-US" dirty="0" smtClean="0">
                <a:solidFill>
                  <a:srgbClr val="FF0000"/>
                </a:solidFill>
              </a:rPr>
              <a:t> up to P</a:t>
            </a:r>
            <a:r>
              <a:rPr lang="en-US" sz="1100" dirty="0" smtClean="0">
                <a:solidFill>
                  <a:srgbClr val="FF0000"/>
                </a:solidFill>
              </a:rPr>
              <a:t>4</a:t>
            </a:r>
            <a:r>
              <a:rPr lang="en-US" dirty="0" smtClean="0">
                <a:solidFill>
                  <a:srgbClr val="FF0000"/>
                </a:solidFill>
              </a:rPr>
              <a:t>)</a:t>
            </a:r>
          </a:p>
          <a:p>
            <a:r>
              <a:rPr lang="en-US" dirty="0" smtClean="0"/>
              <a:t>       =&gt;</a:t>
            </a:r>
            <a:r>
              <a:rPr lang="en-US" i="1" dirty="0" smtClean="0">
                <a:sym typeface="Symbol"/>
              </a:rPr>
              <a:t>          </a:t>
            </a:r>
            <a:r>
              <a:rPr lang="en-US" sz="1100" dirty="0" smtClean="0"/>
              <a:t>A</a:t>
            </a:r>
            <a:r>
              <a:rPr lang="en-US" dirty="0" smtClean="0"/>
              <a:t> &gt;</a:t>
            </a:r>
            <a:r>
              <a:rPr lang="en-US" i="1" dirty="0" smtClean="0">
                <a:sym typeface="Symbol"/>
              </a:rPr>
              <a:t></a:t>
            </a:r>
            <a:r>
              <a:rPr lang="en-US" dirty="0" smtClean="0"/>
              <a:t> </a:t>
            </a:r>
            <a:r>
              <a:rPr lang="en-US" sz="1100" dirty="0" smtClean="0"/>
              <a:t>B</a:t>
            </a:r>
            <a:r>
              <a:rPr lang="en-US" dirty="0" smtClean="0"/>
              <a:t>.</a:t>
            </a:r>
          </a:p>
          <a:p>
            <a:r>
              <a:rPr lang="en-US" dirty="0" smtClean="0"/>
              <a:t>3) B/n </a:t>
            </a:r>
            <a:r>
              <a:rPr lang="en-US" dirty="0" smtClean="0">
                <a:solidFill>
                  <a:srgbClr val="00B050"/>
                </a:solidFill>
              </a:rPr>
              <a:t>(P</a:t>
            </a:r>
            <a:r>
              <a:rPr lang="en-US" sz="1100" dirty="0" smtClean="0">
                <a:solidFill>
                  <a:srgbClr val="00B050"/>
                </a:solidFill>
              </a:rPr>
              <a:t>1</a:t>
            </a:r>
            <a:r>
              <a:rPr lang="en-US" dirty="0" smtClean="0">
                <a:solidFill>
                  <a:srgbClr val="00B050"/>
                </a:solidFill>
              </a:rPr>
              <a:t> up to P</a:t>
            </a:r>
            <a:r>
              <a:rPr lang="en-US" sz="1100" dirty="0" smtClean="0">
                <a:solidFill>
                  <a:srgbClr val="00B050"/>
                </a:solidFill>
              </a:rPr>
              <a:t>4</a:t>
            </a:r>
            <a:r>
              <a:rPr lang="en-US" dirty="0" smtClean="0">
                <a:solidFill>
                  <a:srgbClr val="00B050"/>
                </a:solidFill>
              </a:rPr>
              <a:t>) &amp;             .                             .                                   (P</a:t>
            </a:r>
            <a:r>
              <a:rPr lang="en-US" sz="1100" dirty="0" smtClean="0">
                <a:solidFill>
                  <a:srgbClr val="00B050"/>
                </a:solidFill>
              </a:rPr>
              <a:t>2</a:t>
            </a:r>
            <a:r>
              <a:rPr lang="en-US" dirty="0" smtClean="0">
                <a:solidFill>
                  <a:srgbClr val="00B050"/>
                </a:solidFill>
              </a:rPr>
              <a:t> up to P</a:t>
            </a:r>
            <a:r>
              <a:rPr lang="en-US" sz="1100" dirty="0" smtClean="0">
                <a:solidFill>
                  <a:srgbClr val="00B050"/>
                </a:solidFill>
              </a:rPr>
              <a:t>3</a:t>
            </a:r>
            <a:r>
              <a:rPr lang="en-US" dirty="0" smtClean="0">
                <a:solidFill>
                  <a:srgbClr val="00B050"/>
                </a:solidFill>
              </a:rPr>
              <a:t>)</a:t>
            </a:r>
          </a:p>
          <a:p>
            <a:pPr>
              <a:buFont typeface="Symbol"/>
              <a:buChar char="Þ"/>
            </a:pPr>
            <a:r>
              <a:rPr lang="en-US" dirty="0" smtClean="0"/>
              <a:t>                 </a:t>
            </a:r>
            <a:r>
              <a:rPr lang="en-US" i="1" dirty="0" smtClean="0">
                <a:sym typeface="Symbol"/>
              </a:rPr>
              <a:t></a:t>
            </a:r>
            <a:r>
              <a:rPr lang="en-US" sz="1100" dirty="0" smtClean="0"/>
              <a:t>A</a:t>
            </a:r>
            <a:r>
              <a:rPr lang="en-US" dirty="0" smtClean="0"/>
              <a:t> &lt;</a:t>
            </a:r>
            <a:r>
              <a:rPr lang="en-US" i="1" dirty="0" smtClean="0">
                <a:sym typeface="Symbol"/>
              </a:rPr>
              <a:t></a:t>
            </a:r>
            <a:r>
              <a:rPr lang="en-US" dirty="0" smtClean="0"/>
              <a:t> </a:t>
            </a:r>
            <a:r>
              <a:rPr lang="en-US" sz="1100" dirty="0" smtClean="0"/>
              <a:t>B</a:t>
            </a:r>
            <a:r>
              <a:rPr lang="en-US" dirty="0" smtClean="0"/>
              <a:t>.</a:t>
            </a:r>
          </a:p>
          <a:p>
            <a:endParaRPr lang="en-US" dirty="0"/>
          </a:p>
        </p:txBody>
      </p:sp>
      <p:pic>
        <p:nvPicPr>
          <p:cNvPr id="4099" name="Picture 3" descr="C:\Users\BIKO\Pictures\U6.png"/>
          <p:cNvPicPr>
            <a:picLocks noChangeAspect="1" noChangeArrowheads="1"/>
          </p:cNvPicPr>
          <p:nvPr/>
        </p:nvPicPr>
        <p:blipFill>
          <a:blip r:embed="rId4"/>
          <a:srcRect/>
          <a:stretch>
            <a:fillRect/>
          </a:stretch>
        </p:blipFill>
        <p:spPr bwMode="auto">
          <a:xfrm>
            <a:off x="1" y="3558320"/>
            <a:ext cx="5029200" cy="3299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500" autoRev="1" fill="hold">
                                          <p:stCondLst>
                                            <p:cond delay="0"/>
                                          </p:stCondLst>
                                        </p:cTn>
                                        <p:tgtEl>
                                          <p:spTgt spid="7"/>
                                        </p:tgtEl>
                                        <p:attrNameLst>
                                          <p:attrName>ppt_w</p:attrName>
                                        </p:attrNameLst>
                                      </p:cBhvr>
                                    </p:anim>
                                    <p:anim by="(#ppt_w*0.50)" calcmode="lin" valueType="num">
                                      <p:cBhvr>
                                        <p:cTn id="22" dur="500" decel="50000" autoRev="1" fill="hold">
                                          <p:stCondLst>
                                            <p:cond delay="0"/>
                                          </p:stCondLst>
                                        </p:cTn>
                                        <p:tgtEl>
                                          <p:spTgt spid="7"/>
                                        </p:tgtEl>
                                        <p:attrNameLst>
                                          <p:attrName>ppt_x</p:attrName>
                                        </p:attrNameLst>
                                      </p:cBhvr>
                                    </p:anim>
                                    <p:anim from="(-#ppt_h/2)" to="(#ppt_y)" calcmode="lin" valueType="num">
                                      <p:cBhvr>
                                        <p:cTn id="23" dur="1000" fill="hold">
                                          <p:stCondLst>
                                            <p:cond delay="0"/>
                                          </p:stCondLst>
                                        </p:cTn>
                                        <p:tgtEl>
                                          <p:spTgt spid="7"/>
                                        </p:tgtEl>
                                        <p:attrNameLst>
                                          <p:attrName>ppt_y</p:attrName>
                                        </p:attrNameLst>
                                      </p:cBhvr>
                                    </p:anim>
                                    <p:animRot by="21600000">
                                      <p:cBhvr>
                                        <p:cTn id="24" dur="1000" fill="hold">
                                          <p:stCondLst>
                                            <p:cond delay="0"/>
                                          </p:stCondLst>
                                        </p:cTn>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a:t>
            </a:r>
            <a:endParaRPr lang="en-US" sz="800" dirty="0"/>
          </a:p>
        </p:txBody>
      </p:sp>
      <p:sp>
        <p:nvSpPr>
          <p:cNvPr id="3" name="Content Placeholder 2"/>
          <p:cNvSpPr>
            <a:spLocks noGrp="1"/>
          </p:cNvSpPr>
          <p:nvPr>
            <p:ph idx="1"/>
          </p:nvPr>
        </p:nvSpPr>
        <p:spPr/>
        <p:txBody>
          <a:bodyPr/>
          <a:lstStyle/>
          <a:p>
            <a:pPr>
              <a:buNone/>
            </a:pPr>
            <a:r>
              <a:rPr lang="en-US" sz="800" dirty="0" smtClean="0"/>
              <a:t>.</a:t>
            </a:r>
            <a:endParaRPr lang="en-US" sz="800" dirty="0"/>
          </a:p>
        </p:txBody>
      </p:sp>
      <p:pic>
        <p:nvPicPr>
          <p:cNvPr id="5123" name="Picture 3" descr="C:\Users\BIKO\Pictures\U8.png"/>
          <p:cNvPicPr>
            <a:picLocks noChangeAspect="1" noChangeArrowheads="1"/>
          </p:cNvPicPr>
          <p:nvPr/>
        </p:nvPicPr>
        <p:blipFill>
          <a:blip r:embed="rId2"/>
          <a:srcRect/>
          <a:stretch>
            <a:fillRect/>
          </a:stretch>
        </p:blipFill>
        <p:spPr bwMode="auto">
          <a:xfrm>
            <a:off x="838201" y="3429000"/>
            <a:ext cx="6934200" cy="3048001"/>
          </a:xfrm>
          <a:prstGeom prst="rect">
            <a:avLst/>
          </a:prstGeom>
          <a:noFill/>
        </p:spPr>
      </p:pic>
      <p:pic>
        <p:nvPicPr>
          <p:cNvPr id="5125" name="Picture 5" descr="C:\Users\BIKO\Pictures\U7.png"/>
          <p:cNvPicPr>
            <a:picLocks noChangeAspect="1" noChangeArrowheads="1"/>
          </p:cNvPicPr>
          <p:nvPr/>
        </p:nvPicPr>
        <p:blipFill>
          <a:blip r:embed="rId3"/>
          <a:srcRect/>
          <a:stretch>
            <a:fillRect/>
          </a:stretch>
        </p:blipFill>
        <p:spPr bwMode="auto">
          <a:xfrm>
            <a:off x="990600" y="381000"/>
            <a:ext cx="5943600" cy="304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7158" y="21429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Chapter Objectives </a:t>
            </a:r>
            <a:endParaRPr lang="en-US" dirty="0" smtClean="0"/>
          </a:p>
        </p:txBody>
      </p:sp>
      <p:sp>
        <p:nvSpPr>
          <p:cNvPr id="2051" name="Rectangle 3"/>
          <p:cNvSpPr>
            <a:spLocks noGrp="1" noChangeArrowheads="1"/>
          </p:cNvSpPr>
          <p:nvPr>
            <p:ph type="body" idx="1"/>
          </p:nvPr>
        </p:nvSpPr>
        <p:spPr bwMode="auto">
          <a:xfrm>
            <a:off x="428596" y="1214422"/>
            <a:ext cx="8258204" cy="5110178"/>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algn="just" eaLnBrk="1" hangingPunct="1">
              <a:lnSpc>
                <a:spcPct val="160000"/>
              </a:lnSpc>
            </a:pPr>
            <a:r>
              <a:rPr lang="en-US" dirty="0" smtClean="0"/>
              <a:t>Understand and describe the purpose and construction of common RWD drive shaft designs.</a:t>
            </a:r>
          </a:p>
          <a:p>
            <a:pPr algn="just" eaLnBrk="1" hangingPunct="1">
              <a:lnSpc>
                <a:spcPct val="160000"/>
              </a:lnSpc>
            </a:pPr>
            <a:r>
              <a:rPr lang="en-US" dirty="0" smtClean="0"/>
              <a:t>Understand and describe the purposes and construction of common Universal joint </a:t>
            </a:r>
            <a:r>
              <a:rPr lang="en-US" dirty="0" smtClean="0"/>
              <a:t>designs.</a:t>
            </a:r>
          </a:p>
          <a:p>
            <a:pPr algn="just" eaLnBrk="1" hangingPunct="1">
              <a:lnSpc>
                <a:spcPct val="160000"/>
              </a:lnSpc>
            </a:pPr>
            <a:r>
              <a:rPr lang="en-US" dirty="0" smtClean="0"/>
              <a:t>Explain </a:t>
            </a:r>
            <a:r>
              <a:rPr lang="en-US" dirty="0" smtClean="0"/>
              <a:t>the importance of drive shaft </a:t>
            </a:r>
            <a:r>
              <a:rPr lang="en-US" dirty="0" smtClean="0"/>
              <a:t>balance.</a:t>
            </a:r>
          </a:p>
          <a:p>
            <a:pPr algn="just" eaLnBrk="1" hangingPunct="1">
              <a:lnSpc>
                <a:spcPct val="160000"/>
              </a:lnSpc>
            </a:pPr>
            <a:r>
              <a:rPr lang="en-US" dirty="0" smtClean="0"/>
              <a:t>Explain </a:t>
            </a:r>
            <a:r>
              <a:rPr lang="en-US" dirty="0" smtClean="0"/>
              <a:t>the natural speed variations inherent to a drive shaft.</a:t>
            </a:r>
          </a:p>
          <a:p>
            <a:pPr algn="just">
              <a:lnSpc>
                <a:spcPct val="160000"/>
              </a:lnSpc>
            </a:pPr>
            <a:r>
              <a:rPr lang="en-US" dirty="0" smtClean="0"/>
              <a:t>Describe the effects of canceling Universal joint angles.</a:t>
            </a:r>
          </a:p>
          <a:p>
            <a:pPr eaLnBrk="1" hangingPunct="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a:t>
            </a:r>
            <a:endParaRPr lang="en-US" sz="800" dirty="0"/>
          </a:p>
        </p:txBody>
      </p:sp>
      <p:sp>
        <p:nvSpPr>
          <p:cNvPr id="3" name="Content Placeholder 2"/>
          <p:cNvSpPr>
            <a:spLocks noGrp="1"/>
          </p:cNvSpPr>
          <p:nvPr>
            <p:ph idx="1"/>
          </p:nvPr>
        </p:nvSpPr>
        <p:spPr/>
        <p:txBody>
          <a:bodyPr/>
          <a:lstStyle/>
          <a:p>
            <a:pPr>
              <a:buNone/>
            </a:pPr>
            <a:r>
              <a:rPr lang="en-US" sz="800" dirty="0" smtClean="0"/>
              <a:t>.</a:t>
            </a:r>
            <a:endParaRPr lang="en-US" sz="800" dirty="0"/>
          </a:p>
        </p:txBody>
      </p:sp>
      <p:sp>
        <p:nvSpPr>
          <p:cNvPr id="5" name="Rectangle 4"/>
          <p:cNvSpPr/>
          <p:nvPr/>
        </p:nvSpPr>
        <p:spPr>
          <a:xfrm>
            <a:off x="1219200" y="457200"/>
            <a:ext cx="442750" cy="400110"/>
          </a:xfrm>
          <a:prstGeom prst="rect">
            <a:avLst/>
          </a:prstGeom>
        </p:spPr>
        <p:txBody>
          <a:bodyPr wrap="none">
            <a:spAutoFit/>
          </a:bodyPr>
          <a:lstStyle/>
          <a:p>
            <a:r>
              <a:rPr lang="en-US" sz="2000" i="1" dirty="0" smtClean="0">
                <a:sym typeface="Symbol"/>
              </a:rPr>
              <a:t></a:t>
            </a:r>
            <a:r>
              <a:rPr lang="en-US" sz="1100" i="1" dirty="0" smtClean="0">
                <a:sym typeface="Symbol"/>
              </a:rPr>
              <a:t>A</a:t>
            </a:r>
            <a:endParaRPr lang="en-US" sz="1100" i="1" dirty="0"/>
          </a:p>
        </p:txBody>
      </p:sp>
      <p:pic>
        <p:nvPicPr>
          <p:cNvPr id="6146" name="Picture 2" descr="C:\Users\BIKO\Pictures\U9.png"/>
          <p:cNvPicPr>
            <a:picLocks noChangeAspect="1" noChangeArrowheads="1"/>
          </p:cNvPicPr>
          <p:nvPr/>
        </p:nvPicPr>
        <p:blipFill>
          <a:blip r:embed="rId2"/>
          <a:srcRect/>
          <a:stretch>
            <a:fillRect/>
          </a:stretch>
        </p:blipFill>
        <p:spPr bwMode="auto">
          <a:xfrm>
            <a:off x="457200" y="152400"/>
            <a:ext cx="8606919" cy="6705600"/>
          </a:xfrm>
          <a:prstGeom prst="rect">
            <a:avLst/>
          </a:prstGeom>
          <a:noFill/>
        </p:spPr>
      </p:pic>
      <p:sp>
        <p:nvSpPr>
          <p:cNvPr id="8" name="Rectangle 7"/>
          <p:cNvSpPr/>
          <p:nvPr/>
        </p:nvSpPr>
        <p:spPr>
          <a:xfrm>
            <a:off x="1600200" y="457200"/>
            <a:ext cx="442750" cy="400110"/>
          </a:xfrm>
          <a:prstGeom prst="rect">
            <a:avLst/>
          </a:prstGeom>
        </p:spPr>
        <p:txBody>
          <a:bodyPr wrap="none">
            <a:spAutoFit/>
          </a:bodyPr>
          <a:lstStyle/>
          <a:p>
            <a:r>
              <a:rPr lang="en-US" sz="2000" i="1" dirty="0" smtClean="0">
                <a:sym typeface="Symbol"/>
              </a:rPr>
              <a:t></a:t>
            </a:r>
            <a:r>
              <a:rPr lang="en-US" sz="1100" i="1" dirty="0" smtClean="0">
                <a:sym typeface="Symbol"/>
              </a:rPr>
              <a:t>A</a:t>
            </a:r>
            <a:endParaRPr lang="en-US" sz="1100" i="1" dirty="0"/>
          </a:p>
        </p:txBody>
      </p:sp>
      <p:sp>
        <p:nvSpPr>
          <p:cNvPr id="9" name="TextBox 8"/>
          <p:cNvSpPr txBox="1"/>
          <p:nvPr/>
        </p:nvSpPr>
        <p:spPr>
          <a:xfrm>
            <a:off x="6019800" y="4191000"/>
            <a:ext cx="242374"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114800"/>
            <a:ext cx="8686800" cy="2743200"/>
          </a:xfrm>
        </p:spPr>
        <p:txBody>
          <a:bodyPr>
            <a:normAutofit/>
          </a:bodyPr>
          <a:lstStyle/>
          <a:p>
            <a:endParaRPr lang="en-US" sz="2400" dirty="0" smtClean="0"/>
          </a:p>
          <a:p>
            <a:pPr>
              <a:buNone/>
            </a:pPr>
            <a:r>
              <a:rPr lang="en-US" sz="2400" dirty="0" smtClean="0"/>
              <a:t>Thus, having obtained the angular position for which the angular acceleration is maximum, the angular acceleration is obtained by substituting for</a:t>
            </a:r>
            <a:r>
              <a:rPr lang="en-US" sz="2400" i="1" dirty="0" smtClean="0">
                <a:sym typeface="Symbol"/>
              </a:rPr>
              <a:t>  in the equation of the acceleration.</a:t>
            </a:r>
            <a:endParaRPr lang="en-US" sz="2400" i="1" dirty="0" smtClean="0"/>
          </a:p>
          <a:p>
            <a:pPr>
              <a:buNone/>
            </a:pPr>
            <a:endParaRPr lang="en-US" dirty="0" smtClean="0"/>
          </a:p>
        </p:txBody>
      </p:sp>
      <p:pic>
        <p:nvPicPr>
          <p:cNvPr id="7170" name="Picture 2" descr="C:\Users\BIKO\Pictures\u10.png"/>
          <p:cNvPicPr>
            <a:picLocks noChangeAspect="1" noChangeArrowheads="1"/>
          </p:cNvPicPr>
          <p:nvPr/>
        </p:nvPicPr>
        <p:blipFill>
          <a:blip r:embed="rId2"/>
          <a:srcRect/>
          <a:stretch>
            <a:fillRect/>
          </a:stretch>
        </p:blipFill>
        <p:spPr bwMode="auto">
          <a:xfrm>
            <a:off x="609600" y="381000"/>
            <a:ext cx="7848600" cy="4191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a:bodyPr>
          <a:lstStyle/>
          <a:p>
            <a:r>
              <a:rPr lang="en-US" sz="2400" b="1" i="1" dirty="0" smtClean="0">
                <a:solidFill>
                  <a:srgbClr val="00B050"/>
                </a:solidFill>
                <a:latin typeface="+mn-lt"/>
                <a:cs typeface="Traditional Arabic" pitchFamily="18" charset="-78"/>
              </a:rPr>
              <a:t>DOUBLE   HOOK’S JOINT</a:t>
            </a:r>
            <a:endParaRPr lang="en-US" sz="2400" dirty="0">
              <a:latin typeface="+mn-lt"/>
              <a:cs typeface="Traditional Arabic" pitchFamily="18" charset="-78"/>
            </a:endParaRPr>
          </a:p>
        </p:txBody>
      </p:sp>
      <p:sp>
        <p:nvSpPr>
          <p:cNvPr id="3" name="Content Placeholder 2"/>
          <p:cNvSpPr>
            <a:spLocks noGrp="1"/>
          </p:cNvSpPr>
          <p:nvPr>
            <p:ph idx="1"/>
          </p:nvPr>
        </p:nvSpPr>
        <p:spPr>
          <a:xfrm>
            <a:off x="838200" y="533400"/>
            <a:ext cx="8305800" cy="6324600"/>
          </a:xfrm>
        </p:spPr>
        <p:txBody>
          <a:bodyPr>
            <a:normAutofit fontScale="92500" lnSpcReduction="20000"/>
          </a:bodyPr>
          <a:lstStyle/>
          <a:p>
            <a:pPr marL="0" indent="0">
              <a:buNone/>
            </a:pPr>
            <a:r>
              <a:rPr lang="en-US" dirty="0"/>
              <a:t> </a:t>
            </a:r>
            <a:r>
              <a:rPr lang="en-US" sz="2400" dirty="0" smtClean="0"/>
              <a:t>using single Hooke’s joint in automobile would vary the speed of either  </a:t>
            </a:r>
          </a:p>
          <a:p>
            <a:pPr marL="0" indent="0">
              <a:buNone/>
            </a:pPr>
            <a:endParaRPr lang="en-US" sz="2400" dirty="0" smtClean="0"/>
          </a:p>
          <a:p>
            <a:pPr marL="0" indent="0">
              <a:buNone/>
            </a:pPr>
            <a:r>
              <a:rPr lang="en-US" sz="2400" dirty="0" smtClean="0"/>
              <a:t>  car or engine during each revolution of the driver shaft.</a:t>
            </a:r>
          </a:p>
          <a:p>
            <a:pPr marL="0" indent="0">
              <a:buNone/>
            </a:pPr>
            <a:endParaRPr lang="en-US" sz="2400" dirty="0" smtClean="0"/>
          </a:p>
          <a:p>
            <a:pPr marL="0" indent="0">
              <a:buNone/>
            </a:pPr>
            <a:r>
              <a:rPr lang="en-US" sz="2400" dirty="0" smtClean="0"/>
              <a:t>-*this occurs high </a:t>
            </a:r>
            <a:r>
              <a:rPr lang="en-US" sz="2400" i="1" dirty="0" smtClean="0">
                <a:solidFill>
                  <a:srgbClr val="0000FF"/>
                </a:solidFill>
              </a:rPr>
              <a:t>stresses</a:t>
            </a:r>
            <a:r>
              <a:rPr lang="en-US" sz="2400" dirty="0" smtClean="0"/>
              <a:t> on shaft and </a:t>
            </a:r>
            <a:r>
              <a:rPr lang="en-US" sz="2400" dirty="0" smtClean="0">
                <a:solidFill>
                  <a:srgbClr val="0000FF"/>
                </a:solidFill>
              </a:rPr>
              <a:t>slippage</a:t>
            </a:r>
            <a:r>
              <a:rPr lang="en-US" sz="2400" dirty="0" smtClean="0"/>
              <a:t> on the tires.</a:t>
            </a:r>
          </a:p>
          <a:p>
            <a:pPr marL="0" indent="0">
              <a:buNone/>
            </a:pPr>
            <a:endParaRPr lang="en-US" sz="2400" dirty="0" smtClean="0"/>
          </a:p>
          <a:p>
            <a:pPr marL="0" indent="0">
              <a:buNone/>
            </a:pPr>
            <a:r>
              <a:rPr lang="en-US" sz="2400" dirty="0" smtClean="0"/>
              <a:t>-*so the </a:t>
            </a:r>
            <a:r>
              <a:rPr lang="en-US" sz="2400" u="sng" dirty="0" smtClean="0"/>
              <a:t>best solution for this is</a:t>
            </a:r>
            <a:r>
              <a:rPr lang="en-US" sz="2400" dirty="0" smtClean="0"/>
              <a:t> to use double Hooke’s joint.</a:t>
            </a:r>
          </a:p>
          <a:p>
            <a:pPr marL="0" indent="0">
              <a:buNone/>
            </a:pPr>
            <a:endParaRPr lang="en-US" sz="2400" dirty="0" smtClean="0"/>
          </a:p>
          <a:p>
            <a:pPr marL="0" indent="0">
              <a:buNone/>
            </a:pPr>
            <a:r>
              <a:rPr lang="en-US" sz="2400" dirty="0" smtClean="0"/>
              <a:t>-*it provides </a:t>
            </a:r>
            <a:r>
              <a:rPr lang="en-US" sz="2400" dirty="0" smtClean="0">
                <a:solidFill>
                  <a:srgbClr val="0000FF"/>
                </a:solidFill>
              </a:rPr>
              <a:t>uniformity of speed </a:t>
            </a:r>
            <a:r>
              <a:rPr lang="en-US" sz="2400" dirty="0" smtClean="0"/>
              <a:t>b/n input and output ends by limiting </a:t>
            </a:r>
          </a:p>
          <a:p>
            <a:pPr marL="0" indent="0">
              <a:buNone/>
            </a:pPr>
            <a:endParaRPr lang="en-US" sz="2400" dirty="0" smtClean="0"/>
          </a:p>
          <a:p>
            <a:pPr marL="0" indent="0">
              <a:buNone/>
            </a:pPr>
            <a:r>
              <a:rPr lang="en-US" sz="2400" dirty="0" smtClean="0"/>
              <a:t>   the variation of speed to the intermediate shaft.</a:t>
            </a:r>
          </a:p>
          <a:p>
            <a:pPr marL="0" indent="0">
              <a:buNone/>
            </a:pPr>
            <a:endParaRPr lang="en-US" sz="2400" dirty="0" smtClean="0"/>
          </a:p>
          <a:p>
            <a:pPr marL="0" indent="0">
              <a:buNone/>
            </a:pPr>
            <a:r>
              <a:rPr lang="en-US" sz="2400" dirty="0" smtClean="0"/>
              <a:t>-*If the driver and follower shafts are inclined equally relative to the intermediate shaft the fluctuation of speed is confined to the intermediate Shaft alone.</a:t>
            </a:r>
            <a:r>
              <a:rPr lang="en-US" sz="2400" i="1" u="sng" dirty="0" smtClean="0">
                <a:solidFill>
                  <a:schemeClr val="tx2">
                    <a:lumMod val="75000"/>
                  </a:schemeClr>
                </a:solidFill>
              </a:rPr>
              <a:t> To reduce the inertia due to fluctuation</a:t>
            </a:r>
            <a:r>
              <a:rPr lang="en-US" sz="2400" dirty="0" smtClean="0"/>
              <a:t> in transmission, the intermediate shaft can be made </a:t>
            </a:r>
            <a:r>
              <a:rPr lang="en-US" sz="2400" dirty="0" smtClean="0">
                <a:solidFill>
                  <a:srgbClr val="0000FF"/>
                </a:solidFill>
              </a:rPr>
              <a:t>short</a:t>
            </a:r>
            <a:r>
              <a:rPr lang="en-US" sz="2400" dirty="0" smtClean="0"/>
              <a:t> and </a:t>
            </a:r>
            <a:r>
              <a:rPr lang="en-US" sz="2400" dirty="0" smtClean="0">
                <a:solidFill>
                  <a:srgbClr val="0000FF"/>
                </a:solidFill>
              </a:rPr>
              <a:t>light</a:t>
            </a:r>
            <a:r>
              <a:rPr lang="en-US" sz="2400" dirty="0" smtClean="0"/>
              <a:t>.</a:t>
            </a:r>
          </a:p>
        </p:txBody>
      </p:sp>
    </p:spTree>
    <p:extLst>
      <p:ext uri="{BB962C8B-B14F-4D97-AF65-F5344CB8AC3E}">
        <p14:creationId xmlns:p14="http://schemas.microsoft.com/office/powerpoint/2010/main" xmlns="" val="9275136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BIKO\Pictures\Picture2.jpg"/>
          <p:cNvPicPr>
            <a:picLocks noChangeAspect="1" noChangeArrowheads="1"/>
          </p:cNvPicPr>
          <p:nvPr/>
        </p:nvPicPr>
        <p:blipFill>
          <a:blip r:embed="rId3"/>
          <a:srcRect/>
          <a:stretch>
            <a:fillRect/>
          </a:stretch>
        </p:blipFill>
        <p:spPr bwMode="auto">
          <a:xfrm>
            <a:off x="762000" y="3429000"/>
            <a:ext cx="7524750" cy="2419350"/>
          </a:xfrm>
          <a:prstGeom prst="rect">
            <a:avLst/>
          </a:prstGeom>
          <a:noFill/>
        </p:spPr>
      </p:pic>
      <p:sp>
        <p:nvSpPr>
          <p:cNvPr id="5" name="Title 1"/>
          <p:cNvSpPr txBox="1">
            <a:spLocks/>
          </p:cNvSpPr>
          <p:nvPr/>
        </p:nvSpPr>
        <p:spPr>
          <a:xfrm>
            <a:off x="533400" y="5715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t>
            </a:r>
            <a:r>
              <a:rPr kumimoji="0" lang="en-US" sz="2000" b="0" i="1" u="none" strike="noStrike" kern="1200" cap="none" spc="0" normalizeH="0" baseline="0" noProof="0" dirty="0" smtClean="0">
                <a:ln>
                  <a:noFill/>
                </a:ln>
                <a:solidFill>
                  <a:schemeClr val="tx1"/>
                </a:solidFill>
                <a:effectLst/>
                <a:uLnTx/>
                <a:uFillTx/>
                <a:latin typeface="+mj-lt"/>
                <a:ea typeface="+mj-ea"/>
                <a:cs typeface="+mj-cs"/>
              </a:rPr>
              <a:t>o</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uble Hooke’s joint</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0" i="0" u="none" strike="noStrike" kern="1200" cap="none" spc="0" normalizeH="0" baseline="0" noProof="0" dirty="0" smtClean="0">
                <a:ln>
                  <a:noFill/>
                </a:ln>
                <a:solidFill>
                  <a:schemeClr val="tx1"/>
                </a:solidFill>
                <a:effectLst/>
                <a:uLnTx/>
                <a:uFillTx/>
                <a:latin typeface="+mj-lt"/>
                <a:ea typeface="+mj-ea"/>
                <a:cs typeface="+mj-cs"/>
              </a:rPr>
              <a:t>From </a:t>
            </a:r>
            <a:r>
              <a:rPr kumimoji="0" lang="en-US" sz="2000" b="0" i="1" u="sng" strike="noStrike" kern="1200" cap="none" spc="0" normalizeH="0" baseline="0" noProof="0" dirty="0" smtClean="0">
                <a:ln>
                  <a:noFill/>
                </a:ln>
                <a:solidFill>
                  <a:schemeClr val="tx1"/>
                </a:solidFill>
                <a:effectLst/>
                <a:uLnTx/>
                <a:uFillTx/>
                <a:latin typeface="+mj-lt"/>
                <a:ea typeface="+mj-ea"/>
                <a:cs typeface="+mj-cs"/>
                <a:hlinkClick r:id="rId4"/>
              </a:rPr>
              <a:t>http://en.wikipedia.org/wiki/Universal_joint</a:t>
            </a:r>
            <a:r>
              <a:rPr kumimoji="0" lang="en-US" sz="2000" b="0" i="1" u="none" strike="noStrike" kern="1200" cap="none" spc="0" normalizeH="0" baseline="0" noProof="0" dirty="0" smtClean="0">
                <a:ln>
                  <a:noFill/>
                </a:ln>
                <a:solidFill>
                  <a:schemeClr val="tx1"/>
                </a:solidFill>
                <a:effectLst/>
                <a:uLnTx/>
                <a:uFillTx/>
                <a:latin typeface="+mj-lt"/>
                <a:ea typeface="+mj-ea"/>
                <a:cs typeface="+mj-cs"/>
              </a:rPr>
              <a:t/>
            </a:r>
            <a:br>
              <a:rPr kumimoji="0" lang="en-US" sz="2000" b="0" i="1" u="none" strike="noStrike" kern="1200" cap="none" spc="0" normalizeH="0" baseline="0" noProof="0" dirty="0" smtClean="0">
                <a:ln>
                  <a:noFill/>
                </a:ln>
                <a:solidFill>
                  <a:schemeClr val="tx1"/>
                </a:solidFill>
                <a:effectLst/>
                <a:uLnTx/>
                <a:uFillTx/>
                <a:latin typeface="+mj-lt"/>
                <a:ea typeface="+mj-ea"/>
                <a:cs typeface="+mj-cs"/>
              </a:rPr>
            </a:b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5"/>
          <a:srcRect/>
          <a:stretch>
            <a:fillRect/>
          </a:stretch>
        </p:blipFill>
        <p:spPr bwMode="auto">
          <a:xfrm>
            <a:off x="762000" y="0"/>
            <a:ext cx="7696200" cy="3429000"/>
          </a:xfrm>
          <a:prstGeom prst="rect">
            <a:avLst/>
          </a:prstGeom>
          <a:noFill/>
          <a:ln w="9525">
            <a:noFill/>
            <a:miter lim="800000"/>
            <a:headEnd/>
            <a:tailEnd/>
          </a:ln>
          <a:effectLst/>
        </p:spPr>
      </p:pic>
      <p:sp>
        <p:nvSpPr>
          <p:cNvPr id="7" name="Title 1"/>
          <p:cNvSpPr txBox="1">
            <a:spLocks/>
          </p:cNvSpPr>
          <p:nvPr/>
        </p:nvSpPr>
        <p:spPr>
          <a:xfrm>
            <a:off x="533400" y="2514600"/>
            <a:ext cx="82296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rgbClr val="C00000"/>
                </a:solidFill>
                <a:effectLst/>
                <a:uLnTx/>
                <a:uFillTx/>
                <a:latin typeface="+mj-lt"/>
                <a:ea typeface="+mj-ea"/>
                <a:cs typeface="+mj-cs"/>
              </a:rPr>
              <a:t>Double universal joint</a:t>
            </a: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a:r>
            <a:b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From Alem Bazezew</a:t>
            </a:r>
            <a:b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Text book series</a:t>
            </a:r>
            <a:endParaRPr kumimoji="0" lang="en-US" sz="20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cxnSp>
        <p:nvCxnSpPr>
          <p:cNvPr id="8" name="Straight Connector 7"/>
          <p:cNvCxnSpPr/>
          <p:nvPr/>
        </p:nvCxnSpPr>
        <p:spPr>
          <a:xfrm>
            <a:off x="3505200" y="4267200"/>
            <a:ext cx="1905000" cy="1588"/>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026" name="Object 2"/>
          <p:cNvGraphicFramePr>
            <a:graphicFrameLocks noChangeAspect="1"/>
          </p:cNvGraphicFramePr>
          <p:nvPr/>
        </p:nvGraphicFramePr>
        <p:xfrm>
          <a:off x="4795838" y="5469065"/>
          <a:ext cx="614362" cy="245935"/>
        </p:xfrm>
        <a:graphic>
          <a:graphicData uri="http://schemas.openxmlformats.org/presentationml/2006/ole">
            <p:oleObj spid="_x0000_s1027" name="Packager Shell Object" showAsIcon="1" r:id="rId6" imgW="1036320" imgH="40386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05"/>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 calcmode="lin" valueType="num">
                                      <p:cBhvr>
                                        <p:cTn id="28" dur="500" fill="hold"/>
                                        <p:tgtEl>
                                          <p:spTgt spid="4"/>
                                        </p:tgtEl>
                                        <p:attrNameLst>
                                          <p:attrName>ppt_x</p:attrName>
                                        </p:attrNameLst>
                                      </p:cBhvr>
                                      <p:tavLst>
                                        <p:tav tm="0">
                                          <p:val>
                                            <p:strVal val="#ppt_x-.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BIKO\Pictures\u11.png"/>
          <p:cNvPicPr>
            <a:picLocks noChangeAspect="1" noChangeArrowheads="1"/>
          </p:cNvPicPr>
          <p:nvPr/>
        </p:nvPicPr>
        <p:blipFill>
          <a:blip r:embed="rId2"/>
          <a:srcRect/>
          <a:stretch>
            <a:fillRect/>
          </a:stretch>
        </p:blipFill>
        <p:spPr bwMode="auto">
          <a:xfrm>
            <a:off x="785786" y="357166"/>
            <a:ext cx="7620000" cy="6095814"/>
          </a:xfrm>
          <a:prstGeom prst="rect">
            <a:avLst/>
          </a:prstGeom>
          <a:noFill/>
        </p:spPr>
      </p:pic>
      <p:sp>
        <p:nvSpPr>
          <p:cNvPr id="6" name="TextBox 5"/>
          <p:cNvSpPr txBox="1"/>
          <p:nvPr/>
        </p:nvSpPr>
        <p:spPr>
          <a:xfrm>
            <a:off x="1828800" y="3657600"/>
            <a:ext cx="304892" cy="369332"/>
          </a:xfrm>
          <a:prstGeom prst="rect">
            <a:avLst/>
          </a:prstGeom>
          <a:noFill/>
        </p:spPr>
        <p:txBody>
          <a:bodyPr wrap="none" rtlCol="0">
            <a:spAutoFit/>
          </a:bodyPr>
          <a:lstStyle/>
          <a:p>
            <a:r>
              <a:rPr lang="en-US" i="1" dirty="0" smtClean="0">
                <a:sym typeface="Symbol"/>
              </a:rPr>
              <a:t></a:t>
            </a:r>
            <a:endParaRPr lang="en-US" dirty="0"/>
          </a:p>
        </p:txBody>
      </p:sp>
      <p:sp>
        <p:nvSpPr>
          <p:cNvPr id="7" name="TextBox 6"/>
          <p:cNvSpPr txBox="1"/>
          <p:nvPr/>
        </p:nvSpPr>
        <p:spPr>
          <a:xfrm>
            <a:off x="2209800" y="3962400"/>
            <a:ext cx="304892" cy="369332"/>
          </a:xfrm>
          <a:prstGeom prst="rect">
            <a:avLst/>
          </a:prstGeom>
          <a:noFill/>
        </p:spPr>
        <p:txBody>
          <a:bodyPr wrap="none" rtlCol="0">
            <a:spAutoFit/>
          </a:bodyPr>
          <a:lstStyle/>
          <a:p>
            <a:r>
              <a:rPr lang="en-US" i="1" dirty="0" smtClean="0">
                <a:sym typeface="Symbol"/>
              </a:rPr>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latin typeface="Forte" pitchFamily="66" charset="0"/>
              </a:rPr>
              <a:t>THANK YOU !!!</a:t>
            </a:r>
            <a:endParaRPr lang="en-US" dirty="0">
              <a:solidFill>
                <a:srgbClr val="0000FF"/>
              </a:solidFill>
              <a:latin typeface="Forte" pitchFamily="66" charset="0"/>
            </a:endParaRPr>
          </a:p>
        </p:txBody>
      </p:sp>
      <p:sp>
        <p:nvSpPr>
          <p:cNvPr id="3" name="Content Placeholder 2"/>
          <p:cNvSpPr>
            <a:spLocks noGrp="1"/>
          </p:cNvSpPr>
          <p:nvPr>
            <p:ph idx="1"/>
          </p:nvPr>
        </p:nvSpPr>
        <p:spPr>
          <a:xfrm>
            <a:off x="428596" y="1714488"/>
            <a:ext cx="8229600" cy="4525963"/>
          </a:xfrm>
        </p:spPr>
        <p:txBody>
          <a:bodyPr>
            <a:normAutofit fontScale="85000" lnSpcReduction="10000"/>
          </a:bodyPr>
          <a:lstStyle/>
          <a:p>
            <a:pPr>
              <a:buNone/>
            </a:pPr>
            <a:r>
              <a:rPr lang="en-US" sz="5800" dirty="0" smtClean="0">
                <a:solidFill>
                  <a:srgbClr val="000099"/>
                </a:solidFill>
              </a:rPr>
              <a:t>From Group </a:t>
            </a:r>
            <a:endParaRPr lang="en-US" sz="30000" dirty="0" smtClean="0">
              <a:solidFill>
                <a:srgbClr val="000099"/>
              </a:solidFill>
              <a:latin typeface="Edwardian Script ITC" pitchFamily="66" charset="0"/>
            </a:endParaRPr>
          </a:p>
          <a:p>
            <a:pPr>
              <a:buNone/>
            </a:pPr>
            <a:r>
              <a:rPr lang="en-US" sz="15000" dirty="0" smtClean="0">
                <a:solidFill>
                  <a:srgbClr val="000099"/>
                </a:solidFill>
                <a:latin typeface="Edwardian Script ITC" pitchFamily="66" charset="0"/>
              </a:rPr>
              <a:t>Jun 4 /2 013</a:t>
            </a:r>
            <a:endParaRPr lang="en-US" sz="15000" dirty="0">
              <a:solidFill>
                <a:srgbClr val="000099"/>
              </a:solidFill>
              <a:latin typeface="Edwardian Script ITC" pitchFamily="66" charset="0"/>
            </a:endParaRPr>
          </a:p>
        </p:txBody>
      </p:sp>
      <p:sp>
        <p:nvSpPr>
          <p:cNvPr id="4" name="Oval 3"/>
          <p:cNvSpPr/>
          <p:nvPr/>
        </p:nvSpPr>
        <p:spPr>
          <a:xfrm>
            <a:off x="4343400" y="1571612"/>
            <a:ext cx="419100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0" dirty="0" smtClean="0">
                <a:solidFill>
                  <a:srgbClr val="FFC000"/>
                </a:solidFill>
                <a:latin typeface="Edwardian Script ITC" pitchFamily="66" charset="0"/>
              </a:rPr>
              <a:t>1</a:t>
            </a:r>
            <a:endParaRPr lang="en-US" sz="20000" dirty="0">
              <a:solidFill>
                <a:srgbClr val="FFC000"/>
              </a:solidFill>
              <a:latin typeface="Edwardian Script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229600" cy="714356"/>
          </a:xfrm>
        </p:spPr>
        <p:txBody>
          <a:bodyPr>
            <a:normAutofit fontScale="90000"/>
          </a:bodyPr>
          <a:lstStyle/>
          <a:p>
            <a:pPr algn="ctr"/>
            <a:r>
              <a:rPr lang="en-US" sz="6600" dirty="0" smtClean="0">
                <a:solidFill>
                  <a:srgbClr val="C00000"/>
                </a:solidFill>
                <a:latin typeface="Informal Roman" pitchFamily="66" charset="0"/>
              </a:rPr>
              <a:t/>
            </a:r>
            <a:br>
              <a:rPr lang="en-US" sz="6600" dirty="0" smtClean="0">
                <a:solidFill>
                  <a:srgbClr val="C00000"/>
                </a:solidFill>
                <a:latin typeface="Informal Roman" pitchFamily="66" charset="0"/>
              </a:rPr>
            </a:br>
            <a:r>
              <a:rPr lang="en-US" sz="6600" dirty="0" smtClean="0">
                <a:solidFill>
                  <a:srgbClr val="C00000"/>
                </a:solidFill>
                <a:latin typeface="FrankRuehl" pitchFamily="34" charset="-79"/>
                <a:cs typeface="FrankRuehl" pitchFamily="34" charset="-79"/>
              </a:rPr>
              <a:t>Definition</a:t>
            </a:r>
            <a:endParaRPr lang="en-US" sz="6600" dirty="0">
              <a:solidFill>
                <a:srgbClr val="C00000"/>
              </a:solidFill>
              <a:latin typeface="FrankRuehl" pitchFamily="34" charset="-79"/>
              <a:cs typeface="FrankRuehl" pitchFamily="34" charset="-79"/>
            </a:endParaRPr>
          </a:p>
        </p:txBody>
      </p:sp>
      <p:sp>
        <p:nvSpPr>
          <p:cNvPr id="3" name="Content Placeholder 2"/>
          <p:cNvSpPr>
            <a:spLocks noGrp="1"/>
          </p:cNvSpPr>
          <p:nvPr>
            <p:ph idx="1"/>
          </p:nvPr>
        </p:nvSpPr>
        <p:spPr>
          <a:xfrm>
            <a:off x="357158" y="1071546"/>
            <a:ext cx="8229600" cy="4389120"/>
          </a:xfrm>
        </p:spPr>
        <p:txBody>
          <a:bodyPr>
            <a:normAutofit/>
          </a:bodyPr>
          <a:lstStyle/>
          <a:p>
            <a:pPr>
              <a:buNone/>
            </a:pPr>
            <a:r>
              <a:rPr lang="en-US" sz="2000" u="sng" dirty="0" smtClean="0"/>
              <a:t>Universal </a:t>
            </a:r>
            <a:r>
              <a:rPr lang="en-US" sz="2000" u="sng" dirty="0" smtClean="0"/>
              <a:t>joint</a:t>
            </a:r>
            <a:r>
              <a:rPr lang="en-US" sz="2000" dirty="0" smtClean="0"/>
              <a:t>:-  is a </a:t>
            </a:r>
            <a:r>
              <a:rPr lang="en-US" sz="2000" i="1" dirty="0" smtClean="0">
                <a:solidFill>
                  <a:srgbClr val="006600"/>
                </a:solidFill>
              </a:rPr>
              <a:t>connection</a:t>
            </a:r>
            <a:r>
              <a:rPr lang="en-US" sz="2000" dirty="0" smtClean="0"/>
              <a:t> between </a:t>
            </a:r>
            <a:r>
              <a:rPr lang="en-US" sz="2000" b="1" i="1" u="sng" dirty="0" smtClean="0">
                <a:solidFill>
                  <a:srgbClr val="0000FF"/>
                </a:solidFill>
                <a:latin typeface="Bradley Hand ITC" pitchFamily="66" charset="0"/>
              </a:rPr>
              <a:t>two</a:t>
            </a:r>
            <a:r>
              <a:rPr lang="en-US" sz="2000" i="1" u="sng" dirty="0" smtClean="0">
                <a:solidFill>
                  <a:srgbClr val="0000FF"/>
                </a:solidFill>
              </a:rPr>
              <a:t> intersecting rotating shafts</a:t>
            </a:r>
            <a:r>
              <a:rPr lang="en-US" sz="2000" dirty="0" smtClean="0"/>
              <a:t>  </a:t>
            </a:r>
            <a:r>
              <a:rPr lang="en-US" sz="2000" dirty="0" smtClean="0">
                <a:solidFill>
                  <a:schemeClr val="bg1"/>
                </a:solidFill>
              </a:rPr>
              <a:t> </a:t>
            </a:r>
            <a:r>
              <a:rPr lang="en-US" sz="2000" dirty="0" smtClean="0"/>
              <a:t>which are</a:t>
            </a:r>
            <a:r>
              <a:rPr lang="en-US" sz="2000" dirty="0" smtClean="0">
                <a:solidFill>
                  <a:srgbClr val="0000FF"/>
                </a:solidFill>
              </a:rPr>
              <a:t> coplanar</a:t>
            </a:r>
            <a:r>
              <a:rPr lang="en-US" sz="2000" dirty="0" smtClean="0"/>
              <a:t> and are </a:t>
            </a:r>
            <a:r>
              <a:rPr lang="en-US" sz="2000" u="sng" dirty="0" smtClean="0"/>
              <a:t>inclined at an angle</a:t>
            </a:r>
            <a:r>
              <a:rPr lang="en-US" sz="2000" dirty="0" smtClean="0"/>
              <a:t>,</a:t>
            </a:r>
            <a:r>
              <a:rPr lang="en-US" sz="2000" b="1" i="1" dirty="0" smtClean="0">
                <a:solidFill>
                  <a:srgbClr val="000099"/>
                </a:solidFill>
                <a:sym typeface="Symbol"/>
              </a:rPr>
              <a:t></a:t>
            </a:r>
            <a:r>
              <a:rPr lang="en-US" sz="2000" i="1" dirty="0" smtClean="0">
                <a:sym typeface="Symbol"/>
              </a:rPr>
              <a:t>  </a:t>
            </a:r>
            <a:r>
              <a:rPr lang="en-US" sz="2000" dirty="0" smtClean="0"/>
              <a:t>with  </a:t>
            </a:r>
            <a:r>
              <a:rPr lang="en-US" sz="2000" dirty="0" smtClean="0"/>
              <a:t>respect </a:t>
            </a:r>
            <a:r>
              <a:rPr lang="en-US" sz="2000" dirty="0" smtClean="0"/>
              <a:t>to each other.</a:t>
            </a:r>
          </a:p>
          <a:p>
            <a:pPr>
              <a:buNone/>
            </a:pPr>
            <a:r>
              <a:rPr lang="en-US" sz="2000" dirty="0"/>
              <a:t> </a:t>
            </a:r>
            <a:r>
              <a:rPr lang="en-US" sz="2000" dirty="0" smtClean="0"/>
              <a:t>   </a:t>
            </a:r>
            <a:r>
              <a:rPr lang="en-US" sz="2000" dirty="0" smtClean="0"/>
              <a:t> It is </a:t>
            </a:r>
            <a:r>
              <a:rPr lang="en-US" sz="2000" dirty="0" smtClean="0"/>
              <a:t>also a positive, mechanical connection between two </a:t>
            </a:r>
            <a:r>
              <a:rPr lang="en-US" sz="2000" dirty="0" smtClean="0">
                <a:solidFill>
                  <a:schemeClr val="bg1"/>
                </a:solidFill>
              </a:rPr>
              <a:t>  . ..  ……..  </a:t>
            </a:r>
            <a:r>
              <a:rPr lang="en-US" sz="2000" dirty="0" smtClean="0"/>
              <a:t>              rotating shafts A and B. And is used to </a:t>
            </a:r>
            <a:r>
              <a:rPr lang="en-US" sz="2000" dirty="0" smtClean="0"/>
              <a:t>transmit</a:t>
            </a:r>
            <a:r>
              <a:rPr lang="en-US" sz="2000" dirty="0" smtClean="0">
                <a:solidFill>
                  <a:schemeClr val="bg1"/>
                </a:solidFill>
              </a:rPr>
              <a:t> </a:t>
            </a:r>
            <a:r>
              <a:rPr lang="en-US" sz="2000" dirty="0" smtClean="0"/>
              <a:t>both</a:t>
            </a:r>
            <a:r>
              <a:rPr lang="en-US" sz="2000" i="1" dirty="0" smtClean="0"/>
              <a:t> </a:t>
            </a:r>
            <a:r>
              <a:rPr lang="en-US" sz="2000" i="1" dirty="0" smtClean="0">
                <a:solidFill>
                  <a:srgbClr val="000099"/>
                </a:solidFill>
              </a:rPr>
              <a:t>motion</a:t>
            </a:r>
            <a:r>
              <a:rPr lang="en-US" sz="2000" i="1" dirty="0" smtClean="0">
                <a:solidFill>
                  <a:srgbClr val="CC3300"/>
                </a:solidFill>
                <a:latin typeface="Snap ITC" pitchFamily="82" charset="0"/>
              </a:rPr>
              <a:t> </a:t>
            </a:r>
            <a:r>
              <a:rPr lang="en-US" sz="2000" i="1" dirty="0" smtClean="0">
                <a:latin typeface="Snap ITC" pitchFamily="82" charset="0"/>
              </a:rPr>
              <a:t>and </a:t>
            </a:r>
            <a:r>
              <a:rPr lang="en-US" sz="2000" dirty="0" smtClean="0">
                <a:solidFill>
                  <a:srgbClr val="0000FF"/>
                </a:solidFill>
                <a:latin typeface="Snap ITC" pitchFamily="82" charset="0"/>
              </a:rPr>
              <a:t>power</a:t>
            </a:r>
            <a:r>
              <a:rPr lang="en-US" sz="2000" dirty="0" smtClean="0"/>
              <a:t> from shaft A to shaft B.  </a:t>
            </a:r>
          </a:p>
        </p:txBody>
      </p:sp>
      <p:pic>
        <p:nvPicPr>
          <p:cNvPr id="6" name="Picture 3" descr="C:\Users\BIKO\Pictures\vlcsnap-2012-12-26-09h49m57s215.png"/>
          <p:cNvPicPr>
            <a:picLocks noChangeAspect="1" noChangeArrowheads="1"/>
          </p:cNvPicPr>
          <p:nvPr/>
        </p:nvPicPr>
        <p:blipFill>
          <a:blip r:embed="rId3"/>
          <a:srcRect/>
          <a:stretch>
            <a:fillRect/>
          </a:stretch>
        </p:blipFill>
        <p:spPr bwMode="auto">
          <a:xfrm>
            <a:off x="2819400" y="3571876"/>
            <a:ext cx="4924697" cy="2819400"/>
          </a:xfrm>
          <a:prstGeom prst="rect">
            <a:avLst/>
          </a:prstGeom>
          <a:noFill/>
        </p:spPr>
      </p:pic>
      <p:cxnSp>
        <p:nvCxnSpPr>
          <p:cNvPr id="8" name="Straight Arrow Connector 7"/>
          <p:cNvCxnSpPr/>
          <p:nvPr/>
        </p:nvCxnSpPr>
        <p:spPr>
          <a:xfrm rot="10800000">
            <a:off x="5562600" y="5286388"/>
            <a:ext cx="243840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7786710" y="5274246"/>
            <a:ext cx="907621" cy="369332"/>
          </a:xfrm>
          <a:prstGeom prst="rect">
            <a:avLst/>
          </a:prstGeom>
          <a:noFill/>
        </p:spPr>
        <p:txBody>
          <a:bodyPr wrap="none" rtlCol="0">
            <a:spAutoFit/>
          </a:bodyPr>
          <a:lstStyle/>
          <a:p>
            <a:r>
              <a:rPr lang="en-US" dirty="0" smtClean="0">
                <a:latin typeface="Imprint MT Shadow" pitchFamily="82" charset="0"/>
              </a:rPr>
              <a:t>U-joint</a:t>
            </a:r>
            <a:endParaRPr lang="en-US" dirty="0">
              <a:latin typeface="Imprint MT Shadow" pitchFamily="82" charset="0"/>
            </a:endParaRPr>
          </a:p>
        </p:txBody>
      </p:sp>
      <p:cxnSp>
        <p:nvCxnSpPr>
          <p:cNvPr id="14" name="Straight Arrow Connector 13"/>
          <p:cNvCxnSpPr/>
          <p:nvPr/>
        </p:nvCxnSpPr>
        <p:spPr>
          <a:xfrm rot="10800000" flipV="1">
            <a:off x="7162800" y="3857628"/>
            <a:ext cx="10668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7786710" y="3143248"/>
            <a:ext cx="846963" cy="646331"/>
          </a:xfrm>
          <a:prstGeom prst="rect">
            <a:avLst/>
          </a:prstGeom>
          <a:noFill/>
        </p:spPr>
        <p:txBody>
          <a:bodyPr wrap="none" rtlCol="0">
            <a:spAutoFit/>
          </a:bodyPr>
          <a:lstStyle/>
          <a:p>
            <a:r>
              <a:rPr lang="en-US" dirty="0" smtClean="0"/>
              <a:t>Shaft B</a:t>
            </a:r>
          </a:p>
          <a:p>
            <a:endParaRPr lang="en-US" dirty="0"/>
          </a:p>
        </p:txBody>
      </p:sp>
      <p:cxnSp>
        <p:nvCxnSpPr>
          <p:cNvPr id="18" name="Straight Arrow Connector 17"/>
          <p:cNvCxnSpPr/>
          <p:nvPr/>
        </p:nvCxnSpPr>
        <p:spPr>
          <a:xfrm>
            <a:off x="2286000" y="5500702"/>
            <a:ext cx="9906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1752600" y="5000636"/>
            <a:ext cx="854978" cy="369332"/>
          </a:xfrm>
          <a:prstGeom prst="rect">
            <a:avLst/>
          </a:prstGeom>
          <a:noFill/>
        </p:spPr>
        <p:txBody>
          <a:bodyPr wrap="none" rtlCol="0">
            <a:spAutoFit/>
          </a:bodyPr>
          <a:lstStyle/>
          <a:p>
            <a:r>
              <a:rPr lang="en-US" dirty="0" smtClean="0"/>
              <a:t>Shaft 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from="(-#ppt_w/2)" to="(#ppt_x)" calcmode="lin" valueType="num">
                                      <p:cBhvr>
                                        <p:cTn id="43" dur="600" fill="hold">
                                          <p:stCondLst>
                                            <p:cond delay="0"/>
                                          </p:stCondLst>
                                        </p:cTn>
                                        <p:tgtEl>
                                          <p:spTgt spid="6"/>
                                        </p:tgtEl>
                                        <p:attrNameLst>
                                          <p:attrName>ppt_x</p:attrName>
                                        </p:attrNameLst>
                                      </p:cBhvr>
                                    </p:anim>
                                    <p:anim from="0" to="-1.0" calcmode="lin" valueType="num">
                                      <p:cBhvr>
                                        <p:cTn id="44" dur="200" decel="50000" autoRev="1" fill="hold">
                                          <p:stCondLst>
                                            <p:cond delay="600"/>
                                          </p:stCondLst>
                                        </p:cTn>
                                        <p:tgtEl>
                                          <p:spTgt spid="6"/>
                                        </p:tgtEl>
                                        <p:attrNameLst>
                                          <p:attrName>xshear</p:attrName>
                                        </p:attrNameLst>
                                      </p:cBhvr>
                                    </p:anim>
                                    <p:animScale>
                                      <p:cBhvr>
                                        <p:cTn id="45" dur="200" decel="100000" autoRev="1" fill="hold">
                                          <p:stCondLst>
                                            <p:cond delay="600"/>
                                          </p:stCondLst>
                                        </p:cTn>
                                        <p:tgtEl>
                                          <p:spTgt spid="6"/>
                                        </p:tgtEl>
                                      </p:cBhvr>
                                      <p:from x="100000" y="100000"/>
                                      <p:to x="80000" y="100000"/>
                                    </p:animScale>
                                    <p:anim by="(#ppt_h/3+#ppt_w*0.1)" calcmode="lin" valueType="num">
                                      <p:cBhvr additive="sum">
                                        <p:cTn id="46" dur="200" decel="100000" autoRev="1" fill="hold">
                                          <p:stCondLst>
                                            <p:cond delay="600"/>
                                          </p:stCondLst>
                                        </p:cTn>
                                        <p:tgtEl>
                                          <p:spTgt spid="6"/>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800" decel="100000"/>
                                        <p:tgtEl>
                                          <p:spTgt spid="16"/>
                                        </p:tgtEl>
                                      </p:cBhvr>
                                    </p:animEffect>
                                    <p:anim calcmode="lin" valueType="num">
                                      <p:cBhvr>
                                        <p:cTn id="78" dur="800" decel="100000" fill="hold"/>
                                        <p:tgtEl>
                                          <p:spTgt spid="16"/>
                                        </p:tgtEl>
                                        <p:attrNameLst>
                                          <p:attrName>style.rotation</p:attrName>
                                        </p:attrNameLst>
                                      </p:cBhvr>
                                      <p:tavLst>
                                        <p:tav tm="0">
                                          <p:val>
                                            <p:fltVal val="-90"/>
                                          </p:val>
                                        </p:tav>
                                        <p:tav tm="100000">
                                          <p:val>
                                            <p:fltVal val="0"/>
                                          </p:val>
                                        </p:tav>
                                      </p:tavLst>
                                    </p:anim>
                                    <p:anim calcmode="lin" valueType="num">
                                      <p:cBhvr>
                                        <p:cTn id="79" dur="800" decel="100000" fill="hold"/>
                                        <p:tgtEl>
                                          <p:spTgt spid="16"/>
                                        </p:tgtEl>
                                        <p:attrNameLst>
                                          <p:attrName>ppt_x</p:attrName>
                                        </p:attrNameLst>
                                      </p:cBhvr>
                                      <p:tavLst>
                                        <p:tav tm="0">
                                          <p:val>
                                            <p:strVal val="#ppt_x+0.4"/>
                                          </p:val>
                                        </p:tav>
                                        <p:tav tm="100000">
                                          <p:val>
                                            <p:strVal val="#ppt_x-0.05"/>
                                          </p:val>
                                        </p:tav>
                                      </p:tavLst>
                                    </p:anim>
                                    <p:anim calcmode="lin" valueType="num">
                                      <p:cBhvr>
                                        <p:cTn id="80" dur="800" decel="100000" fill="hold"/>
                                        <p:tgtEl>
                                          <p:spTgt spid="16"/>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 calcmode="lin" valueType="num">
                                      <p:cBhvr>
                                        <p:cTn id="89" dur="500" fill="hold"/>
                                        <p:tgtEl>
                                          <p:spTgt spid="18"/>
                                        </p:tgtEl>
                                        <p:attrNameLst>
                                          <p:attrName>style.rotation</p:attrName>
                                        </p:attrNameLst>
                                      </p:cBhvr>
                                      <p:tavLst>
                                        <p:tav tm="0">
                                          <p:val>
                                            <p:fltVal val="360"/>
                                          </p:val>
                                        </p:tav>
                                        <p:tav tm="100000">
                                          <p:val>
                                            <p:fltVal val="0"/>
                                          </p:val>
                                        </p:tav>
                                      </p:tavLst>
                                    </p:anim>
                                    <p:animEffect transition="in" filter="fade">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800" decel="100000"/>
                                        <p:tgtEl>
                                          <p:spTgt spid="20"/>
                                        </p:tgtEl>
                                      </p:cBhvr>
                                    </p:animEffect>
                                    <p:anim calcmode="lin" valueType="num">
                                      <p:cBhvr>
                                        <p:cTn id="96" dur="800" decel="100000" fill="hold"/>
                                        <p:tgtEl>
                                          <p:spTgt spid="20"/>
                                        </p:tgtEl>
                                        <p:attrNameLst>
                                          <p:attrName>style.rotation</p:attrName>
                                        </p:attrNameLst>
                                      </p:cBhvr>
                                      <p:tavLst>
                                        <p:tav tm="0">
                                          <p:val>
                                            <p:fltVal val="-90"/>
                                          </p:val>
                                        </p:tav>
                                        <p:tav tm="100000">
                                          <p:val>
                                            <p:fltVal val="0"/>
                                          </p:val>
                                        </p:tav>
                                      </p:tavLst>
                                    </p:anim>
                                    <p:anim calcmode="lin" valueType="num">
                                      <p:cBhvr>
                                        <p:cTn id="97" dur="800" decel="100000" fill="hold"/>
                                        <p:tgtEl>
                                          <p:spTgt spid="20"/>
                                        </p:tgtEl>
                                        <p:attrNameLst>
                                          <p:attrName>ppt_x</p:attrName>
                                        </p:attrNameLst>
                                      </p:cBhvr>
                                      <p:tavLst>
                                        <p:tav tm="0">
                                          <p:val>
                                            <p:strVal val="#ppt_x+0.4"/>
                                          </p:val>
                                        </p:tav>
                                        <p:tav tm="100000">
                                          <p:val>
                                            <p:strVal val="#ppt_x-0.05"/>
                                          </p:val>
                                        </p:tav>
                                      </p:tavLst>
                                    </p:anim>
                                    <p:anim calcmode="lin" valueType="num">
                                      <p:cBhvr>
                                        <p:cTn id="98" dur="800" decel="100000" fill="hold"/>
                                        <p:tgtEl>
                                          <p:spTgt spid="20"/>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0"/>
            <a:ext cx="8229600" cy="796086"/>
          </a:xfrm>
        </p:spPr>
        <p:txBody>
          <a:bodyPr>
            <a:normAutofit fontScale="90000"/>
          </a:bodyPr>
          <a:lstStyle/>
          <a:p>
            <a:r>
              <a:rPr lang="en-US" sz="5400" b="1" dirty="0" smtClean="0">
                <a:solidFill>
                  <a:srgbClr val="FF0000"/>
                </a:solidFill>
              </a:rPr>
              <a:t>Applications of U-joint</a:t>
            </a:r>
            <a:endParaRPr lang="en-US" dirty="0"/>
          </a:p>
        </p:txBody>
      </p:sp>
      <p:sp>
        <p:nvSpPr>
          <p:cNvPr id="3" name="Content Placeholder 2"/>
          <p:cNvSpPr>
            <a:spLocks noGrp="1"/>
          </p:cNvSpPr>
          <p:nvPr>
            <p:ph idx="1"/>
          </p:nvPr>
        </p:nvSpPr>
        <p:spPr>
          <a:xfrm>
            <a:off x="214282" y="1000108"/>
            <a:ext cx="8472518" cy="5324492"/>
          </a:xfrm>
          <a:solidFill>
            <a:schemeClr val="bg1"/>
          </a:solidFill>
        </p:spPr>
        <p:txBody>
          <a:bodyPr>
            <a:normAutofit fontScale="92500" lnSpcReduction="10000"/>
          </a:bodyPr>
          <a:lstStyle/>
          <a:p>
            <a:pPr marL="0" indent="0" algn="just">
              <a:buNone/>
            </a:pPr>
            <a:r>
              <a:rPr lang="en-US" sz="2800" dirty="0" smtClean="0"/>
              <a:t>U-joints </a:t>
            </a:r>
            <a:r>
              <a:rPr lang="en-US" sz="2800" dirty="0" smtClean="0"/>
              <a:t>have many applications in:- aircraft, Control mechanisms, electronics, instrumentation, textile machinery</a:t>
            </a:r>
            <a:r>
              <a:rPr lang="en-US" sz="2800" dirty="0" smtClean="0">
                <a:solidFill>
                  <a:schemeClr val="bg1"/>
                </a:solidFill>
              </a:rPr>
              <a:t> </a:t>
            </a:r>
            <a:r>
              <a:rPr lang="en-US" sz="2800" dirty="0" smtClean="0"/>
              <a:t>tool drives etc.</a:t>
            </a:r>
          </a:p>
          <a:p>
            <a:pPr marL="0" indent="0" algn="just">
              <a:buNone/>
            </a:pPr>
            <a:r>
              <a:rPr lang="en-US" sz="2800" dirty="0" smtClean="0"/>
              <a:t>Uses of U-joint</a:t>
            </a:r>
          </a:p>
          <a:p>
            <a:pPr marL="0" indent="0" algn="just">
              <a:buFont typeface="Wingdings" pitchFamily="2" charset="2"/>
              <a:buChar char="Ø"/>
            </a:pPr>
            <a:r>
              <a:rPr lang="en-US" sz="2800" dirty="0" smtClean="0">
                <a:solidFill>
                  <a:schemeClr val="bg1"/>
                </a:solidFill>
              </a:rPr>
              <a:t> </a:t>
            </a:r>
            <a:r>
              <a:rPr lang="en-US" sz="2800" dirty="0" smtClean="0"/>
              <a:t>to carry maximum load-capacity for a given size. </a:t>
            </a:r>
          </a:p>
          <a:p>
            <a:pPr marL="0" indent="0" algn="just">
              <a:buFont typeface="Wingdings" pitchFamily="2" charset="2"/>
              <a:buChar char="Ø"/>
            </a:pPr>
            <a:r>
              <a:rPr lang="en-US" sz="2800" dirty="0" smtClean="0"/>
              <a:t>universal joints</a:t>
            </a:r>
            <a:r>
              <a:rPr lang="en-US" sz="2800" dirty="0" smtClean="0">
                <a:solidFill>
                  <a:srgbClr val="FF0000"/>
                </a:solidFill>
              </a:rPr>
              <a:t> </a:t>
            </a:r>
            <a:r>
              <a:rPr lang="en-US" sz="2800" dirty="0" smtClean="0"/>
              <a:t>with thermoplastic body   members are used in  light industrial applications by their</a:t>
            </a:r>
            <a:r>
              <a:rPr lang="en-US" sz="2800" dirty="0" smtClean="0">
                <a:solidFill>
                  <a:schemeClr val="bg1"/>
                </a:solidFill>
              </a:rPr>
              <a:t> </a:t>
            </a:r>
            <a:r>
              <a:rPr lang="en-US" sz="2800" dirty="0" smtClean="0"/>
              <a:t>Self-lubricating feature, light weight, corrosion  resistance and capability for high-speed operation are </a:t>
            </a:r>
            <a:r>
              <a:rPr lang="en-US" sz="2800" dirty="0" smtClean="0"/>
              <a:t>significant advantages</a:t>
            </a:r>
            <a:r>
              <a:rPr lang="en-US" sz="2400" dirty="0" smtClean="0"/>
              <a:t>.</a:t>
            </a:r>
          </a:p>
          <a:p>
            <a:pPr marL="0" indent="0">
              <a:buFont typeface="Wingdings" pitchFamily="2" charset="2"/>
              <a:buChar char="Ø"/>
            </a:pPr>
            <a:endParaRPr lang="en-US" sz="2400" dirty="0" smtClean="0">
              <a:solidFill>
                <a:schemeClr val="bg1"/>
              </a:solidFill>
            </a:endParaRPr>
          </a:p>
          <a:p>
            <a:pPr marL="0" indent="0">
              <a:buFont typeface="Wingdings" pitchFamily="2" charset="2"/>
              <a:buChar char="Ø"/>
            </a:pPr>
            <a:r>
              <a:rPr lang="en-US" sz="2400" dirty="0" smtClean="0"/>
              <a:t>Disadvantage:- its expensiveness</a:t>
            </a:r>
            <a:r>
              <a:rPr lang="en-US" sz="2400" dirty="0" smtClean="0">
                <a:solidFill>
                  <a:schemeClr val="bg1"/>
                </a:solidFill>
              </a:rPr>
              <a:t>…</a:t>
            </a:r>
          </a:p>
          <a:p>
            <a:pPr marL="0" indent="0" algn="r">
              <a:buNone/>
            </a:pPr>
            <a:r>
              <a:rPr lang="en-US" sz="2400" dirty="0" smtClean="0">
                <a:solidFill>
                  <a:srgbClr val="C00000"/>
                </a:solidFill>
              </a:rPr>
              <a:t>(</a:t>
            </a:r>
            <a:r>
              <a:rPr lang="en-US" sz="2400" dirty="0" smtClean="0">
                <a:solidFill>
                  <a:srgbClr val="C00000"/>
                </a:solidFill>
              </a:rPr>
              <a:t>From </a:t>
            </a:r>
            <a:r>
              <a:rPr lang="en-US" sz="2400" i="1" dirty="0" smtClean="0">
                <a:hlinkClick r:id="rId2"/>
              </a:rPr>
              <a:t>http://en.wikipedia.org/wiki/Universal_joint</a:t>
            </a:r>
            <a:endParaRPr lang="en-US" sz="2400" dirty="0"/>
          </a:p>
        </p:txBody>
      </p:sp>
    </p:spTree>
    <p:extLst>
      <p:ext uri="{BB962C8B-B14F-4D97-AF65-F5344CB8AC3E}">
        <p14:creationId xmlns:p14="http://schemas.microsoft.com/office/powerpoint/2010/main" xmlns="" val="22892177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71462"/>
            <a:ext cx="8229600" cy="857256"/>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Universal Joints</a:t>
            </a:r>
          </a:p>
        </p:txBody>
      </p:sp>
      <p:sp>
        <p:nvSpPr>
          <p:cNvPr id="7171" name="Rectangle 3"/>
          <p:cNvSpPr>
            <a:spLocks noGrp="1" noChangeArrowheads="1"/>
          </p:cNvSpPr>
          <p:nvPr>
            <p:ph type="body" idx="1"/>
          </p:nvPr>
        </p:nvSpPr>
        <p:spPr bwMode="auto">
          <a:xfrm>
            <a:off x="357158" y="1143000"/>
            <a:ext cx="8329642" cy="521495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Are sometimes referred to as </a:t>
            </a:r>
            <a:r>
              <a:rPr lang="en-US" dirty="0" err="1" smtClean="0"/>
              <a:t>Cardan</a:t>
            </a:r>
            <a:r>
              <a:rPr lang="en-US" dirty="0" smtClean="0"/>
              <a:t> Joints, Spicer Joins  , </a:t>
            </a:r>
            <a:r>
              <a:rPr lang="en-US" dirty="0" smtClean="0"/>
              <a:t>or Hooke joints</a:t>
            </a:r>
          </a:p>
          <a:p>
            <a:pPr eaLnBrk="1" hangingPunct="1"/>
            <a:r>
              <a:rPr lang="en-US" dirty="0" smtClean="0"/>
              <a:t>Allow for angle changes between the drive shaft, the transmission output shaft, and the rear axle housing</a:t>
            </a:r>
          </a:p>
        </p:txBody>
      </p:sp>
      <p:pic>
        <p:nvPicPr>
          <p:cNvPr id="7172" name="Picture 4"/>
          <p:cNvPicPr>
            <a:picLocks noChangeAspect="1" noChangeArrowheads="1"/>
          </p:cNvPicPr>
          <p:nvPr/>
        </p:nvPicPr>
        <p:blipFill>
          <a:blip r:embed="rId2"/>
          <a:srcRect/>
          <a:stretch>
            <a:fillRect/>
          </a:stretch>
        </p:blipFill>
        <p:spPr bwMode="auto">
          <a:xfrm>
            <a:off x="357158" y="3071810"/>
            <a:ext cx="3929090" cy="3181892"/>
          </a:xfrm>
          <a:prstGeom prst="rect">
            <a:avLst/>
          </a:prstGeom>
          <a:noFill/>
          <a:ln w="9525">
            <a:noFill/>
            <a:miter lim="800000"/>
            <a:headEnd/>
            <a:tailEnd/>
          </a:ln>
        </p:spPr>
      </p:pic>
      <p:pic>
        <p:nvPicPr>
          <p:cNvPr id="7173" name="Picture 5"/>
          <p:cNvPicPr>
            <a:picLocks noChangeAspect="1" noChangeArrowheads="1"/>
          </p:cNvPicPr>
          <p:nvPr/>
        </p:nvPicPr>
        <p:blipFill>
          <a:blip r:embed="rId3"/>
          <a:srcRect/>
          <a:stretch>
            <a:fillRect/>
          </a:stretch>
        </p:blipFill>
        <p:spPr bwMode="auto">
          <a:xfrm>
            <a:off x="4624222" y="3571876"/>
            <a:ext cx="3458585"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00034"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t>Universal Joint Characteristics</a:t>
            </a:r>
          </a:p>
        </p:txBody>
      </p:sp>
      <p:sp>
        <p:nvSpPr>
          <p:cNvPr id="8195" name="Rectangle 3"/>
          <p:cNvSpPr>
            <a:spLocks noGrp="1" noChangeArrowheads="1"/>
          </p:cNvSpPr>
          <p:nvPr>
            <p:ph type="body" idx="1"/>
          </p:nvPr>
        </p:nvSpPr>
        <p:spPr bwMode="auto">
          <a:xfrm>
            <a:off x="76200" y="1214422"/>
            <a:ext cx="4995866" cy="5338778"/>
          </a:xfrm>
          <a:noFill/>
          <a:ln>
            <a:miter lim="800000"/>
            <a:headEnd/>
            <a:tailEnd/>
          </a:ln>
        </p:spPr>
        <p:txBody>
          <a:bodyPr vert="horz" wrap="square" lIns="91440" tIns="45720" rIns="91440" bIns="45720" numCol="1" anchor="t" anchorCtr="0" compatLnSpc="1">
            <a:prstTxWarp prst="textNoShape">
              <a:avLst/>
            </a:prstTxWarp>
            <a:normAutofit/>
          </a:bodyPr>
          <a:lstStyle/>
          <a:p>
            <a:pPr algn="just" eaLnBrk="1" hangingPunct="1"/>
            <a:r>
              <a:rPr lang="en-US" sz="3200" dirty="0" smtClean="0"/>
              <a:t>Speed variations</a:t>
            </a:r>
          </a:p>
          <a:p>
            <a:pPr lvl="1" algn="just" eaLnBrk="1" hangingPunct="1"/>
            <a:r>
              <a:rPr lang="en-US" sz="3200" dirty="0" smtClean="0"/>
              <a:t>While operating at an </a:t>
            </a:r>
            <a:br>
              <a:rPr lang="en-US" sz="3200" dirty="0" smtClean="0"/>
            </a:br>
            <a:r>
              <a:rPr lang="en-US" sz="3200" dirty="0" smtClean="0"/>
              <a:t>angle, U-joints speed </a:t>
            </a:r>
            <a:br>
              <a:rPr lang="en-US" sz="3200" dirty="0" smtClean="0"/>
            </a:br>
            <a:r>
              <a:rPr lang="en-US" sz="3200" dirty="0" smtClean="0"/>
              <a:t>up and slow down </a:t>
            </a:r>
            <a:br>
              <a:rPr lang="en-US" sz="3200" dirty="0" smtClean="0"/>
            </a:br>
            <a:r>
              <a:rPr lang="en-US" sz="3200" dirty="0" smtClean="0"/>
              <a:t>twice per revolution</a:t>
            </a:r>
          </a:p>
          <a:p>
            <a:pPr algn="just" eaLnBrk="1" hangingPunct="1"/>
            <a:r>
              <a:rPr lang="en-US" sz="3200" dirty="0" smtClean="0"/>
              <a:t>Joint phasing</a:t>
            </a:r>
          </a:p>
          <a:p>
            <a:pPr lvl="1" algn="just" eaLnBrk="1" hangingPunct="1"/>
            <a:r>
              <a:rPr lang="en-US" sz="3200" dirty="0" smtClean="0"/>
              <a:t>The vibrations caused </a:t>
            </a:r>
            <a:br>
              <a:rPr lang="en-US" sz="3200" dirty="0" smtClean="0"/>
            </a:br>
            <a:r>
              <a:rPr lang="en-US" sz="3200" dirty="0" smtClean="0"/>
              <a:t>by one U-joint are transmitted to the </a:t>
            </a:r>
            <a:r>
              <a:rPr lang="en-US" sz="3200" dirty="0" smtClean="0"/>
              <a:t> other </a:t>
            </a:r>
            <a:r>
              <a:rPr lang="en-US" sz="3200" dirty="0" smtClean="0"/>
              <a:t>one</a:t>
            </a:r>
          </a:p>
        </p:txBody>
      </p:sp>
      <p:pic>
        <p:nvPicPr>
          <p:cNvPr id="8196" name="Picture 4"/>
          <p:cNvPicPr>
            <a:picLocks noChangeAspect="1" noChangeArrowheads="1"/>
          </p:cNvPicPr>
          <p:nvPr/>
        </p:nvPicPr>
        <p:blipFill>
          <a:blip r:embed="rId2"/>
          <a:srcRect/>
          <a:stretch>
            <a:fillRect/>
          </a:stretch>
        </p:blipFill>
        <p:spPr bwMode="auto">
          <a:xfrm>
            <a:off x="6705600" y="914400"/>
            <a:ext cx="1219200" cy="1219200"/>
          </a:xfrm>
          <a:prstGeom prst="rect">
            <a:avLst/>
          </a:prstGeom>
          <a:noFill/>
          <a:ln w="9525">
            <a:noFill/>
            <a:miter lim="800000"/>
            <a:headEnd/>
            <a:tailEnd/>
          </a:ln>
        </p:spPr>
      </p:pic>
      <p:pic>
        <p:nvPicPr>
          <p:cNvPr id="8197" name="Picture 5"/>
          <p:cNvPicPr>
            <a:picLocks noChangeAspect="1" noChangeArrowheads="1"/>
          </p:cNvPicPr>
          <p:nvPr/>
        </p:nvPicPr>
        <p:blipFill>
          <a:blip r:embed="rId3"/>
          <a:srcRect/>
          <a:stretch>
            <a:fillRect/>
          </a:stretch>
        </p:blipFill>
        <p:spPr bwMode="auto">
          <a:xfrm>
            <a:off x="5181600" y="2362200"/>
            <a:ext cx="3352800" cy="1474788"/>
          </a:xfrm>
          <a:prstGeom prst="rect">
            <a:avLst/>
          </a:prstGeom>
          <a:noFill/>
          <a:ln w="9525">
            <a:noFill/>
            <a:miter lim="800000"/>
            <a:headEnd/>
            <a:tailEnd/>
          </a:ln>
        </p:spPr>
      </p:pic>
      <p:pic>
        <p:nvPicPr>
          <p:cNvPr id="8198" name="Picture 6"/>
          <p:cNvPicPr>
            <a:picLocks noChangeAspect="1" noChangeArrowheads="1"/>
          </p:cNvPicPr>
          <p:nvPr/>
        </p:nvPicPr>
        <p:blipFill>
          <a:blip r:embed="rId4"/>
          <a:srcRect/>
          <a:stretch>
            <a:fillRect/>
          </a:stretch>
        </p:blipFill>
        <p:spPr bwMode="auto">
          <a:xfrm>
            <a:off x="6019800" y="4267200"/>
            <a:ext cx="31242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mtClean="0"/>
              <a:t>Universal Joint Characteristics (cont’d)</a:t>
            </a:r>
          </a:p>
        </p:txBody>
      </p:sp>
      <p:sp>
        <p:nvSpPr>
          <p:cNvPr id="92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Canceling angles</a:t>
            </a:r>
          </a:p>
          <a:p>
            <a:pPr lvl="1" eaLnBrk="1" hangingPunct="1"/>
            <a:r>
              <a:rPr lang="en-US" smtClean="0"/>
              <a:t>The angle of the front U-joint is offset by the rear one</a:t>
            </a:r>
          </a:p>
          <a:p>
            <a:pPr lvl="1" eaLnBrk="1" hangingPunct="1"/>
            <a:r>
              <a:rPr lang="en-US" smtClean="0"/>
              <a:t>The correct angle must be maintained to minimize vibration</a:t>
            </a:r>
          </a:p>
        </p:txBody>
      </p:sp>
      <p:pic>
        <p:nvPicPr>
          <p:cNvPr id="9220" name="Picture 4"/>
          <p:cNvPicPr>
            <a:picLocks noChangeAspect="1" noChangeArrowheads="1"/>
          </p:cNvPicPr>
          <p:nvPr/>
        </p:nvPicPr>
        <p:blipFill>
          <a:blip r:embed="rId2"/>
          <a:srcRect/>
          <a:stretch>
            <a:fillRect/>
          </a:stretch>
        </p:blipFill>
        <p:spPr bwMode="auto">
          <a:xfrm>
            <a:off x="2514600" y="4495800"/>
            <a:ext cx="4114800" cy="126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0"/>
            <a:ext cx="8229600" cy="79216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dirty="0" smtClean="0"/>
              <a:t>Universal Joint Designs</a:t>
            </a:r>
          </a:p>
        </p:txBody>
      </p:sp>
      <p:sp>
        <p:nvSpPr>
          <p:cNvPr id="10243" name="Rectangle 3"/>
          <p:cNvSpPr>
            <a:spLocks noGrp="1" noChangeArrowheads="1"/>
          </p:cNvSpPr>
          <p:nvPr>
            <p:ph type="body" idx="1"/>
          </p:nvPr>
        </p:nvSpPr>
        <p:spPr bwMode="auto">
          <a:xfrm>
            <a:off x="304800" y="990600"/>
            <a:ext cx="5257800" cy="5867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Single universal joint	</a:t>
            </a:r>
          </a:p>
          <a:p>
            <a:pPr lvl="1" eaLnBrk="1" hangingPunct="1"/>
            <a:r>
              <a:rPr lang="en-US" dirty="0" smtClean="0"/>
              <a:t>Sometimes known as </a:t>
            </a:r>
            <a:br>
              <a:rPr lang="en-US" dirty="0" smtClean="0"/>
            </a:br>
            <a:r>
              <a:rPr lang="en-US" dirty="0" smtClean="0"/>
              <a:t>single </a:t>
            </a:r>
            <a:r>
              <a:rPr lang="en-US" dirty="0" err="1" smtClean="0"/>
              <a:t>Cardan</a:t>
            </a:r>
            <a:r>
              <a:rPr lang="en-US" dirty="0" smtClean="0"/>
              <a:t>/Spicer Universal joint</a:t>
            </a:r>
          </a:p>
          <a:p>
            <a:pPr lvl="1" eaLnBrk="1" hangingPunct="1"/>
            <a:r>
              <a:rPr lang="en-US" dirty="0" smtClean="0"/>
              <a:t>Consists of a cross and </a:t>
            </a:r>
            <a:br>
              <a:rPr lang="en-US" dirty="0" smtClean="0"/>
            </a:br>
            <a:r>
              <a:rPr lang="en-US" dirty="0" smtClean="0"/>
              <a:t>four needle bearings</a:t>
            </a:r>
          </a:p>
          <a:p>
            <a:pPr eaLnBrk="1" hangingPunct="1"/>
            <a:r>
              <a:rPr lang="en-US" dirty="0" smtClean="0"/>
              <a:t>Double </a:t>
            </a:r>
            <a:r>
              <a:rPr lang="en-US" dirty="0" err="1" smtClean="0"/>
              <a:t>Cardan</a:t>
            </a:r>
            <a:r>
              <a:rPr lang="en-US" dirty="0" smtClean="0"/>
              <a:t> joint</a:t>
            </a:r>
          </a:p>
          <a:p>
            <a:pPr lvl="1" eaLnBrk="1" hangingPunct="1"/>
            <a:r>
              <a:rPr lang="en-US" dirty="0" smtClean="0"/>
              <a:t>Consists of two single </a:t>
            </a:r>
            <a:br>
              <a:rPr lang="en-US" dirty="0" smtClean="0"/>
            </a:br>
            <a:r>
              <a:rPr lang="en-US" dirty="0" smtClean="0"/>
              <a:t>U-joints joined by a center yoke and a ball and socket</a:t>
            </a:r>
          </a:p>
        </p:txBody>
      </p:sp>
      <p:pic>
        <p:nvPicPr>
          <p:cNvPr id="10244" name="Picture 4"/>
          <p:cNvPicPr>
            <a:picLocks noChangeAspect="1" noChangeArrowheads="1"/>
          </p:cNvPicPr>
          <p:nvPr/>
        </p:nvPicPr>
        <p:blipFill>
          <a:blip r:embed="rId2"/>
          <a:srcRect/>
          <a:stretch>
            <a:fillRect/>
          </a:stretch>
        </p:blipFill>
        <p:spPr bwMode="auto">
          <a:xfrm>
            <a:off x="6324600" y="762000"/>
            <a:ext cx="2438400" cy="1214438"/>
          </a:xfrm>
          <a:prstGeom prst="rect">
            <a:avLst/>
          </a:prstGeom>
          <a:noFill/>
          <a:ln w="9525">
            <a:noFill/>
            <a:miter lim="800000"/>
            <a:headEnd/>
            <a:tailEnd/>
          </a:ln>
        </p:spPr>
      </p:pic>
      <p:pic>
        <p:nvPicPr>
          <p:cNvPr id="10245" name="Picture 5"/>
          <p:cNvPicPr>
            <a:picLocks noChangeAspect="1" noChangeArrowheads="1"/>
          </p:cNvPicPr>
          <p:nvPr/>
        </p:nvPicPr>
        <p:blipFill>
          <a:blip r:embed="rId3"/>
          <a:srcRect/>
          <a:stretch>
            <a:fillRect/>
          </a:stretch>
        </p:blipFill>
        <p:spPr bwMode="auto">
          <a:xfrm>
            <a:off x="6629400" y="2286000"/>
            <a:ext cx="2286000" cy="1293813"/>
          </a:xfrm>
          <a:prstGeom prst="rect">
            <a:avLst/>
          </a:prstGeom>
          <a:noFill/>
          <a:ln w="9525">
            <a:noFill/>
            <a:miter lim="800000"/>
            <a:headEnd/>
            <a:tailEnd/>
          </a:ln>
        </p:spPr>
      </p:pic>
      <p:pic>
        <p:nvPicPr>
          <p:cNvPr id="10246" name="Picture 6"/>
          <p:cNvPicPr>
            <a:picLocks noChangeAspect="1" noChangeArrowheads="1"/>
          </p:cNvPicPr>
          <p:nvPr/>
        </p:nvPicPr>
        <p:blipFill>
          <a:blip r:embed="rId4"/>
          <a:srcRect/>
          <a:stretch>
            <a:fillRect/>
          </a:stretch>
        </p:blipFill>
        <p:spPr bwMode="auto">
          <a:xfrm>
            <a:off x="5562600" y="3581400"/>
            <a:ext cx="3222625"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902</TotalTime>
  <Words>1226</Words>
  <Application>Microsoft Office PowerPoint</Application>
  <PresentationFormat>On-screen Show (4:3)</PresentationFormat>
  <Paragraphs>179</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Flow</vt:lpstr>
      <vt:lpstr>Packager Shell Object</vt:lpstr>
      <vt:lpstr>   UNIVERSAL JOINTS  </vt:lpstr>
      <vt:lpstr>Slide 2</vt:lpstr>
      <vt:lpstr>Chapter Objectives </vt:lpstr>
      <vt:lpstr> Definition</vt:lpstr>
      <vt:lpstr>Applications of U-joint</vt:lpstr>
      <vt:lpstr>Universal Joints</vt:lpstr>
      <vt:lpstr>Universal Joint Characteristics</vt:lpstr>
      <vt:lpstr>Universal Joint Characteristics (cont’d)</vt:lpstr>
      <vt:lpstr>Universal Joint Designs</vt:lpstr>
      <vt:lpstr>Universal Joint Designs (cont’d)</vt:lpstr>
      <vt:lpstr>Universal Joint</vt:lpstr>
      <vt:lpstr>Slide 12</vt:lpstr>
      <vt:lpstr>Slide 13</vt:lpstr>
      <vt:lpstr>Slide 14</vt:lpstr>
      <vt:lpstr>Slide 15</vt:lpstr>
      <vt:lpstr>U-joint</vt:lpstr>
      <vt:lpstr>Slide 17</vt:lpstr>
      <vt:lpstr>Slide 18</vt:lpstr>
      <vt:lpstr>Slide 19</vt:lpstr>
      <vt:lpstr>Slide 20</vt:lpstr>
      <vt:lpstr>Slide 21</vt:lpstr>
      <vt:lpstr>Slide 22</vt:lpstr>
      <vt:lpstr>VELOCITY RATIO OF SHAFTS</vt:lpstr>
      <vt:lpstr> Universal joint From http://www.ehow.com/info_8181311_types-ujoints.html</vt:lpstr>
      <vt:lpstr>.</vt:lpstr>
      <vt:lpstr>      If shaft A turns through an angle  from AA to A1A1 , then the projection of  BB will also turn through angle   to B1B1. During this time the angle turned by shaft B is   as observed  from the axis of shaft B. The projections of B1 and B2 on AA are C1 and C2.  </vt:lpstr>
      <vt:lpstr>.</vt:lpstr>
      <vt:lpstr>.</vt:lpstr>
      <vt:lpstr>.</vt:lpstr>
      <vt:lpstr>.</vt:lpstr>
      <vt:lpstr>Slide 31</vt:lpstr>
      <vt:lpstr>DOUBLE   HOOK’S JOINT</vt:lpstr>
      <vt:lpstr>Slide 33</vt:lpstr>
      <vt:lpstr>Slide 34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joint</dc:title>
  <dc:creator>BIKO</dc:creator>
  <cp:lastModifiedBy>hailua</cp:lastModifiedBy>
  <cp:revision>96</cp:revision>
  <dcterms:created xsi:type="dcterms:W3CDTF">2012-12-26T14:02:44Z</dcterms:created>
  <dcterms:modified xsi:type="dcterms:W3CDTF">2014-01-03T11:48:09Z</dcterms:modified>
</cp:coreProperties>
</file>