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30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348C9C89-B22A-456D-960C-9A3EA54974A3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EF941363-E607-4E66-9590-2E7FB82ED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5E9E79D-A61B-4A31-92CB-6C0EC320A3F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D29D3B30-ACAD-4DF2-A7A5-95EE5254F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E9E79D-A61B-4A31-92CB-6C0EC320A3F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30-ACAD-4DF2-A7A5-95EE5254F4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E9E79D-A61B-4A31-92CB-6C0EC320A3F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30-ACAD-4DF2-A7A5-95EE5254F4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Manufacturing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E9E79D-A61B-4A31-92CB-6C0EC320A3F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3B30-ACAD-4DF2-A7A5-95EE5254F4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3B30-ACAD-4DF2-A7A5-95EE5254F4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E9E79D-A61B-4A31-92CB-6C0EC320A3F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5C31-0770-4EFA-94DE-DF2FCACFEE5F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9A4-1AD0-4F08-881D-7F2EE16327B6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D879-E5F6-4ECE-B886-976C2712D6E4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62DB-5E7C-4000-A9CD-C23E02AEE11A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ECA-78EF-4617-B1C0-BF077A559EDD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940-DC7D-4D0A-88F3-A981859B45B4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99A6-F6D4-4397-9B30-CFDF631F7B0F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FD1-0062-4600-83FD-93A2DEF25263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772-63A5-4700-9434-2ADF7F2FBD02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46AE-BDD1-4ECB-B645-EA4C6A70761C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CAA-81D8-424D-8094-F408298DF377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CAE5-7ED3-4CC7-8D4E-9CF8C5297E33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E259-FCE6-4FC4-8EED-EBEE1C4A5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147002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ankGothic Md BT" pitchFamily="34" charset="0"/>
              </a:rPr>
              <a:t>MANUFACTURING </a:t>
            </a:r>
            <a:br>
              <a:rPr lang="en-US" sz="6000" dirty="0">
                <a:latin typeface="BankGothic Md BT" pitchFamily="34" charset="0"/>
              </a:rPr>
            </a:br>
            <a:r>
              <a:rPr lang="en-US" sz="6000" dirty="0">
                <a:latin typeface="BankGothic Md BT" pitchFamily="34" charset="0"/>
              </a:rPr>
              <a:t>Engineering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086600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BankGothic Md BT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ankGothic Md BT" pitchFamily="34" charset="0"/>
                <a:ea typeface="+mj-ea"/>
                <a:cs typeface="+mj-cs"/>
              </a:rPr>
              <a:t>CHAPTER 1 </a:t>
            </a:r>
          </a:p>
          <a:p>
            <a:r>
              <a:rPr lang="en-US" sz="3600" dirty="0">
                <a:latin typeface="BankGothic Md BT" pitchFamily="34" charset="0"/>
              </a:rPr>
              <a:t>Casting I</a:t>
            </a:r>
          </a:p>
          <a:p>
            <a:r>
              <a:rPr lang="en-US" sz="3600" dirty="0" err="1">
                <a:latin typeface="BankGothic Md BT" pitchFamily="34" charset="0"/>
              </a:rPr>
              <a:t>AAiT</a:t>
            </a:r>
            <a:endParaRPr lang="en-US" sz="3600" dirty="0">
              <a:latin typeface="BankGothic Md BT" pitchFamily="34" charset="0"/>
            </a:endParaRPr>
          </a:p>
          <a:p>
            <a:r>
              <a:rPr lang="en-US" sz="3600" dirty="0">
                <a:latin typeface="BankGothic Md BT" pitchFamily="34" charset="0"/>
              </a:rPr>
              <a:t> </a:t>
            </a:r>
          </a:p>
          <a:p>
            <a:endParaRPr lang="en-US" sz="1600" i="1" dirty="0">
              <a:latin typeface="BankGothic Md BT" pitchFamily="34" charset="0"/>
            </a:endParaRPr>
          </a:p>
          <a:p>
            <a:endParaRPr lang="en-US" sz="1600" i="1" dirty="0">
              <a:latin typeface="BankGothic Md BT" pitchFamily="34" charset="0"/>
            </a:endParaRPr>
          </a:p>
          <a:p>
            <a:endParaRPr lang="en-US" sz="1600" i="1" dirty="0">
              <a:latin typeface="BankGothic Md BT" pitchFamily="34" charset="0"/>
            </a:endParaRPr>
          </a:p>
          <a:p>
            <a:r>
              <a:rPr lang="en-US" sz="1600" i="1" dirty="0">
                <a:latin typeface="BankGothic Md BT" pitchFamily="34" charset="0"/>
              </a:rPr>
              <a:t>Lecture By: </a:t>
            </a:r>
            <a:r>
              <a:rPr lang="en-US" sz="1600" i="1" dirty="0" err="1">
                <a:latin typeface="BankGothic Md BT" pitchFamily="34" charset="0"/>
              </a:rPr>
              <a:t>Abrha</a:t>
            </a:r>
            <a:r>
              <a:rPr lang="en-US" sz="1600" i="1" dirty="0">
                <a:latin typeface="BankGothic Md BT" pitchFamily="34" charset="0"/>
              </a:rPr>
              <a:t> M.</a:t>
            </a:r>
          </a:p>
          <a:p>
            <a:endParaRPr lang="en-US" sz="4400" dirty="0">
              <a:latin typeface="BankGothic Md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PRODUCTS</a:t>
            </a:r>
            <a:r>
              <a:rPr lang="en-US" sz="3200" b="1" dirty="0"/>
              <a:t> –Ti Ni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466152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416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5029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Automotive gearbox case Titanium alloy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48768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Turbine Nickel alloy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8"/>
            <a:ext cx="6934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PRODUCTS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562225"/>
            <a:ext cx="3771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28" y="2286000"/>
            <a:ext cx="50718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914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Foundry is very flexible about </a:t>
            </a:r>
            <a:r>
              <a:rPr lang="en-US" sz="2800" b="1" u="sng" dirty="0"/>
              <a:t>size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PRODUCTS</a:t>
            </a:r>
            <a:br>
              <a:rPr lang="en-US" sz="4000" b="1" dirty="0">
                <a:latin typeface="BankGothic Md BT" pitchFamily="34" charset="0"/>
              </a:rPr>
            </a:br>
            <a:r>
              <a:rPr lang="en-US" sz="3000" dirty="0">
                <a:latin typeface="BankGothic Md BT" pitchFamily="34" charset="0"/>
              </a:rPr>
              <a:t>Casting is profitable when:</a:t>
            </a:r>
            <a:endParaRPr lang="en-US" sz="4000" b="1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86400"/>
          </a:xfrm>
        </p:spPr>
        <p:txBody>
          <a:bodyPr>
            <a:noAutofit/>
          </a:bodyPr>
          <a:lstStyle/>
          <a:p>
            <a:pPr algn="just"/>
            <a:r>
              <a:rPr lang="en-US" sz="2400" b="1" u="sng" dirty="0"/>
              <a:t>Part shape is complex</a:t>
            </a:r>
            <a:r>
              <a:rPr lang="en-US" sz="2400" dirty="0"/>
              <a:t>: thickness is important, but a complex shape is cast as easily as a simple one (especially for internal cavities);</a:t>
            </a:r>
          </a:p>
          <a:p>
            <a:pPr algn="just"/>
            <a:r>
              <a:rPr lang="en-US" sz="2400" b="1" u="sng" dirty="0"/>
              <a:t>Batch size ranges from medium (sand casting) </a:t>
            </a:r>
          </a:p>
          <a:p>
            <a:pPr algn="just"/>
            <a:r>
              <a:rPr lang="en-US" sz="2400" b="1" u="sng" dirty="0"/>
              <a:t>To very large (die casting)</a:t>
            </a:r>
            <a:r>
              <a:rPr lang="en-US" sz="2400" b="1" dirty="0"/>
              <a:t>: </a:t>
            </a:r>
            <a:r>
              <a:rPr lang="en-US" sz="2400" dirty="0"/>
              <a:t>there is an initial cost for equipment (pattern, match plates, dies, core boxes…) that should be divided on a number of produced parts;</a:t>
            </a:r>
          </a:p>
          <a:p>
            <a:pPr algn="just"/>
            <a:r>
              <a:rPr lang="en-US" sz="2400" b="1" u="sng" dirty="0"/>
              <a:t>Part size is a problem</a:t>
            </a:r>
            <a:r>
              <a:rPr lang="en-US" sz="2400" dirty="0"/>
              <a:t>: in theory there is no limit to the casting size, casting is mandatory for very large complex parts (e.g. big machine tool frames, naval engine bodies);</a:t>
            </a:r>
          </a:p>
          <a:p>
            <a:pPr algn="just"/>
            <a:r>
              <a:rPr lang="en-US" sz="2400" b="1" u="sng" dirty="0"/>
              <a:t>The workpiece material has low machinability</a:t>
            </a:r>
            <a:r>
              <a:rPr lang="en-US" sz="2400" dirty="0"/>
              <a:t>: some materials are more easily cast (ferrous, copper alloys), other less (Al, Ti), yet </a:t>
            </a:r>
            <a:r>
              <a:rPr lang="en-US" sz="2400" dirty="0" err="1"/>
              <a:t>castability</a:t>
            </a:r>
            <a:r>
              <a:rPr lang="en-US" sz="2400" dirty="0"/>
              <a:t> should be compared with alternative techniques (e.g.: Nickel alloys are often cast, they are difficult to cast but even more difficult to machine…).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181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3200" dirty="0"/>
              <a:t> </a:t>
            </a:r>
            <a:r>
              <a:rPr lang="en-US" sz="3200" dirty="0">
                <a:latin typeface="BankGothic Md BT" pitchFamily="34" charset="0"/>
              </a:rPr>
              <a:t>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With the sand casting technique, metal castings are produced in </a:t>
            </a:r>
            <a:r>
              <a:rPr lang="en-US" sz="2400" b="1" dirty="0"/>
              <a:t>sand </a:t>
            </a:r>
            <a:r>
              <a:rPr lang="en-US" sz="2400" dirty="0"/>
              <a:t>molds(to be precise, a special foundry sand mixed with a number of binders and additives) and molten metal is poured in </a:t>
            </a:r>
            <a:r>
              <a:rPr lang="en-US" sz="2400" b="1" dirty="0"/>
              <a:t>by gravity, </a:t>
            </a:r>
            <a:r>
              <a:rPr lang="en-US" sz="2400" dirty="0"/>
              <a:t>that is, poured without an external pressure.</a:t>
            </a:r>
          </a:p>
          <a:p>
            <a:pPr algn="just">
              <a:buNone/>
            </a:pPr>
            <a:endParaRPr lang="en-US" sz="1200" b="1" dirty="0"/>
          </a:p>
          <a:p>
            <a:pPr algn="just"/>
            <a:r>
              <a:rPr lang="en-US" sz="2400" dirty="0"/>
              <a:t>Thus </a:t>
            </a:r>
            <a:r>
              <a:rPr lang="en-US" sz="2400" b="1" dirty="0"/>
              <a:t>molds are disposable </a:t>
            </a:r>
            <a:r>
              <a:rPr lang="en-US" sz="2400" dirty="0"/>
              <a:t>and metals are </a:t>
            </a:r>
            <a:r>
              <a:rPr lang="en-US" sz="2400" b="1" dirty="0"/>
              <a:t>poured in by gravity.</a:t>
            </a:r>
          </a:p>
          <a:p>
            <a:pPr algn="just">
              <a:buNone/>
            </a:pPr>
            <a:endParaRPr lang="en-US" sz="1200" b="1" dirty="0"/>
          </a:p>
          <a:p>
            <a:pPr algn="just"/>
            <a:r>
              <a:rPr lang="en-US" sz="2400" dirty="0"/>
              <a:t>Almost all metals are suitable for sand casting. Ferrous materials are most commonly manufactured using this technique.</a:t>
            </a:r>
          </a:p>
          <a:p>
            <a:pPr algn="just">
              <a:buNone/>
            </a:pPr>
            <a:endParaRPr lang="en-US" sz="1200" dirty="0"/>
          </a:p>
          <a:p>
            <a:pPr algn="just"/>
            <a:r>
              <a:rPr lang="en-US" sz="2400" dirty="0"/>
              <a:t>Generally, sand is placed around a </a:t>
            </a:r>
            <a:r>
              <a:rPr lang="en-US" sz="2400" b="1" dirty="0"/>
              <a:t>pattern</a:t>
            </a:r>
            <a:r>
              <a:rPr lang="en-US" sz="2400" dirty="0"/>
              <a:t> (usually made of wood, metal or polymers), then rammed or chemically hardened. Once the mold is made, it is necessary to </a:t>
            </a:r>
            <a:r>
              <a:rPr lang="en-US" sz="2400" b="1" dirty="0"/>
              <a:t>extract the pattern from the mold.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32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45" y="838200"/>
            <a:ext cx="86610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32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01" y="828907"/>
            <a:ext cx="6550099" cy="54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32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840830"/>
            <a:ext cx="6553200" cy="553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7159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32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8086"/>
            <a:ext cx="6349208" cy="54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–Sequence (manual mold-making)</a:t>
            </a:r>
            <a:endParaRPr lang="en-US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590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8975" y="990600"/>
            <a:ext cx="2638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1285875"/>
            <a:ext cx="2762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416464"/>
            <a:ext cx="2819400" cy="27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733800"/>
            <a:ext cx="2876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0775" y="3648075"/>
            <a:ext cx="2790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–Sequence (manual mold-making)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028" t="22222" r="5556" b="9259"/>
          <a:stretch>
            <a:fillRect/>
          </a:stretch>
        </p:blipFill>
        <p:spPr bwMode="auto">
          <a:xfrm>
            <a:off x="152400" y="762000"/>
            <a:ext cx="886597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"/>
            <a:ext cx="3429000" cy="563562"/>
          </a:xfrm>
        </p:spPr>
        <p:txBody>
          <a:bodyPr>
            <a:noAutofit/>
          </a:bodyPr>
          <a:lstStyle/>
          <a:p>
            <a:pPr algn="l"/>
            <a:r>
              <a:rPr lang="en-US" sz="3300" dirty="0">
                <a:latin typeface="BankGothic Md BT" pitchFamily="34" charset="0"/>
              </a:rPr>
              <a:t>Foundry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800600" cy="1524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/>
              <a:t>Meta casting – ancient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Process of forming metallic object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Melting metal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Pouring in to shaped cavity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Allow it to solidify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2751"/>
            <a:ext cx="7239000" cy="42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19600" y="609600"/>
            <a:ext cx="4648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Foundry is a factory for making molds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Melting &amp; handling molten metals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Perform casting process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Cleaning the finished casting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22238"/>
            <a:ext cx="3733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Metal casting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18288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defRPr/>
            </a:pPr>
            <a:r>
              <a:rPr lang="en-US" sz="2400" dirty="0" err="1"/>
              <a:t>Foundrymen</a:t>
            </a:r>
            <a:r>
              <a:rPr lang="en-US" sz="2400" dirty="0"/>
              <a:t> workers who perform casting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4582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–Sequence (manual mold-making)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06117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dirty="0"/>
              <a:t>Pattern requirements: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300" dirty="0"/>
              <a:t>Easy to extract from the mold (no undercuts, divided into two or more parts);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300" dirty="0"/>
              <a:t>Easy to machine (often wood, but also metal or plastics);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Wear resistant (in contact with sand).</a:t>
            </a:r>
          </a:p>
          <a:p>
            <a:endParaRPr lang="en-US" sz="3300" dirty="0"/>
          </a:p>
          <a:p>
            <a:pPr>
              <a:buNone/>
            </a:pPr>
            <a:r>
              <a:rPr lang="en-US" sz="3300" dirty="0"/>
              <a:t>Pattern features: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Core prints (when present);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Modified dimensions (for both allowances and shrinkage);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Modified geometry (fillets, drafts).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–Patterns</a:t>
            </a:r>
            <a:endParaRPr lang="en-US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1427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64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/>
              <a:t>m –mold extraction direction</a:t>
            </a:r>
          </a:p>
          <a:p>
            <a:r>
              <a:rPr lang="en-US" sz="2400" i="1" dirty="0"/>
              <a:t>s –Undercut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762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Pattern extraction is made possible by: </a:t>
            </a:r>
          </a:p>
          <a:p>
            <a:pPr algn="just"/>
            <a:r>
              <a:rPr lang="en-US" sz="2800" dirty="0"/>
              <a:t>1) Correct positioning between </a:t>
            </a:r>
          </a:p>
          <a:p>
            <a:pPr algn="just"/>
            <a:r>
              <a:rPr lang="en-US" sz="2800" i="1" dirty="0"/>
              <a:t>	cope &amp; drag (i.e. upper &amp; lower mold);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–Patterns</a:t>
            </a:r>
            <a:endParaRPr lang="en-US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976" y="1112837"/>
            <a:ext cx="8545424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–Patterns</a:t>
            </a:r>
            <a:endParaRPr lang="en-US" sz="2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425" y="990600"/>
            <a:ext cx="8756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990600"/>
          </a:xfrm>
        </p:spPr>
        <p:txBody>
          <a:bodyPr/>
          <a:lstStyle/>
          <a:p>
            <a:pPr algn="just">
              <a:buNone/>
            </a:pPr>
            <a:r>
              <a:rPr lang="en-US" sz="2800" dirty="0"/>
              <a:t>	Wooden patterns are very common: they are produced easily with carpentry techniques.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387" y="2143125"/>
            <a:ext cx="58998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–Patterns</a:t>
            </a:r>
            <a:endParaRPr 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908" y="762000"/>
            <a:ext cx="872549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–Cores</a:t>
            </a:r>
            <a:endParaRPr lang="en-US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899333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32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3200" b="1" dirty="0"/>
              <a:t> –Cores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While using blind cores, avoid </a:t>
            </a:r>
            <a:r>
              <a:rPr lang="en-US" sz="2800" i="1" dirty="0"/>
              <a:t>core shift. Cores should keep their position both before closing the flasks and after pouring: their center of gravity should fall inside the print.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02" y="2854640"/>
            <a:ext cx="8582098" cy="293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–Other devices</a:t>
            </a:r>
            <a:endParaRPr lang="en-US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3224"/>
            <a:ext cx="5943600" cy="556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BankGothic Md BT" pitchFamily="34" charset="0"/>
              </a:rPr>
              <a:t>GLOSSARY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8859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–“Lost Foam”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1828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/>
              <a:t>	It is a special molding technique using patterns made by polystyrene foam. During casting (just in sand, without binders) this pattern is destroyed by the heat. Therefore, in this process both </a:t>
            </a:r>
            <a:r>
              <a:rPr lang="en-US" sz="2400" b="1" dirty="0"/>
              <a:t>pattern and mold are expendable and casting is by gravity.</a:t>
            </a:r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600325"/>
            <a:ext cx="86487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32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3200" b="1" dirty="0"/>
              <a:t> –“Lost Foam”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638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400" dirty="0"/>
              <a:t>Advantages: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no problems with undercuts;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7400" dirty="0"/>
              <a:t>in most cases, cores are not required, even for through holes;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molding and shakeout are very simple;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special freedom of choice in gate positioning;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one flask.</a:t>
            </a:r>
          </a:p>
          <a:p>
            <a:endParaRPr lang="en-US" sz="7400" dirty="0"/>
          </a:p>
          <a:p>
            <a:pPr>
              <a:buNone/>
            </a:pPr>
            <a:r>
              <a:rPr lang="en-US" sz="7400" dirty="0"/>
              <a:t>Disadvantages.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in general more expensive;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requires a pattern for each casting;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venting is critical;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7400" dirty="0"/>
              <a:t>a trial and error process is needed, before a sound part can be produced (good for large scale production);</a:t>
            </a:r>
          </a:p>
          <a:p>
            <a:pPr lvl="1">
              <a:buFont typeface="Wingdings" pitchFamily="2" charset="2"/>
              <a:buChar char="Ø"/>
            </a:pPr>
            <a:r>
              <a:rPr lang="en-US" sz="7400" dirty="0"/>
              <a:t>risers are critical: effective only for thin walls.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</a:t>
            </a:r>
            <a:r>
              <a:rPr lang="en-US" sz="2800" b="1" dirty="0" err="1"/>
              <a:t>Metallostatic</a:t>
            </a:r>
            <a:r>
              <a:rPr lang="en-US" sz="2800" b="1" dirty="0"/>
              <a:t> lift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51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/>
              <a:t>Once poured, the molten metal exerts a pressure on cavity walls. As a result, the cope may be lifted. To prevent this, some weight may be set on the mold. DO NOT OVERLOAD thin copes: they may be deformed (sags)!</a:t>
            </a:r>
          </a:p>
          <a:p>
            <a:pPr algn="just">
              <a:buNone/>
            </a:pPr>
            <a:r>
              <a:rPr lang="en-US" sz="2400" dirty="0" err="1"/>
              <a:t>Metallostatic</a:t>
            </a:r>
            <a:r>
              <a:rPr lang="en-US" sz="2400" dirty="0"/>
              <a:t> pressure can result also in either core shift or core deformation, especially for horizontal cores.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46558"/>
            <a:ext cx="3790950" cy="31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–Sands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2000"/>
            <a:ext cx="8667749" cy="587692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/>
              <a:t>Silica: most widely available, economical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/>
              <a:t>Zircon: lower expansion, high refractoriness, higher thermal conductivity, but more expensive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/>
              <a:t>Olivine, </a:t>
            </a:r>
            <a:r>
              <a:rPr lang="en-US" sz="2200" dirty="0" err="1"/>
              <a:t>Chromite</a:t>
            </a:r>
            <a:r>
              <a:rPr lang="en-US" sz="2200" dirty="0"/>
              <a:t>: intermediate properties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12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/>
              <a:t>Desired features for a disposable mold material:</a:t>
            </a:r>
          </a:p>
          <a:p>
            <a:pPr algn="just">
              <a:lnSpc>
                <a:spcPct val="80000"/>
              </a:lnSpc>
            </a:pPr>
            <a:r>
              <a:rPr lang="en-US" sz="2200" dirty="0" err="1"/>
              <a:t>Flowability</a:t>
            </a:r>
            <a:r>
              <a:rPr lang="en-US" sz="2200" dirty="0"/>
              <a:t>(good flow, good contact with all surfaces of the pattern), for better reproduction of details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refractoriness (heat resistance to stand contact with molten metal)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permeability (ability to permit gases to pass through)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strength (to keep the desired shape, against shocks and </a:t>
            </a:r>
            <a:r>
              <a:rPr lang="en-US" sz="2200" dirty="0" err="1"/>
              <a:t>metallostatic</a:t>
            </a:r>
            <a:r>
              <a:rPr lang="en-US" sz="2200" dirty="0"/>
              <a:t> pressure)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collapsibility (to allow an easy shakeout)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12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/>
              <a:t>These features are given by a mix of: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sand (esp. silica = SiO2)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binders (esp. clay = 2SiO2.Al2O3.2H2O)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moisture</a:t>
            </a:r>
          </a:p>
          <a:p>
            <a:pPr algn="just">
              <a:lnSpc>
                <a:spcPct val="80000"/>
              </a:lnSpc>
            </a:pPr>
            <a:r>
              <a:rPr lang="en-US" sz="2200" dirty="0"/>
              <a:t>additives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–Sands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38200"/>
            <a:ext cx="8496300" cy="54165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–Sands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1684338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sz="2800" dirty="0">
                <a:latin typeface="Book Antiqua" pitchFamily="18" charset="0"/>
              </a:rPr>
              <a:t>Sand grain </a:t>
            </a:r>
            <a:r>
              <a:rPr lang="en-US" sz="2800" b="1" dirty="0">
                <a:latin typeface="Book Antiqua" pitchFamily="18" charset="0"/>
              </a:rPr>
              <a:t>shape </a:t>
            </a:r>
            <a:r>
              <a:rPr lang="en-US" sz="2800" dirty="0">
                <a:latin typeface="Book Antiqua" pitchFamily="18" charset="0"/>
              </a:rPr>
              <a:t>has effect on mold permeability too: the optimal shape is round (with lower apparent density, since a higher amount of void is left).</a:t>
            </a:r>
          </a:p>
          <a:p>
            <a:pPr>
              <a:buFontTx/>
              <a:buNone/>
            </a:pPr>
            <a:r>
              <a:rPr lang="en-US" sz="2800" dirty="0">
                <a:latin typeface="Book Antiqua" pitchFamily="18" charset="0"/>
              </a:rPr>
              <a:t>Here is a sketch of possible grain shapes.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09912"/>
            <a:ext cx="7475866" cy="3138488"/>
          </a:xfrm>
          <a:prstGeom prst="rect">
            <a:avLst/>
          </a:prstGeom>
          <a:noFill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–Sands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l="19095" t="23611" r="18094" b="12413"/>
          <a:stretch>
            <a:fillRect/>
          </a:stretch>
        </p:blipFill>
        <p:spPr bwMode="auto">
          <a:xfrm>
            <a:off x="250825" y="968375"/>
            <a:ext cx="8713788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"/>
            <a:ext cx="8229600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SAND</a:t>
            </a:r>
            <a:r>
              <a:rPr lang="en-US" sz="2800" b="1" dirty="0"/>
              <a:t> </a:t>
            </a:r>
            <a:r>
              <a:rPr lang="en-US" sz="3600" b="1" dirty="0">
                <a:latin typeface="BankGothic Md BT" pitchFamily="34" charset="0"/>
              </a:rPr>
              <a:t>CASTING</a:t>
            </a:r>
            <a:r>
              <a:rPr lang="en-US" sz="2800" b="1" dirty="0"/>
              <a:t> –Molding techniques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800" dirty="0">
                <a:latin typeface="Book Antiqua" pitchFamily="18" charset="0"/>
              </a:rPr>
              <a:t>Molding is compacting sand around the pattern to reach the required mold strength. Both manual and mechanical molding (mold making) are possible, depending on:</a:t>
            </a:r>
          </a:p>
          <a:p>
            <a:pPr marL="1531938" lvl="2" indent="-6175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Book Antiqua" pitchFamily="18" charset="0"/>
              </a:rPr>
              <a:t>batch size,</a:t>
            </a:r>
          </a:p>
          <a:p>
            <a:pPr marL="1531938" lvl="2" indent="-6175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Book Antiqua" pitchFamily="18" charset="0"/>
              </a:rPr>
              <a:t>required level of repeatability,</a:t>
            </a:r>
          </a:p>
          <a:p>
            <a:pPr marL="1531938" lvl="2" indent="-6175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Book Antiqua" pitchFamily="18" charset="0"/>
              </a:rPr>
              <a:t>lack of skilled crew.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Book Antiqua" pitchFamily="18" charset="0"/>
              </a:rPr>
              <a:t>Manual mold making </a:t>
            </a:r>
            <a:r>
              <a:rPr lang="en-US" sz="2800" dirty="0">
                <a:latin typeface="Book Antiqua" pitchFamily="18" charset="0"/>
              </a:rPr>
              <a:t>may be done with flasks, slip or snap flasks (&amp; mold jackets), ground molding.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Book Antiqua" pitchFamily="18" charset="0"/>
              </a:rPr>
              <a:t>Mechanical mold making </a:t>
            </a:r>
            <a:r>
              <a:rPr lang="en-US" sz="2800" dirty="0">
                <a:latin typeface="Book Antiqua" pitchFamily="18" charset="0"/>
              </a:rPr>
              <a:t>may be done either with flasks or flask-less. Even fully automated processes are possible (molding, pouring and knockout).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800" dirty="0">
              <a:latin typeface="Book Antiqu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CAST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To select a good material, we require the following properties: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400" b="1" dirty="0"/>
              <a:t>Low melting point</a:t>
            </a:r>
            <a:r>
              <a:rPr lang="en-US" sz="2400" dirty="0"/>
              <a:t>: not really necessary in all casting processes, but always useful;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400" b="1" dirty="0"/>
              <a:t>Castability</a:t>
            </a:r>
            <a:r>
              <a:rPr lang="en-US" sz="2400" dirty="0"/>
              <a:t>: a complex mix of properties able to give accurate and sound castings: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		•</a:t>
            </a:r>
            <a:r>
              <a:rPr lang="en-US" sz="2400" u="sng" dirty="0"/>
              <a:t>high fluidity </a:t>
            </a:r>
            <a:r>
              <a:rPr lang="en-US" sz="2400" dirty="0"/>
              <a:t>of liquid phase, to easily fill “difficult” cavities;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		•</a:t>
            </a:r>
            <a:r>
              <a:rPr lang="en-US" sz="2400" u="sng" dirty="0"/>
              <a:t>phase-diagram</a:t>
            </a:r>
            <a:r>
              <a:rPr lang="en-US" sz="2400" dirty="0"/>
              <a:t> properties, esp. to reduce </a:t>
            </a:r>
            <a:r>
              <a:rPr lang="en-US" sz="2400" i="1" dirty="0"/>
              <a:t>dendrite formation;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i="1" dirty="0"/>
              <a:t>		•</a:t>
            </a:r>
            <a:r>
              <a:rPr lang="en-US" sz="2400" i="1" u="sng" dirty="0"/>
              <a:t>low shrinkage</a:t>
            </a:r>
            <a:r>
              <a:rPr lang="en-US" sz="2400" i="1" dirty="0"/>
              <a:t>, during both solidification and cooling;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i="1" dirty="0"/>
              <a:t>		•chemical properties, to control compounds inclusions (esp. with O, Si, S).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5130"/>
            <a:ext cx="2428875" cy="16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5551" y="4572000"/>
            <a:ext cx="27756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0573" y="4648200"/>
            <a:ext cx="28648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FLUIDITY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255905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600" dirty="0">
                <a:latin typeface="Book Antiqua" pitchFamily="18" charset="0"/>
              </a:rPr>
              <a:t>Test for the ability of the metal to fill thin cavities. The </a:t>
            </a:r>
            <a:r>
              <a:rPr lang="en-US" sz="2600" i="1" dirty="0">
                <a:latin typeface="Book Antiqua" pitchFamily="18" charset="0"/>
              </a:rPr>
              <a:t>fluidity index </a:t>
            </a:r>
            <a:r>
              <a:rPr lang="en-US" sz="2600" dirty="0">
                <a:latin typeface="Book Antiqua" pitchFamily="18" charset="0"/>
              </a:rPr>
              <a:t>is the length of the filled part, under “standard” testing condition.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600" dirty="0">
                <a:latin typeface="Book Antiqua" pitchFamily="18" charset="0"/>
              </a:rPr>
              <a:t>NOTE: most thermal properties of molten alloy (specific and latent heat, heat flux…) strongly affect the test results as well.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71" y="3054350"/>
            <a:ext cx="8241529" cy="3270250"/>
          </a:xfrm>
          <a:prstGeom prst="rect">
            <a:avLst/>
          </a:prstGeom>
          <a:noFill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37" r="4728" b="13041"/>
          <a:stretch>
            <a:fillRect/>
          </a:stretch>
        </p:blipFill>
        <p:spPr bwMode="auto">
          <a:xfrm>
            <a:off x="228600" y="762000"/>
            <a:ext cx="86557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762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BankGothic Md BT" pitchFamily="34" charset="0"/>
                <a:ea typeface="+mj-ea"/>
                <a:cs typeface="+mj-cs"/>
              </a:rPr>
              <a:t>CASTING</a:t>
            </a:r>
            <a:r>
              <a:rPr lang="en-US" sz="3200" b="1" dirty="0"/>
              <a:t> </a:t>
            </a:r>
            <a:r>
              <a:rPr lang="en-US" sz="4000" dirty="0">
                <a:latin typeface="BankGothic Md BT" pitchFamily="34" charset="0"/>
                <a:ea typeface="+mj-ea"/>
                <a:cs typeface="+mj-cs"/>
              </a:rPr>
              <a:t>PROCESSES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38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4905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4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400" dirty="0"/>
              <a:t> Materials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08037"/>
            <a:ext cx="8229600" cy="551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Book Antiqua" pitchFamily="18" charset="0"/>
              </a:rPr>
              <a:t>Most materials are suitable for sand casting: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steel: fair;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Book Antiq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iron: very good, because of its lower melting point (compared to steel) ,high fluidity and limited shrinkage;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Book Antiq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aluminum: fair, some problems from gas inclusions (gas porosity, blisters, blows);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Book Antiq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copper alloys: very good for bronze and brass (e.g.: artistic castings).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over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dirty="0"/>
              <a:t> Defects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57" y="838200"/>
            <a:ext cx="8742543" cy="548639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heel spokes="3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dirty="0"/>
              <a:t> Defects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1"/>
            <a:ext cx="8500994" cy="54864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dirty="0"/>
              <a:t> Defects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2001"/>
            <a:ext cx="8591593" cy="556259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ut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800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800" dirty="0"/>
              <a:t> Defects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14400"/>
            <a:ext cx="8569325" cy="5272087"/>
          </a:xfrm>
          <a:prstGeom prst="rect">
            <a:avLst/>
          </a:prstGeom>
          <a:noFill/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5259387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49053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SAND</a:t>
            </a:r>
            <a:r>
              <a:rPr lang="en-US" sz="2400" b="1" dirty="0"/>
              <a:t> </a:t>
            </a:r>
            <a:r>
              <a:rPr lang="en-US" sz="4000" b="1" dirty="0">
                <a:latin typeface="BankGothic Md BT" pitchFamily="34" charset="0"/>
              </a:rPr>
              <a:t>CASTING</a:t>
            </a:r>
            <a:r>
              <a:rPr lang="en-US" sz="2400" b="1" dirty="0"/>
              <a:t> –Products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52500"/>
            <a:ext cx="4824412" cy="315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A big variety of complex shapes is possible: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hecke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PRODUCTS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Particularly suitable for sand casting: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Complex geometries, thin walls are desirable but not necessary;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Rather broad tolerances, +/-0.5% –2% of dimensions;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Surface finish </a:t>
            </a:r>
            <a:r>
              <a:rPr lang="en-US" sz="2400" dirty="0" err="1">
                <a:latin typeface="Book Antiqua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= 12 –24 </a:t>
            </a:r>
            <a:r>
              <a:rPr lang="en-US" sz="2400" dirty="0" err="1">
                <a:latin typeface="Book Antiqua" pitchFamily="18" charset="0"/>
                <a:cs typeface="Times New Roman" pitchFamily="18" charset="0"/>
              </a:rPr>
              <a:t>μm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for “as cast” surfaces;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Medium-heavy part weight (the bigger, the more interesting with respect to alternative solutions);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Wide range of batch sizes, from single to very large (automated process is often used for automotive parts);   </a:t>
            </a:r>
          </a:p>
          <a:p>
            <a:pPr lvl="1" algn="just">
              <a:lnSpc>
                <a:spcPct val="125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Need for production flexibility (small pattern modifications are relatively easy).</a:t>
            </a:r>
          </a:p>
          <a:p>
            <a:pPr lvl="1" algn="just">
              <a:lnSpc>
                <a:spcPct val="125000"/>
              </a:lnSpc>
              <a:buFontTx/>
              <a:buNone/>
            </a:pPr>
            <a:endParaRPr lang="en-US" sz="2200" dirty="0">
              <a:latin typeface="Book Antiqua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2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943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BankGothic Md BT" pitchFamily="34" charset="0"/>
              </a:rPr>
              <a:t>  MATERIALS</a:t>
            </a:r>
            <a:br>
              <a:rPr lang="en-US" sz="3200" b="1" dirty="0">
                <a:latin typeface="BankGothic Md BT" pitchFamily="34" charset="0"/>
              </a:rPr>
            </a:br>
            <a:r>
              <a:rPr lang="en-US" sz="3000" b="1" dirty="0">
                <a:latin typeface="Book Antiqua" pitchFamily="18" charset="0"/>
              </a:rPr>
              <a:t>Typical foundry materials are:</a:t>
            </a:r>
            <a:endParaRPr lang="en-US" sz="3000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495800" cy="5562600"/>
          </a:xfrm>
        </p:spPr>
        <p:txBody>
          <a:bodyPr>
            <a:noAutofit/>
          </a:bodyPr>
          <a:lstStyle/>
          <a:p>
            <a:pPr marL="225425" indent="-225425">
              <a:spcBef>
                <a:spcPts val="0"/>
              </a:spcBef>
            </a:pPr>
            <a:r>
              <a:rPr lang="en-US" sz="2400" b="1" u="sng" dirty="0">
                <a:latin typeface="Book Antiqua" pitchFamily="18" charset="0"/>
              </a:rPr>
              <a:t>Aluminum alloys</a:t>
            </a:r>
            <a:r>
              <a:rPr lang="en-US" sz="2400" dirty="0">
                <a:latin typeface="Book Antiqua" pitchFamily="18" charset="0"/>
              </a:rPr>
              <a:t>: automotive, house appliances, electronics, furniture, etc.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b="1" u="sng" dirty="0">
                <a:latin typeface="Book Antiqua" pitchFamily="18" charset="0"/>
              </a:rPr>
              <a:t>Ferrous alloys</a:t>
            </a:r>
            <a:r>
              <a:rPr lang="en-US" sz="2400" u="sng" dirty="0">
                <a:latin typeface="Book Antiqua" pitchFamily="18" charset="0"/>
              </a:rPr>
              <a:t> (iron &amp; steel)</a:t>
            </a:r>
            <a:r>
              <a:rPr lang="en-US" sz="2400" dirty="0">
                <a:latin typeface="Book Antiqua" pitchFamily="18" charset="0"/>
              </a:rPr>
              <a:t>: automotive, plant components (pumps, valves), tools, house appliances, etc.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b="1" u="sng" dirty="0">
                <a:latin typeface="Book Antiqua" pitchFamily="18" charset="0"/>
              </a:rPr>
              <a:t>Zinc alloys</a:t>
            </a:r>
            <a:r>
              <a:rPr lang="en-US" sz="2400" u="sng" dirty="0">
                <a:latin typeface="Book Antiqua" pitchFamily="18" charset="0"/>
              </a:rPr>
              <a:t>:</a:t>
            </a:r>
            <a:r>
              <a:rPr lang="en-US" sz="2400" dirty="0">
                <a:latin typeface="Book Antiqua" pitchFamily="18" charset="0"/>
              </a:rPr>
              <a:t> suitable for hot chamber pressure casting (Zn-Al-Mg: “Zama”): automotive, furniture, electronics, house appliances,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b="1" u="sng" dirty="0">
                <a:latin typeface="Book Antiqua" pitchFamily="18" charset="0"/>
              </a:rPr>
              <a:t>Titanium alloys</a:t>
            </a:r>
            <a:r>
              <a:rPr lang="en-US" sz="2400" dirty="0">
                <a:latin typeface="Book Antiqua" pitchFamily="18" charset="0"/>
              </a:rPr>
              <a:t>: aerospace, automotive, sport, etc.</a:t>
            </a:r>
          </a:p>
          <a:p>
            <a:pPr marL="225425" indent="-225425">
              <a:spcBef>
                <a:spcPts val="0"/>
              </a:spcBef>
            </a:pPr>
            <a:endParaRPr lang="en-US" sz="2000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049953"/>
            <a:ext cx="464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u="sng" dirty="0">
                <a:latin typeface="Book Antiqua" pitchFamily="18" charset="0"/>
              </a:rPr>
              <a:t>Copper alloys </a:t>
            </a:r>
            <a:r>
              <a:rPr lang="en-US" sz="2400" u="sng" dirty="0">
                <a:latin typeface="Book Antiqua" pitchFamily="18" charset="0"/>
              </a:rPr>
              <a:t>(bronze, brass, cupronickel…)</a:t>
            </a:r>
            <a:r>
              <a:rPr lang="en-US" sz="2400" dirty="0">
                <a:latin typeface="Book Antiqua" pitchFamily="18" charset="0"/>
              </a:rPr>
              <a:t>: piping, tools, house appliances, naval, etc.</a:t>
            </a:r>
          </a:p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u="sng" dirty="0">
                <a:latin typeface="Book Antiqua" pitchFamily="18" charset="0"/>
              </a:rPr>
              <a:t>Magnesium alloys</a:t>
            </a:r>
            <a:r>
              <a:rPr lang="en-US" sz="2400" dirty="0">
                <a:latin typeface="Book Antiqua" pitchFamily="18" charset="0"/>
              </a:rPr>
              <a:t>: automotive, aerospace, electronics, sport, </a:t>
            </a:r>
          </a:p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u="sng" dirty="0">
                <a:latin typeface="Book Antiqua" pitchFamily="18" charset="0"/>
              </a:rPr>
              <a:t>Nickel alloys </a:t>
            </a:r>
            <a:r>
              <a:rPr lang="en-US" sz="2400" dirty="0">
                <a:latin typeface="Book Antiqua" pitchFamily="18" charset="0"/>
              </a:rPr>
              <a:t>(difficult to machine, often made by investment casting): aerospace, automotive, power plants, etc.</a:t>
            </a:r>
          </a:p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Book Antiqua" pitchFamily="18" charset="0"/>
              </a:rPr>
              <a:t>Each material has specific problems for melting, refining, die/mold filling, metallurgy…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BankGothic Md BT" pitchFamily="34" charset="0"/>
              </a:rPr>
              <a:t>PRODUCTS</a:t>
            </a:r>
            <a:r>
              <a:rPr lang="en-US" sz="4000" b="1" dirty="0"/>
              <a:t> –Aluminum alloys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7" y="1447800"/>
            <a:ext cx="8993893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BankGothic Md BT" pitchFamily="34" charset="0"/>
              </a:rPr>
              <a:t>PRODUCTS</a:t>
            </a:r>
            <a:r>
              <a:rPr lang="en-US" sz="4000" b="1" dirty="0"/>
              <a:t> –Ferrous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42916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939" y="1143000"/>
            <a:ext cx="46338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46482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Piping valve Steel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50408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Automotive transmission case Cast Iron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>
                <a:latin typeface="BankGothic Md BT" pitchFamily="34" charset="0"/>
              </a:rPr>
              <a:t>PRODUCTS</a:t>
            </a:r>
            <a:r>
              <a:rPr lang="pl-PL" sz="3200" b="1" dirty="0"/>
              <a:t> –Zn alloys (Zamak, Zama)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816" y="609600"/>
            <a:ext cx="40839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33528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Pneumatics parts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09600"/>
            <a:ext cx="351148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927" y="3733800"/>
            <a:ext cx="399487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19800" y="3288268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Furniture parts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6412468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Automotive parts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63246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 appliances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BankGothic Md BT" pitchFamily="34" charset="0"/>
              </a:rPr>
              <a:t>PRODUCTS</a:t>
            </a:r>
            <a:r>
              <a:rPr lang="en-US" sz="3200" b="1" dirty="0"/>
              <a:t> –Cu and Mg alloys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404842" cy="36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1275" r="9803"/>
          <a:stretch>
            <a:fillRect/>
          </a:stretch>
        </p:blipFill>
        <p:spPr bwMode="auto">
          <a:xfrm>
            <a:off x="4648200" y="1143000"/>
            <a:ext cx="434694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51932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Pulleys Copper alloy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51816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Camera body Magnesium alloy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/>
            <a:r>
              <a:rPr lang="en-US" b="1" i="1"/>
              <a:t>MANUFACTURING ENGINEERING II</a:t>
            </a:r>
            <a:endParaRPr lang="en-US" b="1" i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1563</Words>
  <Application>Microsoft Office PowerPoint</Application>
  <PresentationFormat>On-screen Show (4:3)</PresentationFormat>
  <Paragraphs>235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BankGothic Md BT</vt:lpstr>
      <vt:lpstr>Book Antiqua</vt:lpstr>
      <vt:lpstr>Calibri</vt:lpstr>
      <vt:lpstr>Wingdings</vt:lpstr>
      <vt:lpstr>Office Theme</vt:lpstr>
      <vt:lpstr>MANUFACTURING  Engineering II</vt:lpstr>
      <vt:lpstr>Foundry</vt:lpstr>
      <vt:lpstr>GLOSSARY</vt:lpstr>
      <vt:lpstr>PowerPoint Presentation</vt:lpstr>
      <vt:lpstr>  MATERIALS Typical foundry materials are:</vt:lpstr>
      <vt:lpstr>PRODUCTS –Aluminum alloys</vt:lpstr>
      <vt:lpstr>PRODUCTS –Ferrous</vt:lpstr>
      <vt:lpstr>PRODUCTS –Zn alloys (Zamak, Zama)</vt:lpstr>
      <vt:lpstr>PRODUCTS –Cu and Mg alloys</vt:lpstr>
      <vt:lpstr>PRODUCTS –Ti Ni</vt:lpstr>
      <vt:lpstr>PRODUCTS</vt:lpstr>
      <vt:lpstr>PRODUCTS Casting is profitable when:</vt:lpstr>
      <vt:lpstr>SAND CASTING</vt:lpstr>
      <vt:lpstr>SAND CASTING</vt:lpstr>
      <vt:lpstr>SAND CASTING</vt:lpstr>
      <vt:lpstr>SAND CASTING</vt:lpstr>
      <vt:lpstr>SAND CASTING</vt:lpstr>
      <vt:lpstr>SAND CASTING –Sequence (manual mold-making)</vt:lpstr>
      <vt:lpstr>SAND CASTING –Sequence (manual mold-making)</vt:lpstr>
      <vt:lpstr>SAND CASTING –Sequence (manual mold-making)</vt:lpstr>
      <vt:lpstr>SAND CASTING Patterns</vt:lpstr>
      <vt:lpstr>SAND CASTING –Patterns</vt:lpstr>
      <vt:lpstr>SAND CASTING –Patterns</vt:lpstr>
      <vt:lpstr>SAND CASTING –Patterns</vt:lpstr>
      <vt:lpstr>SAND CASTING –Patterns</vt:lpstr>
      <vt:lpstr>SAND CASTING –Patterns</vt:lpstr>
      <vt:lpstr>SAND CASTING –Cores</vt:lpstr>
      <vt:lpstr>SAND CASTING –Cores</vt:lpstr>
      <vt:lpstr>SAND CASTING –Other devices</vt:lpstr>
      <vt:lpstr>SAND CASTING –“Lost Foam”</vt:lpstr>
      <vt:lpstr>SAND CASTING –“Lost Foam”</vt:lpstr>
      <vt:lpstr>SAND CASTING –Metallostatic lift</vt:lpstr>
      <vt:lpstr>SAND CASTING –Sands</vt:lpstr>
      <vt:lpstr>SAND CASTING –Sands</vt:lpstr>
      <vt:lpstr>SAND CASTING –Sands</vt:lpstr>
      <vt:lpstr>SAND CASTING –Sands</vt:lpstr>
      <vt:lpstr>SAND CASTING –Molding techniques</vt:lpstr>
      <vt:lpstr>CAST MATERIALS</vt:lpstr>
      <vt:lpstr>FLUIDITY TEST</vt:lpstr>
      <vt:lpstr>SAND CASTING Materials</vt:lpstr>
      <vt:lpstr>SAND CASTING Defects</vt:lpstr>
      <vt:lpstr>SAND CASTING Defects</vt:lpstr>
      <vt:lpstr>SAND CASTING Defects</vt:lpstr>
      <vt:lpstr>SAND CASTING Defects</vt:lpstr>
      <vt:lpstr>SAND CASTING –Products</vt:lpstr>
      <vt:lpstr>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Engineering II</dc:title>
  <dc:creator>user</dc:creator>
  <cp:lastModifiedBy>Dr Shanthakumar</cp:lastModifiedBy>
  <cp:revision>70</cp:revision>
  <dcterms:created xsi:type="dcterms:W3CDTF">2012-03-06T14:44:51Z</dcterms:created>
  <dcterms:modified xsi:type="dcterms:W3CDTF">2019-10-25T14:47:38Z</dcterms:modified>
</cp:coreProperties>
</file>