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13" r:id="rId41"/>
    <p:sldId id="301" r:id="rId42"/>
    <p:sldId id="312" r:id="rId43"/>
    <p:sldId id="321" r:id="rId44"/>
    <p:sldId id="302" r:id="rId45"/>
    <p:sldId id="303" r:id="rId46"/>
    <p:sldId id="304" r:id="rId47"/>
    <p:sldId id="305" r:id="rId48"/>
    <p:sldId id="314" r:id="rId49"/>
    <p:sldId id="306" r:id="rId50"/>
    <p:sldId id="307" r:id="rId51"/>
    <p:sldId id="315" r:id="rId52"/>
    <p:sldId id="316" r:id="rId53"/>
    <p:sldId id="317" r:id="rId54"/>
    <p:sldId id="318" r:id="rId55"/>
    <p:sldId id="319" r:id="rId56"/>
    <p:sldId id="320" r:id="rId57"/>
    <p:sldId id="308" r:id="rId58"/>
    <p:sldId id="309" r:id="rId59"/>
    <p:sldId id="310" r:id="rId60"/>
    <p:sldId id="311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 Shanthakumar" initials="DS" lastIdx="1" clrIdx="0">
    <p:extLst>
      <p:ext uri="{19B8F6BF-5375-455C-9EA6-DF929625EA0E}">
        <p15:presenceInfo xmlns:p15="http://schemas.microsoft.com/office/powerpoint/2012/main" userId="Dr Shanthakuma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>
      <p:cViewPr varScale="1">
        <p:scale>
          <a:sx n="80" d="100"/>
          <a:sy n="80" d="100"/>
        </p:scale>
        <p:origin x="90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03T09:12:28.967" idx="1">
    <p:pos x="10" y="10"/>
    <p:text/>
    <p:extLst>
      <p:ext uri="{C676402C-5697-4E1C-873F-D02D1690AC5C}">
        <p15:threadingInfo xmlns:p15="http://schemas.microsoft.com/office/powerpoint/2012/main" timeZoneBias="-33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3A887-B0BB-4BFF-9318-D9556829EF75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21B98-3C07-414F-AF1B-D06C2665E9BD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531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21B98-3C07-414F-AF1B-D06C2665E9BD}" type="slidenum">
              <a:rPr lang="en-IN" smtClean="0"/>
              <a:pPr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2072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1217-03CC-4354-9A8B-7F03CC77959E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782E-B683-4213-9444-ABF1FE2C4E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1023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1217-03CC-4354-9A8B-7F03CC77959E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782E-B683-4213-9444-ABF1FE2C4E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51233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1217-03CC-4354-9A8B-7F03CC77959E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782E-B683-4213-9444-ABF1FE2C4E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1278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1217-03CC-4354-9A8B-7F03CC77959E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782E-B683-4213-9444-ABF1FE2C4E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58057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1217-03CC-4354-9A8B-7F03CC77959E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782E-B683-4213-9444-ABF1FE2C4E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0301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1217-03CC-4354-9A8B-7F03CC77959E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782E-B683-4213-9444-ABF1FE2C4E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5461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1217-03CC-4354-9A8B-7F03CC77959E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782E-B683-4213-9444-ABF1FE2C4E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6051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1217-03CC-4354-9A8B-7F03CC77959E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782E-B683-4213-9444-ABF1FE2C4E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886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1217-03CC-4354-9A8B-7F03CC77959E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782E-B683-4213-9444-ABF1FE2C4E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2697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1217-03CC-4354-9A8B-7F03CC77959E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782E-B683-4213-9444-ABF1FE2C4E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1355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1217-03CC-4354-9A8B-7F03CC77959E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E3782E-B683-4213-9444-ABF1FE2C4E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1495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A1217-03CC-4354-9A8B-7F03CC77959E}" type="datetimeFigureOut">
              <a:rPr lang="en-IN" smtClean="0"/>
              <a:pPr/>
              <a:t>04-05-2020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3782E-B683-4213-9444-ABF1FE2C4EA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124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7772400" cy="424497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br>
              <a:rPr lang="en-IN" sz="2400" b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br>
              <a:rPr lang="en-US" sz="24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143000"/>
            <a:ext cx="7780534" cy="423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3912" y="5380672"/>
            <a:ext cx="77805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The aircraft engines are manufactured by metal casting, the turbine blades, the turbine housings, and the machine tool structures and many more are manufactured by metal casting.</a:t>
            </a:r>
            <a:endParaRPr lang="en-I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843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b="1" dirty="0">
                <a:latin typeface="Times New Roman" pitchFamily="18" charset="0"/>
                <a:cs typeface="Times New Roman" pitchFamily="18" charset="0"/>
              </a:rPr>
              <a:t>Transmission Components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720" y="2256400"/>
            <a:ext cx="3550560" cy="32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213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en-IN" sz="3600" b="1" dirty="0">
                <a:latin typeface="Times New Roman" pitchFamily="18" charset="0"/>
                <a:cs typeface="Times New Roman" pitchFamily="18" charset="0"/>
              </a:rPr>
              <a:t>Aircraft Engine parts</a:t>
            </a:r>
            <a:br>
              <a:rPr lang="en-IN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en-IN" sz="3600" b="1" dirty="0">
                <a:latin typeface="Times New Roman" pitchFamily="18" charset="0"/>
                <a:cs typeface="Times New Roman" pitchFamily="18" charset="0"/>
              </a:rPr>
              <a:t>Aircraft engine used by Wright brothers in 1903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727280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351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IN" sz="3600" b="1" dirty="0"/>
              <a:t>Modern aircraft Engine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705678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3498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dirty="0">
                <a:latin typeface="Times New Roman" pitchFamily="18" charset="0"/>
                <a:cs typeface="Times New Roman" pitchFamily="18" charset="0"/>
              </a:rPr>
              <a:t>Lathe Bed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792088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572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b="1" dirty="0">
                <a:latin typeface="Times New Roman" pitchFamily="18" charset="0"/>
                <a:cs typeface="Times New Roman" pitchFamily="18" charset="0"/>
              </a:rPr>
              <a:t>Lathe Carriage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232" y="1966853"/>
            <a:ext cx="5081535" cy="379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323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dirty="0">
                <a:latin typeface="Times New Roman" pitchFamily="18" charset="0"/>
                <a:cs typeface="Times New Roman" pitchFamily="18" charset="0"/>
              </a:rPr>
              <a:t>Grinding machine housing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389" y="2211540"/>
            <a:ext cx="4723222" cy="3303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370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en-IN" sz="3600" b="1" dirty="0">
                <a:latin typeface="Times New Roman" pitchFamily="18" charset="0"/>
                <a:cs typeface="Times New Roman" pitchFamily="18" charset="0"/>
              </a:rPr>
              <a:t>Machine Parts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8497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889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8712967" cy="6050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268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5" y="19713"/>
            <a:ext cx="8856983" cy="652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357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b="1" dirty="0">
                <a:latin typeface="Times New Roman" pitchFamily="18" charset="0"/>
                <a:cs typeface="Times New Roman" pitchFamily="18" charset="0"/>
              </a:rPr>
              <a:t>Steam Engine Flywheel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792088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429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dirty="0">
                <a:latin typeface="Times New Roman" pitchFamily="18" charset="0"/>
                <a:cs typeface="Times New Roman" pitchFamily="18" charset="0"/>
              </a:rPr>
              <a:t>Principle of metal casting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7992888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187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>
                <a:latin typeface="Times New Roman" pitchFamily="18" charset="0"/>
                <a:cs typeface="Times New Roman" pitchFamily="18" charset="0"/>
              </a:rPr>
              <a:t>Railway wagon components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568952" cy="381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8889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1309688"/>
            <a:ext cx="661987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528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IN" sz="3600" b="1" dirty="0">
                <a:latin typeface="Times New Roman" pitchFamily="18" charset="0"/>
                <a:cs typeface="Times New Roman" pitchFamily="18" charset="0"/>
              </a:rPr>
              <a:t>Pump Housing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712879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0647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b="1" dirty="0">
                <a:latin typeface="Times New Roman" pitchFamily="18" charset="0"/>
                <a:cs typeface="Times New Roman" pitchFamily="18" charset="0"/>
              </a:rPr>
              <a:t>Pump Casting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72" y="1966853"/>
            <a:ext cx="3680856" cy="379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6702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b="1" dirty="0">
                <a:latin typeface="Times New Roman" pitchFamily="18" charset="0"/>
                <a:cs typeface="Times New Roman" pitchFamily="18" charset="0"/>
              </a:rPr>
              <a:t>Francis Turbine runner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616" y="2248244"/>
            <a:ext cx="2540768" cy="322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3784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IN" sz="3600" b="1" dirty="0" err="1">
                <a:latin typeface="Times New Roman" pitchFamily="18" charset="0"/>
                <a:cs typeface="Times New Roman" pitchFamily="18" charset="0"/>
              </a:rPr>
              <a:t>Pelton</a:t>
            </a:r>
            <a:r>
              <a:rPr lang="en-IN" sz="3600" b="1" dirty="0">
                <a:latin typeface="Times New Roman" pitchFamily="18" charset="0"/>
                <a:cs typeface="Times New Roman" pitchFamily="18" charset="0"/>
              </a:rPr>
              <a:t> wheel runner</a:t>
            </a: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48680"/>
            <a:ext cx="5472608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9923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690563"/>
            <a:ext cx="749617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49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690563"/>
            <a:ext cx="749617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057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690563"/>
            <a:ext cx="749617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576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690563"/>
            <a:ext cx="749617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161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8820472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7025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690563"/>
            <a:ext cx="749617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445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690563"/>
            <a:ext cx="749617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233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690563"/>
            <a:ext cx="749617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993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690563"/>
            <a:ext cx="749617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2588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690563"/>
            <a:ext cx="749617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6926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690563"/>
            <a:ext cx="749617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4871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690563"/>
            <a:ext cx="749617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5729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690563"/>
            <a:ext cx="749617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9303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690563"/>
            <a:ext cx="7496175" cy="547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885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04CB08-A397-4667-BC8F-015682CFC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71" y="459990"/>
            <a:ext cx="8151058" cy="59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46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b="1" dirty="0">
                <a:latin typeface="Times New Roman" pitchFamily="18" charset="0"/>
                <a:cs typeface="Times New Roman" pitchFamily="18" charset="0"/>
              </a:rPr>
              <a:t>Cross section of Cylinder head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770485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2479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BA0565-EE2E-4980-80A5-95113A26F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09600"/>
            <a:ext cx="8762999" cy="599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759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3DAE5-125F-4213-858C-490291BFC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Casting processes developed over the years can be classified into: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Expendable mold: sand, shell, expandable pattern, plaster, ceramic and investment.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Permanent mold: slush, pressure, die, centrifugal, squeeze, and semisolid.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Single crystal growing: single crystals for microelectronics, single-crystal turbine blades,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and directional solidification.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in all manufacturing, each casting process has its own characteristics, applications, advantages limitations, and costs.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3434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19C677-C471-4C06-8510-378181B74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85800"/>
            <a:ext cx="8305800" cy="479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404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3FA50A-6628-473B-B73F-FE459D704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69111"/>
            <a:ext cx="8458199" cy="63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382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B41A2-182C-4C02-A393-993B27A0D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Fundamental of metal casting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F3007-AA9C-4DF2-A347-6D2D65060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6689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Casting processes are most often selected over other manufacturing methods, for the following reasons: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Casting can produce complex shapes with internal cavities or hollow sections.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Very large parts can be produced in one piece.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It can utilize materials that are difficult or uneconomical to process by other means.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Casting is competitive with other processes.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Almost all metals can be cast in the final shape desired (net-shape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mfg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often with only minor finishing operations required.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 considerations in casting operations: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Flow of the molten metal into the mold cavity.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Solidification and cooling of the metal in the mold.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The influence of the type of mold material.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7034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5B45F-1CF8-4DE9-B25B-46EB13B8F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556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 sand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mould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nomenclature</a:t>
            </a:r>
            <a:endParaRPr lang="en-I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E3DCB0-BA5D-4E04-930C-76EAC1EB5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930175"/>
            <a:ext cx="6019800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30C1FD-5A05-4FE5-9446-890FCCE32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4171950"/>
            <a:ext cx="4231950" cy="23923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4DDE21-BDCF-42F4-BE23-D6628A57E816}"/>
              </a:ext>
            </a:extLst>
          </p:cNvPr>
          <p:cNvSpPr/>
          <p:nvPr/>
        </p:nvSpPr>
        <p:spPr>
          <a:xfrm>
            <a:off x="1447800" y="6333479"/>
            <a:ext cx="708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pattern attached with gating and </a:t>
            </a:r>
            <a:r>
              <a:rPr lang="en-US" sz="2400" dirty="0" err="1"/>
              <a:t>risering</a:t>
            </a:r>
            <a:r>
              <a:rPr lang="en-US" sz="2400" dirty="0"/>
              <a:t> system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9306902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249F9-F2E3-4CB4-B123-4325481E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9CBF29-1F4E-42D9-8303-332885DD25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143000"/>
            <a:ext cx="6553200" cy="457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1D199A-CFE9-4B80-AFDA-3C5F15675D63}"/>
              </a:ext>
            </a:extLst>
          </p:cNvPr>
          <p:cNvSpPr/>
          <p:nvPr/>
        </p:nvSpPr>
        <p:spPr>
          <a:xfrm>
            <a:off x="152400" y="5937031"/>
            <a:ext cx="883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Mould</a:t>
            </a:r>
            <a:r>
              <a:rPr lang="en-US" sz="2400" dirty="0"/>
              <a:t> Section and casting nomenclature, (a) top view, (b) front view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046537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448AE1-755F-40E7-BEF8-C756839E6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246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91AC8-FDED-485A-993C-543BF7C51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STEPS IN THE PRODUCTION SEQUENCE IN SAND CASTING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6D1BD49-C39E-4694-B9BF-2296D3E22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676400"/>
            <a:ext cx="883919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701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D96692-9AF6-4AD1-A6A9-4F6F513BE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6200" y="762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40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en-IN" sz="3600" b="1" dirty="0">
                <a:latin typeface="Times New Roman" pitchFamily="18" charset="0"/>
                <a:cs typeface="Times New Roman" pitchFamily="18" charset="0"/>
              </a:rPr>
              <a:t>V6Engine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37" y="1722165"/>
            <a:ext cx="3843725" cy="428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8059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AE8E3B-F8DC-459B-B8B4-B6D9631437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0"/>
            <a:ext cx="90678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264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F05E1C-EB9B-410B-9D43-2B5C36D3D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533400"/>
            <a:ext cx="8839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070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C42E48-9799-432C-AB6A-0A3A7ABDA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220649"/>
            <a:ext cx="8915399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89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BEE3D-F503-4157-9B3A-D059D6C97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4800"/>
            <a:ext cx="8686800" cy="5821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Desirable Mold Properties and Characteristics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•Strength - to maintain shape and resist erosion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•Permeability - to allow hot air and gases to pass through voids in sand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•Thermal stability - to resist cracking on contact with molten metal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•Collapsibility - ability to give way and allow casting to shrink without cracking the casting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•Reusability - can sand from broken mold be reused to make other molds?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784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90F74-017E-401C-91F7-9EB3DECAB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Foundry Sands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Silica (SiO2) or silica mixed with other minerals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•Good refractory properties - capacity to endure high temperatures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•Small grain size yields better surface finish on the cast part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•Large grain size is more permeable, to allow escape of gases during pouring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Irregular grain shapes tend to strengthen molds due to interlocking, compared to round grains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Disadvantage: interlocking tends to reduce permeability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3760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018CB-30C3-4533-B01B-A798459A4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Binders Used with Foundry Sands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•Sand is held together by a mixture of water and bonding clay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 mix: 90% sand, 3% water, and 7% clay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•Other bonding agents also used in sand molds: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Organic resins (e g , phenolic resins)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Inorganic binders (e g , sodium silicate and phosphate)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•Additives are sometimes combined with the mixture to enhance strength and/or permeability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1556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0CF5E-71CD-4C42-A73A-B2B8FA5B3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4800"/>
            <a:ext cx="8686800" cy="5821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Sand Mold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•Green-sand molds - mixture of sand, clay, and water; “Green" means mold contains moisture at time of pouring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•Dry-sand mold - organic binders rather than clay and mold is baked to improve strength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•Skin-dried mold - drying mold cavity surface of a green-sand mold to a depth of 10 to 25 mm, using torches or heating lamps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4188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B05584-28EC-4F72-B0A3-1BE0AB1CC1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76200"/>
            <a:ext cx="89916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156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F3B6D6-5CE2-41A3-B522-6410EBCA52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067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857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2FD93C-74D9-4DE3-B70A-58A471D15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" y="228600"/>
            <a:ext cx="9067799" cy="589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36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771525"/>
            <a:ext cx="6315075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7251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374A606-6F8B-4AF2-994B-D7C75760E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381000"/>
            <a:ext cx="88392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59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b="1" dirty="0">
                <a:latin typeface="Times New Roman" pitchFamily="18" charset="0"/>
                <a:cs typeface="Times New Roman" pitchFamily="18" charset="0"/>
              </a:rPr>
              <a:t>Engine Head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416823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100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en-IN" sz="3600" b="1" dirty="0">
                <a:latin typeface="Times New Roman" pitchFamily="18" charset="0"/>
                <a:cs typeface="Times New Roman" pitchFamily="18" charset="0"/>
              </a:rPr>
              <a:t>Crank Case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41682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055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600" dirty="0">
                <a:latin typeface="Times New Roman" pitchFamily="18" charset="0"/>
                <a:cs typeface="Times New Roman" pitchFamily="18" charset="0"/>
              </a:rPr>
              <a:t>Car Rims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859" y="2032103"/>
            <a:ext cx="3648282" cy="366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625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645</Words>
  <Application>Microsoft Office PowerPoint</Application>
  <PresentationFormat>On-screen Show (4:3)</PresentationFormat>
  <Paragraphs>67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Times New Roman</vt:lpstr>
      <vt:lpstr>Office Theme</vt:lpstr>
      <vt:lpstr>  </vt:lpstr>
      <vt:lpstr>Principle of metal casting</vt:lpstr>
      <vt:lpstr>PowerPoint Presentation</vt:lpstr>
      <vt:lpstr>Cross section of Cylinder head</vt:lpstr>
      <vt:lpstr>V6Engine</vt:lpstr>
      <vt:lpstr>PowerPoint Presentation</vt:lpstr>
      <vt:lpstr>Engine Head</vt:lpstr>
      <vt:lpstr>Crank Case</vt:lpstr>
      <vt:lpstr>Car Rims</vt:lpstr>
      <vt:lpstr>Transmission Components</vt:lpstr>
      <vt:lpstr>Aircraft Engine parts Aircraft engine used by Wright brothers in 1903</vt:lpstr>
      <vt:lpstr>Modern aircraft Engine</vt:lpstr>
      <vt:lpstr>Lathe Bed</vt:lpstr>
      <vt:lpstr>Lathe Carriage</vt:lpstr>
      <vt:lpstr>Grinding machine housing</vt:lpstr>
      <vt:lpstr>Machine Parts</vt:lpstr>
      <vt:lpstr>PowerPoint Presentation</vt:lpstr>
      <vt:lpstr>PowerPoint Presentation</vt:lpstr>
      <vt:lpstr>Steam Engine Flywheel</vt:lpstr>
      <vt:lpstr>Railway wagon components</vt:lpstr>
      <vt:lpstr>PowerPoint Presentation</vt:lpstr>
      <vt:lpstr>Pump Housing</vt:lpstr>
      <vt:lpstr>Pump Casting</vt:lpstr>
      <vt:lpstr>Francis Turbine runner</vt:lpstr>
      <vt:lpstr>Pelton wheel runner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Fundamental of metal casting</vt:lpstr>
      <vt:lpstr>Typical sand mould with nomenclature</vt:lpstr>
      <vt:lpstr>PowerPoint Presentation</vt:lpstr>
      <vt:lpstr>PowerPoint Presentation</vt:lpstr>
      <vt:lpstr>STEPS IN THE PRODUCTION SEQUENCE IN SAND CASTING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Foundry Engineering and Metal Cutting analysis</dc:title>
  <dc:creator>Windows User</dc:creator>
  <cp:lastModifiedBy>Dr Shanthakumar</cp:lastModifiedBy>
  <cp:revision>49</cp:revision>
  <dcterms:created xsi:type="dcterms:W3CDTF">2019-03-06T03:24:48Z</dcterms:created>
  <dcterms:modified xsi:type="dcterms:W3CDTF">2020-05-04T08:57:01Z</dcterms:modified>
</cp:coreProperties>
</file>