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a:t>AAiT MECHANICAL Dept.</a:t>
            </a:r>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E22EF7D8-E107-48F2-A646-EFBDA8D0A170}" type="datetimeFigureOut">
              <a:rPr lang="en-US" smtClean="0"/>
              <a:pPr/>
              <a:t>4/28/2020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a:t>Manufacturing Engineering II</a:t>
            </a:r>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3244BC9-C625-479D-A0D0-9691FEC6417A}" type="slidenum">
              <a:rPr lang="en-US" smtClean="0"/>
              <a:pPr/>
              <a:t>‹#›</a:t>
            </a:fld>
            <a:endParaRPr lang="en-US"/>
          </a:p>
        </p:txBody>
      </p:sp>
    </p:spTree>
    <p:extLst>
      <p:ext uri="{BB962C8B-B14F-4D97-AF65-F5344CB8AC3E}">
        <p14:creationId xmlns:p14="http://schemas.microsoft.com/office/powerpoint/2010/main" val="34845318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a:t>AAiT MECHANICAL Dept.</a:t>
            </a:r>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1E35133-47AF-4088-8983-C8811A933580}" type="datetimeFigureOut">
              <a:rPr lang="en-US" smtClean="0"/>
              <a:pPr/>
              <a:t>4/28/2020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a:t>Manufacturing Engineering II</a:t>
            </a:r>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67B9489-D6CF-497A-B370-A5BEB4B6B7C9}" type="slidenum">
              <a:rPr lang="en-US" smtClean="0"/>
              <a:pPr/>
              <a:t>‹#›</a:t>
            </a:fld>
            <a:endParaRPr lang="en-US"/>
          </a:p>
        </p:txBody>
      </p:sp>
    </p:spTree>
    <p:extLst>
      <p:ext uri="{BB962C8B-B14F-4D97-AF65-F5344CB8AC3E}">
        <p14:creationId xmlns:p14="http://schemas.microsoft.com/office/powerpoint/2010/main" val="33310845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1E35133-47AF-4088-8983-C8811A933580}" type="datetimeFigureOut">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B67B9489-D6CF-497A-B370-A5BEB4B6B7C9}" type="slidenum">
              <a:rPr lang="en-US" smtClean="0"/>
              <a:pPr/>
              <a:t>2</a:t>
            </a:fld>
            <a:endParaRPr lang="en-US"/>
          </a:p>
        </p:txBody>
      </p:sp>
      <p:sp>
        <p:nvSpPr>
          <p:cNvPr id="7" name="Header Placeholder 6"/>
          <p:cNvSpPr>
            <a:spLocks noGrp="1"/>
          </p:cNvSpPr>
          <p:nvPr>
            <p:ph type="hdr" sz="quarter" idx="13"/>
          </p:nvPr>
        </p:nvSpPr>
        <p:spPr/>
        <p:txBody>
          <a:bodyPr/>
          <a:lstStyle/>
          <a:p>
            <a:r>
              <a:rPr lang="en-US"/>
              <a:t>AAiT MECHANICAL Dept.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1E35133-47AF-4088-8983-C8811A933580}" type="datetimeFigureOut">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B67B9489-D6CF-497A-B370-A5BEB4B6B7C9}" type="slidenum">
              <a:rPr lang="en-US" smtClean="0"/>
              <a:pPr/>
              <a:t>6</a:t>
            </a:fld>
            <a:endParaRPr lang="en-US"/>
          </a:p>
        </p:txBody>
      </p:sp>
      <p:sp>
        <p:nvSpPr>
          <p:cNvPr id="7" name="Header Placeholder 6"/>
          <p:cNvSpPr>
            <a:spLocks noGrp="1"/>
          </p:cNvSpPr>
          <p:nvPr>
            <p:ph type="hdr" sz="quarter" idx="13"/>
          </p:nvPr>
        </p:nvSpPr>
        <p:spPr/>
        <p:txBody>
          <a:bodyPr/>
          <a:lstStyle/>
          <a:p>
            <a:r>
              <a:rPr lang="en-US"/>
              <a:t>AAiT MECHANICAL Dept.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81E35133-47AF-4088-8983-C8811A933580}" type="datetimeFigureOut">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B67B9489-D6CF-497A-B370-A5BEB4B6B7C9}" type="slidenum">
              <a:rPr lang="en-US" smtClean="0"/>
              <a:pPr/>
              <a:t>11</a:t>
            </a:fld>
            <a:endParaRPr lang="en-US"/>
          </a:p>
        </p:txBody>
      </p:sp>
      <p:sp>
        <p:nvSpPr>
          <p:cNvPr id="7" name="Header Placeholder 6"/>
          <p:cNvSpPr>
            <a:spLocks noGrp="1"/>
          </p:cNvSpPr>
          <p:nvPr>
            <p:ph type="hdr" sz="quarter" idx="13"/>
          </p:nvPr>
        </p:nvSpPr>
        <p:spPr/>
        <p:txBody>
          <a:bodyPr/>
          <a:lstStyle/>
          <a:p>
            <a:r>
              <a:rPr lang="en-US"/>
              <a:t>AAiT MECHANICAL Dept.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7B9489-D6CF-497A-B370-A5BEB4B6B7C9}" type="slidenum">
              <a:rPr lang="en-US" smtClean="0"/>
              <a:pPr/>
              <a:t>26</a:t>
            </a:fld>
            <a:endParaRPr lang="en-US"/>
          </a:p>
        </p:txBody>
      </p:sp>
      <p:sp>
        <p:nvSpPr>
          <p:cNvPr id="5" name="Date Placeholder 4"/>
          <p:cNvSpPr>
            <a:spLocks noGrp="1"/>
          </p:cNvSpPr>
          <p:nvPr>
            <p:ph type="dt" idx="11"/>
          </p:nvPr>
        </p:nvSpPr>
        <p:spPr/>
        <p:txBody>
          <a:bodyPr/>
          <a:lstStyle/>
          <a:p>
            <a:fld id="{81E35133-47AF-4088-8983-C8811A933580}" type="datetimeFigureOut">
              <a:rPr lang="en-US" smtClean="0"/>
              <a:pPr/>
              <a:t>4/28/2020</a:t>
            </a:fld>
            <a:endParaRPr lang="en-US"/>
          </a:p>
        </p:txBody>
      </p:sp>
      <p:sp>
        <p:nvSpPr>
          <p:cNvPr id="6" name="Footer Placeholder 5"/>
          <p:cNvSpPr>
            <a:spLocks noGrp="1"/>
          </p:cNvSpPr>
          <p:nvPr>
            <p:ph type="ftr" sz="quarter" idx="12"/>
          </p:nvPr>
        </p:nvSpPr>
        <p:spPr/>
        <p:txBody>
          <a:bodyPr/>
          <a:lstStyle/>
          <a:p>
            <a:r>
              <a:rPr lang="en-US"/>
              <a:t>Manufacturing Engineering II</a:t>
            </a:r>
          </a:p>
        </p:txBody>
      </p:sp>
      <p:sp>
        <p:nvSpPr>
          <p:cNvPr id="7" name="Header Placeholder 6"/>
          <p:cNvSpPr>
            <a:spLocks noGrp="1"/>
          </p:cNvSpPr>
          <p:nvPr>
            <p:ph type="hdr" sz="quarter" idx="13"/>
          </p:nvPr>
        </p:nvSpPr>
        <p:spPr/>
        <p:txBody>
          <a:bodyPr/>
          <a:lstStyle/>
          <a:p>
            <a:r>
              <a:rPr lang="en-US"/>
              <a:t>AAiT MECHANICAL Dept.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AAiT MECHANICAL Dept.</a:t>
            </a:r>
          </a:p>
        </p:txBody>
      </p:sp>
      <p:sp>
        <p:nvSpPr>
          <p:cNvPr id="5" name="Date Placeholder 4"/>
          <p:cNvSpPr>
            <a:spLocks noGrp="1"/>
          </p:cNvSpPr>
          <p:nvPr>
            <p:ph type="dt" idx="11"/>
          </p:nvPr>
        </p:nvSpPr>
        <p:spPr/>
        <p:txBody>
          <a:bodyPr/>
          <a:lstStyle/>
          <a:p>
            <a:fld id="{49C9B212-D26B-47BA-9A5C-10758229BCB7}" type="datetime1">
              <a:rPr lang="en-US" smtClean="0"/>
              <a:pPr/>
              <a:t>4/28/2020</a:t>
            </a:fld>
            <a:endParaRPr lang="en-US"/>
          </a:p>
        </p:txBody>
      </p:sp>
      <p:sp>
        <p:nvSpPr>
          <p:cNvPr id="6" name="Footer Placeholder 5"/>
          <p:cNvSpPr>
            <a:spLocks noGrp="1"/>
          </p:cNvSpPr>
          <p:nvPr>
            <p:ph type="ftr" sz="quarter" idx="12"/>
          </p:nvPr>
        </p:nvSpPr>
        <p:spPr/>
        <p:txBody>
          <a:bodyPr/>
          <a:lstStyle/>
          <a:p>
            <a:r>
              <a:rPr lang="en-US"/>
              <a:t>Manufacturing Engineering II</a:t>
            </a:r>
          </a:p>
        </p:txBody>
      </p:sp>
      <p:sp>
        <p:nvSpPr>
          <p:cNvPr id="7" name="Slide Number Placeholder 6"/>
          <p:cNvSpPr>
            <a:spLocks noGrp="1"/>
          </p:cNvSpPr>
          <p:nvPr>
            <p:ph type="sldNum" sz="quarter" idx="13"/>
          </p:nvPr>
        </p:nvSpPr>
        <p:spPr/>
        <p:txBody>
          <a:bodyPr/>
          <a:lstStyle/>
          <a:p>
            <a:fld id="{B67B9489-D6CF-497A-B370-A5BEB4B6B7C9}"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4C7EE-C066-476F-AE3C-BC47D797ABC1}" type="datetime1">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04650-3A51-46A0-927D-C95673978265}" type="datetime1">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5C5763-D5CB-4AEA-9A4D-6468760E830F}" type="datetime1">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b="1"/>
            </a:lvl1pPr>
          </a:lstStyle>
          <a:p>
            <a:r>
              <a:rPr lang="en-US" dirty="0"/>
              <a:t>Click to edit Master title style</a:t>
            </a:r>
          </a:p>
        </p:txBody>
      </p:sp>
      <p:sp>
        <p:nvSpPr>
          <p:cNvPr id="4" name="Date Placeholder 3"/>
          <p:cNvSpPr>
            <a:spLocks noGrp="1"/>
          </p:cNvSpPr>
          <p:nvPr>
            <p:ph type="dt" sz="half" idx="10"/>
          </p:nvPr>
        </p:nvSpPr>
        <p:spPr/>
        <p:txBody>
          <a:bodyPr/>
          <a:lstStyle/>
          <a:p>
            <a:fld id="{1D19B3D0-7ED4-4D9C-8E44-B081403232CA}" type="datetime1">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Slide Number Placeholder 5"/>
          <p:cNvSpPr>
            <a:spLocks noGrp="1"/>
          </p:cNvSpPr>
          <p:nvPr>
            <p:ph type="sldNum" sz="quarter" idx="12"/>
          </p:nvPr>
        </p:nvSpPr>
        <p:spPr/>
        <p:txBody>
          <a:bodyPr/>
          <a:lstStyle/>
          <a:p>
            <a:fld id="{F6482356-3E73-48F5-8428-6BD8C9D80A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C36E3E-7109-460A-BAA9-671C4D8C5E7D}" type="datetime1">
              <a:rPr lang="en-US" smtClean="0"/>
              <a:pPr/>
              <a:t>4/28/2020</a:t>
            </a:fld>
            <a:endParaRPr lang="en-US"/>
          </a:p>
        </p:txBody>
      </p:sp>
      <p:sp>
        <p:nvSpPr>
          <p:cNvPr id="5" name="Footer Placeholder 4"/>
          <p:cNvSpPr>
            <a:spLocks noGrp="1"/>
          </p:cNvSpPr>
          <p:nvPr>
            <p:ph type="ftr" sz="quarter" idx="11"/>
          </p:nvPr>
        </p:nvSpPr>
        <p:spPr/>
        <p:txBody>
          <a:bodyPr/>
          <a:lstStyle/>
          <a:p>
            <a:r>
              <a:rPr lang="en-US"/>
              <a:t>MANUFACTURING ENGINEERING II</a:t>
            </a:r>
          </a:p>
        </p:txBody>
      </p:sp>
      <p:sp>
        <p:nvSpPr>
          <p:cNvPr id="6" name="Slide Number Placeholder 5"/>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D8A3C7-7055-4B7F-9526-DACF2A18AE33}" type="datetime1">
              <a:rPr lang="en-US" smtClean="0"/>
              <a:pPr/>
              <a:t>4/28/2020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E8514D-F39A-45DE-B421-2E19D4482578}" type="datetime1">
              <a:rPr lang="en-US" smtClean="0"/>
              <a:pPr/>
              <a:t>4/28/2020</a:t>
            </a:fld>
            <a:endParaRPr lang="en-US"/>
          </a:p>
        </p:txBody>
      </p:sp>
      <p:sp>
        <p:nvSpPr>
          <p:cNvPr id="8" name="Footer Placeholder 7"/>
          <p:cNvSpPr>
            <a:spLocks noGrp="1"/>
          </p:cNvSpPr>
          <p:nvPr>
            <p:ph type="ftr" sz="quarter" idx="11"/>
          </p:nvPr>
        </p:nvSpPr>
        <p:spPr/>
        <p:txBody>
          <a:bodyPr/>
          <a:lstStyle/>
          <a:p>
            <a:r>
              <a:rPr lang="en-US"/>
              <a:t>MANUFACTURING ENGINEERING II</a:t>
            </a:r>
          </a:p>
        </p:txBody>
      </p:sp>
      <p:sp>
        <p:nvSpPr>
          <p:cNvPr id="9" name="Slide Number Placeholder 8"/>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C5EC31-394D-4C7B-BB9B-FD6739C4EEE3}" type="datetime1">
              <a:rPr lang="en-US" smtClean="0"/>
              <a:pPr/>
              <a:t>4/28/2020</a:t>
            </a:fld>
            <a:endParaRPr lang="en-US"/>
          </a:p>
        </p:txBody>
      </p:sp>
      <p:sp>
        <p:nvSpPr>
          <p:cNvPr id="4" name="Footer Placeholder 3"/>
          <p:cNvSpPr>
            <a:spLocks noGrp="1"/>
          </p:cNvSpPr>
          <p:nvPr>
            <p:ph type="ftr" sz="quarter" idx="11"/>
          </p:nvPr>
        </p:nvSpPr>
        <p:spPr/>
        <p:txBody>
          <a:bodyPr/>
          <a:lstStyle/>
          <a:p>
            <a:r>
              <a:rPr lang="en-US"/>
              <a:t>MANUFACTURING ENGINEERING II</a:t>
            </a:r>
          </a:p>
        </p:txBody>
      </p:sp>
      <p:sp>
        <p:nvSpPr>
          <p:cNvPr id="5" name="Slide Number Placeholder 4"/>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E482E-95ED-4F1B-AD70-BEA409F8E06D}" type="datetime1">
              <a:rPr lang="en-US" smtClean="0"/>
              <a:pPr/>
              <a:t>4/28/2020</a:t>
            </a:fld>
            <a:endParaRPr lang="en-US"/>
          </a:p>
        </p:txBody>
      </p:sp>
      <p:sp>
        <p:nvSpPr>
          <p:cNvPr id="3" name="Footer Placeholder 2"/>
          <p:cNvSpPr>
            <a:spLocks noGrp="1"/>
          </p:cNvSpPr>
          <p:nvPr>
            <p:ph type="ftr" sz="quarter" idx="11"/>
          </p:nvPr>
        </p:nvSpPr>
        <p:spPr/>
        <p:txBody>
          <a:bodyPr/>
          <a:lstStyle/>
          <a:p>
            <a:r>
              <a:rPr lang="en-US"/>
              <a:t>MANUFACTURING ENGINEERING II</a:t>
            </a:r>
          </a:p>
        </p:txBody>
      </p:sp>
      <p:sp>
        <p:nvSpPr>
          <p:cNvPr id="4" name="Slide Number Placeholder 3"/>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421A9-0B7A-49E3-AA7B-E48DC4446B28}" type="datetime1">
              <a:rPr lang="en-US" smtClean="0"/>
              <a:pPr/>
              <a:t>4/28/2020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EB5AD4-FABD-4746-9E71-1936C63A0622}" type="datetime1">
              <a:rPr lang="en-US" smtClean="0"/>
              <a:pPr/>
              <a:t>4/28/2020</a:t>
            </a:fld>
            <a:endParaRPr lang="en-US"/>
          </a:p>
        </p:txBody>
      </p:sp>
      <p:sp>
        <p:nvSpPr>
          <p:cNvPr id="6" name="Footer Placeholder 5"/>
          <p:cNvSpPr>
            <a:spLocks noGrp="1"/>
          </p:cNvSpPr>
          <p:nvPr>
            <p:ph type="ftr" sz="quarter" idx="11"/>
          </p:nvPr>
        </p:nvSpPr>
        <p:spPr/>
        <p:txBody>
          <a:bodyPr/>
          <a:lstStyle/>
          <a:p>
            <a:r>
              <a:rPr lang="en-US"/>
              <a:t>MANUFACTURING ENGINEERING II</a:t>
            </a:r>
          </a:p>
        </p:txBody>
      </p:sp>
      <p:sp>
        <p:nvSpPr>
          <p:cNvPr id="7" name="Slide Number Placeholder 6"/>
          <p:cNvSpPr>
            <a:spLocks noGrp="1"/>
          </p:cNvSpPr>
          <p:nvPr>
            <p:ph type="sldNum" sz="quarter" idx="12"/>
          </p:nvPr>
        </p:nvSpPr>
        <p:spPr/>
        <p:txBody>
          <a:bodyPr/>
          <a:lstStyle/>
          <a:p>
            <a:fld id="{F6482356-3E73-48F5-8428-6BD8C9D80A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5C458-72F3-4D30-8DD1-BD1C4CCEF7A7}" type="datetime1">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MANUFACTURING ENGINEERING 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82356-3E73-48F5-8428-6BD8C9D80A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a:t>Manufacturing Engineering II</a:t>
            </a:r>
          </a:p>
        </p:txBody>
      </p:sp>
      <p:sp>
        <p:nvSpPr>
          <p:cNvPr id="3" name="Subtitle 2"/>
          <p:cNvSpPr>
            <a:spLocks noGrp="1"/>
          </p:cNvSpPr>
          <p:nvPr>
            <p:ph type="subTitle" idx="1"/>
          </p:nvPr>
        </p:nvSpPr>
        <p:spPr>
          <a:xfrm>
            <a:off x="838200" y="2514600"/>
            <a:ext cx="6934200" cy="3124200"/>
          </a:xfrm>
        </p:spPr>
        <p:txBody>
          <a:bodyPr>
            <a:normAutofit fontScale="85000" lnSpcReduction="20000"/>
          </a:bodyPr>
          <a:lstStyle/>
          <a:p>
            <a:r>
              <a:rPr lang="en-US" dirty="0"/>
              <a:t> CHAPTER 2.1  </a:t>
            </a:r>
          </a:p>
          <a:p>
            <a:r>
              <a:rPr lang="en-US" dirty="0"/>
              <a:t> </a:t>
            </a:r>
          </a:p>
          <a:p>
            <a:r>
              <a:rPr lang="en-US" b="1" dirty="0"/>
              <a:t>FUNDAMENTAL OF METAL FORMING</a:t>
            </a:r>
            <a:endParaRPr lang="en-US" dirty="0"/>
          </a:p>
          <a:p>
            <a:pPr>
              <a:defRPr/>
            </a:pPr>
            <a:endParaRPr lang="en-US" sz="5400" dirty="0"/>
          </a:p>
          <a:p>
            <a:pPr>
              <a:defRPr/>
            </a:pPr>
            <a:r>
              <a:rPr lang="en-US" sz="5400" dirty="0"/>
              <a:t>(</a:t>
            </a:r>
            <a:r>
              <a:rPr lang="en-US" sz="5400" dirty="0" err="1"/>
              <a:t>AAiT</a:t>
            </a:r>
            <a:r>
              <a:rPr lang="en-US" sz="5400" dirty="0"/>
              <a:t>) </a:t>
            </a:r>
          </a:p>
          <a:p>
            <a:r>
              <a:rPr lang="en-US" dirty="0"/>
              <a:t>Instructor : Dr Shanthakumar  G 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Extrusion</a:t>
            </a:r>
          </a:p>
        </p:txBody>
      </p:sp>
      <p:pic>
        <p:nvPicPr>
          <p:cNvPr id="6146" name="Picture 2"/>
          <p:cNvPicPr>
            <a:picLocks noChangeAspect="1" noChangeArrowheads="1"/>
          </p:cNvPicPr>
          <p:nvPr/>
        </p:nvPicPr>
        <p:blipFill>
          <a:blip r:embed="rId2" cstate="print"/>
          <a:srcRect/>
          <a:stretch>
            <a:fillRect/>
          </a:stretch>
        </p:blipFill>
        <p:spPr bwMode="auto">
          <a:xfrm>
            <a:off x="1981200" y="1524000"/>
            <a:ext cx="5334000" cy="3445532"/>
          </a:xfrm>
          <a:prstGeom prst="rect">
            <a:avLst/>
          </a:prstGeom>
          <a:noFill/>
          <a:ln w="9525">
            <a:noFill/>
            <a:miter lim="800000"/>
            <a:headEnd/>
            <a:tailEnd/>
          </a:ln>
          <a:effectLst/>
        </p:spPr>
      </p:pic>
      <p:sp>
        <p:nvSpPr>
          <p:cNvPr id="5" name="Rectangle 4"/>
          <p:cNvSpPr/>
          <p:nvPr/>
        </p:nvSpPr>
        <p:spPr>
          <a:xfrm>
            <a:off x="457200" y="4953000"/>
            <a:ext cx="8153400" cy="1200329"/>
          </a:xfrm>
          <a:prstGeom prst="rect">
            <a:avLst/>
          </a:prstGeom>
        </p:spPr>
        <p:txBody>
          <a:bodyPr wrap="square">
            <a:spAutoFit/>
          </a:bodyPr>
          <a:lstStyle/>
          <a:p>
            <a:pPr algn="just"/>
            <a:r>
              <a:rPr lang="en-US" sz="2400" dirty="0"/>
              <a:t>This is a compression process in which the </a:t>
            </a:r>
            <a:r>
              <a:rPr lang="en-US" sz="2400" b="1" dirty="0"/>
              <a:t>work metal is forced to flow through a die opening</a:t>
            </a:r>
            <a:r>
              <a:rPr lang="en-US" sz="2400" dirty="0"/>
              <a:t>, thereby taking the shape of the opening as its own cross section.</a:t>
            </a:r>
          </a:p>
        </p:txBody>
      </p:sp>
      <p:sp>
        <p:nvSpPr>
          <p:cNvPr id="6" name="Slide Number Placeholder 5"/>
          <p:cNvSpPr>
            <a:spLocks noGrp="1"/>
          </p:cNvSpPr>
          <p:nvPr>
            <p:ph type="sldNum" sz="quarter" idx="12"/>
          </p:nvPr>
        </p:nvSpPr>
        <p:spPr/>
        <p:txBody>
          <a:bodyPr/>
          <a:lstStyle/>
          <a:p>
            <a:fld id="{F6482356-3E73-48F5-8428-6BD8C9D80A35}"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FD8AB68D-DCD7-497D-AB8E-1D81476131FE}" type="datetime1">
              <a:rPr lang="en-US" smtClean="0"/>
              <a:pPr/>
              <a:t>4/28/2020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 and Bar Drawing</a:t>
            </a:r>
          </a:p>
        </p:txBody>
      </p:sp>
      <p:pic>
        <p:nvPicPr>
          <p:cNvPr id="7170" name="Picture 2"/>
          <p:cNvPicPr>
            <a:picLocks noChangeAspect="1" noChangeArrowheads="1"/>
          </p:cNvPicPr>
          <p:nvPr/>
        </p:nvPicPr>
        <p:blipFill>
          <a:blip r:embed="rId3" cstate="print"/>
          <a:srcRect/>
          <a:stretch>
            <a:fillRect/>
          </a:stretch>
        </p:blipFill>
        <p:spPr bwMode="auto">
          <a:xfrm>
            <a:off x="2667000" y="1600200"/>
            <a:ext cx="4343400" cy="2912364"/>
          </a:xfrm>
          <a:prstGeom prst="rect">
            <a:avLst/>
          </a:prstGeom>
          <a:noFill/>
          <a:ln w="9525">
            <a:noFill/>
            <a:miter lim="800000"/>
            <a:headEnd/>
            <a:tailEnd/>
          </a:ln>
          <a:effectLst/>
        </p:spPr>
      </p:pic>
      <p:sp>
        <p:nvSpPr>
          <p:cNvPr id="5" name="Rectangle 4"/>
          <p:cNvSpPr/>
          <p:nvPr/>
        </p:nvSpPr>
        <p:spPr>
          <a:xfrm>
            <a:off x="457200" y="5257800"/>
            <a:ext cx="8305800" cy="830997"/>
          </a:xfrm>
          <a:prstGeom prst="rect">
            <a:avLst/>
          </a:prstGeom>
        </p:spPr>
        <p:txBody>
          <a:bodyPr wrap="square">
            <a:spAutoFit/>
          </a:bodyPr>
          <a:lstStyle/>
          <a:p>
            <a:pPr algn="just"/>
            <a:r>
              <a:rPr lang="en-US" sz="2400" dirty="0"/>
              <a:t>In this forming process, the </a:t>
            </a:r>
            <a:r>
              <a:rPr lang="en-US" sz="2400" b="1" dirty="0"/>
              <a:t>diameter of a round wire or bar is reduced by pulling it through a die opening.</a:t>
            </a:r>
          </a:p>
        </p:txBody>
      </p:sp>
      <p:sp>
        <p:nvSpPr>
          <p:cNvPr id="6" name="Slide Number Placeholder 5"/>
          <p:cNvSpPr>
            <a:spLocks noGrp="1"/>
          </p:cNvSpPr>
          <p:nvPr>
            <p:ph type="sldNum" sz="quarter" idx="12"/>
          </p:nvPr>
        </p:nvSpPr>
        <p:spPr/>
        <p:txBody>
          <a:bodyPr/>
          <a:lstStyle/>
          <a:p>
            <a:fld id="{F6482356-3E73-48F5-8428-6BD8C9D80A35}" type="slidenum">
              <a:rPr lang="en-US" sz="1400" smtClean="0"/>
              <a:pPr/>
              <a:t>11</a:t>
            </a:fld>
            <a:endParaRPr lang="en-US" sz="1400"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429F1107-4FEF-4528-8030-2A55961BB4A0}" type="datetime1">
              <a:rPr lang="en-US" smtClean="0"/>
              <a:pPr/>
              <a:t>4/28/2020</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Sheet Metal Working</a:t>
            </a:r>
          </a:p>
        </p:txBody>
      </p:sp>
      <p:sp>
        <p:nvSpPr>
          <p:cNvPr id="4" name="Rectangle 3"/>
          <p:cNvSpPr/>
          <p:nvPr/>
        </p:nvSpPr>
        <p:spPr>
          <a:xfrm>
            <a:off x="381000" y="1582341"/>
            <a:ext cx="8382000" cy="3323987"/>
          </a:xfrm>
          <a:prstGeom prst="rect">
            <a:avLst/>
          </a:prstGeom>
        </p:spPr>
        <p:txBody>
          <a:bodyPr wrap="square">
            <a:spAutoFit/>
          </a:bodyPr>
          <a:lstStyle/>
          <a:p>
            <a:pPr algn="just"/>
            <a:r>
              <a:rPr lang="en-US" sz="2400" dirty="0"/>
              <a:t>	Forming and related operations performed on metal sheets, strips, and coils</a:t>
            </a:r>
          </a:p>
          <a:p>
            <a:pPr algn="just"/>
            <a:r>
              <a:rPr lang="en-US" sz="2400" dirty="0"/>
              <a:t>	High surface area-to-volume ratio of starting metal, which distinguishes them from bulk deformation </a:t>
            </a:r>
          </a:p>
          <a:p>
            <a:pPr algn="just"/>
            <a:r>
              <a:rPr lang="en-US" sz="2400" dirty="0"/>
              <a:t>	Often called </a:t>
            </a:r>
            <a:r>
              <a:rPr lang="en-US" sz="2400" i="1" dirty="0"/>
              <a:t>press working because presses perform these operations</a:t>
            </a:r>
          </a:p>
          <a:p>
            <a:pPr marL="349250" indent="-349250" algn="just">
              <a:buFont typeface="Wingdings" pitchFamily="2" charset="2"/>
              <a:buChar char="Ø"/>
            </a:pPr>
            <a:r>
              <a:rPr lang="en-US" sz="2200" dirty="0"/>
              <a:t>Parts are called </a:t>
            </a:r>
            <a:r>
              <a:rPr lang="en-US" sz="2200" i="1" dirty="0"/>
              <a:t>stampings</a:t>
            </a:r>
          </a:p>
          <a:p>
            <a:pPr marL="349250" indent="-349250" algn="just">
              <a:buFont typeface="Wingdings" pitchFamily="2" charset="2"/>
              <a:buChar char="Ø"/>
            </a:pPr>
            <a:r>
              <a:rPr lang="en-US" sz="2200" dirty="0"/>
              <a:t>Usual tooling: </a:t>
            </a:r>
            <a:r>
              <a:rPr lang="en-US" sz="2200" i="1" dirty="0"/>
              <a:t>punch and die (the punch is the positive portion and the die is the negative portion of the tool set)</a:t>
            </a:r>
          </a:p>
        </p:txBody>
      </p:sp>
      <p:pic>
        <p:nvPicPr>
          <p:cNvPr id="8194" name="Picture 2"/>
          <p:cNvPicPr>
            <a:picLocks noChangeAspect="1" noChangeArrowheads="1"/>
          </p:cNvPicPr>
          <p:nvPr/>
        </p:nvPicPr>
        <p:blipFill>
          <a:blip r:embed="rId2" cstate="print"/>
          <a:srcRect/>
          <a:stretch>
            <a:fillRect/>
          </a:stretch>
        </p:blipFill>
        <p:spPr bwMode="auto">
          <a:xfrm>
            <a:off x="838200" y="5105400"/>
            <a:ext cx="4267200" cy="70485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867400" y="4876800"/>
            <a:ext cx="1971675" cy="109537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A55A2A76-8F85-471B-A105-DFE816D258A5}" type="datetime1">
              <a:rPr lang="en-US" smtClean="0"/>
              <a:pPr/>
              <a:t>4/28/2020</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Sheet Metal Bending</a:t>
            </a:r>
          </a:p>
        </p:txBody>
      </p:sp>
      <p:pic>
        <p:nvPicPr>
          <p:cNvPr id="9218" name="Picture 2"/>
          <p:cNvPicPr>
            <a:picLocks noChangeAspect="1" noChangeArrowheads="1"/>
          </p:cNvPicPr>
          <p:nvPr/>
        </p:nvPicPr>
        <p:blipFill>
          <a:blip r:embed="rId2" cstate="print"/>
          <a:srcRect/>
          <a:stretch>
            <a:fillRect/>
          </a:stretch>
        </p:blipFill>
        <p:spPr bwMode="auto">
          <a:xfrm>
            <a:off x="2071687" y="1066800"/>
            <a:ext cx="4786313" cy="4197591"/>
          </a:xfrm>
          <a:prstGeom prst="rect">
            <a:avLst/>
          </a:prstGeom>
          <a:noFill/>
          <a:ln w="9525">
            <a:noFill/>
            <a:miter lim="800000"/>
            <a:headEnd/>
            <a:tailEnd/>
          </a:ln>
          <a:effectLst/>
        </p:spPr>
      </p:pic>
      <p:sp>
        <p:nvSpPr>
          <p:cNvPr id="5" name="Rectangle 4"/>
          <p:cNvSpPr/>
          <p:nvPr/>
        </p:nvSpPr>
        <p:spPr>
          <a:xfrm>
            <a:off x="457200" y="5410200"/>
            <a:ext cx="8305800" cy="830997"/>
          </a:xfrm>
          <a:prstGeom prst="rect">
            <a:avLst/>
          </a:prstGeom>
        </p:spPr>
        <p:txBody>
          <a:bodyPr wrap="square">
            <a:spAutoFit/>
          </a:bodyPr>
          <a:lstStyle/>
          <a:p>
            <a:pPr algn="just"/>
            <a:r>
              <a:rPr lang="en-US" sz="2400" dirty="0"/>
              <a:t>Bending involves </a:t>
            </a:r>
            <a:r>
              <a:rPr lang="en-US" sz="2400" b="1" dirty="0"/>
              <a:t>straining of a metal</a:t>
            </a:r>
            <a:r>
              <a:rPr lang="en-US" sz="2400" dirty="0"/>
              <a:t> sheet or plate to take an angle along (usually) straight axis</a:t>
            </a:r>
          </a:p>
        </p:txBody>
      </p:sp>
      <p:sp>
        <p:nvSpPr>
          <p:cNvPr id="6" name="Slide Number Placeholder 5"/>
          <p:cNvSpPr>
            <a:spLocks noGrp="1"/>
          </p:cNvSpPr>
          <p:nvPr>
            <p:ph type="sldNum" sz="quarter" idx="12"/>
          </p:nvPr>
        </p:nvSpPr>
        <p:spPr/>
        <p:txBody>
          <a:bodyPr/>
          <a:lstStyle/>
          <a:p>
            <a:fld id="{F6482356-3E73-48F5-8428-6BD8C9D80A35}" type="slidenum">
              <a:rPr lang="en-US" smtClean="0"/>
              <a:pPr/>
              <a:t>13</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3829F235-2AFC-421A-B0DA-D5D9D44B29A5}" type="datetime1">
              <a:rPr lang="en-US" smtClean="0"/>
              <a:pPr/>
              <a:t>4/28/2020</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a:t>
            </a:r>
          </a:p>
        </p:txBody>
      </p:sp>
      <p:pic>
        <p:nvPicPr>
          <p:cNvPr id="10242" name="Picture 2"/>
          <p:cNvPicPr>
            <a:picLocks noChangeAspect="1" noChangeArrowheads="1"/>
          </p:cNvPicPr>
          <p:nvPr/>
        </p:nvPicPr>
        <p:blipFill>
          <a:blip r:embed="rId2" cstate="print"/>
          <a:srcRect/>
          <a:stretch>
            <a:fillRect/>
          </a:stretch>
        </p:blipFill>
        <p:spPr bwMode="auto">
          <a:xfrm>
            <a:off x="2286000" y="1066800"/>
            <a:ext cx="3990018" cy="3634777"/>
          </a:xfrm>
          <a:prstGeom prst="rect">
            <a:avLst/>
          </a:prstGeom>
          <a:noFill/>
          <a:ln w="9525">
            <a:noFill/>
            <a:miter lim="800000"/>
            <a:headEnd/>
            <a:tailEnd/>
          </a:ln>
          <a:effectLst/>
        </p:spPr>
      </p:pic>
      <p:sp>
        <p:nvSpPr>
          <p:cNvPr id="5" name="Rectangle 4"/>
          <p:cNvSpPr/>
          <p:nvPr/>
        </p:nvSpPr>
        <p:spPr>
          <a:xfrm>
            <a:off x="381000" y="4678740"/>
            <a:ext cx="8382000" cy="1569660"/>
          </a:xfrm>
          <a:prstGeom prst="rect">
            <a:avLst/>
          </a:prstGeom>
        </p:spPr>
        <p:txBody>
          <a:bodyPr wrap="square">
            <a:spAutoFit/>
          </a:bodyPr>
          <a:lstStyle/>
          <a:p>
            <a:pPr algn="just"/>
            <a:r>
              <a:rPr lang="en-US" sz="2400" dirty="0"/>
              <a:t>In sheet metal working, drawing refers to the forming of </a:t>
            </a:r>
            <a:r>
              <a:rPr lang="en-US" sz="2400" b="1" i="1" u="sng" dirty="0"/>
              <a:t>a flat metal sheet into a hollow or concave shape</a:t>
            </a:r>
            <a:r>
              <a:rPr lang="en-US" sz="2400" dirty="0"/>
              <a:t>, such as a cup, by stretching the metal. A blank holder is used to hold down the blank while the punch pushes into the sheet metal.</a:t>
            </a:r>
          </a:p>
        </p:txBody>
      </p:sp>
      <p:sp>
        <p:nvSpPr>
          <p:cNvPr id="6" name="Slide Number Placeholder 5"/>
          <p:cNvSpPr>
            <a:spLocks noGrp="1"/>
          </p:cNvSpPr>
          <p:nvPr>
            <p:ph type="sldNum" sz="quarter" idx="12"/>
          </p:nvPr>
        </p:nvSpPr>
        <p:spPr/>
        <p:txBody>
          <a:bodyPr/>
          <a:lstStyle/>
          <a:p>
            <a:fld id="{F6482356-3E73-48F5-8428-6BD8C9D80A35}" type="slidenum">
              <a:rPr lang="en-US" smtClean="0"/>
              <a:pPr/>
              <a:t>14</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AC0268B7-7F29-4D1D-8707-D2FBE3A565DE}" type="datetime1">
              <a:rPr lang="en-US" smtClean="0"/>
              <a:pPr/>
              <a:t>4/28/2020</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Sheet Metal Shearing</a:t>
            </a:r>
          </a:p>
        </p:txBody>
      </p:sp>
      <p:pic>
        <p:nvPicPr>
          <p:cNvPr id="11266" name="Picture 2"/>
          <p:cNvPicPr>
            <a:picLocks noChangeAspect="1" noChangeArrowheads="1"/>
          </p:cNvPicPr>
          <p:nvPr/>
        </p:nvPicPr>
        <p:blipFill>
          <a:blip r:embed="rId2" cstate="print"/>
          <a:srcRect/>
          <a:stretch>
            <a:fillRect/>
          </a:stretch>
        </p:blipFill>
        <p:spPr bwMode="auto">
          <a:xfrm>
            <a:off x="1524000" y="1179412"/>
            <a:ext cx="6405116" cy="3392588"/>
          </a:xfrm>
          <a:prstGeom prst="rect">
            <a:avLst/>
          </a:prstGeom>
          <a:noFill/>
          <a:ln w="9525">
            <a:noFill/>
            <a:miter lim="800000"/>
            <a:headEnd/>
            <a:tailEnd/>
          </a:ln>
          <a:effectLst/>
        </p:spPr>
      </p:pic>
      <p:sp>
        <p:nvSpPr>
          <p:cNvPr id="5" name="Rectangle 4"/>
          <p:cNvSpPr/>
          <p:nvPr/>
        </p:nvSpPr>
        <p:spPr>
          <a:xfrm>
            <a:off x="304800" y="4572000"/>
            <a:ext cx="8458200" cy="1862048"/>
          </a:xfrm>
          <a:prstGeom prst="rect">
            <a:avLst/>
          </a:prstGeom>
        </p:spPr>
        <p:txBody>
          <a:bodyPr wrap="square">
            <a:spAutoFit/>
          </a:bodyPr>
          <a:lstStyle/>
          <a:p>
            <a:pPr algn="just"/>
            <a:r>
              <a:rPr lang="en-US" sz="2300" dirty="0"/>
              <a:t>This process is somewhat out-of-place in our list of deformation processes, because it involves cutting rather than forming. A shearing operation cuts the workpiece using a punch and a die. Although it is not a forming process, it is included here because it is necessary and very common operation in sheet metal working.</a:t>
            </a:r>
          </a:p>
        </p:txBody>
      </p:sp>
      <p:sp>
        <p:nvSpPr>
          <p:cNvPr id="6" name="Slide Number Placeholder 5"/>
          <p:cNvSpPr>
            <a:spLocks noGrp="1"/>
          </p:cNvSpPr>
          <p:nvPr>
            <p:ph type="sldNum" sz="quarter" idx="12"/>
          </p:nvPr>
        </p:nvSpPr>
        <p:spPr/>
        <p:txBody>
          <a:bodyPr/>
          <a:lstStyle/>
          <a:p>
            <a:fld id="{F6482356-3E73-48F5-8428-6BD8C9D80A35}" type="slidenum">
              <a:rPr lang="en-US" smtClean="0"/>
              <a:pPr/>
              <a:t>15</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6159320D-34CF-47D3-B3F5-03D5E3274861}" type="datetime1">
              <a:rPr lang="en-US" smtClean="0"/>
              <a:pPr/>
              <a:t>4/28/2020</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normAutofit/>
          </a:bodyPr>
          <a:lstStyle/>
          <a:p>
            <a:r>
              <a:rPr lang="en-US" dirty="0"/>
              <a:t>Material Behavior in Metal Forming</a:t>
            </a:r>
          </a:p>
        </p:txBody>
      </p:sp>
      <p:sp>
        <p:nvSpPr>
          <p:cNvPr id="4" name="Rectangle 3"/>
          <p:cNvSpPr/>
          <p:nvPr/>
        </p:nvSpPr>
        <p:spPr>
          <a:xfrm>
            <a:off x="228600" y="1143000"/>
            <a:ext cx="8382000" cy="2123658"/>
          </a:xfrm>
          <a:prstGeom prst="rect">
            <a:avLst/>
          </a:prstGeom>
        </p:spPr>
        <p:txBody>
          <a:bodyPr wrap="square">
            <a:spAutoFit/>
          </a:bodyPr>
          <a:lstStyle/>
          <a:p>
            <a:pPr algn="just"/>
            <a:r>
              <a:rPr lang="en-US" sz="2200" dirty="0"/>
              <a:t>Considerable insight about the behavior of metals during forming can be obtained from the </a:t>
            </a:r>
            <a:r>
              <a:rPr lang="en-US" sz="2200" b="1" dirty="0"/>
              <a:t>stress and strain curve</a:t>
            </a:r>
            <a:r>
              <a:rPr lang="en-US" sz="2200" dirty="0"/>
              <a:t>. The typical stress-strain curve from the most metals is divided into an elastic region and a plastic region. In metal forming, the plastic region is of primary interest because the material is plastically and permanently deformed in these processes</a:t>
            </a:r>
          </a:p>
        </p:txBody>
      </p:sp>
      <p:pic>
        <p:nvPicPr>
          <p:cNvPr id="12290" name="Picture 2"/>
          <p:cNvPicPr>
            <a:picLocks noChangeAspect="1" noChangeArrowheads="1"/>
          </p:cNvPicPr>
          <p:nvPr/>
        </p:nvPicPr>
        <p:blipFill>
          <a:blip r:embed="rId2" cstate="print"/>
          <a:srcRect/>
          <a:stretch>
            <a:fillRect/>
          </a:stretch>
        </p:blipFill>
        <p:spPr bwMode="auto">
          <a:xfrm>
            <a:off x="2324100" y="2895600"/>
            <a:ext cx="4000500" cy="345376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16</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A60646D8-4309-4F96-BC6E-FF18344CBC41}" type="datetime1">
              <a:rPr lang="en-US" smtClean="0"/>
              <a:pPr/>
              <a:t>4/28/2020</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Behavior in Metal Forming</a:t>
            </a:r>
          </a:p>
        </p:txBody>
      </p:sp>
      <p:sp>
        <p:nvSpPr>
          <p:cNvPr id="4" name="Rectangle 3"/>
          <p:cNvSpPr/>
          <p:nvPr/>
        </p:nvSpPr>
        <p:spPr>
          <a:xfrm>
            <a:off x="304800" y="1600200"/>
            <a:ext cx="8534400" cy="1107996"/>
          </a:xfrm>
          <a:prstGeom prst="rect">
            <a:avLst/>
          </a:prstGeom>
        </p:spPr>
        <p:txBody>
          <a:bodyPr wrap="square">
            <a:spAutoFit/>
          </a:bodyPr>
          <a:lstStyle/>
          <a:p>
            <a:pPr algn="just"/>
            <a:r>
              <a:rPr lang="en-US" sz="2200" dirty="0"/>
              <a:t>The typical stress strain relationship for a metal exhibits elasticity below the yield point and strain hardening above it. Figures below indicate this behavior in linear and logarithmic axes.</a:t>
            </a:r>
          </a:p>
        </p:txBody>
      </p:sp>
      <p:pic>
        <p:nvPicPr>
          <p:cNvPr id="13314" name="Picture 2"/>
          <p:cNvPicPr>
            <a:picLocks noChangeAspect="1" noChangeArrowheads="1"/>
          </p:cNvPicPr>
          <p:nvPr/>
        </p:nvPicPr>
        <p:blipFill>
          <a:blip r:embed="rId2" cstate="print"/>
          <a:srcRect/>
          <a:stretch>
            <a:fillRect/>
          </a:stretch>
        </p:blipFill>
        <p:spPr bwMode="auto">
          <a:xfrm>
            <a:off x="228600" y="3048000"/>
            <a:ext cx="4270481" cy="322421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4749800" y="3200400"/>
            <a:ext cx="4165600" cy="31242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2668522E-92F6-4B83-ADF1-BB5F8BCEC93A}" type="datetime1">
              <a:rPr lang="en-US" smtClean="0"/>
              <a:pPr/>
              <a:t>4/28/2020</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Material Behavior in Metal Forming</a:t>
            </a:r>
          </a:p>
        </p:txBody>
      </p:sp>
      <p:sp>
        <p:nvSpPr>
          <p:cNvPr id="4" name="Rectangle 3"/>
          <p:cNvSpPr/>
          <p:nvPr/>
        </p:nvSpPr>
        <p:spPr>
          <a:xfrm>
            <a:off x="228600" y="1143000"/>
            <a:ext cx="8458200" cy="430887"/>
          </a:xfrm>
          <a:prstGeom prst="rect">
            <a:avLst/>
          </a:prstGeom>
        </p:spPr>
        <p:txBody>
          <a:bodyPr wrap="square">
            <a:spAutoFit/>
          </a:bodyPr>
          <a:lstStyle/>
          <a:p>
            <a:r>
              <a:rPr lang="en-US" sz="2200" dirty="0"/>
              <a:t>In the plastic region, the metal’s behavior is expressed by the flow curve:</a:t>
            </a:r>
          </a:p>
        </p:txBody>
      </p:sp>
      <p:pic>
        <p:nvPicPr>
          <p:cNvPr id="14338" name="Picture 2"/>
          <p:cNvPicPr>
            <a:picLocks noChangeAspect="1" noChangeArrowheads="1"/>
          </p:cNvPicPr>
          <p:nvPr/>
        </p:nvPicPr>
        <p:blipFill>
          <a:blip r:embed="rId2" cstate="print"/>
          <a:srcRect/>
          <a:stretch>
            <a:fillRect/>
          </a:stretch>
        </p:blipFill>
        <p:spPr bwMode="auto">
          <a:xfrm>
            <a:off x="3124200" y="1600200"/>
            <a:ext cx="1447800" cy="490141"/>
          </a:xfrm>
          <a:prstGeom prst="rect">
            <a:avLst/>
          </a:prstGeom>
          <a:noFill/>
          <a:ln w="9525">
            <a:noFill/>
            <a:miter lim="800000"/>
            <a:headEnd/>
            <a:tailEnd/>
          </a:ln>
          <a:effectLst/>
        </p:spPr>
      </p:pic>
      <p:sp>
        <p:nvSpPr>
          <p:cNvPr id="6" name="Rectangle 5"/>
          <p:cNvSpPr/>
          <p:nvPr/>
        </p:nvSpPr>
        <p:spPr>
          <a:xfrm>
            <a:off x="228600" y="2057400"/>
            <a:ext cx="8458200" cy="1323439"/>
          </a:xfrm>
          <a:prstGeom prst="rect">
            <a:avLst/>
          </a:prstGeom>
        </p:spPr>
        <p:txBody>
          <a:bodyPr wrap="square">
            <a:spAutoFit/>
          </a:bodyPr>
          <a:lstStyle/>
          <a:p>
            <a:pPr algn="just"/>
            <a:r>
              <a:rPr lang="en-US" dirty="0"/>
              <a:t>	</a:t>
            </a:r>
            <a:r>
              <a:rPr lang="en-US" sz="2000" dirty="0"/>
              <a:t>where </a:t>
            </a:r>
            <a:r>
              <a:rPr lang="en-US" sz="2000" i="1" dirty="0"/>
              <a:t>K= strength coefficient; and n= strain hardening exponent </a:t>
            </a:r>
          </a:p>
          <a:p>
            <a:pPr algn="just"/>
            <a:r>
              <a:rPr lang="en-US" sz="2000" dirty="0"/>
              <a:t>The stress and the strain in the flow curve are true stress and true strain. The flow curve is generally valid as a relationship that defines a metal’s plastic behavior in cold working</a:t>
            </a:r>
          </a:p>
        </p:txBody>
      </p:sp>
      <p:pic>
        <p:nvPicPr>
          <p:cNvPr id="14339" name="Picture 3"/>
          <p:cNvPicPr>
            <a:picLocks noChangeAspect="1" noChangeArrowheads="1"/>
          </p:cNvPicPr>
          <p:nvPr/>
        </p:nvPicPr>
        <p:blipFill>
          <a:blip r:embed="rId3" cstate="print"/>
          <a:srcRect/>
          <a:stretch>
            <a:fillRect/>
          </a:stretch>
        </p:blipFill>
        <p:spPr bwMode="auto">
          <a:xfrm>
            <a:off x="685800" y="3352800"/>
            <a:ext cx="7391400" cy="29718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F6482356-3E73-48F5-8428-6BD8C9D80A35}" type="slidenum">
              <a:rPr lang="en-US" smtClean="0"/>
              <a:pPr/>
              <a:t>18</a:t>
            </a:fld>
            <a:endParaRPr lang="en-US" dirty="0"/>
          </a:p>
        </p:txBody>
      </p:sp>
      <p:sp>
        <p:nvSpPr>
          <p:cNvPr id="9" name="Footer Placeholder 8"/>
          <p:cNvSpPr>
            <a:spLocks noGrp="1"/>
          </p:cNvSpPr>
          <p:nvPr>
            <p:ph type="ftr" sz="quarter" idx="11"/>
          </p:nvPr>
        </p:nvSpPr>
        <p:spPr/>
        <p:txBody>
          <a:bodyPr/>
          <a:lstStyle/>
          <a:p>
            <a:r>
              <a:rPr lang="en-US"/>
              <a:t>MANUFACTURING ENGINEERING II</a:t>
            </a:r>
            <a:endParaRPr lang="en-US" dirty="0"/>
          </a:p>
        </p:txBody>
      </p:sp>
      <p:sp>
        <p:nvSpPr>
          <p:cNvPr id="10" name="Date Placeholder 9"/>
          <p:cNvSpPr>
            <a:spLocks noGrp="1"/>
          </p:cNvSpPr>
          <p:nvPr>
            <p:ph type="dt" sz="half" idx="10"/>
          </p:nvPr>
        </p:nvSpPr>
        <p:spPr/>
        <p:txBody>
          <a:bodyPr/>
          <a:lstStyle/>
          <a:p>
            <a:fld id="{5563A3A1-6CBC-47EC-92BA-767A5A38D084}" type="datetime1">
              <a:rPr lang="en-US" smtClean="0"/>
              <a:pPr/>
              <a:t>4/28/2020</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868362"/>
          </a:xfrm>
        </p:spPr>
        <p:txBody>
          <a:bodyPr/>
          <a:lstStyle/>
          <a:p>
            <a:r>
              <a:rPr lang="en-US" dirty="0"/>
              <a:t>Material Behavior in Metal Forming</a:t>
            </a:r>
          </a:p>
        </p:txBody>
      </p:sp>
      <p:pic>
        <p:nvPicPr>
          <p:cNvPr id="15365" name="Picture 5"/>
          <p:cNvPicPr>
            <a:picLocks noChangeAspect="1" noChangeArrowheads="1"/>
          </p:cNvPicPr>
          <p:nvPr/>
        </p:nvPicPr>
        <p:blipFill>
          <a:blip r:embed="rId2" cstate="print"/>
          <a:srcRect/>
          <a:stretch>
            <a:fillRect/>
          </a:stretch>
        </p:blipFill>
        <p:spPr bwMode="auto">
          <a:xfrm>
            <a:off x="210616" y="704850"/>
            <a:ext cx="8780984" cy="2495550"/>
          </a:xfrm>
          <a:prstGeom prst="rect">
            <a:avLst/>
          </a:prstGeom>
          <a:noFill/>
          <a:ln w="9525">
            <a:noFill/>
            <a:miter lim="800000"/>
            <a:headEnd/>
            <a:tailEnd/>
          </a:ln>
          <a:effectLst/>
        </p:spPr>
      </p:pic>
      <p:pic>
        <p:nvPicPr>
          <p:cNvPr id="15366" name="Picture 6"/>
          <p:cNvPicPr>
            <a:picLocks noChangeAspect="1" noChangeArrowheads="1"/>
          </p:cNvPicPr>
          <p:nvPr/>
        </p:nvPicPr>
        <p:blipFill>
          <a:blip r:embed="rId3" cstate="print"/>
          <a:srcRect/>
          <a:stretch>
            <a:fillRect/>
          </a:stretch>
        </p:blipFill>
        <p:spPr bwMode="auto">
          <a:xfrm>
            <a:off x="1066800" y="3232150"/>
            <a:ext cx="6972300" cy="3295650"/>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F6482356-3E73-48F5-8428-6BD8C9D80A35}" type="slidenum">
              <a:rPr lang="en-US" smtClean="0"/>
              <a:pPr/>
              <a:t>19</a:t>
            </a:fld>
            <a:endParaRPr lang="en-US" dirty="0"/>
          </a:p>
        </p:txBody>
      </p:sp>
      <p:sp>
        <p:nvSpPr>
          <p:cNvPr id="12" name="Footer Placeholder 11"/>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E592C033-AF68-498A-BC4E-B730AEDB4F92}" type="datetime1">
              <a:rPr lang="en-US" smtClean="0"/>
              <a:pPr/>
              <a:t>4/28/2020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Metal Forming</a:t>
            </a:r>
          </a:p>
        </p:txBody>
      </p:sp>
      <p:sp>
        <p:nvSpPr>
          <p:cNvPr id="3" name="Content Placeholder 2"/>
          <p:cNvSpPr>
            <a:spLocks noGrp="1"/>
          </p:cNvSpPr>
          <p:nvPr>
            <p:ph idx="4294967295"/>
          </p:nvPr>
        </p:nvSpPr>
        <p:spPr>
          <a:xfrm>
            <a:off x="304800" y="1600200"/>
            <a:ext cx="8382000" cy="4525963"/>
          </a:xfrm>
        </p:spPr>
        <p:txBody>
          <a:bodyPr>
            <a:normAutofit/>
          </a:bodyPr>
          <a:lstStyle/>
          <a:p>
            <a:pPr algn="just"/>
            <a:r>
              <a:rPr lang="en-US" sz="2400" dirty="0"/>
              <a:t>Large group of manufacturing processes </a:t>
            </a:r>
            <a:r>
              <a:rPr lang="en-US" sz="2400" b="1" u="sng" dirty="0"/>
              <a:t>in plastic deformation </a:t>
            </a:r>
            <a:r>
              <a:rPr lang="en-US" sz="2400" dirty="0"/>
              <a:t>is used to change the shape of metal workpiece.</a:t>
            </a:r>
          </a:p>
          <a:p>
            <a:pPr algn="just"/>
            <a:endParaRPr lang="en-US" sz="2400" dirty="0"/>
          </a:p>
          <a:p>
            <a:pPr algn="just"/>
            <a:r>
              <a:rPr lang="en-US" sz="2400" dirty="0"/>
              <a:t>The tool, usually called a </a:t>
            </a:r>
            <a:r>
              <a:rPr lang="en-US" sz="2400" i="1" dirty="0"/>
              <a:t>die, applies stresses that exceed the yield strength of the metal .</a:t>
            </a:r>
          </a:p>
          <a:p>
            <a:pPr algn="just"/>
            <a:endParaRPr lang="en-US" sz="2400" i="1" dirty="0"/>
          </a:p>
          <a:p>
            <a:pPr algn="just"/>
            <a:r>
              <a:rPr lang="en-US" sz="2400" dirty="0"/>
              <a:t>The metal takes a shape determined by the geometry of the die</a:t>
            </a:r>
          </a:p>
        </p:txBody>
      </p:sp>
      <p:sp>
        <p:nvSpPr>
          <p:cNvPr id="4" name="Slide Number Placeholder 3"/>
          <p:cNvSpPr>
            <a:spLocks noGrp="1"/>
          </p:cNvSpPr>
          <p:nvPr>
            <p:ph type="sldNum" sz="quarter" idx="12"/>
          </p:nvPr>
        </p:nvSpPr>
        <p:spPr/>
        <p:txBody>
          <a:bodyPr/>
          <a:lstStyle/>
          <a:p>
            <a:fld id="{F6482356-3E73-48F5-8428-6BD8C9D80A35}" type="slidenum">
              <a:rPr lang="en-US" smtClean="0"/>
              <a:pPr/>
              <a:t>2</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EFC53C4E-0BE1-4BA8-BA63-26B5050B58EB}" type="datetime1">
              <a:rPr lang="en-US" smtClean="0"/>
              <a:pPr/>
              <a:t>4/28/2020</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Flow Stress</a:t>
            </a:r>
          </a:p>
        </p:txBody>
      </p:sp>
      <p:sp>
        <p:nvSpPr>
          <p:cNvPr id="4" name="Rectangle 3"/>
          <p:cNvSpPr/>
          <p:nvPr/>
        </p:nvSpPr>
        <p:spPr>
          <a:xfrm>
            <a:off x="304800" y="914400"/>
            <a:ext cx="8610600" cy="2123658"/>
          </a:xfrm>
          <a:prstGeom prst="rect">
            <a:avLst/>
          </a:prstGeom>
        </p:spPr>
        <p:txBody>
          <a:bodyPr wrap="square">
            <a:spAutoFit/>
          </a:bodyPr>
          <a:lstStyle/>
          <a:p>
            <a:pPr algn="just"/>
            <a:r>
              <a:rPr lang="en-US" sz="2200" dirty="0"/>
              <a:t>The flow curve describes the stress strain relationship in the region in which metal forming takes place. Thanks to this curve, it is possible to determinate forces and power required to accomplish a particular forming operation. For most metal at room temperature, the stress strain plot indicates that as the metal is deformed, its strength increases due to the strain hardening.</a:t>
            </a:r>
          </a:p>
        </p:txBody>
      </p:sp>
      <p:pic>
        <p:nvPicPr>
          <p:cNvPr id="26625" name="Picture 1"/>
          <p:cNvPicPr>
            <a:picLocks noChangeAspect="1" noChangeArrowheads="1"/>
          </p:cNvPicPr>
          <p:nvPr/>
        </p:nvPicPr>
        <p:blipFill>
          <a:blip r:embed="rId2" cstate="print"/>
          <a:srcRect/>
          <a:stretch>
            <a:fillRect/>
          </a:stretch>
        </p:blipFill>
        <p:spPr bwMode="auto">
          <a:xfrm>
            <a:off x="3505200" y="2743200"/>
            <a:ext cx="4572000" cy="3429000"/>
          </a:xfrm>
          <a:prstGeom prst="rect">
            <a:avLst/>
          </a:prstGeom>
          <a:noFill/>
          <a:ln w="9525">
            <a:noFill/>
            <a:miter lim="800000"/>
            <a:headEnd/>
            <a:tailEnd/>
          </a:ln>
          <a:effectLst/>
        </p:spPr>
      </p:pic>
      <p:sp>
        <p:nvSpPr>
          <p:cNvPr id="6" name="Rectangle 5"/>
          <p:cNvSpPr/>
          <p:nvPr/>
        </p:nvSpPr>
        <p:spPr>
          <a:xfrm>
            <a:off x="381000" y="3828871"/>
            <a:ext cx="2895600" cy="1200329"/>
          </a:xfrm>
          <a:prstGeom prst="rect">
            <a:avLst/>
          </a:prstGeom>
        </p:spPr>
        <p:txBody>
          <a:bodyPr wrap="square">
            <a:spAutoFit/>
          </a:bodyPr>
          <a:lstStyle/>
          <a:p>
            <a:r>
              <a:rPr lang="en-US" b="1" i="1" dirty="0">
                <a:solidFill>
                  <a:srgbClr val="002060"/>
                </a:solidFill>
              </a:rPr>
              <a:t>The stress required to continue deformation must be increased to match this increase in strength</a:t>
            </a:r>
          </a:p>
        </p:txBody>
      </p:sp>
      <p:sp>
        <p:nvSpPr>
          <p:cNvPr id="7" name="Slide Number Placeholder 6"/>
          <p:cNvSpPr>
            <a:spLocks noGrp="1"/>
          </p:cNvSpPr>
          <p:nvPr>
            <p:ph type="sldNum" sz="quarter" idx="12"/>
          </p:nvPr>
        </p:nvSpPr>
        <p:spPr/>
        <p:txBody>
          <a:bodyPr/>
          <a:lstStyle/>
          <a:p>
            <a:fld id="{F6482356-3E73-48F5-8428-6BD8C9D80A35}" type="slidenum">
              <a:rPr lang="en-US" smtClean="0"/>
              <a:pPr/>
              <a:t>20</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C8823190-9675-4906-8AEE-98A3F0F3F549}" type="datetime1">
              <a:rPr lang="en-US" smtClean="0"/>
              <a:pPr/>
              <a:t>4/28/2020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Stress</a:t>
            </a:r>
          </a:p>
        </p:txBody>
      </p:sp>
      <p:pic>
        <p:nvPicPr>
          <p:cNvPr id="25602" name="Picture 2"/>
          <p:cNvPicPr>
            <a:picLocks noChangeAspect="1" noChangeArrowheads="1"/>
          </p:cNvPicPr>
          <p:nvPr/>
        </p:nvPicPr>
        <p:blipFill>
          <a:blip r:embed="rId2" cstate="print"/>
          <a:srcRect/>
          <a:stretch>
            <a:fillRect/>
          </a:stretch>
        </p:blipFill>
        <p:spPr bwMode="auto">
          <a:xfrm>
            <a:off x="833438" y="1590675"/>
            <a:ext cx="7477125" cy="46577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21</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4BB74498-D62C-490D-B6E1-CB675BCA8F28}" type="datetime1">
              <a:rPr lang="en-US" smtClean="0"/>
              <a:pPr/>
              <a:t>4/28/2020</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Stress</a:t>
            </a:r>
          </a:p>
        </p:txBody>
      </p:sp>
      <p:pic>
        <p:nvPicPr>
          <p:cNvPr id="24578" name="Picture 2"/>
          <p:cNvPicPr>
            <a:picLocks noChangeAspect="1" noChangeArrowheads="1"/>
          </p:cNvPicPr>
          <p:nvPr/>
        </p:nvPicPr>
        <p:blipFill>
          <a:blip r:embed="rId2" cstate="print"/>
          <a:srcRect/>
          <a:stretch>
            <a:fillRect/>
          </a:stretch>
        </p:blipFill>
        <p:spPr bwMode="auto">
          <a:xfrm>
            <a:off x="785813" y="1657350"/>
            <a:ext cx="7572375" cy="481965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22</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29942CA0-3170-4F4D-B562-78EC5C43EED3}" type="datetime1">
              <a:rPr lang="en-US" smtClean="0"/>
              <a:pPr/>
              <a:t>4/28/2020</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Stress</a:t>
            </a:r>
          </a:p>
        </p:txBody>
      </p:sp>
      <p:sp>
        <p:nvSpPr>
          <p:cNvPr id="4" name="Rectangle 3"/>
          <p:cNvSpPr/>
          <p:nvPr/>
        </p:nvSpPr>
        <p:spPr>
          <a:xfrm>
            <a:off x="304800" y="1295400"/>
            <a:ext cx="8382000" cy="1200329"/>
          </a:xfrm>
          <a:prstGeom prst="rect">
            <a:avLst/>
          </a:prstGeom>
        </p:spPr>
        <p:txBody>
          <a:bodyPr wrap="square">
            <a:spAutoFit/>
          </a:bodyPr>
          <a:lstStyle/>
          <a:p>
            <a:pPr algn="just"/>
            <a:r>
              <a:rPr lang="en-US" sz="2400" dirty="0"/>
              <a:t>The flow stress is defined as the </a:t>
            </a:r>
            <a:r>
              <a:rPr lang="en-US" sz="2400" b="1" u="sng" dirty="0"/>
              <a:t>instantaneous value of stress required to continue deforming material</a:t>
            </a:r>
            <a:r>
              <a:rPr lang="en-US" sz="2400" dirty="0"/>
              <a:t>. It is the yield strength of the metal as a function of strain, which can be expressed as:</a:t>
            </a:r>
          </a:p>
        </p:txBody>
      </p:sp>
      <p:sp>
        <p:nvSpPr>
          <p:cNvPr id="5" name="Rectangle 4"/>
          <p:cNvSpPr/>
          <p:nvPr/>
        </p:nvSpPr>
        <p:spPr>
          <a:xfrm>
            <a:off x="533400" y="3379113"/>
            <a:ext cx="8153400" cy="430887"/>
          </a:xfrm>
          <a:prstGeom prst="rect">
            <a:avLst/>
          </a:prstGeom>
        </p:spPr>
        <p:txBody>
          <a:bodyPr wrap="square">
            <a:spAutoFit/>
          </a:bodyPr>
          <a:lstStyle/>
          <a:p>
            <a:pPr algn="just"/>
            <a:r>
              <a:rPr lang="en-US" sz="2200" dirty="0"/>
              <a:t>where </a:t>
            </a:r>
            <a:r>
              <a:rPr lang="en-US" sz="2200" i="1" dirty="0" err="1"/>
              <a:t>Y</a:t>
            </a:r>
            <a:r>
              <a:rPr lang="en-US" sz="2200" i="1" baseline="-25000" dirty="0" err="1"/>
              <a:t>f</a:t>
            </a:r>
            <a:r>
              <a:rPr lang="en-US" sz="2200" i="1" baseline="-25000" dirty="0"/>
              <a:t> </a:t>
            </a:r>
            <a:r>
              <a:rPr lang="en-US" sz="2200" i="1" dirty="0"/>
              <a:t>= flow stress, that is, the yield strength as a function of strain</a:t>
            </a:r>
            <a:endParaRPr lang="en-US" sz="2200" dirty="0"/>
          </a:p>
        </p:txBody>
      </p:sp>
      <p:sp>
        <p:nvSpPr>
          <p:cNvPr id="6" name="Rectangle 5"/>
          <p:cNvSpPr/>
          <p:nvPr/>
        </p:nvSpPr>
        <p:spPr>
          <a:xfrm>
            <a:off x="304800" y="4800600"/>
            <a:ext cx="8458200" cy="1200329"/>
          </a:xfrm>
          <a:prstGeom prst="rect">
            <a:avLst/>
          </a:prstGeom>
        </p:spPr>
        <p:txBody>
          <a:bodyPr wrap="square">
            <a:spAutoFit/>
          </a:bodyPr>
          <a:lstStyle/>
          <a:p>
            <a:pPr algn="just"/>
            <a:r>
              <a:rPr lang="en-US" sz="2400" dirty="0"/>
              <a:t>In the individual forming operations discussed forward, the instantaneous flow stress can be used to analyze the process as it is occurring. </a:t>
            </a:r>
          </a:p>
        </p:txBody>
      </p:sp>
      <p:pic>
        <p:nvPicPr>
          <p:cNvPr id="23553" name="Picture 1"/>
          <p:cNvPicPr>
            <a:picLocks noChangeAspect="1" noChangeArrowheads="1"/>
          </p:cNvPicPr>
          <p:nvPr/>
        </p:nvPicPr>
        <p:blipFill>
          <a:blip r:embed="rId2" cstate="print"/>
          <a:srcRect/>
          <a:stretch>
            <a:fillRect/>
          </a:stretch>
        </p:blipFill>
        <p:spPr bwMode="auto">
          <a:xfrm>
            <a:off x="3505200" y="2667000"/>
            <a:ext cx="1219200" cy="382494"/>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F6482356-3E73-48F5-8428-6BD8C9D80A35}" type="slidenum">
              <a:rPr lang="en-US" smtClean="0"/>
              <a:pPr/>
              <a:t>23</a:t>
            </a:fld>
            <a:endParaRPr lang="en-US" dirty="0"/>
          </a:p>
        </p:txBody>
      </p:sp>
      <p:sp>
        <p:nvSpPr>
          <p:cNvPr id="9" name="Footer Placeholder 8"/>
          <p:cNvSpPr>
            <a:spLocks noGrp="1"/>
          </p:cNvSpPr>
          <p:nvPr>
            <p:ph type="ftr" sz="quarter" idx="11"/>
          </p:nvPr>
        </p:nvSpPr>
        <p:spPr/>
        <p:txBody>
          <a:bodyPr/>
          <a:lstStyle/>
          <a:p>
            <a:r>
              <a:rPr lang="en-US"/>
              <a:t>MANUFACTURING ENGINEERING II</a:t>
            </a:r>
            <a:endParaRPr lang="en-US" dirty="0"/>
          </a:p>
        </p:txBody>
      </p:sp>
      <p:sp>
        <p:nvSpPr>
          <p:cNvPr id="10" name="Date Placeholder 9"/>
          <p:cNvSpPr>
            <a:spLocks noGrp="1"/>
          </p:cNvSpPr>
          <p:nvPr>
            <p:ph type="dt" sz="half" idx="10"/>
          </p:nvPr>
        </p:nvSpPr>
        <p:spPr/>
        <p:txBody>
          <a:bodyPr/>
          <a:lstStyle/>
          <a:p>
            <a:fld id="{F4C3C93C-4162-4595-A870-80D78B24BBC1}" type="datetime1">
              <a:rPr lang="en-US" smtClean="0"/>
              <a:pPr/>
              <a:t>4/28/2020</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Stress</a:t>
            </a:r>
          </a:p>
        </p:txBody>
      </p:sp>
      <p:pic>
        <p:nvPicPr>
          <p:cNvPr id="21505" name="Picture 1"/>
          <p:cNvPicPr>
            <a:picLocks noChangeAspect="1" noChangeArrowheads="1"/>
          </p:cNvPicPr>
          <p:nvPr/>
        </p:nvPicPr>
        <p:blipFill>
          <a:blip r:embed="rId2" cstate="print"/>
          <a:srcRect b="8374"/>
          <a:stretch>
            <a:fillRect/>
          </a:stretch>
        </p:blipFill>
        <p:spPr bwMode="auto">
          <a:xfrm>
            <a:off x="2438400" y="1447800"/>
            <a:ext cx="3276600" cy="2819400"/>
          </a:xfrm>
          <a:prstGeom prst="rect">
            <a:avLst/>
          </a:prstGeom>
          <a:noFill/>
          <a:ln w="9525">
            <a:noFill/>
            <a:miter lim="800000"/>
            <a:headEnd/>
            <a:tailEnd/>
          </a:ln>
          <a:effectLst/>
        </p:spPr>
      </p:pic>
      <p:sp>
        <p:nvSpPr>
          <p:cNvPr id="5" name="Rectangle 4"/>
          <p:cNvSpPr/>
          <p:nvPr/>
        </p:nvSpPr>
        <p:spPr>
          <a:xfrm>
            <a:off x="228600" y="4495800"/>
            <a:ext cx="8534400" cy="1569660"/>
          </a:xfrm>
          <a:prstGeom prst="rect">
            <a:avLst/>
          </a:prstGeom>
        </p:spPr>
        <p:txBody>
          <a:bodyPr wrap="square">
            <a:spAutoFit/>
          </a:bodyPr>
          <a:lstStyle/>
          <a:p>
            <a:pPr algn="just"/>
            <a:r>
              <a:rPr lang="en-US" sz="2400" dirty="0"/>
              <a:t>For example, in certain forging operations, the instantaneous force during compression can be determined from the flow stress value. </a:t>
            </a:r>
            <a:r>
              <a:rPr lang="en-US" sz="2400" b="1" dirty="0"/>
              <a:t>Maximum force can be calculated based on the flow stress that results from the final strain at the end of the forging stroke</a:t>
            </a:r>
            <a:r>
              <a:rPr lang="en-US" sz="2400" dirty="0"/>
              <a:t>.</a:t>
            </a:r>
          </a:p>
        </p:txBody>
      </p:sp>
      <p:sp>
        <p:nvSpPr>
          <p:cNvPr id="6" name="Slide Number Placeholder 5"/>
          <p:cNvSpPr>
            <a:spLocks noGrp="1"/>
          </p:cNvSpPr>
          <p:nvPr>
            <p:ph type="sldNum" sz="quarter" idx="12"/>
          </p:nvPr>
        </p:nvSpPr>
        <p:spPr/>
        <p:txBody>
          <a:bodyPr/>
          <a:lstStyle/>
          <a:p>
            <a:fld id="{F6482356-3E73-48F5-8428-6BD8C9D80A35}" type="slidenum">
              <a:rPr lang="en-US" smtClean="0"/>
              <a:pPr/>
              <a:t>24</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9462568A-0767-406C-A2E0-909E389F1AF3}" type="datetime1">
              <a:rPr lang="en-US" smtClean="0"/>
              <a:pPr/>
              <a:t>4/28/2020</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Stress</a:t>
            </a:r>
          </a:p>
        </p:txBody>
      </p:sp>
      <p:sp>
        <p:nvSpPr>
          <p:cNvPr id="4" name="Rectangle 3"/>
          <p:cNvSpPr/>
          <p:nvPr/>
        </p:nvSpPr>
        <p:spPr>
          <a:xfrm>
            <a:off x="381000" y="1238071"/>
            <a:ext cx="8458200" cy="1200329"/>
          </a:xfrm>
          <a:prstGeom prst="rect">
            <a:avLst/>
          </a:prstGeom>
        </p:spPr>
        <p:txBody>
          <a:bodyPr wrap="square">
            <a:spAutoFit/>
          </a:bodyPr>
          <a:lstStyle/>
          <a:p>
            <a:pPr algn="just"/>
            <a:r>
              <a:rPr lang="en-US" sz="2400" dirty="0"/>
              <a:t>In other cases, the analysis is based on </a:t>
            </a:r>
            <a:r>
              <a:rPr lang="en-US" sz="2400" b="1" dirty="0"/>
              <a:t>the average stresses and strain</a:t>
            </a:r>
            <a:r>
              <a:rPr lang="en-US" sz="2400" dirty="0"/>
              <a:t> that occur during deformation rather than instantaneous values</a:t>
            </a:r>
          </a:p>
        </p:txBody>
      </p:sp>
      <p:pic>
        <p:nvPicPr>
          <p:cNvPr id="20481" name="Picture 1"/>
          <p:cNvPicPr>
            <a:picLocks noChangeAspect="1" noChangeArrowheads="1"/>
          </p:cNvPicPr>
          <p:nvPr/>
        </p:nvPicPr>
        <p:blipFill>
          <a:blip r:embed="rId2" cstate="print"/>
          <a:srcRect b="11405"/>
          <a:stretch>
            <a:fillRect/>
          </a:stretch>
        </p:blipFill>
        <p:spPr bwMode="auto">
          <a:xfrm>
            <a:off x="4191000" y="2514600"/>
            <a:ext cx="4657725" cy="2667000"/>
          </a:xfrm>
          <a:prstGeom prst="rect">
            <a:avLst/>
          </a:prstGeom>
          <a:noFill/>
          <a:ln w="9525">
            <a:noFill/>
            <a:miter lim="800000"/>
            <a:headEnd/>
            <a:tailEnd/>
          </a:ln>
          <a:effectLst/>
        </p:spPr>
      </p:pic>
      <p:sp>
        <p:nvSpPr>
          <p:cNvPr id="6" name="Rectangle 5"/>
          <p:cNvSpPr/>
          <p:nvPr/>
        </p:nvSpPr>
        <p:spPr>
          <a:xfrm>
            <a:off x="533400" y="2743200"/>
            <a:ext cx="3810000" cy="2862322"/>
          </a:xfrm>
          <a:prstGeom prst="rect">
            <a:avLst/>
          </a:prstGeom>
        </p:spPr>
        <p:txBody>
          <a:bodyPr wrap="square">
            <a:spAutoFit/>
          </a:bodyPr>
          <a:lstStyle/>
          <a:p>
            <a:pPr algn="just"/>
            <a:r>
              <a:rPr lang="en-US" sz="2000" dirty="0"/>
              <a:t>Extrusion represents this case. As the billet is reduced in cross section to pass through the extrusion die opening, the metal gradually strain hardens to reach maximum value. In this case it is more useful to analyze the process based on the average flow stress during deformation</a:t>
            </a:r>
          </a:p>
        </p:txBody>
      </p:sp>
      <p:sp>
        <p:nvSpPr>
          <p:cNvPr id="7" name="Slide Number Placeholder 6"/>
          <p:cNvSpPr>
            <a:spLocks noGrp="1"/>
          </p:cNvSpPr>
          <p:nvPr>
            <p:ph type="sldNum" sz="quarter" idx="12"/>
          </p:nvPr>
        </p:nvSpPr>
        <p:spPr/>
        <p:txBody>
          <a:bodyPr/>
          <a:lstStyle/>
          <a:p>
            <a:fld id="{F6482356-3E73-48F5-8428-6BD8C9D80A35}" type="slidenum">
              <a:rPr lang="en-US" smtClean="0"/>
              <a:pPr/>
              <a:t>25</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5968FE61-4B09-4973-A0F5-5A9AFCC7C3D5}" type="datetime1">
              <a:rPr lang="en-US" smtClean="0"/>
              <a:pPr/>
              <a:t>4/28/2020</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Flow Stress</a:t>
            </a:r>
          </a:p>
        </p:txBody>
      </p:sp>
      <p:sp>
        <p:nvSpPr>
          <p:cNvPr id="4" name="Rectangle 3"/>
          <p:cNvSpPr/>
          <p:nvPr/>
        </p:nvSpPr>
        <p:spPr>
          <a:xfrm>
            <a:off x="457200" y="1219200"/>
            <a:ext cx="8458200" cy="1200329"/>
          </a:xfrm>
          <a:prstGeom prst="rect">
            <a:avLst/>
          </a:prstGeom>
        </p:spPr>
        <p:txBody>
          <a:bodyPr wrap="square">
            <a:spAutoFit/>
          </a:bodyPr>
          <a:lstStyle/>
          <a:p>
            <a:pPr algn="just"/>
            <a:r>
              <a:rPr lang="en-US" sz="2400" dirty="0"/>
              <a:t>The average flow stress is the average value of stress over the stress strain curve from the beginning of strain to the final (maximum) value that occurs during deformation process. </a:t>
            </a:r>
          </a:p>
        </p:txBody>
      </p:sp>
      <p:pic>
        <p:nvPicPr>
          <p:cNvPr id="19457" name="Picture 1"/>
          <p:cNvPicPr>
            <a:picLocks noChangeAspect="1" noChangeArrowheads="1"/>
          </p:cNvPicPr>
          <p:nvPr/>
        </p:nvPicPr>
        <p:blipFill>
          <a:blip r:embed="rId3" cstate="print"/>
          <a:srcRect/>
          <a:stretch>
            <a:fillRect/>
          </a:stretch>
        </p:blipFill>
        <p:spPr bwMode="auto">
          <a:xfrm>
            <a:off x="533400" y="2438400"/>
            <a:ext cx="3962400" cy="3896360"/>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cstate="print"/>
          <a:srcRect/>
          <a:stretch>
            <a:fillRect/>
          </a:stretch>
        </p:blipFill>
        <p:spPr bwMode="auto">
          <a:xfrm>
            <a:off x="5867400" y="2743200"/>
            <a:ext cx="1590675" cy="866775"/>
          </a:xfrm>
          <a:prstGeom prst="rect">
            <a:avLst/>
          </a:prstGeom>
          <a:noFill/>
          <a:ln w="9525">
            <a:noFill/>
            <a:miter lim="800000"/>
            <a:headEnd/>
            <a:tailEnd/>
          </a:ln>
          <a:effectLst/>
        </p:spPr>
      </p:pic>
      <p:pic>
        <p:nvPicPr>
          <p:cNvPr id="19460" name="Picture 4"/>
          <p:cNvPicPr>
            <a:picLocks noChangeAspect="1" noChangeArrowheads="1"/>
          </p:cNvPicPr>
          <p:nvPr/>
        </p:nvPicPr>
        <p:blipFill>
          <a:blip r:embed="rId5" cstate="print"/>
          <a:srcRect/>
          <a:stretch>
            <a:fillRect/>
          </a:stretch>
        </p:blipFill>
        <p:spPr bwMode="auto">
          <a:xfrm>
            <a:off x="5029200" y="3733800"/>
            <a:ext cx="485775" cy="638175"/>
          </a:xfrm>
          <a:prstGeom prst="rect">
            <a:avLst/>
          </a:prstGeom>
          <a:noFill/>
          <a:ln w="9525">
            <a:noFill/>
            <a:miter lim="800000"/>
            <a:headEnd/>
            <a:tailEnd/>
          </a:ln>
          <a:effectLst/>
        </p:spPr>
      </p:pic>
      <p:sp>
        <p:nvSpPr>
          <p:cNvPr id="9" name="TextBox 8"/>
          <p:cNvSpPr txBox="1"/>
          <p:nvPr/>
        </p:nvSpPr>
        <p:spPr>
          <a:xfrm>
            <a:off x="5486400" y="3810000"/>
            <a:ext cx="2885342" cy="461665"/>
          </a:xfrm>
          <a:prstGeom prst="rect">
            <a:avLst/>
          </a:prstGeom>
          <a:noFill/>
        </p:spPr>
        <p:txBody>
          <a:bodyPr wrap="none" rtlCol="0">
            <a:spAutoFit/>
          </a:bodyPr>
          <a:lstStyle/>
          <a:p>
            <a:r>
              <a:rPr lang="en-US" sz="2400" dirty="0"/>
              <a:t>= Average Flow Stress</a:t>
            </a:r>
          </a:p>
        </p:txBody>
      </p:sp>
      <p:pic>
        <p:nvPicPr>
          <p:cNvPr id="19461" name="Picture 5"/>
          <p:cNvPicPr>
            <a:picLocks noChangeAspect="1" noChangeArrowheads="1"/>
          </p:cNvPicPr>
          <p:nvPr/>
        </p:nvPicPr>
        <p:blipFill>
          <a:blip r:embed="rId6" cstate="print"/>
          <a:srcRect/>
          <a:stretch>
            <a:fillRect/>
          </a:stretch>
        </p:blipFill>
        <p:spPr bwMode="auto">
          <a:xfrm>
            <a:off x="5048250" y="4724400"/>
            <a:ext cx="361950" cy="390525"/>
          </a:xfrm>
          <a:prstGeom prst="rect">
            <a:avLst/>
          </a:prstGeom>
          <a:noFill/>
          <a:ln w="9525">
            <a:noFill/>
            <a:miter lim="800000"/>
            <a:headEnd/>
            <a:tailEnd/>
          </a:ln>
          <a:effectLst/>
        </p:spPr>
      </p:pic>
      <p:sp>
        <p:nvSpPr>
          <p:cNvPr id="11" name="TextBox 10"/>
          <p:cNvSpPr txBox="1"/>
          <p:nvPr/>
        </p:nvSpPr>
        <p:spPr>
          <a:xfrm>
            <a:off x="5334000" y="4648200"/>
            <a:ext cx="3505200" cy="830997"/>
          </a:xfrm>
          <a:prstGeom prst="rect">
            <a:avLst/>
          </a:prstGeom>
          <a:noFill/>
        </p:spPr>
        <p:txBody>
          <a:bodyPr wrap="square" rtlCol="0">
            <a:spAutoFit/>
          </a:bodyPr>
          <a:lstStyle/>
          <a:p>
            <a:r>
              <a:rPr lang="en-US" sz="2400" dirty="0"/>
              <a:t>= Maximum strain during deformation process</a:t>
            </a:r>
          </a:p>
        </p:txBody>
      </p:sp>
      <p:sp>
        <p:nvSpPr>
          <p:cNvPr id="12" name="Slide Number Placeholder 11"/>
          <p:cNvSpPr>
            <a:spLocks noGrp="1"/>
          </p:cNvSpPr>
          <p:nvPr>
            <p:ph type="sldNum" sz="quarter" idx="12"/>
          </p:nvPr>
        </p:nvSpPr>
        <p:spPr/>
        <p:txBody>
          <a:bodyPr/>
          <a:lstStyle/>
          <a:p>
            <a:fld id="{F6482356-3E73-48F5-8428-6BD8C9D80A35}" type="slidenum">
              <a:rPr lang="en-US" smtClean="0"/>
              <a:pPr/>
              <a:t>26</a:t>
            </a:fld>
            <a:endParaRPr lang="en-US" dirty="0"/>
          </a:p>
        </p:txBody>
      </p:sp>
      <p:sp>
        <p:nvSpPr>
          <p:cNvPr id="13" name="Footer Placeholder 12"/>
          <p:cNvSpPr>
            <a:spLocks noGrp="1"/>
          </p:cNvSpPr>
          <p:nvPr>
            <p:ph type="ftr" sz="quarter" idx="11"/>
          </p:nvPr>
        </p:nvSpPr>
        <p:spPr/>
        <p:txBody>
          <a:bodyPr/>
          <a:lstStyle/>
          <a:p>
            <a:r>
              <a:rPr lang="en-US"/>
              <a:t>MANUFACTURING ENGINEERING II</a:t>
            </a:r>
            <a:endParaRPr lang="en-US" dirty="0"/>
          </a:p>
        </p:txBody>
      </p:sp>
      <p:sp>
        <p:nvSpPr>
          <p:cNvPr id="14" name="Date Placeholder 13"/>
          <p:cNvSpPr>
            <a:spLocks noGrp="1"/>
          </p:cNvSpPr>
          <p:nvPr>
            <p:ph type="dt" sz="half" idx="10"/>
          </p:nvPr>
        </p:nvSpPr>
        <p:spPr/>
        <p:txBody>
          <a:bodyPr/>
          <a:lstStyle/>
          <a:p>
            <a:fld id="{09600CA9-AA0F-4E9F-8F44-51EF6DAF59B5}" type="datetime1">
              <a:rPr lang="en-US" smtClean="0"/>
              <a:pPr/>
              <a:t>4/28/2020</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in Metal Forming</a:t>
            </a:r>
          </a:p>
        </p:txBody>
      </p:sp>
      <p:sp>
        <p:nvSpPr>
          <p:cNvPr id="4" name="Rectangle 3"/>
          <p:cNvSpPr/>
          <p:nvPr/>
        </p:nvSpPr>
        <p:spPr>
          <a:xfrm>
            <a:off x="304800" y="1720840"/>
            <a:ext cx="8610600" cy="3046988"/>
          </a:xfrm>
          <a:prstGeom prst="rect">
            <a:avLst/>
          </a:prstGeom>
        </p:spPr>
        <p:txBody>
          <a:bodyPr wrap="square">
            <a:spAutoFit/>
          </a:bodyPr>
          <a:lstStyle/>
          <a:p>
            <a:pPr algn="just"/>
            <a:r>
              <a:rPr lang="en-US" sz="2400" dirty="0"/>
              <a:t>The flow curve is a valid representation of stress and strain behavior of a metal during plastic deformation, particularly for cold working operations. </a:t>
            </a:r>
          </a:p>
          <a:p>
            <a:pPr algn="just"/>
            <a:endParaRPr lang="en-US" sz="2400" dirty="0"/>
          </a:p>
          <a:p>
            <a:pPr algn="just"/>
            <a:r>
              <a:rPr lang="en-US" sz="2400" dirty="0"/>
              <a:t>For any metal, </a:t>
            </a:r>
            <a:r>
              <a:rPr lang="en-US" sz="2400" i="1" dirty="0"/>
              <a:t>K and n in the flow curve depend on temperature</a:t>
            </a:r>
          </a:p>
          <a:p>
            <a:pPr marL="625475" indent="-625475" algn="just">
              <a:buFont typeface="Wingdings" pitchFamily="2" charset="2"/>
              <a:buChar char="§"/>
            </a:pPr>
            <a:r>
              <a:rPr lang="en-US" sz="2400" dirty="0"/>
              <a:t>Both strength (</a:t>
            </a:r>
            <a:r>
              <a:rPr lang="en-US" sz="2400" i="1" dirty="0"/>
              <a:t>K) and strain hardening (n) are reduced at higher temperatures</a:t>
            </a:r>
          </a:p>
          <a:p>
            <a:pPr marL="625475" indent="-625475" algn="just">
              <a:buFont typeface="Wingdings" pitchFamily="2" charset="2"/>
              <a:buChar char="§"/>
            </a:pPr>
            <a:r>
              <a:rPr lang="en-US" sz="2400" dirty="0"/>
              <a:t>In addition, ductility is increased at higher temperatures</a:t>
            </a:r>
          </a:p>
        </p:txBody>
      </p:sp>
      <p:sp>
        <p:nvSpPr>
          <p:cNvPr id="5" name="Slide Number Placeholder 4"/>
          <p:cNvSpPr>
            <a:spLocks noGrp="1"/>
          </p:cNvSpPr>
          <p:nvPr>
            <p:ph type="sldNum" sz="quarter" idx="12"/>
          </p:nvPr>
        </p:nvSpPr>
        <p:spPr/>
        <p:txBody>
          <a:bodyPr/>
          <a:lstStyle/>
          <a:p>
            <a:fld id="{F6482356-3E73-48F5-8428-6BD8C9D80A35}" type="slidenum">
              <a:rPr lang="en-US" smtClean="0"/>
              <a:pPr/>
              <a:t>27</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7B6500B9-3652-48B6-9346-8838241F224C}" type="datetime1">
              <a:rPr lang="en-US" smtClean="0"/>
              <a:pPr/>
              <a:t>4/28/2020</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in Metal Forming</a:t>
            </a:r>
          </a:p>
        </p:txBody>
      </p:sp>
      <p:sp>
        <p:nvSpPr>
          <p:cNvPr id="4" name="Rectangle 3"/>
          <p:cNvSpPr/>
          <p:nvPr/>
        </p:nvSpPr>
        <p:spPr>
          <a:xfrm>
            <a:off x="304800" y="1676400"/>
            <a:ext cx="8534400" cy="4154984"/>
          </a:xfrm>
          <a:prstGeom prst="rect">
            <a:avLst/>
          </a:prstGeom>
        </p:spPr>
        <p:txBody>
          <a:bodyPr wrap="square">
            <a:spAutoFit/>
          </a:bodyPr>
          <a:lstStyle/>
          <a:p>
            <a:pPr algn="just"/>
            <a:r>
              <a:rPr lang="en-US" sz="2400" dirty="0"/>
              <a:t>These property changes are important because any deformation operation can be accomplished with lower forces and power at elevated temperature.</a:t>
            </a:r>
          </a:p>
          <a:p>
            <a:endParaRPr lang="en-US" sz="2400" dirty="0"/>
          </a:p>
          <a:p>
            <a:endParaRPr lang="en-US" sz="2400" dirty="0"/>
          </a:p>
          <a:p>
            <a:r>
              <a:rPr lang="en-US" sz="2400" dirty="0"/>
              <a:t>There </a:t>
            </a:r>
            <a:r>
              <a:rPr lang="en-US" sz="2400" b="1" u="sng" dirty="0"/>
              <a:t>are three temperature range</a:t>
            </a:r>
            <a:r>
              <a:rPr lang="en-US" sz="2400" dirty="0"/>
              <a:t>s in metal forming: </a:t>
            </a:r>
          </a:p>
          <a:p>
            <a:endParaRPr lang="en-US" sz="2400" dirty="0"/>
          </a:p>
          <a:p>
            <a:endParaRPr lang="en-US" sz="2400" dirty="0"/>
          </a:p>
          <a:p>
            <a:pPr marL="1600200" indent="-854075">
              <a:buFont typeface="Wingdings" pitchFamily="2" charset="2"/>
              <a:buChar char="Ø"/>
            </a:pPr>
            <a:r>
              <a:rPr lang="en-US" sz="2400" dirty="0"/>
              <a:t>Cold working</a:t>
            </a:r>
          </a:p>
          <a:p>
            <a:pPr marL="1600200" indent="-854075">
              <a:buFont typeface="Wingdings" pitchFamily="2" charset="2"/>
              <a:buChar char="Ø"/>
            </a:pPr>
            <a:r>
              <a:rPr lang="en-US" sz="2400" dirty="0"/>
              <a:t>Warm working</a:t>
            </a:r>
          </a:p>
          <a:p>
            <a:pPr marL="1600200" indent="-854075">
              <a:buFont typeface="Wingdings" pitchFamily="2" charset="2"/>
              <a:buChar char="Ø"/>
            </a:pPr>
            <a:r>
              <a:rPr lang="en-US" sz="2400" dirty="0"/>
              <a:t>Hot working</a:t>
            </a:r>
          </a:p>
        </p:txBody>
      </p:sp>
      <p:sp>
        <p:nvSpPr>
          <p:cNvPr id="5" name="Slide Number Placeholder 4"/>
          <p:cNvSpPr>
            <a:spLocks noGrp="1"/>
          </p:cNvSpPr>
          <p:nvPr>
            <p:ph type="sldNum" sz="quarter" idx="12"/>
          </p:nvPr>
        </p:nvSpPr>
        <p:spPr/>
        <p:txBody>
          <a:bodyPr/>
          <a:lstStyle/>
          <a:p>
            <a:fld id="{F6482356-3E73-48F5-8428-6BD8C9D80A35}" type="slidenum">
              <a:rPr lang="en-US" smtClean="0"/>
              <a:pPr/>
              <a:t>28</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03229940-4C51-4A07-838F-C6B9AE2253AE}" type="datetime1">
              <a:rPr lang="en-US" smtClean="0"/>
              <a:pPr/>
              <a:t>4/28/2020</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Cold Working </a:t>
            </a:r>
          </a:p>
        </p:txBody>
      </p:sp>
      <p:sp>
        <p:nvSpPr>
          <p:cNvPr id="4" name="Rectangle 3"/>
          <p:cNvSpPr/>
          <p:nvPr/>
        </p:nvSpPr>
        <p:spPr>
          <a:xfrm>
            <a:off x="457200" y="1600200"/>
            <a:ext cx="4724400" cy="3785652"/>
          </a:xfrm>
          <a:prstGeom prst="rect">
            <a:avLst/>
          </a:prstGeom>
        </p:spPr>
        <p:txBody>
          <a:bodyPr wrap="square">
            <a:spAutoFit/>
          </a:bodyPr>
          <a:lstStyle/>
          <a:p>
            <a:r>
              <a:rPr lang="en-US" sz="2400" dirty="0"/>
              <a:t>Performed at room temperature or slightly above </a:t>
            </a:r>
          </a:p>
          <a:p>
            <a:r>
              <a:rPr lang="en-US" sz="2400" dirty="0"/>
              <a:t>Many cold forming processes are important mass production operations</a:t>
            </a:r>
          </a:p>
          <a:p>
            <a:r>
              <a:rPr lang="en-US" sz="2400" dirty="0"/>
              <a:t>Minimum or no machining usually required</a:t>
            </a:r>
          </a:p>
          <a:p>
            <a:endParaRPr lang="en-US" sz="2400" dirty="0"/>
          </a:p>
          <a:p>
            <a:r>
              <a:rPr lang="en-US" sz="2400" dirty="0"/>
              <a:t>These operations are </a:t>
            </a:r>
            <a:r>
              <a:rPr lang="en-US" sz="2400" i="1" dirty="0"/>
              <a:t>near net shape or net shape processes </a:t>
            </a:r>
          </a:p>
        </p:txBody>
      </p:sp>
      <p:pic>
        <p:nvPicPr>
          <p:cNvPr id="16385" name="Picture 1"/>
          <p:cNvPicPr>
            <a:picLocks noChangeAspect="1" noChangeArrowheads="1"/>
          </p:cNvPicPr>
          <p:nvPr/>
        </p:nvPicPr>
        <p:blipFill>
          <a:blip r:embed="rId2" cstate="print"/>
          <a:srcRect/>
          <a:stretch>
            <a:fillRect/>
          </a:stretch>
        </p:blipFill>
        <p:spPr bwMode="auto">
          <a:xfrm>
            <a:off x="5410200" y="1971675"/>
            <a:ext cx="3291966" cy="40481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29</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F92317D9-DDD2-4A61-AB4A-AE82EE22D4B2}" type="datetime1">
              <a:rPr lang="en-US" smtClean="0"/>
              <a:pPr/>
              <a:t>4/28/2020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71700" y="609600"/>
            <a:ext cx="6438900" cy="5644769"/>
          </a:xfrm>
          <a:prstGeom prst="rect">
            <a:avLst/>
          </a:prstGeom>
          <a:noFill/>
          <a:ln w="9525">
            <a:noFill/>
            <a:miter lim="800000"/>
            <a:headEnd/>
            <a:tailEnd/>
          </a:ln>
          <a:effectLst/>
        </p:spPr>
      </p:pic>
      <p:sp>
        <p:nvSpPr>
          <p:cNvPr id="2" name="Title 1"/>
          <p:cNvSpPr>
            <a:spLocks noGrp="1"/>
          </p:cNvSpPr>
          <p:nvPr>
            <p:ph type="title"/>
          </p:nvPr>
        </p:nvSpPr>
        <p:spPr>
          <a:xfrm>
            <a:off x="533400" y="228600"/>
            <a:ext cx="8229600" cy="838200"/>
          </a:xfrm>
        </p:spPr>
        <p:txBody>
          <a:bodyPr/>
          <a:lstStyle/>
          <a:p>
            <a:r>
              <a:rPr lang="en-US" dirty="0"/>
              <a:t>Metal Forming</a:t>
            </a:r>
          </a:p>
        </p:txBody>
      </p:sp>
      <p:sp>
        <p:nvSpPr>
          <p:cNvPr id="3" name="Content Placeholder 2"/>
          <p:cNvSpPr>
            <a:spLocks noGrp="1"/>
          </p:cNvSpPr>
          <p:nvPr>
            <p:ph idx="4294967295"/>
          </p:nvPr>
        </p:nvSpPr>
        <p:spPr>
          <a:xfrm>
            <a:off x="304800" y="1295400"/>
            <a:ext cx="4495800" cy="1676399"/>
          </a:xfrm>
        </p:spPr>
        <p:txBody>
          <a:bodyPr>
            <a:normAutofit/>
          </a:bodyPr>
          <a:lstStyle/>
          <a:p>
            <a:pPr marL="0" indent="0" algn="just">
              <a:buNone/>
            </a:pPr>
            <a:r>
              <a:rPr lang="en-US" sz="2400" dirty="0"/>
              <a:t>Metal </a:t>
            </a:r>
            <a:r>
              <a:rPr lang="en-US" sz="2400" u="sng" dirty="0"/>
              <a:t>forming</a:t>
            </a:r>
            <a:r>
              <a:rPr lang="en-US" sz="2400" dirty="0"/>
              <a:t> dominates the class of shaping operations identified as the deformation process.</a:t>
            </a:r>
          </a:p>
          <a:p>
            <a:pPr algn="just">
              <a:buNone/>
            </a:pPr>
            <a:endParaRPr lang="en-US" dirty="0"/>
          </a:p>
        </p:txBody>
      </p:sp>
      <p:sp>
        <p:nvSpPr>
          <p:cNvPr id="5" name="Slide Number Placeholder 4"/>
          <p:cNvSpPr>
            <a:spLocks noGrp="1"/>
          </p:cNvSpPr>
          <p:nvPr>
            <p:ph type="sldNum" sz="quarter" idx="12"/>
          </p:nvPr>
        </p:nvSpPr>
        <p:spPr/>
        <p:txBody>
          <a:bodyPr/>
          <a:lstStyle/>
          <a:p>
            <a:fld id="{F6482356-3E73-48F5-8428-6BD8C9D80A35}" type="slidenum">
              <a:rPr lang="en-US" smtClean="0"/>
              <a:pPr/>
              <a:t>3</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A51CDF91-9A3A-4C2C-9926-B506E47B41AB}" type="datetime1">
              <a:rPr lang="en-US" smtClean="0"/>
              <a:pPr/>
              <a:t>4/28/2020</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Cold Forming</a:t>
            </a:r>
          </a:p>
        </p:txBody>
      </p:sp>
      <p:sp>
        <p:nvSpPr>
          <p:cNvPr id="3" name="Rectangle 2"/>
          <p:cNvSpPr/>
          <p:nvPr/>
        </p:nvSpPr>
        <p:spPr>
          <a:xfrm>
            <a:off x="381000" y="914400"/>
            <a:ext cx="8077200" cy="2862322"/>
          </a:xfrm>
          <a:prstGeom prst="rect">
            <a:avLst/>
          </a:prstGeom>
        </p:spPr>
        <p:txBody>
          <a:bodyPr wrap="square">
            <a:spAutoFit/>
          </a:bodyPr>
          <a:lstStyle/>
          <a:p>
            <a:pPr marL="457200" indent="-457200"/>
            <a:r>
              <a:rPr lang="en-US" sz="2000" u="sng" dirty="0"/>
              <a:t>Advantages</a:t>
            </a:r>
          </a:p>
          <a:p>
            <a:pPr marL="625475" indent="-457200">
              <a:buFont typeface="Wingdings" pitchFamily="2" charset="2"/>
              <a:buChar char="§"/>
            </a:pPr>
            <a:r>
              <a:rPr lang="en-US" sz="2000" dirty="0"/>
              <a:t>Better accuracy, closer tolerances</a:t>
            </a:r>
          </a:p>
          <a:p>
            <a:pPr marL="625475" indent="-457200">
              <a:buFont typeface="Wingdings" pitchFamily="2" charset="2"/>
              <a:buChar char="§"/>
            </a:pPr>
            <a:r>
              <a:rPr lang="en-US" sz="2000" dirty="0"/>
              <a:t>Better surface finish</a:t>
            </a:r>
          </a:p>
          <a:p>
            <a:pPr marL="625475" indent="-457200">
              <a:buFont typeface="Wingdings" pitchFamily="2" charset="2"/>
              <a:buChar char="§"/>
            </a:pPr>
            <a:r>
              <a:rPr lang="en-US" sz="2000" dirty="0"/>
              <a:t>Strain hardening increases strength and hardness</a:t>
            </a:r>
          </a:p>
          <a:p>
            <a:pPr marL="625475" indent="-457200">
              <a:buFont typeface="Wingdings" pitchFamily="2" charset="2"/>
              <a:buChar char="§"/>
            </a:pPr>
            <a:r>
              <a:rPr lang="en-US" sz="2000" dirty="0"/>
              <a:t>Grain flow during deformation can cause desirable directional properties in product</a:t>
            </a:r>
          </a:p>
          <a:p>
            <a:pPr marL="625475" indent="-457200">
              <a:buFont typeface="Wingdings" pitchFamily="2" charset="2"/>
              <a:buChar char="§"/>
            </a:pPr>
            <a:r>
              <a:rPr lang="en-US" sz="2000" dirty="0"/>
              <a:t>No heating of work required</a:t>
            </a:r>
          </a:p>
          <a:p>
            <a:pPr algn="just"/>
            <a:r>
              <a:rPr lang="en-US" sz="2000" dirty="0"/>
              <a:t>Owing to this combination of advantages, many cold forming processes have developed into important mass-production</a:t>
            </a:r>
          </a:p>
        </p:txBody>
      </p:sp>
      <p:sp>
        <p:nvSpPr>
          <p:cNvPr id="4" name="Rectangle 3"/>
          <p:cNvSpPr/>
          <p:nvPr/>
        </p:nvSpPr>
        <p:spPr>
          <a:xfrm>
            <a:off x="381000" y="4267200"/>
            <a:ext cx="8153400" cy="1631216"/>
          </a:xfrm>
          <a:prstGeom prst="rect">
            <a:avLst/>
          </a:prstGeom>
        </p:spPr>
        <p:txBody>
          <a:bodyPr wrap="square">
            <a:spAutoFit/>
          </a:bodyPr>
          <a:lstStyle/>
          <a:p>
            <a:r>
              <a:rPr lang="en-US" sz="2000" u="sng" dirty="0"/>
              <a:t>Disadvantages</a:t>
            </a:r>
          </a:p>
          <a:p>
            <a:pPr algn="just"/>
            <a:r>
              <a:rPr lang="en-US" sz="2000" dirty="0"/>
              <a:t>Higher forces and power required in the deformation operation</a:t>
            </a:r>
          </a:p>
          <a:p>
            <a:r>
              <a:rPr lang="en-US" sz="2000" dirty="0"/>
              <a:t>Ductility and strain hardening </a:t>
            </a:r>
            <a:r>
              <a:rPr lang="en-US" sz="2000" i="1" u="sng" dirty="0"/>
              <a:t>limit the amount of forming</a:t>
            </a:r>
            <a:r>
              <a:rPr lang="en-US" sz="2000" dirty="0"/>
              <a:t> that can be done</a:t>
            </a:r>
          </a:p>
          <a:p>
            <a:pPr marL="625475" indent="-625475">
              <a:buFont typeface="Wingdings" pitchFamily="2" charset="2"/>
              <a:buChar char="§"/>
            </a:pPr>
            <a:r>
              <a:rPr lang="en-US" sz="2000" dirty="0"/>
              <a:t>In some cases, metal must be annealed to allow further deformation</a:t>
            </a:r>
          </a:p>
          <a:p>
            <a:pPr marL="625475" indent="-625475">
              <a:buFont typeface="Wingdings" pitchFamily="2" charset="2"/>
              <a:buChar char="§"/>
            </a:pPr>
            <a:r>
              <a:rPr lang="en-US" sz="2000" dirty="0"/>
              <a:t>In other cases, metal is simply not ductile enough to be cold worked</a:t>
            </a:r>
          </a:p>
        </p:txBody>
      </p:sp>
      <p:sp>
        <p:nvSpPr>
          <p:cNvPr id="5" name="Slide Number Placeholder 4"/>
          <p:cNvSpPr>
            <a:spLocks noGrp="1"/>
          </p:cNvSpPr>
          <p:nvPr>
            <p:ph type="sldNum" sz="quarter" idx="12"/>
          </p:nvPr>
        </p:nvSpPr>
        <p:spPr/>
        <p:txBody>
          <a:bodyPr/>
          <a:lstStyle/>
          <a:p>
            <a:fld id="{F6482356-3E73-48F5-8428-6BD8C9D80A35}" type="slidenum">
              <a:rPr lang="en-US" smtClean="0"/>
              <a:pPr/>
              <a:t>30</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EF3741E5-B1D8-4BEB-B221-557DFC01C5D7}" type="datetime1">
              <a:rPr lang="en-US" smtClean="0"/>
              <a:pPr/>
              <a:t>4/28/2020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Working</a:t>
            </a:r>
          </a:p>
        </p:txBody>
      </p:sp>
      <p:sp>
        <p:nvSpPr>
          <p:cNvPr id="3" name="Rectangle 2"/>
          <p:cNvSpPr/>
          <p:nvPr/>
        </p:nvSpPr>
        <p:spPr>
          <a:xfrm>
            <a:off x="304800" y="1295400"/>
            <a:ext cx="8534400" cy="4585871"/>
          </a:xfrm>
          <a:prstGeom prst="rect">
            <a:avLst/>
          </a:prstGeom>
        </p:spPr>
        <p:txBody>
          <a:bodyPr wrap="square">
            <a:spAutoFit/>
          </a:bodyPr>
          <a:lstStyle/>
          <a:p>
            <a:pPr algn="just"/>
            <a:r>
              <a:rPr lang="en-US" sz="2400" dirty="0"/>
              <a:t>Because plastic deformation properties are normally enhanced by increasing workpiece temperature, forming operations are sometimes performed at temperatures above room temperature but below the recrystallization temperature.</a:t>
            </a:r>
          </a:p>
          <a:p>
            <a:r>
              <a:rPr lang="en-US" sz="2400" dirty="0"/>
              <a:t>	</a:t>
            </a:r>
          </a:p>
          <a:p>
            <a:r>
              <a:rPr lang="en-US" sz="2400" b="1" dirty="0"/>
              <a:t>	Working Temperature </a:t>
            </a:r>
            <a:r>
              <a:rPr lang="en-US" sz="2400" b="1" i="1" dirty="0"/>
              <a:t>≈ 0.3 T</a:t>
            </a:r>
            <a:r>
              <a:rPr lang="en-US" sz="2400" b="1" i="1" baseline="-25000" dirty="0"/>
              <a:t>m</a:t>
            </a:r>
            <a:endParaRPr lang="en-US" sz="2400" b="1" baseline="-25000" dirty="0"/>
          </a:p>
          <a:p>
            <a:r>
              <a:rPr lang="en-US" sz="2400" dirty="0"/>
              <a:t>		Where T</a:t>
            </a:r>
            <a:r>
              <a:rPr lang="en-US" sz="1600" dirty="0"/>
              <a:t>m </a:t>
            </a:r>
            <a:r>
              <a:rPr lang="en-US" sz="2400" dirty="0"/>
              <a:t>is the melting temperature</a:t>
            </a:r>
          </a:p>
          <a:p>
            <a:endParaRPr lang="en-US" sz="2400" dirty="0"/>
          </a:p>
          <a:p>
            <a:pPr lvl="1"/>
            <a:r>
              <a:rPr lang="en-US" sz="2800" u="sng" dirty="0"/>
              <a:t>Advantages over cold working:</a:t>
            </a:r>
          </a:p>
          <a:p>
            <a:pPr marL="457200" indent="-457200">
              <a:buFont typeface="Wingdings" pitchFamily="2" charset="2"/>
              <a:buChar char="§"/>
            </a:pPr>
            <a:r>
              <a:rPr lang="en-US" sz="2400" dirty="0"/>
              <a:t>lower forces and power</a:t>
            </a:r>
          </a:p>
          <a:p>
            <a:pPr marL="457200" indent="-457200">
              <a:buFont typeface="Wingdings" pitchFamily="2" charset="2"/>
              <a:buChar char="§"/>
            </a:pPr>
            <a:r>
              <a:rPr lang="en-US" sz="2400" dirty="0"/>
              <a:t>more intricate work geometries possible</a:t>
            </a:r>
          </a:p>
          <a:p>
            <a:pPr marL="457200" indent="-457200">
              <a:buFont typeface="Wingdings" pitchFamily="2" charset="2"/>
              <a:buChar char="§"/>
            </a:pPr>
            <a:r>
              <a:rPr lang="en-US" sz="2400" dirty="0"/>
              <a:t>need for annealing could be reduced or eliminated</a:t>
            </a:r>
          </a:p>
        </p:txBody>
      </p:sp>
      <p:sp>
        <p:nvSpPr>
          <p:cNvPr id="4" name="Slide Number Placeholder 3"/>
          <p:cNvSpPr>
            <a:spLocks noGrp="1"/>
          </p:cNvSpPr>
          <p:nvPr>
            <p:ph type="sldNum" sz="quarter" idx="12"/>
          </p:nvPr>
        </p:nvSpPr>
        <p:spPr/>
        <p:txBody>
          <a:bodyPr/>
          <a:lstStyle/>
          <a:p>
            <a:fld id="{F6482356-3E73-48F5-8428-6BD8C9D80A35}"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0AE40517-AA55-412D-8BF0-BDB22B9CF507}" type="datetime1">
              <a:rPr lang="en-US" smtClean="0"/>
              <a:pPr/>
              <a:t>4/28/2020</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Working</a:t>
            </a:r>
          </a:p>
        </p:txBody>
      </p:sp>
      <p:pic>
        <p:nvPicPr>
          <p:cNvPr id="44034" name="Picture 2"/>
          <p:cNvPicPr>
            <a:picLocks noChangeAspect="1" noChangeArrowheads="1"/>
          </p:cNvPicPr>
          <p:nvPr/>
        </p:nvPicPr>
        <p:blipFill>
          <a:blip r:embed="rId2" cstate="print"/>
          <a:srcRect l="29762"/>
          <a:stretch>
            <a:fillRect/>
          </a:stretch>
        </p:blipFill>
        <p:spPr bwMode="auto">
          <a:xfrm>
            <a:off x="2438400" y="685800"/>
            <a:ext cx="5410200" cy="579449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F6482356-3E73-48F5-8428-6BD8C9D80A35}"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6C2A3E14-EF4E-4CB9-8C0E-BC8DAE2CA21E}" type="datetime1">
              <a:rPr lang="en-US" smtClean="0"/>
              <a:pPr/>
              <a:t>4/28/2020</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Working</a:t>
            </a:r>
          </a:p>
        </p:txBody>
      </p:sp>
      <p:sp>
        <p:nvSpPr>
          <p:cNvPr id="3" name="Rectangle 2"/>
          <p:cNvSpPr/>
          <p:nvPr/>
        </p:nvSpPr>
        <p:spPr>
          <a:xfrm>
            <a:off x="304800" y="1600200"/>
            <a:ext cx="8686800" cy="3416320"/>
          </a:xfrm>
          <a:prstGeom prst="rect">
            <a:avLst/>
          </a:prstGeom>
        </p:spPr>
        <p:txBody>
          <a:bodyPr wrap="square">
            <a:spAutoFit/>
          </a:bodyPr>
          <a:lstStyle/>
          <a:p>
            <a:r>
              <a:rPr lang="en-US" sz="2400" dirty="0">
                <a:latin typeface="Times New Roman" pitchFamily="18" charset="0"/>
                <a:cs typeface="Times New Roman" pitchFamily="18" charset="0"/>
              </a:rPr>
              <a:t>Deformation at temperatures above the </a:t>
            </a:r>
            <a:r>
              <a:rPr lang="en-US" sz="2400" i="1" dirty="0">
                <a:latin typeface="Times New Roman" pitchFamily="18" charset="0"/>
                <a:cs typeface="Times New Roman" pitchFamily="18" charset="0"/>
              </a:rPr>
              <a:t>recrystallization temperature.</a:t>
            </a:r>
          </a:p>
          <a:p>
            <a:endParaRPr lang="en-US" sz="2400" i="1" dirty="0">
              <a:latin typeface="Times New Roman" pitchFamily="18" charset="0"/>
              <a:cs typeface="Times New Roman" pitchFamily="18" charset="0"/>
            </a:endParaRPr>
          </a:p>
          <a:p>
            <a:r>
              <a:rPr lang="en-US" sz="2400" dirty="0">
                <a:latin typeface="Times New Roman" pitchFamily="18" charset="0"/>
                <a:cs typeface="Times New Roman" pitchFamily="18" charset="0"/>
              </a:rPr>
              <a:t>Recrystallization temperature = about one-half of melting point on absolute scale.</a:t>
            </a:r>
          </a:p>
          <a:p>
            <a:r>
              <a:rPr lang="en-US" sz="2400" dirty="0">
                <a:latin typeface="Times New Roman" pitchFamily="18" charset="0"/>
                <a:cs typeface="Times New Roman" pitchFamily="18" charset="0"/>
              </a:rPr>
              <a:t> </a:t>
            </a:r>
          </a:p>
          <a:p>
            <a:pPr marL="577850" indent="-577850">
              <a:buFont typeface="Wingdings" pitchFamily="2" charset="2"/>
              <a:buChar char="§"/>
            </a:pPr>
            <a:r>
              <a:rPr lang="en-US" sz="2400" dirty="0">
                <a:latin typeface="Times New Roman" pitchFamily="18" charset="0"/>
                <a:cs typeface="Times New Roman" pitchFamily="18" charset="0"/>
              </a:rPr>
              <a:t>In practice, hot working usually performed somewhat above 0.5</a:t>
            </a:r>
            <a:r>
              <a:rPr lang="en-US" sz="2400" i="1" dirty="0">
                <a:latin typeface="Times New Roman" pitchFamily="18" charset="0"/>
                <a:cs typeface="Times New Roman" pitchFamily="18" charset="0"/>
              </a:rPr>
              <a:t>T</a:t>
            </a:r>
            <a:r>
              <a:rPr lang="en-US" sz="2400" i="1" baseline="-25000" dirty="0">
                <a:latin typeface="Times New Roman" pitchFamily="18" charset="0"/>
                <a:cs typeface="Times New Roman" pitchFamily="18" charset="0"/>
              </a:rPr>
              <a:t>m.</a:t>
            </a:r>
          </a:p>
          <a:p>
            <a:pPr marL="577850" indent="-577850">
              <a:buFont typeface="Wingdings" pitchFamily="2" charset="2"/>
              <a:buChar char="§"/>
            </a:pPr>
            <a:r>
              <a:rPr lang="en-US" sz="2400" dirty="0">
                <a:latin typeface="Times New Roman" pitchFamily="18" charset="0"/>
                <a:cs typeface="Times New Roman" pitchFamily="18" charset="0"/>
              </a:rPr>
              <a:t>Metal continues to soften as temperature increases above 0.5</a:t>
            </a:r>
            <a:r>
              <a:rPr lang="en-US" sz="2400" i="1" dirty="0">
                <a:latin typeface="Times New Roman" pitchFamily="18" charset="0"/>
                <a:cs typeface="Times New Roman" pitchFamily="18" charset="0"/>
              </a:rPr>
              <a:t>T</a:t>
            </a:r>
            <a:r>
              <a:rPr lang="en-US" sz="2400" i="1" baseline="-25000" dirty="0">
                <a:latin typeface="Times New Roman" pitchFamily="18" charset="0"/>
                <a:cs typeface="Times New Roman" pitchFamily="18" charset="0"/>
              </a:rPr>
              <a:t>m</a:t>
            </a:r>
            <a:r>
              <a:rPr lang="en-US" sz="2400" i="1" dirty="0">
                <a:latin typeface="Times New Roman" pitchFamily="18" charset="0"/>
                <a:cs typeface="Times New Roman" pitchFamily="18" charset="0"/>
              </a:rPr>
              <a:t>, enhancing advantage of hot working above this level .</a:t>
            </a:r>
          </a:p>
        </p:txBody>
      </p:sp>
      <p:sp>
        <p:nvSpPr>
          <p:cNvPr id="4" name="Slide Number Placeholder 3"/>
          <p:cNvSpPr>
            <a:spLocks noGrp="1"/>
          </p:cNvSpPr>
          <p:nvPr>
            <p:ph type="sldNum" sz="quarter" idx="12"/>
          </p:nvPr>
        </p:nvSpPr>
        <p:spPr/>
        <p:txBody>
          <a:bodyPr/>
          <a:lstStyle/>
          <a:p>
            <a:fld id="{F6482356-3E73-48F5-8428-6BD8C9D80A35}"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AFA7BF31-7BDB-48A7-AC02-41E0C36C9739}" type="datetime1">
              <a:rPr lang="en-US" smtClean="0"/>
              <a:pPr/>
              <a:t>4/28/2020</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a:t>Why Hot Working?</a:t>
            </a:r>
          </a:p>
        </p:txBody>
      </p:sp>
      <p:sp>
        <p:nvSpPr>
          <p:cNvPr id="3" name="Rectangle 2"/>
          <p:cNvSpPr/>
          <p:nvPr/>
        </p:nvSpPr>
        <p:spPr>
          <a:xfrm>
            <a:off x="533400" y="1143000"/>
            <a:ext cx="8001000" cy="2677656"/>
          </a:xfrm>
          <a:prstGeom prst="rect">
            <a:avLst/>
          </a:prstGeom>
        </p:spPr>
        <p:txBody>
          <a:bodyPr wrap="square">
            <a:spAutoFit/>
          </a:bodyPr>
          <a:lstStyle/>
          <a:p>
            <a:pPr algn="just"/>
            <a:r>
              <a:rPr lang="en-US" sz="2400" dirty="0"/>
              <a:t>Capability for substantial plastic deformation of the metal-far more than possible with cold working or warm working.</a:t>
            </a:r>
          </a:p>
          <a:p>
            <a:r>
              <a:rPr lang="en-US" sz="2400" dirty="0"/>
              <a:t>Why?</a:t>
            </a:r>
          </a:p>
          <a:p>
            <a:pPr marL="625475" indent="-396875">
              <a:buFont typeface="Wingdings" pitchFamily="2" charset="2"/>
              <a:buChar char="§"/>
            </a:pPr>
            <a:r>
              <a:rPr lang="en-US" sz="2400" dirty="0"/>
              <a:t>Strength coefficient (</a:t>
            </a:r>
            <a:r>
              <a:rPr lang="en-US" sz="2400" i="1" dirty="0"/>
              <a:t>K) is substantially less than at room temperature.</a:t>
            </a:r>
          </a:p>
          <a:p>
            <a:pPr marL="625475" indent="-396875">
              <a:buFont typeface="Wingdings" pitchFamily="2" charset="2"/>
              <a:buChar char="§"/>
            </a:pPr>
            <a:r>
              <a:rPr lang="en-US" sz="2400" dirty="0"/>
              <a:t>Strain hardening exponent (</a:t>
            </a:r>
            <a:r>
              <a:rPr lang="en-US" sz="2400" i="1" dirty="0"/>
              <a:t>n) is zero (theoretically)</a:t>
            </a:r>
          </a:p>
          <a:p>
            <a:pPr marL="625475" indent="-396875">
              <a:buFont typeface="Wingdings" pitchFamily="2" charset="2"/>
              <a:buChar char="§"/>
            </a:pPr>
            <a:r>
              <a:rPr lang="en-US" sz="2400" dirty="0"/>
              <a:t>Ductility is significantly increased. </a:t>
            </a:r>
          </a:p>
        </p:txBody>
      </p:sp>
      <p:pic>
        <p:nvPicPr>
          <p:cNvPr id="45058" name="Picture 2"/>
          <p:cNvPicPr>
            <a:picLocks noChangeAspect="1" noChangeArrowheads="1"/>
          </p:cNvPicPr>
          <p:nvPr/>
        </p:nvPicPr>
        <p:blipFill>
          <a:blip r:embed="rId2" cstate="print"/>
          <a:srcRect b="10425"/>
          <a:stretch>
            <a:fillRect/>
          </a:stretch>
        </p:blipFill>
        <p:spPr bwMode="auto">
          <a:xfrm>
            <a:off x="2514600" y="3962399"/>
            <a:ext cx="2667000" cy="246744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6482356-3E73-48F5-8428-6BD8C9D80A35}" type="slidenum">
              <a:rPr lang="en-US" smtClean="0"/>
              <a:pPr/>
              <a:t>34</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5511E3BC-093F-4672-87A0-8C6E40EB69AB}" type="datetime1">
              <a:rPr lang="en-US" smtClean="0"/>
              <a:pPr/>
              <a:t>4/28/2020</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Hot Working</a:t>
            </a:r>
          </a:p>
        </p:txBody>
      </p:sp>
      <p:sp>
        <p:nvSpPr>
          <p:cNvPr id="3" name="Rectangle 2"/>
          <p:cNvSpPr/>
          <p:nvPr/>
        </p:nvSpPr>
        <p:spPr>
          <a:xfrm>
            <a:off x="457200" y="1495485"/>
            <a:ext cx="8305800" cy="4524315"/>
          </a:xfrm>
          <a:prstGeom prst="rect">
            <a:avLst/>
          </a:prstGeom>
        </p:spPr>
        <p:txBody>
          <a:bodyPr wrap="square">
            <a:spAutoFit/>
          </a:bodyPr>
          <a:lstStyle/>
          <a:p>
            <a:r>
              <a:rPr lang="en-US" sz="2400" u="sng" dirty="0"/>
              <a:t>Advantages</a:t>
            </a:r>
          </a:p>
          <a:p>
            <a:pPr marL="228600" indent="-228600">
              <a:buFont typeface="Wingdings" pitchFamily="2" charset="2"/>
              <a:buChar char="§"/>
            </a:pPr>
            <a:r>
              <a:rPr lang="en-US" sz="2400" dirty="0"/>
              <a:t>Work part shape can be significantly altered</a:t>
            </a:r>
          </a:p>
          <a:p>
            <a:pPr marL="228600" indent="-228600">
              <a:buFont typeface="Wingdings" pitchFamily="2" charset="2"/>
              <a:buChar char="§"/>
            </a:pPr>
            <a:r>
              <a:rPr lang="en-US" sz="2400" dirty="0"/>
              <a:t>Lower forces and power required</a:t>
            </a:r>
          </a:p>
          <a:p>
            <a:pPr marL="228600" indent="-228600">
              <a:buFont typeface="Wingdings" pitchFamily="2" charset="2"/>
              <a:buChar char="§"/>
            </a:pPr>
            <a:r>
              <a:rPr lang="en-US" sz="2400" dirty="0"/>
              <a:t>Metals that usually fracture in cold working can be hot formed</a:t>
            </a:r>
          </a:p>
          <a:p>
            <a:pPr marL="228600" indent="-228600">
              <a:buFont typeface="Wingdings" pitchFamily="2" charset="2"/>
              <a:buChar char="§"/>
            </a:pPr>
            <a:r>
              <a:rPr lang="en-US" sz="2400" dirty="0"/>
              <a:t>Strength properties of product are generally isotropic</a:t>
            </a:r>
          </a:p>
          <a:p>
            <a:endParaRPr lang="en-US" sz="2400" dirty="0"/>
          </a:p>
          <a:p>
            <a:r>
              <a:rPr lang="en-US" sz="2400" u="sng" dirty="0"/>
              <a:t>Disadvantages</a:t>
            </a:r>
          </a:p>
          <a:p>
            <a:pPr marL="228600" indent="-228600">
              <a:buFont typeface="Wingdings" pitchFamily="2" charset="2"/>
              <a:buChar char="§"/>
            </a:pPr>
            <a:r>
              <a:rPr lang="en-US" sz="2400" dirty="0"/>
              <a:t>Lower dimensional accuracy</a:t>
            </a:r>
          </a:p>
          <a:p>
            <a:pPr marL="228600" indent="-228600">
              <a:buFont typeface="Wingdings" pitchFamily="2" charset="2"/>
              <a:buChar char="§"/>
            </a:pPr>
            <a:r>
              <a:rPr lang="en-US" sz="2400" dirty="0"/>
              <a:t>Higher total energy required (due to the thermal energy to heat the workpiece)</a:t>
            </a:r>
          </a:p>
          <a:p>
            <a:pPr marL="228600" indent="-228600">
              <a:buFont typeface="Wingdings" pitchFamily="2" charset="2"/>
              <a:buChar char="§"/>
            </a:pPr>
            <a:r>
              <a:rPr lang="en-US" sz="2400" dirty="0"/>
              <a:t>Work surface oxidation (scale), poorer surface finish</a:t>
            </a:r>
          </a:p>
          <a:p>
            <a:pPr marL="228600" indent="-228600">
              <a:buFont typeface="Wingdings" pitchFamily="2" charset="2"/>
              <a:buChar char="§"/>
            </a:pPr>
            <a:r>
              <a:rPr lang="en-US" sz="2400" dirty="0"/>
              <a:t>Shorter tool life </a:t>
            </a:r>
          </a:p>
        </p:txBody>
      </p:sp>
      <p:sp>
        <p:nvSpPr>
          <p:cNvPr id="4" name="Slide Number Placeholder 3"/>
          <p:cNvSpPr>
            <a:spLocks noGrp="1"/>
          </p:cNvSpPr>
          <p:nvPr>
            <p:ph type="sldNum" sz="quarter" idx="12"/>
          </p:nvPr>
        </p:nvSpPr>
        <p:spPr/>
        <p:txBody>
          <a:bodyPr/>
          <a:lstStyle/>
          <a:p>
            <a:fld id="{F6482356-3E73-48F5-8428-6BD8C9D80A35}"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A5331839-B201-4764-8C6B-49FB758FC0B7}" type="datetime1">
              <a:rPr lang="en-US" smtClean="0"/>
              <a:pPr/>
              <a:t>4/28/2020</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Strain Rate Sensitivity</a:t>
            </a:r>
          </a:p>
        </p:txBody>
      </p:sp>
      <p:sp>
        <p:nvSpPr>
          <p:cNvPr id="3" name="Rectangle 2"/>
          <p:cNvSpPr/>
          <p:nvPr/>
        </p:nvSpPr>
        <p:spPr>
          <a:xfrm>
            <a:off x="304800" y="1447800"/>
            <a:ext cx="8382000" cy="2677656"/>
          </a:xfrm>
          <a:prstGeom prst="rect">
            <a:avLst/>
          </a:prstGeom>
        </p:spPr>
        <p:txBody>
          <a:bodyPr wrap="square">
            <a:spAutoFit/>
          </a:bodyPr>
          <a:lstStyle/>
          <a:p>
            <a:pPr algn="just"/>
            <a:r>
              <a:rPr lang="en-US" sz="2400" dirty="0"/>
              <a:t>Theoretically, a metal in hot working behaves like a perfectly plastic material, with strain hardening exponent </a:t>
            </a:r>
            <a:r>
              <a:rPr lang="en-US" sz="2400" i="1" dirty="0"/>
              <a:t>n= 0</a:t>
            </a:r>
          </a:p>
          <a:p>
            <a:pPr marL="457200" indent="-457200" algn="just">
              <a:buFont typeface="Wingdings" pitchFamily="2" charset="2"/>
              <a:buChar char="Ø"/>
            </a:pPr>
            <a:r>
              <a:rPr lang="en-US" sz="2400" dirty="0"/>
              <a:t>The metal should continue to flow at the same flow stress, once that stress is reached</a:t>
            </a:r>
          </a:p>
          <a:p>
            <a:pPr marL="457200" indent="-457200" algn="just">
              <a:buFont typeface="Wingdings" pitchFamily="2" charset="2"/>
              <a:buChar char="Ø"/>
            </a:pPr>
            <a:r>
              <a:rPr lang="en-US" sz="2400" dirty="0"/>
              <a:t>However, an additional phenomenon occurs during deformation, especially at elevated temperatures: Strain rate sensitivity</a:t>
            </a:r>
          </a:p>
        </p:txBody>
      </p:sp>
      <p:pic>
        <p:nvPicPr>
          <p:cNvPr id="46082" name="Picture 2"/>
          <p:cNvPicPr>
            <a:picLocks noChangeAspect="1" noChangeArrowheads="1"/>
          </p:cNvPicPr>
          <p:nvPr/>
        </p:nvPicPr>
        <p:blipFill>
          <a:blip r:embed="rId2" cstate="print"/>
          <a:srcRect b="9602"/>
          <a:stretch>
            <a:fillRect/>
          </a:stretch>
        </p:blipFill>
        <p:spPr bwMode="auto">
          <a:xfrm>
            <a:off x="3124200" y="3810000"/>
            <a:ext cx="2743200" cy="256125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6482356-3E73-48F5-8428-6BD8C9D80A35}" type="slidenum">
              <a:rPr lang="en-US" smtClean="0"/>
              <a:pPr/>
              <a:t>36</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52F203C5-23C1-4909-8A6E-3FBCB1F0D5F3}" type="datetime1">
              <a:rPr lang="en-US" smtClean="0"/>
              <a:pPr/>
              <a:t>4/28/2020</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Strain Rate?</a:t>
            </a:r>
          </a:p>
        </p:txBody>
      </p:sp>
      <p:sp>
        <p:nvSpPr>
          <p:cNvPr id="3" name="Rectangle 2"/>
          <p:cNvSpPr/>
          <p:nvPr/>
        </p:nvSpPr>
        <p:spPr>
          <a:xfrm>
            <a:off x="457200" y="1305342"/>
            <a:ext cx="8382000" cy="4893647"/>
          </a:xfrm>
          <a:prstGeom prst="rect">
            <a:avLst/>
          </a:prstGeom>
        </p:spPr>
        <p:txBody>
          <a:bodyPr wrap="square">
            <a:spAutoFit/>
          </a:bodyPr>
          <a:lstStyle/>
          <a:p>
            <a:pPr algn="just"/>
            <a:r>
              <a:rPr lang="en-US" sz="2400" dirty="0"/>
              <a:t>The rate at which the metal is strained in a forming process is directly related to the speed deformation v. in many forming operation, deformation speed is equal to the velocity of the ram or other moving element of the equipment. Given the deformation speed, strain rate is defined as:</a:t>
            </a:r>
          </a:p>
          <a:p>
            <a:pPr algn="just"/>
            <a:endParaRPr lang="en-US" sz="2400" i="1" dirty="0"/>
          </a:p>
          <a:p>
            <a:pPr algn="just"/>
            <a:endParaRPr lang="en-US" sz="2400" i="1" dirty="0"/>
          </a:p>
          <a:p>
            <a:pPr algn="just"/>
            <a:endParaRPr lang="en-US" sz="2400" i="1" dirty="0"/>
          </a:p>
          <a:p>
            <a:pPr algn="just"/>
            <a:endParaRPr lang="en-US" sz="2400" i="1" dirty="0"/>
          </a:p>
          <a:p>
            <a:pPr algn="just"/>
            <a:endParaRPr lang="en-US" sz="2400" i="1" dirty="0"/>
          </a:p>
          <a:p>
            <a:pPr algn="just"/>
            <a:endParaRPr lang="en-US" sz="2400" i="1" dirty="0"/>
          </a:p>
          <a:p>
            <a:pPr algn="just"/>
            <a:r>
              <a:rPr lang="en-US" sz="2400" dirty="0"/>
              <a:t>If the deformation speed is constant during the operation, strain rate will change as h changes.</a:t>
            </a:r>
          </a:p>
        </p:txBody>
      </p:sp>
      <p:pic>
        <p:nvPicPr>
          <p:cNvPr id="47107" name="Picture 3"/>
          <p:cNvPicPr>
            <a:picLocks noChangeAspect="1" noChangeArrowheads="1"/>
          </p:cNvPicPr>
          <p:nvPr/>
        </p:nvPicPr>
        <p:blipFill>
          <a:blip r:embed="rId2" cstate="print"/>
          <a:srcRect/>
          <a:stretch>
            <a:fillRect/>
          </a:stretch>
        </p:blipFill>
        <p:spPr bwMode="auto">
          <a:xfrm>
            <a:off x="4876800" y="3286453"/>
            <a:ext cx="838200" cy="700909"/>
          </a:xfrm>
          <a:prstGeom prst="rect">
            <a:avLst/>
          </a:prstGeom>
          <a:noFill/>
          <a:ln w="9525">
            <a:noFill/>
            <a:miter lim="800000"/>
            <a:headEnd/>
            <a:tailEnd/>
          </a:ln>
          <a:effectLst/>
        </p:spPr>
      </p:pic>
      <p:pic>
        <p:nvPicPr>
          <p:cNvPr id="47109" name="Picture 5"/>
          <p:cNvPicPr>
            <a:picLocks noChangeAspect="1" noChangeArrowheads="1"/>
          </p:cNvPicPr>
          <p:nvPr/>
        </p:nvPicPr>
        <p:blipFill>
          <a:blip r:embed="rId3" cstate="print"/>
          <a:srcRect/>
          <a:stretch>
            <a:fillRect/>
          </a:stretch>
        </p:blipFill>
        <p:spPr bwMode="auto">
          <a:xfrm>
            <a:off x="457200" y="4094027"/>
            <a:ext cx="8434388" cy="858973"/>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F6482356-3E73-48F5-8428-6BD8C9D80A35}" type="slidenum">
              <a:rPr lang="en-US" smtClean="0"/>
              <a:pPr/>
              <a:t>37</a:t>
            </a:fld>
            <a:endParaRPr lang="en-US" dirty="0"/>
          </a:p>
        </p:txBody>
      </p:sp>
      <p:sp>
        <p:nvSpPr>
          <p:cNvPr id="9" name="Footer Placeholder 8"/>
          <p:cNvSpPr>
            <a:spLocks noGrp="1"/>
          </p:cNvSpPr>
          <p:nvPr>
            <p:ph type="ftr" sz="quarter" idx="11"/>
          </p:nvPr>
        </p:nvSpPr>
        <p:spPr/>
        <p:txBody>
          <a:bodyPr/>
          <a:lstStyle/>
          <a:p>
            <a:r>
              <a:rPr lang="en-US"/>
              <a:t>MANUFACTURING ENGINEERING II</a:t>
            </a:r>
            <a:endParaRPr lang="en-US" dirty="0"/>
          </a:p>
        </p:txBody>
      </p:sp>
      <p:sp>
        <p:nvSpPr>
          <p:cNvPr id="10" name="Date Placeholder 9"/>
          <p:cNvSpPr>
            <a:spLocks noGrp="1"/>
          </p:cNvSpPr>
          <p:nvPr>
            <p:ph type="dt" sz="half" idx="10"/>
          </p:nvPr>
        </p:nvSpPr>
        <p:spPr/>
        <p:txBody>
          <a:bodyPr/>
          <a:lstStyle/>
          <a:p>
            <a:fld id="{907A7FC9-7E80-45DD-8542-099B9A0E2172}" type="datetime1">
              <a:rPr lang="en-US" smtClean="0"/>
              <a:pPr/>
              <a:t>4/28/2020</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Strain Rate</a:t>
            </a:r>
          </a:p>
        </p:txBody>
      </p:sp>
      <p:sp>
        <p:nvSpPr>
          <p:cNvPr id="3" name="Rectangle 2"/>
          <p:cNvSpPr/>
          <p:nvPr/>
        </p:nvSpPr>
        <p:spPr>
          <a:xfrm>
            <a:off x="457200" y="1720840"/>
            <a:ext cx="8382000" cy="3416320"/>
          </a:xfrm>
          <a:prstGeom prst="rect">
            <a:avLst/>
          </a:prstGeom>
        </p:spPr>
        <p:txBody>
          <a:bodyPr wrap="square">
            <a:spAutoFit/>
          </a:bodyPr>
          <a:lstStyle/>
          <a:p>
            <a:r>
              <a:rPr lang="en-US" sz="2400" dirty="0"/>
              <a:t>In most practical operations, valuation of strain rate is complicated by:</a:t>
            </a:r>
          </a:p>
          <a:p>
            <a:r>
              <a:rPr lang="en-US" sz="2400" dirty="0"/>
              <a:t> </a:t>
            </a:r>
          </a:p>
          <a:p>
            <a:pPr marL="974725" indent="-685800">
              <a:buFont typeface="Wingdings" pitchFamily="2" charset="2"/>
              <a:buChar char="Ø"/>
            </a:pPr>
            <a:r>
              <a:rPr lang="en-US" sz="2400" dirty="0"/>
              <a:t>Work part geometry</a:t>
            </a:r>
          </a:p>
          <a:p>
            <a:pPr marL="974725" indent="-685800">
              <a:buFont typeface="Wingdings" pitchFamily="2" charset="2"/>
              <a:buChar char="Ø"/>
            </a:pPr>
            <a:r>
              <a:rPr lang="en-US" sz="2400" dirty="0"/>
              <a:t>Variations in strain rate in different regions of the part</a:t>
            </a:r>
          </a:p>
          <a:p>
            <a:endParaRPr lang="en-US" sz="2400" dirty="0"/>
          </a:p>
          <a:p>
            <a:endParaRPr lang="en-US" sz="2400" dirty="0"/>
          </a:p>
          <a:p>
            <a:r>
              <a:rPr lang="en-US" sz="2400" dirty="0"/>
              <a:t>Usually strain rate can reach 1000 s</a:t>
            </a:r>
            <a:r>
              <a:rPr lang="en-US" sz="2400" baseline="30000" dirty="0"/>
              <a:t>-1 </a:t>
            </a:r>
            <a:r>
              <a:rPr lang="en-US" sz="2400" dirty="0"/>
              <a:t>or more for some metal forming operations</a:t>
            </a:r>
          </a:p>
        </p:txBody>
      </p:sp>
      <p:sp>
        <p:nvSpPr>
          <p:cNvPr id="4" name="Slide Number Placeholder 3"/>
          <p:cNvSpPr>
            <a:spLocks noGrp="1"/>
          </p:cNvSpPr>
          <p:nvPr>
            <p:ph type="sldNum" sz="quarter" idx="12"/>
          </p:nvPr>
        </p:nvSpPr>
        <p:spPr/>
        <p:txBody>
          <a:bodyPr/>
          <a:lstStyle/>
          <a:p>
            <a:fld id="{F6482356-3E73-48F5-8428-6BD8C9D80A35}"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CC809540-AEDB-40B7-B9D0-C0BBFEA91512}" type="datetime1">
              <a:rPr lang="en-US" smtClean="0"/>
              <a:pPr/>
              <a:t>4/28/2020</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Effect of Strain Rate on Flow Stress</a:t>
            </a:r>
          </a:p>
        </p:txBody>
      </p:sp>
      <p:sp>
        <p:nvSpPr>
          <p:cNvPr id="3" name="Rectangle 2"/>
          <p:cNvSpPr/>
          <p:nvPr/>
        </p:nvSpPr>
        <p:spPr>
          <a:xfrm>
            <a:off x="228600" y="914400"/>
            <a:ext cx="8458200" cy="1569660"/>
          </a:xfrm>
          <a:prstGeom prst="rect">
            <a:avLst/>
          </a:prstGeom>
        </p:spPr>
        <p:txBody>
          <a:bodyPr wrap="square">
            <a:spAutoFit/>
          </a:bodyPr>
          <a:lstStyle/>
          <a:p>
            <a:pPr algn="just"/>
            <a:r>
              <a:rPr lang="en-US" sz="2400" dirty="0"/>
              <a:t>We have already observed that the flow stress of a metal is a function of temperature. At the temperature of hot working, flow stress depends on strain rate. The effect of strain rate on strength properties is know as strain rate sensitivity.</a:t>
            </a:r>
          </a:p>
        </p:txBody>
      </p:sp>
      <p:sp>
        <p:nvSpPr>
          <p:cNvPr id="4" name="Rectangle 3"/>
          <p:cNvSpPr/>
          <p:nvPr/>
        </p:nvSpPr>
        <p:spPr>
          <a:xfrm>
            <a:off x="304800" y="5939135"/>
            <a:ext cx="8534400" cy="461665"/>
          </a:xfrm>
          <a:prstGeom prst="rect">
            <a:avLst/>
          </a:prstGeom>
        </p:spPr>
        <p:txBody>
          <a:bodyPr wrap="square">
            <a:spAutoFit/>
          </a:bodyPr>
          <a:lstStyle/>
          <a:p>
            <a:r>
              <a:rPr lang="en-US" sz="2400" dirty="0"/>
              <a:t>As the strain rate is increased, resistance to deformation increases</a:t>
            </a:r>
          </a:p>
        </p:txBody>
      </p:sp>
      <p:pic>
        <p:nvPicPr>
          <p:cNvPr id="48131" name="Picture 3"/>
          <p:cNvPicPr>
            <a:picLocks noChangeAspect="1" noChangeArrowheads="1"/>
          </p:cNvPicPr>
          <p:nvPr/>
        </p:nvPicPr>
        <p:blipFill>
          <a:blip r:embed="rId2" cstate="print"/>
          <a:srcRect/>
          <a:stretch>
            <a:fillRect/>
          </a:stretch>
        </p:blipFill>
        <p:spPr bwMode="auto">
          <a:xfrm>
            <a:off x="966592" y="2405135"/>
            <a:ext cx="7239000" cy="3517933"/>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39</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02C0664A-D61E-45AE-B7C4-F1518CC50EFC}" type="datetime1">
              <a:rPr lang="en-US" smtClean="0"/>
              <a:pPr/>
              <a:t>4/28/2020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dirty="0"/>
              <a:t>Stresses in Metal Forming</a:t>
            </a:r>
          </a:p>
        </p:txBody>
      </p:sp>
      <p:sp>
        <p:nvSpPr>
          <p:cNvPr id="3" name="Content Placeholder 2"/>
          <p:cNvSpPr>
            <a:spLocks noGrp="1"/>
          </p:cNvSpPr>
          <p:nvPr>
            <p:ph idx="4294967295"/>
          </p:nvPr>
        </p:nvSpPr>
        <p:spPr>
          <a:xfrm>
            <a:off x="381000" y="1143001"/>
            <a:ext cx="8229600" cy="2667000"/>
          </a:xfrm>
        </p:spPr>
        <p:txBody>
          <a:bodyPr>
            <a:normAutofit fontScale="85000" lnSpcReduction="20000"/>
          </a:bodyPr>
          <a:lstStyle/>
          <a:p>
            <a:pPr>
              <a:buNone/>
            </a:pPr>
            <a:r>
              <a:rPr lang="en-US" dirty="0">
                <a:latin typeface="Times New Roman" pitchFamily="18" charset="0"/>
                <a:cs typeface="Times New Roman" pitchFamily="18" charset="0"/>
              </a:rPr>
              <a:t>Stresses to plastically deform the metal are usually compressive</a:t>
            </a:r>
          </a:p>
          <a:p>
            <a:pPr lvl="1"/>
            <a:r>
              <a:rPr lang="en-US" dirty="0">
                <a:latin typeface="Times New Roman" pitchFamily="18" charset="0"/>
                <a:cs typeface="Times New Roman" pitchFamily="18" charset="0"/>
              </a:rPr>
              <a:t>Examples: rolling, forging, extrusion</a:t>
            </a:r>
          </a:p>
          <a:p>
            <a:pPr>
              <a:buNone/>
            </a:pPr>
            <a:r>
              <a:rPr lang="en-US" dirty="0">
                <a:latin typeface="Times New Roman" pitchFamily="18" charset="0"/>
                <a:cs typeface="Times New Roman" pitchFamily="18" charset="0"/>
              </a:rPr>
              <a:t>However, some forming processes </a:t>
            </a:r>
          </a:p>
          <a:p>
            <a:pPr lvl="1"/>
            <a:r>
              <a:rPr lang="en-US" dirty="0">
                <a:latin typeface="Times New Roman" pitchFamily="18" charset="0"/>
                <a:cs typeface="Times New Roman" pitchFamily="18" charset="0"/>
              </a:rPr>
              <a:t>Stretch the metal [tensile stresses]</a:t>
            </a:r>
          </a:p>
          <a:p>
            <a:pPr lvl="1"/>
            <a:r>
              <a:rPr lang="en-US" dirty="0">
                <a:latin typeface="Times New Roman" pitchFamily="18" charset="0"/>
                <a:cs typeface="Times New Roman" pitchFamily="18" charset="0"/>
              </a:rPr>
              <a:t>Others bend the metal [tensile and compressive]</a:t>
            </a:r>
          </a:p>
          <a:p>
            <a:pPr lvl="1"/>
            <a:r>
              <a:rPr lang="en-US" dirty="0">
                <a:latin typeface="Times New Roman" pitchFamily="18" charset="0"/>
                <a:cs typeface="Times New Roman" pitchFamily="18" charset="0"/>
              </a:rPr>
              <a:t>Still others apply shear stresses</a:t>
            </a:r>
          </a:p>
          <a:p>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057400" y="3886200"/>
            <a:ext cx="2286000" cy="254203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105400" y="3962400"/>
            <a:ext cx="2765865" cy="24288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4</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806728D5-BC4B-4D79-B9C3-285468F34B65}" type="datetime1">
              <a:rPr lang="en-US" smtClean="0"/>
              <a:pPr/>
              <a:t>4/28/2020</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Strain Rate Sensitivity Equation</a:t>
            </a:r>
          </a:p>
        </p:txBody>
      </p:sp>
      <p:sp>
        <p:nvSpPr>
          <p:cNvPr id="3" name="Rectangle 2"/>
          <p:cNvSpPr/>
          <p:nvPr/>
        </p:nvSpPr>
        <p:spPr>
          <a:xfrm>
            <a:off x="228600" y="1143000"/>
            <a:ext cx="8305800" cy="1200329"/>
          </a:xfrm>
          <a:prstGeom prst="rect">
            <a:avLst/>
          </a:prstGeom>
        </p:spPr>
        <p:txBody>
          <a:bodyPr wrap="square">
            <a:spAutoFit/>
          </a:bodyPr>
          <a:lstStyle/>
          <a:p>
            <a:pPr algn="just"/>
            <a:r>
              <a:rPr lang="en-US" sz="2400" dirty="0"/>
              <a:t>where C= strength constant (similar but not equal to strength coefficient in flow curve equation), and m= strain-rate sensitivity exponent</a:t>
            </a:r>
          </a:p>
        </p:txBody>
      </p:sp>
      <p:sp>
        <p:nvSpPr>
          <p:cNvPr id="4" name="Rectangle 3"/>
          <p:cNvSpPr/>
          <p:nvPr/>
        </p:nvSpPr>
        <p:spPr>
          <a:xfrm>
            <a:off x="381000" y="5722203"/>
            <a:ext cx="8534400" cy="830997"/>
          </a:xfrm>
          <a:prstGeom prst="rect">
            <a:avLst/>
          </a:prstGeom>
        </p:spPr>
        <p:txBody>
          <a:bodyPr wrap="square">
            <a:spAutoFit/>
          </a:bodyPr>
          <a:lstStyle/>
          <a:p>
            <a:r>
              <a:rPr lang="en-US" sz="2400" dirty="0"/>
              <a:t>The value of C is determined at a strain rate of 1.0, and m is the slope of the curve</a:t>
            </a:r>
          </a:p>
        </p:txBody>
      </p:sp>
      <p:pic>
        <p:nvPicPr>
          <p:cNvPr id="49154" name="Picture 2"/>
          <p:cNvPicPr>
            <a:picLocks noChangeAspect="1" noChangeArrowheads="1"/>
          </p:cNvPicPr>
          <p:nvPr/>
        </p:nvPicPr>
        <p:blipFill>
          <a:blip r:embed="rId2" cstate="print"/>
          <a:srcRect/>
          <a:stretch>
            <a:fillRect/>
          </a:stretch>
        </p:blipFill>
        <p:spPr bwMode="auto">
          <a:xfrm>
            <a:off x="5867400" y="2362200"/>
            <a:ext cx="1343025" cy="504825"/>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cstate="print"/>
          <a:srcRect/>
          <a:stretch>
            <a:fillRect/>
          </a:stretch>
        </p:blipFill>
        <p:spPr bwMode="auto">
          <a:xfrm>
            <a:off x="762000" y="2362200"/>
            <a:ext cx="2975600" cy="3276600"/>
          </a:xfrm>
          <a:prstGeom prst="rect">
            <a:avLst/>
          </a:prstGeom>
          <a:noFill/>
          <a:ln w="9525">
            <a:noFill/>
            <a:miter lim="800000"/>
            <a:headEnd/>
            <a:tailEnd/>
          </a:ln>
          <a:effectLst/>
        </p:spPr>
      </p:pic>
      <p:sp>
        <p:nvSpPr>
          <p:cNvPr id="7" name="Rectangle 6"/>
          <p:cNvSpPr/>
          <p:nvPr/>
        </p:nvSpPr>
        <p:spPr>
          <a:xfrm>
            <a:off x="4343400" y="3048000"/>
            <a:ext cx="4191000" cy="1785104"/>
          </a:xfrm>
          <a:prstGeom prst="rect">
            <a:avLst/>
          </a:prstGeom>
        </p:spPr>
        <p:txBody>
          <a:bodyPr wrap="square">
            <a:spAutoFit/>
          </a:bodyPr>
          <a:lstStyle/>
          <a:p>
            <a:r>
              <a:rPr lang="en-US" sz="2200" i="1" u="sng" dirty="0"/>
              <a:t>where </a:t>
            </a:r>
          </a:p>
          <a:p>
            <a:r>
              <a:rPr lang="en-US" sz="2200" i="1" dirty="0"/>
              <a:t>C= strength constant (similar but not equal to strength coefficient in flow curve equation), and m= strain-rate sensitivity exponent</a:t>
            </a:r>
            <a:endParaRPr lang="en-US" sz="2200" dirty="0"/>
          </a:p>
        </p:txBody>
      </p:sp>
      <p:sp>
        <p:nvSpPr>
          <p:cNvPr id="8" name="Slide Number Placeholder 7"/>
          <p:cNvSpPr>
            <a:spLocks noGrp="1"/>
          </p:cNvSpPr>
          <p:nvPr>
            <p:ph type="sldNum" sz="quarter" idx="12"/>
          </p:nvPr>
        </p:nvSpPr>
        <p:spPr/>
        <p:txBody>
          <a:bodyPr/>
          <a:lstStyle/>
          <a:p>
            <a:fld id="{F6482356-3E73-48F5-8428-6BD8C9D80A35}"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a:t>MANUFACTURING ENGINEERING II</a:t>
            </a:r>
            <a:endParaRPr lang="en-US" dirty="0"/>
          </a:p>
        </p:txBody>
      </p:sp>
      <p:sp>
        <p:nvSpPr>
          <p:cNvPr id="10" name="Date Placeholder 9"/>
          <p:cNvSpPr>
            <a:spLocks noGrp="1"/>
          </p:cNvSpPr>
          <p:nvPr>
            <p:ph type="dt" sz="half" idx="10"/>
          </p:nvPr>
        </p:nvSpPr>
        <p:spPr/>
        <p:txBody>
          <a:bodyPr/>
          <a:lstStyle/>
          <a:p>
            <a:fld id="{096D2196-8A79-42C9-8924-E696C8557B03}" type="datetime1">
              <a:rPr lang="en-US" smtClean="0"/>
              <a:pPr/>
              <a:t>4/28/2020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Effect of Temperature on Flow Stress</a:t>
            </a:r>
          </a:p>
        </p:txBody>
      </p:sp>
      <p:sp>
        <p:nvSpPr>
          <p:cNvPr id="3" name="Rectangle 2"/>
          <p:cNvSpPr/>
          <p:nvPr/>
        </p:nvSpPr>
        <p:spPr>
          <a:xfrm>
            <a:off x="228600" y="1295400"/>
            <a:ext cx="8610600" cy="830997"/>
          </a:xfrm>
          <a:prstGeom prst="rect">
            <a:avLst/>
          </a:prstGeom>
        </p:spPr>
        <p:txBody>
          <a:bodyPr wrap="square">
            <a:spAutoFit/>
          </a:bodyPr>
          <a:lstStyle/>
          <a:p>
            <a:pPr algn="just"/>
            <a:r>
              <a:rPr lang="en-US" sz="2400" dirty="0"/>
              <a:t>The effect of temperature is pronounced. Increasing temperature decreases the value of C and increases the value of m</a:t>
            </a:r>
          </a:p>
        </p:txBody>
      </p:sp>
      <p:sp>
        <p:nvSpPr>
          <p:cNvPr id="4" name="Rectangle 3"/>
          <p:cNvSpPr/>
          <p:nvPr/>
        </p:nvSpPr>
        <p:spPr>
          <a:xfrm>
            <a:off x="4038600" y="3014008"/>
            <a:ext cx="4572000" cy="1938992"/>
          </a:xfrm>
          <a:prstGeom prst="rect">
            <a:avLst/>
          </a:prstGeom>
        </p:spPr>
        <p:txBody>
          <a:bodyPr wrap="square">
            <a:spAutoFit/>
          </a:bodyPr>
          <a:lstStyle/>
          <a:p>
            <a:pPr algn="just"/>
            <a:r>
              <a:rPr lang="en-US" sz="2400" dirty="0"/>
              <a:t>At room temperature, the effect of strain rate is almost negligible, indicating that the flow curve is a good representation of the material behavior</a:t>
            </a:r>
          </a:p>
        </p:txBody>
      </p:sp>
      <p:pic>
        <p:nvPicPr>
          <p:cNvPr id="50178" name="Picture 2"/>
          <p:cNvPicPr>
            <a:picLocks noChangeAspect="1" noChangeArrowheads="1"/>
          </p:cNvPicPr>
          <p:nvPr/>
        </p:nvPicPr>
        <p:blipFill>
          <a:blip r:embed="rId2" cstate="print"/>
          <a:srcRect/>
          <a:stretch>
            <a:fillRect/>
          </a:stretch>
        </p:blipFill>
        <p:spPr bwMode="auto">
          <a:xfrm>
            <a:off x="533400" y="2133600"/>
            <a:ext cx="3429000" cy="4288258"/>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F6482356-3E73-48F5-8428-6BD8C9D80A35}" type="slidenum">
              <a:rPr lang="en-US" smtClean="0"/>
              <a:pPr/>
              <a:t>41</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3E91414A-EC22-4EB7-95A5-468EF72A84B4}" type="datetime1">
              <a:rPr lang="en-US" smtClean="0"/>
              <a:pPr/>
              <a:t>4/28/2020</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Temperature on Flow Stress</a:t>
            </a:r>
          </a:p>
        </p:txBody>
      </p:sp>
      <p:sp>
        <p:nvSpPr>
          <p:cNvPr id="3" name="Rectangle 2"/>
          <p:cNvSpPr/>
          <p:nvPr/>
        </p:nvSpPr>
        <p:spPr>
          <a:xfrm>
            <a:off x="4572000" y="2274838"/>
            <a:ext cx="4114800" cy="2800767"/>
          </a:xfrm>
          <a:prstGeom prst="rect">
            <a:avLst/>
          </a:prstGeom>
        </p:spPr>
        <p:txBody>
          <a:bodyPr wrap="square">
            <a:spAutoFit/>
          </a:bodyPr>
          <a:lstStyle/>
          <a:p>
            <a:pPr algn="just"/>
            <a:r>
              <a:rPr lang="en-US" sz="2200" dirty="0"/>
              <a:t>As the temperature increased, strain rate plays a more important role in determining flow stress. This is important in hot working because deformation resistance of the material increases so dramatically as the strain rate is increased</a:t>
            </a:r>
          </a:p>
        </p:txBody>
      </p:sp>
      <p:pic>
        <p:nvPicPr>
          <p:cNvPr id="51202" name="Picture 2"/>
          <p:cNvPicPr>
            <a:picLocks noChangeAspect="1" noChangeArrowheads="1"/>
          </p:cNvPicPr>
          <p:nvPr/>
        </p:nvPicPr>
        <p:blipFill>
          <a:blip r:embed="rId2" cstate="print"/>
          <a:srcRect/>
          <a:stretch>
            <a:fillRect/>
          </a:stretch>
        </p:blipFill>
        <p:spPr bwMode="auto">
          <a:xfrm>
            <a:off x="533400" y="1524000"/>
            <a:ext cx="3962400" cy="487893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6482356-3E73-48F5-8428-6BD8C9D80A35}" type="slidenum">
              <a:rPr lang="en-US" smtClean="0"/>
              <a:pPr/>
              <a:t>42</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37089561-AB03-4E6A-9A58-AEF129A1F2AD}" type="datetime1">
              <a:rPr lang="en-US" smtClean="0"/>
              <a:pPr/>
              <a:t>4/28/2020</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Temperature on Flow Stress</a:t>
            </a:r>
          </a:p>
        </p:txBody>
      </p:sp>
      <p:sp>
        <p:nvSpPr>
          <p:cNvPr id="3" name="Rectangle 2"/>
          <p:cNvSpPr/>
          <p:nvPr/>
        </p:nvSpPr>
        <p:spPr>
          <a:xfrm>
            <a:off x="228600" y="1600200"/>
            <a:ext cx="8534400" cy="1938992"/>
          </a:xfrm>
          <a:prstGeom prst="rect">
            <a:avLst/>
          </a:prstGeom>
        </p:spPr>
        <p:txBody>
          <a:bodyPr wrap="square">
            <a:spAutoFit/>
          </a:bodyPr>
          <a:lstStyle/>
          <a:p>
            <a:pPr algn="just"/>
            <a:r>
              <a:rPr lang="en-US" sz="2400" dirty="0"/>
              <a:t>It is notice that even in cold working, also if small, strain rate can have effect.</a:t>
            </a:r>
          </a:p>
          <a:p>
            <a:pPr algn="just"/>
            <a:endParaRPr lang="en-US" sz="2400" dirty="0"/>
          </a:p>
          <a:p>
            <a:r>
              <a:rPr lang="en-US" sz="2400" dirty="0"/>
              <a:t>So a more complete expression for flow stress as a function of both strain and strain rate must be introduced.</a:t>
            </a:r>
          </a:p>
        </p:txBody>
      </p:sp>
      <p:sp>
        <p:nvSpPr>
          <p:cNvPr id="4" name="Rectangle 3"/>
          <p:cNvSpPr/>
          <p:nvPr/>
        </p:nvSpPr>
        <p:spPr>
          <a:xfrm>
            <a:off x="228600" y="4419600"/>
            <a:ext cx="8534400" cy="1200329"/>
          </a:xfrm>
          <a:prstGeom prst="rect">
            <a:avLst/>
          </a:prstGeom>
        </p:spPr>
        <p:txBody>
          <a:bodyPr wrap="square">
            <a:spAutoFit/>
          </a:bodyPr>
          <a:lstStyle/>
          <a:p>
            <a:pPr algn="just"/>
            <a:r>
              <a:rPr lang="en-US" sz="2400" dirty="0"/>
              <a:t>Where A is the strength coefficient, combining the effects of the previous K and C values. Of course A, n, m would all be function of temperature.</a:t>
            </a:r>
          </a:p>
        </p:txBody>
      </p:sp>
      <p:pic>
        <p:nvPicPr>
          <p:cNvPr id="52226" name="Picture 2"/>
          <p:cNvPicPr>
            <a:picLocks noChangeAspect="1" noChangeArrowheads="1"/>
          </p:cNvPicPr>
          <p:nvPr/>
        </p:nvPicPr>
        <p:blipFill>
          <a:blip r:embed="rId2" cstate="print"/>
          <a:srcRect/>
          <a:stretch>
            <a:fillRect/>
          </a:stretch>
        </p:blipFill>
        <p:spPr bwMode="auto">
          <a:xfrm>
            <a:off x="3352801" y="3733800"/>
            <a:ext cx="1981199" cy="535977"/>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2743200" y="5715000"/>
            <a:ext cx="3381375" cy="5334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43</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BE9C974A-DCF0-4520-B493-EA40AFB1EBCE}" type="datetime1">
              <a:rPr lang="en-US" smtClean="0"/>
              <a:pPr/>
              <a:t>4/28/2020</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t>Friction in Metal Forming</a:t>
            </a:r>
          </a:p>
        </p:txBody>
      </p:sp>
      <p:sp>
        <p:nvSpPr>
          <p:cNvPr id="3" name="Rectangle 2"/>
          <p:cNvSpPr/>
          <p:nvPr/>
        </p:nvSpPr>
        <p:spPr>
          <a:xfrm>
            <a:off x="304800" y="1143000"/>
            <a:ext cx="8077200" cy="1200329"/>
          </a:xfrm>
          <a:prstGeom prst="rect">
            <a:avLst/>
          </a:prstGeom>
        </p:spPr>
        <p:txBody>
          <a:bodyPr wrap="square">
            <a:spAutoFit/>
          </a:bodyPr>
          <a:lstStyle/>
          <a:p>
            <a:pPr algn="just"/>
            <a:r>
              <a:rPr lang="en-US" sz="2400" dirty="0"/>
              <a:t>Friction in metal forming arises because of the close contact between the tool and work surfaces and the high pressures that drive the surface together in these operation</a:t>
            </a:r>
          </a:p>
        </p:txBody>
      </p:sp>
      <p:pic>
        <p:nvPicPr>
          <p:cNvPr id="53250" name="Picture 2"/>
          <p:cNvPicPr>
            <a:picLocks noChangeAspect="1" noChangeArrowheads="1"/>
          </p:cNvPicPr>
          <p:nvPr/>
        </p:nvPicPr>
        <p:blipFill>
          <a:blip r:embed="rId2" cstate="print"/>
          <a:srcRect b="11032"/>
          <a:stretch>
            <a:fillRect/>
          </a:stretch>
        </p:blipFill>
        <p:spPr bwMode="auto">
          <a:xfrm>
            <a:off x="1524000" y="2566224"/>
            <a:ext cx="5343525" cy="307257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6482356-3E73-48F5-8428-6BD8C9D80A35}" type="slidenum">
              <a:rPr lang="en-US" smtClean="0"/>
              <a:pPr/>
              <a:t>44</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3D9A4A75-CD5F-4A96-8112-187E12CEC22E}" type="datetime1">
              <a:rPr lang="en-US" smtClean="0"/>
              <a:pPr/>
              <a:t>4/28/2020</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Friction in Metal Forming</a:t>
            </a:r>
          </a:p>
        </p:txBody>
      </p:sp>
      <p:sp>
        <p:nvSpPr>
          <p:cNvPr id="3" name="Rectangle 2"/>
          <p:cNvSpPr/>
          <p:nvPr/>
        </p:nvSpPr>
        <p:spPr>
          <a:xfrm>
            <a:off x="533400" y="1524000"/>
            <a:ext cx="8077200" cy="2677656"/>
          </a:xfrm>
          <a:prstGeom prst="rect">
            <a:avLst/>
          </a:prstGeom>
        </p:spPr>
        <p:txBody>
          <a:bodyPr wrap="square">
            <a:spAutoFit/>
          </a:bodyPr>
          <a:lstStyle/>
          <a:p>
            <a:r>
              <a:rPr lang="en-US" sz="2400" dirty="0"/>
              <a:t>In most metal forming processes, friction is undesirable: </a:t>
            </a:r>
          </a:p>
          <a:p>
            <a:pPr marL="1371600" indent="-457200">
              <a:buFont typeface="Wingdings" pitchFamily="2" charset="2"/>
              <a:buChar char="Ø"/>
            </a:pPr>
            <a:r>
              <a:rPr lang="en-US" sz="2400" dirty="0"/>
              <a:t>Metal flow is retarded </a:t>
            </a:r>
          </a:p>
          <a:p>
            <a:pPr marL="1371600" indent="-457200">
              <a:buFont typeface="Wingdings" pitchFamily="2" charset="2"/>
              <a:buChar char="Ø"/>
            </a:pPr>
            <a:r>
              <a:rPr lang="en-US" sz="2400" dirty="0"/>
              <a:t>Forces and power are increased</a:t>
            </a:r>
          </a:p>
          <a:p>
            <a:pPr marL="1371600" indent="-457200">
              <a:buFont typeface="Wingdings" pitchFamily="2" charset="2"/>
              <a:buChar char="Ø"/>
            </a:pPr>
            <a:r>
              <a:rPr lang="en-US" sz="2400" dirty="0"/>
              <a:t>Tooling wears faster </a:t>
            </a:r>
          </a:p>
          <a:p>
            <a:endParaRPr lang="en-US" sz="2400" dirty="0"/>
          </a:p>
          <a:p>
            <a:r>
              <a:rPr lang="en-US" sz="2400" dirty="0"/>
              <a:t>Since tools wear are generally expensive, tool wear is a major concern </a:t>
            </a:r>
          </a:p>
        </p:txBody>
      </p:sp>
      <p:sp>
        <p:nvSpPr>
          <p:cNvPr id="4" name="Slide Number Placeholder 3"/>
          <p:cNvSpPr>
            <a:spLocks noGrp="1"/>
          </p:cNvSpPr>
          <p:nvPr>
            <p:ph type="sldNum" sz="quarter" idx="12"/>
          </p:nvPr>
        </p:nvSpPr>
        <p:spPr/>
        <p:txBody>
          <a:bodyPr/>
          <a:lstStyle/>
          <a:p>
            <a:fld id="{F6482356-3E73-48F5-8428-6BD8C9D80A35}"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198F30D8-4010-47B9-AFCE-DB151AEB466D}" type="datetime1">
              <a:rPr lang="en-US" smtClean="0"/>
              <a:pPr/>
              <a:t>4/28/2020</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in Metal Forming</a:t>
            </a:r>
          </a:p>
        </p:txBody>
      </p:sp>
      <p:sp>
        <p:nvSpPr>
          <p:cNvPr id="3" name="Rectangle 2"/>
          <p:cNvSpPr/>
          <p:nvPr/>
        </p:nvSpPr>
        <p:spPr>
          <a:xfrm>
            <a:off x="304800" y="1447800"/>
            <a:ext cx="8305800" cy="1569660"/>
          </a:xfrm>
          <a:prstGeom prst="rect">
            <a:avLst/>
          </a:prstGeom>
        </p:spPr>
        <p:txBody>
          <a:bodyPr wrap="square">
            <a:spAutoFit/>
          </a:bodyPr>
          <a:lstStyle/>
          <a:p>
            <a:pPr algn="just"/>
            <a:r>
              <a:rPr lang="en-US" sz="2400" dirty="0"/>
              <a:t>If the coefficient friction becomes large enough, a condition know as sticking occurs. Sticking in metalworking is the tendency for the two surfaces in relative motion to adhere to each other rather than slide</a:t>
            </a:r>
          </a:p>
        </p:txBody>
      </p:sp>
      <p:pic>
        <p:nvPicPr>
          <p:cNvPr id="54274" name="Picture 2"/>
          <p:cNvPicPr>
            <a:picLocks noChangeAspect="1" noChangeArrowheads="1"/>
          </p:cNvPicPr>
          <p:nvPr/>
        </p:nvPicPr>
        <p:blipFill>
          <a:blip r:embed="rId2" cstate="print"/>
          <a:srcRect/>
          <a:stretch>
            <a:fillRect/>
          </a:stretch>
        </p:blipFill>
        <p:spPr bwMode="auto">
          <a:xfrm>
            <a:off x="2590800" y="3048000"/>
            <a:ext cx="3990975" cy="303710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F6482356-3E73-48F5-8428-6BD8C9D80A35}" type="slidenum">
              <a:rPr lang="en-US" smtClean="0"/>
              <a:pPr/>
              <a:t>46</a:t>
            </a:fld>
            <a:endParaRPr lang="en-US" dirty="0"/>
          </a:p>
        </p:txBody>
      </p:sp>
      <p:sp>
        <p:nvSpPr>
          <p:cNvPr id="6" name="Footer Placeholder 5"/>
          <p:cNvSpPr>
            <a:spLocks noGrp="1"/>
          </p:cNvSpPr>
          <p:nvPr>
            <p:ph type="ftr" sz="quarter" idx="11"/>
          </p:nvPr>
        </p:nvSpPr>
        <p:spPr/>
        <p:txBody>
          <a:bodyPr/>
          <a:lstStyle/>
          <a:p>
            <a:r>
              <a:rPr lang="en-US"/>
              <a:t>MANUFACTURING ENGINEERING II</a:t>
            </a:r>
            <a:endParaRPr lang="en-US" dirty="0"/>
          </a:p>
        </p:txBody>
      </p:sp>
      <p:sp>
        <p:nvSpPr>
          <p:cNvPr id="7" name="Date Placeholder 6"/>
          <p:cNvSpPr>
            <a:spLocks noGrp="1"/>
          </p:cNvSpPr>
          <p:nvPr>
            <p:ph type="dt" sz="half" idx="10"/>
          </p:nvPr>
        </p:nvSpPr>
        <p:spPr/>
        <p:txBody>
          <a:bodyPr/>
          <a:lstStyle/>
          <a:p>
            <a:fld id="{468D92E0-89BB-4963-8A15-232CD5593A16}" type="datetime1">
              <a:rPr lang="en-US" smtClean="0"/>
              <a:pPr/>
              <a:t>4/28/2020</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Lubrication in Metal Forming</a:t>
            </a:r>
          </a:p>
        </p:txBody>
      </p:sp>
      <p:sp>
        <p:nvSpPr>
          <p:cNvPr id="3" name="Rectangle 2"/>
          <p:cNvSpPr/>
          <p:nvPr/>
        </p:nvSpPr>
        <p:spPr>
          <a:xfrm>
            <a:off x="457200" y="1447800"/>
            <a:ext cx="8305800" cy="3046988"/>
          </a:xfrm>
          <a:prstGeom prst="rect">
            <a:avLst/>
          </a:prstGeom>
        </p:spPr>
        <p:txBody>
          <a:bodyPr wrap="square">
            <a:spAutoFit/>
          </a:bodyPr>
          <a:lstStyle/>
          <a:p>
            <a:pPr algn="just"/>
            <a:r>
              <a:rPr lang="en-US" sz="2400" dirty="0"/>
              <a:t>Metalworking lubricants are applied to tool-work interface in many forming operations to reduce harmful effects of friction </a:t>
            </a:r>
          </a:p>
          <a:p>
            <a:pPr algn="just"/>
            <a:endParaRPr lang="en-US" sz="2400" dirty="0"/>
          </a:p>
          <a:p>
            <a:pPr algn="just"/>
            <a:r>
              <a:rPr lang="en-US" sz="2400" dirty="0"/>
              <a:t>Benefits: </a:t>
            </a:r>
          </a:p>
          <a:p>
            <a:pPr algn="just"/>
            <a:endParaRPr lang="en-US" sz="2400" dirty="0"/>
          </a:p>
          <a:p>
            <a:pPr marL="1371600" indent="-457200" algn="just">
              <a:buFont typeface="Wingdings" pitchFamily="2" charset="2"/>
              <a:buChar char="§"/>
            </a:pPr>
            <a:r>
              <a:rPr lang="en-US" sz="2400" dirty="0"/>
              <a:t>Reduced sticking, forces, power, tool wear</a:t>
            </a:r>
          </a:p>
          <a:p>
            <a:pPr marL="1371600" indent="-457200" algn="just">
              <a:buFont typeface="Wingdings" pitchFamily="2" charset="2"/>
              <a:buChar char="§"/>
            </a:pPr>
            <a:r>
              <a:rPr lang="en-US" sz="2400" dirty="0"/>
              <a:t>Better surface finish</a:t>
            </a:r>
          </a:p>
          <a:p>
            <a:pPr marL="1371600" indent="-457200" algn="just">
              <a:buFont typeface="Wingdings" pitchFamily="2" charset="2"/>
              <a:buChar char="§"/>
            </a:pPr>
            <a:r>
              <a:rPr lang="en-US" sz="2400" dirty="0"/>
              <a:t>Removes heat from the tooling</a:t>
            </a:r>
          </a:p>
        </p:txBody>
      </p:sp>
      <p:sp>
        <p:nvSpPr>
          <p:cNvPr id="4" name="Slide Number Placeholder 3"/>
          <p:cNvSpPr>
            <a:spLocks noGrp="1"/>
          </p:cNvSpPr>
          <p:nvPr>
            <p:ph type="sldNum" sz="quarter" idx="12"/>
          </p:nvPr>
        </p:nvSpPr>
        <p:spPr/>
        <p:txBody>
          <a:bodyPr/>
          <a:lstStyle/>
          <a:p>
            <a:fld id="{F6482356-3E73-48F5-8428-6BD8C9D80A35}"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456BBF65-7B3E-4091-AE13-856F0FB8E47B}" type="datetime1">
              <a:rPr lang="en-US" smtClean="0"/>
              <a:pPr/>
              <a:t>4/28/2020</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Considerations in Choosing a Lubricant</a:t>
            </a:r>
          </a:p>
        </p:txBody>
      </p:sp>
      <p:sp>
        <p:nvSpPr>
          <p:cNvPr id="3" name="Rectangle 2"/>
          <p:cNvSpPr/>
          <p:nvPr/>
        </p:nvSpPr>
        <p:spPr>
          <a:xfrm>
            <a:off x="381000" y="1371600"/>
            <a:ext cx="8534400" cy="4893647"/>
          </a:xfrm>
          <a:prstGeom prst="rect">
            <a:avLst/>
          </a:prstGeom>
        </p:spPr>
        <p:txBody>
          <a:bodyPr wrap="square">
            <a:spAutoFit/>
          </a:bodyPr>
          <a:lstStyle/>
          <a:p>
            <a:pPr marL="1371600" lvl="2" indent="-457200">
              <a:buBlip>
                <a:blip r:embed="rId3"/>
              </a:buBlip>
            </a:pPr>
            <a:r>
              <a:rPr lang="en-US" sz="2400" dirty="0"/>
              <a:t>Type of forming process (rolling, forging, sheet metal drawing, etc.)</a:t>
            </a:r>
          </a:p>
          <a:p>
            <a:pPr marL="1371600" lvl="2" indent="-457200">
              <a:buBlip>
                <a:blip r:embed="rId3"/>
              </a:buBlip>
            </a:pPr>
            <a:r>
              <a:rPr lang="en-US" sz="2400" dirty="0"/>
              <a:t>Hot working or cold working</a:t>
            </a:r>
          </a:p>
          <a:p>
            <a:pPr marL="1371600" lvl="2" indent="-457200">
              <a:buBlip>
                <a:blip r:embed="rId3"/>
              </a:buBlip>
            </a:pPr>
            <a:r>
              <a:rPr lang="en-US" sz="2400" dirty="0"/>
              <a:t>Work material</a:t>
            </a:r>
          </a:p>
          <a:p>
            <a:pPr marL="1371600" lvl="2" indent="-457200">
              <a:buBlip>
                <a:blip r:embed="rId3"/>
              </a:buBlip>
            </a:pPr>
            <a:r>
              <a:rPr lang="en-US" sz="2400" dirty="0"/>
              <a:t>Chemical reactivity with tool and work metals </a:t>
            </a:r>
          </a:p>
          <a:p>
            <a:pPr marL="1371600" lvl="2" indent="-457200">
              <a:buBlip>
                <a:blip r:embed="rId3"/>
              </a:buBlip>
            </a:pPr>
            <a:r>
              <a:rPr lang="en-US" sz="2400" dirty="0"/>
              <a:t>Ease of application</a:t>
            </a:r>
          </a:p>
          <a:p>
            <a:pPr marL="1371600" lvl="2" indent="-457200">
              <a:buBlip>
                <a:blip r:embed="rId3"/>
              </a:buBlip>
            </a:pPr>
            <a:r>
              <a:rPr lang="en-US" sz="2400" dirty="0"/>
              <a:t>Toxicity </a:t>
            </a:r>
          </a:p>
          <a:p>
            <a:pPr marL="1371600" lvl="2" indent="-457200">
              <a:buBlip>
                <a:blip r:embed="rId3"/>
              </a:buBlip>
            </a:pPr>
            <a:r>
              <a:rPr lang="en-US" sz="2400" dirty="0"/>
              <a:t>Cost </a:t>
            </a:r>
          </a:p>
          <a:p>
            <a:endParaRPr lang="en-US" sz="2400" dirty="0"/>
          </a:p>
          <a:p>
            <a:pPr algn="just"/>
            <a:r>
              <a:rPr lang="en-US" sz="2400" dirty="0"/>
              <a:t>Lubricants used for cold working operation include </a:t>
            </a:r>
            <a:r>
              <a:rPr lang="en-US" sz="2400" u="sng" dirty="0"/>
              <a:t>mineral oil</a:t>
            </a:r>
            <a:r>
              <a:rPr lang="en-US" sz="2400" dirty="0"/>
              <a:t>, </a:t>
            </a:r>
            <a:r>
              <a:rPr lang="en-US" sz="2400" u="sng" dirty="0"/>
              <a:t>water based emulsion</a:t>
            </a:r>
            <a:r>
              <a:rPr lang="en-US" sz="2400" dirty="0"/>
              <a:t>, </a:t>
            </a:r>
            <a:r>
              <a:rPr lang="en-US" sz="2400" u="sng" dirty="0"/>
              <a:t>soaps</a:t>
            </a:r>
            <a:r>
              <a:rPr lang="en-US" sz="2400" dirty="0"/>
              <a:t>, </a:t>
            </a:r>
            <a:r>
              <a:rPr lang="en-US" sz="2400" u="sng" dirty="0"/>
              <a:t>other coating</a:t>
            </a:r>
            <a:r>
              <a:rPr lang="en-US" sz="2400" dirty="0"/>
              <a:t>. Hot working is sometimes performed dry (as hot rolling) if not, as in hot extrusion, mineral oils, molten glass, graphite are used.</a:t>
            </a:r>
          </a:p>
        </p:txBody>
      </p:sp>
      <p:sp>
        <p:nvSpPr>
          <p:cNvPr id="4" name="Slide Number Placeholder 3"/>
          <p:cNvSpPr>
            <a:spLocks noGrp="1"/>
          </p:cNvSpPr>
          <p:nvPr>
            <p:ph type="sldNum" sz="quarter" idx="12"/>
          </p:nvPr>
        </p:nvSpPr>
        <p:spPr/>
        <p:txBody>
          <a:bodyPr/>
          <a:lstStyle/>
          <a:p>
            <a:fld id="{F6482356-3E73-48F5-8428-6BD8C9D80A35}"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8185BB56-6064-442D-8A7C-4BFCE315600D}" type="datetime1">
              <a:rPr lang="en-US" smtClean="0"/>
              <a:pPr/>
              <a:t>4/28/2020</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Autofit/>
          </a:bodyPr>
          <a:lstStyle/>
          <a:p>
            <a:r>
              <a:rPr lang="en-US" sz="2000" dirty="0">
                <a:solidFill>
                  <a:srgbClr val="FF0000"/>
                </a:solidFill>
                <a:latin typeface="Times New Roman"/>
              </a:rPr>
              <a:t>QUESTIOB AND ANSWERS</a:t>
            </a:r>
            <a:br>
              <a:rPr lang="en-US" sz="2000" dirty="0">
                <a:solidFill>
                  <a:srgbClr val="FF0000"/>
                </a:solidFill>
                <a:latin typeface="Times New Roman"/>
              </a:rPr>
            </a:br>
            <a:br>
              <a:rPr lang="en-US" sz="2000" dirty="0">
                <a:solidFill>
                  <a:srgbClr val="FF0000"/>
                </a:solidFill>
                <a:latin typeface="Times New Roman"/>
              </a:rPr>
            </a:br>
            <a:br>
              <a:rPr lang="en-US" sz="2000" dirty="0">
                <a:solidFill>
                  <a:srgbClr val="FF0000"/>
                </a:solidFill>
                <a:latin typeface="Times New Roman"/>
              </a:rPr>
            </a:br>
            <a:r>
              <a:rPr lang="en-US" sz="2000" dirty="0">
                <a:solidFill>
                  <a:srgbClr val="FF0000"/>
                </a:solidFill>
                <a:latin typeface="Times New Roman"/>
              </a:rPr>
              <a:t>1.What are the differences between bulk deformation processes and sheet metal processes?</a:t>
            </a:r>
            <a:br>
              <a:rPr lang="en-US" sz="2000" dirty="0">
                <a:solidFill>
                  <a:srgbClr val="FF0000"/>
                </a:solidFill>
                <a:latin typeface="Times New Roman"/>
              </a:rPr>
            </a:br>
            <a:r>
              <a:rPr lang="en-US" sz="2000" dirty="0">
                <a:latin typeface="Times New Roman"/>
              </a:rPr>
              <a:t>Answer</a:t>
            </a:r>
            <a:r>
              <a:rPr lang="en-US" sz="2000" b="0" dirty="0">
                <a:latin typeface="Times New Roman"/>
              </a:rPr>
              <a:t>. In bulk deformation, the shape changes are significant, and the work parts have a low</a:t>
            </a:r>
            <a:br>
              <a:rPr lang="en-US" sz="2000" b="0" dirty="0">
                <a:latin typeface="Times New Roman"/>
              </a:rPr>
            </a:br>
            <a:r>
              <a:rPr lang="en-US" sz="2000" b="0" dirty="0">
                <a:latin typeface="Times New Roman"/>
              </a:rPr>
              <a:t>area-to-volume ratio. In sheet metal processes, the area-to-volume ratio is high.</a:t>
            </a:r>
            <a:br>
              <a:rPr lang="en-US" sz="2000" b="0" dirty="0">
                <a:latin typeface="Times New Roman"/>
              </a:rPr>
            </a:br>
            <a:r>
              <a:rPr lang="en-US" sz="2000" dirty="0">
                <a:solidFill>
                  <a:srgbClr val="FF0000"/>
                </a:solidFill>
                <a:latin typeface="Times New Roman"/>
              </a:rPr>
              <a:t>2.Extrusion is a fundamental shaping process. Describe it.</a:t>
            </a:r>
            <a:br>
              <a:rPr lang="en-US" sz="2000" b="0" dirty="0">
                <a:latin typeface="Times New Roman"/>
              </a:rPr>
            </a:br>
            <a:r>
              <a:rPr lang="en-US" sz="2000" dirty="0">
                <a:latin typeface="Times New Roman"/>
              </a:rPr>
              <a:t>Answer. </a:t>
            </a:r>
            <a:r>
              <a:rPr lang="en-US" sz="2000" b="0" dirty="0">
                <a:latin typeface="Times New Roman"/>
              </a:rPr>
              <a:t>Extrusion is a compression process in which the work material is forced to flow through a die orifice, thereby forcing its cross section to assume the profile of the orifice.</a:t>
            </a:r>
            <a:br>
              <a:rPr lang="en-US" sz="2000" b="0" dirty="0">
                <a:latin typeface="Times New Roman"/>
              </a:rPr>
            </a:br>
            <a:r>
              <a:rPr lang="en-US" sz="2000" dirty="0">
                <a:solidFill>
                  <a:srgbClr val="FF0000"/>
                </a:solidFill>
                <a:latin typeface="Times New Roman"/>
              </a:rPr>
              <a:t>3.Why is the term </a:t>
            </a:r>
            <a:r>
              <a:rPr lang="en-US" sz="2000" dirty="0" err="1">
                <a:solidFill>
                  <a:srgbClr val="FF0000"/>
                </a:solidFill>
                <a:latin typeface="Times New Roman"/>
              </a:rPr>
              <a:t>pressworking</a:t>
            </a:r>
            <a:r>
              <a:rPr lang="en-US" sz="2000" dirty="0">
                <a:solidFill>
                  <a:srgbClr val="FF0000"/>
                </a:solidFill>
                <a:latin typeface="Times New Roman"/>
              </a:rPr>
              <a:t> often used for sheet metal processes?</a:t>
            </a:r>
            <a:br>
              <a:rPr lang="en-US" sz="2000" dirty="0">
                <a:solidFill>
                  <a:srgbClr val="FF0000"/>
                </a:solidFill>
                <a:latin typeface="Times New Roman"/>
              </a:rPr>
            </a:br>
            <a:r>
              <a:rPr lang="en-US" sz="2000" dirty="0">
                <a:latin typeface="Times New Roman"/>
              </a:rPr>
              <a:t>Answer</a:t>
            </a:r>
            <a:r>
              <a:rPr lang="en-US" sz="2000" b="0" dirty="0">
                <a:latin typeface="Times New Roman"/>
              </a:rPr>
              <a:t>. The term press working is used because most sheet metal operations are performed on </a:t>
            </a:r>
            <a:r>
              <a:rPr lang="en-IN" sz="2000" b="0" dirty="0">
                <a:latin typeface="Times New Roman"/>
              </a:rPr>
              <a:t>presses.</a:t>
            </a:r>
            <a:br>
              <a:rPr lang="en-IN" sz="2000" b="0" dirty="0">
                <a:latin typeface="Times New Roman"/>
              </a:rPr>
            </a:br>
            <a:r>
              <a:rPr lang="en-US" sz="2000" dirty="0">
                <a:solidFill>
                  <a:srgbClr val="FF0000"/>
                </a:solidFill>
                <a:latin typeface="Times New Roman"/>
              </a:rPr>
              <a:t>4. What is the difference between deep drawing and bar drawing?</a:t>
            </a:r>
            <a:br>
              <a:rPr lang="en-US" sz="2000" b="0" dirty="0">
                <a:solidFill>
                  <a:srgbClr val="FF0000"/>
                </a:solidFill>
                <a:latin typeface="Times New Roman"/>
              </a:rPr>
            </a:br>
            <a:r>
              <a:rPr lang="en-US" sz="2000" dirty="0">
                <a:latin typeface="Times New Roman"/>
              </a:rPr>
              <a:t>Answer</a:t>
            </a:r>
            <a:r>
              <a:rPr lang="en-US" sz="2000" b="0" dirty="0">
                <a:latin typeface="Times New Roman"/>
              </a:rPr>
              <a:t>. Deep drawing is a sheet metal forming process used to fabricate cup-shaped parts; bar drawing is a bulk deformation process used to reduce the diameter of a cylindrical </a:t>
            </a:r>
            <a:r>
              <a:rPr lang="en-US" sz="2000" b="0" dirty="0" err="1">
                <a:latin typeface="Times New Roman"/>
              </a:rPr>
              <a:t>workpart</a:t>
            </a:r>
            <a:r>
              <a:rPr lang="en-US" sz="2000" b="0" dirty="0">
                <a:latin typeface="Times New Roman"/>
              </a:rPr>
              <a:t>.</a:t>
            </a:r>
            <a:endParaRPr lang="en-IN" sz="2000" dirty="0"/>
          </a:p>
        </p:txBody>
      </p:sp>
      <p:sp>
        <p:nvSpPr>
          <p:cNvPr id="3" name="Date Placeholder 2"/>
          <p:cNvSpPr>
            <a:spLocks noGrp="1"/>
          </p:cNvSpPr>
          <p:nvPr>
            <p:ph type="dt" sz="half" idx="10"/>
          </p:nvPr>
        </p:nvSpPr>
        <p:spPr/>
        <p:txBody>
          <a:bodyPr/>
          <a:lstStyle/>
          <a:p>
            <a:fld id="{1D19B3D0-7ED4-4D9C-8E44-B081403232CA}" type="datetime1">
              <a:rPr lang="en-US" smtClean="0"/>
              <a:pPr/>
              <a:t>4/28/2020</a:t>
            </a:fld>
            <a:endParaRPr lang="en-US"/>
          </a:p>
        </p:txBody>
      </p:sp>
      <p:sp>
        <p:nvSpPr>
          <p:cNvPr id="4" name="Footer Placeholder 3"/>
          <p:cNvSpPr>
            <a:spLocks noGrp="1"/>
          </p:cNvSpPr>
          <p:nvPr>
            <p:ph type="ftr" sz="quarter" idx="11"/>
          </p:nvPr>
        </p:nvSpPr>
        <p:spPr/>
        <p:txBody>
          <a:bodyPr/>
          <a:lstStyle/>
          <a:p>
            <a:r>
              <a:rPr lang="en-US"/>
              <a:t>MANUFACTURING ENGINEERING II</a:t>
            </a:r>
            <a:endParaRPr lang="en-US" dirty="0"/>
          </a:p>
        </p:txBody>
      </p:sp>
      <p:sp>
        <p:nvSpPr>
          <p:cNvPr id="5" name="Slide Number Placeholder 4"/>
          <p:cNvSpPr>
            <a:spLocks noGrp="1"/>
          </p:cNvSpPr>
          <p:nvPr>
            <p:ph type="sldNum" sz="quarter" idx="12"/>
          </p:nvPr>
        </p:nvSpPr>
        <p:spPr/>
        <p:txBody>
          <a:bodyPr/>
          <a:lstStyle/>
          <a:p>
            <a:fld id="{F6482356-3E73-48F5-8428-6BD8C9D80A35}" type="slidenum">
              <a:rPr lang="en-US" smtClean="0"/>
              <a:pPr/>
              <a:t>49</a:t>
            </a:fld>
            <a:endParaRPr lang="en-US" dirty="0"/>
          </a:p>
        </p:txBody>
      </p:sp>
    </p:spTree>
    <p:extLst>
      <p:ext uri="{BB962C8B-B14F-4D97-AF65-F5344CB8AC3E}">
        <p14:creationId xmlns:p14="http://schemas.microsoft.com/office/powerpoint/2010/main" val="579369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Material Properties in Metal Forming</a:t>
            </a:r>
          </a:p>
        </p:txBody>
      </p:sp>
      <p:sp>
        <p:nvSpPr>
          <p:cNvPr id="3" name="Content Placeholder 2"/>
          <p:cNvSpPr>
            <a:spLocks noGrp="1"/>
          </p:cNvSpPr>
          <p:nvPr>
            <p:ph idx="4294967295"/>
          </p:nvPr>
        </p:nvSpPr>
        <p:spPr>
          <a:xfrm>
            <a:off x="381000" y="1295400"/>
            <a:ext cx="7924800" cy="5105400"/>
          </a:xfrm>
        </p:spPr>
        <p:txBody>
          <a:bodyPr>
            <a:noAutofit/>
          </a:bodyPr>
          <a:lstStyle/>
          <a:p>
            <a:pPr>
              <a:buNone/>
            </a:pPr>
            <a:r>
              <a:rPr lang="en-US" sz="2400" dirty="0"/>
              <a:t>Desirable material properties: </a:t>
            </a:r>
          </a:p>
          <a:p>
            <a:pPr lvl="1"/>
            <a:r>
              <a:rPr lang="en-US" sz="2400" dirty="0"/>
              <a:t>Low yield strength </a:t>
            </a:r>
          </a:p>
          <a:p>
            <a:pPr lvl="1"/>
            <a:r>
              <a:rPr lang="en-US" sz="2400" dirty="0"/>
              <a:t>High ductility</a:t>
            </a:r>
          </a:p>
          <a:p>
            <a:endParaRPr lang="en-US" sz="2400" dirty="0"/>
          </a:p>
          <a:p>
            <a:pPr>
              <a:buNone/>
            </a:pPr>
            <a:r>
              <a:rPr lang="en-US" sz="2400" dirty="0"/>
              <a:t>These properties are affected by temperature: </a:t>
            </a:r>
          </a:p>
          <a:p>
            <a:pPr lvl="1"/>
            <a:r>
              <a:rPr lang="en-US" sz="2400" dirty="0"/>
              <a:t>Ductility increases and yield strength decreases when work temperature is raised</a:t>
            </a:r>
          </a:p>
          <a:p>
            <a:pPr lvl="1"/>
            <a:r>
              <a:rPr lang="en-US" sz="2400" dirty="0"/>
              <a:t>The effect of temperature gives rise to distinctions between cold, warm and hot working</a:t>
            </a:r>
          </a:p>
          <a:p>
            <a:endParaRPr lang="en-US" sz="2400" dirty="0"/>
          </a:p>
          <a:p>
            <a:pPr>
              <a:buNone/>
            </a:pPr>
            <a:r>
              <a:rPr lang="en-US" sz="2400" dirty="0"/>
              <a:t>Other factors: </a:t>
            </a:r>
          </a:p>
          <a:p>
            <a:pPr lvl="1"/>
            <a:r>
              <a:rPr lang="en-US" sz="2400" dirty="0"/>
              <a:t>Strain rate and friction</a:t>
            </a:r>
          </a:p>
          <a:p>
            <a:endParaRPr lang="en-US" sz="2400" dirty="0"/>
          </a:p>
        </p:txBody>
      </p:sp>
      <p:sp>
        <p:nvSpPr>
          <p:cNvPr id="4" name="Slide Number Placeholder 3"/>
          <p:cNvSpPr>
            <a:spLocks noGrp="1"/>
          </p:cNvSpPr>
          <p:nvPr>
            <p:ph type="sldNum" sz="quarter" idx="12"/>
          </p:nvPr>
        </p:nvSpPr>
        <p:spPr/>
        <p:txBody>
          <a:bodyPr/>
          <a:lstStyle/>
          <a:p>
            <a:fld id="{F6482356-3E73-48F5-8428-6BD8C9D80A35}"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MANUFACTURING ENGINEERING II</a:t>
            </a:r>
            <a:endParaRPr lang="en-US" dirty="0"/>
          </a:p>
        </p:txBody>
      </p:sp>
      <p:sp>
        <p:nvSpPr>
          <p:cNvPr id="6" name="Date Placeholder 5"/>
          <p:cNvSpPr>
            <a:spLocks noGrp="1"/>
          </p:cNvSpPr>
          <p:nvPr>
            <p:ph type="dt" sz="half" idx="10"/>
          </p:nvPr>
        </p:nvSpPr>
        <p:spPr/>
        <p:txBody>
          <a:bodyPr/>
          <a:lstStyle/>
          <a:p>
            <a:fld id="{83017D6A-5D9E-4F79-B6C8-DCDBC095ACED}" type="datetime1">
              <a:rPr lang="en-US" smtClean="0"/>
              <a:pPr/>
              <a:t>4/28/2020</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E482E-95ED-4F1B-AD70-BEA409F8E06D}" type="datetime1">
              <a:rPr lang="en-US" smtClean="0"/>
              <a:pPr/>
              <a:t>4/28/2020</a:t>
            </a:fld>
            <a:endParaRPr lang="en-US"/>
          </a:p>
        </p:txBody>
      </p:sp>
      <p:sp>
        <p:nvSpPr>
          <p:cNvPr id="3" name="Footer Placeholder 2"/>
          <p:cNvSpPr>
            <a:spLocks noGrp="1"/>
          </p:cNvSpPr>
          <p:nvPr>
            <p:ph type="ftr" sz="quarter" idx="11"/>
          </p:nvPr>
        </p:nvSpPr>
        <p:spPr/>
        <p:txBody>
          <a:bodyPr/>
          <a:lstStyle/>
          <a:p>
            <a:r>
              <a:rPr lang="en-US"/>
              <a:t>MANUFACTURING ENGINEERING II</a:t>
            </a:r>
          </a:p>
        </p:txBody>
      </p:sp>
      <p:sp>
        <p:nvSpPr>
          <p:cNvPr id="4" name="Slide Number Placeholder 3"/>
          <p:cNvSpPr>
            <a:spLocks noGrp="1"/>
          </p:cNvSpPr>
          <p:nvPr>
            <p:ph type="sldNum" sz="quarter" idx="12"/>
          </p:nvPr>
        </p:nvSpPr>
        <p:spPr/>
        <p:txBody>
          <a:bodyPr/>
          <a:lstStyle/>
          <a:p>
            <a:fld id="{F6482356-3E73-48F5-8428-6BD8C9D80A35}" type="slidenum">
              <a:rPr lang="en-US" smtClean="0"/>
              <a:pPr/>
              <a:t>50</a:t>
            </a:fld>
            <a:endParaRPr lang="en-US"/>
          </a:p>
        </p:txBody>
      </p:sp>
      <p:sp>
        <p:nvSpPr>
          <p:cNvPr id="6" name="Rectangle 5"/>
          <p:cNvSpPr/>
          <p:nvPr/>
        </p:nvSpPr>
        <p:spPr>
          <a:xfrm>
            <a:off x="304800" y="304799"/>
            <a:ext cx="8305800" cy="594008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5.Indicate the mathematical equation for the flow curve.</a:t>
            </a:r>
          </a:p>
          <a:p>
            <a:r>
              <a:rPr lang="en-US" sz="2000" b="1" dirty="0">
                <a:latin typeface="Times New Roman" pitchFamily="18" charset="0"/>
                <a:cs typeface="Times New Roman" pitchFamily="18" charset="0"/>
              </a:rPr>
              <a:t>Answer</a:t>
            </a:r>
            <a:r>
              <a:rPr lang="en-US" sz="2000" dirty="0">
                <a:latin typeface="Times New Roman" pitchFamily="18" charset="0"/>
                <a:cs typeface="Times New Roman" pitchFamily="18" charset="0"/>
              </a:rPr>
              <a:t>. The flow curve is defined  as </a:t>
            </a:r>
            <a:r>
              <a:rPr lang="en-US" sz="2000" i="1" dirty="0" err="1">
                <a:latin typeface="Times New Roman" pitchFamily="18" charset="0"/>
                <a:cs typeface="Times New Roman" pitchFamily="18" charset="0"/>
              </a:rPr>
              <a:t>Y</a:t>
            </a:r>
            <a:r>
              <a:rPr lang="en-US" sz="2000" i="1" baseline="-25000" dirty="0" err="1">
                <a:latin typeface="Times New Roman" pitchFamily="18" charset="0"/>
                <a:cs typeface="Times New Roman" pitchFamily="18" charset="0"/>
              </a:rPr>
              <a:t>f</a:t>
            </a:r>
            <a:r>
              <a:rPr lang="en-US" sz="2000" i="1" baseline="-25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K</a:t>
            </a:r>
            <a:r>
              <a:rPr lang="en-US" sz="2000" dirty="0" err="1">
                <a:latin typeface="Times New Roman" pitchFamily="18" charset="0"/>
                <a:cs typeface="Times New Roman" pitchFamily="18" charset="0"/>
              </a:rPr>
              <a:t>ε</a:t>
            </a:r>
            <a:r>
              <a:rPr lang="en-US" sz="2000" baseline="30000" dirty="0" err="1">
                <a:latin typeface="Times New Roman" pitchFamily="18" charset="0"/>
                <a:cs typeface="Times New Roman" pitchFamily="18" charset="0"/>
              </a:rPr>
              <a:t>n</a:t>
            </a:r>
            <a:endParaRPr lang="en-US" sz="2000" baseline="30000" dirty="0">
              <a:latin typeface="Times New Roman" pitchFamily="18" charset="0"/>
              <a:cs typeface="Times New Roman" pitchFamily="18" charset="0"/>
            </a:endParaRPr>
          </a:p>
          <a:p>
            <a:r>
              <a:rPr lang="en-US" sz="2000" dirty="0">
                <a:latin typeface="AdvTTR"/>
              </a:rPr>
              <a:t>where </a:t>
            </a:r>
            <a:r>
              <a:rPr lang="en-US" sz="2000" dirty="0">
                <a:latin typeface="AdvTTI"/>
              </a:rPr>
              <a:t>Y</a:t>
            </a:r>
            <a:r>
              <a:rPr lang="en-US" sz="2000" baseline="-25000" dirty="0">
                <a:latin typeface="AdvTTI"/>
              </a:rPr>
              <a:t> f</a:t>
            </a:r>
            <a:r>
              <a:rPr lang="en-US" sz="800" baseline="-25000" dirty="0">
                <a:latin typeface="AdvTTI"/>
              </a:rPr>
              <a:t>  </a:t>
            </a:r>
            <a:r>
              <a:rPr lang="en-US" sz="2000" dirty="0">
                <a:latin typeface="AdvTTR"/>
              </a:rPr>
              <a:t>flow stress, </a:t>
            </a:r>
            <a:r>
              <a:rPr lang="en-US" sz="2000" dirty="0" err="1">
                <a:latin typeface="AdvTTR"/>
              </a:rPr>
              <a:t>MPa</a:t>
            </a:r>
            <a:endParaRPr lang="en-US" sz="2000" dirty="0">
              <a:latin typeface="Times New Roman" pitchFamily="18" charset="0"/>
              <a:cs typeface="Times New Roman" pitchFamily="18" charset="0"/>
            </a:endParaRPr>
          </a:p>
          <a:p>
            <a:r>
              <a:rPr lang="en-US" sz="2000" b="1" dirty="0">
                <a:solidFill>
                  <a:srgbClr val="FF0000"/>
                </a:solidFill>
                <a:latin typeface="Times New Roman" pitchFamily="18" charset="0"/>
                <a:cs typeface="Times New Roman" pitchFamily="18" charset="0"/>
              </a:rPr>
              <a:t>6 How does increasing temperature affect the parameters in the flow curve equation?</a:t>
            </a:r>
          </a:p>
          <a:p>
            <a:r>
              <a:rPr lang="en-US" sz="2000" b="1" dirty="0">
                <a:latin typeface="Times New Roman" pitchFamily="18" charset="0"/>
                <a:cs typeface="Times New Roman" pitchFamily="18" charset="0"/>
              </a:rPr>
              <a:t>Answer</a:t>
            </a:r>
            <a:r>
              <a:rPr lang="en-US" sz="2000" dirty="0">
                <a:latin typeface="Times New Roman" pitchFamily="18" charset="0"/>
                <a:cs typeface="Times New Roman" pitchFamily="18" charset="0"/>
              </a:rPr>
              <a:t>. Increasing temperature decreases both </a:t>
            </a:r>
            <a:r>
              <a:rPr lang="en-US" sz="2000" i="1" dirty="0">
                <a:latin typeface="Times New Roman" pitchFamily="18" charset="0"/>
                <a:cs typeface="Times New Roman" pitchFamily="18" charset="0"/>
              </a:rPr>
              <a:t>K </a:t>
            </a:r>
            <a:r>
              <a:rPr lang="en-US" sz="2000" dirty="0">
                <a:latin typeface="Times New Roman" pitchFamily="18" charset="0"/>
                <a:cs typeface="Times New Roman" pitchFamily="18" charset="0"/>
              </a:rPr>
              <a:t>and </a:t>
            </a:r>
            <a:r>
              <a:rPr lang="en-US" sz="2000" i="1" dirty="0">
                <a:latin typeface="Times New Roman" pitchFamily="18" charset="0"/>
                <a:cs typeface="Times New Roman" pitchFamily="18" charset="0"/>
              </a:rPr>
              <a:t>n </a:t>
            </a:r>
            <a:r>
              <a:rPr lang="en-US" sz="2000" dirty="0">
                <a:latin typeface="Times New Roman" pitchFamily="18" charset="0"/>
                <a:cs typeface="Times New Roman" pitchFamily="18" charset="0"/>
              </a:rPr>
              <a:t>in the flow curve equation.</a:t>
            </a:r>
          </a:p>
          <a:p>
            <a:r>
              <a:rPr lang="en-US" sz="2000" b="1" dirty="0">
                <a:solidFill>
                  <a:srgbClr val="FF0000"/>
                </a:solidFill>
                <a:latin typeface="Times New Roman" pitchFamily="18" charset="0"/>
                <a:cs typeface="Times New Roman" pitchFamily="18" charset="0"/>
              </a:rPr>
              <a:t>7 Indicate some of the advantages of cold working relative to warm and hot working</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Answer</a:t>
            </a:r>
            <a:r>
              <a:rPr lang="en-US" sz="2000" dirty="0">
                <a:latin typeface="Times New Roman" pitchFamily="18" charset="0"/>
                <a:cs typeface="Times New Roman" pitchFamily="18" charset="0"/>
              </a:rPr>
              <a:t>. Advantages of cold working are (1) better accuracy, (2) better surface finish, (3) increased strength due to work hardening, (4) possible directional properties due to grain flow, and (5) no </a:t>
            </a:r>
            <a:r>
              <a:rPr lang="en-IN" sz="2000" dirty="0">
                <a:latin typeface="Times New Roman" pitchFamily="18" charset="0"/>
                <a:cs typeface="Times New Roman" pitchFamily="18" charset="0"/>
              </a:rPr>
              <a:t>heating of work required.</a:t>
            </a:r>
          </a:p>
          <a:p>
            <a:r>
              <a:rPr lang="en-US" sz="2000" b="1" dirty="0">
                <a:solidFill>
                  <a:srgbClr val="FF0000"/>
                </a:solidFill>
                <a:latin typeface="Times New Roman" pitchFamily="18" charset="0"/>
                <a:cs typeface="Times New Roman" pitchFamily="18" charset="0"/>
              </a:rPr>
              <a:t>8 What is isothermal forming?</a:t>
            </a:r>
          </a:p>
          <a:p>
            <a:r>
              <a:rPr lang="en-US" sz="2000" b="1" dirty="0">
                <a:latin typeface="Times New Roman" pitchFamily="18" charset="0"/>
                <a:cs typeface="Times New Roman" pitchFamily="18" charset="0"/>
              </a:rPr>
              <a:t>Answer</a:t>
            </a:r>
            <a:r>
              <a:rPr lang="en-US" sz="2000" dirty="0">
                <a:latin typeface="Times New Roman" pitchFamily="18" charset="0"/>
                <a:cs typeface="Times New Roman" pitchFamily="18" charset="0"/>
              </a:rPr>
              <a:t>. An isothermal forming operation is performed in such a way as to eliminate surface cooling and thermal gradients in </a:t>
            </a:r>
            <a:r>
              <a:rPr lang="en-US" sz="2000">
                <a:latin typeface="Times New Roman" pitchFamily="18" charset="0"/>
                <a:cs typeface="Times New Roman" pitchFamily="18" charset="0"/>
              </a:rPr>
              <a:t>the work part</a:t>
            </a:r>
            <a:r>
              <a:rPr lang="en-US" sz="2000" dirty="0">
                <a:latin typeface="Times New Roman" pitchFamily="18" charset="0"/>
                <a:cs typeface="Times New Roman" pitchFamily="18" charset="0"/>
              </a:rPr>
              <a:t>. This is accomplished by preheating the forming tools.</a:t>
            </a:r>
          </a:p>
          <a:p>
            <a:r>
              <a:rPr lang="en-US" sz="2000" b="1" dirty="0">
                <a:solidFill>
                  <a:srgbClr val="FF0000"/>
                </a:solidFill>
                <a:latin typeface="Times New Roman" pitchFamily="18" charset="0"/>
                <a:cs typeface="Times New Roman" pitchFamily="18" charset="0"/>
              </a:rPr>
              <a:t>9 Describe the effect of strain rate in metal forming</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Answer</a:t>
            </a:r>
            <a:r>
              <a:rPr lang="en-US" sz="2000" dirty="0">
                <a:latin typeface="Times New Roman" pitchFamily="18" charset="0"/>
                <a:cs typeface="Times New Roman" pitchFamily="18" charset="0"/>
              </a:rPr>
              <a:t>. Increasing strain rate tends to increase the resistance to deformation. The tendency is especially prominent in hot forming operations.</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345181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Metal Forming </a:t>
            </a:r>
            <a:br>
              <a:rPr lang="en-US" dirty="0"/>
            </a:b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895600" y="1038225"/>
            <a:ext cx="5810250" cy="5438775"/>
          </a:xfrm>
          <a:prstGeom prst="rect">
            <a:avLst/>
          </a:prstGeom>
          <a:noFill/>
          <a:ln w="9525">
            <a:noFill/>
            <a:miter lim="800000"/>
            <a:headEnd/>
            <a:tailEnd/>
          </a:ln>
          <a:effectLst/>
        </p:spPr>
      </p:pic>
      <p:sp>
        <p:nvSpPr>
          <p:cNvPr id="5" name="Rectangle 4"/>
          <p:cNvSpPr/>
          <p:nvPr/>
        </p:nvSpPr>
        <p:spPr>
          <a:xfrm>
            <a:off x="381000" y="1371600"/>
            <a:ext cx="4114800" cy="1785104"/>
          </a:xfrm>
          <a:prstGeom prst="rect">
            <a:avLst/>
          </a:prstGeom>
        </p:spPr>
        <p:txBody>
          <a:bodyPr wrap="square">
            <a:spAutoFit/>
          </a:bodyPr>
          <a:lstStyle/>
          <a:p>
            <a:pPr algn="just"/>
            <a:r>
              <a:rPr lang="en-US" sz="2200" dirty="0"/>
              <a:t>Metal forming processes con be classified into two basic categories: bulk deformation process and sheet metalworking processes. </a:t>
            </a:r>
          </a:p>
        </p:txBody>
      </p:sp>
      <p:sp>
        <p:nvSpPr>
          <p:cNvPr id="6" name="Rectangle 5"/>
          <p:cNvSpPr/>
          <p:nvPr/>
        </p:nvSpPr>
        <p:spPr>
          <a:xfrm>
            <a:off x="381000" y="5064204"/>
            <a:ext cx="4572000" cy="769441"/>
          </a:xfrm>
          <a:prstGeom prst="rect">
            <a:avLst/>
          </a:prstGeom>
        </p:spPr>
        <p:txBody>
          <a:bodyPr wrap="square">
            <a:spAutoFit/>
          </a:bodyPr>
          <a:lstStyle/>
          <a:p>
            <a:pPr algn="just"/>
            <a:r>
              <a:rPr lang="en-US" sz="2200" dirty="0"/>
              <a:t>Each category includes several major classes of shaping operations</a:t>
            </a:r>
          </a:p>
        </p:txBody>
      </p:sp>
      <p:sp>
        <p:nvSpPr>
          <p:cNvPr id="7" name="Slide Number Placeholder 6"/>
          <p:cNvSpPr>
            <a:spLocks noGrp="1"/>
          </p:cNvSpPr>
          <p:nvPr>
            <p:ph type="sldNum" sz="quarter" idx="12"/>
          </p:nvPr>
        </p:nvSpPr>
        <p:spPr/>
        <p:txBody>
          <a:bodyPr/>
          <a:lstStyle/>
          <a:p>
            <a:fld id="{F6482356-3E73-48F5-8428-6BD8C9D80A35}" type="slidenum">
              <a:rPr lang="en-US" smtClean="0"/>
              <a:pPr/>
              <a:t>6</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2622785E-B9E3-45EB-AD79-0C8166353EC5}" type="datetime1">
              <a:rPr lang="en-US" smtClean="0"/>
              <a:pPr/>
              <a:t>4/28/2020</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Bulk Deformation Processes</a:t>
            </a:r>
          </a:p>
        </p:txBody>
      </p:sp>
      <p:sp>
        <p:nvSpPr>
          <p:cNvPr id="4" name="Rectangle 3"/>
          <p:cNvSpPr/>
          <p:nvPr/>
        </p:nvSpPr>
        <p:spPr>
          <a:xfrm>
            <a:off x="304800" y="1295400"/>
            <a:ext cx="8686800" cy="2308324"/>
          </a:xfrm>
          <a:prstGeom prst="rect">
            <a:avLst/>
          </a:prstGeom>
        </p:spPr>
        <p:txBody>
          <a:bodyPr wrap="square">
            <a:spAutoFit/>
          </a:bodyPr>
          <a:lstStyle/>
          <a:p>
            <a:pPr marL="457200" indent="-457200">
              <a:buFont typeface="Wingdings" pitchFamily="2" charset="2"/>
              <a:buChar char="Ø"/>
            </a:pPr>
            <a:r>
              <a:rPr lang="en-US" sz="2400" dirty="0"/>
              <a:t>Characterized by significant deformations and massive shape changes</a:t>
            </a:r>
          </a:p>
          <a:p>
            <a:pPr marL="457200" indent="-457200">
              <a:buFont typeface="Wingdings" pitchFamily="2" charset="2"/>
              <a:buChar char="Ø"/>
            </a:pPr>
            <a:r>
              <a:rPr lang="en-US" sz="2400" dirty="0"/>
              <a:t>"Bulk" refers to work parts with relatively low surface area-to-volume ratios</a:t>
            </a:r>
          </a:p>
          <a:p>
            <a:pPr marL="457200" indent="-457200">
              <a:buFont typeface="Wingdings" pitchFamily="2" charset="2"/>
              <a:buChar char="Ø"/>
            </a:pPr>
            <a:r>
              <a:rPr lang="en-US" sz="2400" dirty="0"/>
              <a:t>Starting work shapes include cylindrical billets and rectangular bars </a:t>
            </a:r>
          </a:p>
        </p:txBody>
      </p:sp>
      <p:pic>
        <p:nvPicPr>
          <p:cNvPr id="3074" name="Picture 2"/>
          <p:cNvPicPr>
            <a:picLocks noChangeAspect="1" noChangeArrowheads="1"/>
          </p:cNvPicPr>
          <p:nvPr/>
        </p:nvPicPr>
        <p:blipFill>
          <a:blip r:embed="rId2" cstate="print"/>
          <a:srcRect/>
          <a:stretch>
            <a:fillRect/>
          </a:stretch>
        </p:blipFill>
        <p:spPr bwMode="auto">
          <a:xfrm>
            <a:off x="1447800" y="3657600"/>
            <a:ext cx="2752725" cy="24003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876800" y="4038600"/>
            <a:ext cx="2543175" cy="117157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7</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262CD93B-4E23-408B-9A5C-5627E6D266F2}" type="datetime1">
              <a:rPr lang="en-US" smtClean="0"/>
              <a:pPr/>
              <a:t>4/28/2020</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a:t>
            </a:r>
          </a:p>
        </p:txBody>
      </p:sp>
      <p:sp>
        <p:nvSpPr>
          <p:cNvPr id="5" name="Rectangle 4"/>
          <p:cNvSpPr/>
          <p:nvPr/>
        </p:nvSpPr>
        <p:spPr>
          <a:xfrm>
            <a:off x="533400" y="4572000"/>
            <a:ext cx="8153400" cy="1569660"/>
          </a:xfrm>
          <a:prstGeom prst="rect">
            <a:avLst/>
          </a:prstGeom>
        </p:spPr>
        <p:txBody>
          <a:bodyPr wrap="square">
            <a:spAutoFit/>
          </a:bodyPr>
          <a:lstStyle/>
          <a:p>
            <a:pPr algn="just"/>
            <a:r>
              <a:rPr lang="en-US" sz="2400" dirty="0"/>
              <a:t>This is a compressive deformation process in which the thickness of a slab or plate is reduced by two opposing </a:t>
            </a:r>
            <a:r>
              <a:rPr lang="en-US" sz="2400" b="1" dirty="0"/>
              <a:t>cylindrical tools called rolls</a:t>
            </a:r>
            <a:r>
              <a:rPr lang="en-US" sz="2400" dirty="0"/>
              <a:t>. The rolls rotate so as to draw the workpiece into the gap between them and squeeze it.</a:t>
            </a:r>
          </a:p>
        </p:txBody>
      </p:sp>
      <p:pic>
        <p:nvPicPr>
          <p:cNvPr id="4099" name="Picture 3"/>
          <p:cNvPicPr>
            <a:picLocks noChangeAspect="1" noChangeArrowheads="1"/>
          </p:cNvPicPr>
          <p:nvPr/>
        </p:nvPicPr>
        <p:blipFill>
          <a:blip r:embed="rId2" cstate="print"/>
          <a:srcRect/>
          <a:stretch>
            <a:fillRect/>
          </a:stretch>
        </p:blipFill>
        <p:spPr bwMode="auto">
          <a:xfrm>
            <a:off x="3429000" y="914400"/>
            <a:ext cx="2895600" cy="3496108"/>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F6482356-3E73-48F5-8428-6BD8C9D80A35}" type="slidenum">
              <a:rPr lang="en-US" smtClean="0"/>
              <a:pPr/>
              <a:t>8</a:t>
            </a:fld>
            <a:endParaRPr lang="en-US" dirty="0"/>
          </a:p>
        </p:txBody>
      </p:sp>
      <p:sp>
        <p:nvSpPr>
          <p:cNvPr id="8" name="Footer Placeholder 7"/>
          <p:cNvSpPr>
            <a:spLocks noGrp="1"/>
          </p:cNvSpPr>
          <p:nvPr>
            <p:ph type="ftr" sz="quarter" idx="11"/>
          </p:nvPr>
        </p:nvSpPr>
        <p:spPr/>
        <p:txBody>
          <a:bodyPr/>
          <a:lstStyle/>
          <a:p>
            <a:r>
              <a:rPr lang="en-US"/>
              <a:t>MANUFACTURING ENGINEERING II</a:t>
            </a:r>
            <a:endParaRPr lang="en-US" dirty="0"/>
          </a:p>
        </p:txBody>
      </p:sp>
      <p:sp>
        <p:nvSpPr>
          <p:cNvPr id="9" name="Date Placeholder 8"/>
          <p:cNvSpPr>
            <a:spLocks noGrp="1"/>
          </p:cNvSpPr>
          <p:nvPr>
            <p:ph type="dt" sz="half" idx="10"/>
          </p:nvPr>
        </p:nvSpPr>
        <p:spPr/>
        <p:txBody>
          <a:bodyPr/>
          <a:lstStyle/>
          <a:p>
            <a:fld id="{9C270535-C795-42B7-8ED1-A84C4251C8CD}" type="datetime1">
              <a:rPr lang="en-US" smtClean="0"/>
              <a:pPr/>
              <a:t>4/28/2020</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Forging</a:t>
            </a:r>
          </a:p>
        </p:txBody>
      </p:sp>
      <p:pic>
        <p:nvPicPr>
          <p:cNvPr id="5122" name="Picture 2"/>
          <p:cNvPicPr>
            <a:picLocks noChangeAspect="1" noChangeArrowheads="1"/>
          </p:cNvPicPr>
          <p:nvPr/>
        </p:nvPicPr>
        <p:blipFill>
          <a:blip r:embed="rId2" cstate="print"/>
          <a:srcRect/>
          <a:stretch>
            <a:fillRect/>
          </a:stretch>
        </p:blipFill>
        <p:spPr bwMode="auto">
          <a:xfrm>
            <a:off x="2590800" y="1371600"/>
            <a:ext cx="3245638" cy="3048000"/>
          </a:xfrm>
          <a:prstGeom prst="rect">
            <a:avLst/>
          </a:prstGeom>
          <a:noFill/>
          <a:ln w="9525">
            <a:noFill/>
            <a:miter lim="800000"/>
            <a:headEnd/>
            <a:tailEnd/>
          </a:ln>
          <a:effectLst/>
        </p:spPr>
      </p:pic>
      <p:sp>
        <p:nvSpPr>
          <p:cNvPr id="5" name="Rectangle 4"/>
          <p:cNvSpPr/>
          <p:nvPr/>
        </p:nvSpPr>
        <p:spPr>
          <a:xfrm>
            <a:off x="457200" y="4572000"/>
            <a:ext cx="8153400" cy="1569660"/>
          </a:xfrm>
          <a:prstGeom prst="rect">
            <a:avLst/>
          </a:prstGeom>
        </p:spPr>
        <p:txBody>
          <a:bodyPr wrap="square">
            <a:spAutoFit/>
          </a:bodyPr>
          <a:lstStyle/>
          <a:p>
            <a:pPr algn="just"/>
            <a:r>
              <a:rPr lang="en-US" sz="2400" dirty="0"/>
              <a:t>In forging, a workpiece is compressed between </a:t>
            </a:r>
            <a:r>
              <a:rPr lang="en-US" sz="2400" b="1" dirty="0"/>
              <a:t>two opposing dies, so that the die shapes are imparted to the work</a:t>
            </a:r>
            <a:r>
              <a:rPr lang="en-US" sz="2400" dirty="0"/>
              <a:t>. Forging is traditionally a hot working process, but many types of forging are performed cold.</a:t>
            </a:r>
          </a:p>
        </p:txBody>
      </p:sp>
      <p:sp>
        <p:nvSpPr>
          <p:cNvPr id="6" name="Slide Number Placeholder 5"/>
          <p:cNvSpPr>
            <a:spLocks noGrp="1"/>
          </p:cNvSpPr>
          <p:nvPr>
            <p:ph type="sldNum" sz="quarter" idx="12"/>
          </p:nvPr>
        </p:nvSpPr>
        <p:spPr/>
        <p:txBody>
          <a:bodyPr/>
          <a:lstStyle/>
          <a:p>
            <a:fld id="{F6482356-3E73-48F5-8428-6BD8C9D80A35}" type="slidenum">
              <a:rPr lang="en-US" smtClean="0"/>
              <a:pPr/>
              <a:t>9</a:t>
            </a:fld>
            <a:endParaRPr lang="en-US" dirty="0"/>
          </a:p>
        </p:txBody>
      </p:sp>
      <p:sp>
        <p:nvSpPr>
          <p:cNvPr id="7" name="Footer Placeholder 6"/>
          <p:cNvSpPr>
            <a:spLocks noGrp="1"/>
          </p:cNvSpPr>
          <p:nvPr>
            <p:ph type="ftr" sz="quarter" idx="11"/>
          </p:nvPr>
        </p:nvSpPr>
        <p:spPr/>
        <p:txBody>
          <a:bodyPr/>
          <a:lstStyle/>
          <a:p>
            <a:r>
              <a:rPr lang="en-US"/>
              <a:t>MANUFACTURING ENGINEERING II</a:t>
            </a:r>
            <a:endParaRPr lang="en-US" dirty="0"/>
          </a:p>
        </p:txBody>
      </p:sp>
      <p:sp>
        <p:nvSpPr>
          <p:cNvPr id="8" name="Date Placeholder 7"/>
          <p:cNvSpPr>
            <a:spLocks noGrp="1"/>
          </p:cNvSpPr>
          <p:nvPr>
            <p:ph type="dt" sz="half" idx="10"/>
          </p:nvPr>
        </p:nvSpPr>
        <p:spPr/>
        <p:txBody>
          <a:bodyPr/>
          <a:lstStyle/>
          <a:p>
            <a:fld id="{2AF3EDD2-2E9A-46DF-A36F-76EA128D3E64}" type="datetime1">
              <a:rPr lang="en-US" smtClean="0"/>
              <a:pPr/>
              <a:t>4/28/2020</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2996</Words>
  <Application>Microsoft Office PowerPoint</Application>
  <PresentationFormat>On-screen Show (4:3)</PresentationFormat>
  <Paragraphs>405</Paragraphs>
  <Slides>50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AdvTTI</vt:lpstr>
      <vt:lpstr>AdvTTR</vt:lpstr>
      <vt:lpstr>Arial</vt:lpstr>
      <vt:lpstr>Calibri</vt:lpstr>
      <vt:lpstr>Times New Roman</vt:lpstr>
      <vt:lpstr>Wingdings</vt:lpstr>
      <vt:lpstr>Office Theme</vt:lpstr>
      <vt:lpstr>Manufacturing Engineering II</vt:lpstr>
      <vt:lpstr>Metal Forming</vt:lpstr>
      <vt:lpstr>Metal Forming</vt:lpstr>
      <vt:lpstr>Stresses in Metal Forming</vt:lpstr>
      <vt:lpstr>Material Properties in Metal Forming</vt:lpstr>
      <vt:lpstr> Metal Forming  </vt:lpstr>
      <vt:lpstr>Bulk Deformation Processes</vt:lpstr>
      <vt:lpstr>Rolling</vt:lpstr>
      <vt:lpstr>Forging</vt:lpstr>
      <vt:lpstr>Extrusion</vt:lpstr>
      <vt:lpstr>Wire and Bar Drawing</vt:lpstr>
      <vt:lpstr>Sheet Metal Working</vt:lpstr>
      <vt:lpstr>Sheet Metal Bending</vt:lpstr>
      <vt:lpstr>Drawing</vt:lpstr>
      <vt:lpstr>Sheet Metal Shearing</vt:lpstr>
      <vt:lpstr>Material Behavior in Metal Forming</vt:lpstr>
      <vt:lpstr>Material Behavior in Metal Forming</vt:lpstr>
      <vt:lpstr>Material Behavior in Metal Forming</vt:lpstr>
      <vt:lpstr>Material Behavior in Metal Forming</vt:lpstr>
      <vt:lpstr>Flow Stress</vt:lpstr>
      <vt:lpstr>Flow Stress</vt:lpstr>
      <vt:lpstr>Flow Stress</vt:lpstr>
      <vt:lpstr>Flow Stress</vt:lpstr>
      <vt:lpstr>Flow Stress</vt:lpstr>
      <vt:lpstr>Flow Stress</vt:lpstr>
      <vt:lpstr>Average Flow Stress</vt:lpstr>
      <vt:lpstr>Temperature in Metal Forming</vt:lpstr>
      <vt:lpstr>Temperature in Metal Forming</vt:lpstr>
      <vt:lpstr>Cold Working </vt:lpstr>
      <vt:lpstr>Cold Forming</vt:lpstr>
      <vt:lpstr>Warm Working</vt:lpstr>
      <vt:lpstr>Hot Working</vt:lpstr>
      <vt:lpstr>Hot Working</vt:lpstr>
      <vt:lpstr>Why Hot Working?</vt:lpstr>
      <vt:lpstr>Hot Working</vt:lpstr>
      <vt:lpstr>Strain Rate Sensitivity</vt:lpstr>
      <vt:lpstr>What is Strain Rate?</vt:lpstr>
      <vt:lpstr>Evaluation of Strain Rate</vt:lpstr>
      <vt:lpstr>Effect of Strain Rate on Flow Stress</vt:lpstr>
      <vt:lpstr>Strain Rate Sensitivity Equation</vt:lpstr>
      <vt:lpstr>Effect of Temperature on Flow Stress</vt:lpstr>
      <vt:lpstr>Effect of Temperature on Flow Stress</vt:lpstr>
      <vt:lpstr>Effect of Temperature on Flow Stress</vt:lpstr>
      <vt:lpstr>Friction in Metal Forming</vt:lpstr>
      <vt:lpstr>Friction in Metal Forming</vt:lpstr>
      <vt:lpstr>Friction in Metal Forming</vt:lpstr>
      <vt:lpstr>Lubrication in Metal Forming</vt:lpstr>
      <vt:lpstr>Considerations in Choosing a Lubricant</vt:lpstr>
      <vt:lpstr>QUESTIOB AND ANSWERS   1.What are the differences between bulk deformation processes and sheet metal processes? Answer. In bulk deformation, the shape changes are significant, and the work parts have a low area-to-volume ratio. In sheet metal processes, the area-to-volume ratio is high. 2.Extrusion is a fundamental shaping process. Describe it. Answer. Extrusion is a compression process in which the work material is forced to flow through a die orifice, thereby forcing its cross section to assume the profile of the orifice. 3.Why is the term pressworking often used for sheet metal processes? Answer. The term press working is used because most sheet metal operations are performed on presses. 4. What is the difference between deep drawing and bar drawing? Answer. Deep drawing is a sheet metal forming process used to fabricate cup-shaped parts; bar drawing is a bulk deformation process used to reduce the diameter of a cylindrical workpart.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Engineering II</dc:title>
  <dc:creator>user</dc:creator>
  <cp:lastModifiedBy>Dr Shanthakumar</cp:lastModifiedBy>
  <cp:revision>83</cp:revision>
  <dcterms:created xsi:type="dcterms:W3CDTF">2012-04-04T07:19:17Z</dcterms:created>
  <dcterms:modified xsi:type="dcterms:W3CDTF">2020-04-28T05:49:26Z</dcterms:modified>
</cp:coreProperties>
</file>