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8" r:id="rId2"/>
    <p:sldId id="275" r:id="rId3"/>
    <p:sldId id="27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6" r:id="rId15"/>
    <p:sldId id="267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332" cy="464820"/>
          </a:xfrm>
          <a:prstGeom prst="rect">
            <a:avLst/>
          </a:prstGeom>
        </p:spPr>
        <p:txBody>
          <a:bodyPr vert="horz" lIns="88276" tIns="44138" rIns="88276" bIns="441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544" y="0"/>
            <a:ext cx="3037332" cy="464820"/>
          </a:xfrm>
          <a:prstGeom prst="rect">
            <a:avLst/>
          </a:prstGeom>
        </p:spPr>
        <p:txBody>
          <a:bodyPr vert="horz" lIns="88276" tIns="44138" rIns="88276" bIns="44138" rtlCol="0"/>
          <a:lstStyle>
            <a:lvl1pPr algn="r">
              <a:defRPr sz="1200"/>
            </a:lvl1pPr>
          </a:lstStyle>
          <a:p>
            <a:fld id="{E54443C4-A686-4EA5-9B59-5D959787A117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042"/>
            <a:ext cx="3037332" cy="464820"/>
          </a:xfrm>
          <a:prstGeom prst="rect">
            <a:avLst/>
          </a:prstGeom>
        </p:spPr>
        <p:txBody>
          <a:bodyPr vert="horz" lIns="88276" tIns="44138" rIns="88276" bIns="44138" rtlCol="0" anchor="b"/>
          <a:lstStyle>
            <a:lvl1pPr algn="l">
              <a:defRPr sz="1200"/>
            </a:lvl1pPr>
          </a:lstStyle>
          <a:p>
            <a:r>
              <a:rPr lang="en-US"/>
              <a:t>MAnufacturing Engineering II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544" y="8830042"/>
            <a:ext cx="3037332" cy="464820"/>
          </a:xfrm>
          <a:prstGeom prst="rect">
            <a:avLst/>
          </a:prstGeom>
        </p:spPr>
        <p:txBody>
          <a:bodyPr vert="horz" lIns="88276" tIns="44138" rIns="88276" bIns="44138" rtlCol="0" anchor="b"/>
          <a:lstStyle>
            <a:lvl1pPr algn="r">
              <a:defRPr sz="1200"/>
            </a:lvl1pPr>
          </a:lstStyle>
          <a:p>
            <a:fld id="{E23E3438-D50C-473A-A49E-57F2E37A8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7834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332" cy="464820"/>
          </a:xfrm>
          <a:prstGeom prst="rect">
            <a:avLst/>
          </a:prstGeom>
        </p:spPr>
        <p:txBody>
          <a:bodyPr vert="horz" lIns="88276" tIns="44138" rIns="88276" bIns="441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544" y="0"/>
            <a:ext cx="3037332" cy="464820"/>
          </a:xfrm>
          <a:prstGeom prst="rect">
            <a:avLst/>
          </a:prstGeom>
        </p:spPr>
        <p:txBody>
          <a:bodyPr vert="horz" lIns="88276" tIns="44138" rIns="88276" bIns="44138" rtlCol="0"/>
          <a:lstStyle>
            <a:lvl1pPr algn="r">
              <a:defRPr sz="1200"/>
            </a:lvl1pPr>
          </a:lstStyle>
          <a:p>
            <a:fld id="{0092107B-A689-41DE-9A65-20330A99E5F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76" tIns="44138" rIns="88276" bIns="441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88276" tIns="44138" rIns="88276" bIns="4413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042"/>
            <a:ext cx="3037332" cy="464820"/>
          </a:xfrm>
          <a:prstGeom prst="rect">
            <a:avLst/>
          </a:prstGeom>
        </p:spPr>
        <p:txBody>
          <a:bodyPr vert="horz" lIns="88276" tIns="44138" rIns="88276" bIns="44138" rtlCol="0" anchor="b"/>
          <a:lstStyle>
            <a:lvl1pPr algn="l">
              <a:defRPr sz="1200"/>
            </a:lvl1pPr>
          </a:lstStyle>
          <a:p>
            <a:r>
              <a:rPr lang="en-US"/>
              <a:t>MAnufacturing Engineering II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544" y="8830042"/>
            <a:ext cx="3037332" cy="464820"/>
          </a:xfrm>
          <a:prstGeom prst="rect">
            <a:avLst/>
          </a:prstGeom>
        </p:spPr>
        <p:txBody>
          <a:bodyPr vert="horz" lIns="88276" tIns="44138" rIns="88276" bIns="44138" rtlCol="0" anchor="b"/>
          <a:lstStyle>
            <a:lvl1pPr algn="r">
              <a:defRPr sz="1200"/>
            </a:lvl1pPr>
          </a:lstStyle>
          <a:p>
            <a:fld id="{900D8DA8-728C-4C69-B9B2-939B9F1B69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5364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7C65740-3DC0-4FD4-B483-C0482D3C8D8A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A8-728C-4C69-B9B2-939B9F1B697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D8DA8-728C-4C69-B9B2-939B9F1B697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092107B-A689-41DE-9A65-20330A99E5F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0238D87-CAB6-45CC-BC5B-78263EDC39A8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A8-728C-4C69-B9B2-939B9F1B697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47B7-AC55-45C4-AFCA-FF7ACDEE1473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6EA1-9C4A-47CD-AC0C-D0B827318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B036-2746-4031-997D-8B6B5AC6C48D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6EA1-9C4A-47CD-AC0C-D0B827318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2B46-E2AF-46C7-BB81-9AD4B8B34FB6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6EA1-9C4A-47CD-AC0C-D0B827318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AC67-0C01-4B51-93FB-85A95E35F9B1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6EA1-9C4A-47CD-AC0C-D0B827318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C52B-AC0C-46B4-A26D-F5360F8624D5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6EA1-9C4A-47CD-AC0C-D0B827318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878D-D6C5-4142-AE95-F76539140991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6EA1-9C4A-47CD-AC0C-D0B827318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7FC8-0F53-4B30-9FD3-71C60D408A5D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6EA1-9C4A-47CD-AC0C-D0B827318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39DE-4BEA-4381-A701-0DB83F38E581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6EA1-9C4A-47CD-AC0C-D0B827318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95EB-AE6F-4BFE-AACD-C0CC1243DD80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6EA1-9C4A-47CD-AC0C-D0B827318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1E6D-9B71-45BB-8B8C-4DA383FC7BD1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6EA1-9C4A-47CD-AC0C-D0B827318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1607-FC6F-406D-B3C9-E90F8D1A2739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6EA1-9C4A-47CD-AC0C-D0B827318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38B42-6114-4903-9FBF-EC1C4C2F196B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Manufacturing Engineering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86EA1-9C4A-47CD-AC0C-D0B827318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err="1"/>
              <a:t>ManufacturingEngineering</a:t>
            </a:r>
            <a:r>
              <a:rPr lang="en-US" dirty="0"/>
              <a:t>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514600"/>
            <a:ext cx="6934200" cy="31242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CHAPTER 2.4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100" b="1" dirty="0"/>
              <a:t>FORGING </a:t>
            </a:r>
            <a:r>
              <a:rPr lang="en-US" b="1" dirty="0"/>
              <a:t>(Bulk deformation Process)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5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400" dirty="0"/>
              <a:t>(</a:t>
            </a:r>
            <a:r>
              <a:rPr lang="en-US" sz="5400" dirty="0" err="1"/>
              <a:t>AAiT</a:t>
            </a:r>
            <a:r>
              <a:rPr lang="en-US" sz="5400" dirty="0"/>
              <a:t>)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/>
              <a:t>LECTURER :Dr Shanthakumar G C</a:t>
            </a:r>
            <a:endParaRPr lang="en-US" sz="5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71414"/>
            <a:ext cx="8229600" cy="582594"/>
          </a:xfrm>
        </p:spPr>
        <p:txBody>
          <a:bodyPr/>
          <a:lstStyle/>
          <a:p>
            <a:r>
              <a:rPr lang="en-US" dirty="0"/>
              <a:t>Impression die forging -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84" y="928670"/>
            <a:ext cx="3228908" cy="18573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dirty="0"/>
              <a:t>because of flash formation in impression die forging the forces are significantly greater and more difficult to analyze than in open die forging.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661349"/>
            <a:ext cx="5286412" cy="348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122766"/>
            <a:ext cx="2857520" cy="94917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85719" y="4295796"/>
          <a:ext cx="8715437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5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3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Part shape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/>
                        <a:t>K</a:t>
                      </a:r>
                      <a:r>
                        <a:rPr lang="en-US" sz="2200" b="1" baseline="-25000" dirty="0" err="1"/>
                        <a:t>fi</a:t>
                      </a:r>
                      <a:endParaRPr lang="en-US" sz="22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Part shape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/>
                        <a:t>K</a:t>
                      </a:r>
                      <a:r>
                        <a:rPr lang="en-US" sz="2200" b="1" baseline="-25000" dirty="0" err="1"/>
                        <a:t>ff</a:t>
                      </a:r>
                      <a:endParaRPr lang="en-US" sz="2200" b="1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      Impression die forging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      Flashless forging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Simple shapes with flash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Coining</a:t>
                      </a:r>
                      <a:r>
                        <a:rPr lang="en-US" sz="2200" baseline="0" dirty="0"/>
                        <a:t> (Top and bottom surface)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Complex shapes with flash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Complex shapes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Very complex shapes with flash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ADAA-77EA-451B-BDE8-88AF5D822751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6EA1-9C4A-47CD-AC0C-D0B8273184D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en-US" dirty="0"/>
              <a:t>Impression die forging – connecting rod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1" y="1147935"/>
            <a:ext cx="6858049" cy="306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357694"/>
            <a:ext cx="27527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286256"/>
            <a:ext cx="26574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143108" y="5929330"/>
            <a:ext cx="16430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machining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5572132" y="5857892"/>
            <a:ext cx="25003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forging + machining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A820-6F6E-4E9B-960C-06BDDD8B6B3D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6EA1-9C4A-47CD-AC0C-D0B8273184D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and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94" y="16002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Advantages of forging compared to machining the part completely:</a:t>
            </a:r>
          </a:p>
          <a:p>
            <a:r>
              <a:rPr lang="en-US" dirty="0"/>
              <a:t>Higher production rates.</a:t>
            </a:r>
          </a:p>
          <a:p>
            <a:r>
              <a:rPr lang="en-US" dirty="0"/>
              <a:t>Less waste of metal.</a:t>
            </a:r>
          </a:p>
          <a:p>
            <a:r>
              <a:rPr lang="en-US" dirty="0"/>
              <a:t>Greater strength.</a:t>
            </a:r>
          </a:p>
          <a:p>
            <a:r>
              <a:rPr lang="en-US" dirty="0"/>
              <a:t>Favorable grain orientation in the metal.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Limitations:</a:t>
            </a:r>
          </a:p>
          <a:p>
            <a:r>
              <a:rPr lang="en-US" dirty="0"/>
              <a:t>Not capable of close tolerances.</a:t>
            </a:r>
          </a:p>
          <a:p>
            <a:r>
              <a:rPr lang="en-US" dirty="0"/>
              <a:t>Machining often required to achieve accuracies and features needed.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99C5-6713-4A4F-B6CC-2AE3126C3B9E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6EA1-9C4A-47CD-AC0C-D0B8273184D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1414"/>
            <a:ext cx="8229600" cy="654032"/>
          </a:xfrm>
        </p:spPr>
        <p:txBody>
          <a:bodyPr/>
          <a:lstStyle/>
          <a:p>
            <a:r>
              <a:rPr lang="en-US" dirty="0"/>
              <a:t>Flashless forging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571480"/>
            <a:ext cx="8858280" cy="2786081"/>
          </a:xfr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449263" indent="-449263" algn="just">
              <a:buBlip>
                <a:blip r:embed="rId2"/>
              </a:buBlip>
            </a:pPr>
            <a:r>
              <a:rPr lang="en-US" sz="2200" dirty="0">
                <a:solidFill>
                  <a:srgbClr val="0000FF"/>
                </a:solidFill>
              </a:rPr>
              <a:t>Compression of work in punch and die tooling whose cavity does not allow for flash.</a:t>
            </a:r>
          </a:p>
          <a:p>
            <a:pPr marL="536575" indent="-536575" algn="just">
              <a:buBlip>
                <a:blip r:embed="rId2"/>
              </a:buBlip>
            </a:pPr>
            <a:r>
              <a:rPr lang="en-US" sz="2200" dirty="0">
                <a:solidFill>
                  <a:srgbClr val="0000FF"/>
                </a:solidFill>
              </a:rPr>
              <a:t>Starting workpart volume must equal die cavity volume within very close tolerance.</a:t>
            </a:r>
          </a:p>
          <a:p>
            <a:pPr algn="just">
              <a:buBlip>
                <a:blip r:embed="rId2"/>
              </a:buBlip>
            </a:pPr>
            <a:r>
              <a:rPr lang="en-US" sz="2200" dirty="0">
                <a:solidFill>
                  <a:srgbClr val="0000FF"/>
                </a:solidFill>
              </a:rPr>
              <a:t>Process control more demanding than impression-die forging. </a:t>
            </a:r>
          </a:p>
          <a:p>
            <a:pPr algn="just">
              <a:buBlip>
                <a:blip r:embed="rId2"/>
              </a:buBlip>
            </a:pPr>
            <a:r>
              <a:rPr lang="en-US" sz="2200" dirty="0">
                <a:solidFill>
                  <a:srgbClr val="0000FF"/>
                </a:solidFill>
              </a:rPr>
              <a:t>Best suited to part geometries that are simple and symmetrical. </a:t>
            </a:r>
          </a:p>
          <a:p>
            <a:pPr algn="just">
              <a:buBlip>
                <a:blip r:embed="rId2"/>
              </a:buBlip>
            </a:pPr>
            <a:r>
              <a:rPr lang="en-US" sz="2200" dirty="0">
                <a:solidFill>
                  <a:srgbClr val="0000FF"/>
                </a:solidFill>
              </a:rPr>
              <a:t>Often classified as a </a:t>
            </a:r>
            <a:r>
              <a:rPr lang="en-US" sz="2200" i="1" dirty="0">
                <a:solidFill>
                  <a:srgbClr val="0000FF"/>
                </a:solidFill>
              </a:rPr>
              <a:t>precision forging process.</a:t>
            </a:r>
            <a:endParaRPr lang="en-US" sz="2200" dirty="0">
              <a:solidFill>
                <a:srgbClr val="0000FF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393281"/>
            <a:ext cx="6500858" cy="325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429000"/>
            <a:ext cx="2857520" cy="94917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CD51-5996-4B3C-84A7-88AAAAE91AB0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6EA1-9C4A-47CD-AC0C-D0B8273184D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en-US" dirty="0"/>
              <a:t>Forging Hammers (Drop Hammer)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857232"/>
            <a:ext cx="8643998" cy="2143140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Apply impact load against workpart </a:t>
            </a:r>
          </a:p>
          <a:p>
            <a:pPr>
              <a:buNone/>
            </a:pPr>
            <a:r>
              <a:rPr lang="en-US" dirty="0"/>
              <a:t>Two types: </a:t>
            </a:r>
            <a:r>
              <a:rPr lang="en-US" u="sng" dirty="0"/>
              <a:t>Gravity drop hammers </a:t>
            </a:r>
            <a:r>
              <a:rPr lang="en-US" dirty="0"/>
              <a:t>and </a:t>
            </a:r>
            <a:r>
              <a:rPr lang="en-US" u="sng" dirty="0"/>
              <a:t>Power drop hammers</a:t>
            </a:r>
          </a:p>
          <a:p>
            <a:pPr marL="0" indent="0" algn="just">
              <a:buNone/>
            </a:pPr>
            <a:r>
              <a:rPr lang="en-US" dirty="0"/>
              <a:t>Disadvantage: </a:t>
            </a:r>
            <a:r>
              <a:rPr lang="en-US" b="1" i="1" u="sng" dirty="0"/>
              <a:t>impact</a:t>
            </a:r>
            <a:r>
              <a:rPr lang="en-US" dirty="0"/>
              <a:t> energy transmitted through anvil into floor of building </a:t>
            </a:r>
          </a:p>
          <a:p>
            <a:pPr>
              <a:buNone/>
            </a:pPr>
            <a:r>
              <a:rPr lang="en-US" dirty="0"/>
              <a:t>Commonly used for impression-die forging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748" y="3050924"/>
            <a:ext cx="4643470" cy="356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071810"/>
            <a:ext cx="37147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9961-8193-415C-A22D-AEBAF1DD5A12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6EA1-9C4A-47CD-AC0C-D0B8273184D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14380"/>
          </a:xfrm>
        </p:spPr>
        <p:txBody>
          <a:bodyPr/>
          <a:lstStyle/>
          <a:p>
            <a:r>
              <a:rPr lang="en-US" dirty="0"/>
              <a:t>Forging presses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785794"/>
            <a:ext cx="8643998" cy="264320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/>
              <a:t>Apply </a:t>
            </a:r>
            <a:r>
              <a:rPr lang="en-US" b="1" i="1" u="sng" dirty="0"/>
              <a:t>gradual pressure</a:t>
            </a:r>
            <a:r>
              <a:rPr lang="en-US" dirty="0"/>
              <a:t> to accomplish compression operation </a:t>
            </a:r>
          </a:p>
          <a:p>
            <a:pPr algn="just">
              <a:buNone/>
            </a:pPr>
            <a:r>
              <a:rPr lang="en-US" dirty="0"/>
              <a:t>Types:-</a:t>
            </a:r>
          </a:p>
          <a:p>
            <a:pPr algn="just"/>
            <a:r>
              <a:rPr lang="en-US" dirty="0"/>
              <a:t>Mechanical press -converts rotation of drive motor into linear motion of ram. </a:t>
            </a:r>
          </a:p>
          <a:p>
            <a:r>
              <a:rPr lang="en-US" dirty="0"/>
              <a:t>Hydraulic press -hydraulic piston actuates ram. </a:t>
            </a:r>
          </a:p>
          <a:p>
            <a:r>
              <a:rPr lang="en-US" dirty="0"/>
              <a:t>Screw press -screw mechanism drives ram.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" y="3357562"/>
            <a:ext cx="88296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960A-F3CC-4638-9879-DD825B1D5F0E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6EA1-9C4A-47CD-AC0C-D0B8273184D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95EB-AE6F-4BFE-AACD-C0CC1243DD80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6EA1-9C4A-47CD-AC0C-D0B8273184D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88640"/>
            <a:ext cx="820891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95EB-AE6F-4BFE-AACD-C0CC1243DD80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6EA1-9C4A-47CD-AC0C-D0B8273184D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24935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95EB-AE6F-4BFE-AACD-C0CC1243DD80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6EA1-9C4A-47CD-AC0C-D0B8273184D8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8208912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95EB-AE6F-4BFE-AACD-C0CC1243DD80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6EA1-9C4A-47CD-AC0C-D0B8273184D8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776863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en-US" dirty="0"/>
              <a:t>Forging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" y="857232"/>
            <a:ext cx="8929718" cy="26432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/>
              <a:t>Forging is a deformation process in which the workpiece is compressed between two dies, using either impact or gradual pressure to form the part.</a:t>
            </a:r>
          </a:p>
          <a:p>
            <a:pPr algn="just"/>
            <a:r>
              <a:rPr lang="en-US" sz="2200" dirty="0"/>
              <a:t>Oldest of the metal forming operations. </a:t>
            </a:r>
          </a:p>
          <a:p>
            <a:pPr algn="just"/>
            <a:r>
              <a:rPr lang="en-US" sz="2200" dirty="0"/>
              <a:t>Components: engine crankshafts, connecting rods, gears, aircraft structural components, jet engine turbine parts. </a:t>
            </a:r>
          </a:p>
          <a:p>
            <a:pPr algn="just"/>
            <a:r>
              <a:rPr lang="en-US" sz="2200" dirty="0"/>
              <a:t>Also, basic metals industries use forging to establish basic form of large parts that are subsequently machined to final shape and size.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441250"/>
            <a:ext cx="498311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447382"/>
            <a:ext cx="19716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5072015"/>
            <a:ext cx="2286016" cy="158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6101-D3BD-488E-A5D1-4555478EC598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6EA1-9C4A-47CD-AC0C-D0B8273184D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95EB-AE6F-4BFE-AACD-C0CC1243DD80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6EA1-9C4A-47CD-AC0C-D0B8273184D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9"/>
            <a:ext cx="882047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95EB-AE6F-4BFE-AACD-C0CC1243DD80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6EA1-9C4A-47CD-AC0C-D0B8273184D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7692901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95EB-AE6F-4BFE-AACD-C0CC1243DD80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6EA1-9C4A-47CD-AC0C-D0B8273184D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776864" cy="535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95EB-AE6F-4BFE-AACD-C0CC1243DD80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6EA1-9C4A-47CD-AC0C-D0B8273184D8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260648"/>
            <a:ext cx="7920881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95EB-AE6F-4BFE-AACD-C0CC1243DD80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6EA1-9C4A-47CD-AC0C-D0B8273184D8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48680"/>
            <a:ext cx="8532440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AC67-0C01-4B51-93FB-85A95E35F9B1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6EA1-9C4A-47CD-AC0C-D0B8273184D8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287" y="1628800"/>
            <a:ext cx="6829425" cy="297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95EB-AE6F-4BFE-AACD-C0CC1243DD80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6EA1-9C4A-47CD-AC0C-D0B8273184D8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280920" cy="575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95EB-AE6F-4BFE-AACD-C0CC1243DD80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6EA1-9C4A-47CD-AC0C-D0B8273184D8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39" y="476671"/>
            <a:ext cx="7521078" cy="590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95EB-AE6F-4BFE-AACD-C0CC1243DD80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6EA1-9C4A-47CD-AC0C-D0B8273184D8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13690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95EB-AE6F-4BFE-AACD-C0CC1243DD80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6EA1-9C4A-47CD-AC0C-D0B8273184D8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2252663"/>
            <a:ext cx="813690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n-US" dirty="0"/>
              <a:t>Classification of forging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71546"/>
            <a:ext cx="8643998" cy="55721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dirty="0"/>
              <a:t>Forging is carried out in many different ways. One way to classify it is by </a:t>
            </a:r>
            <a:r>
              <a:rPr lang="en-US" sz="2200" b="1" u="sng" dirty="0"/>
              <a:t>working temperature</a:t>
            </a:r>
            <a:r>
              <a:rPr lang="en-US" sz="2200" dirty="0"/>
              <a:t>. Most forging operations are performed hot or warm. However, cold forging is also vary common for certain product in order to increase the strength.</a:t>
            </a:r>
          </a:p>
          <a:p>
            <a:pPr marL="0" indent="0" algn="just">
              <a:buNone/>
            </a:pPr>
            <a:r>
              <a:rPr lang="en-US" sz="2200" dirty="0"/>
              <a:t>Either </a:t>
            </a:r>
            <a:r>
              <a:rPr lang="en-US" sz="2200" b="1" u="sng" dirty="0"/>
              <a:t>impact or gradual pressure</a:t>
            </a:r>
            <a:r>
              <a:rPr lang="en-US" sz="2200" dirty="0"/>
              <a:t> is used in forging. The distinction derives more from the type of equipment used than differences technology:</a:t>
            </a:r>
          </a:p>
          <a:p>
            <a:pPr lvl="2" algn="just"/>
            <a:r>
              <a:rPr lang="en-US" sz="2200" dirty="0"/>
              <a:t>Forge hammer -applies an impact load </a:t>
            </a:r>
          </a:p>
          <a:p>
            <a:pPr lvl="2" algn="just"/>
            <a:r>
              <a:rPr lang="en-US" sz="2200" dirty="0"/>
              <a:t>Forge press -applies gradual pressure </a:t>
            </a:r>
          </a:p>
          <a:p>
            <a:pPr lvl="2" algn="just"/>
            <a:endParaRPr lang="en-US" sz="1050" dirty="0"/>
          </a:p>
          <a:p>
            <a:pPr marL="0" indent="0" algn="just">
              <a:buNone/>
            </a:pPr>
            <a:r>
              <a:rPr lang="en-US" sz="2200" dirty="0"/>
              <a:t>Another difference among forging operations is the degree to which the </a:t>
            </a:r>
            <a:r>
              <a:rPr lang="en-US" sz="2200" b="1" u="sng" dirty="0"/>
              <a:t>flow of the workpiece metal is constrained </a:t>
            </a:r>
            <a:r>
              <a:rPr lang="en-US" sz="2200" dirty="0"/>
              <a:t>by the dies:</a:t>
            </a:r>
          </a:p>
          <a:p>
            <a:pPr lvl="2" algn="just"/>
            <a:r>
              <a:rPr lang="en-US" sz="2200" dirty="0"/>
              <a:t>Open-die forging</a:t>
            </a:r>
          </a:p>
          <a:p>
            <a:pPr lvl="2" algn="just"/>
            <a:r>
              <a:rPr lang="en-US" sz="2200" dirty="0"/>
              <a:t>Impression-die forging</a:t>
            </a:r>
          </a:p>
          <a:p>
            <a:pPr lvl="2" algn="just"/>
            <a:r>
              <a:rPr lang="en-US" sz="2200" dirty="0"/>
              <a:t>Flashless</a:t>
            </a:r>
          </a:p>
          <a:p>
            <a:pPr algn="just">
              <a:buNone/>
            </a:pP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9124-FE00-4645-8BA9-ACB710592F54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6EA1-9C4A-47CD-AC0C-D0B8273184D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Open Die Forging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501122" cy="1357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Compression of workpiece between two flat dies. </a:t>
            </a:r>
          </a:p>
          <a:p>
            <a:pPr marL="0" indent="0" algn="just">
              <a:buNone/>
            </a:pPr>
            <a:r>
              <a:rPr lang="en-US" sz="2400" dirty="0"/>
              <a:t>Similar to compression test when work part has cylindrical cross section and is compressed along its axis.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0078" y="2500306"/>
            <a:ext cx="4238202" cy="283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57158" y="2857496"/>
            <a:ext cx="4214842" cy="230832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Deformation operation reduces height and increases diameter of work.</a:t>
            </a:r>
          </a:p>
          <a:p>
            <a:pPr algn="just"/>
            <a:r>
              <a:rPr lang="en-US" sz="24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pPr algn="just"/>
            <a:r>
              <a:rPr lang="en-US" sz="24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Common names include </a:t>
            </a:r>
            <a:r>
              <a:rPr lang="en-US" sz="2400" i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upsetting or upset forging.</a:t>
            </a:r>
            <a:endParaRPr lang="en-US" sz="24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0C7C4-3F74-4108-8AE6-CB61114F07E8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6EA1-9C4A-47CD-AC0C-D0B8273184D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Open die forging with no friction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1471610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00B0F0"/>
                </a:solidFill>
              </a:rPr>
              <a:t>no friction occurs between work and die surfaces</a:t>
            </a:r>
          </a:p>
          <a:p>
            <a:r>
              <a:rPr lang="en-US" sz="2400" dirty="0">
                <a:solidFill>
                  <a:srgbClr val="00B0F0"/>
                </a:solidFill>
              </a:rPr>
              <a:t>homogeneous deformation </a:t>
            </a:r>
          </a:p>
          <a:p>
            <a:r>
              <a:rPr lang="en-US" sz="2400" dirty="0">
                <a:solidFill>
                  <a:srgbClr val="00B0F0"/>
                </a:solidFill>
              </a:rPr>
              <a:t>radial flow is uniform throughout workpiece height</a:t>
            </a:r>
          </a:p>
          <a:p>
            <a:endParaRPr lang="en-US" sz="2400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500306"/>
            <a:ext cx="1614494" cy="91936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524268"/>
            <a:ext cx="7204112" cy="283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BA63-1993-474C-9D14-19B4C021D2A2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6EA1-9C4A-47CD-AC0C-D0B8273184D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/>
              <a:t>Open die forging with no friction-Force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928802"/>
            <a:ext cx="1381125" cy="581025"/>
          </a:xfrm>
          <a:prstGeom prst="rect">
            <a:avLst/>
          </a:prstGeom>
          <a:solidFill>
            <a:srgbClr val="FFFF0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857364"/>
            <a:ext cx="1247775" cy="5905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857496"/>
            <a:ext cx="76783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6B30-F952-41A3-9FC3-DD0019017AE4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6EA1-9C4A-47CD-AC0C-D0B8273184D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en-US" dirty="0"/>
              <a:t>Open die forging with friction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11858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/>
              <a:t>An actual upsetting operation does not occur quite as shown before because friction opposes the flow of workpiece metal at the die surface. This creates the barreling effect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071678"/>
            <a:ext cx="710054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14282" y="5072074"/>
            <a:ext cx="87154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/>
              <a:t>In hot open-die forging, barreling effect is even more pronounced due to heat transfer. This result from a higher coefficient of friction typical in hot working at and near die surfaces, which cools the metal and increases its resistance to deformation.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CEDD4-2DA2-4AC4-91B1-39F52072F602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6EA1-9C4A-47CD-AC0C-D0B8273184D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582594"/>
          </a:xfrm>
        </p:spPr>
        <p:txBody>
          <a:bodyPr/>
          <a:lstStyle/>
          <a:p>
            <a:r>
              <a:rPr lang="en-US" dirty="0"/>
              <a:t>Open die forging with friction-Force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111442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200" dirty="0"/>
              <a:t>This factor cause the actual upsetting force to be greater than what is predicted. As an approximation we can apply a shape factor to account for effects of the D/h ratio and friction.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643314"/>
            <a:ext cx="689582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5060" y="1721611"/>
            <a:ext cx="2565975" cy="263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2071678"/>
            <a:ext cx="2819400" cy="1600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EADC-2DAF-46BB-923F-1EE7031666B5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6EA1-9C4A-47CD-AC0C-D0B8273184D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71414"/>
            <a:ext cx="8229600" cy="582594"/>
          </a:xfrm>
        </p:spPr>
        <p:txBody>
          <a:bodyPr/>
          <a:lstStyle/>
          <a:p>
            <a:r>
              <a:rPr lang="en-US" dirty="0"/>
              <a:t>Impression die forging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14282" y="699671"/>
            <a:ext cx="8715436" cy="280076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en-US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Impression die forging is performed with dies that contain the inverse of the desired shape of the part.</a:t>
            </a:r>
          </a:p>
          <a:p>
            <a:pPr algn="just"/>
            <a:r>
              <a:rPr lang="en-US" sz="2200" dirty="0"/>
              <a:t>As the die closes to its final position, flash is formed by metal that flows beyond the die cavity and into the small gap between the die plates.</a:t>
            </a:r>
          </a:p>
          <a:p>
            <a:pPr algn="just"/>
            <a:r>
              <a:rPr lang="en-US" sz="2200" dirty="0"/>
              <a:t>Flash must be later trimmed, but it serves an important function during compression:</a:t>
            </a:r>
          </a:p>
          <a:p>
            <a:pPr marL="900113" lvl="1" indent="-442913" algn="just"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200" dirty="0"/>
              <a:t>constraining material to fill die cavity (friction) </a:t>
            </a:r>
          </a:p>
          <a:p>
            <a:pPr marL="900113" lvl="1" indent="-442913" algn="just"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200" dirty="0"/>
              <a:t>cooling against die plates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619" y="3511298"/>
            <a:ext cx="8137909" cy="284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293B-37C7-4E95-BDD2-BFADACE6F5F1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6EA1-9C4A-47CD-AC0C-D0B8273184D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Manufacturing Engineering II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910</Words>
  <Application>Microsoft Office PowerPoint</Application>
  <PresentationFormat>On-screen Show (4:3)</PresentationFormat>
  <Paragraphs>185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Office Theme</vt:lpstr>
      <vt:lpstr>ManufacturingEngineering II</vt:lpstr>
      <vt:lpstr>Forging</vt:lpstr>
      <vt:lpstr>Classification of forging process</vt:lpstr>
      <vt:lpstr>Open Die Forging</vt:lpstr>
      <vt:lpstr>Open die forging with no friction</vt:lpstr>
      <vt:lpstr>Open die forging with no friction-Force</vt:lpstr>
      <vt:lpstr>Open die forging with friction</vt:lpstr>
      <vt:lpstr>Open die forging with friction-Force</vt:lpstr>
      <vt:lpstr>Impression die forging</vt:lpstr>
      <vt:lpstr>Impression die forging - Force</vt:lpstr>
      <vt:lpstr>Impression die forging – connecting rod</vt:lpstr>
      <vt:lpstr>Advantages and limitations</vt:lpstr>
      <vt:lpstr>Flashless forging</vt:lpstr>
      <vt:lpstr>Forging Hammers (Drop Hammer)</vt:lpstr>
      <vt:lpstr>Forging presses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endalk</dc:creator>
  <cp:lastModifiedBy>Dr Shanthakumar</cp:lastModifiedBy>
  <cp:revision>41</cp:revision>
  <dcterms:created xsi:type="dcterms:W3CDTF">2012-04-26T18:00:17Z</dcterms:created>
  <dcterms:modified xsi:type="dcterms:W3CDTF">2020-05-04T09:23:18Z</dcterms:modified>
</cp:coreProperties>
</file>