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278" r:id="rId2"/>
    <p:sldId id="275"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311" r:id="rId21"/>
    <p:sldId id="313" r:id="rId22"/>
    <p:sldId id="314" r:id="rId23"/>
    <p:sldId id="312"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5" r:id="rId40"/>
    <p:sldId id="316"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2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332" cy="464820"/>
          </a:xfrm>
          <a:prstGeom prst="rect">
            <a:avLst/>
          </a:prstGeom>
        </p:spPr>
        <p:txBody>
          <a:bodyPr vert="horz" lIns="88276" tIns="44138" rIns="88276" bIns="44138" rtlCol="0"/>
          <a:lstStyle>
            <a:lvl1pPr algn="l">
              <a:defRPr sz="1200"/>
            </a:lvl1pPr>
          </a:lstStyle>
          <a:p>
            <a:endParaRPr lang="en-US"/>
          </a:p>
        </p:txBody>
      </p:sp>
      <p:sp>
        <p:nvSpPr>
          <p:cNvPr id="3" name="Date Placeholder 2"/>
          <p:cNvSpPr>
            <a:spLocks noGrp="1"/>
          </p:cNvSpPr>
          <p:nvPr>
            <p:ph type="dt" sz="quarter" idx="1"/>
          </p:nvPr>
        </p:nvSpPr>
        <p:spPr>
          <a:xfrm>
            <a:off x="3971544" y="0"/>
            <a:ext cx="3037332" cy="464820"/>
          </a:xfrm>
          <a:prstGeom prst="rect">
            <a:avLst/>
          </a:prstGeom>
        </p:spPr>
        <p:txBody>
          <a:bodyPr vert="horz" lIns="88276" tIns="44138" rIns="88276" bIns="44138" rtlCol="0"/>
          <a:lstStyle>
            <a:lvl1pPr algn="r">
              <a:defRPr sz="1200"/>
            </a:lvl1pPr>
          </a:lstStyle>
          <a:p>
            <a:fld id="{E54443C4-A686-4EA5-9B59-5D959787A117}" type="datetimeFigureOut">
              <a:rPr lang="en-US" smtClean="0"/>
              <a:pPr/>
              <a:t>5/4/2020</a:t>
            </a:fld>
            <a:endParaRPr lang="en-US"/>
          </a:p>
        </p:txBody>
      </p:sp>
      <p:sp>
        <p:nvSpPr>
          <p:cNvPr id="4" name="Footer Placeholder 3"/>
          <p:cNvSpPr>
            <a:spLocks noGrp="1"/>
          </p:cNvSpPr>
          <p:nvPr>
            <p:ph type="ftr" sz="quarter" idx="2"/>
          </p:nvPr>
        </p:nvSpPr>
        <p:spPr>
          <a:xfrm>
            <a:off x="0" y="8830042"/>
            <a:ext cx="3037332" cy="464820"/>
          </a:xfrm>
          <a:prstGeom prst="rect">
            <a:avLst/>
          </a:prstGeom>
        </p:spPr>
        <p:txBody>
          <a:bodyPr vert="horz" lIns="88276" tIns="44138" rIns="88276" bIns="44138" rtlCol="0" anchor="b"/>
          <a:lstStyle>
            <a:lvl1pPr algn="l">
              <a:defRPr sz="1200"/>
            </a:lvl1pPr>
          </a:lstStyle>
          <a:p>
            <a:r>
              <a:rPr lang="en-US"/>
              <a:t>MAnufacturing Engineering II</a:t>
            </a:r>
          </a:p>
        </p:txBody>
      </p:sp>
      <p:sp>
        <p:nvSpPr>
          <p:cNvPr id="5" name="Slide Number Placeholder 4"/>
          <p:cNvSpPr>
            <a:spLocks noGrp="1"/>
          </p:cNvSpPr>
          <p:nvPr>
            <p:ph type="sldNum" sz="quarter" idx="3"/>
          </p:nvPr>
        </p:nvSpPr>
        <p:spPr>
          <a:xfrm>
            <a:off x="3971544" y="8830042"/>
            <a:ext cx="3037332" cy="464820"/>
          </a:xfrm>
          <a:prstGeom prst="rect">
            <a:avLst/>
          </a:prstGeom>
        </p:spPr>
        <p:txBody>
          <a:bodyPr vert="horz" lIns="88276" tIns="44138" rIns="88276" bIns="44138" rtlCol="0" anchor="b"/>
          <a:lstStyle>
            <a:lvl1pPr algn="r">
              <a:defRPr sz="1200"/>
            </a:lvl1pPr>
          </a:lstStyle>
          <a:p>
            <a:fld id="{E23E3438-D50C-473A-A49E-57F2E37A888F}" type="slidenum">
              <a:rPr lang="en-US" smtClean="0"/>
              <a:pPr/>
              <a:t>‹#›</a:t>
            </a:fld>
            <a:endParaRPr lang="en-US"/>
          </a:p>
        </p:txBody>
      </p:sp>
    </p:spTree>
    <p:extLst>
      <p:ext uri="{BB962C8B-B14F-4D97-AF65-F5344CB8AC3E}">
        <p14:creationId xmlns:p14="http://schemas.microsoft.com/office/powerpoint/2010/main" val="279933830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332" cy="464820"/>
          </a:xfrm>
          <a:prstGeom prst="rect">
            <a:avLst/>
          </a:prstGeom>
        </p:spPr>
        <p:txBody>
          <a:bodyPr vert="horz" lIns="88276" tIns="44138" rIns="88276" bIns="44138" rtlCol="0"/>
          <a:lstStyle>
            <a:lvl1pPr algn="l">
              <a:defRPr sz="1200"/>
            </a:lvl1pPr>
          </a:lstStyle>
          <a:p>
            <a:endParaRPr lang="en-US"/>
          </a:p>
        </p:txBody>
      </p:sp>
      <p:sp>
        <p:nvSpPr>
          <p:cNvPr id="3" name="Date Placeholder 2"/>
          <p:cNvSpPr>
            <a:spLocks noGrp="1"/>
          </p:cNvSpPr>
          <p:nvPr>
            <p:ph type="dt" idx="1"/>
          </p:nvPr>
        </p:nvSpPr>
        <p:spPr>
          <a:xfrm>
            <a:off x="3971544" y="0"/>
            <a:ext cx="3037332" cy="464820"/>
          </a:xfrm>
          <a:prstGeom prst="rect">
            <a:avLst/>
          </a:prstGeom>
        </p:spPr>
        <p:txBody>
          <a:bodyPr vert="horz" lIns="88276" tIns="44138" rIns="88276" bIns="44138" rtlCol="0"/>
          <a:lstStyle>
            <a:lvl1pPr algn="r">
              <a:defRPr sz="1200"/>
            </a:lvl1pPr>
          </a:lstStyle>
          <a:p>
            <a:fld id="{0092107B-A689-41DE-9A65-20330A99E5F9}" type="datetimeFigureOut">
              <a:rPr lang="en-US" smtClean="0"/>
              <a:pPr/>
              <a:t>5/4/2020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88276" tIns="44138" rIns="88276" bIns="4413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88276" tIns="44138" rIns="88276" bIns="4413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042"/>
            <a:ext cx="3037332" cy="464820"/>
          </a:xfrm>
          <a:prstGeom prst="rect">
            <a:avLst/>
          </a:prstGeom>
        </p:spPr>
        <p:txBody>
          <a:bodyPr vert="horz" lIns="88276" tIns="44138" rIns="88276" bIns="44138" rtlCol="0" anchor="b"/>
          <a:lstStyle>
            <a:lvl1pPr algn="l">
              <a:defRPr sz="1200"/>
            </a:lvl1pPr>
          </a:lstStyle>
          <a:p>
            <a:r>
              <a:rPr lang="en-US"/>
              <a:t>MAnufacturing Engineering II</a:t>
            </a:r>
          </a:p>
        </p:txBody>
      </p:sp>
      <p:sp>
        <p:nvSpPr>
          <p:cNvPr id="7" name="Slide Number Placeholder 6"/>
          <p:cNvSpPr>
            <a:spLocks noGrp="1"/>
          </p:cNvSpPr>
          <p:nvPr>
            <p:ph type="sldNum" sz="quarter" idx="5"/>
          </p:nvPr>
        </p:nvSpPr>
        <p:spPr>
          <a:xfrm>
            <a:off x="3971544" y="8830042"/>
            <a:ext cx="3037332" cy="464820"/>
          </a:xfrm>
          <a:prstGeom prst="rect">
            <a:avLst/>
          </a:prstGeom>
        </p:spPr>
        <p:txBody>
          <a:bodyPr vert="horz" lIns="88276" tIns="44138" rIns="88276" bIns="44138" rtlCol="0" anchor="b"/>
          <a:lstStyle>
            <a:lvl1pPr algn="r">
              <a:defRPr sz="1200"/>
            </a:lvl1pPr>
          </a:lstStyle>
          <a:p>
            <a:fld id="{900D8DA8-728C-4C69-B9B2-939B9F1B6975}" type="slidenum">
              <a:rPr lang="en-US" smtClean="0"/>
              <a:pPr/>
              <a:t>‹#›</a:t>
            </a:fld>
            <a:endParaRPr lang="en-US"/>
          </a:p>
        </p:txBody>
      </p:sp>
    </p:spTree>
    <p:extLst>
      <p:ext uri="{BB962C8B-B14F-4D97-AF65-F5344CB8AC3E}">
        <p14:creationId xmlns:p14="http://schemas.microsoft.com/office/powerpoint/2010/main" val="3161870634"/>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94707FCD-61CD-483A-8F0D-D773021F1D94}"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900D8DA8-728C-4C69-B9B2-939B9F1B6975}"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32F366-C24B-49F7-B591-34A43F09DE07}"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D1911D-1BC4-4F20-A7B4-A7FE2AC72DF5}"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BC1B8A-FE63-4588-B2D2-137A3CE27518}"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b="1"/>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0F663AF-CA13-4C43-A9BD-EDFCBFC69928}"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EABFA4-26DE-4C92-ACAC-0BBE83A8B5CF}"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1CA3E4-B31F-43BD-AEAB-FFE960B1D7DC}" type="datetime1">
              <a:rPr lang="en-US" smtClean="0"/>
              <a:pPr/>
              <a:t>5/4/2020</a:t>
            </a:fld>
            <a:endParaRPr lang="en-US"/>
          </a:p>
        </p:txBody>
      </p:sp>
      <p:sp>
        <p:nvSpPr>
          <p:cNvPr id="6" name="Footer Placeholder 5"/>
          <p:cNvSpPr>
            <a:spLocks noGrp="1"/>
          </p:cNvSpPr>
          <p:nvPr>
            <p:ph type="ftr" sz="quarter" idx="11"/>
          </p:nvPr>
        </p:nvSpPr>
        <p:spPr/>
        <p:txBody>
          <a:bodyPr/>
          <a:lstStyle/>
          <a:p>
            <a:r>
              <a:rPr lang="en-US"/>
              <a:t>Manufacturing Engineering II</a:t>
            </a:r>
          </a:p>
        </p:txBody>
      </p:sp>
      <p:sp>
        <p:nvSpPr>
          <p:cNvPr id="7" name="Slide Number Placeholder 6"/>
          <p:cNvSpPr>
            <a:spLocks noGrp="1"/>
          </p:cNvSpPr>
          <p:nvPr>
            <p:ph type="sldNum" sz="quarter" idx="12"/>
          </p:nvPr>
        </p:nvSpPr>
        <p:spPr/>
        <p:txBody>
          <a:bodyPr/>
          <a:lstStyle/>
          <a:p>
            <a:fld id="{65486EA1-9C4A-47CD-AC0C-D0B8273184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7FC2A-BD10-4861-8A61-CABE2D312143}" type="datetime1">
              <a:rPr lang="en-US" smtClean="0"/>
              <a:pPr/>
              <a:t>5/4/2020</a:t>
            </a:fld>
            <a:endParaRPr lang="en-US"/>
          </a:p>
        </p:txBody>
      </p:sp>
      <p:sp>
        <p:nvSpPr>
          <p:cNvPr id="8" name="Footer Placeholder 7"/>
          <p:cNvSpPr>
            <a:spLocks noGrp="1"/>
          </p:cNvSpPr>
          <p:nvPr>
            <p:ph type="ftr" sz="quarter" idx="11"/>
          </p:nvPr>
        </p:nvSpPr>
        <p:spPr/>
        <p:txBody>
          <a:bodyPr/>
          <a:lstStyle/>
          <a:p>
            <a:r>
              <a:rPr lang="en-US"/>
              <a:t>Manufacturing Engineering II</a:t>
            </a:r>
          </a:p>
        </p:txBody>
      </p:sp>
      <p:sp>
        <p:nvSpPr>
          <p:cNvPr id="9" name="Slide Number Placeholder 8"/>
          <p:cNvSpPr>
            <a:spLocks noGrp="1"/>
          </p:cNvSpPr>
          <p:nvPr>
            <p:ph type="sldNum" sz="quarter" idx="12"/>
          </p:nvPr>
        </p:nvSpPr>
        <p:spPr/>
        <p:txBody>
          <a:bodyPr/>
          <a:lstStyle/>
          <a:p>
            <a:fld id="{65486EA1-9C4A-47CD-AC0C-D0B8273184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DB3E0E-CEAE-429C-B9E8-92126175064E}" type="datetime1">
              <a:rPr lang="en-US" smtClean="0"/>
              <a:pPr/>
              <a:t>5/4/2020</a:t>
            </a:fld>
            <a:endParaRPr lang="en-US"/>
          </a:p>
        </p:txBody>
      </p:sp>
      <p:sp>
        <p:nvSpPr>
          <p:cNvPr id="4" name="Footer Placeholder 3"/>
          <p:cNvSpPr>
            <a:spLocks noGrp="1"/>
          </p:cNvSpPr>
          <p:nvPr>
            <p:ph type="ftr" sz="quarter" idx="11"/>
          </p:nvPr>
        </p:nvSpPr>
        <p:spPr/>
        <p:txBody>
          <a:bodyPr/>
          <a:lstStyle/>
          <a:p>
            <a:r>
              <a:rPr lang="en-US"/>
              <a:t>Manufacturing Engineering II</a:t>
            </a:r>
          </a:p>
        </p:txBody>
      </p:sp>
      <p:sp>
        <p:nvSpPr>
          <p:cNvPr id="5" name="Slide Number Placeholder 4"/>
          <p:cNvSpPr>
            <a:spLocks noGrp="1"/>
          </p:cNvSpPr>
          <p:nvPr>
            <p:ph type="sldNum" sz="quarter" idx="12"/>
          </p:nvPr>
        </p:nvSpPr>
        <p:spPr/>
        <p:txBody>
          <a:bodyPr/>
          <a:lstStyle/>
          <a:p>
            <a:fld id="{65486EA1-9C4A-47CD-AC0C-D0B8273184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BA3E0-B305-47C5-8080-8723CC2F4F41}" type="datetime1">
              <a:rPr lang="en-US" smtClean="0"/>
              <a:pPr/>
              <a:t>5/4/2020</a:t>
            </a:fld>
            <a:endParaRPr lang="en-US"/>
          </a:p>
        </p:txBody>
      </p:sp>
      <p:sp>
        <p:nvSpPr>
          <p:cNvPr id="3" name="Footer Placeholder 2"/>
          <p:cNvSpPr>
            <a:spLocks noGrp="1"/>
          </p:cNvSpPr>
          <p:nvPr>
            <p:ph type="ftr" sz="quarter" idx="11"/>
          </p:nvPr>
        </p:nvSpPr>
        <p:spPr/>
        <p:txBody>
          <a:bodyPr/>
          <a:lstStyle/>
          <a:p>
            <a:r>
              <a:rPr lang="en-US"/>
              <a:t>Manufacturing Engineering II</a:t>
            </a:r>
          </a:p>
        </p:txBody>
      </p:sp>
      <p:sp>
        <p:nvSpPr>
          <p:cNvPr id="4" name="Slide Number Placeholder 3"/>
          <p:cNvSpPr>
            <a:spLocks noGrp="1"/>
          </p:cNvSpPr>
          <p:nvPr>
            <p:ph type="sldNum" sz="quarter" idx="12"/>
          </p:nvPr>
        </p:nvSpPr>
        <p:spPr/>
        <p:txBody>
          <a:bodyPr/>
          <a:lstStyle/>
          <a:p>
            <a:fld id="{65486EA1-9C4A-47CD-AC0C-D0B8273184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7603C-4E2C-4764-A144-944B5C1D7368}" type="datetime1">
              <a:rPr lang="en-US" smtClean="0"/>
              <a:pPr/>
              <a:t>5/4/2020</a:t>
            </a:fld>
            <a:endParaRPr lang="en-US"/>
          </a:p>
        </p:txBody>
      </p:sp>
      <p:sp>
        <p:nvSpPr>
          <p:cNvPr id="6" name="Footer Placeholder 5"/>
          <p:cNvSpPr>
            <a:spLocks noGrp="1"/>
          </p:cNvSpPr>
          <p:nvPr>
            <p:ph type="ftr" sz="quarter" idx="11"/>
          </p:nvPr>
        </p:nvSpPr>
        <p:spPr/>
        <p:txBody>
          <a:bodyPr/>
          <a:lstStyle/>
          <a:p>
            <a:r>
              <a:rPr lang="en-US"/>
              <a:t>Manufacturing Engineering II</a:t>
            </a:r>
          </a:p>
        </p:txBody>
      </p:sp>
      <p:sp>
        <p:nvSpPr>
          <p:cNvPr id="7" name="Slide Number Placeholder 6"/>
          <p:cNvSpPr>
            <a:spLocks noGrp="1"/>
          </p:cNvSpPr>
          <p:nvPr>
            <p:ph type="sldNum" sz="quarter" idx="12"/>
          </p:nvPr>
        </p:nvSpPr>
        <p:spPr/>
        <p:txBody>
          <a:bodyPr/>
          <a:lstStyle/>
          <a:p>
            <a:fld id="{65486EA1-9C4A-47CD-AC0C-D0B8273184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6DBB79-70BC-4D34-B4CA-6402F99154B3}" type="datetime1">
              <a:rPr lang="en-US" smtClean="0"/>
              <a:pPr/>
              <a:t>5/4/2020</a:t>
            </a:fld>
            <a:endParaRPr lang="en-US"/>
          </a:p>
        </p:txBody>
      </p:sp>
      <p:sp>
        <p:nvSpPr>
          <p:cNvPr id="6" name="Footer Placeholder 5"/>
          <p:cNvSpPr>
            <a:spLocks noGrp="1"/>
          </p:cNvSpPr>
          <p:nvPr>
            <p:ph type="ftr" sz="quarter" idx="11"/>
          </p:nvPr>
        </p:nvSpPr>
        <p:spPr/>
        <p:txBody>
          <a:bodyPr/>
          <a:lstStyle/>
          <a:p>
            <a:r>
              <a:rPr lang="en-US"/>
              <a:t>Manufacturing Engineering II</a:t>
            </a:r>
          </a:p>
        </p:txBody>
      </p:sp>
      <p:sp>
        <p:nvSpPr>
          <p:cNvPr id="7" name="Slide Number Placeholder 6"/>
          <p:cNvSpPr>
            <a:spLocks noGrp="1"/>
          </p:cNvSpPr>
          <p:nvPr>
            <p:ph type="sldNum" sz="quarter" idx="12"/>
          </p:nvPr>
        </p:nvSpPr>
        <p:spPr/>
        <p:txBody>
          <a:bodyPr/>
          <a:lstStyle/>
          <a:p>
            <a:fld id="{65486EA1-9C4A-47CD-AC0C-D0B8273184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C2D2F-95A1-4C00-AB6F-A9F1B3095E09}" type="datetime1">
              <a:rPr lang="en-US" smtClean="0"/>
              <a:pPr/>
              <a:t>5/4/2020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Manufacturing Engineering II</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486EA1-9C4A-47CD-AC0C-D0B8273184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62000" y="914400"/>
            <a:ext cx="7772400" cy="1470025"/>
          </a:xfrm>
        </p:spPr>
        <p:txBody>
          <a:bodyPr/>
          <a:lstStyle/>
          <a:p>
            <a:pPr eaLnBrk="1" hangingPunct="1"/>
            <a:r>
              <a:rPr lang="en-US" dirty="0"/>
              <a:t>Manufacturing Engineering II</a:t>
            </a:r>
          </a:p>
        </p:txBody>
      </p:sp>
      <p:sp>
        <p:nvSpPr>
          <p:cNvPr id="3" name="Subtitle 2"/>
          <p:cNvSpPr>
            <a:spLocks noGrp="1"/>
          </p:cNvSpPr>
          <p:nvPr>
            <p:ph type="subTitle" idx="1"/>
          </p:nvPr>
        </p:nvSpPr>
        <p:spPr>
          <a:xfrm>
            <a:off x="838200" y="2514600"/>
            <a:ext cx="6934200" cy="3124200"/>
          </a:xfrm>
        </p:spPr>
        <p:txBody>
          <a:bodyPr rtlCol="0">
            <a:normAutofit fontScale="77500" lnSpcReduction="20000"/>
          </a:bodyPr>
          <a:lstStyle/>
          <a:p>
            <a:pPr eaLnBrk="1" fontAlgn="auto" hangingPunct="1">
              <a:spcAft>
                <a:spcPts val="0"/>
              </a:spcAft>
              <a:buFont typeface="Arial" pitchFamily="34" charset="0"/>
              <a:buNone/>
              <a:defRPr/>
            </a:pPr>
            <a:r>
              <a:rPr lang="en-US" dirty="0"/>
              <a:t> CHAPTER 2.5  </a:t>
            </a:r>
          </a:p>
          <a:p>
            <a:pPr eaLnBrk="1" fontAlgn="auto" hangingPunct="1">
              <a:spcAft>
                <a:spcPts val="0"/>
              </a:spcAft>
              <a:buFont typeface="Arial" pitchFamily="34" charset="0"/>
              <a:buNone/>
              <a:defRPr/>
            </a:pPr>
            <a:r>
              <a:rPr lang="en-US" dirty="0"/>
              <a:t> </a:t>
            </a:r>
          </a:p>
          <a:p>
            <a:pPr eaLnBrk="1" fontAlgn="auto" hangingPunct="1">
              <a:spcAft>
                <a:spcPts val="0"/>
              </a:spcAft>
              <a:buFont typeface="Arial" pitchFamily="34" charset="0"/>
              <a:buNone/>
              <a:defRPr/>
            </a:pPr>
            <a:r>
              <a:rPr lang="en-US" sz="4100" b="1" dirty="0"/>
              <a:t>Extrusion </a:t>
            </a:r>
            <a:r>
              <a:rPr lang="en-US" b="1" dirty="0"/>
              <a:t>(Bulk deformation Process)</a:t>
            </a:r>
            <a:endParaRPr lang="en-US" dirty="0"/>
          </a:p>
          <a:p>
            <a:pPr eaLnBrk="1" fontAlgn="auto" hangingPunct="1">
              <a:spcAft>
                <a:spcPts val="0"/>
              </a:spcAft>
              <a:buFont typeface="Arial" pitchFamily="34" charset="0"/>
              <a:buNone/>
              <a:defRPr/>
            </a:pPr>
            <a:endParaRPr lang="en-US" sz="5400" dirty="0"/>
          </a:p>
          <a:p>
            <a:pPr eaLnBrk="1" fontAlgn="auto" hangingPunct="1">
              <a:spcAft>
                <a:spcPts val="0"/>
              </a:spcAft>
              <a:buFont typeface="Arial" pitchFamily="34" charset="0"/>
              <a:buNone/>
              <a:defRPr/>
            </a:pPr>
            <a:r>
              <a:rPr lang="en-US" sz="5400" dirty="0"/>
              <a:t>(</a:t>
            </a:r>
            <a:r>
              <a:rPr lang="en-US" sz="5400" dirty="0" err="1"/>
              <a:t>AAiT</a:t>
            </a:r>
            <a:r>
              <a:rPr lang="en-US" sz="5400" dirty="0"/>
              <a:t>) </a:t>
            </a:r>
          </a:p>
          <a:p>
            <a:pPr eaLnBrk="1" fontAlgn="auto" hangingPunct="1">
              <a:spcAft>
                <a:spcPts val="0"/>
              </a:spcAft>
              <a:buFont typeface="Arial" pitchFamily="34" charset="0"/>
              <a:buNone/>
              <a:defRPr/>
            </a:pPr>
            <a:r>
              <a:rPr lang="en-US" i="1" dirty="0"/>
              <a:t>LECTURER :DR Shanthakumar G C</a:t>
            </a:r>
            <a:endParaRPr lang="en-US" sz="5400" dirty="0"/>
          </a:p>
          <a:p>
            <a:pPr eaLnBrk="1" fontAlgn="auto" hangingPunct="1">
              <a:spcAft>
                <a:spcPts val="0"/>
              </a:spcAft>
              <a:buFont typeface="Arial" pitchFamily="34" charset="0"/>
              <a:buNone/>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en-US" dirty="0"/>
              <a:t>Direct or Indirect Extrusion Pressure with friction</a:t>
            </a:r>
          </a:p>
        </p:txBody>
      </p:sp>
      <p:sp>
        <p:nvSpPr>
          <p:cNvPr id="4" name="Date Placeholder 3"/>
          <p:cNvSpPr>
            <a:spLocks noGrp="1"/>
          </p:cNvSpPr>
          <p:nvPr>
            <p:ph type="dt" sz="half" idx="10"/>
          </p:nvPr>
        </p:nvSpPr>
        <p:spPr/>
        <p:txBody>
          <a:bodyPr/>
          <a:lstStyle/>
          <a:p>
            <a:fld id="{FF4C4DCD-4288-42B0-9D61-B8EA20716C7E}"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10</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3286156" y="1500174"/>
            <a:ext cx="5715000" cy="4400550"/>
          </a:xfrm>
          <a:prstGeom prst="rect">
            <a:avLst/>
          </a:prstGeom>
          <a:noFill/>
          <a:ln w="9525">
            <a:noFill/>
            <a:miter lim="800000"/>
            <a:headEnd/>
            <a:tailEnd/>
          </a:ln>
          <a:effectLst/>
        </p:spPr>
      </p:pic>
      <p:sp>
        <p:nvSpPr>
          <p:cNvPr id="8" name="Rectangle 7"/>
          <p:cNvSpPr/>
          <p:nvPr/>
        </p:nvSpPr>
        <p:spPr>
          <a:xfrm>
            <a:off x="285720" y="1714488"/>
            <a:ext cx="2857520" cy="4093428"/>
          </a:xfrm>
          <a:prstGeom prst="rect">
            <a:avLst/>
          </a:prstGeom>
        </p:spPr>
        <p:txBody>
          <a:bodyPr wrap="square">
            <a:spAutoFit/>
          </a:bodyPr>
          <a:lstStyle/>
          <a:p>
            <a:pPr algn="just"/>
            <a:r>
              <a:rPr lang="en-US" sz="2000" dirty="0"/>
              <a:t>In the second part for direct extrusion process the pressure decrease because decrease the contact surface (and so the friction) between the part and the container walls </a:t>
            </a:r>
          </a:p>
          <a:p>
            <a:pPr algn="just"/>
            <a:r>
              <a:rPr lang="en-US" sz="2000" dirty="0"/>
              <a:t>In the first part the pressure increase until the whole container cavity s filled by the workpiece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r>
              <a:rPr lang="en-US" dirty="0"/>
              <a:t>Hydraulic Extrusion Presses</a:t>
            </a:r>
          </a:p>
        </p:txBody>
      </p:sp>
      <p:sp>
        <p:nvSpPr>
          <p:cNvPr id="4" name="Date Placeholder 3"/>
          <p:cNvSpPr>
            <a:spLocks noGrp="1"/>
          </p:cNvSpPr>
          <p:nvPr>
            <p:ph type="dt" sz="half" idx="10"/>
          </p:nvPr>
        </p:nvSpPr>
        <p:spPr/>
        <p:txBody>
          <a:bodyPr/>
          <a:lstStyle/>
          <a:p>
            <a:fld id="{2908A60C-1823-4D03-B8A9-0ECDB448AEAD}"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11</a:t>
            </a:fld>
            <a:endParaRPr lang="en-US"/>
          </a:p>
        </p:txBody>
      </p:sp>
      <p:pic>
        <p:nvPicPr>
          <p:cNvPr id="4098" name="Picture 2"/>
          <p:cNvPicPr>
            <a:picLocks noChangeAspect="1" noChangeArrowheads="1"/>
          </p:cNvPicPr>
          <p:nvPr/>
        </p:nvPicPr>
        <p:blipFill>
          <a:blip r:embed="rId2" cstate="print"/>
          <a:srcRect r="4950"/>
          <a:stretch>
            <a:fillRect/>
          </a:stretch>
        </p:blipFill>
        <p:spPr bwMode="auto">
          <a:xfrm>
            <a:off x="500034" y="881644"/>
            <a:ext cx="7858180" cy="5404876"/>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pPr algn="ctr"/>
            <a:r>
              <a:rPr lang="en-IN" dirty="0">
                <a:solidFill>
                  <a:srgbClr val="FF0000"/>
                </a:solidFill>
                <a:latin typeface="Times New Roman" pitchFamily="18" charset="0"/>
                <a:cs typeface="Times New Roman" pitchFamily="18" charset="0"/>
              </a:rPr>
              <a:t>ANALYSIS OF EXTRUSION</a:t>
            </a:r>
          </a:p>
        </p:txBody>
      </p:sp>
      <p:sp>
        <p:nvSpPr>
          <p:cNvPr id="4" name="Date Placeholder 3"/>
          <p:cNvSpPr>
            <a:spLocks noGrp="1"/>
          </p:cNvSpPr>
          <p:nvPr>
            <p:ph type="dt" sz="half" idx="10"/>
          </p:nvPr>
        </p:nvSpPr>
        <p:spPr/>
        <p:txBody>
          <a:bodyPr/>
          <a:lstStyle/>
          <a:p>
            <a:fld id="{90F663AF-CA13-4C43-A9BD-EDFCBFC69928}"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12</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556792"/>
            <a:ext cx="5832648" cy="3281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4725144"/>
            <a:ext cx="576064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425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0F663AF-CA13-4C43-A9BD-EDFCBFC69928}"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13</a:t>
            </a:fld>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32656"/>
            <a:ext cx="889248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904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0F663AF-CA13-4C43-A9BD-EDFCBFC69928}"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14</a:t>
            </a:fld>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8928992"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3973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0F663AF-CA13-4C43-A9BD-EDFCBFC69928}"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15</a:t>
            </a:fld>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964488"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3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0F663AF-CA13-4C43-A9BD-EDFCBFC69928}"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16</a:t>
            </a:fld>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620688"/>
            <a:ext cx="8568952"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035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0F663AF-CA13-4C43-A9BD-EDFCBFC69928}"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17</a:t>
            </a:fld>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548680"/>
            <a:ext cx="8856983"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255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0F663AF-CA13-4C43-A9BD-EDFCBFC69928}"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18</a:t>
            </a:fld>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496944" cy="525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5823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Date Placeholder 3"/>
          <p:cNvSpPr>
            <a:spLocks noGrp="1"/>
          </p:cNvSpPr>
          <p:nvPr>
            <p:ph type="dt" sz="half" idx="10"/>
          </p:nvPr>
        </p:nvSpPr>
        <p:spPr/>
        <p:txBody>
          <a:bodyPr/>
          <a:lstStyle/>
          <a:p>
            <a:fld id="{90F663AF-CA13-4C43-A9BD-EDFCBFC69928}"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19</a:t>
            </a:fld>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916832"/>
            <a:ext cx="914400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725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lstStyle/>
          <a:p>
            <a:r>
              <a:rPr lang="en-US" dirty="0"/>
              <a:t>Extrusion</a:t>
            </a:r>
          </a:p>
        </p:txBody>
      </p:sp>
      <p:sp>
        <p:nvSpPr>
          <p:cNvPr id="3" name="Content Placeholder 2"/>
          <p:cNvSpPr>
            <a:spLocks noGrp="1"/>
          </p:cNvSpPr>
          <p:nvPr>
            <p:ph idx="1"/>
          </p:nvPr>
        </p:nvSpPr>
        <p:spPr>
          <a:xfrm>
            <a:off x="71406" y="857232"/>
            <a:ext cx="8929718" cy="2286016"/>
          </a:xfrm>
          <a:ln>
            <a:solidFill>
              <a:schemeClr val="tx2">
                <a:lumMod val="40000"/>
                <a:lumOff val="60000"/>
              </a:schemeClr>
            </a:solidFill>
          </a:ln>
        </p:spPr>
        <p:txBody>
          <a:bodyPr>
            <a:normAutofit/>
          </a:bodyPr>
          <a:lstStyle/>
          <a:p>
            <a:pPr marL="0" indent="0" algn="just">
              <a:buNone/>
            </a:pPr>
            <a:r>
              <a:rPr lang="en-US" sz="2000" dirty="0"/>
              <a:t>Compression forming process in which work metal is forced to flow through a die opening to produce a desired cross-sectional shape </a:t>
            </a:r>
          </a:p>
          <a:p>
            <a:pPr>
              <a:buNone/>
            </a:pPr>
            <a:r>
              <a:rPr lang="en-US" sz="2000" dirty="0"/>
              <a:t>In general, extrusion is used to produce long parts of uniform cross sections</a:t>
            </a:r>
          </a:p>
          <a:p>
            <a:pPr>
              <a:buNone/>
            </a:pPr>
            <a:r>
              <a:rPr lang="en-US" sz="2000" dirty="0"/>
              <a:t>Two basic types:</a:t>
            </a:r>
          </a:p>
          <a:p>
            <a:pPr>
              <a:buBlip>
                <a:blip r:embed="rId3"/>
              </a:buBlip>
            </a:pPr>
            <a:r>
              <a:rPr lang="en-US" sz="2000" dirty="0"/>
              <a:t>Direct extrusion</a:t>
            </a:r>
          </a:p>
          <a:p>
            <a:pPr>
              <a:buBlip>
                <a:blip r:embed="rId3"/>
              </a:buBlip>
            </a:pPr>
            <a:r>
              <a:rPr lang="en-US" sz="2000" dirty="0"/>
              <a:t>Indirect extrusion</a:t>
            </a:r>
            <a:endParaRPr lang="en-US" sz="2200" dirty="0"/>
          </a:p>
        </p:txBody>
      </p:sp>
      <p:sp>
        <p:nvSpPr>
          <p:cNvPr id="7" name="Date Placeholder 6"/>
          <p:cNvSpPr>
            <a:spLocks noGrp="1"/>
          </p:cNvSpPr>
          <p:nvPr>
            <p:ph type="dt" sz="half" idx="10"/>
          </p:nvPr>
        </p:nvSpPr>
        <p:spPr/>
        <p:txBody>
          <a:bodyPr/>
          <a:lstStyle/>
          <a:p>
            <a:fld id="{779844F8-4D45-47AC-AE07-43FCBC148703}" type="datetime1">
              <a:rPr lang="en-US" smtClean="0"/>
              <a:pPr/>
              <a:t>5/4/2020</a:t>
            </a:fld>
            <a:endParaRPr lang="en-US"/>
          </a:p>
        </p:txBody>
      </p:sp>
      <p:sp>
        <p:nvSpPr>
          <p:cNvPr id="8" name="Slide Number Placeholder 7"/>
          <p:cNvSpPr>
            <a:spLocks noGrp="1"/>
          </p:cNvSpPr>
          <p:nvPr>
            <p:ph type="sldNum" sz="quarter" idx="12"/>
          </p:nvPr>
        </p:nvSpPr>
        <p:spPr/>
        <p:txBody>
          <a:bodyPr/>
          <a:lstStyle/>
          <a:p>
            <a:fld id="{65486EA1-9C4A-47CD-AC0C-D0B8273184D8}" type="slidenum">
              <a:rPr lang="en-US" smtClean="0"/>
              <a:pPr/>
              <a:t>2</a:t>
            </a:fld>
            <a:endParaRPr lang="en-US"/>
          </a:p>
        </p:txBody>
      </p:sp>
      <p:sp>
        <p:nvSpPr>
          <p:cNvPr id="9" name="Footer Placeholder 8"/>
          <p:cNvSpPr>
            <a:spLocks noGrp="1"/>
          </p:cNvSpPr>
          <p:nvPr>
            <p:ph type="ftr" sz="quarter" idx="11"/>
          </p:nvPr>
        </p:nvSpPr>
        <p:spPr/>
        <p:txBody>
          <a:bodyPr/>
          <a:lstStyle/>
          <a:p>
            <a:r>
              <a:rPr lang="en-US"/>
              <a:t>Manufacturing Engineering II</a:t>
            </a:r>
          </a:p>
        </p:txBody>
      </p:sp>
      <p:pic>
        <p:nvPicPr>
          <p:cNvPr id="1026" name="Picture 2"/>
          <p:cNvPicPr>
            <a:picLocks noChangeAspect="1" noChangeArrowheads="1"/>
          </p:cNvPicPr>
          <p:nvPr/>
        </p:nvPicPr>
        <p:blipFill>
          <a:blip r:embed="rId4" cstate="print"/>
          <a:srcRect/>
          <a:stretch>
            <a:fillRect/>
          </a:stretch>
        </p:blipFill>
        <p:spPr bwMode="auto">
          <a:xfrm>
            <a:off x="428596" y="3214685"/>
            <a:ext cx="2571768" cy="2674639"/>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3286116" y="3214686"/>
            <a:ext cx="2786082" cy="2786082"/>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6215074" y="2762270"/>
            <a:ext cx="2476500" cy="352425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856984" cy="6192688"/>
          </a:xfrm>
        </p:spPr>
        <p:txBody>
          <a:bodyPr>
            <a:normAutofit/>
          </a:bodyPr>
          <a:lstStyle/>
          <a:p>
            <a:pPr marL="0" indent="0">
              <a:buNone/>
            </a:pPr>
            <a:r>
              <a:rPr lang="en-US" dirty="0"/>
              <a:t>Our previous equations for ram pressure, </a:t>
            </a:r>
            <a:r>
              <a:rPr lang="en-US" dirty="0" err="1"/>
              <a:t>Eqs</a:t>
            </a:r>
            <a:r>
              <a:rPr lang="en-US" dirty="0"/>
              <a:t>. (19.23a), p =</a:t>
            </a:r>
            <a:r>
              <a:rPr lang="en-US" dirty="0" err="1"/>
              <a:t>Yf</a:t>
            </a:r>
            <a:r>
              <a:rPr lang="en-US" dirty="0"/>
              <a:t> ex apply to a circular die orifice. The shape of the die orifice affects the ram pressure required to perform an extrusion operation. </a:t>
            </a:r>
          </a:p>
          <a:p>
            <a:pPr marL="0" indent="0">
              <a:buNone/>
            </a:pPr>
            <a:r>
              <a:rPr lang="en-US" dirty="0"/>
              <a:t>A complex cross section, such as the one shown in Figure 19.36,</a:t>
            </a:r>
          </a:p>
          <a:p>
            <a:pPr marL="0" indent="0">
              <a:buNone/>
            </a:pPr>
            <a:r>
              <a:rPr lang="en-US" dirty="0"/>
              <a:t>requires a higher pressure and greater force than a circular shape. The effect of the die orifice shape can be assessed by the </a:t>
            </a:r>
            <a:r>
              <a:rPr lang="en-US" b="1" dirty="0">
                <a:solidFill>
                  <a:srgbClr val="FF0000"/>
                </a:solidFill>
              </a:rPr>
              <a:t>die shape factor, </a:t>
            </a:r>
          </a:p>
          <a:p>
            <a:pPr marL="0" indent="0">
              <a:buNone/>
            </a:pPr>
            <a:r>
              <a:rPr lang="en-US" dirty="0"/>
              <a:t>defined as the ratio of the pressure required to extrude a cross section of a given shape relative to the extrusion pressure for a round cross section of the same area. </a:t>
            </a:r>
          </a:p>
          <a:p>
            <a:pPr marL="0" indent="0">
              <a:buNone/>
            </a:pPr>
            <a:r>
              <a:rPr lang="en-US" dirty="0"/>
              <a:t>We can express the shape factor as follows:</a:t>
            </a:r>
          </a:p>
          <a:p>
            <a:pPr marL="0" indent="0">
              <a:buNone/>
            </a:pPr>
            <a:endParaRPr lang="en-IN" dirty="0"/>
          </a:p>
        </p:txBody>
      </p:sp>
      <p:sp>
        <p:nvSpPr>
          <p:cNvPr id="4" name="Date Placeholder 3"/>
          <p:cNvSpPr>
            <a:spLocks noGrp="1"/>
          </p:cNvSpPr>
          <p:nvPr>
            <p:ph type="dt" sz="half" idx="10"/>
          </p:nvPr>
        </p:nvSpPr>
        <p:spPr/>
        <p:txBody>
          <a:bodyPr/>
          <a:lstStyle/>
          <a:p>
            <a:fld id="{90F663AF-CA13-4C43-A9BD-EDFCBFC69928}"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20</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293096"/>
            <a:ext cx="853244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281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0F663AF-CA13-4C43-A9BD-EDFCBFC69928}"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21</a:t>
            </a:fld>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9036496" cy="59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5717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0F663AF-CA13-4C43-A9BD-EDFCBFC69928}"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22</a:t>
            </a:fld>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568952"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5249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143000"/>
          </a:xfrm>
        </p:spPr>
        <p:txBody>
          <a:bodyPr>
            <a:normAutofit fontScale="90000"/>
          </a:bodyPr>
          <a:lstStyle/>
          <a:p>
            <a:r>
              <a:rPr lang="en-US" dirty="0"/>
              <a:t>FIGURE 19.36 A complex extruded cross section for a heat sink. (Photo courtesy of Aluminum</a:t>
            </a:r>
            <a:br>
              <a:rPr lang="en-US" dirty="0"/>
            </a:br>
            <a:r>
              <a:rPr lang="en-US" dirty="0"/>
              <a:t>Company of America, Pittsburg, Pennsylvania.)</a:t>
            </a:r>
            <a:endParaRPr lang="en-IN" dirty="0"/>
          </a:p>
        </p:txBody>
      </p:sp>
      <p:sp>
        <p:nvSpPr>
          <p:cNvPr id="4" name="Date Placeholder 3"/>
          <p:cNvSpPr>
            <a:spLocks noGrp="1"/>
          </p:cNvSpPr>
          <p:nvPr>
            <p:ph type="dt" sz="half" idx="10"/>
          </p:nvPr>
        </p:nvSpPr>
        <p:spPr/>
        <p:txBody>
          <a:bodyPr/>
          <a:lstStyle/>
          <a:p>
            <a:fld id="{90F663AF-CA13-4C43-A9BD-EDFCBFC69928}"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23</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8284" y="1600200"/>
            <a:ext cx="690743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2251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0F663AF-CA13-4C43-A9BD-EDFCBFC69928}"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24</a:t>
            </a:fld>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568952"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9168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0F663AF-CA13-4C43-A9BD-EDFCBFC69928}"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25</a:t>
            </a:fld>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476672"/>
            <a:ext cx="7488832"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379663"/>
            <a:ext cx="8892479" cy="407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295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9036496" cy="5937523"/>
          </a:xfrm>
        </p:spPr>
        <p:txBody>
          <a:bodyPr>
            <a:normAutofit fontScale="92500"/>
          </a:bodyPr>
          <a:lstStyle/>
          <a:p>
            <a:pPr marL="0" indent="0" algn="just">
              <a:buNone/>
            </a:pPr>
            <a:r>
              <a:rPr lang="en-US" dirty="0">
                <a:latin typeface="Times New Roman" pitchFamily="18" charset="0"/>
                <a:cs typeface="Times New Roman" pitchFamily="18" charset="0"/>
              </a:rPr>
              <a:t>Example 2. A cylindrical billet that is 100 mm long and 50 mm in diameter is reduced by indirect (backward) extrusion to a 20 mm diameter. The die angle is 90°. The Johnson equation has a = 0.8 and b = 1.4, and the flow curve for the work metal has a strength coefficient of 800 </a:t>
            </a:r>
            <a:r>
              <a:rPr lang="en-US" dirty="0" err="1">
                <a:latin typeface="Times New Roman" pitchFamily="18" charset="0"/>
                <a:cs typeface="Times New Roman" pitchFamily="18" charset="0"/>
              </a:rPr>
              <a:t>MPa</a:t>
            </a:r>
            <a:r>
              <a:rPr lang="en-US" dirty="0">
                <a:latin typeface="Times New Roman" pitchFamily="18" charset="0"/>
                <a:cs typeface="Times New Roman" pitchFamily="18" charset="0"/>
              </a:rPr>
              <a:t> and strain hardening exponent of 0.13. Determine (a) extrusion ratio, (b) true strain (homogeneous deformation), (c)      extrusion strain, (d) ram pressure, and (e) ram force.</a:t>
            </a:r>
          </a:p>
          <a:p>
            <a:pPr marL="0" indent="0" algn="just">
              <a:buNone/>
            </a:pPr>
            <a:r>
              <a:rPr lang="en-IN" dirty="0">
                <a:latin typeface="Times New Roman" pitchFamily="18" charset="0"/>
                <a:cs typeface="Times New Roman" pitchFamily="18" charset="0"/>
              </a:rPr>
              <a:t>Solution: </a:t>
            </a:r>
          </a:p>
          <a:p>
            <a:pPr marL="0" indent="0" algn="just">
              <a:buNone/>
            </a:pPr>
            <a:r>
              <a:rPr lang="en-IN" dirty="0">
                <a:latin typeface="Times New Roman" pitchFamily="18" charset="0"/>
                <a:cs typeface="Times New Roman" pitchFamily="18" charset="0"/>
              </a:rPr>
              <a:t>(a)Extrusion Ratio= </a:t>
            </a:r>
            <a:r>
              <a:rPr lang="en-IN" dirty="0" err="1">
                <a:latin typeface="Times New Roman" pitchFamily="18" charset="0"/>
                <a:cs typeface="Times New Roman" pitchFamily="18" charset="0"/>
              </a:rPr>
              <a:t>rx</a:t>
            </a:r>
            <a:r>
              <a:rPr lang="en-IN" dirty="0">
                <a:latin typeface="Times New Roman" pitchFamily="18" charset="0"/>
                <a:cs typeface="Times New Roman" pitchFamily="18" charset="0"/>
              </a:rPr>
              <a:t> = </a:t>
            </a:r>
            <a:r>
              <a:rPr lang="en-IN" dirty="0" err="1">
                <a:latin typeface="Times New Roman" pitchFamily="18" charset="0"/>
                <a:cs typeface="Times New Roman" pitchFamily="18" charset="0"/>
              </a:rPr>
              <a:t>Ao</a:t>
            </a:r>
            <a:r>
              <a:rPr lang="en-IN" dirty="0">
                <a:latin typeface="Times New Roman" pitchFamily="18" charset="0"/>
                <a:cs typeface="Times New Roman" pitchFamily="18" charset="0"/>
              </a:rPr>
              <a:t>/</a:t>
            </a:r>
            <a:r>
              <a:rPr lang="en-IN" dirty="0" err="1">
                <a:latin typeface="Times New Roman" pitchFamily="18" charset="0"/>
                <a:cs typeface="Times New Roman" pitchFamily="18" charset="0"/>
              </a:rPr>
              <a:t>Af</a:t>
            </a:r>
            <a:r>
              <a:rPr lang="en-IN" dirty="0">
                <a:latin typeface="Times New Roman" pitchFamily="18" charset="0"/>
                <a:cs typeface="Times New Roman" pitchFamily="18" charset="0"/>
              </a:rPr>
              <a:t> = Do</a:t>
            </a:r>
            <a:r>
              <a:rPr lang="en-IN" baseline="30000" dirty="0">
                <a:latin typeface="Times New Roman" pitchFamily="18" charset="0"/>
                <a:cs typeface="Times New Roman" pitchFamily="18" charset="0"/>
              </a:rPr>
              <a:t>2</a:t>
            </a:r>
            <a:r>
              <a:rPr lang="en-IN" dirty="0">
                <a:latin typeface="Times New Roman" pitchFamily="18" charset="0"/>
                <a:cs typeface="Times New Roman" pitchFamily="18" charset="0"/>
              </a:rPr>
              <a:t>/Df</a:t>
            </a:r>
            <a:r>
              <a:rPr lang="en-IN" baseline="30000" dirty="0">
                <a:latin typeface="Times New Roman" pitchFamily="18" charset="0"/>
                <a:cs typeface="Times New Roman" pitchFamily="18" charset="0"/>
              </a:rPr>
              <a:t>2</a:t>
            </a:r>
            <a:r>
              <a:rPr lang="en-IN" dirty="0">
                <a:latin typeface="Times New Roman" pitchFamily="18" charset="0"/>
                <a:cs typeface="Times New Roman" pitchFamily="18" charset="0"/>
              </a:rPr>
              <a:t> = (50)</a:t>
            </a:r>
            <a:r>
              <a:rPr lang="en-IN" baseline="30000" dirty="0">
                <a:latin typeface="Times New Roman" pitchFamily="18" charset="0"/>
                <a:cs typeface="Times New Roman" pitchFamily="18" charset="0"/>
              </a:rPr>
              <a:t>2</a:t>
            </a:r>
            <a:r>
              <a:rPr lang="en-IN" dirty="0">
                <a:latin typeface="Times New Roman" pitchFamily="18" charset="0"/>
                <a:cs typeface="Times New Roman" pitchFamily="18" charset="0"/>
              </a:rPr>
              <a:t>/(20)</a:t>
            </a:r>
            <a:r>
              <a:rPr lang="en-IN" baseline="30000" dirty="0">
                <a:latin typeface="Times New Roman" pitchFamily="18" charset="0"/>
                <a:cs typeface="Times New Roman" pitchFamily="18" charset="0"/>
              </a:rPr>
              <a:t>2</a:t>
            </a:r>
            <a:r>
              <a:rPr lang="en-IN" dirty="0">
                <a:latin typeface="Times New Roman" pitchFamily="18" charset="0"/>
                <a:cs typeface="Times New Roman" pitchFamily="18" charset="0"/>
              </a:rPr>
              <a:t> = 6.25</a:t>
            </a:r>
          </a:p>
          <a:p>
            <a:pPr marL="0" indent="0" algn="just">
              <a:buNone/>
            </a:pPr>
            <a:r>
              <a:rPr lang="en-IN" dirty="0">
                <a:latin typeface="Times New Roman" pitchFamily="18" charset="0"/>
                <a:cs typeface="Times New Roman" pitchFamily="18" charset="0"/>
              </a:rPr>
              <a:t>(b) True strain </a:t>
            </a:r>
            <a:r>
              <a:rPr lang="el-GR" dirty="0">
                <a:latin typeface="Times New Roman" pitchFamily="18" charset="0"/>
                <a:cs typeface="Times New Roman" pitchFamily="18" charset="0"/>
              </a:rPr>
              <a:t>ε = </a:t>
            </a:r>
            <a:r>
              <a:rPr lang="en-IN" dirty="0" err="1">
                <a:latin typeface="Times New Roman" pitchFamily="18" charset="0"/>
                <a:cs typeface="Times New Roman" pitchFamily="18" charset="0"/>
              </a:rPr>
              <a:t>ln</a:t>
            </a:r>
            <a:r>
              <a:rPr lang="en-IN" dirty="0">
                <a:latin typeface="Times New Roman" pitchFamily="18" charset="0"/>
                <a:cs typeface="Times New Roman" pitchFamily="18" charset="0"/>
              </a:rPr>
              <a:t> </a:t>
            </a:r>
            <a:r>
              <a:rPr lang="en-IN" dirty="0" err="1">
                <a:latin typeface="Times New Roman" pitchFamily="18" charset="0"/>
                <a:cs typeface="Times New Roman" pitchFamily="18" charset="0"/>
              </a:rPr>
              <a:t>rx</a:t>
            </a:r>
            <a:r>
              <a:rPr lang="en-IN" dirty="0">
                <a:latin typeface="Times New Roman" pitchFamily="18" charset="0"/>
                <a:cs typeface="Times New Roman" pitchFamily="18" charset="0"/>
              </a:rPr>
              <a:t> = </a:t>
            </a:r>
            <a:r>
              <a:rPr lang="en-IN" dirty="0" err="1">
                <a:latin typeface="Times New Roman" pitchFamily="18" charset="0"/>
                <a:cs typeface="Times New Roman" pitchFamily="18" charset="0"/>
              </a:rPr>
              <a:t>ln</a:t>
            </a:r>
            <a:r>
              <a:rPr lang="en-IN" dirty="0">
                <a:latin typeface="Times New Roman" pitchFamily="18" charset="0"/>
                <a:cs typeface="Times New Roman" pitchFamily="18" charset="0"/>
              </a:rPr>
              <a:t> 6.25 = 1.833</a:t>
            </a:r>
          </a:p>
          <a:p>
            <a:pPr marL="0" indent="0" algn="just">
              <a:buNone/>
            </a:pPr>
            <a:r>
              <a:rPr lang="en-IN" dirty="0">
                <a:latin typeface="Times New Roman" pitchFamily="18" charset="0"/>
                <a:cs typeface="Times New Roman" pitchFamily="18" charset="0"/>
              </a:rPr>
              <a:t>(c) True strain=Homogeneous deformation=</a:t>
            </a:r>
            <a:r>
              <a:rPr lang="el-GR" dirty="0">
                <a:latin typeface="Times New Roman" pitchFamily="18" charset="0"/>
                <a:cs typeface="Times New Roman" pitchFamily="18" charset="0"/>
              </a:rPr>
              <a:t>ε</a:t>
            </a:r>
            <a:r>
              <a:rPr lang="en-IN" dirty="0">
                <a:latin typeface="Times New Roman" pitchFamily="18" charset="0"/>
                <a:cs typeface="Times New Roman" pitchFamily="18" charset="0"/>
              </a:rPr>
              <a:t>x = a + b </a:t>
            </a:r>
            <a:r>
              <a:rPr lang="en-IN" dirty="0" err="1">
                <a:latin typeface="Times New Roman" pitchFamily="18" charset="0"/>
                <a:cs typeface="Times New Roman" pitchFamily="18" charset="0"/>
              </a:rPr>
              <a:t>ln</a:t>
            </a:r>
            <a:r>
              <a:rPr lang="en-IN" dirty="0">
                <a:latin typeface="Times New Roman" pitchFamily="18" charset="0"/>
                <a:cs typeface="Times New Roman" pitchFamily="18" charset="0"/>
              </a:rPr>
              <a:t> </a:t>
            </a:r>
            <a:r>
              <a:rPr lang="en-IN" dirty="0" err="1">
                <a:latin typeface="Times New Roman" pitchFamily="18" charset="0"/>
                <a:cs typeface="Times New Roman" pitchFamily="18" charset="0"/>
              </a:rPr>
              <a:t>rx</a:t>
            </a:r>
            <a:r>
              <a:rPr lang="en-IN" dirty="0">
                <a:latin typeface="Times New Roman" pitchFamily="18" charset="0"/>
                <a:cs typeface="Times New Roman" pitchFamily="18" charset="0"/>
              </a:rPr>
              <a:t> = 0.8 + 1.4(1.833) = 3.366</a:t>
            </a:r>
          </a:p>
          <a:p>
            <a:pPr marL="0" indent="0" algn="just">
              <a:buNone/>
            </a:pPr>
            <a:r>
              <a:rPr lang="en-IN" dirty="0">
                <a:latin typeface="Times New Roman" pitchFamily="18" charset="0"/>
                <a:cs typeface="Times New Roman" pitchFamily="18" charset="0"/>
              </a:rPr>
              <a:t>(d) Ram Pressure=Y f = K</a:t>
            </a:r>
            <a:r>
              <a:rPr lang="el-GR" dirty="0">
                <a:latin typeface="Times New Roman" pitchFamily="18" charset="0"/>
                <a:cs typeface="Times New Roman" pitchFamily="18" charset="0"/>
              </a:rPr>
              <a:t>ε</a:t>
            </a:r>
            <a:r>
              <a:rPr lang="en-IN" baseline="30000" dirty="0">
                <a:latin typeface="Times New Roman" pitchFamily="18" charset="0"/>
                <a:cs typeface="Times New Roman" pitchFamily="18" charset="0"/>
              </a:rPr>
              <a:t>n</a:t>
            </a:r>
            <a:r>
              <a:rPr lang="en-IN" dirty="0">
                <a:latin typeface="Times New Roman" pitchFamily="18" charset="0"/>
                <a:cs typeface="Times New Roman" pitchFamily="18" charset="0"/>
              </a:rPr>
              <a:t>/(1+n) 800(1.833)</a:t>
            </a:r>
            <a:r>
              <a:rPr lang="en-IN" baseline="30000" dirty="0">
                <a:latin typeface="Times New Roman" pitchFamily="18" charset="0"/>
                <a:cs typeface="Times New Roman" pitchFamily="18" charset="0"/>
              </a:rPr>
              <a:t>0.13</a:t>
            </a:r>
            <a:r>
              <a:rPr lang="en-IN" dirty="0">
                <a:latin typeface="Times New Roman" pitchFamily="18" charset="0"/>
                <a:cs typeface="Times New Roman" pitchFamily="18" charset="0"/>
              </a:rPr>
              <a:t>/1.13 = 766.0 </a:t>
            </a:r>
            <a:r>
              <a:rPr lang="en-IN" dirty="0" err="1">
                <a:latin typeface="Times New Roman" pitchFamily="18" charset="0"/>
                <a:cs typeface="Times New Roman" pitchFamily="18" charset="0"/>
              </a:rPr>
              <a:t>MPa</a:t>
            </a:r>
            <a:endParaRPr lang="en-IN" dirty="0">
              <a:latin typeface="Times New Roman" pitchFamily="18" charset="0"/>
              <a:cs typeface="Times New Roman" pitchFamily="18" charset="0"/>
            </a:endParaRPr>
          </a:p>
          <a:p>
            <a:pPr marL="0" indent="0" algn="just">
              <a:buNone/>
            </a:pPr>
            <a:r>
              <a:rPr lang="en-IN" dirty="0">
                <a:latin typeface="Times New Roman" pitchFamily="18" charset="0"/>
                <a:cs typeface="Times New Roman" pitchFamily="18" charset="0"/>
              </a:rPr>
              <a:t>p = (Ram Pressure ) x (True strain)=766.0(3.366) = 2578 </a:t>
            </a:r>
            <a:r>
              <a:rPr lang="en-IN" dirty="0" err="1">
                <a:latin typeface="Times New Roman" pitchFamily="18" charset="0"/>
                <a:cs typeface="Times New Roman" pitchFamily="18" charset="0"/>
              </a:rPr>
              <a:t>MPa</a:t>
            </a:r>
            <a:endParaRPr lang="en-IN" dirty="0">
              <a:latin typeface="Times New Roman" pitchFamily="18" charset="0"/>
              <a:cs typeface="Times New Roman" pitchFamily="18" charset="0"/>
            </a:endParaRPr>
          </a:p>
          <a:p>
            <a:pPr marL="0" indent="0" algn="just">
              <a:buNone/>
            </a:pPr>
            <a:r>
              <a:rPr lang="en-IN" dirty="0">
                <a:latin typeface="Times New Roman" pitchFamily="18" charset="0"/>
                <a:cs typeface="Times New Roman" pitchFamily="18" charset="0"/>
              </a:rPr>
              <a:t>(e) </a:t>
            </a:r>
            <a:r>
              <a:rPr lang="en-IN" dirty="0" err="1">
                <a:latin typeface="Times New Roman" pitchFamily="18" charset="0"/>
                <a:cs typeface="Times New Roman" pitchFamily="18" charset="0"/>
              </a:rPr>
              <a:t>Ao</a:t>
            </a:r>
            <a:r>
              <a:rPr lang="en-IN" dirty="0">
                <a:latin typeface="Times New Roman" pitchFamily="18" charset="0"/>
                <a:cs typeface="Times New Roman" pitchFamily="18" charset="0"/>
              </a:rPr>
              <a:t> = </a:t>
            </a:r>
            <a:r>
              <a:rPr lang="el-GR" dirty="0">
                <a:latin typeface="Times New Roman" pitchFamily="18" charset="0"/>
                <a:cs typeface="Times New Roman" pitchFamily="18" charset="0"/>
              </a:rPr>
              <a:t>π</a:t>
            </a:r>
            <a:r>
              <a:rPr lang="en-IN" dirty="0">
                <a:latin typeface="Times New Roman" pitchFamily="18" charset="0"/>
                <a:cs typeface="Times New Roman" pitchFamily="18" charset="0"/>
              </a:rPr>
              <a:t>Do</a:t>
            </a:r>
            <a:r>
              <a:rPr lang="en-IN" baseline="30000" dirty="0">
                <a:latin typeface="Times New Roman" pitchFamily="18" charset="0"/>
                <a:cs typeface="Times New Roman" pitchFamily="18" charset="0"/>
              </a:rPr>
              <a:t>2</a:t>
            </a:r>
            <a:r>
              <a:rPr lang="en-IN" dirty="0">
                <a:latin typeface="Times New Roman" pitchFamily="18" charset="0"/>
                <a:cs typeface="Times New Roman" pitchFamily="18" charset="0"/>
              </a:rPr>
              <a:t>/4 = </a:t>
            </a:r>
            <a:r>
              <a:rPr lang="el-GR" dirty="0">
                <a:latin typeface="Times New Roman" pitchFamily="18" charset="0"/>
                <a:cs typeface="Times New Roman" pitchFamily="18" charset="0"/>
              </a:rPr>
              <a:t>π(50)</a:t>
            </a:r>
            <a:r>
              <a:rPr lang="el-GR" baseline="30000" dirty="0">
                <a:latin typeface="Times New Roman" pitchFamily="18" charset="0"/>
                <a:cs typeface="Times New Roman" pitchFamily="18" charset="0"/>
              </a:rPr>
              <a:t>2</a:t>
            </a:r>
            <a:r>
              <a:rPr lang="el-GR" dirty="0">
                <a:latin typeface="Times New Roman" pitchFamily="18" charset="0"/>
                <a:cs typeface="Times New Roman" pitchFamily="18" charset="0"/>
              </a:rPr>
              <a:t>/4 = 1963.5 </a:t>
            </a:r>
            <a:r>
              <a:rPr lang="en-IN" dirty="0">
                <a:latin typeface="Times New Roman" pitchFamily="18" charset="0"/>
                <a:cs typeface="Times New Roman" pitchFamily="18" charset="0"/>
              </a:rPr>
              <a:t>mm</a:t>
            </a:r>
            <a:r>
              <a:rPr lang="en-IN" baseline="30000" dirty="0">
                <a:latin typeface="Times New Roman" pitchFamily="18" charset="0"/>
                <a:cs typeface="Times New Roman" pitchFamily="18" charset="0"/>
              </a:rPr>
              <a:t>2</a:t>
            </a:r>
          </a:p>
          <a:p>
            <a:pPr marL="0" indent="0" algn="just">
              <a:buNone/>
            </a:pPr>
            <a:r>
              <a:rPr lang="en-IN" dirty="0">
                <a:latin typeface="Times New Roman" pitchFamily="18" charset="0"/>
                <a:cs typeface="Times New Roman" pitchFamily="18" charset="0"/>
              </a:rPr>
              <a:t>F = (Ram Pressure)x( </a:t>
            </a:r>
            <a:r>
              <a:rPr lang="en-IN" dirty="0" err="1">
                <a:latin typeface="Times New Roman" pitchFamily="18" charset="0"/>
                <a:cs typeface="Times New Roman" pitchFamily="18" charset="0"/>
              </a:rPr>
              <a:t>Ao</a:t>
            </a:r>
            <a:r>
              <a:rPr lang="en-IN" dirty="0">
                <a:latin typeface="Times New Roman" pitchFamily="18" charset="0"/>
                <a:cs typeface="Times New Roman" pitchFamily="18" charset="0"/>
              </a:rPr>
              <a:t>)=2578(1963.5) = 5,062,000 N</a:t>
            </a:r>
          </a:p>
        </p:txBody>
      </p:sp>
      <p:sp>
        <p:nvSpPr>
          <p:cNvPr id="4" name="Date Placeholder 3"/>
          <p:cNvSpPr>
            <a:spLocks noGrp="1"/>
          </p:cNvSpPr>
          <p:nvPr>
            <p:ph type="dt" sz="half" idx="10"/>
          </p:nvPr>
        </p:nvSpPr>
        <p:spPr/>
        <p:txBody>
          <a:bodyPr/>
          <a:lstStyle/>
          <a:p>
            <a:fld id="{90F663AF-CA13-4C43-A9BD-EDFCBFC69928}"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26</a:t>
            </a:fld>
            <a:endParaRPr lang="en-US"/>
          </a:p>
        </p:txBody>
      </p:sp>
    </p:spTree>
    <p:extLst>
      <p:ext uri="{BB962C8B-B14F-4D97-AF65-F5344CB8AC3E}">
        <p14:creationId xmlns:p14="http://schemas.microsoft.com/office/powerpoint/2010/main" val="166877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507288" cy="5865515"/>
          </a:xfrm>
        </p:spPr>
        <p:txBody>
          <a:bodyPr>
            <a:normAutofit/>
          </a:bodyPr>
          <a:lstStyle/>
          <a:p>
            <a:pPr marL="0" indent="0" algn="just">
              <a:buNone/>
            </a:pPr>
            <a:r>
              <a:rPr lang="en-US" dirty="0">
                <a:latin typeface="Times New Roman" pitchFamily="18" charset="0"/>
                <a:cs typeface="Times New Roman" pitchFamily="18" charset="0"/>
              </a:rPr>
              <a:t>Example 3.A billet that is 75 mm long with diameter = 35 mm is direct extruded to a diameter of 20 mm. The extrusion die has a die angle = 75°. For the work metal, K = 600 </a:t>
            </a:r>
            <a:r>
              <a:rPr lang="en-US" dirty="0" err="1">
                <a:latin typeface="Times New Roman" pitchFamily="18" charset="0"/>
                <a:cs typeface="Times New Roman" pitchFamily="18" charset="0"/>
              </a:rPr>
              <a:t>MPa</a:t>
            </a:r>
            <a:r>
              <a:rPr lang="en-US" dirty="0">
                <a:latin typeface="Times New Roman" pitchFamily="18" charset="0"/>
                <a:cs typeface="Times New Roman" pitchFamily="18" charset="0"/>
              </a:rPr>
              <a:t> and n = 0.25. In the Johnson extrusion strain equation, a = 0.8 and b = 1.4. Determine (a) extrusion ratio, (b) true strain (homogeneous deformation), (c) extrusion strain, and (d) ram pressure and force at L = 70, 60, 50, 40, 30, 20, and 10 mm. Use of a spreadsheet calculator is recommended for part (d). </a:t>
            </a:r>
          </a:p>
          <a:p>
            <a:pPr marL="0" indent="0" algn="just">
              <a:buNone/>
            </a:pPr>
            <a:r>
              <a:rPr lang="en-US" dirty="0">
                <a:latin typeface="Times New Roman" pitchFamily="18" charset="0"/>
                <a:cs typeface="Times New Roman" pitchFamily="18" charset="0"/>
              </a:rPr>
              <a:t>Solution: (a) </a:t>
            </a:r>
            <a:r>
              <a:rPr lang="en-US" dirty="0" err="1">
                <a:latin typeface="Times New Roman" pitchFamily="18" charset="0"/>
                <a:cs typeface="Times New Roman" pitchFamily="18" charset="0"/>
              </a:rPr>
              <a:t>rx</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Ao</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Af</a:t>
            </a:r>
            <a:r>
              <a:rPr lang="en-US" dirty="0">
                <a:latin typeface="Times New Roman" pitchFamily="18" charset="0"/>
                <a:cs typeface="Times New Roman" pitchFamily="18" charset="0"/>
              </a:rPr>
              <a:t> = Do 2/</a:t>
            </a:r>
            <a:r>
              <a:rPr lang="en-US" dirty="0" err="1">
                <a:latin typeface="Times New Roman" pitchFamily="18" charset="0"/>
                <a:cs typeface="Times New Roman" pitchFamily="18" charset="0"/>
              </a:rPr>
              <a:t>Df</a:t>
            </a:r>
            <a:r>
              <a:rPr lang="en-US" dirty="0">
                <a:latin typeface="Times New Roman" pitchFamily="18" charset="0"/>
                <a:cs typeface="Times New Roman" pitchFamily="18" charset="0"/>
              </a:rPr>
              <a:t> 2 = (35)2/(20)2 = 3.0625</a:t>
            </a:r>
          </a:p>
          <a:p>
            <a:pPr marL="0" indent="0" algn="just">
              <a:buNone/>
            </a:pPr>
            <a:r>
              <a:rPr lang="en-US" dirty="0">
                <a:latin typeface="Times New Roman" pitchFamily="18" charset="0"/>
                <a:cs typeface="Times New Roman" pitchFamily="18" charset="0"/>
              </a:rPr>
              <a:t>(b) ε = </a:t>
            </a:r>
            <a:r>
              <a:rPr lang="en-US" dirty="0" err="1">
                <a:latin typeface="Times New Roman" pitchFamily="18" charset="0"/>
                <a:cs typeface="Times New Roman" pitchFamily="18" charset="0"/>
              </a:rPr>
              <a:t>ln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rx</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ln</a:t>
            </a:r>
            <a:r>
              <a:rPr lang="en-US" dirty="0">
                <a:latin typeface="Times New Roman" pitchFamily="18" charset="0"/>
                <a:cs typeface="Times New Roman" pitchFamily="18" charset="0"/>
              </a:rPr>
              <a:t> 3.0625 = 1.119</a:t>
            </a:r>
          </a:p>
          <a:p>
            <a:pPr marL="0" indent="0" algn="just">
              <a:buNone/>
            </a:pPr>
            <a:r>
              <a:rPr lang="en-US" dirty="0">
                <a:latin typeface="Times New Roman" pitchFamily="18" charset="0"/>
                <a:cs typeface="Times New Roman" pitchFamily="18" charset="0"/>
              </a:rPr>
              <a:t>(c) </a:t>
            </a:r>
            <a:r>
              <a:rPr lang="en-US" dirty="0" err="1">
                <a:latin typeface="Times New Roman" pitchFamily="18" charset="0"/>
                <a:cs typeface="Times New Roman" pitchFamily="18" charset="0"/>
              </a:rPr>
              <a:t>εx</a:t>
            </a:r>
            <a:r>
              <a:rPr lang="en-US" dirty="0">
                <a:latin typeface="Times New Roman" pitchFamily="18" charset="0"/>
                <a:cs typeface="Times New Roman" pitchFamily="18" charset="0"/>
              </a:rPr>
              <a:t> = a + b </a:t>
            </a:r>
            <a:r>
              <a:rPr lang="en-US" dirty="0" err="1">
                <a:latin typeface="Times New Roman" pitchFamily="18" charset="0"/>
                <a:cs typeface="Times New Roman" pitchFamily="18" charset="0"/>
              </a:rPr>
              <a:t>ln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rx</a:t>
            </a:r>
            <a:r>
              <a:rPr lang="en-US" dirty="0">
                <a:latin typeface="Times New Roman" pitchFamily="18" charset="0"/>
                <a:cs typeface="Times New Roman" pitchFamily="18" charset="0"/>
              </a:rPr>
              <a:t> = 0.8 + 1.4(1.119) = 2.367</a:t>
            </a:r>
          </a:p>
          <a:p>
            <a:pPr marL="0" indent="0" algn="just">
              <a:buNone/>
            </a:pPr>
            <a:r>
              <a:rPr lang="en-US" dirty="0">
                <a:latin typeface="Times New Roman" pitchFamily="18" charset="0"/>
                <a:cs typeface="Times New Roman" pitchFamily="18" charset="0"/>
              </a:rPr>
              <a:t>d) Y f = 600(1.119)0.25/1.25 = 493.7 </a:t>
            </a:r>
            <a:r>
              <a:rPr lang="en-US" dirty="0" err="1">
                <a:latin typeface="Times New Roman" pitchFamily="18" charset="0"/>
                <a:cs typeface="Times New Roman" pitchFamily="18" charset="0"/>
              </a:rPr>
              <a:t>MPa</a:t>
            </a:r>
            <a:endParaRPr lang="en-US" dirty="0">
              <a:latin typeface="Times New Roman" pitchFamily="18" charset="0"/>
              <a:cs typeface="Times New Roman" pitchFamily="18" charset="0"/>
            </a:endParaRPr>
          </a:p>
          <a:p>
            <a:pPr marL="0" indent="0" algn="just">
              <a:buNone/>
            </a:pPr>
            <a:r>
              <a:rPr lang="en-US" dirty="0" err="1">
                <a:latin typeface="Times New Roman" pitchFamily="18" charset="0"/>
                <a:cs typeface="Times New Roman" pitchFamily="18" charset="0"/>
              </a:rPr>
              <a:t>Ao</a:t>
            </a:r>
            <a:r>
              <a:rPr lang="en-US" dirty="0">
                <a:latin typeface="Times New Roman" pitchFamily="18" charset="0"/>
                <a:cs typeface="Times New Roman" pitchFamily="18" charset="0"/>
              </a:rPr>
              <a:t> = π(35)</a:t>
            </a:r>
            <a:r>
              <a:rPr lang="en-US" baseline="30000" dirty="0">
                <a:latin typeface="Times New Roman" pitchFamily="18" charset="0"/>
                <a:cs typeface="Times New Roman" pitchFamily="18" charset="0"/>
              </a:rPr>
              <a:t>2</a:t>
            </a:r>
            <a:r>
              <a:rPr lang="en-US" dirty="0">
                <a:latin typeface="Times New Roman" pitchFamily="18" charset="0"/>
                <a:cs typeface="Times New Roman" pitchFamily="18" charset="0"/>
              </a:rPr>
              <a:t>/4 = 962.1 mm</a:t>
            </a:r>
            <a:r>
              <a:rPr lang="en-US" baseline="30000" dirty="0">
                <a:latin typeface="Times New Roman" pitchFamily="18" charset="0"/>
                <a:cs typeface="Times New Roman" pitchFamily="18" charset="0"/>
              </a:rPr>
              <a:t>2</a:t>
            </a:r>
            <a:endParaRPr lang="en-IN" baseline="300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90F663AF-CA13-4C43-A9BD-EDFCBFC69928}"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27</a:t>
            </a:fld>
            <a:endParaRPr lang="en-US"/>
          </a:p>
        </p:txBody>
      </p:sp>
    </p:spTree>
    <p:extLst>
      <p:ext uri="{BB962C8B-B14F-4D97-AF65-F5344CB8AC3E}">
        <p14:creationId xmlns:p14="http://schemas.microsoft.com/office/powerpoint/2010/main" val="3247828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435280" cy="5865515"/>
          </a:xfrm>
        </p:spPr>
        <p:txBody>
          <a:bodyPr>
            <a:normAutofit fontScale="92500"/>
          </a:bodyPr>
          <a:lstStyle/>
          <a:p>
            <a:r>
              <a:rPr lang="en-US" dirty="0"/>
              <a:t>It is appropriate to determine the volume of metal contained in the cone of the die at the start of the extrusion operation, to assess whether metal has been forced through the die opening by the time the billet has been reduced from L = 75 mm to L = 70 mm. </a:t>
            </a:r>
          </a:p>
          <a:p>
            <a:r>
              <a:rPr lang="en-US" dirty="0"/>
              <a:t>For a cone-shaped die with angle = 75°, the height h of the frustum is formed by metal being compressed into the die opening: </a:t>
            </a:r>
          </a:p>
          <a:p>
            <a:r>
              <a:rPr lang="en-US" dirty="0"/>
              <a:t>The two radii are: R1 = 0.5Do = 17.5 mm and R2 = 0.5Df = 10 mm, and h = (R1 - R2)/tan 75 = 7.5/tan 75 = 2.01 mm</a:t>
            </a:r>
          </a:p>
          <a:p>
            <a:r>
              <a:rPr lang="en-US" dirty="0"/>
              <a:t>Frustum volume V = 0.333πh(R1 </a:t>
            </a:r>
            <a:r>
              <a:rPr lang="en-US" baseline="30000" dirty="0"/>
              <a:t>2</a:t>
            </a:r>
            <a:r>
              <a:rPr lang="en-US" dirty="0"/>
              <a:t> + R1R2 + R2</a:t>
            </a:r>
            <a:r>
              <a:rPr lang="en-US" baseline="30000" dirty="0"/>
              <a:t>2</a:t>
            </a:r>
            <a:r>
              <a:rPr lang="en-US" dirty="0"/>
              <a:t>) = 0.333π(2.01)(17.52 + 10 x 17.5 + 102) = 1223.4 mm</a:t>
            </a:r>
            <a:r>
              <a:rPr lang="en-US" baseline="30000" dirty="0"/>
              <a:t>3</a:t>
            </a:r>
            <a:r>
              <a:rPr lang="en-US" dirty="0"/>
              <a:t>. </a:t>
            </a:r>
          </a:p>
          <a:p>
            <a:r>
              <a:rPr lang="en-US" dirty="0"/>
              <a:t>Compare this with the volume of the portion of the cylindrical billet between L = 75 mm and L = 70 mm.</a:t>
            </a:r>
          </a:p>
          <a:p>
            <a:r>
              <a:rPr lang="en-US" dirty="0"/>
              <a:t>V = πDo</a:t>
            </a:r>
            <a:r>
              <a:rPr lang="en-US" baseline="30000" dirty="0"/>
              <a:t>2 </a:t>
            </a:r>
            <a:r>
              <a:rPr lang="en-US" dirty="0"/>
              <a:t>h/4 = 0.25π(35)</a:t>
            </a:r>
            <a:r>
              <a:rPr lang="en-US" baseline="30000" dirty="0"/>
              <a:t>2</a:t>
            </a:r>
            <a:r>
              <a:rPr lang="en-US" dirty="0"/>
              <a:t>(75 - 70) = 4810.6 mm</a:t>
            </a:r>
            <a:r>
              <a:rPr lang="en-US" baseline="30000" dirty="0"/>
              <a:t>3</a:t>
            </a:r>
          </a:p>
          <a:p>
            <a:r>
              <a:rPr lang="en-US" dirty="0"/>
              <a:t>Since this volume is greater than the volume of the frustum, this means that the metal has extruded through the die opening by the time the ram has moved forward by 5 mm.</a:t>
            </a:r>
            <a:endParaRPr lang="en-IN" dirty="0"/>
          </a:p>
        </p:txBody>
      </p:sp>
      <p:sp>
        <p:nvSpPr>
          <p:cNvPr id="4" name="Date Placeholder 3"/>
          <p:cNvSpPr>
            <a:spLocks noGrp="1"/>
          </p:cNvSpPr>
          <p:nvPr>
            <p:ph type="dt" sz="half" idx="10"/>
          </p:nvPr>
        </p:nvSpPr>
        <p:spPr/>
        <p:txBody>
          <a:bodyPr/>
          <a:lstStyle/>
          <a:p>
            <a:fld id="{90F663AF-CA13-4C43-A9BD-EDFCBFC69928}"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28</a:t>
            </a:fld>
            <a:endParaRPr lang="en-US"/>
          </a:p>
        </p:txBody>
      </p:sp>
    </p:spTree>
    <p:extLst>
      <p:ext uri="{BB962C8B-B14F-4D97-AF65-F5344CB8AC3E}">
        <p14:creationId xmlns:p14="http://schemas.microsoft.com/office/powerpoint/2010/main" val="1845417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fontScale="92500" lnSpcReduction="10000"/>
          </a:bodyPr>
          <a:lstStyle/>
          <a:p>
            <a:r>
              <a:rPr lang="en-IN" dirty="0"/>
              <a:t>L = 70 mm: pressure p = 493.7(2.367 + 2 x 70/35) = 3143.4 </a:t>
            </a:r>
            <a:r>
              <a:rPr lang="en-IN" dirty="0" err="1"/>
              <a:t>MPa</a:t>
            </a:r>
            <a:endParaRPr lang="en-IN" dirty="0"/>
          </a:p>
          <a:p>
            <a:r>
              <a:rPr lang="en-IN" dirty="0"/>
              <a:t>Force F = 3143.4(962.1) = 3,024, 321 N</a:t>
            </a:r>
          </a:p>
          <a:p>
            <a:r>
              <a:rPr lang="en-IN" dirty="0"/>
              <a:t>L = 60 mm: pressure p = 493.7(2.367 + 2 x 60/35) = 2861.3 </a:t>
            </a:r>
            <a:r>
              <a:rPr lang="en-IN" dirty="0" err="1"/>
              <a:t>MPa</a:t>
            </a:r>
            <a:endParaRPr lang="en-IN" dirty="0"/>
          </a:p>
          <a:p>
            <a:r>
              <a:rPr lang="en-IN" dirty="0"/>
              <a:t>Force F = 2861.3(962.1) = 2,752,890 N</a:t>
            </a:r>
          </a:p>
          <a:p>
            <a:r>
              <a:rPr lang="en-IN" dirty="0"/>
              <a:t>L = 50 mm: pressure p = 493.7(2.367 + 2 x 50/35) = 2579.2 </a:t>
            </a:r>
            <a:r>
              <a:rPr lang="en-IN" dirty="0" err="1"/>
              <a:t>MPa</a:t>
            </a:r>
            <a:endParaRPr lang="en-IN" dirty="0"/>
          </a:p>
          <a:p>
            <a:r>
              <a:rPr lang="en-IN" dirty="0"/>
              <a:t>Force F = 2579.2(962.1) = 2,481,458 N</a:t>
            </a:r>
          </a:p>
          <a:p>
            <a:r>
              <a:rPr lang="en-IN" dirty="0"/>
              <a:t>L = 40 mm: pressure p = 493.7(2.367 + 2 x 40/35) = 2297.1 </a:t>
            </a:r>
            <a:r>
              <a:rPr lang="en-IN" dirty="0" err="1"/>
              <a:t>MPa</a:t>
            </a:r>
            <a:endParaRPr lang="en-IN" dirty="0"/>
          </a:p>
          <a:p>
            <a:r>
              <a:rPr lang="en-IN" dirty="0"/>
              <a:t>Force F = 2297.1(962.1) = 2,210,027 N</a:t>
            </a:r>
          </a:p>
          <a:p>
            <a:r>
              <a:rPr lang="en-IN" dirty="0"/>
              <a:t>L = 30 mm: pressure p = 493.7(2.367 + 2 x 30/35) = 2014.9 </a:t>
            </a:r>
            <a:r>
              <a:rPr lang="en-IN" dirty="0" err="1"/>
              <a:t>MPa</a:t>
            </a:r>
            <a:endParaRPr lang="en-IN" dirty="0"/>
          </a:p>
          <a:p>
            <a:r>
              <a:rPr lang="en-IN" dirty="0"/>
              <a:t>Force F = 2014.9(962.1) = 1,938,595 N</a:t>
            </a:r>
          </a:p>
          <a:p>
            <a:r>
              <a:rPr lang="en-IN" dirty="0"/>
              <a:t>L = 20 mm: pressure p = 493.7(2.367 + 2 x 20/35) = 1732.8 </a:t>
            </a:r>
            <a:r>
              <a:rPr lang="en-IN" dirty="0" err="1"/>
              <a:t>MPa</a:t>
            </a:r>
            <a:endParaRPr lang="en-IN" dirty="0"/>
          </a:p>
          <a:p>
            <a:r>
              <a:rPr lang="en-IN" dirty="0"/>
              <a:t>Force F = 1732.8(962.1) = 1,667,164 N</a:t>
            </a:r>
          </a:p>
          <a:p>
            <a:r>
              <a:rPr lang="en-IN" dirty="0"/>
              <a:t>L = 10 mm: pressure p = 493.7(2.367 + 2 x 10/35) = 1450.7 </a:t>
            </a:r>
            <a:r>
              <a:rPr lang="en-IN" dirty="0" err="1"/>
              <a:t>MPa</a:t>
            </a:r>
            <a:endParaRPr lang="en-IN" dirty="0"/>
          </a:p>
          <a:p>
            <a:r>
              <a:rPr lang="en-IN" dirty="0"/>
              <a:t>Force F = 1450.7(962.1) = 1,395,732 N</a:t>
            </a:r>
          </a:p>
        </p:txBody>
      </p:sp>
      <p:sp>
        <p:nvSpPr>
          <p:cNvPr id="4" name="Date Placeholder 3"/>
          <p:cNvSpPr>
            <a:spLocks noGrp="1"/>
          </p:cNvSpPr>
          <p:nvPr>
            <p:ph type="dt" sz="half" idx="10"/>
          </p:nvPr>
        </p:nvSpPr>
        <p:spPr/>
        <p:txBody>
          <a:bodyPr/>
          <a:lstStyle/>
          <a:p>
            <a:fld id="{90F663AF-CA13-4C43-A9BD-EDFCBFC69928}"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29</a:t>
            </a:fld>
            <a:endParaRPr lang="en-US"/>
          </a:p>
        </p:txBody>
      </p:sp>
    </p:spTree>
    <p:extLst>
      <p:ext uri="{BB962C8B-B14F-4D97-AF65-F5344CB8AC3E}">
        <p14:creationId xmlns:p14="http://schemas.microsoft.com/office/powerpoint/2010/main" val="2733520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725470"/>
          </a:xfrm>
        </p:spPr>
        <p:txBody>
          <a:bodyPr/>
          <a:lstStyle/>
          <a:p>
            <a:r>
              <a:rPr lang="en-US" dirty="0"/>
              <a:t>Extrusion</a:t>
            </a:r>
          </a:p>
        </p:txBody>
      </p:sp>
      <p:sp>
        <p:nvSpPr>
          <p:cNvPr id="3" name="Content Placeholder 2"/>
          <p:cNvSpPr>
            <a:spLocks noGrp="1"/>
          </p:cNvSpPr>
          <p:nvPr>
            <p:ph idx="1"/>
          </p:nvPr>
        </p:nvSpPr>
        <p:spPr>
          <a:xfrm>
            <a:off x="285720" y="600068"/>
            <a:ext cx="8229600" cy="3043246"/>
          </a:xfrm>
        </p:spPr>
        <p:txBody>
          <a:bodyPr>
            <a:normAutofit lnSpcReduction="10000"/>
          </a:bodyPr>
          <a:lstStyle/>
          <a:p>
            <a:pPr algn="just">
              <a:buNone/>
            </a:pPr>
            <a:r>
              <a:rPr lang="en-US" u="sng" dirty="0"/>
              <a:t>Advantages:</a:t>
            </a:r>
          </a:p>
          <a:p>
            <a:pPr algn="just"/>
            <a:r>
              <a:rPr lang="en-US" sz="2200" dirty="0"/>
              <a:t>a variety of shapes are possible, especially with hot extrusion; however a limitation of the geometry is that thee cross section of the part must be uniform throughout its extruded length;</a:t>
            </a:r>
          </a:p>
          <a:p>
            <a:pPr algn="just"/>
            <a:r>
              <a:rPr lang="en-US" sz="2200" dirty="0"/>
              <a:t>grain structure and strength properties are enhanced in cold and warm extrusion;</a:t>
            </a:r>
          </a:p>
          <a:p>
            <a:pPr algn="just"/>
            <a:r>
              <a:rPr lang="en-US" sz="2200" dirty="0"/>
              <a:t>fairly close tolerances are possible, especially in cold extrusion;</a:t>
            </a:r>
          </a:p>
          <a:p>
            <a:pPr algn="just"/>
            <a:r>
              <a:rPr lang="en-US" sz="2200" dirty="0"/>
              <a:t>in some extrusion operations, little or no wasted material is created</a:t>
            </a:r>
          </a:p>
          <a:p>
            <a:pPr algn="just"/>
            <a:endParaRPr lang="en-US" sz="2200" dirty="0"/>
          </a:p>
        </p:txBody>
      </p:sp>
      <p:sp>
        <p:nvSpPr>
          <p:cNvPr id="4" name="Date Placeholder 3"/>
          <p:cNvSpPr>
            <a:spLocks noGrp="1"/>
          </p:cNvSpPr>
          <p:nvPr>
            <p:ph type="dt" sz="half" idx="10"/>
          </p:nvPr>
        </p:nvSpPr>
        <p:spPr/>
        <p:txBody>
          <a:bodyPr/>
          <a:lstStyle/>
          <a:p>
            <a:fld id="{CC05E7CD-2F03-4815-9E7B-4636CAB57832}"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3</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4500562" y="3786190"/>
            <a:ext cx="3857618" cy="2536139"/>
          </a:xfrm>
          <a:prstGeom prst="rect">
            <a:avLst/>
          </a:prstGeom>
          <a:noFill/>
          <a:ln w="9525">
            <a:noFill/>
            <a:miter lim="800000"/>
            <a:headEnd/>
            <a:tailEnd/>
          </a:ln>
          <a:effectLst/>
        </p:spPr>
      </p:pic>
      <p:sp>
        <p:nvSpPr>
          <p:cNvPr id="8" name="Rectangle 7"/>
          <p:cNvSpPr/>
          <p:nvPr/>
        </p:nvSpPr>
        <p:spPr>
          <a:xfrm>
            <a:off x="428596" y="4500570"/>
            <a:ext cx="4143404" cy="769441"/>
          </a:xfrm>
          <a:prstGeom prst="rect">
            <a:avLst/>
          </a:prstGeom>
        </p:spPr>
        <p:txBody>
          <a:bodyPr wrap="square">
            <a:spAutoFit/>
          </a:bodyPr>
          <a:lstStyle/>
          <a:p>
            <a:r>
              <a:rPr lang="en-US" sz="2200" dirty="0"/>
              <a:t>A complex extruded cross section for a heat sink.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9036496" cy="6264696"/>
          </a:xfrm>
        </p:spPr>
        <p:txBody>
          <a:bodyPr>
            <a:normAutofit lnSpcReduction="10000"/>
          </a:bodyPr>
          <a:lstStyle/>
          <a:p>
            <a:pPr marL="0" indent="0" algn="just">
              <a:buNone/>
            </a:pPr>
            <a:r>
              <a:rPr lang="en-US" dirty="0">
                <a:latin typeface="Times New Roman" pitchFamily="18" charset="0"/>
                <a:cs typeface="Times New Roman" pitchFamily="18" charset="0"/>
              </a:rPr>
              <a:t>Example 4.A 3.0-in-long cylindrical billet whose diameter = 1.5 in is reduced by indirect extrusion to a diameter = 0.375 in. Die angle = 90°. In the Johnson equation, a = 0.8 and b = 1.5. In the flow curve for the work metal, K = 75,000 </a:t>
            </a:r>
            <a:r>
              <a:rPr lang="en-US" dirty="0" err="1">
                <a:latin typeface="Times New Roman" pitchFamily="18" charset="0"/>
                <a:cs typeface="Times New Roman" pitchFamily="18" charset="0"/>
              </a:rPr>
              <a:t>lb</a:t>
            </a:r>
            <a:r>
              <a:rPr lang="en-US" dirty="0">
                <a:latin typeface="Times New Roman" pitchFamily="18" charset="0"/>
                <a:cs typeface="Times New Roman" pitchFamily="18" charset="0"/>
              </a:rPr>
              <a:t>/in</a:t>
            </a:r>
            <a:r>
              <a:rPr lang="en-US" baseline="30000" dirty="0">
                <a:latin typeface="Times New Roman" pitchFamily="18" charset="0"/>
                <a:cs typeface="Times New Roman" pitchFamily="18" charset="0"/>
              </a:rPr>
              <a:t>2 </a:t>
            </a:r>
            <a:r>
              <a:rPr lang="en-US" dirty="0">
                <a:latin typeface="Times New Roman" pitchFamily="18" charset="0"/>
                <a:cs typeface="Times New Roman" pitchFamily="18" charset="0"/>
              </a:rPr>
              <a:t>and n = 0.25. Determine (a) extrusion ratio, (b) true strain (homogeneous deformation), (c) extrusion strain, (d) ram pressure, (e) ram force, and (f) power if the ram speed = 20 in/min</a:t>
            </a:r>
          </a:p>
          <a:p>
            <a:pPr marL="0" indent="0" algn="just">
              <a:buNone/>
            </a:pPr>
            <a:r>
              <a:rPr lang="en-IN" dirty="0">
                <a:latin typeface="Times New Roman" pitchFamily="18" charset="0"/>
                <a:cs typeface="Times New Roman" pitchFamily="18" charset="0"/>
              </a:rPr>
              <a:t>Solution: (a) </a:t>
            </a:r>
            <a:r>
              <a:rPr lang="en-IN" dirty="0" err="1">
                <a:latin typeface="Times New Roman" pitchFamily="18" charset="0"/>
                <a:cs typeface="Times New Roman" pitchFamily="18" charset="0"/>
              </a:rPr>
              <a:t>rx</a:t>
            </a:r>
            <a:r>
              <a:rPr lang="en-IN" dirty="0">
                <a:latin typeface="Times New Roman" pitchFamily="18" charset="0"/>
                <a:cs typeface="Times New Roman" pitchFamily="18" charset="0"/>
              </a:rPr>
              <a:t> = </a:t>
            </a:r>
            <a:r>
              <a:rPr lang="en-IN" dirty="0" err="1">
                <a:latin typeface="Times New Roman" pitchFamily="18" charset="0"/>
                <a:cs typeface="Times New Roman" pitchFamily="18" charset="0"/>
              </a:rPr>
              <a:t>Ao</a:t>
            </a:r>
            <a:r>
              <a:rPr lang="en-IN" dirty="0">
                <a:latin typeface="Times New Roman" pitchFamily="18" charset="0"/>
                <a:cs typeface="Times New Roman" pitchFamily="18" charset="0"/>
              </a:rPr>
              <a:t>/</a:t>
            </a:r>
            <a:r>
              <a:rPr lang="en-IN" dirty="0" err="1">
                <a:latin typeface="Times New Roman" pitchFamily="18" charset="0"/>
                <a:cs typeface="Times New Roman" pitchFamily="18" charset="0"/>
              </a:rPr>
              <a:t>Af</a:t>
            </a:r>
            <a:r>
              <a:rPr lang="en-IN" dirty="0">
                <a:latin typeface="Times New Roman" pitchFamily="18" charset="0"/>
                <a:cs typeface="Times New Roman" pitchFamily="18" charset="0"/>
              </a:rPr>
              <a:t> = Do</a:t>
            </a:r>
            <a:r>
              <a:rPr lang="en-IN" baseline="30000" dirty="0">
                <a:latin typeface="Times New Roman" pitchFamily="18" charset="0"/>
                <a:cs typeface="Times New Roman" pitchFamily="18" charset="0"/>
              </a:rPr>
              <a:t>2</a:t>
            </a:r>
            <a:r>
              <a:rPr lang="en-IN" dirty="0">
                <a:latin typeface="Times New Roman" pitchFamily="18" charset="0"/>
                <a:cs typeface="Times New Roman" pitchFamily="18" charset="0"/>
              </a:rPr>
              <a:t>/Df</a:t>
            </a:r>
            <a:r>
              <a:rPr lang="en-IN" baseline="30000" dirty="0">
                <a:latin typeface="Times New Roman" pitchFamily="18" charset="0"/>
                <a:cs typeface="Times New Roman" pitchFamily="18" charset="0"/>
              </a:rPr>
              <a:t>2</a:t>
            </a:r>
            <a:r>
              <a:rPr lang="en-IN" dirty="0">
                <a:latin typeface="Times New Roman" pitchFamily="18" charset="0"/>
                <a:cs typeface="Times New Roman" pitchFamily="18" charset="0"/>
              </a:rPr>
              <a:t> = (1.5)</a:t>
            </a:r>
            <a:r>
              <a:rPr lang="en-IN" baseline="30000" dirty="0">
                <a:latin typeface="Times New Roman" pitchFamily="18" charset="0"/>
                <a:cs typeface="Times New Roman" pitchFamily="18" charset="0"/>
              </a:rPr>
              <a:t>2</a:t>
            </a:r>
            <a:r>
              <a:rPr lang="en-IN" dirty="0">
                <a:latin typeface="Times New Roman" pitchFamily="18" charset="0"/>
                <a:cs typeface="Times New Roman" pitchFamily="18" charset="0"/>
              </a:rPr>
              <a:t>/(0.375)</a:t>
            </a:r>
            <a:r>
              <a:rPr lang="en-IN" baseline="30000" dirty="0">
                <a:latin typeface="Times New Roman" pitchFamily="18" charset="0"/>
                <a:cs typeface="Times New Roman" pitchFamily="18" charset="0"/>
              </a:rPr>
              <a:t>2</a:t>
            </a:r>
            <a:r>
              <a:rPr lang="en-IN" dirty="0">
                <a:latin typeface="Times New Roman" pitchFamily="18" charset="0"/>
                <a:cs typeface="Times New Roman" pitchFamily="18" charset="0"/>
              </a:rPr>
              <a:t> = 42 = 16.0</a:t>
            </a:r>
          </a:p>
          <a:p>
            <a:pPr marL="0" indent="0" algn="just">
              <a:buNone/>
            </a:pPr>
            <a:r>
              <a:rPr lang="en-IN" dirty="0">
                <a:latin typeface="Times New Roman" pitchFamily="18" charset="0"/>
                <a:cs typeface="Times New Roman" pitchFamily="18" charset="0"/>
              </a:rPr>
              <a:t>(b) </a:t>
            </a:r>
            <a:r>
              <a:rPr lang="el-GR" dirty="0">
                <a:latin typeface="Times New Roman" pitchFamily="18" charset="0"/>
                <a:cs typeface="Times New Roman" pitchFamily="18" charset="0"/>
              </a:rPr>
              <a:t>ε = </a:t>
            </a:r>
            <a:r>
              <a:rPr lang="en-IN" dirty="0" err="1">
                <a:latin typeface="Times New Roman" pitchFamily="18" charset="0"/>
                <a:cs typeface="Times New Roman" pitchFamily="18" charset="0"/>
              </a:rPr>
              <a:t>ln</a:t>
            </a:r>
            <a:r>
              <a:rPr lang="en-IN" dirty="0">
                <a:latin typeface="Times New Roman" pitchFamily="18" charset="0"/>
                <a:cs typeface="Times New Roman" pitchFamily="18" charset="0"/>
              </a:rPr>
              <a:t> </a:t>
            </a:r>
            <a:r>
              <a:rPr lang="en-IN" dirty="0" err="1">
                <a:latin typeface="Times New Roman" pitchFamily="18" charset="0"/>
                <a:cs typeface="Times New Roman" pitchFamily="18" charset="0"/>
              </a:rPr>
              <a:t>rx</a:t>
            </a:r>
            <a:r>
              <a:rPr lang="en-IN" dirty="0">
                <a:latin typeface="Times New Roman" pitchFamily="18" charset="0"/>
                <a:cs typeface="Times New Roman" pitchFamily="18" charset="0"/>
              </a:rPr>
              <a:t> = </a:t>
            </a:r>
            <a:r>
              <a:rPr lang="en-IN" dirty="0" err="1">
                <a:latin typeface="Times New Roman" pitchFamily="18" charset="0"/>
                <a:cs typeface="Times New Roman" pitchFamily="18" charset="0"/>
              </a:rPr>
              <a:t>ln</a:t>
            </a:r>
            <a:r>
              <a:rPr lang="en-IN" dirty="0">
                <a:latin typeface="Times New Roman" pitchFamily="18" charset="0"/>
                <a:cs typeface="Times New Roman" pitchFamily="18" charset="0"/>
              </a:rPr>
              <a:t> 16 = 2.773</a:t>
            </a:r>
          </a:p>
          <a:p>
            <a:pPr marL="0" indent="0" algn="just">
              <a:buNone/>
            </a:pPr>
            <a:r>
              <a:rPr lang="en-IN" dirty="0">
                <a:latin typeface="Times New Roman" pitchFamily="18" charset="0"/>
                <a:cs typeface="Times New Roman" pitchFamily="18" charset="0"/>
              </a:rPr>
              <a:t>(c) </a:t>
            </a:r>
            <a:r>
              <a:rPr lang="el-GR" dirty="0">
                <a:latin typeface="Times New Roman" pitchFamily="18" charset="0"/>
                <a:cs typeface="Times New Roman" pitchFamily="18" charset="0"/>
              </a:rPr>
              <a:t>ε</a:t>
            </a:r>
            <a:r>
              <a:rPr lang="en-IN" dirty="0">
                <a:latin typeface="Times New Roman" pitchFamily="18" charset="0"/>
                <a:cs typeface="Times New Roman" pitchFamily="18" charset="0"/>
              </a:rPr>
              <a:t>x = a + b </a:t>
            </a:r>
            <a:r>
              <a:rPr lang="en-IN" dirty="0" err="1">
                <a:latin typeface="Times New Roman" pitchFamily="18" charset="0"/>
                <a:cs typeface="Times New Roman" pitchFamily="18" charset="0"/>
              </a:rPr>
              <a:t>ln</a:t>
            </a:r>
            <a:r>
              <a:rPr lang="en-IN" dirty="0">
                <a:latin typeface="Times New Roman" pitchFamily="18" charset="0"/>
                <a:cs typeface="Times New Roman" pitchFamily="18" charset="0"/>
              </a:rPr>
              <a:t> </a:t>
            </a:r>
            <a:r>
              <a:rPr lang="en-IN" dirty="0" err="1">
                <a:latin typeface="Times New Roman" pitchFamily="18" charset="0"/>
                <a:cs typeface="Times New Roman" pitchFamily="18" charset="0"/>
              </a:rPr>
              <a:t>rx</a:t>
            </a:r>
            <a:r>
              <a:rPr lang="en-IN" dirty="0">
                <a:latin typeface="Times New Roman" pitchFamily="18" charset="0"/>
                <a:cs typeface="Times New Roman" pitchFamily="18" charset="0"/>
              </a:rPr>
              <a:t> = 0.8 + 1.5(2.773) = 4.959</a:t>
            </a:r>
          </a:p>
          <a:p>
            <a:pPr marL="0" indent="0" algn="just">
              <a:buNone/>
            </a:pPr>
            <a:r>
              <a:rPr lang="en-IN" dirty="0">
                <a:latin typeface="Times New Roman" pitchFamily="18" charset="0"/>
                <a:cs typeface="Times New Roman" pitchFamily="18" charset="0"/>
              </a:rPr>
              <a:t>(d) Y f = 75,000(2.773)0.25/1.25 = 77,423 </a:t>
            </a:r>
            <a:r>
              <a:rPr lang="en-IN" dirty="0" err="1">
                <a:latin typeface="Times New Roman" pitchFamily="18" charset="0"/>
                <a:cs typeface="Times New Roman" pitchFamily="18" charset="0"/>
              </a:rPr>
              <a:t>lb</a:t>
            </a:r>
            <a:r>
              <a:rPr lang="en-IN" dirty="0">
                <a:latin typeface="Times New Roman" pitchFamily="18" charset="0"/>
                <a:cs typeface="Times New Roman" pitchFamily="18" charset="0"/>
              </a:rPr>
              <a:t>/in</a:t>
            </a:r>
            <a:r>
              <a:rPr lang="en-IN" baseline="30000" dirty="0">
                <a:latin typeface="Times New Roman" pitchFamily="18" charset="0"/>
                <a:cs typeface="Times New Roman" pitchFamily="18" charset="0"/>
              </a:rPr>
              <a:t>2</a:t>
            </a:r>
          </a:p>
          <a:p>
            <a:pPr marL="0" indent="0" algn="just">
              <a:buNone/>
            </a:pPr>
            <a:r>
              <a:rPr lang="en-IN" dirty="0">
                <a:latin typeface="Times New Roman" pitchFamily="18" charset="0"/>
                <a:cs typeface="Times New Roman" pitchFamily="18" charset="0"/>
              </a:rPr>
              <a:t>p = 77,423(4.959) = 383,934 </a:t>
            </a:r>
            <a:r>
              <a:rPr lang="en-IN" dirty="0" err="1">
                <a:latin typeface="Times New Roman" pitchFamily="18" charset="0"/>
                <a:cs typeface="Times New Roman" pitchFamily="18" charset="0"/>
              </a:rPr>
              <a:t>lb</a:t>
            </a:r>
            <a:r>
              <a:rPr lang="en-IN" dirty="0">
                <a:latin typeface="Times New Roman" pitchFamily="18" charset="0"/>
                <a:cs typeface="Times New Roman" pitchFamily="18" charset="0"/>
              </a:rPr>
              <a:t>/in</a:t>
            </a:r>
            <a:r>
              <a:rPr lang="en-IN" baseline="30000" dirty="0">
                <a:latin typeface="Times New Roman" pitchFamily="18" charset="0"/>
                <a:cs typeface="Times New Roman" pitchFamily="18" charset="0"/>
              </a:rPr>
              <a:t>2</a:t>
            </a:r>
          </a:p>
          <a:p>
            <a:pPr marL="0" indent="0" algn="just">
              <a:buNone/>
            </a:pPr>
            <a:r>
              <a:rPr lang="en-IN" dirty="0">
                <a:latin typeface="Times New Roman" pitchFamily="18" charset="0"/>
                <a:cs typeface="Times New Roman" pitchFamily="18" charset="0"/>
              </a:rPr>
              <a:t>(e) </a:t>
            </a:r>
            <a:r>
              <a:rPr lang="en-IN" dirty="0" err="1">
                <a:latin typeface="Times New Roman" pitchFamily="18" charset="0"/>
                <a:cs typeface="Times New Roman" pitchFamily="18" charset="0"/>
              </a:rPr>
              <a:t>Ao</a:t>
            </a:r>
            <a:r>
              <a:rPr lang="en-IN" dirty="0">
                <a:latin typeface="Times New Roman" pitchFamily="18" charset="0"/>
                <a:cs typeface="Times New Roman" pitchFamily="18" charset="0"/>
              </a:rPr>
              <a:t> = </a:t>
            </a:r>
            <a:r>
              <a:rPr lang="el-GR" dirty="0">
                <a:latin typeface="Times New Roman" pitchFamily="18" charset="0"/>
                <a:cs typeface="Times New Roman" pitchFamily="18" charset="0"/>
              </a:rPr>
              <a:t>π</a:t>
            </a:r>
            <a:r>
              <a:rPr lang="en-IN" dirty="0">
                <a:latin typeface="Times New Roman" pitchFamily="18" charset="0"/>
                <a:cs typeface="Times New Roman" pitchFamily="18" charset="0"/>
              </a:rPr>
              <a:t>Do</a:t>
            </a:r>
            <a:r>
              <a:rPr lang="en-IN" baseline="30000" dirty="0">
                <a:latin typeface="Times New Roman" pitchFamily="18" charset="0"/>
                <a:cs typeface="Times New Roman" pitchFamily="18" charset="0"/>
              </a:rPr>
              <a:t>2</a:t>
            </a:r>
            <a:r>
              <a:rPr lang="en-IN" dirty="0">
                <a:latin typeface="Times New Roman" pitchFamily="18" charset="0"/>
                <a:cs typeface="Times New Roman" pitchFamily="18" charset="0"/>
              </a:rPr>
              <a:t>/4 = </a:t>
            </a:r>
            <a:r>
              <a:rPr lang="el-GR" dirty="0">
                <a:latin typeface="Times New Roman" pitchFamily="18" charset="0"/>
                <a:cs typeface="Times New Roman" pitchFamily="18" charset="0"/>
              </a:rPr>
              <a:t>π(1.5)</a:t>
            </a:r>
            <a:r>
              <a:rPr lang="el-GR" baseline="30000" dirty="0">
                <a:latin typeface="Times New Roman" pitchFamily="18" charset="0"/>
                <a:cs typeface="Times New Roman" pitchFamily="18" charset="0"/>
              </a:rPr>
              <a:t>2</a:t>
            </a:r>
            <a:r>
              <a:rPr lang="el-GR" dirty="0">
                <a:latin typeface="Times New Roman" pitchFamily="18" charset="0"/>
                <a:cs typeface="Times New Roman" pitchFamily="18" charset="0"/>
              </a:rPr>
              <a:t>/4 = 1.767 </a:t>
            </a:r>
            <a:r>
              <a:rPr lang="en-IN" dirty="0">
                <a:latin typeface="Times New Roman" pitchFamily="18" charset="0"/>
                <a:cs typeface="Times New Roman" pitchFamily="18" charset="0"/>
              </a:rPr>
              <a:t>in</a:t>
            </a:r>
            <a:r>
              <a:rPr lang="en-IN" baseline="30000" dirty="0">
                <a:latin typeface="Times New Roman" pitchFamily="18" charset="0"/>
                <a:cs typeface="Times New Roman" pitchFamily="18" charset="0"/>
              </a:rPr>
              <a:t>2</a:t>
            </a:r>
          </a:p>
          <a:p>
            <a:pPr marL="0" indent="0" algn="just">
              <a:buNone/>
            </a:pPr>
            <a:r>
              <a:rPr lang="en-IN" dirty="0">
                <a:latin typeface="Times New Roman" pitchFamily="18" charset="0"/>
                <a:cs typeface="Times New Roman" pitchFamily="18" charset="0"/>
              </a:rPr>
              <a:t>F = (383,934)(1.767) = 678,411 lb.</a:t>
            </a:r>
          </a:p>
          <a:p>
            <a:pPr marL="0" indent="0" algn="just">
              <a:buNone/>
            </a:pPr>
            <a:r>
              <a:rPr lang="en-IN" dirty="0">
                <a:latin typeface="Times New Roman" pitchFamily="18" charset="0"/>
                <a:cs typeface="Times New Roman" pitchFamily="18" charset="0"/>
              </a:rPr>
              <a:t>(f) P = 678,411(20) = 13,568,228 in-</a:t>
            </a:r>
            <a:r>
              <a:rPr lang="en-IN" dirty="0" err="1">
                <a:latin typeface="Times New Roman" pitchFamily="18" charset="0"/>
                <a:cs typeface="Times New Roman" pitchFamily="18" charset="0"/>
              </a:rPr>
              <a:t>lb</a:t>
            </a:r>
            <a:r>
              <a:rPr lang="en-IN" dirty="0">
                <a:latin typeface="Times New Roman" pitchFamily="18" charset="0"/>
                <a:cs typeface="Times New Roman" pitchFamily="18" charset="0"/>
              </a:rPr>
              <a:t>/min</a:t>
            </a:r>
          </a:p>
          <a:p>
            <a:pPr marL="0" indent="0" algn="just">
              <a:buNone/>
            </a:pPr>
            <a:r>
              <a:rPr lang="en-IN" dirty="0">
                <a:latin typeface="Times New Roman" pitchFamily="18" charset="0"/>
                <a:cs typeface="Times New Roman" pitchFamily="18" charset="0"/>
              </a:rPr>
              <a:t>HP = 13,568,228/396,000 = 34.26 </a:t>
            </a:r>
            <a:r>
              <a:rPr lang="en-IN" dirty="0" err="1">
                <a:latin typeface="Times New Roman" pitchFamily="18" charset="0"/>
                <a:cs typeface="Times New Roman" pitchFamily="18" charset="0"/>
              </a:rPr>
              <a:t>hp</a:t>
            </a:r>
            <a:endParaRPr lang="en-IN"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90F663AF-CA13-4C43-A9BD-EDFCBFC69928}"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30</a:t>
            </a:fld>
            <a:endParaRPr lang="en-US"/>
          </a:p>
        </p:txBody>
      </p:sp>
    </p:spTree>
    <p:extLst>
      <p:ext uri="{BB962C8B-B14F-4D97-AF65-F5344CB8AC3E}">
        <p14:creationId xmlns:p14="http://schemas.microsoft.com/office/powerpoint/2010/main" val="874314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784976" cy="6009531"/>
          </a:xfrm>
        </p:spPr>
        <p:txBody>
          <a:bodyPr/>
          <a:lstStyle/>
          <a:p>
            <a:pPr algn="just"/>
            <a:r>
              <a:rPr lang="en-US" dirty="0">
                <a:latin typeface="Times New Roman" pitchFamily="18" charset="0"/>
                <a:cs typeface="Times New Roman" pitchFamily="18" charset="0"/>
              </a:rPr>
              <a:t>Example 5.An L-shaped structural section is direct extruded from an aluminum billet in which Lo = 500 mm and Do = 100 mm. Dimensions of the cross section are given in Figure 19.29. Die angle = 90°. Determine (a) extrusion ratio, (b) shape factor, and (c) length of the extruded section if the butt remaining in the container at the end of the ram stroke is 25 mm.</a:t>
            </a:r>
            <a:endParaRPr lang="en-IN"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90F663AF-CA13-4C43-A9BD-EDFCBFC69928}"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31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492896"/>
            <a:ext cx="518457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78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928992" cy="5937523"/>
          </a:xfrm>
        </p:spPr>
        <p:txBody>
          <a:bodyPr>
            <a:normAutofit/>
          </a:bodyPr>
          <a:lstStyle/>
          <a:p>
            <a:pPr marL="0" indent="0">
              <a:buNone/>
            </a:pPr>
            <a:r>
              <a:rPr lang="en-US" dirty="0"/>
              <a:t>Solution: </a:t>
            </a:r>
          </a:p>
          <a:p>
            <a:pPr marL="0" indent="0">
              <a:buNone/>
            </a:pPr>
            <a:r>
              <a:rPr lang="en-US" dirty="0"/>
              <a:t>(a) Extrusion Ratio=</a:t>
            </a:r>
            <a:r>
              <a:rPr lang="en-US" dirty="0" err="1"/>
              <a:t>rx</a:t>
            </a:r>
            <a:r>
              <a:rPr lang="en-US" dirty="0"/>
              <a:t> = </a:t>
            </a:r>
            <a:r>
              <a:rPr lang="en-US" dirty="0" err="1"/>
              <a:t>Ao</a:t>
            </a:r>
            <a:r>
              <a:rPr lang="en-US" dirty="0"/>
              <a:t>/</a:t>
            </a:r>
            <a:r>
              <a:rPr lang="en-US" dirty="0" err="1"/>
              <a:t>Af</a:t>
            </a:r>
            <a:r>
              <a:rPr lang="en-US" dirty="0"/>
              <a:t> </a:t>
            </a:r>
          </a:p>
          <a:p>
            <a:pPr marL="0" indent="0">
              <a:buNone/>
            </a:pPr>
            <a:r>
              <a:rPr lang="en-US" dirty="0" err="1"/>
              <a:t>Ao</a:t>
            </a:r>
            <a:r>
              <a:rPr lang="en-US" dirty="0"/>
              <a:t> = π(100)</a:t>
            </a:r>
            <a:r>
              <a:rPr lang="en-US" baseline="30000" dirty="0"/>
              <a:t>2</a:t>
            </a:r>
            <a:r>
              <a:rPr lang="en-US" dirty="0"/>
              <a:t>/4 = 7854 mm</a:t>
            </a:r>
            <a:r>
              <a:rPr lang="en-US" baseline="30000" dirty="0"/>
              <a:t>2</a:t>
            </a:r>
          </a:p>
          <a:p>
            <a:pPr marL="0" indent="0">
              <a:buNone/>
            </a:pPr>
            <a:r>
              <a:rPr lang="en-US" dirty="0" err="1"/>
              <a:t>Af</a:t>
            </a:r>
            <a:r>
              <a:rPr lang="en-US" dirty="0"/>
              <a:t> = 2(12 x 50) = 1200 mm</a:t>
            </a:r>
            <a:r>
              <a:rPr lang="en-US" baseline="30000" dirty="0"/>
              <a:t>2</a:t>
            </a:r>
          </a:p>
          <a:p>
            <a:pPr marL="0" indent="0">
              <a:buNone/>
            </a:pPr>
            <a:r>
              <a:rPr lang="en-US" dirty="0" err="1"/>
              <a:t>rx</a:t>
            </a:r>
            <a:r>
              <a:rPr lang="en-US" dirty="0"/>
              <a:t> = 7854/1200= 6.545</a:t>
            </a:r>
          </a:p>
          <a:p>
            <a:pPr marL="0" indent="0">
              <a:buNone/>
            </a:pPr>
            <a:r>
              <a:rPr lang="en-US" dirty="0"/>
              <a:t>(b) To determine the die shape factor we need to determine the perimeter of a circle whose area is equal to that of the extruded cross section, A = 1200 mm</a:t>
            </a:r>
            <a:r>
              <a:rPr lang="en-US" baseline="30000" dirty="0"/>
              <a:t>2</a:t>
            </a:r>
            <a:r>
              <a:rPr lang="en-US" dirty="0"/>
              <a:t>. The radius of the circle is R = (1200/π)0.5</a:t>
            </a:r>
          </a:p>
          <a:p>
            <a:pPr marL="0" indent="0">
              <a:buNone/>
            </a:pPr>
            <a:r>
              <a:rPr lang="en-US" dirty="0"/>
              <a:t>= 19.54 mm, Cc = 2π(19.54) = 122.8 mm.</a:t>
            </a:r>
          </a:p>
          <a:p>
            <a:pPr marL="0" indent="0">
              <a:buNone/>
            </a:pPr>
            <a:r>
              <a:rPr lang="en-US" dirty="0"/>
              <a:t>The perimeter of the extruded cross section </a:t>
            </a:r>
            <a:r>
              <a:rPr lang="en-US" dirty="0" err="1"/>
              <a:t>Cx</a:t>
            </a:r>
            <a:r>
              <a:rPr lang="en-US" dirty="0"/>
              <a:t> = 62 + 50 + 12 + 38 + 50 + 12 = 224 mm</a:t>
            </a:r>
          </a:p>
          <a:p>
            <a:pPr marL="0" indent="0">
              <a:buNone/>
            </a:pPr>
            <a:r>
              <a:rPr lang="en-US" dirty="0" err="1"/>
              <a:t>Kx</a:t>
            </a:r>
            <a:r>
              <a:rPr lang="en-US" dirty="0"/>
              <a:t> = 0.98 + 0.02(224/122.8)2.25 = 1.057</a:t>
            </a:r>
          </a:p>
          <a:p>
            <a:pPr marL="0" indent="0">
              <a:buNone/>
            </a:pPr>
            <a:r>
              <a:rPr lang="en-US" dirty="0"/>
              <a:t>(c) Total original volume V = 0.25π(100)2(500) = 3,926,991 mm3</a:t>
            </a:r>
            <a:endParaRPr lang="en-IN" dirty="0"/>
          </a:p>
        </p:txBody>
      </p:sp>
      <p:sp>
        <p:nvSpPr>
          <p:cNvPr id="4" name="Date Placeholder 3"/>
          <p:cNvSpPr>
            <a:spLocks noGrp="1"/>
          </p:cNvSpPr>
          <p:nvPr>
            <p:ph type="dt" sz="half" idx="10"/>
          </p:nvPr>
        </p:nvSpPr>
        <p:spPr/>
        <p:txBody>
          <a:bodyPr/>
          <a:lstStyle/>
          <a:p>
            <a:fld id="{90F663AF-CA13-4C43-A9BD-EDFCBFC69928}"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32</a:t>
            </a:fld>
            <a:endParaRPr lang="en-US"/>
          </a:p>
        </p:txBody>
      </p:sp>
    </p:spTree>
    <p:extLst>
      <p:ext uri="{BB962C8B-B14F-4D97-AF65-F5344CB8AC3E}">
        <p14:creationId xmlns:p14="http://schemas.microsoft.com/office/powerpoint/2010/main" val="3578059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856984" cy="5904656"/>
          </a:xfrm>
        </p:spPr>
        <p:txBody>
          <a:bodyPr>
            <a:normAutofit lnSpcReduction="10000"/>
          </a:bodyPr>
          <a:lstStyle/>
          <a:p>
            <a:pPr marL="0" indent="0" algn="just">
              <a:buNone/>
            </a:pPr>
            <a:r>
              <a:rPr lang="en-US" dirty="0">
                <a:latin typeface="Times New Roman" pitchFamily="18" charset="0"/>
                <a:cs typeface="Times New Roman" pitchFamily="18" charset="0"/>
              </a:rPr>
              <a:t>The final volume consists of two sections: (1) butt, and (2) </a:t>
            </a:r>
            <a:r>
              <a:rPr lang="en-US" dirty="0" err="1">
                <a:latin typeface="Times New Roman" pitchFamily="18" charset="0"/>
                <a:cs typeface="Times New Roman" pitchFamily="18" charset="0"/>
              </a:rPr>
              <a:t>extrudate</a:t>
            </a:r>
            <a:r>
              <a:rPr lang="en-US" dirty="0">
                <a:latin typeface="Times New Roman" pitchFamily="18" charset="0"/>
                <a:cs typeface="Times New Roman" pitchFamily="18" charset="0"/>
              </a:rPr>
              <a:t>. </a:t>
            </a:r>
          </a:p>
          <a:p>
            <a:pPr marL="0" indent="0" algn="just">
              <a:buNone/>
            </a:pPr>
            <a:r>
              <a:rPr lang="en-US" dirty="0">
                <a:latin typeface="Times New Roman" pitchFamily="18" charset="0"/>
                <a:cs typeface="Times New Roman" pitchFamily="18" charset="0"/>
              </a:rPr>
              <a:t>The butt volume V1 = 0.25π(100)</a:t>
            </a:r>
            <a:r>
              <a:rPr lang="en-US" baseline="30000" dirty="0">
                <a:latin typeface="Times New Roman" pitchFamily="18" charset="0"/>
                <a:cs typeface="Times New Roman" pitchFamily="18" charset="0"/>
              </a:rPr>
              <a:t>2</a:t>
            </a:r>
            <a:r>
              <a:rPr lang="en-US" dirty="0">
                <a:latin typeface="Times New Roman" pitchFamily="18" charset="0"/>
                <a:cs typeface="Times New Roman" pitchFamily="18" charset="0"/>
              </a:rPr>
              <a:t>(25) = 196,350 mm</a:t>
            </a:r>
            <a:r>
              <a:rPr lang="en-US" baseline="30000" dirty="0">
                <a:latin typeface="Times New Roman" pitchFamily="18" charset="0"/>
                <a:cs typeface="Times New Roman" pitchFamily="18" charset="0"/>
              </a:rPr>
              <a:t>3</a:t>
            </a:r>
            <a:r>
              <a:rPr lang="en-US" dirty="0">
                <a:latin typeface="Times New Roman" pitchFamily="18" charset="0"/>
                <a:cs typeface="Times New Roman" pitchFamily="18" charset="0"/>
              </a:rPr>
              <a:t>. </a:t>
            </a:r>
          </a:p>
          <a:p>
            <a:pPr marL="0" indent="0" algn="just">
              <a:buNone/>
            </a:pPr>
            <a:r>
              <a:rPr lang="en-US" dirty="0">
                <a:latin typeface="Times New Roman" pitchFamily="18" charset="0"/>
                <a:cs typeface="Times New Roman" pitchFamily="18" charset="0"/>
              </a:rPr>
              <a:t>The </a:t>
            </a:r>
            <a:r>
              <a:rPr lang="en-US" dirty="0" err="1">
                <a:latin typeface="Times New Roman" pitchFamily="18" charset="0"/>
                <a:cs typeface="Times New Roman" pitchFamily="18" charset="0"/>
              </a:rPr>
              <a:t>extrudate</a:t>
            </a:r>
            <a:r>
              <a:rPr lang="en-US" dirty="0">
                <a:latin typeface="Times New Roman" pitchFamily="18" charset="0"/>
                <a:cs typeface="Times New Roman" pitchFamily="18" charset="0"/>
              </a:rPr>
              <a:t> has a cross-sectional area </a:t>
            </a:r>
            <a:r>
              <a:rPr lang="en-US" dirty="0" err="1">
                <a:latin typeface="Times New Roman" pitchFamily="18" charset="0"/>
                <a:cs typeface="Times New Roman" pitchFamily="18" charset="0"/>
              </a:rPr>
              <a:t>Af</a:t>
            </a:r>
            <a:r>
              <a:rPr lang="en-US" dirty="0">
                <a:latin typeface="Times New Roman" pitchFamily="18" charset="0"/>
                <a:cs typeface="Times New Roman" pitchFamily="18" charset="0"/>
              </a:rPr>
              <a:t> = 1200 mm</a:t>
            </a:r>
            <a:r>
              <a:rPr lang="en-US" baseline="30000" dirty="0">
                <a:latin typeface="Times New Roman" pitchFamily="18" charset="0"/>
                <a:cs typeface="Times New Roman" pitchFamily="18" charset="0"/>
              </a:rPr>
              <a:t>2</a:t>
            </a:r>
            <a:r>
              <a:rPr lang="en-US" dirty="0">
                <a:latin typeface="Times New Roman" pitchFamily="18" charset="0"/>
                <a:cs typeface="Times New Roman" pitchFamily="18" charset="0"/>
              </a:rPr>
              <a:t>. </a:t>
            </a:r>
          </a:p>
          <a:p>
            <a:pPr marL="0" indent="0" algn="just">
              <a:buNone/>
            </a:pPr>
            <a:r>
              <a:rPr lang="en-US" dirty="0">
                <a:latin typeface="Times New Roman" pitchFamily="18" charset="0"/>
                <a:cs typeface="Times New Roman" pitchFamily="18" charset="0"/>
              </a:rPr>
              <a:t>Its volume V2 = </a:t>
            </a:r>
            <a:r>
              <a:rPr lang="en-US" dirty="0" err="1">
                <a:latin typeface="Times New Roman" pitchFamily="18" charset="0"/>
                <a:cs typeface="Times New Roman" pitchFamily="18" charset="0"/>
              </a:rPr>
              <a:t>LAf</a:t>
            </a:r>
            <a:r>
              <a:rPr lang="en-US" dirty="0">
                <a:latin typeface="Times New Roman" pitchFamily="18" charset="0"/>
                <a:cs typeface="Times New Roman" pitchFamily="18" charset="0"/>
              </a:rPr>
              <a:t> = 3,926,991 - 196,350 = 3,730,641 mm3.</a:t>
            </a:r>
          </a:p>
          <a:p>
            <a:pPr marL="0" indent="0" algn="just">
              <a:buNone/>
            </a:pPr>
            <a:r>
              <a:rPr lang="en-US" dirty="0">
                <a:latin typeface="Times New Roman" pitchFamily="18" charset="0"/>
                <a:cs typeface="Times New Roman" pitchFamily="18" charset="0"/>
              </a:rPr>
              <a:t>Thus, length L = 3,730,641/1200 = 3108.9 mm = 3.109 m</a:t>
            </a:r>
          </a:p>
          <a:p>
            <a:pPr marL="0" indent="0" algn="just">
              <a:buNone/>
            </a:pPr>
            <a:endParaRPr lang="en-US" dirty="0">
              <a:latin typeface="Times New Roman" pitchFamily="18" charset="0"/>
              <a:cs typeface="Times New Roman" pitchFamily="18" charset="0"/>
            </a:endParaRPr>
          </a:p>
          <a:p>
            <a:pPr marL="0" indent="0" algn="just">
              <a:buNone/>
            </a:pPr>
            <a:r>
              <a:rPr lang="en-IN" b="1" dirty="0">
                <a:solidFill>
                  <a:srgbClr val="FF0000"/>
                </a:solidFill>
                <a:latin typeface="Times New Roman" pitchFamily="18" charset="0"/>
                <a:cs typeface="Times New Roman" pitchFamily="18" charset="0"/>
              </a:rPr>
              <a:t>Example 6:</a:t>
            </a:r>
            <a:r>
              <a:rPr lang="en-US" b="1" dirty="0">
                <a:latin typeface="Times New Roman" pitchFamily="18" charset="0"/>
                <a:cs typeface="Times New Roman" pitchFamily="18" charset="0"/>
              </a:rPr>
              <a:t>A cup-shaped part is backward extruded from an aluminum slug that is 50 mm in diameter. The final dimensions of the cup are: OD = 50 mm, ID = 40 mm, height = 100 mm, and thickness of base = 5 mm. Determine (a) extrusion ratio, (b) shape factor, and (c) height of starting slug required to achieve the final dimensions. (d) If the metal has flow curve parameters K = 400 </a:t>
            </a:r>
            <a:r>
              <a:rPr lang="en-US" b="1" dirty="0" err="1">
                <a:latin typeface="Times New Roman" pitchFamily="18" charset="0"/>
                <a:cs typeface="Times New Roman" pitchFamily="18" charset="0"/>
              </a:rPr>
              <a:t>MPa</a:t>
            </a:r>
            <a:r>
              <a:rPr lang="en-US" b="1" dirty="0">
                <a:latin typeface="Times New Roman" pitchFamily="18" charset="0"/>
                <a:cs typeface="Times New Roman" pitchFamily="18" charset="0"/>
              </a:rPr>
              <a:t> and n = 0.25, and the constants in the Johnson extrusion strain equation are: a = 0.8 and b = 1.5, determine the extrusion force.</a:t>
            </a:r>
            <a:endParaRPr lang="en-IN" b="1"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90F663AF-CA13-4C43-A9BD-EDFCBFC69928}"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33</a:t>
            </a:fld>
            <a:endParaRPr lang="en-US"/>
          </a:p>
        </p:txBody>
      </p:sp>
    </p:spTree>
    <p:extLst>
      <p:ext uri="{BB962C8B-B14F-4D97-AF65-F5344CB8AC3E}">
        <p14:creationId xmlns:p14="http://schemas.microsoft.com/office/powerpoint/2010/main" val="3216103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928992" cy="5937523"/>
          </a:xfrm>
        </p:spPr>
        <p:txBody>
          <a:bodyPr>
            <a:normAutofit/>
          </a:bodyPr>
          <a:lstStyle/>
          <a:p>
            <a:pPr marL="0" indent="0">
              <a:buNone/>
            </a:pPr>
            <a:r>
              <a:rPr lang="en-US" dirty="0"/>
              <a:t>Solution: (a) </a:t>
            </a:r>
            <a:r>
              <a:rPr lang="en-US" dirty="0" err="1"/>
              <a:t>rx</a:t>
            </a:r>
            <a:r>
              <a:rPr lang="en-US" dirty="0"/>
              <a:t> = </a:t>
            </a:r>
            <a:r>
              <a:rPr lang="en-US" dirty="0" err="1"/>
              <a:t>Ao</a:t>
            </a:r>
            <a:r>
              <a:rPr lang="en-US" dirty="0"/>
              <a:t>/</a:t>
            </a:r>
            <a:r>
              <a:rPr lang="en-US" dirty="0" err="1"/>
              <a:t>Af</a:t>
            </a:r>
            <a:endParaRPr lang="en-US" dirty="0"/>
          </a:p>
          <a:p>
            <a:pPr marL="0" indent="0">
              <a:buNone/>
            </a:pPr>
            <a:r>
              <a:rPr lang="en-US" dirty="0" err="1"/>
              <a:t>Ao</a:t>
            </a:r>
            <a:r>
              <a:rPr lang="en-US" dirty="0"/>
              <a:t> = 0.25π(50)</a:t>
            </a:r>
            <a:r>
              <a:rPr lang="en-US" baseline="30000" dirty="0"/>
              <a:t>2 </a:t>
            </a:r>
            <a:r>
              <a:rPr lang="en-US" dirty="0"/>
              <a:t>= 1963.75 mm</a:t>
            </a:r>
            <a:r>
              <a:rPr lang="en-US" baseline="30000" dirty="0"/>
              <a:t>2</a:t>
            </a:r>
          </a:p>
          <a:p>
            <a:pPr marL="0" indent="0">
              <a:buNone/>
            </a:pPr>
            <a:r>
              <a:rPr lang="en-US" dirty="0" err="1"/>
              <a:t>Af</a:t>
            </a:r>
            <a:r>
              <a:rPr lang="en-US" dirty="0"/>
              <a:t> = 0.25π(50</a:t>
            </a:r>
            <a:r>
              <a:rPr lang="en-US" baseline="30000" dirty="0"/>
              <a:t>2</a:t>
            </a:r>
            <a:r>
              <a:rPr lang="en-US" dirty="0"/>
              <a:t> - 40</a:t>
            </a:r>
            <a:r>
              <a:rPr lang="en-US" baseline="30000" dirty="0"/>
              <a:t>2</a:t>
            </a:r>
            <a:r>
              <a:rPr lang="en-US" dirty="0"/>
              <a:t>) = 706.86 mm2</a:t>
            </a:r>
          </a:p>
          <a:p>
            <a:pPr marL="0" indent="0">
              <a:buNone/>
            </a:pPr>
            <a:r>
              <a:rPr lang="en-US" dirty="0" err="1"/>
              <a:t>rx</a:t>
            </a:r>
            <a:r>
              <a:rPr lang="en-US" dirty="0"/>
              <a:t> = 1963.75/706.86 = 2.778</a:t>
            </a:r>
          </a:p>
          <a:p>
            <a:pPr marL="0" indent="0">
              <a:buNone/>
            </a:pPr>
            <a:r>
              <a:rPr lang="en-US" dirty="0"/>
              <a:t>(b) To determine the die shape factor we need to determine the perimeter of a circle whose area is equal to that of the extruded cross section, A = 706.86 mm</a:t>
            </a:r>
            <a:r>
              <a:rPr lang="en-US" baseline="30000" dirty="0"/>
              <a:t>2</a:t>
            </a:r>
            <a:r>
              <a:rPr lang="en-US" dirty="0"/>
              <a:t>. The radius of the circle is R = (706.86/π)0.5 = 15 mm, Cc = 2π(15) = 94.25 mm.</a:t>
            </a:r>
          </a:p>
          <a:p>
            <a:pPr marL="0" indent="0">
              <a:buNone/>
            </a:pPr>
            <a:r>
              <a:rPr lang="en-US" dirty="0"/>
              <a:t>The perimeter of the extruded cross section </a:t>
            </a:r>
            <a:r>
              <a:rPr lang="en-US" dirty="0" err="1"/>
              <a:t>Cx</a:t>
            </a:r>
            <a:r>
              <a:rPr lang="en-US" dirty="0"/>
              <a:t> = π(50 + 40) = 90π = 282.74 mm.</a:t>
            </a:r>
          </a:p>
          <a:p>
            <a:pPr marL="0" indent="0">
              <a:buNone/>
            </a:pPr>
            <a:r>
              <a:rPr lang="en-US" dirty="0" err="1"/>
              <a:t>Kx</a:t>
            </a:r>
            <a:r>
              <a:rPr lang="en-US" dirty="0"/>
              <a:t> = 0.98 + 0.02(282.74/94.25)2.25 = 1.217</a:t>
            </a:r>
            <a:endParaRPr lang="en-IN" dirty="0"/>
          </a:p>
        </p:txBody>
      </p:sp>
      <p:sp>
        <p:nvSpPr>
          <p:cNvPr id="4" name="Date Placeholder 3"/>
          <p:cNvSpPr>
            <a:spLocks noGrp="1"/>
          </p:cNvSpPr>
          <p:nvPr>
            <p:ph type="dt" sz="half" idx="10"/>
          </p:nvPr>
        </p:nvSpPr>
        <p:spPr/>
        <p:txBody>
          <a:bodyPr/>
          <a:lstStyle/>
          <a:p>
            <a:fld id="{90F663AF-CA13-4C43-A9BD-EDFCBFC69928}"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34</a:t>
            </a:fld>
            <a:endParaRPr lang="en-US"/>
          </a:p>
        </p:txBody>
      </p:sp>
    </p:spTree>
    <p:extLst>
      <p:ext uri="{BB962C8B-B14F-4D97-AF65-F5344CB8AC3E}">
        <p14:creationId xmlns:p14="http://schemas.microsoft.com/office/powerpoint/2010/main" val="703040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0F663AF-CA13-4C43-A9BD-EDFCBFC69928}"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35</a:t>
            </a:fld>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8640"/>
            <a:ext cx="8964488"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627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8640"/>
            <a:ext cx="9036496" cy="5937523"/>
          </a:xfrm>
        </p:spPr>
        <p:txBody>
          <a:bodyPr>
            <a:normAutofit/>
          </a:bodyPr>
          <a:lstStyle/>
          <a:p>
            <a:r>
              <a:rPr lang="en-IN" dirty="0"/>
              <a:t>Example 7.</a:t>
            </a:r>
            <a:r>
              <a:rPr lang="en-US" dirty="0"/>
              <a:t> The flow curve parameters for the aluminum alloy of Problem 19.29 are: K = 240 </a:t>
            </a:r>
            <a:r>
              <a:rPr lang="en-US" dirty="0" err="1"/>
              <a:t>MPa</a:t>
            </a:r>
            <a:r>
              <a:rPr lang="en-US" dirty="0"/>
              <a:t> and n = 0.16. If the die angle in this operation = 90°, and the corresponding Johnson strain equation has constants a = 0.8 and b = 1.5, compute the maximum force required to drive the ram forward at the start of extrusion.</a:t>
            </a:r>
          </a:p>
          <a:p>
            <a:pPr marL="0" indent="0">
              <a:buNone/>
            </a:pPr>
            <a:r>
              <a:rPr lang="en-US" b="1" dirty="0">
                <a:solidFill>
                  <a:srgbClr val="FF0000"/>
                </a:solidFill>
              </a:rPr>
              <a:t>Solution: </a:t>
            </a:r>
            <a:r>
              <a:rPr lang="en-US" dirty="0"/>
              <a:t>From Example 6 above , </a:t>
            </a:r>
            <a:r>
              <a:rPr lang="en-US" dirty="0" err="1"/>
              <a:t>rx</a:t>
            </a:r>
            <a:r>
              <a:rPr lang="en-US" dirty="0"/>
              <a:t> = 5.068</a:t>
            </a:r>
          </a:p>
          <a:p>
            <a:pPr marL="0" indent="0">
              <a:buNone/>
            </a:pPr>
            <a:endParaRPr lang="en-US" dirty="0"/>
          </a:p>
        </p:txBody>
      </p:sp>
      <p:sp>
        <p:nvSpPr>
          <p:cNvPr id="4" name="Date Placeholder 3"/>
          <p:cNvSpPr>
            <a:spLocks noGrp="1"/>
          </p:cNvSpPr>
          <p:nvPr>
            <p:ph type="dt" sz="half" idx="10"/>
          </p:nvPr>
        </p:nvSpPr>
        <p:spPr/>
        <p:txBody>
          <a:bodyPr/>
          <a:lstStyle/>
          <a:p>
            <a:fld id="{90F663AF-CA13-4C43-A9BD-EDFCBFC69928}"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36</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492896"/>
            <a:ext cx="8784975"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582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0F663AF-CA13-4C43-A9BD-EDFCBFC69928}"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37</a:t>
            </a:fld>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756084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4825"/>
            <a:ext cx="9143999"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278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BA3E0-B305-47C5-8080-8723CC2F4F41}" type="datetime1">
              <a:rPr lang="en-US" smtClean="0"/>
              <a:pPr/>
              <a:t>5/4/2020</a:t>
            </a:fld>
            <a:endParaRPr lang="en-US"/>
          </a:p>
        </p:txBody>
      </p:sp>
      <p:sp>
        <p:nvSpPr>
          <p:cNvPr id="3" name="Footer Placeholder 2"/>
          <p:cNvSpPr>
            <a:spLocks noGrp="1"/>
          </p:cNvSpPr>
          <p:nvPr>
            <p:ph type="ftr" sz="quarter" idx="11"/>
          </p:nvPr>
        </p:nvSpPr>
        <p:spPr/>
        <p:txBody>
          <a:bodyPr/>
          <a:lstStyle/>
          <a:p>
            <a:r>
              <a:rPr lang="en-US"/>
              <a:t>Manufacturing Engineering II</a:t>
            </a:r>
          </a:p>
        </p:txBody>
      </p:sp>
      <p:sp>
        <p:nvSpPr>
          <p:cNvPr id="4" name="Slide Number Placeholder 3"/>
          <p:cNvSpPr>
            <a:spLocks noGrp="1"/>
          </p:cNvSpPr>
          <p:nvPr>
            <p:ph type="sldNum" sz="quarter" idx="12"/>
          </p:nvPr>
        </p:nvSpPr>
        <p:spPr/>
        <p:txBody>
          <a:bodyPr/>
          <a:lstStyle/>
          <a:p>
            <a:fld id="{65486EA1-9C4A-47CD-AC0C-D0B8273184D8}" type="slidenum">
              <a:rPr lang="en-US" smtClean="0"/>
              <a:pPr/>
              <a:t>38</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8964487"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9534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88640"/>
            <a:ext cx="8229600" cy="6264696"/>
          </a:xfrm>
        </p:spPr>
        <p:txBody>
          <a:bodyPr/>
          <a:lstStyle/>
          <a:p>
            <a:pPr marL="0" indent="0" algn="just">
              <a:buNone/>
            </a:pPr>
            <a:r>
              <a:rPr lang="en-IN" b="1" dirty="0">
                <a:solidFill>
                  <a:srgbClr val="FF0000"/>
                </a:solidFill>
              </a:rPr>
              <a:t>Example 8. </a:t>
            </a:r>
            <a:r>
              <a:rPr lang="en-IN" dirty="0">
                <a:latin typeface="Times New Roman" pitchFamily="18" charset="0"/>
                <a:cs typeface="Times New Roman" pitchFamily="18" charset="0"/>
              </a:rPr>
              <a:t>The following structural section is indirect extruded from an aluminium billet with initial length Lo of 100 mm and diameter Do 0f 120 mm Dimensions of the cross section are given in figure and die opening angle is 90</a:t>
            </a:r>
            <a:r>
              <a:rPr lang="en-IN" baseline="30000" dirty="0">
                <a:latin typeface="Times New Roman" pitchFamily="18" charset="0"/>
                <a:cs typeface="Times New Roman" pitchFamily="18" charset="0"/>
              </a:rPr>
              <a:t>0</a:t>
            </a:r>
            <a:r>
              <a:rPr lang="en-IN" dirty="0">
                <a:latin typeface="Times New Roman" pitchFamily="18" charset="0"/>
                <a:cs typeface="Times New Roman" pitchFamily="18" charset="0"/>
              </a:rPr>
              <a:t>.Consider the Johnson equation (For extrusion strain </a:t>
            </a:r>
            <a:r>
              <a:rPr lang="el-GR" dirty="0">
                <a:latin typeface="Times New Roman" pitchFamily="18" charset="0"/>
                <a:cs typeface="Times New Roman" pitchFamily="18" charset="0"/>
              </a:rPr>
              <a:t>ε</a:t>
            </a:r>
            <a:r>
              <a:rPr lang="en-IN" dirty="0">
                <a:latin typeface="Times New Roman" pitchFamily="18" charset="0"/>
                <a:cs typeface="Times New Roman" pitchFamily="18" charset="0"/>
              </a:rPr>
              <a:t>x = [</a:t>
            </a:r>
            <a:r>
              <a:rPr lang="en-IN" dirty="0" err="1">
                <a:latin typeface="Times New Roman" pitchFamily="18" charset="0"/>
                <a:cs typeface="Times New Roman" pitchFamily="18" charset="0"/>
              </a:rPr>
              <a:t>a+b</a:t>
            </a:r>
            <a:r>
              <a:rPr lang="en-IN" dirty="0">
                <a:latin typeface="Times New Roman" pitchFamily="18" charset="0"/>
                <a:cs typeface="Times New Roman" pitchFamily="18" charset="0"/>
              </a:rPr>
              <a:t> </a:t>
            </a:r>
            <a:r>
              <a:rPr lang="en-IN" dirty="0" err="1">
                <a:latin typeface="Times New Roman" pitchFamily="18" charset="0"/>
                <a:cs typeface="Times New Roman" pitchFamily="18" charset="0"/>
              </a:rPr>
              <a:t>ln</a:t>
            </a:r>
            <a:r>
              <a:rPr lang="en-IN" dirty="0">
                <a:latin typeface="Times New Roman" pitchFamily="18" charset="0"/>
                <a:cs typeface="Times New Roman" pitchFamily="18" charset="0"/>
              </a:rPr>
              <a:t>(Rx)] has the constants </a:t>
            </a:r>
            <a:r>
              <a:rPr lang="en-IN" b="1" dirty="0">
                <a:latin typeface="Times New Roman" pitchFamily="18" charset="0"/>
                <a:cs typeface="Times New Roman" pitchFamily="18" charset="0"/>
              </a:rPr>
              <a:t>a</a:t>
            </a:r>
            <a:r>
              <a:rPr lang="en-IN" dirty="0">
                <a:latin typeface="Times New Roman" pitchFamily="18" charset="0"/>
                <a:cs typeface="Times New Roman" pitchFamily="18" charset="0"/>
              </a:rPr>
              <a:t> and </a:t>
            </a:r>
            <a:r>
              <a:rPr lang="en-IN" b="1" dirty="0">
                <a:latin typeface="Times New Roman" pitchFamily="18" charset="0"/>
                <a:cs typeface="Times New Roman" pitchFamily="18" charset="0"/>
              </a:rPr>
              <a:t>b  of 0.8 and 1.4 </a:t>
            </a:r>
            <a:r>
              <a:rPr lang="en-IN" dirty="0">
                <a:latin typeface="Times New Roman" pitchFamily="18" charset="0"/>
                <a:cs typeface="Times New Roman" pitchFamily="18" charset="0"/>
              </a:rPr>
              <a:t>respectively and the flow curve for the work metal has strength coefficient of 400 </a:t>
            </a:r>
            <a:r>
              <a:rPr lang="en-IN" dirty="0" err="1">
                <a:latin typeface="Times New Roman" pitchFamily="18" charset="0"/>
                <a:cs typeface="Times New Roman" pitchFamily="18" charset="0"/>
              </a:rPr>
              <a:t>Mpa</a:t>
            </a:r>
            <a:r>
              <a:rPr lang="en-IN" dirty="0">
                <a:latin typeface="Times New Roman" pitchFamily="18" charset="0"/>
                <a:cs typeface="Times New Roman" pitchFamily="18" charset="0"/>
              </a:rPr>
              <a:t> and strain hardening  exponent of 0.13.Evaluate</a:t>
            </a:r>
          </a:p>
          <a:p>
            <a:pPr marL="0" indent="0" algn="just">
              <a:buNone/>
            </a:pPr>
            <a:r>
              <a:rPr lang="en-IN" dirty="0">
                <a:latin typeface="Times New Roman" pitchFamily="18" charset="0"/>
                <a:cs typeface="Times New Roman" pitchFamily="18" charset="0"/>
              </a:rPr>
              <a:t>a) Extrusion ratio</a:t>
            </a:r>
          </a:p>
          <a:p>
            <a:pPr marL="0" indent="0" algn="just">
              <a:buNone/>
            </a:pPr>
            <a:r>
              <a:rPr lang="en-IN" dirty="0">
                <a:latin typeface="Times New Roman" pitchFamily="18" charset="0"/>
                <a:cs typeface="Times New Roman" pitchFamily="18" charset="0"/>
              </a:rPr>
              <a:t>b) True strain (Homogeneous deformation)</a:t>
            </a:r>
          </a:p>
          <a:p>
            <a:pPr marL="0" indent="0" algn="just">
              <a:buNone/>
            </a:pPr>
            <a:r>
              <a:rPr lang="en-IN" dirty="0">
                <a:latin typeface="Times New Roman" pitchFamily="18" charset="0"/>
                <a:cs typeface="Times New Roman" pitchFamily="18" charset="0"/>
              </a:rPr>
              <a:t>c)  Extrusion strain( Johnsons equation</a:t>
            </a:r>
          </a:p>
          <a:p>
            <a:pPr marL="457200" indent="-457200" algn="just">
              <a:buAutoNum type="alphaLcParenR" startAt="4"/>
            </a:pPr>
            <a:r>
              <a:rPr lang="en-IN" dirty="0">
                <a:latin typeface="Times New Roman" pitchFamily="18" charset="0"/>
                <a:cs typeface="Times New Roman" pitchFamily="18" charset="0"/>
              </a:rPr>
              <a:t>Average Ram Force</a:t>
            </a:r>
          </a:p>
          <a:p>
            <a:pPr marL="457200" indent="-457200" algn="just">
              <a:buAutoNum type="alphaLcParenR"/>
            </a:pPr>
            <a:r>
              <a:rPr lang="en-IN" dirty="0">
                <a:latin typeface="Times New Roman" pitchFamily="18" charset="0"/>
                <a:cs typeface="Times New Roman" pitchFamily="18" charset="0"/>
              </a:rPr>
              <a:t>Extrusion Ratio Rx= </a:t>
            </a:r>
            <a:r>
              <a:rPr lang="en-IN" dirty="0" err="1">
                <a:latin typeface="Times New Roman" pitchFamily="18" charset="0"/>
                <a:cs typeface="Times New Roman" pitchFamily="18" charset="0"/>
              </a:rPr>
              <a:t>Ao</a:t>
            </a:r>
            <a:r>
              <a:rPr lang="en-IN" dirty="0">
                <a:latin typeface="Times New Roman" pitchFamily="18" charset="0"/>
                <a:cs typeface="Times New Roman" pitchFamily="18" charset="0"/>
              </a:rPr>
              <a:t>/</a:t>
            </a:r>
            <a:r>
              <a:rPr lang="en-IN" dirty="0" err="1">
                <a:latin typeface="Times New Roman" pitchFamily="18" charset="0"/>
                <a:cs typeface="Times New Roman" pitchFamily="18" charset="0"/>
              </a:rPr>
              <a:t>Af</a:t>
            </a:r>
            <a:endParaRPr lang="en-IN" dirty="0">
              <a:latin typeface="Times New Roman" pitchFamily="18" charset="0"/>
              <a:cs typeface="Times New Roman" pitchFamily="18" charset="0"/>
            </a:endParaRPr>
          </a:p>
          <a:p>
            <a:pPr marL="0" indent="0" algn="just">
              <a:buNone/>
            </a:pPr>
            <a:r>
              <a:rPr lang="en-IN" dirty="0">
                <a:latin typeface="Times New Roman" pitchFamily="18" charset="0"/>
                <a:cs typeface="Times New Roman" pitchFamily="18" charset="0"/>
              </a:rPr>
              <a:t>Therefore,</a:t>
            </a:r>
          </a:p>
          <a:p>
            <a:pPr marL="0" indent="0" algn="just">
              <a:buNone/>
            </a:pPr>
            <a:r>
              <a:rPr lang="en-IN" dirty="0" err="1">
                <a:latin typeface="Times New Roman" pitchFamily="18" charset="0"/>
                <a:cs typeface="Times New Roman" pitchFamily="18" charset="0"/>
              </a:rPr>
              <a:t>Ao</a:t>
            </a:r>
            <a:r>
              <a:rPr lang="en-IN" dirty="0">
                <a:latin typeface="Times New Roman" pitchFamily="18" charset="0"/>
                <a:cs typeface="Times New Roman" pitchFamily="18" charset="0"/>
              </a:rPr>
              <a:t>=</a:t>
            </a:r>
            <a:r>
              <a:rPr lang="el-GR" dirty="0">
                <a:latin typeface="Times New Roman" pitchFamily="18" charset="0"/>
                <a:cs typeface="Times New Roman" pitchFamily="18" charset="0"/>
              </a:rPr>
              <a:t>π</a:t>
            </a:r>
            <a:r>
              <a:rPr lang="en-IN" dirty="0">
                <a:latin typeface="Times New Roman" pitchFamily="18" charset="0"/>
                <a:cs typeface="Times New Roman" pitchFamily="18" charset="0"/>
              </a:rPr>
              <a:t>Do</a:t>
            </a:r>
            <a:r>
              <a:rPr lang="en-IN" baseline="30000" dirty="0">
                <a:latin typeface="Times New Roman" pitchFamily="18" charset="0"/>
                <a:cs typeface="Times New Roman" pitchFamily="18" charset="0"/>
              </a:rPr>
              <a:t>2</a:t>
            </a:r>
            <a:r>
              <a:rPr lang="en-IN" dirty="0">
                <a:latin typeface="Times New Roman" pitchFamily="18" charset="0"/>
                <a:cs typeface="Times New Roman" pitchFamily="18" charset="0"/>
              </a:rPr>
              <a:t>/4  =(</a:t>
            </a:r>
            <a:r>
              <a:rPr lang="el-GR" dirty="0">
                <a:latin typeface="Times New Roman" pitchFamily="18" charset="0"/>
                <a:cs typeface="Times New Roman" pitchFamily="18" charset="0"/>
              </a:rPr>
              <a:t>π</a:t>
            </a:r>
            <a:r>
              <a:rPr lang="en-IN" dirty="0">
                <a:latin typeface="Times New Roman" pitchFamily="18" charset="0"/>
                <a:cs typeface="Times New Roman" pitchFamily="18" charset="0"/>
              </a:rPr>
              <a:t> x120</a:t>
            </a:r>
            <a:r>
              <a:rPr lang="en-IN" baseline="30000" dirty="0">
                <a:latin typeface="Times New Roman" pitchFamily="18" charset="0"/>
                <a:cs typeface="Times New Roman" pitchFamily="18" charset="0"/>
              </a:rPr>
              <a:t>2</a:t>
            </a:r>
            <a:r>
              <a:rPr lang="en-IN" dirty="0">
                <a:latin typeface="Times New Roman" pitchFamily="18" charset="0"/>
                <a:cs typeface="Times New Roman" pitchFamily="18" charset="0"/>
              </a:rPr>
              <a:t>)/4=11309.7 mm</a:t>
            </a:r>
            <a:r>
              <a:rPr lang="en-IN" baseline="30000" dirty="0">
                <a:latin typeface="Times New Roman" pitchFamily="18" charset="0"/>
                <a:cs typeface="Times New Roman" pitchFamily="18" charset="0"/>
              </a:rPr>
              <a:t>2</a:t>
            </a:r>
          </a:p>
          <a:p>
            <a:endParaRPr lang="en-IN" dirty="0">
              <a:latin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fld id="{E7DBA3E0-B305-47C5-8080-8723CC2F4F41}" type="datetime1">
              <a:rPr lang="en-US" smtClean="0"/>
              <a:pPr/>
              <a:t>5/4/2020</a:t>
            </a:fld>
            <a:endParaRPr lang="en-US"/>
          </a:p>
        </p:txBody>
      </p:sp>
      <p:sp>
        <p:nvSpPr>
          <p:cNvPr id="3" name="Footer Placeholder 2"/>
          <p:cNvSpPr>
            <a:spLocks noGrp="1"/>
          </p:cNvSpPr>
          <p:nvPr>
            <p:ph type="ftr" sz="quarter" idx="11"/>
          </p:nvPr>
        </p:nvSpPr>
        <p:spPr/>
        <p:txBody>
          <a:bodyPr/>
          <a:lstStyle/>
          <a:p>
            <a:r>
              <a:rPr lang="en-US"/>
              <a:t>Manufacturing Engineering II</a:t>
            </a:r>
          </a:p>
        </p:txBody>
      </p:sp>
      <p:sp>
        <p:nvSpPr>
          <p:cNvPr id="4" name="Slide Number Placeholder 3"/>
          <p:cNvSpPr>
            <a:spLocks noGrp="1"/>
          </p:cNvSpPr>
          <p:nvPr>
            <p:ph type="sldNum" sz="quarter" idx="12"/>
          </p:nvPr>
        </p:nvSpPr>
        <p:spPr/>
        <p:txBody>
          <a:bodyPr/>
          <a:lstStyle/>
          <a:p>
            <a:fld id="{65486EA1-9C4A-47CD-AC0C-D0B8273184D8}" type="slidenum">
              <a:rPr lang="en-US" smtClean="0"/>
              <a:pPr/>
              <a:t>39</a:t>
            </a:fld>
            <a:endParaRPr lang="en-US"/>
          </a:p>
        </p:txBody>
      </p:sp>
    </p:spTree>
    <p:extLst>
      <p:ext uri="{BB962C8B-B14F-4D97-AF65-F5344CB8AC3E}">
        <p14:creationId xmlns:p14="http://schemas.microsoft.com/office/powerpoint/2010/main" val="1258058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lstStyle/>
          <a:p>
            <a:r>
              <a:rPr lang="en-US" dirty="0"/>
              <a:t>Direct Extrusion</a:t>
            </a:r>
          </a:p>
        </p:txBody>
      </p:sp>
      <p:sp>
        <p:nvSpPr>
          <p:cNvPr id="4" name="Date Placeholder 3"/>
          <p:cNvSpPr>
            <a:spLocks noGrp="1"/>
          </p:cNvSpPr>
          <p:nvPr>
            <p:ph type="dt" sz="half" idx="10"/>
          </p:nvPr>
        </p:nvSpPr>
        <p:spPr/>
        <p:txBody>
          <a:bodyPr/>
          <a:lstStyle/>
          <a:p>
            <a:fld id="{2DE9A30D-E807-48D1-A5E7-96C5321B08E1}"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4</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171250" y="857232"/>
            <a:ext cx="5615196" cy="2570949"/>
          </a:xfrm>
          <a:prstGeom prst="rect">
            <a:avLst/>
          </a:prstGeom>
          <a:noFill/>
          <a:ln w="9525">
            <a:noFill/>
            <a:miter lim="800000"/>
            <a:headEnd/>
            <a:tailEnd/>
          </a:ln>
          <a:effectLst/>
        </p:spPr>
      </p:pic>
      <p:sp>
        <p:nvSpPr>
          <p:cNvPr id="8" name="Rectangle 7"/>
          <p:cNvSpPr/>
          <p:nvPr/>
        </p:nvSpPr>
        <p:spPr>
          <a:xfrm>
            <a:off x="5715008" y="285728"/>
            <a:ext cx="3214710" cy="3170099"/>
          </a:xfrm>
          <a:prstGeom prst="rect">
            <a:avLst/>
          </a:prstGeom>
        </p:spPr>
        <p:txBody>
          <a:bodyPr wrap="square">
            <a:spAutoFit/>
          </a:bodyPr>
          <a:lstStyle/>
          <a:p>
            <a:pPr algn="just"/>
            <a:r>
              <a:rPr lang="en-US" sz="2000" dirty="0"/>
              <a:t>A metal billet is loaded into a container, and a ram compresses the material, forcing to flow through one or more openings in a die at the opposite end of the container. At the ram, a small portion of the billet remains that cannot be forced through the die opening.</a:t>
            </a:r>
          </a:p>
        </p:txBody>
      </p:sp>
      <p:pic>
        <p:nvPicPr>
          <p:cNvPr id="3075" name="Picture 3"/>
          <p:cNvPicPr>
            <a:picLocks noChangeAspect="1" noChangeArrowheads="1"/>
          </p:cNvPicPr>
          <p:nvPr/>
        </p:nvPicPr>
        <p:blipFill>
          <a:blip r:embed="rId3" cstate="print"/>
          <a:srcRect/>
          <a:stretch>
            <a:fillRect/>
          </a:stretch>
        </p:blipFill>
        <p:spPr bwMode="auto">
          <a:xfrm>
            <a:off x="4294558" y="3500438"/>
            <a:ext cx="4706598" cy="2828922"/>
          </a:xfrm>
          <a:prstGeom prst="rect">
            <a:avLst/>
          </a:prstGeom>
          <a:noFill/>
          <a:ln w="9525">
            <a:noFill/>
            <a:miter lim="800000"/>
            <a:headEnd/>
            <a:tailEnd/>
          </a:ln>
          <a:effectLst/>
        </p:spPr>
      </p:pic>
      <p:sp>
        <p:nvSpPr>
          <p:cNvPr id="10" name="Rectangle 9"/>
          <p:cNvSpPr/>
          <p:nvPr/>
        </p:nvSpPr>
        <p:spPr>
          <a:xfrm>
            <a:off x="71438" y="3825437"/>
            <a:ext cx="4214810" cy="2246769"/>
          </a:xfrm>
          <a:prstGeom prst="rect">
            <a:avLst/>
          </a:prstGeom>
        </p:spPr>
        <p:txBody>
          <a:bodyPr wrap="square">
            <a:spAutoFit/>
          </a:bodyPr>
          <a:lstStyle/>
          <a:p>
            <a:pPr algn="just"/>
            <a:r>
              <a:rPr lang="en-US" sz="2000" dirty="0"/>
              <a:t>In direct extrusion significant friction exists between the work surface and the walls of the container as the billet is forced to slide toward the die opening. This friction causes a substantial increase in the ram force required in direct extrusion.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264696"/>
          </a:xfrm>
        </p:spPr>
        <p:txBody>
          <a:bodyPr>
            <a:normAutofit/>
          </a:bodyPr>
          <a:lstStyle/>
          <a:p>
            <a:pPr marL="0" indent="0">
              <a:buNone/>
            </a:pPr>
            <a:r>
              <a:rPr lang="en-IN" sz="2000" dirty="0" err="1"/>
              <a:t>Af</a:t>
            </a:r>
            <a:r>
              <a:rPr lang="en-IN" sz="2000" dirty="0"/>
              <a:t>=2x (80+10)+(60x10)+2x (5x10)+2X[</a:t>
            </a:r>
            <a:r>
              <a:rPr lang="el-GR" sz="2000" dirty="0"/>
              <a:t>π</a:t>
            </a:r>
            <a:r>
              <a:rPr lang="en-IN" sz="2000" dirty="0"/>
              <a:t>(10</a:t>
            </a:r>
            <a:r>
              <a:rPr lang="en-IN" sz="2000" baseline="30000" dirty="0"/>
              <a:t>2</a:t>
            </a:r>
            <a:r>
              <a:rPr lang="en-IN" sz="2000" dirty="0"/>
              <a:t>-5</a:t>
            </a:r>
            <a:r>
              <a:rPr lang="en-IN" sz="2000" baseline="30000" dirty="0"/>
              <a:t>2</a:t>
            </a:r>
            <a:r>
              <a:rPr lang="en-IN" sz="2000" dirty="0"/>
              <a:t>)]/4=</a:t>
            </a:r>
          </a:p>
          <a:p>
            <a:pPr marL="0" indent="0">
              <a:buNone/>
            </a:pPr>
            <a:r>
              <a:rPr lang="en-IN" sz="2000" dirty="0" err="1"/>
              <a:t>Af</a:t>
            </a:r>
            <a:r>
              <a:rPr lang="en-IN" sz="2000" dirty="0"/>
              <a:t>=1600+600+100+235.6 mm2</a:t>
            </a:r>
          </a:p>
          <a:p>
            <a:pPr marL="0" indent="0">
              <a:buNone/>
            </a:pPr>
            <a:r>
              <a:rPr lang="en-IN" sz="2000" dirty="0"/>
              <a:t>Extrusion Ratio=Rx= </a:t>
            </a:r>
            <a:r>
              <a:rPr lang="en-IN" sz="2000" dirty="0" err="1"/>
              <a:t>Ao</a:t>
            </a:r>
            <a:r>
              <a:rPr lang="en-IN" sz="2000" dirty="0"/>
              <a:t>/</a:t>
            </a:r>
            <a:r>
              <a:rPr lang="en-IN" sz="2000" dirty="0" err="1"/>
              <a:t>Af</a:t>
            </a:r>
            <a:r>
              <a:rPr lang="en-IN" sz="2000" dirty="0"/>
              <a:t>=11309.7/2535.6=4.46</a:t>
            </a:r>
          </a:p>
          <a:p>
            <a:pPr marL="0" indent="0">
              <a:buNone/>
            </a:pPr>
            <a:r>
              <a:rPr lang="en-IN" sz="2000" dirty="0"/>
              <a:t>B. True Strain (Homogeneous deformation</a:t>
            </a:r>
          </a:p>
          <a:p>
            <a:pPr marL="0" indent="0">
              <a:buNone/>
            </a:pPr>
            <a:r>
              <a:rPr lang="el-GR" sz="2000" dirty="0"/>
              <a:t> ε = </a:t>
            </a:r>
            <a:r>
              <a:rPr lang="en-IN" sz="2000" dirty="0" err="1"/>
              <a:t>ln</a:t>
            </a:r>
            <a:r>
              <a:rPr lang="en-IN" sz="2000" dirty="0"/>
              <a:t> Rx =</a:t>
            </a:r>
            <a:r>
              <a:rPr lang="en-IN" sz="2000" dirty="0" err="1"/>
              <a:t>ln</a:t>
            </a:r>
            <a:r>
              <a:rPr lang="en-IN" sz="2000" dirty="0"/>
              <a:t> 4.46=1.49</a:t>
            </a:r>
          </a:p>
          <a:p>
            <a:pPr marL="0" indent="0">
              <a:buNone/>
            </a:pPr>
            <a:r>
              <a:rPr lang="el-GR" sz="2000" dirty="0"/>
              <a:t>ε</a:t>
            </a:r>
            <a:r>
              <a:rPr lang="en-IN" sz="2000" dirty="0"/>
              <a:t>x=Extrusion strain (Johnsons Equation )=(</a:t>
            </a:r>
            <a:r>
              <a:rPr lang="en-IN" sz="2000" dirty="0" err="1"/>
              <a:t>a+blnRx</a:t>
            </a:r>
            <a:r>
              <a:rPr lang="en-IN" sz="2000" dirty="0"/>
              <a:t>)</a:t>
            </a:r>
          </a:p>
          <a:p>
            <a:pPr marL="0" indent="0">
              <a:buNone/>
            </a:pPr>
            <a:r>
              <a:rPr lang="el-GR" sz="2000" dirty="0"/>
              <a:t>ε</a:t>
            </a:r>
            <a:r>
              <a:rPr lang="en-IN" sz="2000" dirty="0"/>
              <a:t>x =0.8+1.4(1.49)=2.89</a:t>
            </a:r>
          </a:p>
          <a:p>
            <a:pPr marL="0" indent="0">
              <a:buNone/>
            </a:pPr>
            <a:r>
              <a:rPr lang="en-IN" sz="2000" dirty="0"/>
              <a:t>Y f = K</a:t>
            </a:r>
            <a:r>
              <a:rPr lang="el-GR" sz="2000" dirty="0"/>
              <a:t>ε</a:t>
            </a:r>
            <a:r>
              <a:rPr lang="en-IN" sz="2000" baseline="30000" dirty="0"/>
              <a:t>n</a:t>
            </a:r>
            <a:r>
              <a:rPr lang="en-IN" sz="2000" dirty="0"/>
              <a:t>/(1+n) =400X1.49 </a:t>
            </a:r>
            <a:r>
              <a:rPr lang="en-IN" sz="2000" baseline="30000" dirty="0"/>
              <a:t>0.13</a:t>
            </a:r>
            <a:r>
              <a:rPr lang="en-IN" sz="2000" dirty="0"/>
              <a:t>/(1+0.13)=372.8 </a:t>
            </a:r>
            <a:r>
              <a:rPr lang="en-IN" sz="2000" dirty="0" err="1"/>
              <a:t>Mpa</a:t>
            </a:r>
            <a:endParaRPr lang="en-IN" sz="2000" dirty="0"/>
          </a:p>
          <a:p>
            <a:pPr marL="0" indent="0">
              <a:buNone/>
            </a:pPr>
            <a:r>
              <a:rPr lang="en-IN" sz="2000" dirty="0"/>
              <a:t>Ram Pressure P=Y f(</a:t>
            </a:r>
            <a:r>
              <a:rPr lang="el-GR" sz="2000" dirty="0"/>
              <a:t>ε</a:t>
            </a:r>
            <a:r>
              <a:rPr lang="en-IN" sz="2000" dirty="0"/>
              <a:t>x )= 372.8(2.89)=1077.4Mpa</a:t>
            </a:r>
          </a:p>
          <a:p>
            <a:pPr marL="0" indent="0">
              <a:buNone/>
            </a:pPr>
            <a:r>
              <a:rPr lang="en-IN" sz="2000" dirty="0"/>
              <a:t>C Average Ram Force=P </a:t>
            </a:r>
            <a:r>
              <a:rPr lang="en-IN" sz="2000" dirty="0" err="1"/>
              <a:t>Ao</a:t>
            </a:r>
            <a:r>
              <a:rPr lang="en-IN" sz="2000" dirty="0"/>
              <a:t>=1077.4+11309.7=12MN</a:t>
            </a:r>
          </a:p>
          <a:p>
            <a:pPr marL="0" indent="0">
              <a:buNone/>
            </a:pPr>
            <a:r>
              <a:rPr lang="en-IN" sz="2000" dirty="0" err="1"/>
              <a:t>D.Length</a:t>
            </a:r>
            <a:r>
              <a:rPr lang="en-IN" sz="2000" dirty="0"/>
              <a:t> of the Extruded sections if the butt remaining in the container at end of the ram stroke is 25mm</a:t>
            </a:r>
          </a:p>
          <a:p>
            <a:pPr marL="0" indent="0">
              <a:buNone/>
            </a:pPr>
            <a:r>
              <a:rPr lang="en-IN" sz="2000" dirty="0"/>
              <a:t>Volume of the initial=Volume of the Final</a:t>
            </a:r>
          </a:p>
          <a:p>
            <a:pPr marL="0" indent="0">
              <a:buNone/>
            </a:pPr>
            <a:r>
              <a:rPr lang="en-IN" sz="2000" dirty="0" err="1"/>
              <a:t>AoLo</a:t>
            </a:r>
            <a:r>
              <a:rPr lang="en-IN" sz="2000" dirty="0"/>
              <a:t>=</a:t>
            </a:r>
            <a:r>
              <a:rPr lang="en-IN" sz="2000" dirty="0" err="1"/>
              <a:t>AfLf</a:t>
            </a:r>
            <a:r>
              <a:rPr lang="en-IN" sz="2000" dirty="0"/>
              <a:t>+(</a:t>
            </a:r>
            <a:r>
              <a:rPr lang="en-IN" sz="2000" dirty="0" err="1"/>
              <a:t>AoLo</a:t>
            </a:r>
            <a:r>
              <a:rPr lang="en-IN" sz="2000" dirty="0"/>
              <a:t>)</a:t>
            </a:r>
          </a:p>
          <a:p>
            <a:pPr marL="0" indent="0">
              <a:buNone/>
            </a:pPr>
            <a:r>
              <a:rPr lang="en-IN" sz="2000" dirty="0"/>
              <a:t>11309.7x100=2535.6xLf+11309.7x25</a:t>
            </a:r>
          </a:p>
          <a:p>
            <a:pPr marL="0" indent="0">
              <a:buNone/>
            </a:pPr>
            <a:r>
              <a:rPr lang="en-IN" sz="2000" dirty="0"/>
              <a:t>1130970=2535.6Lf+28740</a:t>
            </a:r>
          </a:p>
          <a:p>
            <a:pPr marL="0" indent="0">
              <a:buNone/>
            </a:pPr>
            <a:r>
              <a:rPr lang="en-IN" sz="2000"/>
              <a:t>Lf=848230/2535.6=334.4 mm</a:t>
            </a:r>
            <a:endParaRPr lang="en-IN" sz="2000" dirty="0"/>
          </a:p>
          <a:p>
            <a:pPr marL="0" indent="0">
              <a:buNone/>
            </a:pPr>
            <a:endParaRPr lang="en-IN" sz="2000" dirty="0"/>
          </a:p>
          <a:p>
            <a:pPr marL="0" indent="0">
              <a:buNone/>
            </a:pPr>
            <a:endParaRPr lang="en-IN" sz="2000" dirty="0"/>
          </a:p>
        </p:txBody>
      </p:sp>
      <p:sp>
        <p:nvSpPr>
          <p:cNvPr id="4" name="Date Placeholder 3"/>
          <p:cNvSpPr>
            <a:spLocks noGrp="1"/>
          </p:cNvSpPr>
          <p:nvPr>
            <p:ph type="dt" sz="half" idx="10"/>
          </p:nvPr>
        </p:nvSpPr>
        <p:spPr/>
        <p:txBody>
          <a:bodyPr/>
          <a:lstStyle/>
          <a:p>
            <a:fld id="{90F663AF-CA13-4C43-A9BD-EDFCBFC69928}"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40</a:t>
            </a:fld>
            <a:endParaRPr lang="en-US"/>
          </a:p>
        </p:txBody>
      </p:sp>
    </p:spTree>
    <p:extLst>
      <p:ext uri="{BB962C8B-B14F-4D97-AF65-F5344CB8AC3E}">
        <p14:creationId xmlns:p14="http://schemas.microsoft.com/office/powerpoint/2010/main" val="3501675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lstStyle/>
          <a:p>
            <a:r>
              <a:rPr lang="en-US" dirty="0"/>
              <a:t>Hollow and semi hollow shapes</a:t>
            </a:r>
          </a:p>
        </p:txBody>
      </p:sp>
      <p:sp>
        <p:nvSpPr>
          <p:cNvPr id="4" name="Date Placeholder 3"/>
          <p:cNvSpPr>
            <a:spLocks noGrp="1"/>
          </p:cNvSpPr>
          <p:nvPr>
            <p:ph type="dt" sz="half" idx="10"/>
          </p:nvPr>
        </p:nvSpPr>
        <p:spPr/>
        <p:txBody>
          <a:bodyPr/>
          <a:lstStyle/>
          <a:p>
            <a:fld id="{4A7A4511-1465-4954-98EE-4032849C5CE6}"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5</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1808336" y="1000108"/>
            <a:ext cx="5192556" cy="4000528"/>
          </a:xfrm>
          <a:prstGeom prst="rect">
            <a:avLst/>
          </a:prstGeom>
          <a:noFill/>
          <a:ln w="9525">
            <a:noFill/>
            <a:miter lim="800000"/>
            <a:headEnd/>
            <a:tailEnd/>
          </a:ln>
          <a:effectLst/>
        </p:spPr>
      </p:pic>
      <p:sp>
        <p:nvSpPr>
          <p:cNvPr id="9" name="Rectangle 8"/>
          <p:cNvSpPr/>
          <p:nvPr/>
        </p:nvSpPr>
        <p:spPr>
          <a:xfrm>
            <a:off x="357158" y="5000636"/>
            <a:ext cx="8501122" cy="1323439"/>
          </a:xfrm>
          <a:prstGeom prst="rect">
            <a:avLst/>
          </a:prstGeom>
        </p:spPr>
        <p:txBody>
          <a:bodyPr wrap="square">
            <a:spAutoFit/>
          </a:bodyPr>
          <a:lstStyle/>
          <a:p>
            <a:r>
              <a:rPr lang="en-US" sz="2000" dirty="0"/>
              <a:t>Hollow sections (tubes) are possible in direct extrusion by the process setup. The starting billet is prepared with a hole parallel to its axis. This allows passage of a mandrel and the die opening. The resulting cross section is tubular. Semi hollow cross-sectional shapes are usually extruded in the same way.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lstStyle/>
          <a:p>
            <a:r>
              <a:rPr lang="en-US" dirty="0"/>
              <a:t>Indirect Extrusion</a:t>
            </a:r>
          </a:p>
        </p:txBody>
      </p:sp>
      <p:sp>
        <p:nvSpPr>
          <p:cNvPr id="4" name="Date Placeholder 3"/>
          <p:cNvSpPr>
            <a:spLocks noGrp="1"/>
          </p:cNvSpPr>
          <p:nvPr>
            <p:ph type="dt" sz="half" idx="10"/>
          </p:nvPr>
        </p:nvSpPr>
        <p:spPr/>
        <p:txBody>
          <a:bodyPr/>
          <a:lstStyle/>
          <a:p>
            <a:fld id="{69196909-7A04-4150-A30D-A3117AC2C06F}"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6</a:t>
            </a:fld>
            <a:endParaRPr lang="en-US"/>
          </a:p>
        </p:txBody>
      </p:sp>
      <p:sp>
        <p:nvSpPr>
          <p:cNvPr id="7" name="Rectangle 6"/>
          <p:cNvSpPr/>
          <p:nvPr/>
        </p:nvSpPr>
        <p:spPr>
          <a:xfrm>
            <a:off x="357158" y="785794"/>
            <a:ext cx="8501122" cy="1015663"/>
          </a:xfrm>
          <a:prstGeom prst="rect">
            <a:avLst/>
          </a:prstGeom>
        </p:spPr>
        <p:txBody>
          <a:bodyPr wrap="square">
            <a:spAutoFit/>
          </a:bodyPr>
          <a:lstStyle/>
          <a:p>
            <a:pPr algn="just"/>
            <a:r>
              <a:rPr lang="en-US" sz="2000" dirty="0"/>
              <a:t>The die is mounted to the ram rather than at the opposite end of the container. As the ram penetrates into the workpiece, the metal is forced to flow through the clearance in a direction opposite to the motion of the ram. </a:t>
            </a:r>
          </a:p>
        </p:txBody>
      </p:sp>
      <p:pic>
        <p:nvPicPr>
          <p:cNvPr id="5122" name="Picture 2"/>
          <p:cNvPicPr>
            <a:picLocks noChangeAspect="1" noChangeArrowheads="1"/>
          </p:cNvPicPr>
          <p:nvPr/>
        </p:nvPicPr>
        <p:blipFill>
          <a:blip r:embed="rId2" cstate="print"/>
          <a:srcRect b="10714"/>
          <a:stretch>
            <a:fillRect/>
          </a:stretch>
        </p:blipFill>
        <p:spPr bwMode="auto">
          <a:xfrm>
            <a:off x="500034" y="1714488"/>
            <a:ext cx="3857625" cy="214314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b="9274"/>
          <a:stretch>
            <a:fillRect/>
          </a:stretch>
        </p:blipFill>
        <p:spPr bwMode="auto">
          <a:xfrm>
            <a:off x="4514879" y="1714488"/>
            <a:ext cx="4200525" cy="2143140"/>
          </a:xfrm>
          <a:prstGeom prst="rect">
            <a:avLst/>
          </a:prstGeom>
          <a:noFill/>
          <a:ln w="9525">
            <a:noFill/>
            <a:miter lim="800000"/>
            <a:headEnd/>
            <a:tailEnd/>
          </a:ln>
          <a:effectLst/>
        </p:spPr>
      </p:pic>
      <p:sp>
        <p:nvSpPr>
          <p:cNvPr id="10" name="Rectangle 9"/>
          <p:cNvSpPr/>
          <p:nvPr/>
        </p:nvSpPr>
        <p:spPr>
          <a:xfrm>
            <a:off x="357158" y="4071942"/>
            <a:ext cx="3929090" cy="1631216"/>
          </a:xfrm>
          <a:prstGeom prst="rect">
            <a:avLst/>
          </a:prstGeom>
        </p:spPr>
        <p:txBody>
          <a:bodyPr wrap="square">
            <a:spAutoFit/>
          </a:bodyPr>
          <a:lstStyle/>
          <a:p>
            <a:pPr algn="just"/>
            <a:r>
              <a:rPr lang="en-US" sz="2000" dirty="0"/>
              <a:t>Since the billet is not forced to move relative to the container, there is no friction at the container walls, and the ram force is therefore lower than in direct extrusion.</a:t>
            </a:r>
          </a:p>
        </p:txBody>
      </p:sp>
      <p:pic>
        <p:nvPicPr>
          <p:cNvPr id="5124" name="Picture 4"/>
          <p:cNvPicPr>
            <a:picLocks noChangeAspect="1" noChangeArrowheads="1"/>
          </p:cNvPicPr>
          <p:nvPr/>
        </p:nvPicPr>
        <p:blipFill>
          <a:blip r:embed="rId4" cstate="print"/>
          <a:srcRect/>
          <a:stretch>
            <a:fillRect/>
          </a:stretch>
        </p:blipFill>
        <p:spPr bwMode="auto">
          <a:xfrm>
            <a:off x="4714876" y="3929066"/>
            <a:ext cx="3876533" cy="250033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en-US" dirty="0"/>
              <a:t>Comments on Indirect Extrusion </a:t>
            </a:r>
          </a:p>
        </p:txBody>
      </p:sp>
      <p:sp>
        <p:nvSpPr>
          <p:cNvPr id="3" name="Content Placeholder 2"/>
          <p:cNvSpPr>
            <a:spLocks noGrp="1"/>
          </p:cNvSpPr>
          <p:nvPr>
            <p:ph idx="1"/>
          </p:nvPr>
        </p:nvSpPr>
        <p:spPr>
          <a:xfrm>
            <a:off x="428596" y="1000108"/>
            <a:ext cx="8229600" cy="1185858"/>
          </a:xfrm>
        </p:spPr>
        <p:txBody>
          <a:bodyPr>
            <a:normAutofit/>
          </a:bodyPr>
          <a:lstStyle/>
          <a:p>
            <a:pPr marL="0" indent="0" algn="just">
              <a:buNone/>
            </a:pPr>
            <a:r>
              <a:rPr lang="en-US" sz="2200" dirty="0"/>
              <a:t>Limitations of indirect extrusion process are imposed by the lower rigidity of the ram and the difficulty in supporting the extruded product as it exist in the die.</a:t>
            </a:r>
          </a:p>
        </p:txBody>
      </p:sp>
      <p:sp>
        <p:nvSpPr>
          <p:cNvPr id="4" name="Date Placeholder 3"/>
          <p:cNvSpPr>
            <a:spLocks noGrp="1"/>
          </p:cNvSpPr>
          <p:nvPr>
            <p:ph type="dt" sz="half" idx="10"/>
          </p:nvPr>
        </p:nvSpPr>
        <p:spPr/>
        <p:txBody>
          <a:bodyPr/>
          <a:lstStyle/>
          <a:p>
            <a:fld id="{F2B50C2A-9448-4EF8-B772-C9395BBF6B79}"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7</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428596" y="2143116"/>
            <a:ext cx="5419725" cy="349567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r>
              <a:rPr lang="en-US" dirty="0"/>
              <a:t>Hot vs. Cold Extrusion</a:t>
            </a:r>
          </a:p>
        </p:txBody>
      </p:sp>
      <p:sp>
        <p:nvSpPr>
          <p:cNvPr id="4" name="Date Placeholder 3"/>
          <p:cNvSpPr>
            <a:spLocks noGrp="1"/>
          </p:cNvSpPr>
          <p:nvPr>
            <p:ph type="dt" sz="half" idx="10"/>
          </p:nvPr>
        </p:nvSpPr>
        <p:spPr/>
        <p:txBody>
          <a:bodyPr/>
          <a:lstStyle/>
          <a:p>
            <a:fld id="{CE2096EC-67E0-42B6-8F92-577895ECCC0E}"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8</a:t>
            </a:fld>
            <a:endParaRPr lang="en-US" dirty="0"/>
          </a:p>
        </p:txBody>
      </p:sp>
      <p:sp>
        <p:nvSpPr>
          <p:cNvPr id="7" name="Rectangle 6"/>
          <p:cNvSpPr/>
          <p:nvPr/>
        </p:nvSpPr>
        <p:spPr>
          <a:xfrm>
            <a:off x="214282" y="785794"/>
            <a:ext cx="8715436" cy="2123658"/>
          </a:xfrm>
          <a:prstGeom prst="rect">
            <a:avLst/>
          </a:prstGeom>
        </p:spPr>
        <p:txBody>
          <a:bodyPr wrap="square">
            <a:spAutoFit/>
          </a:bodyPr>
          <a:lstStyle/>
          <a:p>
            <a:pPr marL="290513" indent="-290513" algn="just">
              <a:buFont typeface="Wingdings" pitchFamily="2" charset="2"/>
              <a:buChar char="Ø"/>
            </a:pPr>
            <a:r>
              <a:rPr lang="en-US" sz="2200" dirty="0"/>
              <a:t>Extrusion can be performed either hot or cold, depending on work metal and amount of strain to which it is subjected during deformation.</a:t>
            </a:r>
          </a:p>
          <a:p>
            <a:pPr algn="just">
              <a:buFont typeface="Wingdings" pitchFamily="2" charset="2"/>
              <a:buChar char="Ø"/>
            </a:pPr>
            <a:r>
              <a:rPr lang="en-US" sz="2200" dirty="0"/>
              <a:t> Metals that are typically extruded hot included:</a:t>
            </a:r>
          </a:p>
          <a:p>
            <a:pPr marL="290513" indent="-290513" algn="just">
              <a:buFont typeface="Wingdings" pitchFamily="2" charset="2"/>
              <a:buChar char="Ø"/>
            </a:pPr>
            <a:r>
              <a:rPr lang="en-US" sz="2200" dirty="0"/>
              <a:t>aluminum, copper, magnesium, zing and their alloy. These metals are sometimes extruded cold. </a:t>
            </a:r>
          </a:p>
          <a:p>
            <a:pPr algn="just">
              <a:buFont typeface="Wingdings" pitchFamily="2" charset="2"/>
              <a:buChar char="Ø"/>
            </a:pPr>
            <a:r>
              <a:rPr lang="en-US" sz="2200" dirty="0"/>
              <a:t>Steel alloy are usually extruded hot.</a:t>
            </a:r>
          </a:p>
        </p:txBody>
      </p:sp>
      <p:sp>
        <p:nvSpPr>
          <p:cNvPr id="8" name="Rectangle 7"/>
          <p:cNvSpPr/>
          <p:nvPr/>
        </p:nvSpPr>
        <p:spPr>
          <a:xfrm>
            <a:off x="214282" y="3286124"/>
            <a:ext cx="8786842" cy="2800767"/>
          </a:xfrm>
          <a:prstGeom prst="rect">
            <a:avLst/>
          </a:prstGeom>
        </p:spPr>
        <p:txBody>
          <a:bodyPr wrap="square">
            <a:spAutoFit/>
          </a:bodyPr>
          <a:lstStyle/>
          <a:p>
            <a:r>
              <a:rPr lang="en-US" sz="2200" u="sng" dirty="0"/>
              <a:t>Hot extrusion </a:t>
            </a:r>
            <a:r>
              <a:rPr lang="en-US" sz="2200" dirty="0"/>
              <a:t>- prior heating of billet to above its recrystallization temperature:</a:t>
            </a:r>
          </a:p>
          <a:p>
            <a:pPr marL="290513" indent="-290513"/>
            <a:r>
              <a:rPr lang="en-US" sz="2200" dirty="0"/>
              <a:t>•	reduces strength and increases ductility of the metal, permitting more size reductions and more complex shapes, reduction of ram forces, increased ram speed.</a:t>
            </a:r>
          </a:p>
          <a:p>
            <a:r>
              <a:rPr lang="en-US" sz="2200" u="sng" dirty="0"/>
              <a:t>Cold extrusion </a:t>
            </a:r>
            <a:r>
              <a:rPr lang="en-US" sz="2200" dirty="0"/>
              <a:t>- generally used to produce discrete parts </a:t>
            </a:r>
          </a:p>
          <a:p>
            <a:pPr marL="290513" indent="-290513"/>
            <a:r>
              <a:rPr lang="en-US" sz="2200" dirty="0"/>
              <a:t>•	increased strength due to strain hardening, closed tolerances, improved surface finish, absence of oxide layers, high production rates.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en-US" dirty="0"/>
              <a:t>Other extrusion process: Impact extrusion</a:t>
            </a:r>
          </a:p>
        </p:txBody>
      </p:sp>
      <p:sp>
        <p:nvSpPr>
          <p:cNvPr id="4" name="Date Placeholder 3"/>
          <p:cNvSpPr>
            <a:spLocks noGrp="1"/>
          </p:cNvSpPr>
          <p:nvPr>
            <p:ph type="dt" sz="half" idx="10"/>
          </p:nvPr>
        </p:nvSpPr>
        <p:spPr/>
        <p:txBody>
          <a:bodyPr/>
          <a:lstStyle/>
          <a:p>
            <a:fld id="{E02CA557-4189-4F17-8636-16945A17A29B}" type="datetime1">
              <a:rPr lang="en-US" smtClean="0"/>
              <a:pPr/>
              <a:t>5/4/2020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65486EA1-9C4A-47CD-AC0C-D0B8273184D8}" type="slidenum">
              <a:rPr lang="en-US" smtClean="0"/>
              <a:pPr/>
              <a:t>9</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428596" y="1967855"/>
            <a:ext cx="6286544" cy="4390103"/>
          </a:xfrm>
          <a:prstGeom prst="rect">
            <a:avLst/>
          </a:prstGeom>
          <a:noFill/>
          <a:ln w="9525">
            <a:noFill/>
            <a:miter lim="800000"/>
            <a:headEnd/>
            <a:tailEnd/>
          </a:ln>
          <a:effectLst/>
        </p:spPr>
      </p:pic>
      <p:sp>
        <p:nvSpPr>
          <p:cNvPr id="8" name="Rectangle 7"/>
          <p:cNvSpPr/>
          <p:nvPr/>
        </p:nvSpPr>
        <p:spPr>
          <a:xfrm>
            <a:off x="5786446" y="4500570"/>
            <a:ext cx="3071834" cy="1323439"/>
          </a:xfrm>
          <a:prstGeom prst="rect">
            <a:avLst/>
          </a:prstGeom>
        </p:spPr>
        <p:txBody>
          <a:bodyPr wrap="square">
            <a:spAutoFit/>
          </a:bodyPr>
          <a:lstStyle/>
          <a:p>
            <a:pPr algn="just"/>
            <a:r>
              <a:rPr lang="en-US" sz="2000" b="1" dirty="0"/>
              <a:t>Impact can be carried out as forward extrusion, backward extrusion or combinations of these.</a:t>
            </a:r>
            <a:endParaRPr lang="en-US" sz="2000" dirty="0"/>
          </a:p>
        </p:txBody>
      </p:sp>
      <p:sp>
        <p:nvSpPr>
          <p:cNvPr id="9" name="Rectangle 8"/>
          <p:cNvSpPr/>
          <p:nvPr/>
        </p:nvSpPr>
        <p:spPr>
          <a:xfrm>
            <a:off x="214282" y="1000108"/>
            <a:ext cx="8572560" cy="769441"/>
          </a:xfrm>
          <a:prstGeom prst="rect">
            <a:avLst/>
          </a:prstGeom>
        </p:spPr>
        <p:txBody>
          <a:bodyPr wrap="square">
            <a:spAutoFit/>
          </a:bodyPr>
          <a:lstStyle/>
          <a:p>
            <a:pPr algn="just"/>
            <a:r>
              <a:rPr lang="en-US" sz="2200" b="1" dirty="0"/>
              <a:t>Impact extrusion is performed at higher speeds and shorter strokes than conventional process. It is used to make individual components.</a:t>
            </a:r>
            <a:endParaRPr lang="en-US" sz="2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1023</TotalTime>
  <Words>2979</Words>
  <Application>Microsoft Office PowerPoint</Application>
  <PresentationFormat>On-screen Show (4:3)</PresentationFormat>
  <Paragraphs>270</Paragraphs>
  <Slides>40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Times New Roman</vt:lpstr>
      <vt:lpstr>Wingdings</vt:lpstr>
      <vt:lpstr>Office Theme</vt:lpstr>
      <vt:lpstr>Manufacturing Engineering II</vt:lpstr>
      <vt:lpstr>Extrusion</vt:lpstr>
      <vt:lpstr>Extrusion</vt:lpstr>
      <vt:lpstr>Direct Extrusion</vt:lpstr>
      <vt:lpstr>Hollow and semi hollow shapes</vt:lpstr>
      <vt:lpstr>Indirect Extrusion</vt:lpstr>
      <vt:lpstr>Comments on Indirect Extrusion </vt:lpstr>
      <vt:lpstr>Hot vs. Cold Extrusion</vt:lpstr>
      <vt:lpstr>Other extrusion process: Impact extrusion</vt:lpstr>
      <vt:lpstr>Direct or Indirect Extrusion Pressure with friction</vt:lpstr>
      <vt:lpstr>Hydraulic Extrusion Presses</vt:lpstr>
      <vt:lpstr>ANALYSIS OF EXTRUSION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19.36 A complex extruded cross section for a heat sink. (Photo courtesy of Aluminum Company of America, Pittsburg, Pennsylvania.)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endalk</dc:creator>
  <cp:lastModifiedBy>Dr Shanthakumar</cp:lastModifiedBy>
  <cp:revision>71</cp:revision>
  <dcterms:created xsi:type="dcterms:W3CDTF">2012-04-26T18:00:17Z</dcterms:created>
  <dcterms:modified xsi:type="dcterms:W3CDTF">2020-05-04T09:25:10Z</dcterms:modified>
</cp:coreProperties>
</file>