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0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1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51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1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5343-CE78-490D-A5D9-548DCC3B675C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671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5130D-983C-4C46-9868-C7539A45456E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9225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1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1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6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F82-7DBE-46DA-B171-286BB03B928C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15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34D5-8E34-48FD-9FAB-4278C0E45CAB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6000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2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2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05B9-EE03-4BFC-9361-DE62436931C2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34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7FD89-7686-4D8A-9C80-A2C20860BF0B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9847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1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D3B1-254B-4645-A2F6-852668546F7B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859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1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720A-9CE1-416B-B87F-46B61AFE6D4C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1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2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1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3E2D-570C-4452-9820-BEA086C29DCA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23504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7B1D-F9EB-4827-B205-A8C0A43036E9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3344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1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3CC1E-2A56-41B4-A4E4-D83587608159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2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55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3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2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22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3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63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4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97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6E404-A278-42C7-87C4-9682098665C2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A3384-DC9A-4133-AEA6-7AC4ED26E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2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1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BE3D50B-4F19-44FA-9FB1-0D90DEEABCBB}" type="datetime1">
              <a:rPr lang="en-US" smtClean="0">
                <a:solidFill>
                  <a:srgbClr val="073E87"/>
                </a:solidFill>
              </a:rPr>
              <a:pPr/>
              <a:t>5/1/2020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625016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6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60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79480"/>
            <a:ext cx="8610600" cy="52578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Addis Ababa University</a:t>
            </a:r>
            <a:r>
              <a:rPr lang="en-US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/>
            </a:r>
            <a:br>
              <a:rPr lang="en-US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</a:br>
            <a: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Addis Ababa Institute of Technology</a:t>
            </a:r>
            <a:b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</a:br>
            <a: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School of Mechanical and Industrial Engineering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Chapter -1</a:t>
            </a:r>
            <a:br>
              <a:rPr lang="en-US" sz="3600" dirty="0" smtClean="0"/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MATHEMATICAL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MODELLING AND ERROR ANALYSIS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Georgia" panose="02040502050405020303" pitchFamily="18" charset="0"/>
              </a:rPr>
              <a:t/>
            </a:r>
            <a:br>
              <a:rPr lang="en-US" sz="4000" b="1" dirty="0">
                <a:latin typeface="Georgia" panose="02040502050405020303" pitchFamily="18" charset="0"/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                                           </a:t>
            </a:r>
            <a:r>
              <a:rPr lang="en-US" sz="3200" dirty="0" smtClean="0">
                <a:latin typeface="Lucida Handwriting" panose="03010101010101010101" pitchFamily="66" charset="0"/>
              </a:rPr>
              <a:t>Bililign  Amare</a:t>
            </a:r>
            <a:r>
              <a:rPr lang="en-US" sz="3200" dirty="0"/>
              <a:t/>
            </a:r>
            <a:br>
              <a:rPr lang="en-US" sz="3200" dirty="0"/>
            </a:b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06128"/>
            <a:ext cx="1174752" cy="11746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06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04800" y="152400"/>
                <a:ext cx="8686800" cy="70904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Numerical errors arise from the use of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approximations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to represent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exact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mathematical operations and quantities.</a:t>
                </a:r>
              </a:p>
              <a:p>
                <a:pPr marL="342900" indent="-342900" algn="just">
                  <a:buFont typeface="Arial" pitchFamily="34" charset="0"/>
                  <a:buChar char="•"/>
                </a:pP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Truncation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errors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which result when approximations are used to represent exact mathematical procedures, and </a:t>
                </a:r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algn="just">
                  <a:buFont typeface="Arial" pitchFamily="34" charset="0"/>
                  <a:buChar char="•"/>
                </a:pP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ound-off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errors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, which result when numbers having limited significant figures are used to represent exact numbers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algn="just"/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400" i="1" dirty="0"/>
                  <a:t>True value= approximation + error</a:t>
                </a:r>
              </a:p>
              <a:p>
                <a:pPr algn="ctr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i="1" dirty="0"/>
                  <a:t>E</a:t>
                </a:r>
                <a:r>
                  <a:rPr lang="en-US" sz="2400" i="1" baseline="-25000" dirty="0"/>
                  <a:t>t </a:t>
                </a:r>
                <a:r>
                  <a:rPr lang="en-US" sz="2400" i="1" dirty="0"/>
                  <a:t>= true value – </a:t>
                </a:r>
                <a:r>
                  <a:rPr lang="en-US" sz="2400" i="1" dirty="0" smtClean="0"/>
                  <a:t>approximation    </a:t>
                </a:r>
              </a:p>
              <a:p>
                <a:pPr algn="r"/>
                <a:r>
                  <a:rPr lang="en-US" sz="2400" i="1" dirty="0" smtClean="0">
                    <a:solidFill>
                      <a:srgbClr val="00B050"/>
                    </a:solidFill>
                  </a:rPr>
                  <a:t>Where, E</a:t>
                </a:r>
                <a:r>
                  <a:rPr lang="en-US" sz="2400" i="1" baseline="-25000" dirty="0" smtClean="0">
                    <a:solidFill>
                      <a:srgbClr val="00B050"/>
                    </a:solidFill>
                  </a:rPr>
                  <a:t>t </a:t>
                </a:r>
                <a:r>
                  <a:rPr lang="en-US" sz="2400" i="1" dirty="0" smtClean="0">
                    <a:solidFill>
                      <a:srgbClr val="00B050"/>
                    </a:solidFill>
                  </a:rPr>
                  <a:t>is true error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𝐸𝑡</m:t>
                    </m:r>
                    <m:r>
                      <a:rPr lang="en-US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𝑡𝑟𝑢𝑒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latin typeface="Cambria Math"/>
                          </a:rPr>
                          <m:t>𝑒𝑟𝑟𝑜𝑟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𝑡𝑟𝑢𝑒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latin typeface="Cambria Math"/>
                          </a:rPr>
                          <m:t>𝑣𝑎𝑙𝑢𝑒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∗100%</m:t>
                    </m:r>
                  </m:oMath>
                </a14:m>
                <a:r>
                  <a:rPr lang="en-US" sz="2400" i="1" dirty="0" smtClean="0"/>
                  <a:t> </a:t>
                </a:r>
                <a:endParaRPr lang="en-US" sz="2400" i="1" dirty="0"/>
              </a:p>
              <a:p>
                <a:pPr algn="r"/>
                <a:r>
                  <a:rPr lang="en-US" sz="2000" i="1" dirty="0" smtClean="0">
                    <a:solidFill>
                      <a:srgbClr val="00B050"/>
                    </a:solidFill>
                  </a:rPr>
                  <a:t>Where,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00B050"/>
                        </a:solidFill>
                        <a:latin typeface="Cambria Math"/>
                      </a:rPr>
                      <m:t>𝐸𝑡</m:t>
                    </m:r>
                  </m:oMath>
                </a14:m>
                <a:r>
                  <a:rPr lang="en-US" sz="2000" i="1" baseline="-25000" dirty="0" smtClean="0">
                    <a:solidFill>
                      <a:srgbClr val="00B050"/>
                    </a:solidFill>
                  </a:rPr>
                  <a:t>  </a:t>
                </a:r>
                <a:r>
                  <a:rPr lang="en-US" sz="2000" i="1" dirty="0" smtClean="0">
                    <a:solidFill>
                      <a:srgbClr val="00B050"/>
                    </a:solidFill>
                  </a:rPr>
                  <a:t>is </a:t>
                </a:r>
                <a:r>
                  <a:rPr lang="en-US" sz="2000" dirty="0">
                    <a:solidFill>
                      <a:srgbClr val="00B050"/>
                    </a:solidFill>
                  </a:rPr>
                  <a:t>true percent relative error 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 </a:t>
                </a:r>
                <a:endParaRPr lang="en-US" sz="2400" i="1" dirty="0" smtClean="0">
                  <a:solidFill>
                    <a:srgbClr val="00B050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𝐸𝑎</m:t>
                      </m:r>
                      <m:r>
                        <a:rPr lang="en-US" sz="20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𝑎𝑝𝑝𝑟𝑜𝑥𝑖𝑚𝑎𝑡𝑒</m:t>
                          </m:r>
                          <m:r>
                            <a:rPr lang="en-US" sz="2000" i="1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𝑒𝑟𝑟𝑜𝑟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𝑎𝑝𝑝𝑟𝑜𝑥𝑖𝑚𝑎𝑡𝑖𝑜𝑛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∗100%</m:t>
                      </m:r>
                    </m:oMath>
                  </m:oMathPara>
                </a14:m>
                <a:endParaRPr lang="en-US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r"/>
                <a:r>
                  <a:rPr lang="en-US" sz="2000" i="1" dirty="0" smtClean="0">
                    <a:solidFill>
                      <a:srgbClr val="00B050"/>
                    </a:solidFill>
                  </a:rPr>
                  <a:t>Where,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00B050"/>
                        </a:solidFill>
                        <a:latin typeface="Cambria Math"/>
                      </a:rPr>
                      <m:t>𝐸</m:t>
                    </m:r>
                    <m:r>
                      <a:rPr lang="en-US" sz="2000" b="0" i="1" smtClean="0">
                        <a:solidFill>
                          <a:srgbClr val="00B05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en-US" sz="2000" i="1" baseline="-25000" dirty="0" smtClean="0">
                    <a:solidFill>
                      <a:srgbClr val="00B050"/>
                    </a:solidFill>
                  </a:rPr>
                  <a:t>  </a:t>
                </a:r>
                <a:r>
                  <a:rPr lang="en-US" sz="2000" i="1" dirty="0" smtClean="0">
                    <a:solidFill>
                      <a:srgbClr val="00B050"/>
                    </a:solidFill>
                  </a:rPr>
                  <a:t>is </a:t>
                </a:r>
                <a:r>
                  <a:rPr lang="en-US" sz="2000" dirty="0" smtClean="0">
                    <a:solidFill>
                      <a:srgbClr val="00B050"/>
                    </a:solidFill>
                  </a:rPr>
                  <a:t>approximate percent error</a:t>
                </a:r>
                <a:endParaRPr lang="en-US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</a:rPr>
                        <m:t>𝐸𝑎</m:t>
                      </m:r>
                      <m:r>
                        <a:rPr lang="en-US" sz="2000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𝑐𝑢𝑟𝑟𝑒𝑛𝑡</m:t>
                          </m:r>
                          <m:r>
                            <a:rPr lang="en-US" sz="2000" i="1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𝑎𝑝𝑝𝑟𝑜𝑥𝑖𝑚𝑎𝑡𝑖𝑜𝑛</m:t>
                          </m:r>
                          <m:r>
                            <a:rPr lang="en-US" sz="2000" i="1">
                              <a:latin typeface="Cambria Math"/>
                            </a:rPr>
                            <m:t>−</m:t>
                          </m:r>
                          <m:r>
                            <a:rPr lang="en-US" sz="2000" i="1">
                              <a:latin typeface="Cambria Math"/>
                            </a:rPr>
                            <m:t>𝑝𝑟𝑒𝑣𝑖𝑜𝑢𝑠</m:t>
                          </m:r>
                          <m:r>
                            <a:rPr lang="en-US" sz="2000" i="1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𝑎𝑝𝑝𝑟𝑜𝑥𝑖𝑚𝑎𝑡𝑖𝑜𝑛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𝑐𝑢𝑟𝑟𝑒𝑛𝑡</m:t>
                          </m:r>
                          <m:r>
                            <a:rPr lang="en-US" sz="2000" i="1">
                              <a:latin typeface="Cambria Math"/>
                            </a:rPr>
                            <m:t> </m:t>
                          </m:r>
                          <m:r>
                            <a:rPr lang="en-US" sz="2000" i="1">
                              <a:latin typeface="Cambria Math"/>
                            </a:rPr>
                            <m:t>𝑎𝑝𝑝𝑟𝑜𝑥𝑖𝑚𝑎𝑡𝑖𝑜𝑛</m:t>
                          </m:r>
                        </m:den>
                      </m:f>
                      <m:r>
                        <a:rPr lang="en-US" sz="2000" i="1">
                          <a:latin typeface="Cambria Math"/>
                        </a:rPr>
                        <m:t>∗100%</m:t>
                      </m:r>
                    </m:oMath>
                  </m:oMathPara>
                </a14:m>
                <a:endParaRPr lang="en-US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endParaRPr lang="en-US" sz="1200" dirty="0" smtClean="0"/>
              </a:p>
              <a:p>
                <a:pPr algn="r"/>
                <a:r>
                  <a:rPr lang="en-US" sz="2000" dirty="0" smtClean="0"/>
                  <a:t>l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𝐸𝑎</m:t>
                    </m:r>
                  </m:oMath>
                </a14:m>
                <a:r>
                  <a:rPr lang="en-US" sz="2000" dirty="0"/>
                  <a:t>l&lt;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𝐸𝑠</m:t>
                    </m:r>
                  </m:oMath>
                </a14:m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                  </a:t>
                </a:r>
                <a:r>
                  <a:rPr lang="en-US" sz="2000" i="1" dirty="0" smtClean="0">
                    <a:solidFill>
                      <a:srgbClr val="00B050"/>
                    </a:solidFill>
                  </a:rPr>
                  <a:t>Where, </a:t>
                </a:r>
                <a:r>
                  <a:rPr lang="en-US" sz="2000" i="1" dirty="0" err="1" smtClean="0">
                    <a:solidFill>
                      <a:srgbClr val="00B050"/>
                    </a:solidFill>
                  </a:rPr>
                  <a:t>Es</a:t>
                </a:r>
                <a:r>
                  <a:rPr lang="en-US" sz="2000" i="1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sz="2000" i="1" baseline="-25000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sz="2000" i="1" dirty="0" smtClean="0">
                    <a:solidFill>
                      <a:srgbClr val="00B050"/>
                    </a:solidFill>
                  </a:rPr>
                  <a:t>is pre-specified error</a:t>
                </a:r>
              </a:p>
              <a:p>
                <a:pPr algn="ctr"/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52400"/>
                <a:ext cx="8686800" cy="7090467"/>
              </a:xfrm>
              <a:prstGeom prst="rect">
                <a:avLst/>
              </a:prstGeom>
              <a:blipFill rotWithShape="1">
                <a:blip r:embed="rId2"/>
                <a:stretch>
                  <a:fillRect l="-1053" t="-688" r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872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228600"/>
            <a:ext cx="8458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Numerical methods are techniques by which mathematical problems are formulated so that they can be solved with arithmetic operations.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Although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there are many kinds of numerical methods, they have common characteristics: they invariably involve large numbers of tedious arithmetic calculations.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is little wonder that with the development of fast, efficient digital computers, the role of numerical methods in engineering problem solving has increased dramatically in recent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years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01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7200"/>
            <a:ext cx="8458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reasons why we should study numerical methods are:</a:t>
            </a:r>
          </a:p>
          <a:p>
            <a:pPr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Numerical methods are extremely powerful problem solving tools.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 use commercially available prepackaged, or “canned”, computer programs that involve numerical methods.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Many problems cannot be appreciated using canned programs.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are efficient vehicles for learning to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 computers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provide a vehicle for you to reinforce your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understanding of mathematics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28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228600"/>
            <a:ext cx="8610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Mathematical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Modeling</a:t>
            </a:r>
          </a:p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 mathematical model is an abstract model that uses mathematical language to describe the behavior of a physical system. </a:t>
            </a:r>
          </a:p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Mathematical models are used in extensively 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Natural sciences and engineering disciplines (such as physics, biology, mechanical and electrical engineering) 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In the social sciences (such as economics, sociology and political science); 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Physicists, engineers, computer scientists, and economists.</a:t>
            </a: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 mathematical model usually describes a system by a set of variables and a set of equations that establish relationships between the variables.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4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89154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 mathematical model can be represented as a functional relationship of the form    </a:t>
            </a:r>
          </a:p>
          <a:p>
            <a:pPr lvl="1"/>
            <a:r>
              <a:rPr lang="en-US" sz="2800" i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Dependent </a:t>
            </a:r>
            <a:r>
              <a:rPr lang="en-US" sz="2800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variable = f( independent variables, parameters, forcing functions) </a:t>
            </a:r>
            <a:endParaRPr lang="en-US" sz="2800" i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dependent (state) variable is a characteristic that usually reflects the behavior or state of the system.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independent (decision) variables are usually dimensions such as time and space, along which the system’s behavior is determined.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parameters (constants) are reflective of the system’s properties or composition.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forcing functions are external influences acting up on the system.      </a:t>
            </a:r>
          </a:p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a=F/m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the dependent variable reflecting the system’s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behavior.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the forcing function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&amp;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=a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parameter representing property of the system.</a:t>
            </a:r>
          </a:p>
        </p:txBody>
      </p:sp>
    </p:spTree>
    <p:extLst>
      <p:ext uri="{BB962C8B-B14F-4D97-AF65-F5344CB8AC3E}">
        <p14:creationId xmlns:p14="http://schemas.microsoft.com/office/powerpoint/2010/main" val="229471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Model evaluation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important part of the modeling process is the evaluation of an acquired model.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do we know if a mathematical model describes the system well?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do we know that the measurement data are a representative set of possible values?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Does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the model describe well the properties of the system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the measurement data (</a:t>
            </a:r>
            <a:r>
              <a:rPr lang="en-US" sz="24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interpolation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)?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Does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the model describe well events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the measurement data (</a:t>
            </a:r>
            <a:r>
              <a:rPr lang="en-US" sz="24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extrapolation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)?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common approach is to split the measured data into two parts;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training data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verification data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training data are used to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train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model, that is, to estimate the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model parameters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verification data are used to evaluate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model performance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 the model describes the verification data well, then the model describes the real system well. 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1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839200" cy="5855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COMPUTER PROGRAMS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Computer programs are merely a set of instructions that direct the computer to perform a certain task.</a:t>
            </a:r>
            <a:endParaRPr lang="en-US" sz="2800" i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05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Two types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of software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users are:  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Those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who take what they have given.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can grow and become a "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power user"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by learning to write computer program for solving specific problems.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In this course you will write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M-files to perform engineering-oriented numerical calculations.</a:t>
            </a:r>
          </a:p>
          <a:p>
            <a:pPr lvl="1" algn="just"/>
            <a:r>
              <a:rPr lang="en-US" sz="2800" b="1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was originally developed as a matrix laboratory. To this day, the major element of MATLAB is still the matrix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321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8392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ERROR ANALYSIS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Numerical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techniques yield estimate that are close to the exact analytical solution, there could be discrepancy, or error, because the numerical method involve an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approximation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analytical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available it helps to compute the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error exactly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many applied engineering problems, we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cannot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obtain analytical solutions.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these cases, we must settle for approximations or estimates of the errors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SIGNIFICANT FIGURES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ignificant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figure, or digit, has been developed to formally designate the reliability of a numerical value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discuss the number of significant digit for the given numbers 0.001234     0.0001234      1.234x10^-9  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0.00104561     0.0012345         0.000123456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40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accuracy and precisi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46"/>
          <a:stretch/>
        </p:blipFill>
        <p:spPr bwMode="auto">
          <a:xfrm>
            <a:off x="304800" y="3276600"/>
            <a:ext cx="3360393" cy="3281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2400" y="304800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ACCURACY AND PRECISION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errors associated with both calculations and measurements can be characterized with regard to their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accuracy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precision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Accuracy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refers to how closely a computed or measured value agrees with the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true value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Precision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refers to how closely individual computed or measured values agree with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each other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 descr="Image result for accuracy and precis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060" y="2667000"/>
            <a:ext cx="3867150" cy="4020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57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2720</TotalTime>
  <Words>814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Waveform</vt:lpstr>
      <vt:lpstr> Addis Ababa University Addis Ababa Institute of Technology School of Mechanical and Industrial Engineering Chapter -1 MATHEMATICAL MODELLING AND ERROR ANALYSIS                                               Bililign  Amare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</dc:creator>
  <cp:lastModifiedBy>Bil</cp:lastModifiedBy>
  <cp:revision>67</cp:revision>
  <dcterms:created xsi:type="dcterms:W3CDTF">2020-03-04T06:31:24Z</dcterms:created>
  <dcterms:modified xsi:type="dcterms:W3CDTF">2020-05-01T09:48:26Z</dcterms:modified>
</cp:coreProperties>
</file>