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32"/>
  </p:notesMasterIdLst>
  <p:handoutMasterIdLst>
    <p:handoutMasterId r:id="rId33"/>
  </p:handoutMasterIdLst>
  <p:sldIdLst>
    <p:sldId id="374" r:id="rId2"/>
    <p:sldId id="367" r:id="rId3"/>
    <p:sldId id="306" r:id="rId4"/>
    <p:sldId id="360" r:id="rId5"/>
    <p:sldId id="375" r:id="rId6"/>
    <p:sldId id="373" r:id="rId7"/>
    <p:sldId id="365" r:id="rId8"/>
    <p:sldId id="287" r:id="rId9"/>
    <p:sldId id="258" r:id="rId10"/>
    <p:sldId id="378" r:id="rId11"/>
    <p:sldId id="312" r:id="rId12"/>
    <p:sldId id="322" r:id="rId13"/>
    <p:sldId id="323" r:id="rId14"/>
    <p:sldId id="346" r:id="rId15"/>
    <p:sldId id="317" r:id="rId16"/>
    <p:sldId id="293" r:id="rId17"/>
    <p:sldId id="333" r:id="rId18"/>
    <p:sldId id="324" r:id="rId19"/>
    <p:sldId id="334" r:id="rId20"/>
    <p:sldId id="318" r:id="rId21"/>
    <p:sldId id="319" r:id="rId22"/>
    <p:sldId id="294" r:id="rId23"/>
    <p:sldId id="298" r:id="rId24"/>
    <p:sldId id="270" r:id="rId25"/>
    <p:sldId id="273" r:id="rId26"/>
    <p:sldId id="274" r:id="rId27"/>
    <p:sldId id="275" r:id="rId28"/>
    <p:sldId id="379" r:id="rId29"/>
    <p:sldId id="331" r:id="rId30"/>
    <p:sldId id="376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CCFF"/>
    <a:srgbClr val="6699FF"/>
    <a:srgbClr val="A7DEF7"/>
    <a:srgbClr val="FF3300"/>
    <a:srgbClr val="FF00FF"/>
    <a:srgbClr val="800000"/>
    <a:srgbClr val="CC3300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580" autoAdjust="0"/>
  </p:normalViewPr>
  <p:slideViewPr>
    <p:cSldViewPr>
      <p:cViewPr>
        <p:scale>
          <a:sx n="70" d="100"/>
          <a:sy n="70" d="100"/>
        </p:scale>
        <p:origin x="-13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7E038-FB66-4A26-939B-DA6072DFDF33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1D82D-1A18-4413-B503-0A8BC84384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731DFA-8E56-4967-AF95-5853455EB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B1E8EC-761D-47B4-9AC2-B49C9EC6E599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4D179-6002-4B8A-8E5F-F8E6E4CE2F1C}" type="datetime1">
              <a:rPr lang="en-US" smtClean="0"/>
              <a:t>3/22/2013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B8A33-2959-4E84-A398-0F158FAFA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177FC-68EE-4492-BB17-DD0570A32618}" type="datetime1">
              <a:rPr lang="en-US" smtClean="0"/>
              <a:t>3/22/2013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7EE5A-9CD0-4092-AEA2-D85D6D69E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44762-882F-4675-BDEA-A00E1A3DA4D5}" type="datetime1">
              <a:rPr lang="en-US" smtClean="0"/>
              <a:t>3/22/2013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F6744-B152-40E9-AB4C-B9D11715A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CB0A-B8E4-4B3B-A61C-E56E079B219C}" type="datetime1">
              <a:rPr lang="en-US" smtClean="0"/>
              <a:t>3/22/2013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88C83-5561-4536-9DF8-B076465E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EDABF-4825-495F-954C-F0CADCB1DF15}" type="datetime1">
              <a:rPr lang="en-US" smtClean="0"/>
              <a:t>3/22/2013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2E854-5857-4A38-8426-B627D82D9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C991-AC8B-404F-B5BB-C24BA2D94CD7}" type="datetime1">
              <a:rPr lang="en-US" smtClean="0"/>
              <a:t>3/22/2013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5C6A2-A8C6-40CC-8403-B8B2B5C9F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5D417-191E-4CCA-9ED8-698F495C7235}" type="datetime1">
              <a:rPr lang="en-US" smtClean="0"/>
              <a:t>3/22/2013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4A1C8-E15D-476E-AAD3-7F3127C3F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A0436-7DAE-4A95-8014-267FBD59BF6E}" type="datetime1">
              <a:rPr lang="en-US" smtClean="0"/>
              <a:t>3/22/2013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D802-7FEE-4BD3-9E5E-AB845DE07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C011E-37C3-48D9-8EF1-E9D3CD914677}" type="datetime1">
              <a:rPr lang="en-US" smtClean="0"/>
              <a:t>3/22/2013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83CDC-AA5C-45BD-8283-DE5909FCB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06D1B-A909-4DE1-B192-E313A2676DE1}" type="datetime1">
              <a:rPr lang="en-US" smtClean="0"/>
              <a:t>3/22/2013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EE28C-CE58-4F44-B362-84792828E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FBB90-1581-4B54-A0E2-6F51FF5D744E}" type="datetime1">
              <a:rPr lang="en-US" smtClean="0"/>
              <a:t>3/22/2013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848FB-C918-4A5F-A639-64BF7FD8F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D6664-AAFD-4852-A40D-5279ECFB5087}" type="datetime1">
              <a:rPr lang="en-US" smtClean="0"/>
              <a:t>3/22/2013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ADD4-6CA3-472A-9A95-7596F8CFE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DFD4D-8C85-4268-84E7-793B5EEAF3D0}" type="datetime1">
              <a:rPr lang="en-US" smtClean="0"/>
              <a:t>3/22/2013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5F0E6-A703-488C-8EED-C116F9246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63DE7B5F-D4C8-423A-B047-EC97B4D8885F}" type="datetime1">
              <a:rPr lang="en-US" smtClean="0"/>
              <a:t>3/22/2013</a:t>
            </a:fld>
            <a:endParaRPr lang="en-US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F508DD-BEB7-428F-9453-3EF46C02B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png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</a:rPr>
              <a:t>2-D </a:t>
            </a:r>
            <a:r>
              <a:rPr lang="en-US" sz="4800" b="1" dirty="0" smtClean="0">
                <a:solidFill>
                  <a:srgbClr val="0000CC"/>
                </a:solidFill>
              </a:rPr>
              <a:t>Potential </a:t>
            </a:r>
            <a:r>
              <a:rPr lang="en-US" sz="4800" b="1" dirty="0" smtClean="0">
                <a:solidFill>
                  <a:srgbClr val="0000CC"/>
                </a:solidFill>
              </a:rPr>
              <a:t>Flow Theory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lvl="1"/>
            <a:endParaRPr lang="en-US" sz="400" dirty="0" smtClean="0">
              <a:solidFill>
                <a:srgbClr val="0000FF"/>
              </a:solidFill>
              <a:sym typeface="Symbol"/>
            </a:endParaRPr>
          </a:p>
          <a:p>
            <a:pPr marL="57150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A7DEF7"/>
                </a:solidFill>
                <a:sym typeface="Symbol"/>
              </a:rPr>
              <a:t>Introduction, def., some basic concepts</a:t>
            </a:r>
            <a:endParaRPr lang="en-US" sz="2400" dirty="0" smtClean="0">
              <a:solidFill>
                <a:srgbClr val="A7DEF7"/>
              </a:solidFill>
              <a:sym typeface="Symbol"/>
            </a:endParaRPr>
          </a:p>
          <a:p>
            <a:pPr marL="571500" indent="-514350">
              <a:spcBef>
                <a:spcPts val="0"/>
              </a:spcBef>
              <a:buFont typeface="+mj-lt"/>
              <a:buAutoNum type="arabicPeriod"/>
            </a:pPr>
            <a:r>
              <a:rPr lang="en-US" sz="3000" b="1" dirty="0" smtClean="0">
                <a:solidFill>
                  <a:srgbClr val="FF0000"/>
                </a:solidFill>
                <a:sym typeface="Symbol"/>
              </a:rPr>
              <a:t>General governing Eqns; reduced forms</a:t>
            </a:r>
            <a:r>
              <a:rPr lang="en-US" sz="3000" dirty="0" smtClean="0">
                <a:solidFill>
                  <a:srgbClr val="0000FF"/>
                </a:solidFill>
                <a:sym typeface="Symbol"/>
              </a:rPr>
              <a:t>, </a:t>
            </a:r>
          </a:p>
          <a:p>
            <a:pPr marL="571500" indent="-514350">
              <a:spcBef>
                <a:spcPts val="0"/>
              </a:spcBef>
              <a:buFont typeface="+mj-lt"/>
              <a:buAutoNum type="arabicPeriod"/>
            </a:pPr>
            <a:r>
              <a:rPr lang="en-US" sz="3000" dirty="0" smtClean="0">
                <a:solidFill>
                  <a:srgbClr val="99CCFF"/>
                </a:solidFill>
                <a:sym typeface="Symbol"/>
              </a:rPr>
              <a:t>Solving the Potential Flow</a:t>
            </a:r>
          </a:p>
          <a:p>
            <a:pPr marL="457200" lvl="3" indent="457200">
              <a:spcBef>
                <a:spcPts val="0"/>
              </a:spcBef>
            </a:pPr>
            <a:r>
              <a:rPr lang="en-US" sz="2400" dirty="0" smtClean="0">
                <a:solidFill>
                  <a:srgbClr val="99CCFF"/>
                </a:solidFill>
                <a:sym typeface="Symbol"/>
              </a:rPr>
              <a:t>Velocity potential function,  Laplace </a:t>
            </a:r>
            <a:r>
              <a:rPr lang="en-US" sz="2400" dirty="0" err="1" smtClean="0">
                <a:solidFill>
                  <a:srgbClr val="99CCFF"/>
                </a:solidFill>
                <a:sym typeface="Symbol"/>
              </a:rPr>
              <a:t>eqn</a:t>
            </a:r>
            <a:endParaRPr lang="en-US" sz="2400" dirty="0" smtClean="0">
              <a:solidFill>
                <a:srgbClr val="99CCFF"/>
              </a:solidFill>
              <a:sym typeface="Symbol"/>
            </a:endParaRPr>
          </a:p>
          <a:p>
            <a:pPr marL="457200" lvl="3" indent="457200">
              <a:spcBef>
                <a:spcPts val="0"/>
              </a:spcBef>
            </a:pPr>
            <a:r>
              <a:rPr lang="en-US" sz="2400" dirty="0" smtClean="0">
                <a:solidFill>
                  <a:srgbClr val="99CCFF"/>
                </a:solidFill>
                <a:sym typeface="Symbol"/>
              </a:rPr>
              <a:t>Stream function,  Laplace </a:t>
            </a:r>
            <a:r>
              <a:rPr lang="en-US" sz="2400" dirty="0" err="1" smtClean="0">
                <a:solidFill>
                  <a:srgbClr val="99CCFF"/>
                </a:solidFill>
                <a:sym typeface="Symbol"/>
              </a:rPr>
              <a:t>eqn</a:t>
            </a:r>
            <a:endParaRPr lang="en-US" sz="2400" dirty="0" smtClean="0">
              <a:solidFill>
                <a:srgbClr val="99CCFF"/>
              </a:solidFill>
              <a:sym typeface="Symbol"/>
            </a:endParaRPr>
          </a:p>
          <a:p>
            <a:pPr marL="457200" lvl="1" indent="457200">
              <a:spcBef>
                <a:spcPts val="0"/>
              </a:spcBef>
            </a:pPr>
            <a:r>
              <a:rPr lang="en-US" sz="2600" dirty="0" smtClean="0">
                <a:solidFill>
                  <a:srgbClr val="99CCFF"/>
                </a:solidFill>
                <a:sym typeface="Symbol"/>
              </a:rPr>
              <a:t>Superposition of elementary potential flow models;</a:t>
            </a:r>
          </a:p>
          <a:p>
            <a:pPr marL="457200" lvl="1" indent="457200"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99CCFF"/>
                </a:solidFill>
                <a:sym typeface="Symbol"/>
              </a:rPr>
              <a:t> </a:t>
            </a:r>
            <a:r>
              <a:rPr lang="en-US" sz="2600" u="sng" dirty="0" smtClean="0">
                <a:solidFill>
                  <a:srgbClr val="99CCFF"/>
                </a:solidFill>
                <a:sym typeface="Symbol"/>
              </a:rPr>
              <a:t>Examples</a:t>
            </a:r>
            <a:r>
              <a:rPr lang="en-US" sz="2600" dirty="0" smtClean="0">
                <a:solidFill>
                  <a:srgbClr val="99CCFF"/>
                </a:solidFill>
                <a:sym typeface="Symbol"/>
              </a:rPr>
              <a:t>:</a:t>
            </a:r>
          </a:p>
          <a:p>
            <a:pPr marL="914400" lvl="4" indent="457200">
              <a:spcBef>
                <a:spcPts val="0"/>
              </a:spcBef>
            </a:pPr>
            <a:r>
              <a:rPr lang="en-US" sz="2400" dirty="0" smtClean="0">
                <a:solidFill>
                  <a:srgbClr val="99CCFF"/>
                </a:solidFill>
                <a:sym typeface="Symbol"/>
              </a:rPr>
              <a:t>Uniform Flow and Source Flow</a:t>
            </a:r>
          </a:p>
          <a:p>
            <a:pPr marL="914400" lvl="4" indent="457200">
              <a:spcBef>
                <a:spcPts val="0"/>
              </a:spcBef>
            </a:pPr>
            <a:r>
              <a:rPr lang="en-US" sz="2400" dirty="0" smtClean="0">
                <a:solidFill>
                  <a:srgbClr val="99CCFF"/>
                </a:solidFill>
                <a:sym typeface="Symbol"/>
              </a:rPr>
              <a:t>Uniform Flow and Source / Sink Pair:</a:t>
            </a:r>
            <a:r>
              <a:rPr lang="en-US" sz="3200" dirty="0" smtClean="0">
                <a:solidFill>
                  <a:srgbClr val="99CCFF"/>
                </a:solidFill>
                <a:sym typeface="Symbol"/>
              </a:rPr>
              <a:t> </a:t>
            </a:r>
            <a:r>
              <a:rPr lang="en-US" sz="2400" dirty="0" smtClean="0">
                <a:solidFill>
                  <a:srgbClr val="99CCFF"/>
                </a:solidFill>
                <a:sym typeface="Symbol"/>
              </a:rPr>
              <a:t>The </a:t>
            </a:r>
            <a:r>
              <a:rPr lang="en-US" sz="2400" dirty="0" err="1" smtClean="0">
                <a:solidFill>
                  <a:srgbClr val="99CCFF"/>
                </a:solidFill>
                <a:sym typeface="Symbol"/>
              </a:rPr>
              <a:t>Rankine</a:t>
            </a:r>
            <a:r>
              <a:rPr lang="en-US" sz="2400" dirty="0" smtClean="0">
                <a:solidFill>
                  <a:srgbClr val="99CCFF"/>
                </a:solidFill>
                <a:sym typeface="Symbol"/>
              </a:rPr>
              <a:t> Oval</a:t>
            </a:r>
            <a:endParaRPr lang="en-US" sz="3200" dirty="0" smtClean="0">
              <a:solidFill>
                <a:srgbClr val="99CCFF"/>
              </a:solidFill>
              <a:sym typeface="Symbol"/>
            </a:endParaRPr>
          </a:p>
          <a:p>
            <a:pPr marL="914400" lvl="4" indent="457200">
              <a:spcBef>
                <a:spcPts val="0"/>
              </a:spcBef>
            </a:pPr>
            <a:r>
              <a:rPr lang="en-US" sz="2400" dirty="0" smtClean="0">
                <a:solidFill>
                  <a:srgbClr val="99CCFF"/>
                </a:solidFill>
                <a:sym typeface="Symbol"/>
              </a:rPr>
              <a:t>Uniform Flow and Doublet: </a:t>
            </a:r>
            <a:r>
              <a:rPr lang="en-US" sz="2400" i="1" dirty="0" smtClean="0">
                <a:solidFill>
                  <a:srgbClr val="99CCFF"/>
                </a:solidFill>
                <a:sym typeface="Symbol"/>
              </a:rPr>
              <a:t>Non-lifting flow over a circular cylinder</a:t>
            </a:r>
          </a:p>
          <a:p>
            <a:pPr marL="914400" lvl="4" indent="457200">
              <a:spcBef>
                <a:spcPts val="0"/>
              </a:spcBef>
            </a:pPr>
            <a:r>
              <a:rPr lang="en-US" dirty="0" smtClean="0">
                <a:solidFill>
                  <a:srgbClr val="99CCFF"/>
                </a:solidFill>
                <a:sym typeface="Symbol"/>
              </a:rPr>
              <a:t>Uniform Flow,  Doublet  and  Free Vortex: </a:t>
            </a:r>
            <a:r>
              <a:rPr lang="en-US" sz="2800" i="1" dirty="0" smtClean="0">
                <a:solidFill>
                  <a:srgbClr val="99CCFF"/>
                </a:solidFill>
                <a:sym typeface="Symbol"/>
              </a:rPr>
              <a:t>Lifting flow over a circular cylinder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i="1" dirty="0" smtClean="0">
                <a:solidFill>
                  <a:srgbClr val="99CCFF"/>
                </a:solidFill>
                <a:sym typeface="Symbol"/>
              </a:rPr>
              <a:t>Conclusion : The </a:t>
            </a:r>
            <a:r>
              <a:rPr lang="en-US" i="1" dirty="0" err="1" smtClean="0">
                <a:solidFill>
                  <a:srgbClr val="99CCFF"/>
                </a:solidFill>
                <a:sym typeface="Symbol"/>
              </a:rPr>
              <a:t>Kutta</a:t>
            </a:r>
            <a:r>
              <a:rPr lang="en-US" i="1" dirty="0" smtClean="0">
                <a:solidFill>
                  <a:srgbClr val="99CCFF"/>
                </a:solidFill>
                <a:sym typeface="Symbol"/>
              </a:rPr>
              <a:t> – </a:t>
            </a:r>
            <a:r>
              <a:rPr lang="en-US" i="1" dirty="0" err="1" smtClean="0">
                <a:solidFill>
                  <a:srgbClr val="99CCFF"/>
                </a:solidFill>
                <a:sym typeface="Symbol"/>
              </a:rPr>
              <a:t>Joukowski</a:t>
            </a:r>
            <a:r>
              <a:rPr lang="en-US" i="1" dirty="0" smtClean="0">
                <a:solidFill>
                  <a:srgbClr val="99CCFF"/>
                </a:solidFill>
                <a:sym typeface="Symbol"/>
              </a:rPr>
              <a:t> Thm</a:t>
            </a:r>
            <a:endParaRPr lang="en-US" dirty="0" smtClean="0">
              <a:solidFill>
                <a:srgbClr val="99CCFF"/>
              </a:solidFill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5C6A2-A8C6-40CC-8403-B8B2B5C9F4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9B442D-7BCC-4D8B-9565-AFF0EC9AC44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458200" cy="944562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FF0000"/>
                </a:solidFill>
              </a:rPr>
              <a:t>General</a:t>
            </a:r>
            <a:r>
              <a:rPr lang="en-US" sz="4000" b="1" dirty="0" smtClean="0">
                <a:solidFill>
                  <a:srgbClr val="0000CC"/>
                </a:solidFill>
              </a:rPr>
              <a:t> ………  Eqn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</a:rPr>
              <a:t>- </a:t>
            </a:r>
            <a:r>
              <a:rPr lang="en-US" sz="2800" b="1" dirty="0" smtClean="0">
                <a:solidFill>
                  <a:srgbClr val="0000CC"/>
                </a:solidFill>
              </a:rPr>
              <a:t>integral form</a:t>
            </a:r>
            <a:endParaRPr lang="en-US" sz="4800" b="1" dirty="0" smtClean="0">
              <a:solidFill>
                <a:srgbClr val="0000CC"/>
              </a:solidFill>
            </a:endParaRP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dirty="0" smtClean="0"/>
              <a:t> </a:t>
            </a:r>
            <a:r>
              <a:rPr lang="en-US" sz="2400" dirty="0" smtClean="0"/>
              <a:t>	</a:t>
            </a: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800" dirty="0" smtClean="0">
                <a:solidFill>
                  <a:srgbClr val="0000CC"/>
                </a:solidFill>
              </a:rPr>
              <a:t>etc …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solidFill>
                  <a:srgbClr val="0000CC"/>
                </a:solidFill>
              </a:rPr>
              <a:t>Please refer to e.g., Frank M. White, for the remaining integral eqns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48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1A5FC6-B74A-434C-97B1-7C215565C7B1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0687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General</a:t>
            </a:r>
          </a:p>
          <a:p>
            <a:pPr algn="ctr" eaLnBrk="1" hangingPunct="1">
              <a:buFontTx/>
              <a:buNone/>
            </a:pPr>
            <a:r>
              <a:rPr lang="en-US" sz="4800" dirty="0" smtClean="0">
                <a:solidFill>
                  <a:srgbClr val="0000CC"/>
                </a:solidFill>
              </a:rPr>
              <a:t>Differential Governing Eqns.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C3F787-32BC-42D1-ABEB-3E6BD1F5D00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7312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00CC"/>
                </a:solidFill>
              </a:rPr>
              <a:t>  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534400" cy="6248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u="sng" dirty="0" smtClean="0">
                <a:solidFill>
                  <a:srgbClr val="FF0000"/>
                </a:solidFill>
              </a:rPr>
              <a:t>kinematics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</a:rPr>
              <a:t>aspect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</a:rPr>
              <a:t>of a flow (in Cartesian co-ord.)</a:t>
            </a:r>
          </a:p>
          <a:p>
            <a:pPr eaLnBrk="1" hangingPunct="1">
              <a:buFontTx/>
              <a:buNone/>
            </a:pPr>
            <a:endParaRPr lang="en-US" sz="200" dirty="0" smtClean="0">
              <a:solidFill>
                <a:srgbClr val="0000CC"/>
              </a:solidFill>
            </a:endParaRPr>
          </a:p>
          <a:p>
            <a:pPr eaLnBrk="1" hangingPunct="1"/>
            <a:endParaRPr lang="en-US" sz="500" b="1" dirty="0" smtClean="0">
              <a:solidFill>
                <a:srgbClr val="0000CC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0000CC"/>
                </a:solidFill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</a:rPr>
              <a:t>velocity field:</a:t>
            </a:r>
          </a:p>
          <a:p>
            <a:pPr eaLnBrk="1" hangingPunct="1"/>
            <a:endParaRPr lang="en-US" sz="1100" dirty="0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endParaRPr lang="en-US" sz="1400" dirty="0" smtClean="0"/>
          </a:p>
          <a:p>
            <a:pPr eaLnBrk="1" hangingPunct="1"/>
            <a:r>
              <a:rPr lang="en-US" sz="2800" b="1" dirty="0" smtClean="0">
                <a:solidFill>
                  <a:srgbClr val="0000CC"/>
                </a:solidFill>
              </a:rPr>
              <a:t>The </a:t>
            </a:r>
            <a:r>
              <a:rPr lang="en-US" sz="2800" b="1" dirty="0" smtClean="0">
                <a:solidFill>
                  <a:srgbClr val="FF0000"/>
                </a:solidFill>
              </a:rPr>
              <a:t>acceleration field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x-component</a:t>
            </a:r>
          </a:p>
          <a:p>
            <a:pPr eaLnBrk="1" hangingPunct="1">
              <a:buFontTx/>
              <a:buNone/>
            </a:pPr>
            <a:endParaRPr lang="en-US" sz="4400" dirty="0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r>
              <a:rPr lang="en-US" sz="2000" dirty="0" smtClean="0">
                <a:solidFill>
                  <a:srgbClr val="0000CC"/>
                </a:solidFill>
              </a:rPr>
              <a:t>	i.e.,</a:t>
            </a:r>
          </a:p>
          <a:p>
            <a:pPr eaLnBrk="1" hangingPunct="1">
              <a:buFontTx/>
              <a:buNone/>
            </a:pPr>
            <a:endParaRPr lang="en-US" sz="1600" dirty="0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r>
              <a:rPr lang="en-US" sz="1200" dirty="0" smtClean="0">
                <a:solidFill>
                  <a:srgbClr val="0000CC"/>
                </a:solidFill>
              </a:rPr>
              <a:t>	</a:t>
            </a:r>
          </a:p>
          <a:p>
            <a:pPr eaLnBrk="1" hangingPunct="1"/>
            <a:r>
              <a:rPr lang="en-US" sz="2800" b="1" dirty="0" smtClean="0">
                <a:solidFill>
                  <a:srgbClr val="0000CC"/>
                </a:solidFill>
              </a:rPr>
              <a:t>The 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total acc. field</a:t>
            </a:r>
          </a:p>
          <a:p>
            <a:pPr eaLnBrk="1" hangingPunct="1">
              <a:buFontTx/>
              <a:buNone/>
            </a:pPr>
            <a:endParaRPr lang="en-US" dirty="0" smtClean="0">
              <a:solidFill>
                <a:srgbClr val="0000CC"/>
              </a:solidFill>
            </a:endParaRPr>
          </a:p>
        </p:txBody>
      </p:sp>
      <p:pic>
        <p:nvPicPr>
          <p:cNvPr id="45062" name="Picture 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lum bright="-9000" contrast="4000"/>
          </a:blip>
          <a:srcRect/>
          <a:stretch>
            <a:fillRect/>
          </a:stretch>
        </p:blipFill>
        <p:spPr bwMode="auto">
          <a:xfrm>
            <a:off x="1371599" y="5334000"/>
            <a:ext cx="7239001" cy="938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6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1447800"/>
            <a:ext cx="6709802" cy="61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4" name="Picture 7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38400" y="2743200"/>
            <a:ext cx="6259286" cy="8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5" name="Picture 8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828800" y="3810000"/>
            <a:ext cx="678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571EFD-66F5-4165-8D1B-4F200140D79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0000CC"/>
                </a:solidFill>
              </a:rPr>
              <a:t/>
            </a:r>
            <a:br>
              <a:rPr lang="en-US" sz="4000" dirty="0" smtClean="0">
                <a:solidFill>
                  <a:srgbClr val="0000CC"/>
                </a:solidFill>
              </a:rPr>
            </a:br>
            <a:endParaRPr lang="en-US" sz="4000" dirty="0" smtClean="0">
              <a:solidFill>
                <a:srgbClr val="0000CC"/>
              </a:solidFill>
            </a:endParaRPr>
          </a:p>
        </p:txBody>
      </p:sp>
      <p:sp>
        <p:nvSpPr>
          <p:cNvPr id="46085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The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3300"/>
                </a:solidFill>
              </a:rPr>
              <a:t>total time derivative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CC"/>
                </a:solidFill>
              </a:rPr>
              <a:t>may also be applied to any other dependent variable; e.g., the pressure:</a:t>
            </a: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u="sng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u="sng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u="sng" dirty="0" smtClean="0">
                <a:solidFill>
                  <a:srgbClr val="0000CC"/>
                </a:solidFill>
              </a:rPr>
              <a:t>N.B</a:t>
            </a:r>
            <a:r>
              <a:rPr lang="en-US" sz="2400" dirty="0" smtClean="0">
                <a:solidFill>
                  <a:srgbClr val="0000CC"/>
                </a:solidFill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CC"/>
                </a:solidFill>
              </a:rPr>
              <a:t>Wherever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00"/>
                </a:solidFill>
              </a:rPr>
              <a:t>convective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CC"/>
                </a:solidFill>
              </a:rPr>
              <a:t>effects occur, the differential eqns. become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00"/>
                </a:solidFill>
              </a:rPr>
              <a:t>non-linear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CC"/>
                </a:solidFill>
              </a:rPr>
              <a:t>thus making them too complicated to solve them.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 smtClean="0">
              <a:solidFill>
                <a:srgbClr val="0000CC"/>
              </a:solidFill>
            </a:endParaRPr>
          </a:p>
        </p:txBody>
      </p:sp>
      <p:pic>
        <p:nvPicPr>
          <p:cNvPr id="4608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7239000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586E14-EB78-487A-9AA9-C11AAEAD0A9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534400" cy="1139825"/>
          </a:xfrm>
        </p:spPr>
        <p:txBody>
          <a:bodyPr/>
          <a:lstStyle/>
          <a:p>
            <a:pPr eaLnBrk="1" hangingPunct="1"/>
            <a:r>
              <a:rPr lang="en-US" b="1" i="1" dirty="0" smtClean="0">
                <a:solidFill>
                  <a:srgbClr val="FF0000"/>
                </a:solidFill>
              </a:rPr>
              <a:t>General</a:t>
            </a:r>
            <a:r>
              <a:rPr lang="en-US" b="1" dirty="0" smtClean="0">
                <a:solidFill>
                  <a:srgbClr val="0000CC"/>
                </a:solidFill>
              </a:rPr>
              <a:t/>
            </a:r>
            <a:br>
              <a:rPr lang="en-US" b="1" dirty="0" smtClean="0">
                <a:solidFill>
                  <a:srgbClr val="0000CC"/>
                </a:solidFill>
              </a:rPr>
            </a:br>
            <a:r>
              <a:rPr lang="en-US" b="1" dirty="0" smtClean="0">
                <a:solidFill>
                  <a:srgbClr val="0000CC"/>
                </a:solidFill>
              </a:rPr>
              <a:t>Differential Continuity Eqn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3339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48C192-AD37-4F2F-9EC6-BEC5CA2D72B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 eaLnBrk="1" hangingPunct="1"/>
            <a:r>
              <a:rPr lang="en-US" sz="3600" b="1" dirty="0" smtClean="0">
                <a:solidFill>
                  <a:srgbClr val="FF0000"/>
                </a:solidFill>
              </a:rPr>
              <a:t>General</a:t>
            </a:r>
            <a:r>
              <a:rPr lang="en-US" sz="3600" b="1" dirty="0" smtClean="0">
                <a:solidFill>
                  <a:srgbClr val="0000CC"/>
                </a:solidFill>
              </a:rPr>
              <a:t> Continuity Eqn. –</a:t>
            </a:r>
            <a:r>
              <a:rPr lang="en-US" sz="40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</a:rPr>
              <a:t>diff approach</a:t>
            </a:r>
            <a:endParaRPr lang="en-US" sz="2000" b="1" i="1" dirty="0" smtClean="0">
              <a:solidFill>
                <a:srgbClr val="0000CC"/>
              </a:solidFill>
            </a:endParaRP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1800" smtClean="0">
                <a:solidFill>
                  <a:srgbClr val="0000CC"/>
                </a:solidFill>
              </a:rPr>
              <a:t>(Ref., Frank W. White)</a:t>
            </a:r>
            <a:endParaRPr lang="en-US" sz="2400" smtClean="0">
              <a:solidFill>
                <a:srgbClr val="0000CC"/>
              </a:solidFill>
            </a:endParaRPr>
          </a:p>
          <a:p>
            <a:pPr algn="just" eaLnBrk="1" hangingPunct="1"/>
            <a:r>
              <a:rPr lang="en-US" sz="2400" smtClean="0">
                <a:solidFill>
                  <a:srgbClr val="0000CC"/>
                </a:solidFill>
              </a:rPr>
              <a:t>Consider:</a:t>
            </a:r>
          </a:p>
        </p:txBody>
      </p:sp>
      <p:pic>
        <p:nvPicPr>
          <p:cNvPr id="4915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0"/>
            <a:ext cx="84343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28DE47-A70A-4FD4-ABBA-E2498FEF83C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274638"/>
            <a:ext cx="7693025" cy="639762"/>
          </a:xfrm>
        </p:spPr>
        <p:txBody>
          <a:bodyPr/>
          <a:lstStyle/>
          <a:p>
            <a:pPr algn="l" eaLnBrk="1" hangingPunct="1"/>
            <a:r>
              <a:rPr lang="en-US" sz="3200" b="1" dirty="0" smtClean="0">
                <a:solidFill>
                  <a:srgbClr val="FF00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Continuity Eqn. – </a:t>
            </a:r>
            <a:r>
              <a:rPr lang="en-US" sz="2400" b="1" dirty="0" smtClean="0">
                <a:solidFill>
                  <a:srgbClr val="0000CC"/>
                </a:solidFill>
              </a:rPr>
              <a:t>diff approach</a:t>
            </a:r>
            <a:r>
              <a:rPr lang="en-US" sz="3200" b="1" dirty="0" smtClean="0">
                <a:solidFill>
                  <a:srgbClr val="0000CC"/>
                </a:solidFill>
              </a:rPr>
              <a:t>…</a:t>
            </a:r>
            <a:endParaRPr lang="en-US" sz="3900" b="1" dirty="0" smtClean="0"/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638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Calculating the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net mass flux across all the six faces</a:t>
            </a:r>
            <a:r>
              <a:rPr lang="en-US" sz="2400" dirty="0" smtClean="0">
                <a:solidFill>
                  <a:srgbClr val="0000CC"/>
                </a:solidFill>
              </a:rPr>
              <a:t> of the fixed diff. CV, and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applying mass conservation principle, we get the following continuity eqn.: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It is named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‘continuity’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CC"/>
                </a:solidFill>
              </a:rPr>
              <a:t>eqn. because there is no underlying assumption except the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continuum concept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9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The same eqn. can be written </a:t>
            </a:r>
            <a:r>
              <a:rPr lang="en-US" sz="2400" b="1" dirty="0" smtClean="0">
                <a:solidFill>
                  <a:srgbClr val="FF0000"/>
                </a:solidFill>
              </a:rPr>
              <a:t>in compact form </a:t>
            </a:r>
            <a:r>
              <a:rPr lang="en-US" sz="2400" dirty="0" smtClean="0">
                <a:solidFill>
                  <a:srgbClr val="0000CC"/>
                </a:solidFill>
              </a:rPr>
              <a:t>as follows:</a:t>
            </a:r>
          </a:p>
        </p:txBody>
      </p:sp>
      <p:pic>
        <p:nvPicPr>
          <p:cNvPr id="50182" name="Picture 4" descr="4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lum bright="-7000" contrast="14000"/>
          </a:blip>
          <a:srcRect/>
          <a:stretch>
            <a:fillRect/>
          </a:stretch>
        </p:blipFill>
        <p:spPr bwMode="auto">
          <a:xfrm>
            <a:off x="2133600" y="2743200"/>
            <a:ext cx="533400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3" name="Picture 5" descr="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lum bright="-16000" contrast="27000"/>
          </a:blip>
          <a:srcRect/>
          <a:stretch>
            <a:fillRect/>
          </a:stretch>
        </p:blipFill>
        <p:spPr bwMode="auto">
          <a:xfrm>
            <a:off x="2971800" y="5334000"/>
            <a:ext cx="3514960" cy="1222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E3370-BF4B-4D22-8817-BB3C097A1AD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731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Continuity Eqn. – </a:t>
            </a:r>
            <a:r>
              <a:rPr lang="en-US" sz="2400" b="1" dirty="0" smtClean="0">
                <a:solidFill>
                  <a:srgbClr val="0000CC"/>
                </a:solidFill>
              </a:rPr>
              <a:t>diff approach</a:t>
            </a:r>
            <a:r>
              <a:rPr lang="en-US" sz="3200" b="1" dirty="0" smtClean="0">
                <a:solidFill>
                  <a:srgbClr val="0000CC"/>
                </a:solidFill>
              </a:rPr>
              <a:t>…</a:t>
            </a:r>
            <a:endParaRPr lang="en-US" sz="2400" b="1" dirty="0" smtClean="0">
              <a:solidFill>
                <a:srgbClr val="0000CC"/>
              </a:solidFill>
            </a:endParaRP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4038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Alternatively,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CC"/>
                </a:solidFill>
              </a:rPr>
              <a:t>Integral continuity eqn. written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3300"/>
                </a:solidFill>
              </a:rPr>
              <a:t>for finite CV</a:t>
            </a:r>
            <a:r>
              <a:rPr lang="en-US" sz="1800" dirty="0" smtClean="0"/>
              <a:t>:		            </a:t>
            </a:r>
            <a:r>
              <a:rPr lang="en-US" sz="1800" b="1" dirty="0" smtClean="0">
                <a:solidFill>
                  <a:srgbClr val="0000CC"/>
                </a:solidFill>
                <a:sym typeface="Symbol" pitchFamily="18" charset="2"/>
              </a:rPr>
              <a:t></a:t>
            </a:r>
            <a:endParaRPr lang="en-US" sz="18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CC"/>
                </a:solidFill>
              </a:rPr>
              <a:t>Applying </a:t>
            </a:r>
            <a:r>
              <a:rPr lang="en-US" sz="1800" dirty="0" smtClean="0">
                <a:solidFill>
                  <a:srgbClr val="FF0000"/>
                </a:solidFill>
              </a:rPr>
              <a:t>Gauss Divergence </a:t>
            </a:r>
            <a:r>
              <a:rPr lang="en-US" sz="1800" dirty="0" smtClean="0">
                <a:solidFill>
                  <a:srgbClr val="0000CC"/>
                </a:solidFill>
              </a:rPr>
              <a:t>Thm to the convective term:            </a:t>
            </a:r>
            <a:r>
              <a:rPr lang="en-US" sz="1800" b="1" dirty="0" smtClean="0">
                <a:solidFill>
                  <a:srgbClr val="0000CC"/>
                </a:solidFill>
                <a:sym typeface="Symbol" pitchFamily="18" charset="2"/>
              </a:rPr>
              <a:t></a:t>
            </a:r>
            <a:endParaRPr lang="en-US" sz="18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CC"/>
                </a:solidFill>
              </a:rPr>
              <a:t>Substitute this for the convective term			           </a:t>
            </a:r>
            <a:r>
              <a:rPr lang="en-US" sz="1800" b="1" dirty="0" smtClean="0">
                <a:solidFill>
                  <a:srgbClr val="0000CC"/>
                </a:solidFill>
                <a:sym typeface="Symbol" pitchFamily="18" charset="2"/>
              </a:rPr>
              <a:t></a:t>
            </a:r>
            <a:endParaRPr lang="en-US" sz="18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3300"/>
                </a:solidFill>
              </a:rPr>
              <a:t>Let the size of the finite control volume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3300"/>
                </a:solidFill>
              </a:rPr>
              <a:t>approach infinitesimal, </a:t>
            </a:r>
            <a:r>
              <a:rPr lang="en-US" sz="1800" b="1" dirty="0" smtClean="0">
                <a:sym typeface="Symbol" pitchFamily="18" charset="2"/>
              </a:rPr>
              <a:t>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8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CC"/>
                </a:solidFill>
              </a:rPr>
              <a:t>which is the same as the previous expression		           </a:t>
            </a:r>
            <a:r>
              <a:rPr lang="en-US" sz="1800" b="1" dirty="0" smtClean="0">
                <a:solidFill>
                  <a:srgbClr val="0000CC"/>
                </a:solidFill>
                <a:sym typeface="Symbol" pitchFamily="18" charset="2"/>
              </a:rPr>
              <a:t></a:t>
            </a:r>
            <a:endParaRPr lang="en-US" sz="1800" b="1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solidFill>
                <a:srgbClr val="0000CC"/>
              </a:solidFill>
            </a:endParaRPr>
          </a:p>
        </p:txBody>
      </p:sp>
      <p:pic>
        <p:nvPicPr>
          <p:cNvPr id="2057" name="Picture 4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47800"/>
            <a:ext cx="37338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4649788" y="2514600"/>
          <a:ext cx="3730625" cy="595313"/>
        </p:xfrm>
        <a:graphic>
          <a:graphicData uri="http://schemas.openxmlformats.org/presentationml/2006/ole">
            <p:oleObj spid="_x0000_s2050" name="Equation" r:id="rId4" imgW="1828800" imgH="291960" progId="Equation.3">
              <p:embed/>
            </p:oleObj>
          </a:graphicData>
        </a:graphic>
      </p:graphicFrame>
      <p:graphicFrame>
        <p:nvGraphicFramePr>
          <p:cNvPr id="2051" name="Object 14"/>
          <p:cNvGraphicFramePr>
            <a:graphicFrameLocks noChangeAspect="1"/>
          </p:cNvGraphicFramePr>
          <p:nvPr/>
        </p:nvGraphicFramePr>
        <p:xfrm>
          <a:off x="4648200" y="3429000"/>
          <a:ext cx="3581400" cy="817563"/>
        </p:xfrm>
        <a:graphic>
          <a:graphicData uri="http://schemas.openxmlformats.org/presentationml/2006/ole">
            <p:oleObj spid="_x0000_s2051" name="Equation" r:id="rId5" imgW="1726920" imgH="393480" progId="Equation.3">
              <p:embed/>
            </p:oleObj>
          </a:graphicData>
        </a:graphic>
      </p:graphicFrame>
      <p:graphicFrame>
        <p:nvGraphicFramePr>
          <p:cNvPr id="2052" name="Object 15"/>
          <p:cNvGraphicFramePr>
            <a:graphicFrameLocks noChangeAspect="1"/>
          </p:cNvGraphicFramePr>
          <p:nvPr/>
        </p:nvGraphicFramePr>
        <p:xfrm>
          <a:off x="4876800" y="4495800"/>
          <a:ext cx="2590800" cy="923925"/>
        </p:xfrm>
        <a:graphic>
          <a:graphicData uri="http://schemas.openxmlformats.org/presentationml/2006/ole">
            <p:oleObj spid="_x0000_s2052" name="Equation" r:id="rId6" imgW="1104840" imgH="393480" progId="Equation.3">
              <p:embed/>
            </p:oleObj>
          </a:graphicData>
        </a:graphic>
      </p:graphicFrame>
      <p:pic>
        <p:nvPicPr>
          <p:cNvPr id="2058" name="Picture 18" descr="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5562600"/>
            <a:ext cx="24384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27B9A3-B384-4BAD-A46A-5F5E4673D4B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Continuity Eqn. – </a:t>
            </a:r>
            <a:r>
              <a:rPr lang="en-US" sz="2400" b="1" dirty="0" smtClean="0">
                <a:solidFill>
                  <a:srgbClr val="0000CC"/>
                </a:solidFill>
              </a:rPr>
              <a:t>diff approach</a:t>
            </a:r>
            <a:r>
              <a:rPr lang="en-US" sz="3200" b="1" dirty="0" smtClean="0">
                <a:solidFill>
                  <a:srgbClr val="0000CC"/>
                </a:solidFill>
              </a:rPr>
              <a:t>…</a:t>
            </a:r>
            <a:endParaRPr lang="en-US" sz="2400" b="1" dirty="0" smtClean="0">
              <a:solidFill>
                <a:srgbClr val="0000CC"/>
              </a:solidFill>
            </a:endParaRP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algn="just" eaLnBrk="1" hangingPunct="1"/>
            <a:r>
              <a:rPr lang="en-US" sz="4000" dirty="0" smtClean="0">
                <a:solidFill>
                  <a:srgbClr val="0000CC"/>
                </a:solidFill>
              </a:rPr>
              <a:t>Please refer to, e.g.,  Frank M. White for the rest of the eqns, including when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3300"/>
                </a:solidFill>
              </a:rPr>
              <a:t>other coordinate systems </a:t>
            </a:r>
            <a:r>
              <a:rPr lang="en-US" sz="4000" dirty="0" smtClean="0">
                <a:solidFill>
                  <a:srgbClr val="0000CC"/>
                </a:solidFill>
              </a:rPr>
              <a:t>are used to describe the flow.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1A9157-CC8F-49CC-818D-EABBF4D0EA9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algn="ctr" eaLnBrk="1" hangingPunct="1">
              <a:buFontTx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General </a:t>
            </a:r>
            <a:r>
              <a:rPr lang="en-US" sz="4000" b="1" dirty="0" smtClean="0">
                <a:solidFill>
                  <a:srgbClr val="0000CC"/>
                </a:solidFill>
              </a:rPr>
              <a:t>Linear Momentum Eqn. – differential form</a:t>
            </a:r>
            <a:endParaRPr lang="en-US" sz="40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 algn="ctr">
              <a:buFontTx/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 algn="ctr">
              <a:buFontTx/>
              <a:buNone/>
            </a:pPr>
            <a:r>
              <a:rPr lang="en-US" b="1" dirty="0" smtClean="0">
                <a:solidFill>
                  <a:srgbClr val="0000CC"/>
                </a:solidFill>
              </a:rPr>
              <a:t>The </a:t>
            </a:r>
            <a:r>
              <a:rPr lang="en-US" b="1" dirty="0" smtClean="0">
                <a:solidFill>
                  <a:srgbClr val="FF3300"/>
                </a:solidFill>
              </a:rPr>
              <a:t>General</a:t>
            </a:r>
            <a:r>
              <a:rPr lang="en-US" b="1" dirty="0" smtClean="0">
                <a:solidFill>
                  <a:srgbClr val="0000CC"/>
                </a:solidFill>
              </a:rPr>
              <a:t> Eqns of Fluid Dynamics</a:t>
            </a:r>
            <a:endParaRPr lang="en-US" dirty="0" smtClean="0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B693FF-1EE0-49A1-8A59-BBCFD20756D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413C41-3C2D-4C6A-9A88-8E67CE9B8BD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320675"/>
            <a:ext cx="8002588" cy="788988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CC"/>
                </a:solidFill>
              </a:rPr>
              <a:t>Consider:</a:t>
            </a:r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828800"/>
            <a:ext cx="69818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401345-E566-4F61-827F-DA3D023C8EF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320675"/>
            <a:ext cx="8002588" cy="788988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CC"/>
                </a:solidFill>
              </a:rPr>
              <a:t>and this fig.:-</a:t>
            </a:r>
          </a:p>
        </p:txBody>
      </p:sp>
      <p:pic>
        <p:nvPicPr>
          <p:cNvPr id="553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52600"/>
            <a:ext cx="8505825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61FA3E-8E6D-48D8-A144-DCA31461F270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487363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Eqn.– diff. form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0000CC"/>
                </a:solidFill>
              </a:rPr>
              <a:t>Ref. to the fixed CV, with  inlet and outlet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3300"/>
                </a:solidFill>
              </a:rPr>
              <a:t>momentum fluxes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CC"/>
                </a:solidFill>
              </a:rPr>
              <a:t>as shown in the last slides, and remembering Newton’s 2</a:t>
            </a:r>
            <a:r>
              <a:rPr lang="en-US" sz="2800" baseline="30000" dirty="0" smtClean="0">
                <a:solidFill>
                  <a:srgbClr val="0000CC"/>
                </a:solidFill>
              </a:rPr>
              <a:t>nd</a:t>
            </a:r>
            <a:r>
              <a:rPr lang="en-US" sz="2800" dirty="0" smtClean="0">
                <a:solidFill>
                  <a:srgbClr val="0000CC"/>
                </a:solidFill>
              </a:rPr>
              <a:t> Law: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 smtClean="0">
              <a:solidFill>
                <a:srgbClr val="0000CC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CC"/>
                </a:solidFill>
              </a:rPr>
              <a:t>Net force = rate of change of linear momentum of the system instantly located in the CV, i.e.,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400" dirty="0" smtClean="0">
              <a:solidFill>
                <a:srgbClr val="0000CC"/>
              </a:solidFill>
            </a:endParaRPr>
          </a:p>
        </p:txBody>
      </p:sp>
      <p:pic>
        <p:nvPicPr>
          <p:cNvPr id="56326" name="Picture 4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267200"/>
            <a:ext cx="8153400" cy="105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103784-329D-413A-B3E2-978EBAEEC9C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 …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066800"/>
            <a:ext cx="8763000" cy="54102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500" dirty="0" smtClean="0"/>
          </a:p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0000CC"/>
                </a:solidFill>
                <a:sym typeface="Symbol"/>
              </a:rPr>
              <a:t> F : is the sum of </a:t>
            </a:r>
            <a:r>
              <a:rPr lang="en-US" sz="2800" b="1" dirty="0" smtClean="0">
                <a:solidFill>
                  <a:srgbClr val="0000CC"/>
                </a:solidFill>
                <a:sym typeface="Symbol"/>
              </a:rPr>
              <a:t>body force </a:t>
            </a:r>
            <a:r>
              <a:rPr lang="en-US" sz="2800" dirty="0" smtClean="0">
                <a:solidFill>
                  <a:srgbClr val="0000CC"/>
                </a:solidFill>
                <a:sym typeface="Symbol"/>
              </a:rPr>
              <a:t>and </a:t>
            </a:r>
            <a:r>
              <a:rPr lang="en-US" sz="2800" b="1" dirty="0" smtClean="0">
                <a:solidFill>
                  <a:srgbClr val="0000CC"/>
                </a:solidFill>
                <a:sym typeface="Symbol"/>
              </a:rPr>
              <a:t>surface forces</a:t>
            </a:r>
            <a:r>
              <a:rPr lang="en-US" sz="2800" dirty="0" smtClean="0">
                <a:solidFill>
                  <a:srgbClr val="0000CC"/>
                </a:solidFill>
                <a:sym typeface="Symbol"/>
              </a:rPr>
              <a:t>.</a:t>
            </a:r>
            <a:endParaRPr lang="en-US" sz="2800" dirty="0" smtClean="0">
              <a:solidFill>
                <a:srgbClr val="0000CC"/>
              </a:solidFill>
            </a:endParaRPr>
          </a:p>
          <a:p>
            <a:pPr algn="just" eaLnBrk="1" hangingPunct="1"/>
            <a:endParaRPr lang="en-US" sz="2400" dirty="0" smtClean="0">
              <a:solidFill>
                <a:srgbClr val="0000CC"/>
              </a:solidFill>
            </a:endParaRPr>
          </a:p>
          <a:p>
            <a:pPr algn="just" eaLnBrk="1" hangingPunct="1"/>
            <a:r>
              <a:rPr lang="en-US" sz="2800" dirty="0" smtClean="0">
                <a:solidFill>
                  <a:srgbClr val="0000CC"/>
                </a:solidFill>
              </a:rPr>
              <a:t>the </a:t>
            </a:r>
            <a:r>
              <a:rPr lang="en-US" sz="2800" b="1" i="1" u="sng" dirty="0" smtClean="0">
                <a:solidFill>
                  <a:srgbClr val="0000CC"/>
                </a:solidFill>
              </a:rPr>
              <a:t>body force</a:t>
            </a:r>
            <a:r>
              <a:rPr lang="en-US" sz="2400" u="sng" dirty="0" smtClean="0">
                <a:solidFill>
                  <a:srgbClr val="0000CC"/>
                </a:solidFill>
              </a:rPr>
              <a:t>,</a:t>
            </a:r>
            <a:endParaRPr lang="en-US" sz="2400" dirty="0" smtClean="0">
              <a:solidFill>
                <a:srgbClr val="0000CC"/>
              </a:solidFill>
            </a:endParaRPr>
          </a:p>
          <a:p>
            <a:pPr lvl="2" algn="just" eaLnBrk="1" hangingPunct="1">
              <a:buFontTx/>
              <a:buNone/>
            </a:pPr>
            <a:r>
              <a:rPr lang="en-US" sz="2800" dirty="0" err="1" smtClean="0">
                <a:solidFill>
                  <a:srgbClr val="0000CC"/>
                </a:solidFill>
              </a:rPr>
              <a:t>d</a:t>
            </a:r>
            <a:r>
              <a:rPr lang="en-US" sz="2800" b="1" dirty="0" err="1" smtClean="0">
                <a:solidFill>
                  <a:srgbClr val="0000CC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0000CC"/>
                </a:solidFill>
              </a:rPr>
              <a:t>grav</a:t>
            </a:r>
            <a:r>
              <a:rPr lang="en-US" sz="2800" dirty="0" smtClean="0">
                <a:solidFill>
                  <a:srgbClr val="0000CC"/>
                </a:solidFill>
              </a:rPr>
              <a:t> =</a:t>
            </a:r>
            <a:r>
              <a:rPr lang="el-GR" sz="2800" dirty="0" smtClean="0">
                <a:solidFill>
                  <a:srgbClr val="0000CC"/>
                </a:solidFill>
                <a:cs typeface="Arial" charset="0"/>
              </a:rPr>
              <a:t>ρ</a:t>
            </a:r>
            <a:r>
              <a:rPr lang="en-US" sz="2800" b="1" dirty="0" smtClean="0">
                <a:solidFill>
                  <a:srgbClr val="0000CC"/>
                </a:solidFill>
                <a:cs typeface="Arial" charset="0"/>
              </a:rPr>
              <a:t>g 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(</a:t>
            </a:r>
            <a:r>
              <a:rPr lang="en-US" sz="2800" dirty="0" err="1" smtClean="0">
                <a:solidFill>
                  <a:srgbClr val="0000CC"/>
                </a:solidFill>
                <a:cs typeface="Arial" charset="0"/>
              </a:rPr>
              <a:t>dx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cs typeface="Arial" charset="0"/>
              </a:rPr>
              <a:t>dy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cs typeface="Arial" charset="0"/>
              </a:rPr>
              <a:t>dz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)</a:t>
            </a:r>
          </a:p>
          <a:p>
            <a:pPr lvl="2" algn="just" eaLnBrk="1" hangingPunct="1">
              <a:buFontTx/>
              <a:buNone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algn="just" eaLnBrk="1" hangingPunct="1"/>
            <a:endParaRPr lang="en-US" sz="2400" dirty="0" smtClean="0">
              <a:solidFill>
                <a:srgbClr val="0000CC"/>
              </a:solidFill>
              <a:cs typeface="Arial" charset="0"/>
            </a:endParaRPr>
          </a:p>
          <a:p>
            <a:pPr algn="just" eaLnBrk="1" hangingPunct="1"/>
            <a:endParaRPr lang="en-US" sz="1100" dirty="0" smtClean="0">
              <a:solidFill>
                <a:srgbClr val="0000CC"/>
              </a:solidFill>
              <a:cs typeface="Arial" charset="0"/>
            </a:endParaRPr>
          </a:p>
          <a:p>
            <a:pPr algn="just" eaLnBrk="1" hangingPunct="1"/>
            <a:endParaRPr lang="en-US" sz="2400" dirty="0" smtClean="0">
              <a:solidFill>
                <a:srgbClr val="0000CC"/>
              </a:solidFill>
              <a:cs typeface="Arial" charset="0"/>
            </a:endParaRPr>
          </a:p>
          <a:p>
            <a:pPr algn="just" eaLnBrk="1" hangingPunct="1"/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In </a:t>
            </a:r>
            <a:r>
              <a:rPr lang="en-US" sz="2800" b="1" dirty="0" smtClean="0">
                <a:solidFill>
                  <a:srgbClr val="FF0000"/>
                </a:solidFill>
                <a:cs typeface="Arial" charset="0"/>
              </a:rPr>
              <a:t>general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, the </a:t>
            </a:r>
            <a:r>
              <a:rPr lang="en-US" sz="2800" b="1" u="sng" dirty="0" smtClean="0">
                <a:solidFill>
                  <a:srgbClr val="0000CC"/>
                </a:solidFill>
                <a:cs typeface="Arial" charset="0"/>
              </a:rPr>
              <a:t>surface forces</a:t>
            </a:r>
            <a:r>
              <a:rPr lang="en-US" sz="2800" b="1" dirty="0" smtClean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are due to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b="1" i="1" u="sng" dirty="0" smtClean="0">
                <a:solidFill>
                  <a:srgbClr val="0000CC"/>
                </a:solidFill>
                <a:cs typeface="Arial" charset="0"/>
              </a:rPr>
              <a:t>pressure</a:t>
            </a:r>
            <a:r>
              <a:rPr lang="en-US" sz="2800" dirty="0" smtClean="0">
                <a:solidFill>
                  <a:srgbClr val="FF3300"/>
                </a:solidFill>
                <a:cs typeface="Arial" charset="0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(p) and due to</a:t>
            </a:r>
            <a:r>
              <a:rPr lang="en-US" sz="2800" dirty="0" smtClean="0">
                <a:solidFill>
                  <a:srgbClr val="FF3300"/>
                </a:solidFill>
                <a:cs typeface="Arial" charset="0"/>
              </a:rPr>
              <a:t> </a:t>
            </a:r>
            <a:r>
              <a:rPr lang="en-US" sz="2800" b="1" i="1" u="sng" dirty="0" smtClean="0">
                <a:solidFill>
                  <a:srgbClr val="0000CC"/>
                </a:solidFill>
                <a:cs typeface="Arial" charset="0"/>
              </a:rPr>
              <a:t>viscous stresses</a:t>
            </a:r>
            <a:r>
              <a:rPr lang="en-US" sz="2800" b="1" i="1" dirty="0" smtClean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(</a:t>
            </a:r>
            <a:r>
              <a:rPr lang="en-US" sz="2800" b="1" dirty="0" smtClean="0">
                <a:solidFill>
                  <a:srgbClr val="0000CC"/>
                </a:solidFill>
                <a:cs typeface="Arial" charset="0"/>
                <a:sym typeface="Symbol" pitchFamily="18" charset="2"/>
              </a:rPr>
              <a:t></a:t>
            </a:r>
            <a:r>
              <a:rPr lang="en-US" sz="2800" baseline="-25000" dirty="0" err="1" smtClean="0">
                <a:solidFill>
                  <a:srgbClr val="0000CC"/>
                </a:solidFill>
                <a:cs typeface="Arial" charset="0"/>
                <a:sym typeface="Symbol" pitchFamily="18" charset="2"/>
              </a:rPr>
              <a:t>i</a:t>
            </a:r>
            <a:r>
              <a:rPr lang="en-US" sz="2800" i="1" baseline="-25000" dirty="0" err="1" smtClean="0">
                <a:solidFill>
                  <a:srgbClr val="0000CC"/>
                </a:solidFill>
                <a:cs typeface="Arial" charset="0"/>
                <a:sym typeface="Symbol" pitchFamily="18" charset="2"/>
              </a:rPr>
              <a:t>j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  <a:sym typeface="Symbol" pitchFamily="18" charset="2"/>
              </a:rPr>
              <a:t>) which arise from motion with velocity gradients 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on the sides of the CV.</a:t>
            </a:r>
          </a:p>
        </p:txBody>
      </p:sp>
      <p:pic>
        <p:nvPicPr>
          <p:cNvPr id="3079" name="Picture 7" descr="fig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752600"/>
            <a:ext cx="3023016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759515-E6B8-4CB1-87CC-5566A3EE50A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9375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 </a:t>
            </a:r>
            <a:r>
              <a:rPr lang="en-US" sz="3600" b="1" dirty="0" smtClean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CC"/>
                </a:solidFill>
              </a:rPr>
              <a:t>substituting for </a:t>
            </a: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</a:t>
            </a: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F</a:t>
            </a: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 in the Newton’s eqn, we obtain the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rgbClr val="FF3300"/>
                </a:solidFill>
                <a:sym typeface="Symbol" pitchFamily="18" charset="2"/>
              </a:rPr>
              <a:t>basic momentum eqn. for a general flow</a:t>
            </a: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., in compact form: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endParaRPr lang="en-US" sz="3600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	</a:t>
            </a:r>
            <a:r>
              <a:rPr lang="en-US" sz="2400" dirty="0" smtClean="0">
                <a:solidFill>
                  <a:srgbClr val="0000CC"/>
                </a:solidFill>
                <a:sym typeface="Symbol" pitchFamily="18" charset="2"/>
              </a:rPr>
              <a:t>where,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	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In words, the vector eqn. says:-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	Gravity force/unit volume </a:t>
            </a:r>
            <a:r>
              <a:rPr lang="en-US" sz="3200" b="1" dirty="0" smtClean="0">
                <a:solidFill>
                  <a:srgbClr val="FF0000"/>
                </a:solidFill>
                <a:sym typeface="Symbol" pitchFamily="18" charset="2"/>
              </a:rPr>
              <a:t>-</a:t>
            </a: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 pressure force/unit volume </a:t>
            </a:r>
            <a:r>
              <a:rPr lang="en-US" b="1" dirty="0" smtClean="0">
                <a:solidFill>
                  <a:srgbClr val="FF0000"/>
                </a:solidFill>
                <a:sym typeface="Symbol" pitchFamily="18" charset="2"/>
              </a:rPr>
              <a:t>+</a:t>
            </a: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 viscous force/unit volume </a:t>
            </a:r>
            <a:r>
              <a:rPr lang="en-US" sz="2200" b="1" dirty="0" smtClean="0">
                <a:solidFill>
                  <a:srgbClr val="FF0000"/>
                </a:solidFill>
                <a:sym typeface="Symbol" pitchFamily="18" charset="2"/>
              </a:rPr>
              <a:t>=</a:t>
            </a: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 density </a:t>
            </a:r>
            <a:r>
              <a:rPr lang="en-US" sz="1800" dirty="0" smtClean="0">
                <a:solidFill>
                  <a:srgbClr val="FF0000"/>
                </a:solidFill>
                <a:sym typeface="Symbol" pitchFamily="18" charset="2"/>
              </a:rPr>
              <a:t>X</a:t>
            </a: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sz="2200" dirty="0" err="1" smtClean="0">
                <a:solidFill>
                  <a:srgbClr val="0000CC"/>
                </a:solidFill>
                <a:sym typeface="Symbol" pitchFamily="18" charset="2"/>
              </a:rPr>
              <a:t>acc.,i.e</a:t>
            </a:r>
            <a:r>
              <a:rPr lang="en-US" sz="2200" dirty="0" smtClean="0">
                <a:solidFill>
                  <a:srgbClr val="0000CC"/>
                </a:solidFill>
                <a:sym typeface="Symbol" pitchFamily="18" charset="2"/>
              </a:rPr>
              <a:t>.,  inertia force/unit volume.</a:t>
            </a:r>
          </a:p>
        </p:txBody>
      </p:sp>
      <p:pic>
        <p:nvPicPr>
          <p:cNvPr id="64518" name="Picture 4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514600"/>
            <a:ext cx="57150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A5928A-D320-4CA0-8CBE-4F25C9A4F8C3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 </a:t>
            </a:r>
            <a:r>
              <a:rPr lang="en-US" sz="3600" b="1" dirty="0" smtClean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CC"/>
                </a:solidFill>
              </a:rPr>
              <a:t>The three</a:t>
            </a:r>
            <a:r>
              <a:rPr lang="en-US" sz="2800" dirty="0" smtClean="0">
                <a:solidFill>
                  <a:srgbClr val="FF3300"/>
                </a:solidFill>
              </a:rPr>
              <a:t> components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3300"/>
                </a:solidFill>
              </a:rPr>
              <a:t>of the momentum eqn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0000CC"/>
                </a:solidFill>
              </a:rPr>
              <a:t>are: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Note the mathematical complexity of the eqn.   It is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valid for any fluid undergoing through any type of motion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CC"/>
                </a:solidFill>
              </a:rPr>
              <a:t>The last three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“convective”</a:t>
            </a:r>
            <a:r>
              <a:rPr lang="en-US" sz="2400" dirty="0" smtClean="0">
                <a:solidFill>
                  <a:srgbClr val="FF00FF"/>
                </a:solidFill>
              </a:rPr>
              <a:t> </a:t>
            </a:r>
            <a:r>
              <a:rPr lang="en-US" sz="2400" dirty="0" smtClean="0">
                <a:solidFill>
                  <a:srgbClr val="0000CC"/>
                </a:solidFill>
              </a:rPr>
              <a:t>terms on the RHS of each component eqn. are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non-linear,</a:t>
            </a:r>
            <a:r>
              <a:rPr lang="en-US" sz="2400" dirty="0" smtClean="0">
                <a:solidFill>
                  <a:srgbClr val="FF00FF"/>
                </a:solidFill>
              </a:rPr>
              <a:t> </a:t>
            </a:r>
            <a:r>
              <a:rPr lang="en-US" sz="2400" dirty="0" smtClean="0">
                <a:solidFill>
                  <a:srgbClr val="0000CC"/>
                </a:solidFill>
              </a:rPr>
              <a:t>and this complicates the mathematical analysis.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solidFill>
                <a:srgbClr val="0000CC"/>
              </a:solidFill>
            </a:endParaRPr>
          </a:p>
        </p:txBody>
      </p:sp>
      <p:pic>
        <p:nvPicPr>
          <p:cNvPr id="65542" name="Picture 4" descr="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1000" y="1676400"/>
            <a:ext cx="85344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4C27CA-0647-4ECD-878D-2C5D1A558498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37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CC"/>
                </a:solidFill>
              </a:rPr>
              <a:t>Linear momentum eqn.  </a:t>
            </a:r>
            <a:r>
              <a:rPr lang="en-US" sz="3600" b="1" smtClean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CC"/>
                </a:solidFill>
              </a:rPr>
              <a:t>For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FF3300"/>
                </a:solidFill>
              </a:rPr>
              <a:t>incompressible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0000CC"/>
                </a:solidFill>
              </a:rPr>
              <a:t>flow of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FF3300"/>
                </a:solidFill>
              </a:rPr>
              <a:t>Newtonian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0000CC"/>
                </a:solidFill>
              </a:rPr>
              <a:t>fluids, the viscous stresses are approximated by:</a:t>
            </a:r>
          </a:p>
          <a:p>
            <a:pPr eaLnBrk="1" hangingPunct="1">
              <a:buFontTx/>
              <a:buNone/>
            </a:pPr>
            <a:endParaRPr lang="en-US" sz="2800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66566" name="Picture 4" descr="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2000" y="2514600"/>
            <a:ext cx="73152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152C20-E51A-41B3-9585-AFB2264020C9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General</a:t>
            </a:r>
            <a:r>
              <a:rPr lang="en-US" sz="2800" b="1" dirty="0" smtClean="0">
                <a:solidFill>
                  <a:srgbClr val="0000CC"/>
                </a:solidFill>
              </a:rPr>
              <a:t> Linear Momentum Eqn.. – diff. form </a:t>
            </a:r>
            <a:r>
              <a:rPr lang="en-US" sz="3200" b="1" dirty="0" smtClean="0">
                <a:solidFill>
                  <a:srgbClr val="0000CC"/>
                </a:solidFill>
              </a:rPr>
              <a:t>…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pPr algn="just" eaLnBrk="1" hangingPunct="1"/>
            <a:r>
              <a:rPr lang="en-US" sz="2000" smtClean="0">
                <a:solidFill>
                  <a:srgbClr val="0000CC"/>
                </a:solidFill>
              </a:rPr>
              <a:t>Substituting the preceding expressions of viscous stresses into the general momentum eqn., we obtain the following reduced form, valid for an </a:t>
            </a:r>
            <a:r>
              <a:rPr lang="en-US" sz="2000" i="1" u="sng" smtClean="0">
                <a:solidFill>
                  <a:srgbClr val="0000CC"/>
                </a:solidFill>
              </a:rPr>
              <a:t>incompressible</a:t>
            </a:r>
            <a:r>
              <a:rPr lang="en-US" sz="2000" smtClean="0">
                <a:solidFill>
                  <a:srgbClr val="0000CC"/>
                </a:solidFill>
              </a:rPr>
              <a:t> flow of </a:t>
            </a:r>
            <a:r>
              <a:rPr lang="en-US" sz="2000" i="1" u="sng" smtClean="0">
                <a:solidFill>
                  <a:srgbClr val="0000CC"/>
                </a:solidFill>
              </a:rPr>
              <a:t>Newtonian</a:t>
            </a:r>
            <a:r>
              <a:rPr lang="en-US" sz="2000" i="1" smtClean="0">
                <a:solidFill>
                  <a:srgbClr val="0000CC"/>
                </a:solidFill>
              </a:rPr>
              <a:t> </a:t>
            </a:r>
            <a:r>
              <a:rPr lang="en-US" sz="2000" smtClean="0">
                <a:solidFill>
                  <a:srgbClr val="0000CC"/>
                </a:solidFill>
              </a:rPr>
              <a:t>fluid with </a:t>
            </a:r>
            <a:r>
              <a:rPr lang="en-US" sz="2000" i="1" u="sng" smtClean="0">
                <a:solidFill>
                  <a:srgbClr val="0000CC"/>
                </a:solidFill>
              </a:rPr>
              <a:t>constant viscosity</a:t>
            </a:r>
            <a:r>
              <a:rPr lang="en-US" sz="2000" smtClean="0">
                <a:solidFill>
                  <a:srgbClr val="0000CC"/>
                </a:solidFill>
              </a:rPr>
              <a:t>:</a:t>
            </a:r>
          </a:p>
          <a:p>
            <a:pPr algn="just" eaLnBrk="1" hangingPunct="1"/>
            <a:r>
              <a:rPr lang="en-US" sz="2000" smtClean="0">
                <a:solidFill>
                  <a:srgbClr val="0000CC"/>
                </a:solidFill>
              </a:rPr>
              <a:t>These are named</a:t>
            </a:r>
            <a:r>
              <a:rPr lang="en-US" sz="2000" smtClean="0"/>
              <a:t> </a:t>
            </a:r>
            <a:r>
              <a:rPr lang="en-US" sz="2400" b="1" u="sng" smtClean="0">
                <a:solidFill>
                  <a:srgbClr val="FF3300"/>
                </a:solidFill>
              </a:rPr>
              <a:t>Navier-Stokes eqn</a:t>
            </a:r>
            <a:r>
              <a:rPr lang="en-US" sz="2400" smtClean="0">
                <a:solidFill>
                  <a:srgbClr val="FF3300"/>
                </a:solidFill>
              </a:rPr>
              <a:t>.</a:t>
            </a:r>
            <a:r>
              <a:rPr lang="en-US" sz="2400" smtClean="0"/>
              <a:t> </a:t>
            </a:r>
            <a:r>
              <a:rPr lang="en-US" sz="1800" smtClean="0">
                <a:solidFill>
                  <a:srgbClr val="FF00FF"/>
                </a:solidFill>
              </a:rPr>
              <a:t>(2</a:t>
            </a:r>
            <a:r>
              <a:rPr lang="en-US" sz="1800" baseline="30000" smtClean="0">
                <a:solidFill>
                  <a:srgbClr val="FF00FF"/>
                </a:solidFill>
              </a:rPr>
              <a:t>nd</a:t>
            </a:r>
            <a:r>
              <a:rPr lang="en-US" sz="1800" smtClean="0">
                <a:solidFill>
                  <a:srgbClr val="FF00FF"/>
                </a:solidFill>
              </a:rPr>
              <a:t> order, non-linear)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pic>
        <p:nvPicPr>
          <p:cNvPr id="67590" name="Picture 4" descr="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9600" y="2859088"/>
            <a:ext cx="723900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…….   Eqn.. – diff. form </a:t>
            </a:r>
            <a:r>
              <a:rPr lang="en-US" sz="3600" b="1" dirty="0" smtClean="0">
                <a:solidFill>
                  <a:srgbClr val="0000CC"/>
                </a:solidFill>
              </a:rPr>
              <a:t>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800" dirty="0" smtClean="0">
                <a:solidFill>
                  <a:srgbClr val="0000CC"/>
                </a:solidFill>
              </a:rPr>
              <a:t>etc …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rgbClr val="0000CC"/>
                </a:solidFill>
              </a:rPr>
              <a:t>Please refer to e.g., Frank M. White, for the remaining </a:t>
            </a:r>
            <a:r>
              <a:rPr lang="en-US" sz="1800" dirty="0" err="1" smtClean="0">
                <a:solidFill>
                  <a:srgbClr val="0000CC"/>
                </a:solidFill>
              </a:rPr>
              <a:t>idifferential</a:t>
            </a:r>
            <a:r>
              <a:rPr lang="en-US" sz="1800" dirty="0" smtClean="0">
                <a:solidFill>
                  <a:srgbClr val="0000CC"/>
                </a:solidFill>
              </a:rPr>
              <a:t> eqns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5C6A2-A8C6-40CC-8403-B8B2B5C9F4C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2546FB-1F53-4AE5-87B1-18E5431FD5FB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437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00CC"/>
                </a:solidFill>
              </a:rPr>
              <a:t>Summary of the </a:t>
            </a:r>
            <a:r>
              <a:rPr lang="en-US" sz="3200" b="1" dirty="0" smtClean="0">
                <a:solidFill>
                  <a:srgbClr val="FF33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Forms of   </a:t>
            </a:r>
            <a:br>
              <a:rPr lang="en-US" sz="3200" b="1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Differential Governing Eqns.</a:t>
            </a:r>
          </a:p>
        </p:txBody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CC"/>
                </a:solidFill>
              </a:rPr>
              <a:t>They contain the </a:t>
            </a:r>
            <a:r>
              <a:rPr lang="en-US" sz="2800" u="sng" dirty="0" smtClean="0">
                <a:solidFill>
                  <a:srgbClr val="0000CC"/>
                </a:solidFill>
              </a:rPr>
              <a:t>unknowns</a:t>
            </a:r>
            <a:r>
              <a:rPr lang="en-US" sz="2800" dirty="0" smtClean="0">
                <a:solidFill>
                  <a:srgbClr val="0000CC"/>
                </a:solidFill>
              </a:rPr>
              <a:t>: </a:t>
            </a:r>
            <a:r>
              <a:rPr lang="en-US" sz="2800" i="1" dirty="0" smtClean="0">
                <a:solidFill>
                  <a:srgbClr val="0000CC"/>
                </a:solidFill>
                <a:sym typeface="Symbol" pitchFamily="18" charset="2"/>
              </a:rPr>
              <a:t>, </a:t>
            </a:r>
            <a:r>
              <a:rPr lang="en-US" sz="2800" b="1" i="1" dirty="0" smtClean="0">
                <a:solidFill>
                  <a:srgbClr val="0000CC"/>
                </a:solidFill>
                <a:sym typeface="Symbol" pitchFamily="18" charset="2"/>
              </a:rPr>
              <a:t>V</a:t>
            </a:r>
            <a:r>
              <a:rPr lang="en-US" sz="2800" i="1" dirty="0" smtClean="0">
                <a:solidFill>
                  <a:srgbClr val="0000CC"/>
                </a:solidFill>
                <a:sym typeface="Symbol" pitchFamily="18" charset="2"/>
              </a:rPr>
              <a:t>, p, T</a:t>
            </a:r>
          </a:p>
          <a:p>
            <a:pPr eaLnBrk="1" hangingPunct="1">
              <a:lnSpc>
                <a:spcPct val="80000"/>
              </a:lnSpc>
            </a:pPr>
            <a:endParaRPr lang="en-US" sz="18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CC"/>
                </a:solidFill>
              </a:rPr>
              <a:t>and so - one additional relation is needed to </a:t>
            </a:r>
            <a:r>
              <a:rPr lang="en-US" sz="2800" u="sng" dirty="0" smtClean="0">
                <a:solidFill>
                  <a:srgbClr val="0000CC"/>
                </a:solidFill>
              </a:rPr>
              <a:t>close</a:t>
            </a:r>
            <a:r>
              <a:rPr lang="en-US" sz="2800" dirty="0" smtClean="0">
                <a:solidFill>
                  <a:srgbClr val="0000CC"/>
                </a:solidFill>
              </a:rPr>
              <a:t> the system of eqns.:</a:t>
            </a:r>
          </a:p>
          <a:p>
            <a:pPr eaLnBrk="1" hangingPunct="1">
              <a:lnSpc>
                <a:spcPct val="80000"/>
              </a:lnSpc>
            </a:pPr>
            <a:endParaRPr lang="en-US" sz="2800" u="sng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u="sng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u="sng" dirty="0" smtClean="0">
                <a:solidFill>
                  <a:srgbClr val="FF3300"/>
                </a:solidFill>
              </a:rPr>
              <a:t>Plus</a:t>
            </a:r>
            <a:r>
              <a:rPr lang="en-US" sz="2800" dirty="0" smtClean="0">
                <a:solidFill>
                  <a:srgbClr val="FF3300"/>
                </a:solidFill>
              </a:rPr>
              <a:t> the necessary </a:t>
            </a:r>
            <a:r>
              <a:rPr lang="en-US" sz="2800" b="1" u="sng" dirty="0" smtClean="0">
                <a:solidFill>
                  <a:srgbClr val="FF3300"/>
                </a:solidFill>
              </a:rPr>
              <a:t>boundary conditions</a:t>
            </a:r>
            <a:r>
              <a:rPr lang="en-US" sz="2800" dirty="0" smtClean="0">
                <a:solidFill>
                  <a:srgbClr val="FF3300"/>
                </a:solidFill>
              </a:rPr>
              <a:t>!!!</a:t>
            </a:r>
            <a:endParaRPr lang="en-US" sz="2800" u="sng" dirty="0" smtClean="0">
              <a:solidFill>
                <a:srgbClr val="FF3300"/>
              </a:solidFill>
            </a:endParaRPr>
          </a:p>
        </p:txBody>
      </p:sp>
      <p:pic>
        <p:nvPicPr>
          <p:cNvPr id="80902" name="Picture 4" descr="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lum bright="13000" contrast="5000"/>
          </a:blip>
          <a:srcRect/>
          <a:stretch>
            <a:fillRect/>
          </a:stretch>
        </p:blipFill>
        <p:spPr bwMode="auto">
          <a:xfrm>
            <a:off x="228600" y="1219200"/>
            <a:ext cx="60960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7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1066800"/>
            <a:ext cx="1676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4" name="Picture 8" descr="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981200"/>
            <a:ext cx="28194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5" name="Picture 9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lum contrast="40000"/>
          </a:blip>
          <a:srcRect/>
          <a:stretch>
            <a:fillRect/>
          </a:stretch>
        </p:blipFill>
        <p:spPr bwMode="auto">
          <a:xfrm>
            <a:off x="3429000" y="4876800"/>
            <a:ext cx="114300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 descr="fig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72400" y="3124200"/>
            <a:ext cx="1371600" cy="126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F12E5D-55A2-4547-89CF-A94A464B25A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020762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000CC"/>
                </a:solidFill>
              </a:rPr>
              <a:t>Recall that:</a:t>
            </a:r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The </a:t>
            </a:r>
            <a:r>
              <a:rPr lang="en-US" sz="3200" b="1" dirty="0" smtClean="0">
                <a:solidFill>
                  <a:srgbClr val="FF0000"/>
                </a:solidFill>
              </a:rPr>
              <a:t>General</a:t>
            </a:r>
            <a:r>
              <a:rPr lang="en-US" sz="3200" b="1" dirty="0" smtClean="0">
                <a:solidFill>
                  <a:srgbClr val="0000CC"/>
                </a:solidFill>
              </a:rPr>
              <a:t> Eqns of Fluid Dynamics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200" dirty="0" smtClean="0">
                <a:solidFill>
                  <a:srgbClr val="0000CC"/>
                </a:solidFill>
              </a:rPr>
              <a:t>… were developed based on </a:t>
            </a:r>
            <a:r>
              <a:rPr lang="en-US" sz="2200" b="1" u="sng" dirty="0" smtClean="0">
                <a:solidFill>
                  <a:srgbClr val="0000CC"/>
                </a:solidFill>
              </a:rPr>
              <a:t>conservation</a:t>
            </a:r>
            <a:r>
              <a:rPr lang="en-US" sz="2200" b="1" dirty="0" smtClean="0">
                <a:solidFill>
                  <a:srgbClr val="0000CC"/>
                </a:solidFill>
              </a:rPr>
              <a:t> laws</a:t>
            </a:r>
            <a:r>
              <a:rPr lang="en-US" sz="2200" dirty="0" smtClean="0">
                <a:solidFill>
                  <a:srgbClr val="0000CC"/>
                </a:solidFill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u="sng" dirty="0" smtClean="0">
                <a:solidFill>
                  <a:srgbClr val="0000CC"/>
                </a:solidFill>
              </a:rPr>
              <a:t>mass conservation</a:t>
            </a:r>
            <a:r>
              <a:rPr lang="en-US" sz="2500" dirty="0" smtClean="0">
                <a:solidFill>
                  <a:srgbClr val="0000CC"/>
                </a:solidFill>
              </a:rPr>
              <a:t>: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</a:p>
          <a:p>
            <a:pPr lvl="4" eaLnBrk="1" hangingPunct="1"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		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sym typeface="Symbol" pitchFamily="18" charset="2"/>
              </a:rPr>
              <a:t>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b="1" i="1" dirty="0" smtClean="0">
                <a:solidFill>
                  <a:srgbClr val="FF3300"/>
                </a:solidFill>
              </a:rPr>
              <a:t>continuity eqn.</a:t>
            </a:r>
          </a:p>
          <a:p>
            <a:pPr lvl="4"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0000CC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500" u="sng" dirty="0" smtClean="0">
                <a:solidFill>
                  <a:srgbClr val="0000CC"/>
                </a:solidFill>
              </a:rPr>
              <a:t>momentum conservation</a:t>
            </a:r>
            <a:r>
              <a:rPr lang="en-US" sz="2500" dirty="0" smtClean="0">
                <a:solidFill>
                  <a:srgbClr val="0000CC"/>
                </a:solidFill>
              </a:rPr>
              <a:t> /Newton’s 2nd Law</a:t>
            </a:r>
            <a:r>
              <a:rPr lang="en-US" sz="3200" dirty="0" smtClean="0">
                <a:solidFill>
                  <a:srgbClr val="0000CC"/>
                </a:solidFill>
              </a:rPr>
              <a:t>: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0000CC"/>
                </a:solidFill>
              </a:rPr>
              <a:t>			 </a:t>
            </a:r>
            <a:r>
              <a:rPr lang="en-US" sz="2400" b="1" dirty="0" smtClean="0">
                <a:solidFill>
                  <a:srgbClr val="0000CC"/>
                </a:solidFill>
                <a:sym typeface="Symbol" pitchFamily="18" charset="2"/>
              </a:rPr>
              <a:t>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b="1" i="1" dirty="0" smtClean="0">
                <a:solidFill>
                  <a:srgbClr val="FF3300"/>
                </a:solidFill>
              </a:rPr>
              <a:t>momentum eqn</a:t>
            </a:r>
            <a:r>
              <a:rPr lang="en-US" sz="2400" b="1" i="1" dirty="0" smtClean="0">
                <a:solidFill>
                  <a:srgbClr val="CC3300"/>
                </a:solidFill>
              </a:rPr>
              <a:t>.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1400" b="1" i="1" dirty="0" smtClean="0">
              <a:solidFill>
                <a:srgbClr val="0000CC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500" u="sng" dirty="0" smtClean="0">
                <a:solidFill>
                  <a:srgbClr val="0000CC"/>
                </a:solidFill>
              </a:rPr>
              <a:t>angular momentum conservation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rgbClr val="0000CC"/>
                </a:solidFill>
              </a:rPr>
              <a:t>		</a:t>
            </a:r>
            <a:r>
              <a:rPr lang="en-US" dirty="0" smtClean="0">
                <a:solidFill>
                  <a:srgbClr val="0000CC"/>
                </a:solidFill>
              </a:rPr>
              <a:t>	 </a:t>
            </a: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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angular </a:t>
            </a:r>
            <a:r>
              <a:rPr lang="en-US" b="1" i="1" dirty="0" smtClean="0">
                <a:solidFill>
                  <a:srgbClr val="FF3300"/>
                </a:solidFill>
              </a:rPr>
              <a:t>momentum eqn</a:t>
            </a:r>
            <a:r>
              <a:rPr lang="en-US" b="1" i="1" dirty="0" smtClean="0">
                <a:solidFill>
                  <a:srgbClr val="CC3300"/>
                </a:solidFill>
              </a:rPr>
              <a:t>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600" dirty="0" smtClean="0">
              <a:solidFill>
                <a:srgbClr val="0000CC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500" u="sng" dirty="0" smtClean="0">
                <a:solidFill>
                  <a:srgbClr val="0000CC"/>
                </a:solidFill>
              </a:rPr>
              <a:t>energy conservation</a:t>
            </a:r>
            <a:r>
              <a:rPr lang="en-US" sz="2500" dirty="0" smtClean="0">
                <a:solidFill>
                  <a:srgbClr val="0000CC"/>
                </a:solidFill>
              </a:rPr>
              <a:t> /1st Law of Thermo:</a:t>
            </a:r>
            <a:r>
              <a:rPr lang="en-US" dirty="0" smtClean="0">
                <a:solidFill>
                  <a:srgbClr val="0000CC"/>
                </a:solidFill>
              </a:rPr>
              <a:t>	</a:t>
            </a:r>
          </a:p>
          <a:p>
            <a:pPr lvl="4" eaLnBrk="1" hangingPunct="1"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0000CC"/>
                </a:solidFill>
              </a:rPr>
              <a:t>		 </a:t>
            </a: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</a:t>
            </a: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  </a:t>
            </a:r>
            <a:r>
              <a:rPr lang="en-US" sz="2400" b="1" i="1" dirty="0" smtClean="0">
                <a:solidFill>
                  <a:srgbClr val="FF3300"/>
                </a:solidFill>
              </a:rPr>
              <a:t>energy eqn.</a:t>
            </a:r>
            <a:r>
              <a:rPr lang="en-US" sz="1600" dirty="0" smtClean="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A165DC-D25D-4B54-92BF-B34221B846CF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85800"/>
            <a:ext cx="8991600" cy="715962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00CC"/>
                </a:solidFill>
              </a:rPr>
              <a:t>Summary of the </a:t>
            </a:r>
            <a:r>
              <a:rPr lang="en-US" sz="3200" b="1" dirty="0" smtClean="0">
                <a:solidFill>
                  <a:srgbClr val="FF3300"/>
                </a:solidFill>
              </a:rPr>
              <a:t>Reduced</a:t>
            </a:r>
            <a:r>
              <a:rPr lang="en-US" sz="3200" b="1" dirty="0" smtClean="0">
                <a:solidFill>
                  <a:srgbClr val="0000CC"/>
                </a:solidFill>
              </a:rPr>
              <a:t> Forms of   </a:t>
            </a:r>
            <a:br>
              <a:rPr lang="en-US" sz="3200" b="1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Diff Eqns.</a:t>
            </a:r>
            <a:r>
              <a:rPr lang="en-US" sz="3600" b="1" dirty="0" smtClean="0">
                <a:solidFill>
                  <a:srgbClr val="0000CC"/>
                </a:solidFill>
              </a:rPr>
              <a:t> for 2-D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0000CC"/>
                </a:solidFill>
              </a:rPr>
              <a:t>Potential Flow</a:t>
            </a:r>
            <a:endParaRPr lang="en-US" sz="2000" b="1" dirty="0" smtClean="0">
              <a:solidFill>
                <a:srgbClr val="0000CC"/>
              </a:solidFill>
            </a:endParaRP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  <a:solidFill>
            <a:srgbClr val="99CCFF"/>
          </a:solidFill>
        </p:spPr>
        <p:txBody>
          <a:bodyPr/>
          <a:lstStyle/>
          <a:p>
            <a:pPr lvl="2" algn="just" eaLnBrk="1" hangingPunct="1">
              <a:lnSpc>
                <a:spcPct val="90000"/>
              </a:lnSpc>
            </a:pPr>
            <a:endParaRPr lang="en-US" sz="2000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Continuity ……….	</a:t>
            </a:r>
          </a:p>
          <a:p>
            <a:pPr lvl="1" algn="just"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en-US" b="1" dirty="0" smtClean="0">
              <a:solidFill>
                <a:srgbClr val="0000CC"/>
              </a:solidFill>
            </a:endParaRPr>
          </a:p>
          <a:p>
            <a:pPr lvl="1" algn="just"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en-US" sz="4000" b="1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b="1" dirty="0" smtClean="0">
                <a:solidFill>
                  <a:srgbClr val="0000CC"/>
                </a:solidFill>
              </a:rPr>
              <a:t>Linear Momentum …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sz="4400" b="1" dirty="0" smtClean="0">
                <a:solidFill>
                  <a:srgbClr val="0000CC"/>
                </a:solidFill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</a:rPr>
              <a:t>(</a:t>
            </a:r>
            <a:r>
              <a:rPr lang="en-US" sz="3600" b="1" dirty="0" smtClean="0">
                <a:solidFill>
                  <a:srgbClr val="FF3300"/>
                </a:solidFill>
              </a:rPr>
              <a:t>Euler’s eqn.</a:t>
            </a:r>
            <a:r>
              <a:rPr lang="en-US" sz="3600" b="1" dirty="0" smtClean="0">
                <a:solidFill>
                  <a:srgbClr val="0000CC"/>
                </a:solidFill>
              </a:rPr>
              <a:t>)</a:t>
            </a:r>
            <a:r>
              <a:rPr lang="en-US" sz="3600" b="1" dirty="0" smtClean="0"/>
              <a:t> </a:t>
            </a:r>
            <a:endParaRPr lang="en-US" sz="4400" b="1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endParaRPr lang="en-US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endParaRPr lang="en-US" dirty="0" smtClean="0"/>
          </a:p>
          <a:p>
            <a:pPr algn="just" eaLnBrk="1" hangingPunct="1">
              <a:lnSpc>
                <a:spcPct val="90000"/>
              </a:lnSpc>
            </a:pPr>
            <a:endParaRPr lang="en-US" sz="2800" dirty="0" smtClean="0"/>
          </a:p>
          <a:p>
            <a:pPr algn="just" eaLnBrk="1" hangingPunct="1">
              <a:lnSpc>
                <a:spcPct val="90000"/>
              </a:lnSpc>
            </a:pPr>
            <a:endParaRPr lang="en-US" sz="2800" dirty="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</a:rPr>
              <a:t>  		</a:t>
            </a:r>
            <a:endParaRPr lang="el-GR" dirty="0" smtClean="0">
              <a:cs typeface="Arial" charset="0"/>
            </a:endParaRP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4572000" y="3468738"/>
          <a:ext cx="3505200" cy="1333295"/>
        </p:xfrm>
        <a:graphic>
          <a:graphicData uri="http://schemas.openxmlformats.org/presentationml/2006/ole">
            <p:oleObj spid="_x0000_s79874" name="Equation" r:id="rId3" imgW="1028520" imgH="393480" progId="Equation.3">
              <p:embed/>
            </p:oleObj>
          </a:graphicData>
        </a:graphic>
      </p:graphicFrame>
      <p:pic>
        <p:nvPicPr>
          <p:cNvPr id="9" name="Picture 5" descr="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lum bright="-16000" contrast="27000"/>
          </a:blip>
          <a:srcRect/>
          <a:stretch>
            <a:fillRect/>
          </a:stretch>
        </p:blipFill>
        <p:spPr bwMode="auto">
          <a:xfrm>
            <a:off x="4572000" y="1828800"/>
            <a:ext cx="3514960" cy="1222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E8E4A5-CA23-4EAA-8F3B-D779388CCD2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00CC"/>
                </a:solidFill>
              </a:rPr>
              <a:t>Recall the</a:t>
            </a:r>
            <a:br>
              <a:rPr lang="en-US" sz="3200" b="1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Two Approaches used to Develop the Eqns.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5029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dirty="0" smtClean="0">
              <a:solidFill>
                <a:srgbClr val="0000CC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>
                <a:solidFill>
                  <a:srgbClr val="0000CC"/>
                </a:solidFill>
              </a:rPr>
              <a:t>Integral  Approach</a:t>
            </a:r>
          </a:p>
          <a:p>
            <a:pPr marL="1752600" lvl="3" indent="-381000" eaLnBrk="1" hangingPunct="1"/>
            <a:r>
              <a:rPr lang="en-US" sz="2800" dirty="0" smtClean="0">
                <a:solidFill>
                  <a:srgbClr val="0000CC"/>
                </a:solidFill>
              </a:rPr>
              <a:t>in which the size of the </a:t>
            </a:r>
            <a:r>
              <a:rPr lang="en-US" sz="2800" b="1" dirty="0" smtClean="0">
                <a:solidFill>
                  <a:srgbClr val="FF0000"/>
                </a:solidFill>
              </a:rPr>
              <a:t>CV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is finite</a:t>
            </a:r>
          </a:p>
          <a:p>
            <a:pPr marL="990600" lvl="1" indent="-533400" eaLnBrk="1" hangingPunct="1">
              <a:buFontTx/>
              <a:buNone/>
            </a:pPr>
            <a:r>
              <a:rPr lang="en-US" dirty="0" smtClean="0">
                <a:solidFill>
                  <a:srgbClr val="0000CC"/>
                </a:solidFill>
              </a:rPr>
              <a:t>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>
                <a:solidFill>
                  <a:srgbClr val="0000CC"/>
                </a:solidFill>
              </a:rPr>
              <a:t>Differential Approach</a:t>
            </a:r>
          </a:p>
          <a:p>
            <a:pPr marL="1752600" lvl="3" indent="-381000" eaLnBrk="1" hangingPunct="1"/>
            <a:r>
              <a:rPr lang="en-US" sz="2800" dirty="0" smtClean="0">
                <a:solidFill>
                  <a:srgbClr val="0000CC"/>
                </a:solidFill>
              </a:rPr>
              <a:t>in which the size of the </a:t>
            </a:r>
            <a:r>
              <a:rPr lang="en-US" sz="2800" b="1" dirty="0" smtClean="0">
                <a:solidFill>
                  <a:srgbClr val="FF0000"/>
                </a:solidFill>
              </a:rPr>
              <a:t>CV</a:t>
            </a:r>
            <a:r>
              <a:rPr lang="en-US" sz="2800" dirty="0" smtClean="0">
                <a:solidFill>
                  <a:srgbClr val="FF0000"/>
                </a:solidFill>
              </a:rPr>
              <a:t>  is </a:t>
            </a:r>
            <a:r>
              <a:rPr lang="en-US" sz="2800" b="1" dirty="0" smtClean="0">
                <a:solidFill>
                  <a:srgbClr val="FF0000"/>
                </a:solidFill>
              </a:rPr>
              <a:t>infinitesimally small</a:t>
            </a:r>
          </a:p>
          <a:p>
            <a:pPr marL="1371600" lvl="2" indent="-457200" eaLnBrk="1" hangingPunct="1"/>
            <a:endParaRPr lang="en-US" sz="1400" dirty="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5993C-0C7A-4E7F-9257-FEE46760393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731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00CC"/>
                </a:solidFill>
              </a:rPr>
              <a:t>Recall the</a:t>
            </a:r>
            <a:br>
              <a:rPr lang="en-US" sz="3200" b="1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Two Approaches used to Develop the Eqns…</a:t>
            </a:r>
            <a:endParaRPr lang="en-US" sz="3600" dirty="0" smtClean="0">
              <a:solidFill>
                <a:srgbClr val="0000CC"/>
              </a:solidFill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	</a:t>
            </a:r>
            <a:endParaRPr lang="en-US" sz="2000" dirty="0" smtClean="0">
              <a:solidFill>
                <a:srgbClr val="A7DEF7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3600" dirty="0" smtClean="0">
                <a:solidFill>
                  <a:srgbClr val="0000CC"/>
                </a:solidFill>
              </a:rPr>
              <a:t>the </a:t>
            </a:r>
            <a:r>
              <a:rPr lang="en-US" sz="3600" dirty="0" smtClean="0">
                <a:solidFill>
                  <a:srgbClr val="FF0000"/>
                </a:solidFill>
              </a:rPr>
              <a:t>integral approach </a:t>
            </a:r>
            <a:r>
              <a:rPr lang="en-US" sz="3600" dirty="0" smtClean="0">
                <a:solidFill>
                  <a:srgbClr val="0000CC"/>
                </a:solidFill>
              </a:rPr>
              <a:t>is used when we seek an estimate of </a:t>
            </a:r>
            <a:r>
              <a:rPr lang="en-US" sz="3600" dirty="0" smtClean="0">
                <a:solidFill>
                  <a:srgbClr val="FF0000"/>
                </a:solidFill>
              </a:rPr>
              <a:t>‘gross’ </a:t>
            </a:r>
            <a:r>
              <a:rPr lang="en-US" sz="3600" dirty="0" smtClean="0">
                <a:solidFill>
                  <a:srgbClr val="0000CC"/>
                </a:solidFill>
              </a:rPr>
              <a:t>effects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0000CC"/>
                </a:solidFill>
              </a:rPr>
              <a:t>over a finite flow region </a:t>
            </a:r>
            <a:r>
              <a:rPr lang="en-US" dirty="0" smtClean="0">
                <a:solidFill>
                  <a:srgbClr val="0000CC"/>
                </a:solidFill>
              </a:rPr>
              <a:t>(e.g., estimates of mass flow, induced force, energy/power involved). </a:t>
            </a: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solidFill>
                <a:srgbClr val="0000CC"/>
              </a:solidFill>
            </a:endParaRP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whereas, …</a:t>
            </a: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5993C-0C7A-4E7F-9257-FEE46760393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91600" cy="8731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00CC"/>
                </a:solidFill>
              </a:rPr>
              <a:t>Recall the</a:t>
            </a:r>
            <a:br>
              <a:rPr lang="en-US" sz="3200" b="1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</a:rPr>
              <a:t>Two Approaches used to Develop the Eqns…</a:t>
            </a:r>
            <a:endParaRPr lang="en-US" sz="3600" dirty="0" smtClean="0">
              <a:solidFill>
                <a:srgbClr val="0000CC"/>
              </a:solidFill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….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1200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3600" dirty="0" smtClean="0">
                <a:solidFill>
                  <a:srgbClr val="0000CC"/>
                </a:solidFill>
              </a:rPr>
              <a:t>The </a:t>
            </a:r>
            <a:r>
              <a:rPr lang="en-US" sz="3600" dirty="0" smtClean="0">
                <a:solidFill>
                  <a:srgbClr val="FF0000"/>
                </a:solidFill>
              </a:rPr>
              <a:t>differential approach </a:t>
            </a:r>
            <a:r>
              <a:rPr lang="en-US" sz="3600" dirty="0" smtClean="0">
                <a:solidFill>
                  <a:srgbClr val="0000CC"/>
                </a:solidFill>
              </a:rPr>
              <a:t>is used when we seek the </a:t>
            </a:r>
            <a:r>
              <a:rPr lang="en-US" sz="3600" dirty="0" smtClean="0">
                <a:solidFill>
                  <a:srgbClr val="FF0000"/>
                </a:solidFill>
              </a:rPr>
              <a:t>point-by-point details </a:t>
            </a:r>
            <a:r>
              <a:rPr lang="en-US" sz="3600" dirty="0" smtClean="0">
                <a:solidFill>
                  <a:srgbClr val="0000CC"/>
                </a:solidFill>
              </a:rPr>
              <a:t>of a flow pattern by analyzing an infinitesimal region of a flow, i.e., when we seek ‘</a:t>
            </a:r>
            <a:r>
              <a:rPr lang="en-US" sz="3600" u="sng" dirty="0" smtClean="0">
                <a:solidFill>
                  <a:srgbClr val="FF0000"/>
                </a:solidFill>
              </a:rPr>
              <a:t>local</a:t>
            </a:r>
            <a:r>
              <a:rPr lang="en-US" sz="3600" dirty="0" smtClean="0">
                <a:solidFill>
                  <a:srgbClr val="0000CC"/>
                </a:solidFill>
              </a:rPr>
              <a:t>’ values</a:t>
            </a:r>
          </a:p>
          <a:p>
            <a:pPr algn="just" eaLnBrk="1" hangingPunct="1">
              <a:lnSpc>
                <a:spcPct val="90000"/>
              </a:lnSpc>
            </a:pPr>
            <a:endParaRPr lang="en-US" sz="3600" dirty="0" smtClean="0">
              <a:solidFill>
                <a:srgbClr val="0000CC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A7DEF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FontTx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General</a:t>
            </a:r>
          </a:p>
          <a:p>
            <a:pPr algn="ctr">
              <a:buFontTx/>
              <a:buNone/>
            </a:pPr>
            <a:r>
              <a:rPr lang="en-US" sz="4400" b="1" dirty="0" smtClean="0">
                <a:solidFill>
                  <a:srgbClr val="0000CC"/>
                </a:solidFill>
              </a:rPr>
              <a:t>Integral Governing Eqns</a:t>
            </a:r>
            <a:endParaRPr lang="en-US" sz="4000" b="1" dirty="0" smtClean="0">
              <a:solidFill>
                <a:srgbClr val="0000CC"/>
              </a:solidFill>
            </a:endParaRP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40CAF0-CBBB-4C96-8438-BDBE3B296362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FCEA8B-9F30-4D43-A74A-11B8737BD62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458200" cy="94615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0000"/>
                </a:solidFill>
              </a:rPr>
              <a:t>General</a:t>
            </a:r>
            <a:r>
              <a:rPr lang="en-US" sz="3600" b="1" dirty="0" smtClean="0">
                <a:solidFill>
                  <a:srgbClr val="0000CC"/>
                </a:solidFill>
              </a:rPr>
              <a:t> Continuity Eqn</a:t>
            </a:r>
            <a:r>
              <a:rPr lang="en-US" b="1" dirty="0" smtClean="0">
                <a:solidFill>
                  <a:srgbClr val="0000CC"/>
                </a:solidFill>
              </a:rPr>
              <a:t>. - </a:t>
            </a:r>
            <a:r>
              <a:rPr lang="en-US" sz="3200" b="1" dirty="0" smtClean="0">
                <a:solidFill>
                  <a:srgbClr val="0000CC"/>
                </a:solidFill>
              </a:rPr>
              <a:t>integral form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solidFill>
                <a:srgbClr val="0000CC"/>
              </a:solidFill>
            </a:endParaRPr>
          </a:p>
          <a:p>
            <a:pPr eaLnBrk="1" hangingPunct="1"/>
            <a:endParaRPr lang="en-US" dirty="0" smtClean="0">
              <a:solidFill>
                <a:srgbClr val="0000CC"/>
              </a:solidFill>
            </a:endParaRPr>
          </a:p>
        </p:txBody>
      </p:sp>
      <p:pic>
        <p:nvPicPr>
          <p:cNvPr id="34822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4889" y="2209800"/>
            <a:ext cx="725636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9B442D-7BCC-4D8B-9565-AFF0EC9AC44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458200" cy="944562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FF0000"/>
                </a:solidFill>
              </a:rPr>
              <a:t>General</a:t>
            </a:r>
            <a:r>
              <a:rPr lang="en-US" sz="4000" b="1" dirty="0" smtClean="0">
                <a:solidFill>
                  <a:srgbClr val="0000CC"/>
                </a:solidFill>
              </a:rPr>
              <a:t> Linear Momentum Eqn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</a:rPr>
              <a:t>- </a:t>
            </a:r>
            <a:r>
              <a:rPr lang="en-US" sz="2800" b="1" dirty="0" smtClean="0">
                <a:solidFill>
                  <a:srgbClr val="0000CC"/>
                </a:solidFill>
              </a:rPr>
              <a:t>integral form</a:t>
            </a:r>
            <a:endParaRPr lang="en-US" sz="4800" b="1" dirty="0" smtClean="0">
              <a:solidFill>
                <a:srgbClr val="0000CC"/>
              </a:solidFill>
            </a:endParaRP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olidFill>
                <a:srgbClr val="0000CC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dirty="0" smtClean="0"/>
              <a:t> </a:t>
            </a:r>
            <a:r>
              <a:rPr lang="en-US" sz="2400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where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rgbClr val="0000CC"/>
                </a:solidFill>
              </a:rPr>
              <a:t>V </a:t>
            </a:r>
            <a:r>
              <a:rPr lang="en-US" sz="2800" dirty="0" smtClean="0">
                <a:solidFill>
                  <a:srgbClr val="0000CC"/>
                </a:solidFill>
              </a:rPr>
              <a:t> is fluid velocity relative to an inertial (non-accelerating coordinate system,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3200" dirty="0" smtClean="0">
                <a:solidFill>
                  <a:srgbClr val="0000CC"/>
                </a:solidFill>
                <a:sym typeface="Symbol" pitchFamily="18" charset="2"/>
              </a:rPr>
              <a:t></a:t>
            </a:r>
            <a:r>
              <a:rPr lang="en-US" sz="2800" b="1" dirty="0" smtClean="0">
                <a:solidFill>
                  <a:srgbClr val="0000CC"/>
                </a:solidFill>
                <a:sym typeface="Symbol" pitchFamily="18" charset="2"/>
              </a:rPr>
              <a:t>F</a:t>
            </a: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 is the </a:t>
            </a:r>
            <a:r>
              <a:rPr lang="en-US" sz="2800" b="1" dirty="0" smtClean="0">
                <a:solidFill>
                  <a:srgbClr val="0000CC"/>
                </a:solidFill>
                <a:sym typeface="Symbol" pitchFamily="18" charset="2"/>
              </a:rPr>
              <a:t>vector</a:t>
            </a:r>
            <a:r>
              <a:rPr lang="en-US" sz="2800" dirty="0" smtClean="0">
                <a:solidFill>
                  <a:srgbClr val="0000CC"/>
                </a:solidFill>
                <a:sym typeface="Symbol" pitchFamily="18" charset="2"/>
              </a:rPr>
              <a:t> sum of all forces acting on the CV material considered as a free body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	 </a:t>
            </a:r>
            <a:r>
              <a:rPr lang="en-US" sz="3200" dirty="0" smtClean="0">
                <a:solidFill>
                  <a:srgbClr val="0000CC"/>
                </a:solidFill>
                <a:sym typeface="Symbol" pitchFamily="18" charset="2"/>
              </a:rPr>
              <a:t></a:t>
            </a: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F</a:t>
            </a: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sym typeface="Symbol" pitchFamily="18" charset="2"/>
              </a:rPr>
              <a:t>=</a:t>
            </a:r>
            <a:r>
              <a:rPr lang="en-US" b="1" dirty="0" smtClean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rgbClr val="0000CC"/>
                </a:solidFill>
                <a:sym typeface="Symbol" pitchFamily="18" charset="2"/>
              </a:rPr>
              <a:t></a:t>
            </a:r>
            <a:r>
              <a:rPr lang="en-US" b="1" dirty="0" err="1" smtClean="0">
                <a:solidFill>
                  <a:srgbClr val="0000CC"/>
                </a:solidFill>
                <a:sym typeface="Symbol" pitchFamily="18" charset="2"/>
              </a:rPr>
              <a:t>F</a:t>
            </a:r>
            <a:r>
              <a:rPr lang="en-US" b="1" baseline="-25000" dirty="0" err="1" smtClean="0">
                <a:solidFill>
                  <a:srgbClr val="0000CC"/>
                </a:solidFill>
                <a:sym typeface="Symbol" pitchFamily="18" charset="2"/>
              </a:rPr>
              <a:t>body</a:t>
            </a:r>
            <a:r>
              <a:rPr lang="en-US" b="1" baseline="-25000" dirty="0" smtClean="0">
                <a:solidFill>
                  <a:srgbClr val="0000CC"/>
                </a:solidFill>
                <a:sym typeface="Symbol" pitchFamily="18" charset="2"/>
              </a:rPr>
              <a:t> forces</a:t>
            </a: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 + </a:t>
            </a:r>
            <a:r>
              <a:rPr lang="en-US" sz="3200" dirty="0" smtClean="0">
                <a:solidFill>
                  <a:srgbClr val="0000CC"/>
                </a:solidFill>
                <a:sym typeface="Symbol" pitchFamily="18" charset="2"/>
              </a:rPr>
              <a:t></a:t>
            </a:r>
            <a:r>
              <a:rPr lang="en-US" b="1" dirty="0" err="1" smtClean="0">
                <a:solidFill>
                  <a:srgbClr val="0000CC"/>
                </a:solidFill>
                <a:sym typeface="Symbol" pitchFamily="18" charset="2"/>
              </a:rPr>
              <a:t>F</a:t>
            </a:r>
            <a:r>
              <a:rPr lang="en-US" b="1" baseline="-25000" dirty="0" err="1" smtClean="0">
                <a:solidFill>
                  <a:srgbClr val="0000CC"/>
                </a:solidFill>
                <a:sym typeface="Symbol" pitchFamily="18" charset="2"/>
              </a:rPr>
              <a:t>surface</a:t>
            </a:r>
            <a:r>
              <a:rPr lang="en-US" b="1" baseline="-25000" dirty="0" smtClean="0">
                <a:solidFill>
                  <a:srgbClr val="0000CC"/>
                </a:solidFill>
                <a:sym typeface="Symbol" pitchFamily="18" charset="2"/>
              </a:rPr>
              <a:t> forces</a:t>
            </a: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 </a:t>
            </a:r>
          </a:p>
        </p:txBody>
      </p:sp>
      <p:pic>
        <p:nvPicPr>
          <p:cNvPr id="35846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00200"/>
            <a:ext cx="75433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3702</TotalTime>
  <Words>810</Words>
  <Application>Microsoft Office PowerPoint</Application>
  <PresentationFormat>On-screen Show (4:3)</PresentationFormat>
  <Paragraphs>247</Paragraphs>
  <Slides>30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Default Design</vt:lpstr>
      <vt:lpstr>Equation</vt:lpstr>
      <vt:lpstr>2-D Potential Flow Theory</vt:lpstr>
      <vt:lpstr>  </vt:lpstr>
      <vt:lpstr>Recall that: The General Eqns of Fluid Dynamics</vt:lpstr>
      <vt:lpstr>Recall the Two Approaches used to Develop the Eqns.</vt:lpstr>
      <vt:lpstr>Recall the Two Approaches used to Develop the Eqns…</vt:lpstr>
      <vt:lpstr>Recall the Two Approaches used to Develop the Eqns…</vt:lpstr>
      <vt:lpstr> </vt:lpstr>
      <vt:lpstr>General Continuity Eqn. - integral form</vt:lpstr>
      <vt:lpstr>General Linear Momentum Eqn - integral form</vt:lpstr>
      <vt:lpstr>General ………  Eqn - integral form</vt:lpstr>
      <vt:lpstr> </vt:lpstr>
      <vt:lpstr>  </vt:lpstr>
      <vt:lpstr> </vt:lpstr>
      <vt:lpstr>General Differential Continuity Eqn</vt:lpstr>
      <vt:lpstr>General Continuity Eqn. – diff approach</vt:lpstr>
      <vt:lpstr>General Continuity Eqn. – diff approach…</vt:lpstr>
      <vt:lpstr>General Continuity Eqn. – diff approach…</vt:lpstr>
      <vt:lpstr>General Continuity Eqn. – diff approach…</vt:lpstr>
      <vt:lpstr>  </vt:lpstr>
      <vt:lpstr>General Linear Momentum Eqn.. – diff. form</vt:lpstr>
      <vt:lpstr>General Linear Momentum Eqn.. – diff. form</vt:lpstr>
      <vt:lpstr>General Linear Momentum Eqn.– diff. form</vt:lpstr>
      <vt:lpstr>General Linear Momentum Eqn.. – diff. form …</vt:lpstr>
      <vt:lpstr>General Linear Momentum Eqn.. – diff. form …</vt:lpstr>
      <vt:lpstr>General Linear Momentum Eqn.. – diff. form …</vt:lpstr>
      <vt:lpstr>Linear momentum eqn.  …</vt:lpstr>
      <vt:lpstr>General Linear Momentum Eqn.. – diff. form …</vt:lpstr>
      <vt:lpstr>General …….   Eqn.. – diff. form …</vt:lpstr>
      <vt:lpstr>Summary of the General Forms of    Differential Governing Eqns.</vt:lpstr>
      <vt:lpstr>Summary of the Reduced Forms of    Diff Eqns. for 2-D Potential Flow</vt:lpstr>
    </vt:vector>
  </TitlesOfParts>
  <Company>AAU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Vostro-3550 L(64bit)</cp:lastModifiedBy>
  <cp:revision>657</cp:revision>
  <dcterms:created xsi:type="dcterms:W3CDTF">2009-03-16T16:30:36Z</dcterms:created>
  <dcterms:modified xsi:type="dcterms:W3CDTF">2013-03-22T11:20:30Z</dcterms:modified>
</cp:coreProperties>
</file>